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43.xml" ContentType="application/vnd.openxmlformats-officedocument.presentationml.slideLayout+xml"/>
  <Default Extension="emf" ContentType="image/x-emf"/>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customXml/itemProps5.xml" ContentType="application/vnd.openxmlformats-officedocument.customXmlPropertie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66" r:id="rId6"/>
    <p:sldMasterId id="2147484107" r:id="rId7"/>
  </p:sldMasterIdLst>
  <p:notesMasterIdLst>
    <p:notesMasterId r:id="rId41"/>
  </p:notesMasterIdLst>
  <p:handoutMasterIdLst>
    <p:handoutMasterId r:id="rId42"/>
  </p:handoutMasterIdLst>
  <p:sldIdLst>
    <p:sldId id="710" r:id="rId8"/>
    <p:sldId id="711" r:id="rId9"/>
    <p:sldId id="739" r:id="rId10"/>
    <p:sldId id="740" r:id="rId11"/>
    <p:sldId id="663" r:id="rId12"/>
    <p:sldId id="746" r:id="rId13"/>
    <p:sldId id="708" r:id="rId14"/>
    <p:sldId id="732" r:id="rId15"/>
    <p:sldId id="622" r:id="rId16"/>
    <p:sldId id="717" r:id="rId17"/>
    <p:sldId id="752" r:id="rId18"/>
    <p:sldId id="623" r:id="rId19"/>
    <p:sldId id="734" r:id="rId20"/>
    <p:sldId id="747" r:id="rId21"/>
    <p:sldId id="722" r:id="rId22"/>
    <p:sldId id="745" r:id="rId23"/>
    <p:sldId id="738" r:id="rId24"/>
    <p:sldId id="625" r:id="rId25"/>
    <p:sldId id="753" r:id="rId26"/>
    <p:sldId id="750" r:id="rId27"/>
    <p:sldId id="749" r:id="rId28"/>
    <p:sldId id="744" r:id="rId29"/>
    <p:sldId id="731" r:id="rId30"/>
    <p:sldId id="754" r:id="rId31"/>
    <p:sldId id="626" r:id="rId32"/>
    <p:sldId id="742" r:id="rId33"/>
    <p:sldId id="628" r:id="rId34"/>
    <p:sldId id="751" r:id="rId35"/>
    <p:sldId id="727" r:id="rId36"/>
    <p:sldId id="629" r:id="rId37"/>
    <p:sldId id="728" r:id="rId38"/>
    <p:sldId id="651" r:id="rId39"/>
    <p:sldId id="640" r:id="rId40"/>
  </p:sldIdLst>
  <p:sldSz cx="12436475" cy="6994525"/>
  <p:notesSz cx="7010400" cy="9296400"/>
  <p:defaultTextStyle>
    <a:defPPr>
      <a:defRPr lang="en-US"/>
    </a:defPPr>
    <a:lvl1pPr algn="l" defTabSz="931863" rtl="0" fontAlgn="base">
      <a:spcBef>
        <a:spcPct val="0"/>
      </a:spcBef>
      <a:spcAft>
        <a:spcPct val="0"/>
      </a:spcAft>
      <a:defRPr sz="2400" kern="1200">
        <a:solidFill>
          <a:schemeClr val="tx1"/>
        </a:solidFill>
        <a:latin typeface="Segoe UI" charset="0"/>
        <a:ea typeface="MS PGothic" charset="0"/>
        <a:cs typeface="MS PGothic" charset="0"/>
      </a:defRPr>
    </a:lvl1pPr>
    <a:lvl2pPr marL="465138" indent="-7938" algn="l" defTabSz="931863" rtl="0" fontAlgn="base">
      <a:spcBef>
        <a:spcPct val="0"/>
      </a:spcBef>
      <a:spcAft>
        <a:spcPct val="0"/>
      </a:spcAft>
      <a:defRPr sz="2400" kern="1200">
        <a:solidFill>
          <a:schemeClr val="tx1"/>
        </a:solidFill>
        <a:latin typeface="Segoe UI" charset="0"/>
        <a:ea typeface="MS PGothic" charset="0"/>
        <a:cs typeface="MS PGothic" charset="0"/>
      </a:defRPr>
    </a:lvl2pPr>
    <a:lvl3pPr marL="931863" indent="-17463" algn="l" defTabSz="931863" rtl="0" fontAlgn="base">
      <a:spcBef>
        <a:spcPct val="0"/>
      </a:spcBef>
      <a:spcAft>
        <a:spcPct val="0"/>
      </a:spcAft>
      <a:defRPr sz="2400" kern="1200">
        <a:solidFill>
          <a:schemeClr val="tx1"/>
        </a:solidFill>
        <a:latin typeface="Segoe UI" charset="0"/>
        <a:ea typeface="MS PGothic" charset="0"/>
        <a:cs typeface="MS PGothic" charset="0"/>
      </a:defRPr>
    </a:lvl3pPr>
    <a:lvl4pPr marL="1398588" indent="-26988" algn="l" defTabSz="931863" rtl="0" fontAlgn="base">
      <a:spcBef>
        <a:spcPct val="0"/>
      </a:spcBef>
      <a:spcAft>
        <a:spcPct val="0"/>
      </a:spcAft>
      <a:defRPr sz="2400" kern="1200">
        <a:solidFill>
          <a:schemeClr val="tx1"/>
        </a:solidFill>
        <a:latin typeface="Segoe UI" charset="0"/>
        <a:ea typeface="MS PGothic" charset="0"/>
        <a:cs typeface="MS PGothic" charset="0"/>
      </a:defRPr>
    </a:lvl4pPr>
    <a:lvl5pPr marL="1865313" indent="-36513" algn="l" defTabSz="931863" rtl="0" fontAlgn="base">
      <a:spcBef>
        <a:spcPct val="0"/>
      </a:spcBef>
      <a:spcAft>
        <a:spcPct val="0"/>
      </a:spcAft>
      <a:defRPr sz="2400" kern="1200">
        <a:solidFill>
          <a:schemeClr val="tx1"/>
        </a:solidFill>
        <a:latin typeface="Segoe UI" charset="0"/>
        <a:ea typeface="MS PGothic" charset="0"/>
        <a:cs typeface="MS PGothic" charset="0"/>
      </a:defRPr>
    </a:lvl5pPr>
    <a:lvl6pPr marL="2286000" algn="l" defTabSz="457200" rtl="0" eaLnBrk="1" latinLnBrk="0" hangingPunct="1">
      <a:defRPr sz="2400" kern="1200">
        <a:solidFill>
          <a:schemeClr val="tx1"/>
        </a:solidFill>
        <a:latin typeface="Segoe UI" charset="0"/>
        <a:ea typeface="MS PGothic" charset="0"/>
        <a:cs typeface="MS PGothic" charset="0"/>
      </a:defRPr>
    </a:lvl6pPr>
    <a:lvl7pPr marL="2743200" algn="l" defTabSz="457200" rtl="0" eaLnBrk="1" latinLnBrk="0" hangingPunct="1">
      <a:defRPr sz="2400" kern="1200">
        <a:solidFill>
          <a:schemeClr val="tx1"/>
        </a:solidFill>
        <a:latin typeface="Segoe UI" charset="0"/>
        <a:ea typeface="MS PGothic" charset="0"/>
        <a:cs typeface="MS PGothic" charset="0"/>
      </a:defRPr>
    </a:lvl7pPr>
    <a:lvl8pPr marL="3200400" algn="l" defTabSz="457200" rtl="0" eaLnBrk="1" latinLnBrk="0" hangingPunct="1">
      <a:defRPr sz="2400" kern="1200">
        <a:solidFill>
          <a:schemeClr val="tx1"/>
        </a:solidFill>
        <a:latin typeface="Segoe UI" charset="0"/>
        <a:ea typeface="MS PGothic" charset="0"/>
        <a:cs typeface="MS PGothic" charset="0"/>
      </a:defRPr>
    </a:lvl8pPr>
    <a:lvl9pPr marL="3657600" algn="l" defTabSz="457200" rtl="0" eaLnBrk="1" latinLnBrk="0" hangingPunct="1">
      <a:defRPr sz="2400" kern="1200">
        <a:solidFill>
          <a:schemeClr val="tx1"/>
        </a:solidFill>
        <a:latin typeface="Segoe UI" charset="0"/>
        <a:ea typeface="MS PGothic" charset="0"/>
        <a:cs typeface="MS PGothic" charset="0"/>
      </a:defRPr>
    </a:lvl9pPr>
  </p:defaultTextStyle>
  <p:extLst>
    <p:ext uri="{EFAFB233-063F-42B5-8137-9DF3F51BA10A}">
      <p15:sldGuideLst xmlns="" xmlns:p15="http://schemas.microsoft.com/office/powerpoint/2012/main">
        <p15:guide id="47" orient="horz" pos="763" userDrawn="1">
          <p15:clr>
            <a:srgbClr val="A4A3A4"/>
          </p15:clr>
        </p15:guide>
        <p15:guide id="61" pos="7085" userDrawn="1">
          <p15:clr>
            <a:srgbClr val="A4A3A4"/>
          </p15:clr>
        </p15:guide>
        <p15:guide id="63" orient="horz" pos="1339" userDrawn="1">
          <p15:clr>
            <a:srgbClr val="A4A3A4"/>
          </p15:clr>
        </p15:guide>
        <p15:guide id="64" orient="horz" pos="1915" userDrawn="1">
          <p15:clr>
            <a:srgbClr val="A4A3A4"/>
          </p15:clr>
        </p15:guide>
        <p15:guide id="65" orient="horz" pos="2491" userDrawn="1">
          <p15:clr>
            <a:srgbClr val="A4A3A4"/>
          </p15:clr>
        </p15:guide>
        <p15:guide id="66" orient="horz" pos="3067"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B1F"/>
    <a:srgbClr val="BFBFBF"/>
    <a:srgbClr val="FFFFFF"/>
    <a:srgbClr val="005695"/>
    <a:srgbClr val="505050"/>
    <a:srgbClr val="BBBCBD"/>
    <a:srgbClr val="00132E"/>
    <a:srgbClr val="002050"/>
    <a:srgbClr val="D9D9D9"/>
    <a:srgbClr val="E9EAE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17" autoAdjust="0"/>
    <p:restoredTop sz="93703" autoAdjust="0"/>
  </p:normalViewPr>
  <p:slideViewPr>
    <p:cSldViewPr snapToGrid="0">
      <p:cViewPr>
        <p:scale>
          <a:sx n="66" d="100"/>
          <a:sy n="66" d="100"/>
        </p:scale>
        <p:origin x="-624" y="-810"/>
      </p:cViewPr>
      <p:guideLst>
        <p:guide orient="horz" pos="763"/>
        <p:guide orient="horz" pos="1339"/>
        <p:guide orient="horz" pos="1915"/>
        <p:guide orient="horz" pos="2491"/>
        <p:guide orient="horz" pos="3067"/>
        <p:guide pos="7085"/>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81" d="100"/>
          <a:sy n="81" d="100"/>
        </p:scale>
        <p:origin x="2022" y="13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defTabSz="932688"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MS PGothic" panose="020B0600070205080204" pitchFamily="34" charset="-128"/>
                <a:cs typeface="+mn-cs"/>
              </a:defRPr>
            </a:lvl1pPr>
          </a:lstStyle>
          <a:p>
            <a:pPr>
              <a:defRPr/>
            </a:pPr>
            <a:fld id="{656B97E7-3517-BA49-9C61-BB0AA69F1F05}" type="datetimeFigureOut">
              <a:rPr lang="en-US"/>
              <a:pPr>
                <a:defRPr/>
              </a:pPr>
              <a:t>3/15/2015</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defTabSz="932688"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MS PGothic" panose="020B0600070205080204" pitchFamily="34" charset="-128"/>
                <a:cs typeface="+mn-cs"/>
              </a:defRPr>
            </a:lvl1pPr>
          </a:lstStyle>
          <a:p>
            <a:pPr>
              <a:defRPr/>
            </a:pPr>
            <a:fld id="{959BDC71-D924-834D-B117-7FF15E680F4D}" type="slidenum">
              <a:rPr lang="en-US"/>
              <a:pPr>
                <a:defRPr/>
              </a:pPr>
              <a:t>‹#›</a:t>
            </a:fld>
            <a:endParaRPr lang="en-US"/>
          </a:p>
        </p:txBody>
      </p:sp>
    </p:spTree>
    <p:extLst>
      <p:ext uri="{BB962C8B-B14F-4D97-AF65-F5344CB8AC3E}">
        <p14:creationId xmlns:p14="http://schemas.microsoft.com/office/powerpoint/2010/main" xmlns="" val="15067114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3177" tIns="46589" rIns="93177" bIns="46589" rtlCol="0"/>
          <a:lstStyle>
            <a:lvl1pPr algn="l" defTabSz="932688"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6725"/>
          </a:xfrm>
          <a:prstGeom prst="rect">
            <a:avLst/>
          </a:prstGeom>
        </p:spPr>
        <p:txBody>
          <a:bodyPr vert="horz" wrap="square" lIns="93177" tIns="46589" rIns="93177" bIns="46589" numCol="1" anchor="t" anchorCtr="0" compatLnSpc="1">
            <a:prstTxWarp prst="textNoShape">
              <a:avLst/>
            </a:prstTxWarp>
          </a:bodyPr>
          <a:lstStyle>
            <a:lvl1pPr algn="r">
              <a:defRPr sz="1200">
                <a:latin typeface="Calibri" panose="020F0502020204030204" pitchFamily="34" charset="0"/>
                <a:ea typeface="MS PGothic" panose="020B0600070205080204" pitchFamily="34" charset="-128"/>
                <a:cs typeface="+mn-cs"/>
              </a:defRPr>
            </a:lvl1pPr>
          </a:lstStyle>
          <a:p>
            <a:pPr>
              <a:defRPr/>
            </a:pPr>
            <a:fld id="{144C36B2-748D-0D47-8AD2-1DD2B2E12A6E}" type="datetimeFigureOut">
              <a:rPr lang="en-US"/>
              <a:pPr>
                <a:defRPr/>
              </a:pPr>
              <a:t>3/15/2015</a:t>
            </a:fld>
            <a:endParaRPr lang="en-US"/>
          </a:p>
        </p:txBody>
      </p:sp>
      <p:sp>
        <p:nvSpPr>
          <p:cNvPr id="4" name="Slide Image Placeholder 3"/>
          <p:cNvSpPr>
            <a:spLocks noGrp="1" noRot="1" noChangeAspect="1"/>
          </p:cNvSpPr>
          <p:nvPr>
            <p:ph type="sldImg" idx="2"/>
          </p:nvPr>
        </p:nvSpPr>
        <p:spPr>
          <a:xfrm>
            <a:off x="715963" y="1162050"/>
            <a:ext cx="5578475" cy="313690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6725"/>
          </a:xfrm>
          <a:prstGeom prst="rect">
            <a:avLst/>
          </a:prstGeom>
        </p:spPr>
        <p:txBody>
          <a:bodyPr vert="horz" lIns="93177" tIns="46589" rIns="93177" bIns="46589" rtlCol="0" anchor="b"/>
          <a:lstStyle>
            <a:lvl1pPr algn="l" defTabSz="932688"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wrap="square" lIns="93177" tIns="46589" rIns="93177" bIns="46589" numCol="1" anchor="b" anchorCtr="0" compatLnSpc="1">
            <a:prstTxWarp prst="textNoShape">
              <a:avLst/>
            </a:prstTxWarp>
          </a:bodyPr>
          <a:lstStyle>
            <a:lvl1pPr algn="r">
              <a:defRPr sz="1200">
                <a:latin typeface="Calibri" panose="020F0502020204030204" pitchFamily="34" charset="0"/>
                <a:ea typeface="MS PGothic" panose="020B0600070205080204" pitchFamily="34" charset="-128"/>
                <a:cs typeface="+mn-cs"/>
              </a:defRPr>
            </a:lvl1pPr>
          </a:lstStyle>
          <a:p>
            <a:pPr>
              <a:defRPr/>
            </a:pPr>
            <a:fld id="{7088D5E3-B0C4-244E-905F-C9848084E0A1}" type="slidenum">
              <a:rPr lang="en-US"/>
              <a:pPr>
                <a:defRPr/>
              </a:pPr>
              <a:t>‹#›</a:t>
            </a:fld>
            <a:endParaRPr lang="en-US"/>
          </a:p>
        </p:txBody>
      </p:sp>
    </p:spTree>
    <p:extLst>
      <p:ext uri="{BB962C8B-B14F-4D97-AF65-F5344CB8AC3E}">
        <p14:creationId xmlns:p14="http://schemas.microsoft.com/office/powerpoint/2010/main" xmlns="" val="1657721836"/>
      </p:ext>
    </p:extLst>
  </p:cSld>
  <p:clrMap bg1="lt1" tx1="dk1" bg2="lt2" tx2="dk2" accent1="accent1" accent2="accent2" accent3="accent3" accent4="accent4" accent5="accent5" accent6="accent6" hlink="hlink" folHlink="folHlink"/>
  <p:notesStyle>
    <a:lvl1pPr algn="l" defTabSz="931863"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65138" algn="l" defTabSz="93186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31863" algn="l" defTabSz="93186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98588" algn="l" defTabSz="93186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65313" algn="l" defTabSz="93186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331720" algn="l" defTabSz="932688" rtl="0" eaLnBrk="1" latinLnBrk="0" hangingPunct="1">
      <a:defRPr sz="1224" kern="1200">
        <a:solidFill>
          <a:schemeClr val="tx1"/>
        </a:solidFill>
        <a:latin typeface="+mn-lt"/>
        <a:ea typeface="+mn-ea"/>
        <a:cs typeface="+mn-cs"/>
      </a:defRPr>
    </a:lvl6pPr>
    <a:lvl7pPr marL="2798064" algn="l" defTabSz="932688" rtl="0" eaLnBrk="1" latinLnBrk="0" hangingPunct="1">
      <a:defRPr sz="1224" kern="1200">
        <a:solidFill>
          <a:schemeClr val="tx1"/>
        </a:solidFill>
        <a:latin typeface="+mn-lt"/>
        <a:ea typeface="+mn-ea"/>
        <a:cs typeface="+mn-cs"/>
      </a:defRPr>
    </a:lvl7pPr>
    <a:lvl8pPr marL="3264408" algn="l" defTabSz="932688" rtl="0" eaLnBrk="1" latinLnBrk="0" hangingPunct="1">
      <a:defRPr sz="1224" kern="1200">
        <a:solidFill>
          <a:schemeClr val="tx1"/>
        </a:solidFill>
        <a:latin typeface="+mn-lt"/>
        <a:ea typeface="+mn-ea"/>
        <a:cs typeface="+mn-cs"/>
      </a:defRPr>
    </a:lvl8pPr>
    <a:lvl9pPr marL="3730752" algn="l" defTabSz="932688" rtl="0" eaLnBrk="1" latinLnBrk="0" hangingPunct="1">
      <a:defRPr sz="12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3/15/2015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xmlns="" val="658325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1"/>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pPr/>
              <a:t>10</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xmlns="" val="16395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pPr/>
              <a:t>12</a:t>
            </a:fld>
            <a:endParaRPr lang="en-US"/>
          </a:p>
        </p:txBody>
      </p:sp>
    </p:spTree>
    <p:extLst>
      <p:ext uri="{BB962C8B-B14F-4D97-AF65-F5344CB8AC3E}">
        <p14:creationId xmlns:p14="http://schemas.microsoft.com/office/powerpoint/2010/main" xmlns="" val="394940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688"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3970941" y="8829968"/>
            <a:ext cx="3037840" cy="466433"/>
          </a:xfrm>
          <a:prstGeom prst="rect">
            <a:avLst/>
          </a:prstGeom>
        </p:spPr>
        <p:txBody>
          <a:bodyPr/>
          <a:lstStyle/>
          <a:p>
            <a:fld id="{3BCC380E-B6E6-4400-A57F-835CA92E9EA4}"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xmlns="" val="662102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1"/>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pPr/>
              <a:t>14</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xmlns="" val="1856770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pPr/>
              <a:t>16</a:t>
            </a:fld>
            <a:endParaRPr lang="en-US"/>
          </a:p>
        </p:txBody>
      </p:sp>
    </p:spTree>
    <p:extLst>
      <p:ext uri="{BB962C8B-B14F-4D97-AF65-F5344CB8AC3E}">
        <p14:creationId xmlns:p14="http://schemas.microsoft.com/office/powerpoint/2010/main" xmlns="" val="3492519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xmlns="" val="2570088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0421" name="Date Placeholder 5"/>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8AA35F7A-5C1A-6B44-8666-898F244480D2}" type="datetime1">
              <a:rPr lang="en-US" sz="1200">
                <a:solidFill>
                  <a:srgbClr val="000000"/>
                </a:solidFill>
                <a:latin typeface="Calibri" charset="0"/>
              </a:rPr>
              <a:pPr eaLnBrk="1" hangingPunct="1"/>
              <a:t>3/15/2015</a:t>
            </a:fld>
            <a:endParaRPr lang="en-US" sz="1200">
              <a:solidFill>
                <a:srgbClr val="000000"/>
              </a:solidFill>
              <a:latin typeface="Calibri" charset="0"/>
            </a:endParaRPr>
          </a:p>
        </p:txBody>
      </p:sp>
      <p:sp>
        <p:nvSpPr>
          <p:cNvPr id="60422"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1DB53A17-CCF2-4B41-B09A-701B5EA74366}" type="slidenum">
              <a:rPr lang="en-US" sz="1200">
                <a:solidFill>
                  <a:srgbClr val="000000"/>
                </a:solidFill>
                <a:latin typeface="Calibri" charset="0"/>
              </a:rPr>
              <a:pPr eaLnBrk="1" hangingPunct="1"/>
              <a:t>18</a:t>
            </a:fld>
            <a:endParaRPr lang="en-US" sz="1200">
              <a:solidFill>
                <a:srgbClr val="000000"/>
              </a:solidFill>
              <a:latin typeface="Calibri" charset="0"/>
            </a:endParaRPr>
          </a:p>
        </p:txBody>
      </p:sp>
    </p:spTree>
    <p:extLst>
      <p:ext uri="{BB962C8B-B14F-4D97-AF65-F5344CB8AC3E}">
        <p14:creationId xmlns:p14="http://schemas.microsoft.com/office/powerpoint/2010/main" xmlns="" val="3422157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1"/>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pPr/>
              <a:t>20</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xmlns="" val="866302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1"/>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pPr/>
              <a:t>21</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xmlns="" val="4043423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3/15/2015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xmlns="" val="2257978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3/15/2015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xmlns="" val="332066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32472">
              <a:lnSpc>
                <a:spcPct val="90000"/>
              </a:lnSpc>
            </a:pPr>
            <a:endParaRPr lang="en-US" sz="1200" kern="1200" dirty="0" smtClean="0">
              <a:solidFill>
                <a:schemeClr val="bg1"/>
              </a:solidFill>
              <a:latin typeface="+mn-lt"/>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pPr>
                <a:defRPr/>
              </a:pPr>
              <a:t>24</a:t>
            </a:fld>
            <a:endParaRPr lang="en-US">
              <a:solidFill>
                <a:prstClr val="black"/>
              </a:solidFill>
            </a:endParaRPr>
          </a:p>
        </p:txBody>
      </p:sp>
    </p:spTree>
    <p:extLst>
      <p:ext uri="{BB962C8B-B14F-4D97-AF65-F5344CB8AC3E}">
        <p14:creationId xmlns:p14="http://schemas.microsoft.com/office/powerpoint/2010/main" xmlns="" val="3889227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863"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pPr/>
              <a:t>25</a:t>
            </a:fld>
            <a:endParaRPr lang="en-US"/>
          </a:p>
        </p:txBody>
      </p:sp>
    </p:spTree>
    <p:extLst>
      <p:ext uri="{BB962C8B-B14F-4D97-AF65-F5344CB8AC3E}">
        <p14:creationId xmlns:p14="http://schemas.microsoft.com/office/powerpoint/2010/main" xmlns="" val="3483361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xmlns="" val="1746192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2469" name="Date Placeholder 5"/>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3A1ADF56-F64E-DB46-BBF0-401547F9557D}" type="datetime1">
              <a:rPr lang="en-US" sz="1200">
                <a:solidFill>
                  <a:srgbClr val="000000"/>
                </a:solidFill>
                <a:latin typeface="Calibri" charset="0"/>
              </a:rPr>
              <a:pPr eaLnBrk="1" hangingPunct="1"/>
              <a:t>3/15/2015</a:t>
            </a:fld>
            <a:endParaRPr lang="en-US" sz="1200">
              <a:solidFill>
                <a:srgbClr val="000000"/>
              </a:solidFill>
              <a:latin typeface="Calibri" charset="0"/>
            </a:endParaRPr>
          </a:p>
        </p:txBody>
      </p:sp>
      <p:sp>
        <p:nvSpPr>
          <p:cNvPr id="62470"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8F3B5165-9C0A-B34D-93A2-7D57942D6786}" type="slidenum">
              <a:rPr lang="en-US" sz="1200">
                <a:solidFill>
                  <a:srgbClr val="000000"/>
                </a:solidFill>
                <a:latin typeface="Calibri" charset="0"/>
              </a:rPr>
              <a:pPr eaLnBrk="1" hangingPunct="1"/>
              <a:t>27</a:t>
            </a:fld>
            <a:endParaRPr lang="en-US" sz="1200">
              <a:solidFill>
                <a:srgbClr val="000000"/>
              </a:solidFill>
              <a:latin typeface="Calibri" charset="0"/>
            </a:endParaRPr>
          </a:p>
        </p:txBody>
      </p:sp>
    </p:spTree>
    <p:extLst>
      <p:ext uri="{BB962C8B-B14F-4D97-AF65-F5344CB8AC3E}">
        <p14:creationId xmlns:p14="http://schemas.microsoft.com/office/powerpoint/2010/main" xmlns="" val="2647988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222250"/>
            <a:ext cx="3519488" cy="1981200"/>
          </a:xfrm>
        </p:spPr>
      </p:sp>
      <p:sp>
        <p:nvSpPr>
          <p:cNvPr id="3" name="Notes Placeholder 2"/>
          <p:cNvSpPr>
            <a:spLocks noGrp="1"/>
          </p:cNvSpPr>
          <p:nvPr>
            <p:ph type="body" idx="1"/>
          </p:nvPr>
        </p:nvSpPr>
        <p:spPr>
          <a:xfrm>
            <a:off x="176350" y="2390873"/>
            <a:ext cx="6479554" cy="6366718"/>
          </a:xfrm>
        </p:spPr>
        <p:txBody>
          <a:bodyPr/>
          <a:lstStyle/>
          <a:p>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solidFill>
                  <a:prstClr val="black"/>
                </a:solidFill>
              </a:rPr>
              <a:pPr/>
              <a:t>28</a:t>
            </a:fld>
            <a:endParaRPr lang="en-US" dirty="0">
              <a:solidFill>
                <a:prstClr val="black"/>
              </a:solidFill>
            </a:endParaRPr>
          </a:p>
        </p:txBody>
      </p:sp>
      <p:sp>
        <p:nvSpPr>
          <p:cNvPr id="5" name="Header Placeholder 4"/>
          <p:cNvSpPr>
            <a:spLocks noGrp="1"/>
          </p:cNvSpPr>
          <p:nvPr>
            <p:ph type="hdr" sz="quarter" idx="11"/>
          </p:nvPr>
        </p:nvSpPr>
        <p:spPr/>
        <p:txBody>
          <a:bodyPr/>
          <a:lstStyle/>
          <a:p>
            <a:r>
              <a:rPr lang="en-US" smtClean="0">
                <a:solidFill>
                  <a:prstClr val="black"/>
                </a:solidFill>
              </a:rPr>
              <a:t>Internal Only Microsoft - Some Information May be Embargoed </a:t>
            </a:r>
            <a:endParaRPr lang="en-US" dirty="0">
              <a:solidFill>
                <a:prstClr val="black"/>
              </a:solidFill>
            </a:endParaRPr>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37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xmlns="" val="4090880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863"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pPr/>
              <a:t>30</a:t>
            </a:fld>
            <a:endParaRPr lang="en-US"/>
          </a:p>
        </p:txBody>
      </p:sp>
    </p:spTree>
    <p:extLst>
      <p:ext uri="{BB962C8B-B14F-4D97-AF65-F5344CB8AC3E}">
        <p14:creationId xmlns:p14="http://schemas.microsoft.com/office/powerpoint/2010/main" xmlns="" val="2138067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indent="-285750">
              <a:lnSpc>
                <a:spcPct val="115000"/>
              </a:lnSpc>
              <a:spcBef>
                <a:spcPts val="600"/>
              </a:spcBef>
              <a:spcAft>
                <a:spcPts val="1000"/>
              </a:spcAft>
              <a:buFont typeface="Arial" panose="020B060402020202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pPr>
                <a:defRPr/>
              </a:pPr>
              <a:t>32</a:t>
            </a:fld>
            <a:endParaRPr lang="en-US"/>
          </a:p>
        </p:txBody>
      </p:sp>
    </p:spTree>
    <p:extLst>
      <p:ext uri="{BB962C8B-B14F-4D97-AF65-F5344CB8AC3E}">
        <p14:creationId xmlns:p14="http://schemas.microsoft.com/office/powerpoint/2010/main" xmlns="" val="2317419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pPr>
                <a:defRPr/>
              </a:pPr>
              <a:t>3</a:t>
            </a:fld>
            <a:endParaRPr lang="en-US"/>
          </a:p>
        </p:txBody>
      </p:sp>
    </p:spTree>
    <p:extLst>
      <p:ext uri="{BB962C8B-B14F-4D97-AF65-F5344CB8AC3E}">
        <p14:creationId xmlns:p14="http://schemas.microsoft.com/office/powerpoint/2010/main" xmlns="" val="335318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pPr>
                <a:defRPr/>
              </a:pPr>
              <a:t>4</a:t>
            </a:fld>
            <a:endParaRPr lang="en-US"/>
          </a:p>
        </p:txBody>
      </p:sp>
    </p:spTree>
    <p:extLst>
      <p:ext uri="{BB962C8B-B14F-4D97-AF65-F5344CB8AC3E}">
        <p14:creationId xmlns:p14="http://schemas.microsoft.com/office/powerpoint/2010/main" xmlns="" val="1925571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1E0E0305-223F-DB4F-A82A-D64049F3AD86}" type="slidenum">
              <a:rPr lang="en-US" sz="1200">
                <a:solidFill>
                  <a:srgbClr val="000000"/>
                </a:solidFill>
                <a:latin typeface="Calibri" charset="0"/>
              </a:rPr>
              <a:pPr eaLnBrk="1" hangingPunct="1"/>
              <a:t>5</a:t>
            </a:fld>
            <a:endParaRPr lang="en-US" sz="1200">
              <a:solidFill>
                <a:srgbClr val="000000"/>
              </a:solidFill>
              <a:latin typeface="Calibri" charset="0"/>
            </a:endParaRPr>
          </a:p>
        </p:txBody>
      </p:sp>
    </p:spTree>
    <p:extLst>
      <p:ext uri="{BB962C8B-B14F-4D97-AF65-F5344CB8AC3E}">
        <p14:creationId xmlns:p14="http://schemas.microsoft.com/office/powerpoint/2010/main" xmlns="" val="3569574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endParaRPr lang="en-US" dirty="0" smtClean="0"/>
          </a:p>
        </p:txBody>
      </p:sp>
      <p:sp>
        <p:nvSpPr>
          <p:cNvPr id="41987" name="Header Placeholder 3"/>
          <p:cNvSpPr>
            <a:spLocks noGrp="1"/>
          </p:cNvSpPr>
          <p:nvPr>
            <p:ph type="hdr" sz="quarter"/>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sz="2400">
                <a:solidFill>
                  <a:schemeClr val="tx1"/>
                </a:solidFill>
                <a:latin typeface="Segoe UI" panose="020B0502040204020203" pitchFamily="34" charset="0"/>
                <a:ea typeface="MS PGothic" panose="020B0600070205080204" pitchFamily="34" charset="-128"/>
              </a:defRPr>
            </a:lvl1pPr>
            <a:lvl2pPr marL="742950" indent="-285750" eaLnBrk="0" hangingPunct="0">
              <a:defRPr sz="2400">
                <a:solidFill>
                  <a:schemeClr val="tx1"/>
                </a:solidFill>
                <a:latin typeface="Segoe UI" panose="020B0502040204020203" pitchFamily="34" charset="0"/>
                <a:ea typeface="MS PGothic" panose="020B0600070205080204" pitchFamily="34" charset="-128"/>
              </a:defRPr>
            </a:lvl2pPr>
            <a:lvl3pPr marL="1143000" indent="-228600" eaLnBrk="0" hangingPunct="0">
              <a:defRPr sz="2400">
                <a:solidFill>
                  <a:schemeClr val="tx1"/>
                </a:solidFill>
                <a:latin typeface="Segoe UI" panose="020B0502040204020203" pitchFamily="34" charset="0"/>
                <a:ea typeface="MS PGothic" panose="020B0600070205080204" pitchFamily="34" charset="-128"/>
              </a:defRPr>
            </a:lvl3pPr>
            <a:lvl4pPr marL="1600200" indent="-228600" eaLnBrk="0" hangingPunct="0">
              <a:defRPr sz="2400">
                <a:solidFill>
                  <a:schemeClr val="tx1"/>
                </a:solidFill>
                <a:latin typeface="Segoe UI" panose="020B0502040204020203" pitchFamily="34" charset="0"/>
                <a:ea typeface="MS PGothic" panose="020B0600070205080204" pitchFamily="34" charset="-128"/>
              </a:defRPr>
            </a:lvl4pPr>
            <a:lvl5pPr marL="2057400" indent="-228600" eaLnBrk="0" hangingPunct="0">
              <a:defRPr sz="2400">
                <a:solidFill>
                  <a:schemeClr val="tx1"/>
                </a:solidFill>
                <a:latin typeface="Segoe UI" panose="020B0502040204020203" pitchFamily="34" charset="0"/>
                <a:ea typeface="MS PGothic" panose="020B0600070205080204" pitchFamily="34" charset="-128"/>
              </a:defRPr>
            </a:lvl5pPr>
            <a:lvl6pPr marL="25146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6pPr>
            <a:lvl7pPr marL="29718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7pPr>
            <a:lvl8pPr marL="34290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8pPr>
            <a:lvl9pPr marL="38862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9pPr>
          </a:lstStyle>
          <a:p>
            <a:pPr defTabSz="931863" eaLnBrk="1" fontAlgn="base" hangingPunct="1">
              <a:spcBef>
                <a:spcPct val="0"/>
              </a:spcBef>
              <a:spcAft>
                <a:spcPct val="0"/>
              </a:spcAft>
            </a:pPr>
            <a:r>
              <a:rPr lang="en-US" sz="1200" dirty="0" smtClean="0">
                <a:solidFill>
                  <a:srgbClr val="000000"/>
                </a:solidFill>
                <a:latin typeface="Calibri" panose="020F0502020204030204" pitchFamily="34" charset="0"/>
              </a:rPr>
              <a:t>Data Insights Conversation</a:t>
            </a:r>
          </a:p>
        </p:txBody>
      </p:sp>
      <p:sp>
        <p:nvSpPr>
          <p:cNvPr id="5" name="Footer Placeholder 4"/>
          <p:cNvSpPr>
            <a:spLocks noGrp="1"/>
          </p:cNvSpPr>
          <p:nvPr>
            <p:ph type="ftr" sz="quarter" idx="4"/>
          </p:nvPr>
        </p:nvSpPr>
        <p:spPr>
          <a:xfrm>
            <a:off x="0" y="8829967"/>
            <a:ext cx="3037840" cy="466433"/>
          </a:xfrm>
        </p:spPr>
        <p:txBody>
          <a:bodyPr/>
          <a:lstStyle/>
          <a:p>
            <a:pPr defTabSz="949053"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49053"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1989" name="Date Placeholder 5"/>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panose="020B0502040204020203" pitchFamily="34" charset="0"/>
                <a:ea typeface="MS PGothic" panose="020B0600070205080204" pitchFamily="34" charset="-128"/>
              </a:defRPr>
            </a:lvl1pPr>
            <a:lvl2pPr marL="742950" indent="-285750" eaLnBrk="0" hangingPunct="0">
              <a:defRPr sz="2400">
                <a:solidFill>
                  <a:schemeClr val="tx1"/>
                </a:solidFill>
                <a:latin typeface="Segoe UI" panose="020B0502040204020203" pitchFamily="34" charset="0"/>
                <a:ea typeface="MS PGothic" panose="020B0600070205080204" pitchFamily="34" charset="-128"/>
              </a:defRPr>
            </a:lvl2pPr>
            <a:lvl3pPr marL="1143000" indent="-228600" eaLnBrk="0" hangingPunct="0">
              <a:defRPr sz="2400">
                <a:solidFill>
                  <a:schemeClr val="tx1"/>
                </a:solidFill>
                <a:latin typeface="Segoe UI" panose="020B0502040204020203" pitchFamily="34" charset="0"/>
                <a:ea typeface="MS PGothic" panose="020B0600070205080204" pitchFamily="34" charset="-128"/>
              </a:defRPr>
            </a:lvl3pPr>
            <a:lvl4pPr marL="1600200" indent="-228600" eaLnBrk="0" hangingPunct="0">
              <a:defRPr sz="2400">
                <a:solidFill>
                  <a:schemeClr val="tx1"/>
                </a:solidFill>
                <a:latin typeface="Segoe UI" panose="020B0502040204020203" pitchFamily="34" charset="0"/>
                <a:ea typeface="MS PGothic" panose="020B0600070205080204" pitchFamily="34" charset="-128"/>
              </a:defRPr>
            </a:lvl4pPr>
            <a:lvl5pPr marL="2057400" indent="-228600" eaLnBrk="0" hangingPunct="0">
              <a:defRPr sz="2400">
                <a:solidFill>
                  <a:schemeClr val="tx1"/>
                </a:solidFill>
                <a:latin typeface="Segoe UI" panose="020B0502040204020203" pitchFamily="34" charset="0"/>
                <a:ea typeface="MS PGothic" panose="020B0600070205080204" pitchFamily="34" charset="-128"/>
              </a:defRPr>
            </a:lvl5pPr>
            <a:lvl6pPr marL="25146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6pPr>
            <a:lvl7pPr marL="29718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7pPr>
            <a:lvl8pPr marL="34290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8pPr>
            <a:lvl9pPr marL="38862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9pPr>
          </a:lstStyle>
          <a:p>
            <a:pPr eaLnBrk="1" hangingPunct="1"/>
            <a:fld id="{2117A66F-48CC-49DD-8E54-9CFE9A2030E5}" type="datetime1">
              <a:rPr lang="en-US" sz="1200">
                <a:solidFill>
                  <a:srgbClr val="000000"/>
                </a:solidFill>
                <a:latin typeface="Calibri" panose="020F0502020204030204" pitchFamily="34" charset="0"/>
              </a:rPr>
              <a:pPr eaLnBrk="1" hangingPunct="1"/>
              <a:t>3/15/2015</a:t>
            </a:fld>
            <a:endParaRPr lang="en-US" sz="1200" dirty="0">
              <a:solidFill>
                <a:srgbClr val="000000"/>
              </a:solidFill>
              <a:latin typeface="Calibri" panose="020F0502020204030204" pitchFamily="34" charset="0"/>
            </a:endParaRPr>
          </a:p>
        </p:txBody>
      </p:sp>
      <p:sp>
        <p:nvSpPr>
          <p:cNvPr id="41990"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panose="020B0502040204020203" pitchFamily="34" charset="0"/>
                <a:ea typeface="MS PGothic" panose="020B0600070205080204" pitchFamily="34" charset="-128"/>
              </a:defRPr>
            </a:lvl1pPr>
            <a:lvl2pPr marL="742950" indent="-285750" eaLnBrk="0" hangingPunct="0">
              <a:defRPr sz="2400">
                <a:solidFill>
                  <a:schemeClr val="tx1"/>
                </a:solidFill>
                <a:latin typeface="Segoe UI" panose="020B0502040204020203" pitchFamily="34" charset="0"/>
                <a:ea typeface="MS PGothic" panose="020B0600070205080204" pitchFamily="34" charset="-128"/>
              </a:defRPr>
            </a:lvl2pPr>
            <a:lvl3pPr marL="1143000" indent="-228600" eaLnBrk="0" hangingPunct="0">
              <a:defRPr sz="2400">
                <a:solidFill>
                  <a:schemeClr val="tx1"/>
                </a:solidFill>
                <a:latin typeface="Segoe UI" panose="020B0502040204020203" pitchFamily="34" charset="0"/>
                <a:ea typeface="MS PGothic" panose="020B0600070205080204" pitchFamily="34" charset="-128"/>
              </a:defRPr>
            </a:lvl3pPr>
            <a:lvl4pPr marL="1600200" indent="-228600" eaLnBrk="0" hangingPunct="0">
              <a:defRPr sz="2400">
                <a:solidFill>
                  <a:schemeClr val="tx1"/>
                </a:solidFill>
                <a:latin typeface="Segoe UI" panose="020B0502040204020203" pitchFamily="34" charset="0"/>
                <a:ea typeface="MS PGothic" panose="020B0600070205080204" pitchFamily="34" charset="-128"/>
              </a:defRPr>
            </a:lvl4pPr>
            <a:lvl5pPr marL="2057400" indent="-228600" eaLnBrk="0" hangingPunct="0">
              <a:defRPr sz="2400">
                <a:solidFill>
                  <a:schemeClr val="tx1"/>
                </a:solidFill>
                <a:latin typeface="Segoe UI" panose="020B0502040204020203" pitchFamily="34" charset="0"/>
                <a:ea typeface="MS PGothic" panose="020B0600070205080204" pitchFamily="34" charset="-128"/>
              </a:defRPr>
            </a:lvl5pPr>
            <a:lvl6pPr marL="25146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6pPr>
            <a:lvl7pPr marL="29718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7pPr>
            <a:lvl8pPr marL="34290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8pPr>
            <a:lvl9pPr marL="3886200" indent="-228600" defTabSz="931863" eaLnBrk="0" fontAlgn="base" hangingPunct="0">
              <a:spcBef>
                <a:spcPct val="0"/>
              </a:spcBef>
              <a:spcAft>
                <a:spcPct val="0"/>
              </a:spcAft>
              <a:defRPr sz="2400">
                <a:solidFill>
                  <a:schemeClr val="tx1"/>
                </a:solidFill>
                <a:latin typeface="Segoe UI" panose="020B0502040204020203" pitchFamily="34" charset="0"/>
                <a:ea typeface="MS PGothic" panose="020B0600070205080204" pitchFamily="34" charset="-128"/>
              </a:defRPr>
            </a:lvl9pPr>
          </a:lstStyle>
          <a:p>
            <a:pPr eaLnBrk="1" hangingPunct="1"/>
            <a:fld id="{BC1AC9D2-689E-4E08-A4C5-A85CD83B67C8}" type="slidenum">
              <a:rPr lang="en-US" sz="1200">
                <a:solidFill>
                  <a:srgbClr val="000000"/>
                </a:solidFill>
                <a:latin typeface="Calibri" panose="020F0502020204030204" pitchFamily="34" charset="0"/>
              </a:rPr>
              <a:pPr eaLnBrk="1" hangingPunct="1"/>
              <a:t>6</a:t>
            </a:fld>
            <a:endParaRPr lang="en-US" sz="1200" dirty="0">
              <a:solidFill>
                <a:srgbClr val="000000"/>
              </a:solidFill>
              <a:latin typeface="Calibri" panose="020F0502020204030204" pitchFamily="34" charset="0"/>
            </a:endParaRPr>
          </a:p>
        </p:txBody>
      </p:sp>
    </p:spTree>
    <p:extLst>
      <p:ext uri="{BB962C8B-B14F-4D97-AF65-F5344CB8AC3E}">
        <p14:creationId xmlns:p14="http://schemas.microsoft.com/office/powerpoint/2010/main" xmlns="" val="71299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pPr>
                <a:defRPr/>
              </a:pPr>
              <a:t>7</a:t>
            </a:fld>
            <a:endParaRPr lang="en-US"/>
          </a:p>
        </p:txBody>
      </p:sp>
    </p:spTree>
    <p:extLst>
      <p:ext uri="{BB962C8B-B14F-4D97-AF65-F5344CB8AC3E}">
        <p14:creationId xmlns:p14="http://schemas.microsoft.com/office/powerpoint/2010/main" xmlns="" val="689214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xmlns="" val="2925614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8373" name="Date Placeholder 5"/>
          <p:cNvSpPr>
            <a:spLocks noGrp="1"/>
          </p:cNvSpPr>
          <p:nvPr>
            <p:ph type="dt" sz="quarter"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DAF4D401-A1DB-214E-80AC-8BC4A0787F8A}" type="datetime1">
              <a:rPr lang="en-US" sz="1200">
                <a:solidFill>
                  <a:srgbClr val="000000"/>
                </a:solidFill>
                <a:latin typeface="Calibri" charset="0"/>
              </a:rPr>
              <a:pPr eaLnBrk="1" hangingPunct="1"/>
              <a:t>3/15/2015</a:t>
            </a:fld>
            <a:endParaRPr lang="en-US" sz="1200">
              <a:solidFill>
                <a:srgbClr val="000000"/>
              </a:solidFill>
              <a:latin typeface="Calibri" charset="0"/>
            </a:endParaRPr>
          </a:p>
        </p:txBody>
      </p:sp>
      <p:sp>
        <p:nvSpPr>
          <p:cNvPr id="58374" name="Slide Number Placeholder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DCB5723C-34C5-2B47-BB91-3EAC76289376}" type="slidenum">
              <a:rPr lang="en-US" sz="1200">
                <a:solidFill>
                  <a:srgbClr val="000000"/>
                </a:solidFill>
                <a:latin typeface="Calibri" charset="0"/>
              </a:rPr>
              <a:pPr eaLnBrk="1" hangingPunct="1"/>
              <a:t>9</a:t>
            </a:fld>
            <a:endParaRPr lang="en-US" sz="1200">
              <a:solidFill>
                <a:srgbClr val="000000"/>
              </a:solidFill>
              <a:latin typeface="Calibri" charset="0"/>
            </a:endParaRPr>
          </a:p>
        </p:txBody>
      </p:sp>
    </p:spTree>
    <p:extLst>
      <p:ext uri="{BB962C8B-B14F-4D97-AF65-F5344CB8AC3E}">
        <p14:creationId xmlns:p14="http://schemas.microsoft.com/office/powerpoint/2010/main" xmlns="" val="1303923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www.rapidbbs.cn/" TargetMode="External"/><Relationship Id="rId5" Type="http://schemas.openxmlformats.org/officeDocument/2006/relationships/image" Target="../media/image9.jpeg"/><Relationship Id="rId4" Type="http://schemas.openxmlformats.org/officeDocument/2006/relationships/image" Target="../media/image8.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hyperlink" Target="http://www.rapidbbs.cn/"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hyperlink" Target="http://www.rapidbbs.cn/" TargetMode="External"/></Relationships>
</file>

<file path=ppt/slideLayouts/_rels/slideLayout4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5" name="矩形 4">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486168860"/>
      </p:ext>
    </p:extLst>
  </p:cSld>
  <p:clrMapOvr>
    <a:masterClrMapping/>
  </p:clrMapOvr>
  <p:transition>
    <p:fade/>
  </p:transition>
  <p:timing>
    <p:tnLst>
      <p:par>
        <p:cTn id="1" dur="indefinite" restart="never" nodeType="tmRoot"/>
      </p:par>
    </p:tnLst>
  </p:timing>
  <p:extLst mod="1">
    <p:ext uri="{DCECCB84-F9BA-43D5-87BE-67443E8EF086}">
      <p15:sldGuideLst xmlns=""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63047760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矩形 5">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64669612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64383014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矩形 6">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99964292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68199027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864374880"/>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矩形 6">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91816237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22523996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079198138"/>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05041158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xmlns=""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xmlns=""/>
              </a:ext>
            </a:extLst>
          </a:blip>
          <a:stretch>
            <a:fillRect/>
          </a:stretch>
        </p:blipFill>
        <p:spPr bwMode="gray">
          <a:xfrm>
            <a:off x="458332" y="6182440"/>
            <a:ext cx="1552931" cy="332660"/>
          </a:xfrm>
          <a:prstGeom prst="rect">
            <a:avLst/>
          </a:prstGeom>
        </p:spPr>
      </p:pic>
      <p:sp>
        <p:nvSpPr>
          <p:cNvPr id="12" name="矩形 11">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80284494"/>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矩形 3">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7813498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43679868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矩形 3">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73868231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56499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11086853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2908554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93632896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xmlns="" val="0"/>
              </a:ext>
            </a:extLst>
          </a:blip>
          <a:srcRect l="23279" r="17893"/>
          <a:stretch/>
        </p:blipFill>
        <p:spPr>
          <a:xfrm>
            <a:off x="6294437" y="0"/>
            <a:ext cx="6172200" cy="6994525"/>
          </a:xfrm>
          <a:prstGeom prst="rect">
            <a:avLst/>
          </a:prstGeom>
        </p:spPr>
      </p:pic>
      <p:sp>
        <p:nvSpPr>
          <p:cNvPr id="9" name="矩形 8">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矩形 10">
            <a:hlinkClick r:id="rId5"/>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06116405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xmlns=""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xmlns="" val="0"/>
              </a:ext>
            </a:extLst>
          </a:blip>
          <a:srcRect l="-503" t="26090" r="67" b="-1"/>
          <a:stretch/>
        </p:blipFill>
        <p:spPr>
          <a:xfrm>
            <a:off x="6270259" y="-7938"/>
            <a:ext cx="6196378" cy="7010400"/>
          </a:xfrm>
          <a:prstGeom prst="rect">
            <a:avLst/>
          </a:prstGeom>
        </p:spPr>
      </p:pic>
      <p:sp>
        <p:nvSpPr>
          <p:cNvPr id="11" name="矩形 10">
            <a:hlinkClick r:id="rId6"/>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89772369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xmlns="" val="0"/>
              </a:ext>
            </a:extLst>
          </a:blip>
          <a:srcRect l="1536" t="114" r="36245" b="-114"/>
          <a:stretch/>
        </p:blipFill>
        <p:spPr>
          <a:xfrm>
            <a:off x="6294436" y="1"/>
            <a:ext cx="6172201" cy="6994524"/>
          </a:xfrm>
          <a:prstGeom prst="rect">
            <a:avLst/>
          </a:prstGeom>
        </p:spPr>
      </p:pic>
      <p:sp>
        <p:nvSpPr>
          <p:cNvPr id="9" name="矩形 8">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89823669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bwMode="gray">
          <a:xfrm>
            <a:off x="458332" y="6182440"/>
            <a:ext cx="1552931" cy="332660"/>
          </a:xfrm>
          <a:prstGeom prst="rect">
            <a:avLst/>
          </a:prstGeom>
        </p:spPr>
      </p:pic>
      <p:sp>
        <p:nvSpPr>
          <p:cNvPr id="7" name="矩形 6">
            <a:hlinkClick r:id="rId4"/>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852313127"/>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4406">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01705084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矩形 2">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82979904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80274471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51881547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Blank Accent Color 3">
    <p:bg>
      <p:bgRef idx="1001">
        <a:schemeClr val="bg1"/>
      </p:bgRef>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4227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63710126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7695598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4663643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9" name="Picture 8" descr="DataInsights_quadton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2330" y="-1"/>
            <a:ext cx="12436475" cy="6995517"/>
          </a:xfrm>
          <a:prstGeom prst="rect">
            <a:avLst/>
          </a:prstGeom>
        </p:spPr>
      </p:pic>
      <p:pic>
        <p:nvPicPr>
          <p:cNvPr id="14" name="Picture 13" descr="DataInsights-iStock_000022453217Large.jpg"/>
          <p:cNvPicPr>
            <a:picLocks noChangeAspect="1"/>
          </p:cNvPicPr>
          <p:nvPr userDrawn="1"/>
        </p:nvPicPr>
        <p:blipFill rotWithShape="1">
          <a:blip r:embed="rId3">
            <a:alphaModFix/>
            <a:extLst>
              <a:ext uri="{28A0092B-C50C-407E-A947-70E740481C1C}">
                <a14:useLocalDpi xmlns:a14="http://schemas.microsoft.com/office/drawing/2010/main" xmlns="" val="0"/>
              </a:ext>
            </a:extLst>
          </a:blip>
          <a:srcRect/>
          <a:stretch/>
        </p:blipFill>
        <p:spPr>
          <a:xfrm>
            <a:off x="8158823" y="2348029"/>
            <a:ext cx="2812534" cy="2806484"/>
          </a:xfrm>
          <a:prstGeom prst="rect">
            <a:avLst/>
          </a:prstGeom>
        </p:spPr>
      </p:pic>
      <p:pic>
        <p:nvPicPr>
          <p:cNvPr id="11" name="Picture 9"/>
          <p:cNvPicPr>
            <a:picLocks noChangeAspect="1"/>
          </p:cNvPicPr>
          <p:nvPr userDrawn="1"/>
        </p:nvPicPr>
        <p:blipFill>
          <a:blip r:embed="rId4" cstate="email">
            <a:extLst>
              <a:ext uri="{28A0092B-C50C-407E-A947-70E740481C1C}">
                <a14:useLocalDpi xmlns:a14="http://schemas.microsoft.com/office/drawing/2010/main" xmlns="" val="0"/>
              </a:ext>
            </a:extLst>
          </a:blip>
          <a:srcRect l="19656" r="20331"/>
          <a:stretch>
            <a:fillRect/>
          </a:stretch>
        </p:blipFill>
        <p:spPr bwMode="auto">
          <a:xfrm>
            <a:off x="6705600" y="241300"/>
            <a:ext cx="5573713" cy="6565900"/>
          </a:xfrm>
          <a:prstGeom prst="rect">
            <a:avLst/>
          </a:prstGeom>
          <a:noFill/>
          <a:ln>
            <a:noFill/>
          </a:ln>
          <a:effectLst>
            <a:outerShdw blurRad="114300"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p:nvPr userDrawn="1"/>
        </p:nvSpPr>
        <p:spPr bwMode="auto">
          <a:xfrm>
            <a:off x="0" y="0"/>
            <a:ext cx="6175127" cy="7006405"/>
          </a:xfrm>
          <a:prstGeom prst="rect">
            <a:avLst/>
          </a:prstGeom>
          <a:gradFill flip="none" rotWithShape="1">
            <a:gsLst>
              <a:gs pos="100000">
                <a:srgbClr val="003963">
                  <a:alpha val="0"/>
                </a:srgbClr>
              </a:gs>
              <a:gs pos="0">
                <a:srgbClr val="03122F"/>
              </a:gs>
              <a:gs pos="50000">
                <a:srgbClr val="072450">
                  <a:alpha val="90000"/>
                </a:srgb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7" rIns="0" bIns="46637" anchor="ctr"/>
          <a:lstStyle/>
          <a:p>
            <a:pPr algn="ctr" defTabSz="932472">
              <a:defRPr/>
            </a:pPr>
            <a:endParaRPr lang="en-US" sz="2000" dirty="0">
              <a:gradFill>
                <a:gsLst>
                  <a:gs pos="0">
                    <a:srgbClr val="FFFFFF"/>
                  </a:gs>
                  <a:gs pos="100000">
                    <a:srgbClr val="FFFFFF"/>
                  </a:gs>
                </a:gsLst>
                <a:lin ang="5400000" scaled="0"/>
              </a:gradFill>
            </a:endParaRPr>
          </a:p>
        </p:txBody>
      </p:sp>
      <p:sp>
        <p:nvSpPr>
          <p:cNvPr id="16" name="Title 1"/>
          <p:cNvSpPr>
            <a:spLocks noGrp="1"/>
          </p:cNvSpPr>
          <p:nvPr>
            <p:ph type="ctrTitle"/>
          </p:nvPr>
        </p:nvSpPr>
        <p:spPr>
          <a:xfrm>
            <a:off x="274639" y="1456836"/>
            <a:ext cx="5597112" cy="915537"/>
          </a:xfrm>
        </p:spPr>
        <p:txBody>
          <a:bodyPr/>
          <a:lstStyle>
            <a:lvl1pPr>
              <a:defRPr sz="5200">
                <a:solidFill>
                  <a:schemeClr val="bg1"/>
                </a:solidFill>
              </a:defRPr>
            </a:lvl1pPr>
          </a:lstStyle>
          <a:p>
            <a:r>
              <a:rPr lang="en-US" smtClean="0"/>
              <a:t>Click to edit Master title style</a:t>
            </a:r>
            <a:endParaRPr lang="en-US" dirty="0"/>
          </a:p>
        </p:txBody>
      </p:sp>
      <p:sp>
        <p:nvSpPr>
          <p:cNvPr id="17" name="Subtitle 2"/>
          <p:cNvSpPr>
            <a:spLocks noGrp="1"/>
          </p:cNvSpPr>
          <p:nvPr>
            <p:ph type="subTitle" idx="1"/>
          </p:nvPr>
        </p:nvSpPr>
        <p:spPr>
          <a:xfrm>
            <a:off x="274702" y="4440118"/>
            <a:ext cx="5597048" cy="1076679"/>
          </a:xfrm>
        </p:spPr>
        <p:txBody>
          <a:bodyPr/>
          <a:lstStyle>
            <a:lvl1pPr marL="0" indent="0" algn="l">
              <a:lnSpc>
                <a:spcPts val="2700"/>
              </a:lnSpc>
              <a:buNone/>
              <a:defRPr sz="22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pic>
        <p:nvPicPr>
          <p:cNvPr id="13" name="Picture 1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11150" y="329701"/>
            <a:ext cx="1608148" cy="591547"/>
          </a:xfrm>
          <a:prstGeom prst="rect">
            <a:avLst/>
          </a:prstGeom>
        </p:spPr>
      </p:pic>
    </p:spTree>
    <p:extLst>
      <p:ext uri="{BB962C8B-B14F-4D97-AF65-F5344CB8AC3E}">
        <p14:creationId xmlns:p14="http://schemas.microsoft.com/office/powerpoint/2010/main" xmlns="" val="262732904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2" descr="DataInsights-iStock_000022453217Large.jpg"/>
          <p:cNvPicPr>
            <a:picLocks noChangeAspect="1"/>
          </p:cNvPicPr>
          <p:nvPr userDrawn="1"/>
        </p:nvPicPr>
        <p:blipFill rotWithShape="1">
          <a:blip r:embed="rId2">
            <a:alphaModFix/>
            <a:extLst>
              <a:ext uri="{28A0092B-C50C-407E-A947-70E740481C1C}">
                <a14:useLocalDpi xmlns:a14="http://schemas.microsoft.com/office/drawing/2010/main" xmlns="" val="0"/>
              </a:ext>
            </a:extLst>
          </a:blip>
          <a:srcRect/>
          <a:stretch/>
        </p:blipFill>
        <p:spPr>
          <a:xfrm>
            <a:off x="0" y="0"/>
            <a:ext cx="12466637" cy="6994525"/>
          </a:xfrm>
          <a:prstGeom prst="rect">
            <a:avLst/>
          </a:prstGeom>
        </p:spPr>
      </p:pic>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537159131"/>
      </p:ext>
    </p:extLst>
  </p:cSld>
  <p:clrMapOvr>
    <a:masterClrMapping/>
  </p:clrMapOvr>
  <p:transition spd="med">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xmlns="" val="0"/>
              </a:ext>
            </a:extLst>
          </a:blip>
          <a:stretch>
            <a:fillRect/>
          </a:stretch>
        </p:blipFill>
        <p:spPr bwMode="invGray">
          <a:xfrm>
            <a:off x="458332" y="6182440"/>
            <a:ext cx="1552931" cy="332660"/>
          </a:xfrm>
          <a:prstGeom prst="rect">
            <a:avLst/>
          </a:prstGeom>
        </p:spPr>
      </p:pic>
      <p:sp>
        <p:nvSpPr>
          <p:cNvPr id="10" name="矩形 9">
            <a:hlinkClick r:id="rId4"/>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30328108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2pt Title">
    <p:bg>
      <p:bgPr>
        <a:solidFill>
          <a:schemeClr val="bg1"/>
        </a:solidFill>
        <a:effectLst/>
      </p:bgPr>
    </p:bg>
    <p:spTree>
      <p:nvGrpSpPr>
        <p:cNvPr id="1" name=""/>
        <p:cNvGrpSpPr/>
        <p:nvPr/>
      </p:nvGrpSpPr>
      <p:grpSpPr>
        <a:xfrm>
          <a:off x="0" y="0"/>
          <a:ext cx="0" cy="0"/>
          <a:chOff x="0" y="0"/>
          <a:chExt cx="0" cy="0"/>
        </a:xfrm>
      </p:grpSpPr>
      <p:sp>
        <p:nvSpPr>
          <p:cNvPr id="5" name="Title 2"/>
          <p:cNvSpPr>
            <a:spLocks noGrp="1"/>
          </p:cNvSpPr>
          <p:nvPr>
            <p:ph type="title"/>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lvl1pPr fontAlgn="base">
              <a:spcBef>
                <a:spcPct val="0"/>
              </a:spcBef>
              <a:spcAft>
                <a:spcPct val="0"/>
              </a:spcAft>
              <a:defRPr>
                <a:solidFill>
                  <a:srgbClr val="002050"/>
                </a:solidFill>
              </a:defRPr>
            </a:lvl1pPr>
          </a:lstStyle>
          <a:p>
            <a:pPr>
              <a:defRPr/>
            </a:pPr>
            <a:r>
              <a:t>Microsoft Confidential</a:t>
            </a:r>
          </a:p>
        </p:txBody>
      </p:sp>
      <p:sp>
        <p:nvSpPr>
          <p:cNvPr id="4" name="Slide Number Placeholder 3"/>
          <p:cNvSpPr>
            <a:spLocks noGrp="1"/>
          </p:cNvSpPr>
          <p:nvPr>
            <p:ph type="sldNum" sz="quarter" idx="11"/>
          </p:nvPr>
        </p:nvSpPr>
        <p:spPr/>
        <p:txBody>
          <a:bodyPr/>
          <a:lstStyle>
            <a:lvl1pPr defTabSz="931863" fontAlgn="base">
              <a:spcBef>
                <a:spcPct val="0"/>
              </a:spcBef>
              <a:spcAft>
                <a:spcPct val="0"/>
              </a:spcAft>
              <a:defRPr>
                <a:solidFill>
                  <a:srgbClr val="002050"/>
                </a:solidFill>
              </a:defRPr>
            </a:lvl1pPr>
          </a:lstStyle>
          <a:p>
            <a:pPr>
              <a:defRPr/>
            </a:pPr>
            <a:fld id="{EC136591-509A-F246-B30E-5ECE4A4A5F5E}" type="slidenum">
              <a:rPr/>
              <a:pPr>
                <a:defRPr/>
              </a:pPr>
              <a:t>‹#›</a:t>
            </a:fld>
            <a:endParaRPr/>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5738705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2pt Title + Subtitl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74638" y="1139825"/>
            <a:ext cx="11033125" cy="574675"/>
          </a:xfrm>
          <a:prstGeom prst="rect">
            <a:avLst/>
          </a:prstGeom>
        </p:spPr>
        <p:txBody>
          <a:bodyPr lIns="192024"/>
          <a:lstStyle>
            <a:lvl1pPr marL="0" indent="0">
              <a:buNone/>
              <a:defRPr lang="en-US" sz="2800" kern="1200" smtClean="0">
                <a:solidFill>
                  <a:schemeClr val="tx2"/>
                </a:solidFill>
                <a:latin typeface="+mj-lt"/>
                <a:ea typeface="+mn-ea"/>
                <a:cs typeface="+mn-cs"/>
              </a:defRPr>
            </a:lvl1pPr>
            <a:lvl2pPr marL="0" indent="0">
              <a:buNone/>
              <a:defRPr lang="en-US" sz="3170" kern="1200" smtClean="0">
                <a:solidFill>
                  <a:schemeClr val="bg1"/>
                </a:solidFill>
                <a:latin typeface="+mj-lt"/>
                <a:ea typeface="+mn-ea"/>
                <a:cs typeface="+mn-cs"/>
              </a:defRPr>
            </a:lvl2pPr>
            <a:lvl3pPr marL="0" indent="0">
              <a:buNone/>
              <a:defRPr lang="en-US" sz="3170" kern="1200" smtClean="0">
                <a:solidFill>
                  <a:schemeClr val="bg1"/>
                </a:solidFill>
                <a:latin typeface="+mj-lt"/>
                <a:ea typeface="+mn-ea"/>
                <a:cs typeface="+mn-cs"/>
              </a:defRPr>
            </a:lvl3pPr>
            <a:lvl4pPr marL="0" indent="0">
              <a:buNone/>
              <a:defRPr lang="en-US" sz="3170" kern="1200" smtClean="0">
                <a:solidFill>
                  <a:schemeClr val="bg1"/>
                </a:solidFill>
                <a:latin typeface="+mj-lt"/>
                <a:ea typeface="+mn-ea"/>
                <a:cs typeface="+mn-cs"/>
              </a:defRPr>
            </a:lvl4pPr>
            <a:lvl5pPr marL="0" indent="0">
              <a:buNone/>
              <a:defRPr lang="en-US" sz="3170" kern="1200">
                <a:solidFill>
                  <a:schemeClr val="bg1"/>
                </a:solidFill>
                <a:latin typeface="+mj-lt"/>
                <a:ea typeface="+mn-ea"/>
                <a:cs typeface="+mn-cs"/>
              </a:defRPr>
            </a:lvl5pPr>
          </a:lstStyle>
          <a:p>
            <a:pPr lvl="0"/>
            <a:r>
              <a:rPr lang="en-US" smtClean="0"/>
              <a:t>Click to edit Master text styles</a:t>
            </a:r>
            <a:endParaRPr lang="en-US"/>
          </a:p>
        </p:txBody>
      </p:sp>
      <p:sp>
        <p:nvSpPr>
          <p:cNvPr id="7" name="Title 2"/>
          <p:cNvSpPr>
            <a:spLocks noGrp="1"/>
          </p:cNvSpPr>
          <p:nvPr>
            <p:ph type="title"/>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4" name="Footer Placeholder 2"/>
          <p:cNvSpPr>
            <a:spLocks noGrp="1"/>
          </p:cNvSpPr>
          <p:nvPr>
            <p:ph type="ftr" sz="quarter" idx="14"/>
          </p:nvPr>
        </p:nvSpPr>
        <p:spPr/>
        <p:txBody>
          <a:bodyPr/>
          <a:lstStyle>
            <a:lvl1pPr fontAlgn="base">
              <a:spcBef>
                <a:spcPct val="0"/>
              </a:spcBef>
              <a:spcAft>
                <a:spcPct val="0"/>
              </a:spcAft>
              <a:defRPr dirty="0" smtClean="0">
                <a:solidFill>
                  <a:srgbClr val="505050"/>
                </a:solidFill>
              </a:defRPr>
            </a:lvl1pPr>
          </a:lstStyle>
          <a:p>
            <a:pPr>
              <a:defRPr/>
            </a:pPr>
            <a:r>
              <a:rPr/>
              <a:t>Microsoft Confidential</a:t>
            </a:r>
          </a:p>
        </p:txBody>
      </p:sp>
      <p:sp>
        <p:nvSpPr>
          <p:cNvPr id="5" name="Slide Number Placeholder 3"/>
          <p:cNvSpPr>
            <a:spLocks noGrp="1"/>
          </p:cNvSpPr>
          <p:nvPr>
            <p:ph type="sldNum" sz="quarter" idx="15"/>
          </p:nvPr>
        </p:nvSpPr>
        <p:spPr/>
        <p:txBody>
          <a:bodyPr/>
          <a:lstStyle>
            <a:lvl1pPr defTabSz="931863" fontAlgn="base">
              <a:spcBef>
                <a:spcPct val="0"/>
              </a:spcBef>
              <a:spcAft>
                <a:spcPct val="0"/>
              </a:spcAft>
              <a:defRPr smtClean="0">
                <a:solidFill>
                  <a:srgbClr val="505050"/>
                </a:solidFill>
              </a:defRPr>
            </a:lvl1pPr>
          </a:lstStyle>
          <a:p>
            <a:pPr>
              <a:defRPr/>
            </a:pPr>
            <a:fld id="{56442AAA-6A77-5942-BCC4-0CCA4B0626F8}" type="slidenum">
              <a:rPr/>
              <a:pPr>
                <a:defRPr/>
              </a:pPr>
              <a:t>‹#›</a:t>
            </a:fld>
            <a:endParaRPr dirty="0"/>
          </a:p>
        </p:txBody>
      </p:sp>
      <p:sp>
        <p:nvSpPr>
          <p:cNvPr id="8" name="矩形 7">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矩形 8">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96335924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fontAlgn="base">
              <a:spcBef>
                <a:spcPct val="0"/>
              </a:spcBef>
              <a:spcAft>
                <a:spcPct val="0"/>
              </a:spcAft>
              <a:defRPr dirty="0" smtClean="0">
                <a:solidFill>
                  <a:srgbClr val="000000"/>
                </a:solidFill>
              </a:defRPr>
            </a:lvl1pPr>
          </a:lstStyle>
          <a:p>
            <a:pPr>
              <a:defRPr/>
            </a:pPr>
            <a:r>
              <a:rPr/>
              <a:t>Microsoft Confidential</a:t>
            </a:r>
          </a:p>
        </p:txBody>
      </p:sp>
      <p:sp>
        <p:nvSpPr>
          <p:cNvPr id="3" name="Slide Number Placeholder 2"/>
          <p:cNvSpPr>
            <a:spLocks noGrp="1"/>
          </p:cNvSpPr>
          <p:nvPr>
            <p:ph type="sldNum" sz="quarter" idx="11"/>
          </p:nvPr>
        </p:nvSpPr>
        <p:spPr/>
        <p:txBody>
          <a:bodyPr/>
          <a:lstStyle>
            <a:lvl1pPr defTabSz="931863"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68481847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886446951"/>
      </p:ext>
    </p:extLst>
  </p:cSld>
  <p:clrMapOvr>
    <a:masterClrMapping/>
  </p:clrMapOvr>
  <p:transition spd="med">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2185716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pic>
        <p:nvPicPr>
          <p:cNvPr id="2" name="Picture 5" descr="stock-photo-22453217-datra insights FPO.jp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20638" y="0"/>
            <a:ext cx="12457113" cy="6994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userDrawn="1"/>
        </p:nvSpPr>
        <p:spPr bwMode="auto">
          <a:xfrm rot="16200000">
            <a:off x="4525399" y="-916554"/>
            <a:ext cx="3385680" cy="12436477"/>
          </a:xfrm>
          <a:prstGeom prst="rect">
            <a:avLst/>
          </a:prstGeom>
          <a:gradFill flip="none" rotWithShape="1">
            <a:gsLst>
              <a:gs pos="75000">
                <a:srgbClr val="003963">
                  <a:alpha val="0"/>
                </a:srgbClr>
              </a:gs>
              <a:gs pos="0">
                <a:srgbClr val="002B4A"/>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7" rIns="0" bIns="46637" anchor="ctr"/>
          <a:lstStyle/>
          <a:p>
            <a:pPr algn="ctr" defTabSz="932472">
              <a:defRPr/>
            </a:pPr>
            <a:endParaRPr lang="en-US" sz="2000" dirty="0">
              <a:gradFill>
                <a:gsLst>
                  <a:gs pos="0">
                    <a:srgbClr val="FFFFFF"/>
                  </a:gs>
                  <a:gs pos="100000">
                    <a:srgbClr val="FFFFFF"/>
                  </a:gs>
                </a:gsLst>
                <a:lin ang="5400000" scaled="0"/>
              </a:gradFill>
            </a:endParaRPr>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541021180"/>
      </p:ext>
    </p:extLst>
  </p:cSld>
  <p:clrMapOvr>
    <a:masterClrMapping/>
  </p:clrMapOvr>
  <p:transition spd="med">
    <p:wipe dir="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rgbClr val="DA3C16"/>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30966837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_1">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74638" y="369116"/>
            <a:ext cx="10972800" cy="1024684"/>
          </a:xfrm>
          <a:prstGeom prst="rect">
            <a:avLst/>
          </a:prstGeom>
        </p:spPr>
        <p:txBody>
          <a:bodyPr lIns="146304" tIns="91440" rIns="146304" bIns="91440"/>
          <a:lstStyle>
            <a:lvl1pPr marL="0" indent="0">
              <a:lnSpc>
                <a:spcPct val="90000"/>
              </a:lnSpc>
              <a:spcBef>
                <a:spcPts val="1200"/>
              </a:spcBef>
              <a:spcAft>
                <a:spcPts val="2400"/>
              </a:spcAft>
              <a:buFontTx/>
              <a:buNone/>
              <a:defRPr lang="en-US" sz="5200" b="0" i="0" kern="1200" spc="0" baseline="0" dirty="0" smtClean="0">
                <a:solidFill>
                  <a:schemeClr val="tx2"/>
                </a:solidFill>
                <a:latin typeface="+mj-lt"/>
                <a:ea typeface="+mn-ea"/>
                <a:cs typeface="+mn-cs"/>
              </a:defRPr>
            </a:lvl1pPr>
          </a:lstStyle>
          <a:p>
            <a:pPr lvl="0"/>
            <a:r>
              <a:rPr lang="en-US" dirty="0" smtClean="0"/>
              <a:t>Click to edit Master text</a:t>
            </a:r>
          </a:p>
        </p:txBody>
      </p:sp>
      <p:sp>
        <p:nvSpPr>
          <p:cNvPr id="3" name="Footer Placeholder 2"/>
          <p:cNvSpPr>
            <a:spLocks noGrp="1"/>
          </p:cNvSpPr>
          <p:nvPr>
            <p:ph type="ftr" sz="quarter" idx="13"/>
          </p:nvPr>
        </p:nvSpPr>
        <p:spPr/>
        <p:txBody>
          <a:bodyPr/>
          <a:lstStyle>
            <a:lvl1pPr>
              <a:defRPr dirty="0" smtClean="0">
                <a:solidFill>
                  <a:schemeClr val="tx2"/>
                </a:solidFill>
              </a:defRPr>
            </a:lvl1pPr>
          </a:lstStyle>
          <a:p>
            <a:pPr>
              <a:defRPr/>
            </a:pPr>
            <a:r>
              <a:rPr>
                <a:solidFill>
                  <a:srgbClr val="505050"/>
                </a:solidFill>
              </a:rPr>
              <a:t>Microsoft Confidential</a:t>
            </a:r>
          </a:p>
        </p:txBody>
      </p:sp>
      <p:sp>
        <p:nvSpPr>
          <p:cNvPr id="4" name="Slide Number Placeholder 3"/>
          <p:cNvSpPr>
            <a:spLocks noGrp="1"/>
          </p:cNvSpPr>
          <p:nvPr>
            <p:ph type="sldNum" sz="quarter" idx="14"/>
          </p:nvPr>
        </p:nvSpPr>
        <p:spPr/>
        <p:txBody>
          <a:bodyPr/>
          <a:lstStyle>
            <a:lvl1pPr defTabSz="932316">
              <a:defRPr smtClean="0">
                <a:solidFill>
                  <a:schemeClr val="tx2"/>
                </a:solidFill>
              </a:defRPr>
            </a:lvl1pPr>
          </a:lstStyle>
          <a:p>
            <a:pPr>
              <a:defRPr/>
            </a:pPr>
            <a:fld id="{65E6FB79-1D5E-5E4D-ACCD-BF32CCDE6B3E}" type="slidenum">
              <a:rPr>
                <a:solidFill>
                  <a:srgbClr val="505050"/>
                </a:solidFill>
              </a:rPr>
              <a:pPr>
                <a:defRPr/>
              </a:pPr>
              <a:t>‹#›</a:t>
            </a:fld>
            <a:endParaRPr dirty="0">
              <a:solidFill>
                <a:srgbClr val="505050"/>
              </a:solidFill>
            </a:endParaRPr>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5415996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latin typeface="+mj-lt"/>
              </a:defRPr>
            </a:lvl1pPr>
          </a:lstStyle>
          <a:p>
            <a:r>
              <a:rPr lang="en-US"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294770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6_Title Only">
    <p:bg>
      <p:bgPr>
        <a:solidFill>
          <a:schemeClr val="bg1"/>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0928784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634155104"/>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43245637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5" name="矩形 4">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331124941"/>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82092896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76775269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矩形 5">
            <a:hlinkClick r:id="rId3"/>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58728321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hyperlink" Target="http://www.rapidbbs.cn/" TargetMode="Externa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hyperlink" Target="http://www.rapidbbs.cn/" TargetMode="Externa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xmlns="" val="0"/>
              </a:ext>
            </a:extLst>
          </a:blip>
          <a:stretch>
            <a:fillRect/>
          </a:stretch>
        </p:blipFill>
        <p:spPr>
          <a:xfrm rot="5400000">
            <a:off x="10532394" y="1944335"/>
            <a:ext cx="4298019" cy="409351"/>
          </a:xfrm>
          <a:prstGeom prst="rect">
            <a:avLst/>
          </a:prstGeom>
        </p:spPr>
      </p:pic>
      <p:sp>
        <p:nvSpPr>
          <p:cNvPr id="6" name="矩形 5">
            <a:hlinkClick r:id="rId40"/>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298070562"/>
      </p:ext>
    </p:extLst>
  </p:cSld>
  <p:clrMap bg1="dk1" tx1="lt1" bg2="dk2" tx2="lt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 id="2147484078" r:id="rId12"/>
    <p:sldLayoutId id="2147484079" r:id="rId13"/>
    <p:sldLayoutId id="2147484080" r:id="rId14"/>
    <p:sldLayoutId id="2147484081" r:id="rId15"/>
    <p:sldLayoutId id="2147484082" r:id="rId16"/>
    <p:sldLayoutId id="2147484083" r:id="rId17"/>
    <p:sldLayoutId id="2147484084" r:id="rId18"/>
    <p:sldLayoutId id="2147484085" r:id="rId19"/>
    <p:sldLayoutId id="2147484105" r:id="rId20"/>
    <p:sldLayoutId id="2147484086" r:id="rId21"/>
    <p:sldLayoutId id="2147484087" r:id="rId22"/>
    <p:sldLayoutId id="2147484088" r:id="rId23"/>
    <p:sldLayoutId id="2147484089" r:id="rId24"/>
    <p:sldLayoutId id="2147484090" r:id="rId25"/>
    <p:sldLayoutId id="2147484091" r:id="rId26"/>
    <p:sldLayoutId id="2147484092" r:id="rId27"/>
    <p:sldLayoutId id="2147484093" r:id="rId28"/>
    <p:sldLayoutId id="2147484094" r:id="rId29"/>
    <p:sldLayoutId id="2147484095" r:id="rId30"/>
    <p:sldLayoutId id="2147484096" r:id="rId31"/>
    <p:sldLayoutId id="2147484097" r:id="rId32"/>
    <p:sldLayoutId id="2147484098" r:id="rId33"/>
    <p:sldLayoutId id="2147484106" r:id="rId34"/>
    <p:sldLayoutId id="2147484099" r:id="rId35"/>
    <p:sldLayoutId id="2147484100" r:id="rId36"/>
    <p:sldLayoutId id="2147484101" r:id="rId3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1"/>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1"/>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1"/>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1"/>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1"/>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8" y="295275"/>
            <a:ext cx="11888787"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2051" name="Text Placeholder 3"/>
          <p:cNvSpPr>
            <a:spLocks noGrp="1"/>
          </p:cNvSpPr>
          <p:nvPr>
            <p:ph type="body" idx="1"/>
          </p:nvPr>
        </p:nvSpPr>
        <p:spPr bwMode="auto">
          <a:xfrm>
            <a:off x="274638" y="1212850"/>
            <a:ext cx="11887200" cy="209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82880" tIns="146304" rIns="182880" bIns="14630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457200" y="6565900"/>
            <a:ext cx="3937000" cy="136525"/>
          </a:xfrm>
          <a:prstGeom prst="rect">
            <a:avLst/>
          </a:prstGeom>
        </p:spPr>
        <p:txBody>
          <a:bodyPr vert="horz" lIns="0" tIns="0" rIns="91440" bIns="0" rtlCol="0" anchor="ctr"/>
          <a:lstStyle>
            <a:lvl1pPr marL="0" algn="l" defTabSz="932742" rtl="0" eaLnBrk="1" fontAlgn="auto" latinLnBrk="0" hangingPunct="1">
              <a:spcBef>
                <a:spcPts val="0"/>
              </a:spcBef>
              <a:spcAft>
                <a:spcPts val="0"/>
              </a:spcAft>
              <a:defRPr lang="en-US" sz="900" kern="1200" dirty="0" smtClean="0">
                <a:solidFill>
                  <a:srgbClr val="505050"/>
                </a:solidFill>
                <a:latin typeface="+mn-lt"/>
                <a:ea typeface="+mn-ea"/>
                <a:cs typeface="+mn-cs"/>
              </a:defRPr>
            </a:lvl1pPr>
          </a:lstStyle>
          <a:p>
            <a:pPr>
              <a:defRPr/>
            </a:pPr>
            <a:r>
              <a:rPr/>
              <a:t>Microsoft Confidential</a:t>
            </a:r>
          </a:p>
        </p:txBody>
      </p:sp>
      <p:sp>
        <p:nvSpPr>
          <p:cNvPr id="5" name="Slide Number Placeholder 4"/>
          <p:cNvSpPr>
            <a:spLocks noGrp="1"/>
          </p:cNvSpPr>
          <p:nvPr>
            <p:ph type="sldNum" sz="quarter" idx="4"/>
          </p:nvPr>
        </p:nvSpPr>
        <p:spPr>
          <a:xfrm>
            <a:off x="11595100" y="6565900"/>
            <a:ext cx="566738" cy="136525"/>
          </a:xfrm>
          <a:prstGeom prst="rect">
            <a:avLst/>
          </a:prstGeom>
        </p:spPr>
        <p:txBody>
          <a:bodyPr vert="horz" lIns="91440" tIns="0" rIns="0" bIns="0" rtlCol="0" anchor="ctr"/>
          <a:lstStyle>
            <a:lvl1pPr algn="r" defTabSz="932742" fontAlgn="auto">
              <a:spcBef>
                <a:spcPts val="0"/>
              </a:spcBef>
              <a:spcAft>
                <a:spcPts val="0"/>
              </a:spcAft>
              <a:defRPr lang="en-US" sz="900" b="0" kern="1200">
                <a:solidFill>
                  <a:srgbClr val="505050"/>
                </a:solidFill>
                <a:latin typeface="+mn-lt"/>
                <a:ea typeface="+mn-ea"/>
                <a:cs typeface="+mn-cs"/>
              </a:defRPr>
            </a:lvl1pPr>
          </a:lstStyle>
          <a:p>
            <a:pPr>
              <a:defRPr/>
            </a:pPr>
            <a:fld id="{75FAD755-3BD0-2447-A9DF-109DAABEFD99}" type="slidenum">
              <a:rPr/>
              <a:pPr>
                <a:defRPr/>
              </a:pPr>
              <a:t>‹#›</a:t>
            </a:fld>
            <a:endParaRPr dirty="0"/>
          </a:p>
        </p:txBody>
      </p:sp>
      <p:sp>
        <p:nvSpPr>
          <p:cNvPr id="6" name="矩形 5">
            <a:hlinkClick r:id="rId1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36739249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Lst>
  <p:transition>
    <p:fade/>
  </p:transition>
  <p:timing>
    <p:tnLst>
      <p:par>
        <p:cTn id="1" dur="indefinite" restart="never" nodeType="tmRoot"/>
      </p:par>
    </p:tnLst>
  </p:timing>
  <p:txStyles>
    <p:titleStyle>
      <a:lvl1pPr algn="l" defTabSz="931863" rtl="0" fontAlgn="base">
        <a:lnSpc>
          <a:spcPct val="90000"/>
        </a:lnSpc>
        <a:spcBef>
          <a:spcPct val="0"/>
        </a:spcBef>
        <a:spcAft>
          <a:spcPct val="0"/>
        </a:spcAft>
        <a:defRPr lang="en-US" sz="5400" kern="1200" spc="-102" dirty="0">
          <a:ln w="3175">
            <a:noFill/>
          </a:ln>
          <a:solidFill>
            <a:schemeClr val="tx2"/>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p:titleStyle>
    <p:bodyStyle>
      <a:lvl1pPr marL="342900" indent="-342900" algn="l" defTabSz="931863" rtl="0" fontAlgn="base">
        <a:lnSpc>
          <a:spcPct val="90000"/>
        </a:lnSpc>
        <a:spcBef>
          <a:spcPct val="20000"/>
        </a:spcBef>
        <a:spcAft>
          <a:spcPct val="0"/>
        </a:spcAft>
        <a:buSzPct val="90000"/>
        <a:buFont typeface="Arial" charset="0"/>
        <a:buChar char="•"/>
        <a:defRPr sz="4000" kern="1200">
          <a:solidFill>
            <a:schemeClr val="tx2"/>
          </a:solidFill>
          <a:latin typeface="+mj-lt"/>
          <a:ea typeface="ＭＳ Ｐゴシック" charset="0"/>
          <a:cs typeface="ＭＳ Ｐゴシック" charset="0"/>
        </a:defRPr>
      </a:lvl1pPr>
      <a:lvl2pPr marL="584200" indent="-241300" algn="l" defTabSz="931863" rtl="0" fontAlgn="base">
        <a:lnSpc>
          <a:spcPct val="90000"/>
        </a:lnSpc>
        <a:spcBef>
          <a:spcPct val="20000"/>
        </a:spcBef>
        <a:spcAft>
          <a:spcPct val="0"/>
        </a:spcAft>
        <a:buSzPct val="90000"/>
        <a:buFont typeface="Arial" charset="0"/>
        <a:buChar char="•"/>
        <a:defRPr sz="2400" kern="1200">
          <a:solidFill>
            <a:schemeClr val="tx2"/>
          </a:solidFill>
          <a:latin typeface="+mn-lt"/>
          <a:ea typeface="ＭＳ Ｐゴシック" charset="0"/>
          <a:cs typeface="+mn-cs"/>
        </a:defRPr>
      </a:lvl2pPr>
      <a:lvl3pPr marL="800100" indent="-228600" algn="l" defTabSz="931863" rtl="0" fontAlgn="base">
        <a:lnSpc>
          <a:spcPct val="90000"/>
        </a:lnSpc>
        <a:spcBef>
          <a:spcPct val="20000"/>
        </a:spcBef>
        <a:spcAft>
          <a:spcPct val="0"/>
        </a:spcAft>
        <a:buSzPct val="90000"/>
        <a:buFont typeface="Arial" charset="0"/>
        <a:buChar char="•"/>
        <a:defRPr sz="2000" kern="1200">
          <a:solidFill>
            <a:schemeClr val="tx2"/>
          </a:solidFill>
          <a:latin typeface="+mn-lt"/>
          <a:ea typeface="ＭＳ Ｐゴシック" charset="0"/>
          <a:cs typeface="+mn-cs"/>
        </a:defRPr>
      </a:lvl3pPr>
      <a:lvl4pPr marL="1028700" indent="-228600" algn="l" defTabSz="931863" rtl="0" fontAlgn="base">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4pPr>
      <a:lvl5pPr marL="1257300" indent="-228600" algn="l" defTabSz="931863" rtl="0" fontAlgn="base">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rapidbbs.cn/"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34.xml"/><Relationship Id="rId5" Type="http://schemas.openxmlformats.org/officeDocument/2006/relationships/hyperlink" Target="http://www.rapidbbs.cn/" TargetMode="Externa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34.xml"/><Relationship Id="rId5" Type="http://schemas.openxmlformats.org/officeDocument/2006/relationships/hyperlink" Target="http://www.rapidbbs.cn/" TargetMode="Externa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hyperlink" Target="http://www.rapidbbs.cn/" TargetMode="External"/><Relationship Id="rId5" Type="http://schemas.openxmlformats.org/officeDocument/2006/relationships/image" Target="../media/image20.png"/><Relationship Id="rId4"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29.png"/><Relationship Id="rId5" Type="http://schemas.openxmlformats.org/officeDocument/2006/relationships/image" Target="../media/image28.png"/><Relationship Id="rId4" Type="http://schemas.microsoft.com/office/2007/relationships/hdphoto" Target="../media/hdphoto1.wdp"/><Relationship Id="rId9" Type="http://schemas.openxmlformats.org/officeDocument/2006/relationships/hyperlink" Target="http://www.rapidbbs.c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36.emf"/><Relationship Id="rId5" Type="http://schemas.openxmlformats.org/officeDocument/2006/relationships/image" Target="../media/image35.emf"/><Relationship Id="rId10" Type="http://schemas.openxmlformats.org/officeDocument/2006/relationships/hyperlink" Target="http://www.rapidbbs.cn/" TargetMode="External"/><Relationship Id="rId4" Type="http://schemas.openxmlformats.org/officeDocument/2006/relationships/image" Target="../media/image34.emf"/><Relationship Id="rId9" Type="http://schemas.openxmlformats.org/officeDocument/2006/relationships/image" Target="../media/image39.emf"/></Relationships>
</file>

<file path=ppt/slides/_rels/slide2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0.emf"/><Relationship Id="rId7" Type="http://schemas.openxmlformats.org/officeDocument/2006/relationships/image" Target="../media/image43.png"/><Relationship Id="rId12" Type="http://schemas.openxmlformats.org/officeDocument/2006/relationships/hyperlink" Target="http://www.rapidbbs.cn/" TargetMode="External"/><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emf"/><Relationship Id="rId10" Type="http://schemas.microsoft.com/office/2007/relationships/hdphoto" Target="../media/hdphoto2.wdp"/><Relationship Id="rId4" Type="http://schemas.openxmlformats.org/officeDocument/2006/relationships/image" Target="../media/image35.emf"/><Relationship Id="rId9"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34.xml"/><Relationship Id="rId5" Type="http://schemas.openxmlformats.org/officeDocument/2006/relationships/hyperlink" Target="http://www.rapidbbs.cn/" TargetMode="Externa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hyperlink" Target="http://www.rapidbbs.cn/" TargetMode="External"/><Relationship Id="rId3" Type="http://schemas.openxmlformats.org/officeDocument/2006/relationships/tags" Target="../tags/tag7.xml"/><Relationship Id="rId7" Type="http://schemas.openxmlformats.org/officeDocument/2006/relationships/image" Target="../media/image20.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22.xml"/><Relationship Id="rId5" Type="http://schemas.openxmlformats.org/officeDocument/2006/relationships/slideLayout" Target="../slideLayouts/slideLayout20.xml"/><Relationship Id="rId4" Type="http://schemas.openxmlformats.org/officeDocument/2006/relationships/tags" Target="../tags/tag8.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hyperlink" Target="http://www.rapidbbs.cn/" TargetMode="External"/><Relationship Id="rId2" Type="http://schemas.openxmlformats.org/officeDocument/2006/relationships/tags" Target="../tags/tag10.xml"/><Relationship Id="rId1" Type="http://schemas.openxmlformats.org/officeDocument/2006/relationships/tags" Target="../tags/tag9.xml"/><Relationship Id="rId6" Type="http://schemas.microsoft.com/office/2007/relationships/hdphoto" Target="../media/hdphoto3.wdp"/><Relationship Id="rId5" Type="http://schemas.openxmlformats.org/officeDocument/2006/relationships/image" Target="../media/image20.png"/><Relationship Id="rId4"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34.xml"/><Relationship Id="rId5" Type="http://schemas.openxmlformats.org/officeDocument/2006/relationships/hyperlink" Target="http://www.rapidbbs.cn/" TargetMode="Externa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hyperlink" Target="http://www.rapidbbs.cn/" TargetMode="Externa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6.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14.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hyperlink" Target="http://www.rapidbbs.cn/" TargetMode="External"/><Relationship Id="rId5" Type="http://schemas.openxmlformats.org/officeDocument/2006/relationships/image" Target="../media/image20.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hyperlink" Target="http://www.rapidbbs.c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539902445"/>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00" smtClean="0"/>
              <a:t>SQL Server 2014 breakthrough in-memory</a:t>
            </a:r>
            <a:endParaRPr lang="en-US" sz="4800" dirty="0"/>
          </a:p>
        </p:txBody>
      </p:sp>
      <p:sp>
        <p:nvSpPr>
          <p:cNvPr id="302" name="Rectangle 301"/>
          <p:cNvSpPr/>
          <p:nvPr/>
        </p:nvSpPr>
        <p:spPr>
          <a:xfrm>
            <a:off x="6055820" y="1524204"/>
            <a:ext cx="6105700" cy="3200400"/>
          </a:xfrm>
          <a:prstGeom prst="rect">
            <a:avLst/>
          </a:prstGeom>
          <a:solidFill>
            <a:srgbClr val="68217A">
              <a:lumMod val="50000"/>
            </a:srgbClr>
          </a:solidFill>
          <a:ln w="10795" cap="flat" cmpd="sng" algn="ctr">
            <a:noFill/>
            <a:prstDash val="solid"/>
          </a:ln>
          <a:effectLst/>
        </p:spPr>
        <p:txBody>
          <a:bodyPr lIns="457200" tIns="137160" rIns="182880" bIns="137160" rtlCol="0" anchor="ctr">
            <a:noAutofit/>
          </a:bodyPr>
          <a:lstStyle/>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No need to rewrite existing apps</a:t>
            </a:r>
          </a:p>
          <a:p>
            <a:pPr marL="573088"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Use the hardware you have today</a:t>
            </a:r>
          </a:p>
          <a:p>
            <a:pPr marL="573088"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Faster apps &amp; insights</a:t>
            </a:r>
          </a:p>
        </p:txBody>
      </p:sp>
      <p:sp>
        <p:nvSpPr>
          <p:cNvPr id="303" name="Rectangle 302"/>
          <p:cNvSpPr/>
          <p:nvPr/>
        </p:nvSpPr>
        <p:spPr>
          <a:xfrm>
            <a:off x="0" y="1492275"/>
            <a:ext cx="6055820"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304" name="Rectangle 303"/>
          <p:cNvSpPr/>
          <p:nvPr/>
        </p:nvSpPr>
        <p:spPr>
          <a:xfrm>
            <a:off x="413090" y="4063999"/>
            <a:ext cx="3657600" cy="1717675"/>
          </a:xfrm>
          <a:prstGeom prst="rect">
            <a:avLst/>
          </a:prstGeom>
          <a:no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Segoe UI"/>
              <a:ea typeface="+mn-ea"/>
              <a:cs typeface="+mn-cs"/>
            </a:endParaRPr>
          </a:p>
        </p:txBody>
      </p:sp>
      <p:grpSp>
        <p:nvGrpSpPr>
          <p:cNvPr id="305" name="Group 304"/>
          <p:cNvGrpSpPr/>
          <p:nvPr/>
        </p:nvGrpSpPr>
        <p:grpSpPr>
          <a:xfrm>
            <a:off x="1013787" y="5113834"/>
            <a:ext cx="3519147" cy="1272629"/>
            <a:chOff x="1094812" y="5204114"/>
            <a:chExt cx="3519147" cy="1272629"/>
          </a:xfrm>
        </p:grpSpPr>
        <p:sp>
          <p:nvSpPr>
            <p:cNvPr id="306" name="TextBox 305"/>
            <p:cNvSpPr txBox="1"/>
            <p:nvPr/>
          </p:nvSpPr>
          <p:spPr>
            <a:xfrm>
              <a:off x="1094812" y="5204114"/>
              <a:ext cx="3519147"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rgbClr val="505050"/>
                  </a:solidFill>
                  <a:effectLst/>
                  <a:uLnTx/>
                  <a:uFillTx/>
                  <a:latin typeface="Segoe UI Light"/>
                </a:rPr>
                <a:t>Up to </a:t>
              </a:r>
              <a:r>
                <a:rPr kumimoji="0" lang="en-US" sz="6000" b="0" i="0" u="none" strike="noStrike" kern="0" cap="none" spc="0" normalizeH="0" baseline="0" noProof="0" dirty="0" smtClean="0">
                  <a:ln>
                    <a:noFill/>
                  </a:ln>
                  <a:solidFill>
                    <a:srgbClr val="505050"/>
                  </a:solidFill>
                  <a:effectLst/>
                  <a:uLnTx/>
                  <a:uFillTx/>
                  <a:latin typeface="Segoe UI Light"/>
                </a:rPr>
                <a:t>30X</a:t>
              </a:r>
            </a:p>
          </p:txBody>
        </p:sp>
        <p:sp>
          <p:nvSpPr>
            <p:cNvPr id="307" name="TextBox 306"/>
            <p:cNvSpPr txBox="1"/>
            <p:nvPr/>
          </p:nvSpPr>
          <p:spPr>
            <a:xfrm>
              <a:off x="1094812" y="6107411"/>
              <a:ext cx="341391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505050"/>
                  </a:solidFill>
                  <a:effectLst/>
                  <a:uLnTx/>
                  <a:uFillTx/>
                </a:rPr>
                <a:t>OLTP performance gains</a:t>
              </a:r>
            </a:p>
          </p:txBody>
        </p:sp>
      </p:grpSp>
      <p:grpSp>
        <p:nvGrpSpPr>
          <p:cNvPr id="308" name="Group 307"/>
          <p:cNvGrpSpPr/>
          <p:nvPr/>
        </p:nvGrpSpPr>
        <p:grpSpPr>
          <a:xfrm>
            <a:off x="5352187" y="5113834"/>
            <a:ext cx="3025039" cy="1272629"/>
            <a:chOff x="5779632" y="5204114"/>
            <a:chExt cx="3025039" cy="1272629"/>
          </a:xfrm>
        </p:grpSpPr>
        <p:sp>
          <p:nvSpPr>
            <p:cNvPr id="309" name="TextBox 308"/>
            <p:cNvSpPr txBox="1"/>
            <p:nvPr/>
          </p:nvSpPr>
          <p:spPr>
            <a:xfrm>
              <a:off x="5779633" y="5204114"/>
              <a:ext cx="302503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rgbClr val="505050"/>
                  </a:solidFill>
                  <a:effectLst/>
                  <a:uLnTx/>
                  <a:uFillTx/>
                  <a:latin typeface="Segoe UI Light"/>
                </a:rPr>
                <a:t>Up to</a:t>
              </a:r>
              <a:r>
                <a:rPr kumimoji="0" lang="en-US" sz="6000" b="0" i="0" u="none" strike="noStrike" kern="0" cap="none" spc="0" normalizeH="0" baseline="0" noProof="0" dirty="0" smtClean="0">
                  <a:ln>
                    <a:noFill/>
                  </a:ln>
                  <a:solidFill>
                    <a:srgbClr val="505050"/>
                  </a:solidFill>
                  <a:effectLst/>
                  <a:uLnTx/>
                  <a:uFillTx/>
                  <a:latin typeface="Segoe UI Light"/>
                </a:rPr>
                <a:t> 100X</a:t>
              </a:r>
            </a:p>
          </p:txBody>
        </p:sp>
        <p:sp>
          <p:nvSpPr>
            <p:cNvPr id="310" name="TextBox 309"/>
            <p:cNvSpPr txBox="1"/>
            <p:nvPr/>
          </p:nvSpPr>
          <p:spPr>
            <a:xfrm>
              <a:off x="5779632" y="6107411"/>
              <a:ext cx="293256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505050"/>
                  </a:solidFill>
                  <a:effectLst/>
                  <a:uLnTx/>
                  <a:uFillTx/>
                </a:rPr>
                <a:t>Faster star join queries</a:t>
              </a:r>
            </a:p>
          </p:txBody>
        </p:sp>
      </p:grpSp>
      <p:grpSp>
        <p:nvGrpSpPr>
          <p:cNvPr id="311" name="Group 310"/>
          <p:cNvGrpSpPr/>
          <p:nvPr/>
        </p:nvGrpSpPr>
        <p:grpSpPr>
          <a:xfrm>
            <a:off x="9678377" y="5109905"/>
            <a:ext cx="2445573" cy="1272629"/>
            <a:chOff x="9990902" y="5200185"/>
            <a:chExt cx="2445573" cy="1272629"/>
          </a:xfrm>
        </p:grpSpPr>
        <p:sp>
          <p:nvSpPr>
            <p:cNvPr id="312" name="TextBox 311"/>
            <p:cNvSpPr txBox="1"/>
            <p:nvPr/>
          </p:nvSpPr>
          <p:spPr>
            <a:xfrm>
              <a:off x="9990902" y="5200185"/>
              <a:ext cx="2445573"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rgbClr val="505050"/>
                  </a:solidFill>
                  <a:effectLst/>
                  <a:uLnTx/>
                  <a:uFillTx/>
                  <a:latin typeface="Segoe UI Light"/>
                </a:rPr>
                <a:t>90%</a:t>
              </a:r>
            </a:p>
          </p:txBody>
        </p:sp>
        <p:sp>
          <p:nvSpPr>
            <p:cNvPr id="313" name="TextBox 312"/>
            <p:cNvSpPr txBox="1"/>
            <p:nvPr/>
          </p:nvSpPr>
          <p:spPr>
            <a:xfrm>
              <a:off x="9990902" y="6103482"/>
              <a:ext cx="24455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505050"/>
                  </a:solidFill>
                  <a:effectLst/>
                  <a:uLnTx/>
                  <a:uFillTx/>
                </a:rPr>
                <a:t>Disk space savings</a:t>
              </a:r>
            </a:p>
          </p:txBody>
        </p:sp>
      </p:grpSp>
      <p:sp>
        <p:nvSpPr>
          <p:cNvPr id="314" name="Rectangle 313"/>
          <p:cNvSpPr/>
          <p:nvPr/>
        </p:nvSpPr>
        <p:spPr>
          <a:xfrm>
            <a:off x="274638" y="1524204"/>
            <a:ext cx="5714682" cy="1028938"/>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In-memory built into core engine</a:t>
            </a:r>
          </a:p>
        </p:txBody>
      </p:sp>
      <p:sp>
        <p:nvSpPr>
          <p:cNvPr id="315" name="Rectangle 314"/>
          <p:cNvSpPr/>
          <p:nvPr/>
        </p:nvSpPr>
        <p:spPr>
          <a:xfrm>
            <a:off x="274638" y="2608862"/>
            <a:ext cx="5714682" cy="1030011"/>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Uses industry-standard hardware</a:t>
            </a:r>
          </a:p>
        </p:txBody>
      </p:sp>
      <p:sp>
        <p:nvSpPr>
          <p:cNvPr id="316" name="Rectangle 315"/>
          <p:cNvSpPr/>
          <p:nvPr/>
        </p:nvSpPr>
        <p:spPr>
          <a:xfrm>
            <a:off x="274638" y="3693520"/>
            <a:ext cx="5714682" cy="1031084"/>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Best-of-breed in-memory </a:t>
            </a:r>
            <a:b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b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by workload </a:t>
            </a:r>
          </a:p>
        </p:txBody>
      </p:sp>
      <p:grpSp>
        <p:nvGrpSpPr>
          <p:cNvPr id="317" name="Group 316"/>
          <p:cNvGrpSpPr/>
          <p:nvPr/>
        </p:nvGrpSpPr>
        <p:grpSpPr>
          <a:xfrm rot="18280054">
            <a:off x="8530613" y="5308154"/>
            <a:ext cx="1058322" cy="1058322"/>
            <a:chOff x="4049713" y="1325563"/>
            <a:chExt cx="4340225" cy="4340225"/>
          </a:xfrm>
        </p:grpSpPr>
        <p:sp>
          <p:nvSpPr>
            <p:cNvPr id="318" name="Freeform 20"/>
            <p:cNvSpPr>
              <a:spLocks/>
            </p:cNvSpPr>
            <p:nvPr/>
          </p:nvSpPr>
          <p:spPr bwMode="auto">
            <a:xfrm>
              <a:off x="6672263" y="1430338"/>
              <a:ext cx="1304925" cy="1208088"/>
            </a:xfrm>
            <a:custGeom>
              <a:avLst/>
              <a:gdLst>
                <a:gd name="T0" fmla="*/ 194 w 347"/>
                <a:gd name="T1" fmla="*/ 321 h 321"/>
                <a:gd name="T2" fmla="*/ 347 w 347"/>
                <a:gd name="T3" fmla="*/ 210 h 321"/>
                <a:gd name="T4" fmla="*/ 58 w 347"/>
                <a:gd name="T5" fmla="*/ 0 h 321"/>
                <a:gd name="T6" fmla="*/ 0 w 347"/>
                <a:gd name="T7" fmla="*/ 179 h 321"/>
                <a:gd name="T8" fmla="*/ 194 w 347"/>
                <a:gd name="T9" fmla="*/ 321 h 321"/>
              </a:gdLst>
              <a:ahLst/>
              <a:cxnLst>
                <a:cxn ang="0">
                  <a:pos x="T0" y="T1"/>
                </a:cxn>
                <a:cxn ang="0">
                  <a:pos x="T2" y="T3"/>
                </a:cxn>
                <a:cxn ang="0">
                  <a:pos x="T4" y="T5"/>
                </a:cxn>
                <a:cxn ang="0">
                  <a:pos x="T6" y="T7"/>
                </a:cxn>
                <a:cxn ang="0">
                  <a:pos x="T8" y="T9"/>
                </a:cxn>
              </a:cxnLst>
              <a:rect l="0" t="0" r="r" b="b"/>
              <a:pathLst>
                <a:path w="347" h="321">
                  <a:moveTo>
                    <a:pt x="194" y="321"/>
                  </a:moveTo>
                  <a:cubicBezTo>
                    <a:pt x="347" y="210"/>
                    <a:pt x="347" y="210"/>
                    <a:pt x="347" y="210"/>
                  </a:cubicBezTo>
                  <a:cubicBezTo>
                    <a:pt x="276" y="112"/>
                    <a:pt x="175" y="38"/>
                    <a:pt x="58" y="0"/>
                  </a:cubicBezTo>
                  <a:cubicBezTo>
                    <a:pt x="0" y="179"/>
                    <a:pt x="0" y="179"/>
                    <a:pt x="0" y="179"/>
                  </a:cubicBezTo>
                  <a:cubicBezTo>
                    <a:pt x="79" y="205"/>
                    <a:pt x="147" y="255"/>
                    <a:pt x="194" y="321"/>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294"/>
                </a:solidFill>
                <a:effectLst/>
                <a:uLnTx/>
                <a:uFillTx/>
              </a:endParaRPr>
            </a:p>
          </p:txBody>
        </p:sp>
        <p:sp>
          <p:nvSpPr>
            <p:cNvPr id="319" name="Freeform 21"/>
            <p:cNvSpPr>
              <a:spLocks/>
            </p:cNvSpPr>
            <p:nvPr/>
          </p:nvSpPr>
          <p:spPr bwMode="auto">
            <a:xfrm>
              <a:off x="4049713" y="1325563"/>
              <a:ext cx="4340225" cy="4340225"/>
            </a:xfrm>
            <a:custGeom>
              <a:avLst/>
              <a:gdLst>
                <a:gd name="T0" fmla="*/ 1044 w 1154"/>
                <a:gd name="T1" fmla="*/ 238 h 1154"/>
                <a:gd name="T2" fmla="*/ 891 w 1154"/>
                <a:gd name="T3" fmla="*/ 349 h 1154"/>
                <a:gd name="T4" fmla="*/ 965 w 1154"/>
                <a:gd name="T5" fmla="*/ 577 h 1154"/>
                <a:gd name="T6" fmla="*/ 965 w 1154"/>
                <a:gd name="T7" fmla="*/ 577 h 1154"/>
                <a:gd name="T8" fmla="*/ 891 w 1154"/>
                <a:gd name="T9" fmla="*/ 805 h 1154"/>
                <a:gd name="T10" fmla="*/ 697 w 1154"/>
                <a:gd name="T11" fmla="*/ 946 h 1154"/>
                <a:gd name="T12" fmla="*/ 577 w 1154"/>
                <a:gd name="T13" fmla="*/ 965 h 1154"/>
                <a:gd name="T14" fmla="*/ 457 w 1154"/>
                <a:gd name="T15" fmla="*/ 946 h 1154"/>
                <a:gd name="T16" fmla="*/ 263 w 1154"/>
                <a:gd name="T17" fmla="*/ 805 h 1154"/>
                <a:gd name="T18" fmla="*/ 189 w 1154"/>
                <a:gd name="T19" fmla="*/ 577 h 1154"/>
                <a:gd name="T20" fmla="*/ 263 w 1154"/>
                <a:gd name="T21" fmla="*/ 349 h 1154"/>
                <a:gd name="T22" fmla="*/ 457 w 1154"/>
                <a:gd name="T23" fmla="*/ 207 h 1154"/>
                <a:gd name="T24" fmla="*/ 577 w 1154"/>
                <a:gd name="T25" fmla="*/ 188 h 1154"/>
                <a:gd name="T26" fmla="*/ 697 w 1154"/>
                <a:gd name="T27" fmla="*/ 207 h 1154"/>
                <a:gd name="T28" fmla="*/ 755 w 1154"/>
                <a:gd name="T29" fmla="*/ 28 h 1154"/>
                <a:gd name="T30" fmla="*/ 577 w 1154"/>
                <a:gd name="T31" fmla="*/ 0 h 1154"/>
                <a:gd name="T32" fmla="*/ 399 w 1154"/>
                <a:gd name="T33" fmla="*/ 28 h 1154"/>
                <a:gd name="T34" fmla="*/ 110 w 1154"/>
                <a:gd name="T35" fmla="*/ 238 h 1154"/>
                <a:gd name="T36" fmla="*/ 0 w 1154"/>
                <a:gd name="T37" fmla="*/ 577 h 1154"/>
                <a:gd name="T38" fmla="*/ 110 w 1154"/>
                <a:gd name="T39" fmla="*/ 916 h 1154"/>
                <a:gd name="T40" fmla="*/ 399 w 1154"/>
                <a:gd name="T41" fmla="*/ 1126 h 1154"/>
                <a:gd name="T42" fmla="*/ 577 w 1154"/>
                <a:gd name="T43" fmla="*/ 1154 h 1154"/>
                <a:gd name="T44" fmla="*/ 755 w 1154"/>
                <a:gd name="T45" fmla="*/ 1126 h 1154"/>
                <a:gd name="T46" fmla="*/ 1044 w 1154"/>
                <a:gd name="T47" fmla="*/ 916 h 1154"/>
                <a:gd name="T48" fmla="*/ 1154 w 1154"/>
                <a:gd name="T49" fmla="*/ 577 h 1154"/>
                <a:gd name="T50" fmla="*/ 1154 w 1154"/>
                <a:gd name="T51" fmla="*/ 577 h 1154"/>
                <a:gd name="T52" fmla="*/ 1044 w 1154"/>
                <a:gd name="T53" fmla="*/ 238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4" h="1154">
                  <a:moveTo>
                    <a:pt x="1044" y="238"/>
                  </a:moveTo>
                  <a:cubicBezTo>
                    <a:pt x="891" y="349"/>
                    <a:pt x="891" y="349"/>
                    <a:pt x="891" y="349"/>
                  </a:cubicBezTo>
                  <a:cubicBezTo>
                    <a:pt x="938" y="413"/>
                    <a:pt x="965" y="492"/>
                    <a:pt x="965" y="577"/>
                  </a:cubicBezTo>
                  <a:cubicBezTo>
                    <a:pt x="965" y="577"/>
                    <a:pt x="965" y="577"/>
                    <a:pt x="965" y="577"/>
                  </a:cubicBezTo>
                  <a:cubicBezTo>
                    <a:pt x="965" y="662"/>
                    <a:pt x="938" y="741"/>
                    <a:pt x="891" y="805"/>
                  </a:cubicBezTo>
                  <a:cubicBezTo>
                    <a:pt x="844" y="871"/>
                    <a:pt x="776" y="921"/>
                    <a:pt x="697" y="946"/>
                  </a:cubicBezTo>
                  <a:cubicBezTo>
                    <a:pt x="659" y="959"/>
                    <a:pt x="619" y="965"/>
                    <a:pt x="577" y="965"/>
                  </a:cubicBezTo>
                  <a:cubicBezTo>
                    <a:pt x="535" y="965"/>
                    <a:pt x="495" y="959"/>
                    <a:pt x="457" y="946"/>
                  </a:cubicBezTo>
                  <a:cubicBezTo>
                    <a:pt x="378" y="921"/>
                    <a:pt x="310" y="871"/>
                    <a:pt x="263" y="805"/>
                  </a:cubicBezTo>
                  <a:cubicBezTo>
                    <a:pt x="216" y="741"/>
                    <a:pt x="189" y="662"/>
                    <a:pt x="189" y="577"/>
                  </a:cubicBezTo>
                  <a:cubicBezTo>
                    <a:pt x="189" y="492"/>
                    <a:pt x="216" y="413"/>
                    <a:pt x="263" y="349"/>
                  </a:cubicBezTo>
                  <a:cubicBezTo>
                    <a:pt x="310" y="283"/>
                    <a:pt x="378" y="233"/>
                    <a:pt x="457" y="207"/>
                  </a:cubicBezTo>
                  <a:cubicBezTo>
                    <a:pt x="495" y="195"/>
                    <a:pt x="535" y="188"/>
                    <a:pt x="577" y="188"/>
                  </a:cubicBezTo>
                  <a:cubicBezTo>
                    <a:pt x="619" y="188"/>
                    <a:pt x="659" y="195"/>
                    <a:pt x="697" y="207"/>
                  </a:cubicBezTo>
                  <a:cubicBezTo>
                    <a:pt x="755" y="28"/>
                    <a:pt x="755" y="28"/>
                    <a:pt x="755" y="28"/>
                  </a:cubicBezTo>
                  <a:cubicBezTo>
                    <a:pt x="699" y="10"/>
                    <a:pt x="639" y="0"/>
                    <a:pt x="577" y="0"/>
                  </a:cubicBezTo>
                  <a:cubicBezTo>
                    <a:pt x="515" y="0"/>
                    <a:pt x="455" y="10"/>
                    <a:pt x="399" y="28"/>
                  </a:cubicBezTo>
                  <a:cubicBezTo>
                    <a:pt x="282" y="66"/>
                    <a:pt x="181" y="140"/>
                    <a:pt x="110" y="238"/>
                  </a:cubicBezTo>
                  <a:cubicBezTo>
                    <a:pt x="41" y="333"/>
                    <a:pt x="0" y="450"/>
                    <a:pt x="0" y="577"/>
                  </a:cubicBezTo>
                  <a:cubicBezTo>
                    <a:pt x="0" y="704"/>
                    <a:pt x="41" y="821"/>
                    <a:pt x="110" y="916"/>
                  </a:cubicBezTo>
                  <a:cubicBezTo>
                    <a:pt x="181" y="1013"/>
                    <a:pt x="282" y="1088"/>
                    <a:pt x="399" y="1126"/>
                  </a:cubicBezTo>
                  <a:cubicBezTo>
                    <a:pt x="455" y="1144"/>
                    <a:pt x="515" y="1154"/>
                    <a:pt x="577" y="1154"/>
                  </a:cubicBezTo>
                  <a:cubicBezTo>
                    <a:pt x="639" y="1154"/>
                    <a:pt x="699" y="1144"/>
                    <a:pt x="755" y="1126"/>
                  </a:cubicBezTo>
                  <a:cubicBezTo>
                    <a:pt x="872" y="1088"/>
                    <a:pt x="973" y="1013"/>
                    <a:pt x="1044" y="916"/>
                  </a:cubicBezTo>
                  <a:cubicBezTo>
                    <a:pt x="1113" y="821"/>
                    <a:pt x="1154" y="704"/>
                    <a:pt x="1154" y="577"/>
                  </a:cubicBezTo>
                  <a:cubicBezTo>
                    <a:pt x="1154" y="577"/>
                    <a:pt x="1154" y="577"/>
                    <a:pt x="1154" y="577"/>
                  </a:cubicBezTo>
                  <a:cubicBezTo>
                    <a:pt x="1154" y="450"/>
                    <a:pt x="1113" y="333"/>
                    <a:pt x="1044" y="238"/>
                  </a:cubicBezTo>
                  <a:close/>
                </a:path>
              </a:pathLst>
            </a:custGeom>
            <a:solidFill>
              <a:srgbClr val="00206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grpSp>
        <p:nvGrpSpPr>
          <p:cNvPr id="320" name="Group 319"/>
          <p:cNvGrpSpPr/>
          <p:nvPr/>
        </p:nvGrpSpPr>
        <p:grpSpPr>
          <a:xfrm>
            <a:off x="4123655" y="5263483"/>
            <a:ext cx="1088623" cy="1103909"/>
            <a:chOff x="4597400" y="5353763"/>
            <a:chExt cx="1088623" cy="1103909"/>
          </a:xfrm>
          <a:solidFill>
            <a:srgbClr val="002060"/>
          </a:solidFill>
        </p:grpSpPr>
        <p:sp>
          <p:nvSpPr>
            <p:cNvPr id="321" name="Freeform 25"/>
            <p:cNvSpPr>
              <a:spLocks noEditPoints="1"/>
            </p:cNvSpPr>
            <p:nvPr/>
          </p:nvSpPr>
          <p:spPr bwMode="auto">
            <a:xfrm>
              <a:off x="4597400"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2" name="Freeform 26"/>
            <p:cNvSpPr>
              <a:spLocks noEditPoints="1"/>
            </p:cNvSpPr>
            <p:nvPr/>
          </p:nvSpPr>
          <p:spPr bwMode="auto">
            <a:xfrm>
              <a:off x="4709239"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3" name="Freeform 27"/>
            <p:cNvSpPr>
              <a:spLocks noEditPoints="1"/>
            </p:cNvSpPr>
            <p:nvPr/>
          </p:nvSpPr>
          <p:spPr bwMode="auto">
            <a:xfrm>
              <a:off x="4820676"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4" name="Freeform 28"/>
            <p:cNvSpPr>
              <a:spLocks noEditPoints="1"/>
            </p:cNvSpPr>
            <p:nvPr/>
          </p:nvSpPr>
          <p:spPr bwMode="auto">
            <a:xfrm>
              <a:off x="4932113"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5" name="Freeform 29"/>
            <p:cNvSpPr>
              <a:spLocks noEditPoints="1"/>
            </p:cNvSpPr>
            <p:nvPr/>
          </p:nvSpPr>
          <p:spPr bwMode="auto">
            <a:xfrm>
              <a:off x="5043550"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6" name="Freeform 30"/>
            <p:cNvSpPr>
              <a:spLocks noEditPoints="1"/>
            </p:cNvSpPr>
            <p:nvPr/>
          </p:nvSpPr>
          <p:spPr bwMode="auto">
            <a:xfrm>
              <a:off x="5156194"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7" name="Freeform 31"/>
            <p:cNvSpPr>
              <a:spLocks noEditPoints="1"/>
            </p:cNvSpPr>
            <p:nvPr/>
          </p:nvSpPr>
          <p:spPr bwMode="auto">
            <a:xfrm>
              <a:off x="5267631"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8" name="Freeform 32"/>
            <p:cNvSpPr>
              <a:spLocks noEditPoints="1"/>
            </p:cNvSpPr>
            <p:nvPr/>
          </p:nvSpPr>
          <p:spPr bwMode="auto">
            <a:xfrm>
              <a:off x="5379068"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9" name="Freeform 33"/>
            <p:cNvSpPr>
              <a:spLocks noEditPoints="1"/>
            </p:cNvSpPr>
            <p:nvPr/>
          </p:nvSpPr>
          <p:spPr bwMode="auto">
            <a:xfrm>
              <a:off x="5490505"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0" name="Freeform 34"/>
            <p:cNvSpPr>
              <a:spLocks noEditPoints="1"/>
            </p:cNvSpPr>
            <p:nvPr/>
          </p:nvSpPr>
          <p:spPr bwMode="auto">
            <a:xfrm>
              <a:off x="5602345"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1" name="Freeform 35"/>
            <p:cNvSpPr>
              <a:spLocks noEditPoints="1"/>
            </p:cNvSpPr>
            <p:nvPr/>
          </p:nvSpPr>
          <p:spPr bwMode="auto">
            <a:xfrm>
              <a:off x="4597400"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2" name="Freeform 36"/>
            <p:cNvSpPr>
              <a:spLocks noEditPoints="1"/>
            </p:cNvSpPr>
            <p:nvPr/>
          </p:nvSpPr>
          <p:spPr bwMode="auto">
            <a:xfrm>
              <a:off x="4709239"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3" name="Freeform 37"/>
            <p:cNvSpPr>
              <a:spLocks noEditPoints="1"/>
            </p:cNvSpPr>
            <p:nvPr/>
          </p:nvSpPr>
          <p:spPr bwMode="auto">
            <a:xfrm>
              <a:off x="4820676"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4" name="Freeform 38"/>
            <p:cNvSpPr>
              <a:spLocks noEditPoints="1"/>
            </p:cNvSpPr>
            <p:nvPr/>
          </p:nvSpPr>
          <p:spPr bwMode="auto">
            <a:xfrm>
              <a:off x="4932113"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5" name="Freeform 39"/>
            <p:cNvSpPr>
              <a:spLocks noEditPoints="1"/>
            </p:cNvSpPr>
            <p:nvPr/>
          </p:nvSpPr>
          <p:spPr bwMode="auto">
            <a:xfrm>
              <a:off x="5043550"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6" name="Freeform 40"/>
            <p:cNvSpPr>
              <a:spLocks noEditPoints="1"/>
            </p:cNvSpPr>
            <p:nvPr/>
          </p:nvSpPr>
          <p:spPr bwMode="auto">
            <a:xfrm>
              <a:off x="5156194"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7" name="Freeform 41"/>
            <p:cNvSpPr>
              <a:spLocks noEditPoints="1"/>
            </p:cNvSpPr>
            <p:nvPr/>
          </p:nvSpPr>
          <p:spPr bwMode="auto">
            <a:xfrm>
              <a:off x="5267631"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8" name="Freeform 42"/>
            <p:cNvSpPr>
              <a:spLocks noEditPoints="1"/>
            </p:cNvSpPr>
            <p:nvPr/>
          </p:nvSpPr>
          <p:spPr bwMode="auto">
            <a:xfrm>
              <a:off x="5379068"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9" name="Freeform 43"/>
            <p:cNvSpPr>
              <a:spLocks noEditPoints="1"/>
            </p:cNvSpPr>
            <p:nvPr/>
          </p:nvSpPr>
          <p:spPr bwMode="auto">
            <a:xfrm>
              <a:off x="5490505"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0" name="Freeform 44"/>
            <p:cNvSpPr>
              <a:spLocks noEditPoints="1"/>
            </p:cNvSpPr>
            <p:nvPr/>
          </p:nvSpPr>
          <p:spPr bwMode="auto">
            <a:xfrm>
              <a:off x="5602345"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1" name="Freeform 45"/>
            <p:cNvSpPr>
              <a:spLocks noEditPoints="1"/>
            </p:cNvSpPr>
            <p:nvPr/>
          </p:nvSpPr>
          <p:spPr bwMode="auto">
            <a:xfrm>
              <a:off x="4597400"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2" name="Freeform 46"/>
            <p:cNvSpPr>
              <a:spLocks noEditPoints="1"/>
            </p:cNvSpPr>
            <p:nvPr/>
          </p:nvSpPr>
          <p:spPr bwMode="auto">
            <a:xfrm>
              <a:off x="4709239"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3" name="Freeform 47"/>
            <p:cNvSpPr>
              <a:spLocks noEditPoints="1"/>
            </p:cNvSpPr>
            <p:nvPr/>
          </p:nvSpPr>
          <p:spPr bwMode="auto">
            <a:xfrm>
              <a:off x="4820676"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4" name="Freeform 48"/>
            <p:cNvSpPr>
              <a:spLocks noEditPoints="1"/>
            </p:cNvSpPr>
            <p:nvPr/>
          </p:nvSpPr>
          <p:spPr bwMode="auto">
            <a:xfrm>
              <a:off x="4932113"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5" name="Freeform 49"/>
            <p:cNvSpPr>
              <a:spLocks noEditPoints="1"/>
            </p:cNvSpPr>
            <p:nvPr/>
          </p:nvSpPr>
          <p:spPr bwMode="auto">
            <a:xfrm>
              <a:off x="5043550"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6" name="Freeform 50"/>
            <p:cNvSpPr>
              <a:spLocks noEditPoints="1"/>
            </p:cNvSpPr>
            <p:nvPr/>
          </p:nvSpPr>
          <p:spPr bwMode="auto">
            <a:xfrm>
              <a:off x="5156194"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7" name="Freeform 51"/>
            <p:cNvSpPr>
              <a:spLocks noEditPoints="1"/>
            </p:cNvSpPr>
            <p:nvPr/>
          </p:nvSpPr>
          <p:spPr bwMode="auto">
            <a:xfrm>
              <a:off x="5267631"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8" name="Freeform 52"/>
            <p:cNvSpPr>
              <a:spLocks noEditPoints="1"/>
            </p:cNvSpPr>
            <p:nvPr/>
          </p:nvSpPr>
          <p:spPr bwMode="auto">
            <a:xfrm>
              <a:off x="5379068"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9" name="Freeform 53"/>
            <p:cNvSpPr>
              <a:spLocks noEditPoints="1"/>
            </p:cNvSpPr>
            <p:nvPr/>
          </p:nvSpPr>
          <p:spPr bwMode="auto">
            <a:xfrm>
              <a:off x="5490505"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0" name="Freeform 54"/>
            <p:cNvSpPr>
              <a:spLocks noEditPoints="1"/>
            </p:cNvSpPr>
            <p:nvPr/>
          </p:nvSpPr>
          <p:spPr bwMode="auto">
            <a:xfrm>
              <a:off x="5602345"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1" name="Freeform 55"/>
            <p:cNvSpPr>
              <a:spLocks noEditPoints="1"/>
            </p:cNvSpPr>
            <p:nvPr/>
          </p:nvSpPr>
          <p:spPr bwMode="auto">
            <a:xfrm>
              <a:off x="4597400"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2" name="Freeform 56"/>
            <p:cNvSpPr>
              <a:spLocks noEditPoints="1"/>
            </p:cNvSpPr>
            <p:nvPr/>
          </p:nvSpPr>
          <p:spPr bwMode="auto">
            <a:xfrm>
              <a:off x="4709239"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3" name="Freeform 57"/>
            <p:cNvSpPr>
              <a:spLocks noEditPoints="1"/>
            </p:cNvSpPr>
            <p:nvPr/>
          </p:nvSpPr>
          <p:spPr bwMode="auto">
            <a:xfrm>
              <a:off x="4820676"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4" name="Freeform 58"/>
            <p:cNvSpPr>
              <a:spLocks noEditPoints="1"/>
            </p:cNvSpPr>
            <p:nvPr/>
          </p:nvSpPr>
          <p:spPr bwMode="auto">
            <a:xfrm>
              <a:off x="4932113"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5" name="Freeform 59"/>
            <p:cNvSpPr>
              <a:spLocks noEditPoints="1"/>
            </p:cNvSpPr>
            <p:nvPr/>
          </p:nvSpPr>
          <p:spPr bwMode="auto">
            <a:xfrm>
              <a:off x="5043550"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6" name="Freeform 60"/>
            <p:cNvSpPr>
              <a:spLocks noEditPoints="1"/>
            </p:cNvSpPr>
            <p:nvPr/>
          </p:nvSpPr>
          <p:spPr bwMode="auto">
            <a:xfrm>
              <a:off x="5156194"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7" name="Freeform 61"/>
            <p:cNvSpPr>
              <a:spLocks noEditPoints="1"/>
            </p:cNvSpPr>
            <p:nvPr/>
          </p:nvSpPr>
          <p:spPr bwMode="auto">
            <a:xfrm>
              <a:off x="5267631"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8" name="Freeform 62"/>
            <p:cNvSpPr>
              <a:spLocks noEditPoints="1"/>
            </p:cNvSpPr>
            <p:nvPr/>
          </p:nvSpPr>
          <p:spPr bwMode="auto">
            <a:xfrm>
              <a:off x="5379068"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9" name="Freeform 63"/>
            <p:cNvSpPr>
              <a:spLocks noEditPoints="1"/>
            </p:cNvSpPr>
            <p:nvPr/>
          </p:nvSpPr>
          <p:spPr bwMode="auto">
            <a:xfrm>
              <a:off x="5490505"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0" name="Freeform 64"/>
            <p:cNvSpPr>
              <a:spLocks noEditPoints="1"/>
            </p:cNvSpPr>
            <p:nvPr/>
          </p:nvSpPr>
          <p:spPr bwMode="auto">
            <a:xfrm>
              <a:off x="5602345"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1" name="Freeform 65"/>
            <p:cNvSpPr>
              <a:spLocks noEditPoints="1"/>
            </p:cNvSpPr>
            <p:nvPr/>
          </p:nvSpPr>
          <p:spPr bwMode="auto">
            <a:xfrm>
              <a:off x="4597400"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2" name="Freeform 66"/>
            <p:cNvSpPr>
              <a:spLocks noEditPoints="1"/>
            </p:cNvSpPr>
            <p:nvPr/>
          </p:nvSpPr>
          <p:spPr bwMode="auto">
            <a:xfrm>
              <a:off x="4709239"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3" name="Freeform 67"/>
            <p:cNvSpPr>
              <a:spLocks noEditPoints="1"/>
            </p:cNvSpPr>
            <p:nvPr/>
          </p:nvSpPr>
          <p:spPr bwMode="auto">
            <a:xfrm>
              <a:off x="4820676"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4" name="Freeform 68"/>
            <p:cNvSpPr>
              <a:spLocks noEditPoints="1"/>
            </p:cNvSpPr>
            <p:nvPr/>
          </p:nvSpPr>
          <p:spPr bwMode="auto">
            <a:xfrm>
              <a:off x="4932113"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5" name="Freeform 69"/>
            <p:cNvSpPr>
              <a:spLocks noEditPoints="1"/>
            </p:cNvSpPr>
            <p:nvPr/>
          </p:nvSpPr>
          <p:spPr bwMode="auto">
            <a:xfrm>
              <a:off x="5043550"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6" name="Freeform 70"/>
            <p:cNvSpPr>
              <a:spLocks noEditPoints="1"/>
            </p:cNvSpPr>
            <p:nvPr/>
          </p:nvSpPr>
          <p:spPr bwMode="auto">
            <a:xfrm>
              <a:off x="5156194"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7" name="Freeform 71"/>
            <p:cNvSpPr>
              <a:spLocks noEditPoints="1"/>
            </p:cNvSpPr>
            <p:nvPr/>
          </p:nvSpPr>
          <p:spPr bwMode="auto">
            <a:xfrm>
              <a:off x="5267631"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8" name="Freeform 72"/>
            <p:cNvSpPr>
              <a:spLocks noEditPoints="1"/>
            </p:cNvSpPr>
            <p:nvPr/>
          </p:nvSpPr>
          <p:spPr bwMode="auto">
            <a:xfrm>
              <a:off x="5379068"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9" name="Freeform 73"/>
            <p:cNvSpPr>
              <a:spLocks noEditPoints="1"/>
            </p:cNvSpPr>
            <p:nvPr/>
          </p:nvSpPr>
          <p:spPr bwMode="auto">
            <a:xfrm>
              <a:off x="5490505"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0" name="Freeform 74"/>
            <p:cNvSpPr>
              <a:spLocks noEditPoints="1"/>
            </p:cNvSpPr>
            <p:nvPr/>
          </p:nvSpPr>
          <p:spPr bwMode="auto">
            <a:xfrm>
              <a:off x="5602345"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1" name="Freeform 75"/>
            <p:cNvSpPr>
              <a:spLocks noEditPoints="1"/>
            </p:cNvSpPr>
            <p:nvPr/>
          </p:nvSpPr>
          <p:spPr bwMode="auto">
            <a:xfrm>
              <a:off x="4597400"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2" name="Freeform 76"/>
            <p:cNvSpPr>
              <a:spLocks noEditPoints="1"/>
            </p:cNvSpPr>
            <p:nvPr/>
          </p:nvSpPr>
          <p:spPr bwMode="auto">
            <a:xfrm>
              <a:off x="4709239"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3" name="Freeform 77"/>
            <p:cNvSpPr>
              <a:spLocks noEditPoints="1"/>
            </p:cNvSpPr>
            <p:nvPr/>
          </p:nvSpPr>
          <p:spPr bwMode="auto">
            <a:xfrm>
              <a:off x="4820676"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4" name="Freeform 78"/>
            <p:cNvSpPr>
              <a:spLocks noEditPoints="1"/>
            </p:cNvSpPr>
            <p:nvPr/>
          </p:nvSpPr>
          <p:spPr bwMode="auto">
            <a:xfrm>
              <a:off x="4932113"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5" name="Freeform 79"/>
            <p:cNvSpPr>
              <a:spLocks noEditPoints="1"/>
            </p:cNvSpPr>
            <p:nvPr/>
          </p:nvSpPr>
          <p:spPr bwMode="auto">
            <a:xfrm>
              <a:off x="5043550"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6" name="Freeform 80"/>
            <p:cNvSpPr>
              <a:spLocks noEditPoints="1"/>
            </p:cNvSpPr>
            <p:nvPr/>
          </p:nvSpPr>
          <p:spPr bwMode="auto">
            <a:xfrm>
              <a:off x="5156194"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7" name="Freeform 81"/>
            <p:cNvSpPr>
              <a:spLocks noEditPoints="1"/>
            </p:cNvSpPr>
            <p:nvPr/>
          </p:nvSpPr>
          <p:spPr bwMode="auto">
            <a:xfrm>
              <a:off x="5267631"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8" name="Freeform 82"/>
            <p:cNvSpPr>
              <a:spLocks noEditPoints="1"/>
            </p:cNvSpPr>
            <p:nvPr/>
          </p:nvSpPr>
          <p:spPr bwMode="auto">
            <a:xfrm>
              <a:off x="5379068"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9" name="Freeform 83"/>
            <p:cNvSpPr>
              <a:spLocks noEditPoints="1"/>
            </p:cNvSpPr>
            <p:nvPr/>
          </p:nvSpPr>
          <p:spPr bwMode="auto">
            <a:xfrm>
              <a:off x="5490505"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0" name="Freeform 84"/>
            <p:cNvSpPr>
              <a:spLocks noEditPoints="1"/>
            </p:cNvSpPr>
            <p:nvPr/>
          </p:nvSpPr>
          <p:spPr bwMode="auto">
            <a:xfrm>
              <a:off x="5602345"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1" name="Freeform 85"/>
            <p:cNvSpPr>
              <a:spLocks noEditPoints="1"/>
            </p:cNvSpPr>
            <p:nvPr/>
          </p:nvSpPr>
          <p:spPr bwMode="auto">
            <a:xfrm>
              <a:off x="4597400"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2" name="Freeform 86"/>
            <p:cNvSpPr>
              <a:spLocks noEditPoints="1"/>
            </p:cNvSpPr>
            <p:nvPr/>
          </p:nvSpPr>
          <p:spPr bwMode="auto">
            <a:xfrm>
              <a:off x="4709239"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3" name="Freeform 87"/>
            <p:cNvSpPr>
              <a:spLocks noEditPoints="1"/>
            </p:cNvSpPr>
            <p:nvPr/>
          </p:nvSpPr>
          <p:spPr bwMode="auto">
            <a:xfrm>
              <a:off x="4820676"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4" name="Freeform 88"/>
            <p:cNvSpPr>
              <a:spLocks noEditPoints="1"/>
            </p:cNvSpPr>
            <p:nvPr/>
          </p:nvSpPr>
          <p:spPr bwMode="auto">
            <a:xfrm>
              <a:off x="4932113"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5" name="Freeform 89"/>
            <p:cNvSpPr>
              <a:spLocks noEditPoints="1"/>
            </p:cNvSpPr>
            <p:nvPr/>
          </p:nvSpPr>
          <p:spPr bwMode="auto">
            <a:xfrm>
              <a:off x="5043550"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6" name="Freeform 90"/>
            <p:cNvSpPr>
              <a:spLocks noEditPoints="1"/>
            </p:cNvSpPr>
            <p:nvPr/>
          </p:nvSpPr>
          <p:spPr bwMode="auto">
            <a:xfrm>
              <a:off x="5156194"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7" name="Freeform 91"/>
            <p:cNvSpPr>
              <a:spLocks noEditPoints="1"/>
            </p:cNvSpPr>
            <p:nvPr/>
          </p:nvSpPr>
          <p:spPr bwMode="auto">
            <a:xfrm>
              <a:off x="5267631"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8" name="Freeform 92"/>
            <p:cNvSpPr>
              <a:spLocks noEditPoints="1"/>
            </p:cNvSpPr>
            <p:nvPr/>
          </p:nvSpPr>
          <p:spPr bwMode="auto">
            <a:xfrm>
              <a:off x="5379068"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9" name="Freeform 93"/>
            <p:cNvSpPr>
              <a:spLocks noEditPoints="1"/>
            </p:cNvSpPr>
            <p:nvPr/>
          </p:nvSpPr>
          <p:spPr bwMode="auto">
            <a:xfrm>
              <a:off x="5490505"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0" name="Freeform 94"/>
            <p:cNvSpPr>
              <a:spLocks noEditPoints="1"/>
            </p:cNvSpPr>
            <p:nvPr/>
          </p:nvSpPr>
          <p:spPr bwMode="auto">
            <a:xfrm>
              <a:off x="5602345"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1" name="Freeform 95"/>
            <p:cNvSpPr>
              <a:spLocks noEditPoints="1"/>
            </p:cNvSpPr>
            <p:nvPr/>
          </p:nvSpPr>
          <p:spPr bwMode="auto">
            <a:xfrm>
              <a:off x="4597400"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2" name="Freeform 96"/>
            <p:cNvSpPr>
              <a:spLocks noEditPoints="1"/>
            </p:cNvSpPr>
            <p:nvPr/>
          </p:nvSpPr>
          <p:spPr bwMode="auto">
            <a:xfrm>
              <a:off x="4709239"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3" name="Freeform 97"/>
            <p:cNvSpPr>
              <a:spLocks noEditPoints="1"/>
            </p:cNvSpPr>
            <p:nvPr/>
          </p:nvSpPr>
          <p:spPr bwMode="auto">
            <a:xfrm>
              <a:off x="4820676"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4" name="Freeform 98"/>
            <p:cNvSpPr>
              <a:spLocks noEditPoints="1"/>
            </p:cNvSpPr>
            <p:nvPr/>
          </p:nvSpPr>
          <p:spPr bwMode="auto">
            <a:xfrm>
              <a:off x="4932113"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5" name="Freeform 99"/>
            <p:cNvSpPr>
              <a:spLocks noEditPoints="1"/>
            </p:cNvSpPr>
            <p:nvPr/>
          </p:nvSpPr>
          <p:spPr bwMode="auto">
            <a:xfrm>
              <a:off x="5043550"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6" name="Freeform 100"/>
            <p:cNvSpPr>
              <a:spLocks noEditPoints="1"/>
            </p:cNvSpPr>
            <p:nvPr/>
          </p:nvSpPr>
          <p:spPr bwMode="auto">
            <a:xfrm>
              <a:off x="5156194"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7" name="Freeform 101"/>
            <p:cNvSpPr>
              <a:spLocks noEditPoints="1"/>
            </p:cNvSpPr>
            <p:nvPr/>
          </p:nvSpPr>
          <p:spPr bwMode="auto">
            <a:xfrm>
              <a:off x="5267631"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8" name="Freeform 102"/>
            <p:cNvSpPr>
              <a:spLocks noEditPoints="1"/>
            </p:cNvSpPr>
            <p:nvPr/>
          </p:nvSpPr>
          <p:spPr bwMode="auto">
            <a:xfrm>
              <a:off x="5379068"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9" name="Freeform 103"/>
            <p:cNvSpPr>
              <a:spLocks noEditPoints="1"/>
            </p:cNvSpPr>
            <p:nvPr/>
          </p:nvSpPr>
          <p:spPr bwMode="auto">
            <a:xfrm>
              <a:off x="5490505"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0" name="Freeform 104"/>
            <p:cNvSpPr>
              <a:spLocks noEditPoints="1"/>
            </p:cNvSpPr>
            <p:nvPr/>
          </p:nvSpPr>
          <p:spPr bwMode="auto">
            <a:xfrm>
              <a:off x="5602345"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1" name="Freeform 105"/>
            <p:cNvSpPr>
              <a:spLocks noEditPoints="1"/>
            </p:cNvSpPr>
            <p:nvPr/>
          </p:nvSpPr>
          <p:spPr bwMode="auto">
            <a:xfrm>
              <a:off x="4597400"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2" name="Freeform 106"/>
            <p:cNvSpPr>
              <a:spLocks noEditPoints="1"/>
            </p:cNvSpPr>
            <p:nvPr/>
          </p:nvSpPr>
          <p:spPr bwMode="auto">
            <a:xfrm>
              <a:off x="4709239"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3" name="Freeform 107"/>
            <p:cNvSpPr>
              <a:spLocks noEditPoints="1"/>
            </p:cNvSpPr>
            <p:nvPr/>
          </p:nvSpPr>
          <p:spPr bwMode="auto">
            <a:xfrm>
              <a:off x="4820676"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4" name="Freeform 108"/>
            <p:cNvSpPr>
              <a:spLocks noEditPoints="1"/>
            </p:cNvSpPr>
            <p:nvPr/>
          </p:nvSpPr>
          <p:spPr bwMode="auto">
            <a:xfrm>
              <a:off x="4932113"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5" name="Freeform 109"/>
            <p:cNvSpPr>
              <a:spLocks noEditPoints="1"/>
            </p:cNvSpPr>
            <p:nvPr/>
          </p:nvSpPr>
          <p:spPr bwMode="auto">
            <a:xfrm>
              <a:off x="5043550"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6" name="Freeform 110"/>
            <p:cNvSpPr>
              <a:spLocks noEditPoints="1"/>
            </p:cNvSpPr>
            <p:nvPr/>
          </p:nvSpPr>
          <p:spPr bwMode="auto">
            <a:xfrm>
              <a:off x="5156194"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7" name="Freeform 111"/>
            <p:cNvSpPr>
              <a:spLocks noEditPoints="1"/>
            </p:cNvSpPr>
            <p:nvPr/>
          </p:nvSpPr>
          <p:spPr bwMode="auto">
            <a:xfrm>
              <a:off x="5267631"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8" name="Freeform 112"/>
            <p:cNvSpPr>
              <a:spLocks noEditPoints="1"/>
            </p:cNvSpPr>
            <p:nvPr/>
          </p:nvSpPr>
          <p:spPr bwMode="auto">
            <a:xfrm>
              <a:off x="5379068"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9" name="Freeform 113"/>
            <p:cNvSpPr>
              <a:spLocks noEditPoints="1"/>
            </p:cNvSpPr>
            <p:nvPr/>
          </p:nvSpPr>
          <p:spPr bwMode="auto">
            <a:xfrm>
              <a:off x="5490505"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0" name="Freeform 114"/>
            <p:cNvSpPr>
              <a:spLocks noEditPoints="1"/>
            </p:cNvSpPr>
            <p:nvPr/>
          </p:nvSpPr>
          <p:spPr bwMode="auto">
            <a:xfrm>
              <a:off x="5602345"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1" name="Freeform 115"/>
            <p:cNvSpPr>
              <a:spLocks noEditPoints="1"/>
            </p:cNvSpPr>
            <p:nvPr/>
          </p:nvSpPr>
          <p:spPr bwMode="auto">
            <a:xfrm>
              <a:off x="4597400"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2" name="Freeform 116"/>
            <p:cNvSpPr>
              <a:spLocks noEditPoints="1"/>
            </p:cNvSpPr>
            <p:nvPr/>
          </p:nvSpPr>
          <p:spPr bwMode="auto">
            <a:xfrm>
              <a:off x="4709239"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3" name="Freeform 117"/>
            <p:cNvSpPr>
              <a:spLocks noEditPoints="1"/>
            </p:cNvSpPr>
            <p:nvPr/>
          </p:nvSpPr>
          <p:spPr bwMode="auto">
            <a:xfrm>
              <a:off x="4820676"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4" name="Freeform 118"/>
            <p:cNvSpPr>
              <a:spLocks noEditPoints="1"/>
            </p:cNvSpPr>
            <p:nvPr/>
          </p:nvSpPr>
          <p:spPr bwMode="auto">
            <a:xfrm>
              <a:off x="4932113"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5" name="Freeform 119"/>
            <p:cNvSpPr>
              <a:spLocks noEditPoints="1"/>
            </p:cNvSpPr>
            <p:nvPr/>
          </p:nvSpPr>
          <p:spPr bwMode="auto">
            <a:xfrm>
              <a:off x="5043550"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6" name="Freeform 120"/>
            <p:cNvSpPr>
              <a:spLocks noEditPoints="1"/>
            </p:cNvSpPr>
            <p:nvPr/>
          </p:nvSpPr>
          <p:spPr bwMode="auto">
            <a:xfrm>
              <a:off x="5156194"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7" name="Freeform 121"/>
            <p:cNvSpPr>
              <a:spLocks noEditPoints="1"/>
            </p:cNvSpPr>
            <p:nvPr/>
          </p:nvSpPr>
          <p:spPr bwMode="auto">
            <a:xfrm>
              <a:off x="5267631"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8" name="Freeform 122"/>
            <p:cNvSpPr>
              <a:spLocks noEditPoints="1"/>
            </p:cNvSpPr>
            <p:nvPr/>
          </p:nvSpPr>
          <p:spPr bwMode="auto">
            <a:xfrm>
              <a:off x="5379068"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9" name="Freeform 123"/>
            <p:cNvSpPr>
              <a:spLocks noEditPoints="1"/>
            </p:cNvSpPr>
            <p:nvPr/>
          </p:nvSpPr>
          <p:spPr bwMode="auto">
            <a:xfrm>
              <a:off x="5490505"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0" name="Freeform 124"/>
            <p:cNvSpPr>
              <a:spLocks noEditPoints="1"/>
            </p:cNvSpPr>
            <p:nvPr/>
          </p:nvSpPr>
          <p:spPr bwMode="auto">
            <a:xfrm>
              <a:off x="5602345"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sp>
        <p:nvSpPr>
          <p:cNvPr id="421" name="Freeform 128"/>
          <p:cNvSpPr>
            <a:spLocks noEditPoints="1"/>
          </p:cNvSpPr>
          <p:nvPr/>
        </p:nvSpPr>
        <p:spPr bwMode="auto">
          <a:xfrm rot="5400000">
            <a:off x="459827" y="5292853"/>
            <a:ext cx="504394" cy="505386"/>
          </a:xfrm>
          <a:custGeom>
            <a:avLst/>
            <a:gdLst>
              <a:gd name="T0" fmla="*/ 322 w 644"/>
              <a:gd name="T1" fmla="*/ 0 h 644"/>
              <a:gd name="T2" fmla="*/ 0 w 644"/>
              <a:gd name="T3" fmla="*/ 322 h 644"/>
              <a:gd name="T4" fmla="*/ 322 w 644"/>
              <a:gd name="T5" fmla="*/ 644 h 644"/>
              <a:gd name="T6" fmla="*/ 644 w 644"/>
              <a:gd name="T7" fmla="*/ 322 h 644"/>
              <a:gd name="T8" fmla="*/ 322 w 644"/>
              <a:gd name="T9" fmla="*/ 0 h 644"/>
              <a:gd name="T10" fmla="*/ 322 w 644"/>
              <a:gd name="T11" fmla="*/ 512 h 644"/>
              <a:gd name="T12" fmla="*/ 132 w 644"/>
              <a:gd name="T13" fmla="*/ 322 h 644"/>
              <a:gd name="T14" fmla="*/ 322 w 644"/>
              <a:gd name="T15" fmla="*/ 132 h 644"/>
              <a:gd name="T16" fmla="*/ 512 w 644"/>
              <a:gd name="T17" fmla="*/ 322 h 644"/>
              <a:gd name="T18" fmla="*/ 322 w 644"/>
              <a:gd name="T19" fmla="*/ 51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644">
                <a:moveTo>
                  <a:pt x="322" y="0"/>
                </a:moveTo>
                <a:cubicBezTo>
                  <a:pt x="144" y="0"/>
                  <a:pt x="0" y="144"/>
                  <a:pt x="0" y="322"/>
                </a:cubicBezTo>
                <a:cubicBezTo>
                  <a:pt x="0" y="500"/>
                  <a:pt x="144" y="644"/>
                  <a:pt x="322" y="644"/>
                </a:cubicBezTo>
                <a:cubicBezTo>
                  <a:pt x="500" y="644"/>
                  <a:pt x="644" y="500"/>
                  <a:pt x="644" y="322"/>
                </a:cubicBezTo>
                <a:cubicBezTo>
                  <a:pt x="644" y="144"/>
                  <a:pt x="500" y="0"/>
                  <a:pt x="322" y="0"/>
                </a:cubicBezTo>
                <a:close/>
                <a:moveTo>
                  <a:pt x="322" y="512"/>
                </a:moveTo>
                <a:cubicBezTo>
                  <a:pt x="217" y="512"/>
                  <a:pt x="132" y="427"/>
                  <a:pt x="132" y="322"/>
                </a:cubicBezTo>
                <a:cubicBezTo>
                  <a:pt x="132" y="217"/>
                  <a:pt x="217" y="132"/>
                  <a:pt x="322" y="132"/>
                </a:cubicBezTo>
                <a:cubicBezTo>
                  <a:pt x="427" y="132"/>
                  <a:pt x="512" y="217"/>
                  <a:pt x="512" y="322"/>
                </a:cubicBezTo>
                <a:cubicBezTo>
                  <a:pt x="512" y="427"/>
                  <a:pt x="427" y="512"/>
                  <a:pt x="322" y="512"/>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2" name="Freeform 129"/>
          <p:cNvSpPr>
            <a:spLocks/>
          </p:cNvSpPr>
          <p:nvPr/>
        </p:nvSpPr>
        <p:spPr bwMode="auto">
          <a:xfrm rot="5400000">
            <a:off x="537057" y="5645598"/>
            <a:ext cx="349934" cy="505386"/>
          </a:xfrm>
          <a:custGeom>
            <a:avLst/>
            <a:gdLst>
              <a:gd name="T0" fmla="*/ 125 w 447"/>
              <a:gd name="T1" fmla="*/ 0 h 644"/>
              <a:gd name="T2" fmla="*/ 0 w 447"/>
              <a:gd name="T3" fmla="*/ 25 h 644"/>
              <a:gd name="T4" fmla="*/ 96 w 447"/>
              <a:gd name="T5" fmla="*/ 134 h 644"/>
              <a:gd name="T6" fmla="*/ 125 w 447"/>
              <a:gd name="T7" fmla="*/ 132 h 644"/>
              <a:gd name="T8" fmla="*/ 315 w 447"/>
              <a:gd name="T9" fmla="*/ 322 h 644"/>
              <a:gd name="T10" fmla="*/ 125 w 447"/>
              <a:gd name="T11" fmla="*/ 512 h 644"/>
              <a:gd name="T12" fmla="*/ 96 w 447"/>
              <a:gd name="T13" fmla="*/ 510 h 644"/>
              <a:gd name="T14" fmla="*/ 0 w 447"/>
              <a:gd name="T15" fmla="*/ 619 h 644"/>
              <a:gd name="T16" fmla="*/ 125 w 447"/>
              <a:gd name="T17" fmla="*/ 644 h 644"/>
              <a:gd name="T18" fmla="*/ 447 w 447"/>
              <a:gd name="T19" fmla="*/ 322 h 644"/>
              <a:gd name="T20" fmla="*/ 125 w 447"/>
              <a:gd name="T21"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7" h="644">
                <a:moveTo>
                  <a:pt x="125" y="0"/>
                </a:moveTo>
                <a:cubicBezTo>
                  <a:pt x="81" y="0"/>
                  <a:pt x="39" y="9"/>
                  <a:pt x="0" y="25"/>
                </a:cubicBezTo>
                <a:cubicBezTo>
                  <a:pt x="39" y="55"/>
                  <a:pt x="72" y="92"/>
                  <a:pt x="96" y="134"/>
                </a:cubicBezTo>
                <a:cubicBezTo>
                  <a:pt x="106" y="133"/>
                  <a:pt x="115" y="132"/>
                  <a:pt x="125" y="132"/>
                </a:cubicBezTo>
                <a:cubicBezTo>
                  <a:pt x="230" y="132"/>
                  <a:pt x="315" y="217"/>
                  <a:pt x="315" y="322"/>
                </a:cubicBezTo>
                <a:cubicBezTo>
                  <a:pt x="315" y="427"/>
                  <a:pt x="230" y="512"/>
                  <a:pt x="125" y="512"/>
                </a:cubicBezTo>
                <a:cubicBezTo>
                  <a:pt x="115" y="512"/>
                  <a:pt x="106" y="511"/>
                  <a:pt x="96" y="510"/>
                </a:cubicBezTo>
                <a:cubicBezTo>
                  <a:pt x="72" y="552"/>
                  <a:pt x="39" y="589"/>
                  <a:pt x="0" y="619"/>
                </a:cubicBezTo>
                <a:cubicBezTo>
                  <a:pt x="39" y="635"/>
                  <a:pt x="81" y="644"/>
                  <a:pt x="125" y="644"/>
                </a:cubicBezTo>
                <a:cubicBezTo>
                  <a:pt x="303" y="644"/>
                  <a:pt x="447" y="500"/>
                  <a:pt x="447" y="322"/>
                </a:cubicBezTo>
                <a:cubicBezTo>
                  <a:pt x="447" y="144"/>
                  <a:pt x="303" y="0"/>
                  <a:pt x="125" y="0"/>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3" name="Freeform 130"/>
          <p:cNvSpPr>
            <a:spLocks/>
          </p:cNvSpPr>
          <p:nvPr/>
        </p:nvSpPr>
        <p:spPr bwMode="auto">
          <a:xfrm rot="5400000">
            <a:off x="536891" y="5921278"/>
            <a:ext cx="350265" cy="505386"/>
          </a:xfrm>
          <a:custGeom>
            <a:avLst/>
            <a:gdLst>
              <a:gd name="T0" fmla="*/ 125 w 447"/>
              <a:gd name="T1" fmla="*/ 0 h 644"/>
              <a:gd name="T2" fmla="*/ 0 w 447"/>
              <a:gd name="T3" fmla="*/ 25 h 644"/>
              <a:gd name="T4" fmla="*/ 96 w 447"/>
              <a:gd name="T5" fmla="*/ 134 h 644"/>
              <a:gd name="T6" fmla="*/ 125 w 447"/>
              <a:gd name="T7" fmla="*/ 132 h 644"/>
              <a:gd name="T8" fmla="*/ 315 w 447"/>
              <a:gd name="T9" fmla="*/ 322 h 644"/>
              <a:gd name="T10" fmla="*/ 125 w 447"/>
              <a:gd name="T11" fmla="*/ 512 h 644"/>
              <a:gd name="T12" fmla="*/ 96 w 447"/>
              <a:gd name="T13" fmla="*/ 510 h 644"/>
              <a:gd name="T14" fmla="*/ 0 w 447"/>
              <a:gd name="T15" fmla="*/ 619 h 644"/>
              <a:gd name="T16" fmla="*/ 125 w 447"/>
              <a:gd name="T17" fmla="*/ 644 h 644"/>
              <a:gd name="T18" fmla="*/ 447 w 447"/>
              <a:gd name="T19" fmla="*/ 322 h 644"/>
              <a:gd name="T20" fmla="*/ 125 w 447"/>
              <a:gd name="T21"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7" h="644">
                <a:moveTo>
                  <a:pt x="125" y="0"/>
                </a:moveTo>
                <a:cubicBezTo>
                  <a:pt x="81" y="0"/>
                  <a:pt x="39" y="9"/>
                  <a:pt x="0" y="25"/>
                </a:cubicBezTo>
                <a:cubicBezTo>
                  <a:pt x="39" y="55"/>
                  <a:pt x="72" y="92"/>
                  <a:pt x="96" y="134"/>
                </a:cubicBezTo>
                <a:cubicBezTo>
                  <a:pt x="106" y="133"/>
                  <a:pt x="115" y="132"/>
                  <a:pt x="125" y="132"/>
                </a:cubicBezTo>
                <a:cubicBezTo>
                  <a:pt x="230" y="132"/>
                  <a:pt x="315" y="217"/>
                  <a:pt x="315" y="322"/>
                </a:cubicBezTo>
                <a:cubicBezTo>
                  <a:pt x="315" y="427"/>
                  <a:pt x="230" y="512"/>
                  <a:pt x="125" y="512"/>
                </a:cubicBezTo>
                <a:cubicBezTo>
                  <a:pt x="115" y="512"/>
                  <a:pt x="106" y="511"/>
                  <a:pt x="96" y="510"/>
                </a:cubicBezTo>
                <a:cubicBezTo>
                  <a:pt x="72" y="552"/>
                  <a:pt x="39" y="589"/>
                  <a:pt x="0" y="619"/>
                </a:cubicBezTo>
                <a:cubicBezTo>
                  <a:pt x="39" y="635"/>
                  <a:pt x="81" y="644"/>
                  <a:pt x="125" y="644"/>
                </a:cubicBezTo>
                <a:cubicBezTo>
                  <a:pt x="303" y="644"/>
                  <a:pt x="447" y="500"/>
                  <a:pt x="447" y="322"/>
                </a:cubicBezTo>
                <a:cubicBezTo>
                  <a:pt x="447" y="144"/>
                  <a:pt x="303" y="0"/>
                  <a:pt x="125" y="0"/>
                </a:cubicBezTo>
                <a:close/>
              </a:path>
            </a:pathLst>
          </a:custGeom>
          <a:solidFill>
            <a:srgbClr val="00206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424" name="Group 38"/>
          <p:cNvGrpSpPr>
            <a:grpSpLocks/>
          </p:cNvGrpSpPr>
          <p:nvPr/>
        </p:nvGrpSpPr>
        <p:grpSpPr bwMode="auto">
          <a:xfrm>
            <a:off x="6369332" y="2872451"/>
            <a:ext cx="522287" cy="522287"/>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latin typeface="Segoe UI"/>
              </a:endParaRPr>
            </a:p>
          </p:txBody>
        </p:sp>
        <p:sp>
          <p:nvSpPr>
            <p:cNvPr id="426"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latin typeface="Segoe UI"/>
              </a:endParaRPr>
            </a:p>
          </p:txBody>
        </p:sp>
      </p:grpSp>
      <p:grpSp>
        <p:nvGrpSpPr>
          <p:cNvPr id="427" name="Group 426"/>
          <p:cNvGrpSpPr/>
          <p:nvPr/>
        </p:nvGrpSpPr>
        <p:grpSpPr>
          <a:xfrm>
            <a:off x="11328054" y="293046"/>
            <a:ext cx="833466" cy="779510"/>
            <a:chOff x="9912032" y="-4017146"/>
            <a:chExt cx="4168776" cy="3898901"/>
          </a:xfrm>
        </p:grpSpPr>
        <p:sp>
          <p:nvSpPr>
            <p:cNvPr id="428"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9"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30" name="Freeform 429"/>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
        <p:nvSpPr>
          <p:cNvPr id="132" name="TextBox 131">
            <a:hlinkClick r:id="rId3"/>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33" name="矩形 132">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0356308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421"/>
                                        </p:tgtEl>
                                        <p:attrNameLst>
                                          <p:attrName>style.visibility</p:attrName>
                                        </p:attrNameLst>
                                      </p:cBhvr>
                                      <p:to>
                                        <p:strVal val="visible"/>
                                      </p:to>
                                    </p:set>
                                    <p:animEffect transition="in" filter="fade">
                                      <p:cBhvr>
                                        <p:cTn id="31" dur="500"/>
                                        <p:tgtEl>
                                          <p:spTgt spid="421"/>
                                        </p:tgtEl>
                                      </p:cBhvr>
                                    </p:animEffect>
                                  </p:childTnLst>
                                </p:cTn>
                              </p:par>
                              <p:par>
                                <p:cTn id="32" presetID="10" presetClass="entr" presetSubtype="0" fill="hold" grpId="0" nodeType="withEffect">
                                  <p:stCondLst>
                                    <p:cond delay="100"/>
                                  </p:stCondLst>
                                  <p:childTnLst>
                                    <p:set>
                                      <p:cBhvr>
                                        <p:cTn id="33" dur="1" fill="hold">
                                          <p:stCondLst>
                                            <p:cond delay="0"/>
                                          </p:stCondLst>
                                        </p:cTn>
                                        <p:tgtEl>
                                          <p:spTgt spid="422"/>
                                        </p:tgtEl>
                                        <p:attrNameLst>
                                          <p:attrName>style.visibility</p:attrName>
                                        </p:attrNameLst>
                                      </p:cBhvr>
                                      <p:to>
                                        <p:strVal val="visible"/>
                                      </p:to>
                                    </p:set>
                                    <p:animEffect transition="in" filter="fade">
                                      <p:cBhvr>
                                        <p:cTn id="34" dur="500"/>
                                        <p:tgtEl>
                                          <p:spTgt spid="422"/>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423"/>
                                        </p:tgtEl>
                                        <p:attrNameLst>
                                          <p:attrName>style.visibility</p:attrName>
                                        </p:attrNameLst>
                                      </p:cBhvr>
                                      <p:to>
                                        <p:strVal val="visible"/>
                                      </p:to>
                                    </p:set>
                                    <p:animEffect transition="in" filter="fade">
                                      <p:cBhvr>
                                        <p:cTn id="37" dur="500"/>
                                        <p:tgtEl>
                                          <p:spTgt spid="423"/>
                                        </p:tgtEl>
                                      </p:cBhvr>
                                    </p:animEffect>
                                  </p:childTnLst>
                                </p:cTn>
                              </p:par>
                              <p:par>
                                <p:cTn id="38" presetID="10" presetClass="entr" presetSubtype="0" fill="hold" nodeType="withEffect">
                                  <p:stCondLst>
                                    <p:cond delay="300"/>
                                  </p:stCondLst>
                                  <p:childTnLst>
                                    <p:set>
                                      <p:cBhvr>
                                        <p:cTn id="39" dur="1" fill="hold">
                                          <p:stCondLst>
                                            <p:cond delay="0"/>
                                          </p:stCondLst>
                                        </p:cTn>
                                        <p:tgtEl>
                                          <p:spTgt spid="305"/>
                                        </p:tgtEl>
                                        <p:attrNameLst>
                                          <p:attrName>style.visibility</p:attrName>
                                        </p:attrNameLst>
                                      </p:cBhvr>
                                      <p:to>
                                        <p:strVal val="visible"/>
                                      </p:to>
                                    </p:set>
                                    <p:animEffect transition="in" filter="fade">
                                      <p:cBhvr>
                                        <p:cTn id="40" dur="500"/>
                                        <p:tgtEl>
                                          <p:spTgt spid="305"/>
                                        </p:tgtEl>
                                      </p:cBhvr>
                                    </p:animEffect>
                                  </p:childTnLst>
                                </p:cTn>
                              </p:par>
                            </p:childTnLst>
                          </p:cTn>
                        </p:par>
                        <p:par>
                          <p:cTn id="41" fill="hold">
                            <p:stCondLst>
                              <p:cond delay="2750"/>
                            </p:stCondLst>
                            <p:childTnLst>
                              <p:par>
                                <p:cTn id="42" presetID="6" presetClass="entr" presetSubtype="32" fill="hold" nodeType="afterEffect">
                                  <p:stCondLst>
                                    <p:cond delay="0"/>
                                  </p:stCondLst>
                                  <p:childTnLst>
                                    <p:set>
                                      <p:cBhvr>
                                        <p:cTn id="43" dur="1" fill="hold">
                                          <p:stCondLst>
                                            <p:cond delay="0"/>
                                          </p:stCondLst>
                                        </p:cTn>
                                        <p:tgtEl>
                                          <p:spTgt spid="320"/>
                                        </p:tgtEl>
                                        <p:attrNameLst>
                                          <p:attrName>style.visibility</p:attrName>
                                        </p:attrNameLst>
                                      </p:cBhvr>
                                      <p:to>
                                        <p:strVal val="visible"/>
                                      </p:to>
                                    </p:set>
                                    <p:animEffect transition="in" filter="circle(out)">
                                      <p:cBhvr>
                                        <p:cTn id="44" dur="500"/>
                                        <p:tgtEl>
                                          <p:spTgt spid="320"/>
                                        </p:tgtEl>
                                      </p:cBhvr>
                                    </p:animEffect>
                                  </p:childTnLst>
                                </p:cTn>
                              </p:par>
                              <p:par>
                                <p:cTn id="45" presetID="10" presetClass="entr" presetSubtype="0" fill="hold" nodeType="withEffect">
                                  <p:stCondLst>
                                    <p:cond delay="100"/>
                                  </p:stCondLst>
                                  <p:childTnLst>
                                    <p:set>
                                      <p:cBhvr>
                                        <p:cTn id="46" dur="1" fill="hold">
                                          <p:stCondLst>
                                            <p:cond delay="0"/>
                                          </p:stCondLst>
                                        </p:cTn>
                                        <p:tgtEl>
                                          <p:spTgt spid="308"/>
                                        </p:tgtEl>
                                        <p:attrNameLst>
                                          <p:attrName>style.visibility</p:attrName>
                                        </p:attrNameLst>
                                      </p:cBhvr>
                                      <p:to>
                                        <p:strVal val="visible"/>
                                      </p:to>
                                    </p:set>
                                    <p:animEffect transition="in" filter="fade">
                                      <p:cBhvr>
                                        <p:cTn id="47" dur="500"/>
                                        <p:tgtEl>
                                          <p:spTgt spid="308"/>
                                        </p:tgtEl>
                                      </p:cBhvr>
                                    </p:animEffect>
                                  </p:childTnLst>
                                </p:cTn>
                              </p:par>
                            </p:childTnLst>
                          </p:cTn>
                        </p:par>
                        <p:par>
                          <p:cTn id="48" fill="hold">
                            <p:stCondLst>
                              <p:cond delay="3350"/>
                            </p:stCondLst>
                            <p:childTnLst>
                              <p:par>
                                <p:cTn id="49" presetID="21" presetClass="entr" presetSubtype="1" fill="hold" nodeType="afterEffect">
                                  <p:stCondLst>
                                    <p:cond delay="0"/>
                                  </p:stCondLst>
                                  <p:childTnLst>
                                    <p:set>
                                      <p:cBhvr>
                                        <p:cTn id="50" dur="1" fill="hold">
                                          <p:stCondLst>
                                            <p:cond delay="0"/>
                                          </p:stCondLst>
                                        </p:cTn>
                                        <p:tgtEl>
                                          <p:spTgt spid="317"/>
                                        </p:tgtEl>
                                        <p:attrNameLst>
                                          <p:attrName>style.visibility</p:attrName>
                                        </p:attrNameLst>
                                      </p:cBhvr>
                                      <p:to>
                                        <p:strVal val="visible"/>
                                      </p:to>
                                    </p:set>
                                    <p:animEffect transition="in" filter="wheel(1)">
                                      <p:cBhvr>
                                        <p:cTn id="51" dur="500"/>
                                        <p:tgtEl>
                                          <p:spTgt spid="317"/>
                                        </p:tgtEl>
                                      </p:cBhvr>
                                    </p:animEffect>
                                  </p:childTnLst>
                                </p:cTn>
                              </p:par>
                              <p:par>
                                <p:cTn id="52" presetID="10" presetClass="entr" presetSubtype="0" fill="hold" nodeType="withEffect">
                                  <p:stCondLst>
                                    <p:cond delay="100"/>
                                  </p:stCondLst>
                                  <p:childTnLst>
                                    <p:set>
                                      <p:cBhvr>
                                        <p:cTn id="53" dur="1" fill="hold">
                                          <p:stCondLst>
                                            <p:cond delay="0"/>
                                          </p:stCondLst>
                                        </p:cTn>
                                        <p:tgtEl>
                                          <p:spTgt spid="311"/>
                                        </p:tgtEl>
                                        <p:attrNameLst>
                                          <p:attrName>style.visibility</p:attrName>
                                        </p:attrNameLst>
                                      </p:cBhvr>
                                      <p:to>
                                        <p:strVal val="visible"/>
                                      </p:to>
                                    </p:set>
                                    <p:animEffect transition="in" filter="fade">
                                      <p:cBhvr>
                                        <p:cTn id="54" dur="500"/>
                                        <p:tgtEl>
                                          <p:spTgt spid="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14" grpId="0" animBg="1"/>
      <p:bldP spid="315" grpId="0" animBg="1"/>
      <p:bldP spid="316" grpId="0" animBg="1"/>
      <p:bldP spid="421" grpId="0" animBg="1"/>
      <p:bldP spid="422" grpId="0" animBg="1"/>
      <p:bldP spid="4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0672761" cy="2751698"/>
          </a:xfrm>
        </p:spPr>
        <p:txBody>
          <a:bodyPr/>
          <a:lstStyle/>
          <a:p>
            <a:r>
              <a:rPr lang="en-US" sz="8800" dirty="0"/>
              <a:t>DEMO </a:t>
            </a:r>
            <a:r>
              <a:rPr lang="en-US" dirty="0" smtClean="0"/>
              <a:t/>
            </a:r>
            <a:br>
              <a:rPr lang="en-US" dirty="0" smtClean="0"/>
            </a:br>
            <a:r>
              <a:rPr lang="en-US" dirty="0" smtClean="0"/>
              <a:t>Breakthrough In-memory performance</a:t>
            </a:r>
            <a:br>
              <a:rPr lang="en-US" dirty="0" smtClean="0"/>
            </a:br>
            <a:endParaRPr lang="en-US" dirty="0"/>
          </a:p>
        </p:txBody>
      </p:sp>
      <p:sp>
        <p:nvSpPr>
          <p:cNvPr id="3" name="TextBox 2">
            <a:hlinkClick r:id="rId2"/>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4" name="矩形 3">
            <a:hlinkClick r:id="rId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090414083"/>
      </p:ext>
    </p:extLst>
  </p:cSld>
  <p:clrMapOvr>
    <a:masterClrMapping/>
  </p:clrMapOvr>
  <mc:AlternateContent xmlns:mc="http://schemas.openxmlformats.org/markup-compatibility/2006">
    <mc:Choice xmlns:p14="http://schemas.microsoft.com/office/powerpoint/2010/main" xmlns="" Requires="p14">
      <p:transition spd="slow" p14:dur="3000">
        <p14:revea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extLst>
              <a:ext uri="{28A0092B-C50C-407E-A947-70E740481C1C}">
                <a14:useLocalDpi xmlns:a14="http://schemas.microsoft.com/office/drawing/2010/main" xmlns="" val="0"/>
              </a:ext>
            </a:extLst>
          </a:blip>
          <a:srcRect/>
          <a:stretch/>
        </p:blipFill>
        <p:spPr>
          <a:xfrm>
            <a:off x="0" y="0"/>
            <a:ext cx="12468232" cy="6994525"/>
          </a:xfrm>
          <a:prstGeom prst="rect">
            <a:avLst/>
          </a:prstGeom>
        </p:spPr>
      </p:pic>
      <p:sp>
        <p:nvSpPr>
          <p:cNvPr id="20" name="Rectangle 19"/>
          <p:cNvSpPr/>
          <p:nvPr/>
        </p:nvSpPr>
        <p:spPr bwMode="auto">
          <a:xfrm>
            <a:off x="5761038" y="296863"/>
            <a:ext cx="6400800" cy="6362700"/>
          </a:xfrm>
          <a:prstGeom prst="rect">
            <a:avLst/>
          </a:prstGeom>
          <a:solidFill>
            <a:srgbClr val="68217A">
              <a:lumMod val="75000"/>
              <a:alpha val="90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1400" b="0" i="0" u="none" strike="noStrike" kern="0" cap="none" spc="0" normalizeH="0" baseline="0" noProof="0" dirty="0" err="1"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1" name="Subtitle 2"/>
          <p:cNvSpPr txBox="1">
            <a:spLocks/>
          </p:cNvSpPr>
          <p:nvPr/>
        </p:nvSpPr>
        <p:spPr>
          <a:xfrm>
            <a:off x="6070600" y="1762823"/>
            <a:ext cx="3586162"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400" b="1"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STAN ORLOWSKI</a:t>
            </a:r>
            <a:r>
              <a:rPr kumimoji="0" lang="en-US" sz="14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
            </a:r>
            <a:br>
              <a:rPr kumimoji="0" lang="en-US" sz="14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br>
            <a:r>
              <a:rPr kumimoji="0" lang="en-US" sz="14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DIRECTOR OF DATABASE STRUCTURES</a:t>
            </a:r>
            <a:endPar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NASDAQ </a:t>
            </a:r>
            <a:r>
              <a:rPr kumimoji="0" lang="en-US" sz="14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OMX</a:t>
            </a:r>
          </a:p>
        </p:txBody>
      </p:sp>
      <p:sp>
        <p:nvSpPr>
          <p:cNvPr id="22" name="Rectangle 21"/>
          <p:cNvSpPr/>
          <p:nvPr/>
        </p:nvSpPr>
        <p:spPr>
          <a:xfrm>
            <a:off x="6019800" y="570823"/>
            <a:ext cx="4793343" cy="1181862"/>
          </a:xfrm>
          <a:prstGeom prst="rect">
            <a:avLst/>
          </a:prstGeom>
        </p:spPr>
        <p:txBody>
          <a:bodyPr wrap="square" lIns="182880" tIns="146304" rIns="182880" bIns="146304">
            <a:spAutoFit/>
          </a:bodyPr>
          <a:lstStyle/>
          <a:p>
            <a:pPr marL="117475" indent="-117475" defTabSz="932742">
              <a:lnSpc>
                <a:spcPct val="90000"/>
              </a:lnSpc>
              <a:spcBef>
                <a:spcPts val="2448"/>
              </a:spcBef>
            </a:pPr>
            <a:r>
              <a:rPr lang="en-US" sz="3200" dirty="0">
                <a:gradFill>
                  <a:gsLst>
                    <a:gs pos="67257">
                      <a:srgbClr val="FFFFFF"/>
                    </a:gs>
                    <a:gs pos="37000">
                      <a:srgbClr val="FFFFFF"/>
                    </a:gs>
                  </a:gsLst>
                  <a:lin ang="5400000" scaled="0"/>
                </a:gradFill>
                <a:latin typeface="Segoe UI Light"/>
              </a:rPr>
              <a:t>“Data is the lifeblood </a:t>
            </a:r>
            <a:r>
              <a:rPr lang="en-US" sz="3200" dirty="0" smtClean="0">
                <a:gradFill>
                  <a:gsLst>
                    <a:gs pos="67257">
                      <a:srgbClr val="FFFFFF"/>
                    </a:gs>
                    <a:gs pos="37000">
                      <a:srgbClr val="FFFFFF"/>
                    </a:gs>
                  </a:gsLst>
                  <a:lin ang="5400000" scaled="0"/>
                </a:gradFill>
                <a:latin typeface="Segoe UI Light"/>
              </a:rPr>
              <a:t/>
            </a:r>
            <a:br>
              <a:rPr lang="en-US" sz="3200" dirty="0" smtClean="0">
                <a:gradFill>
                  <a:gsLst>
                    <a:gs pos="67257">
                      <a:srgbClr val="FFFFFF"/>
                    </a:gs>
                    <a:gs pos="37000">
                      <a:srgbClr val="FFFFFF"/>
                    </a:gs>
                  </a:gsLst>
                  <a:lin ang="5400000" scaled="0"/>
                </a:gradFill>
                <a:latin typeface="Segoe UI Light"/>
              </a:rPr>
            </a:br>
            <a:r>
              <a:rPr lang="en-US" sz="3200" dirty="0" smtClean="0">
                <a:gradFill>
                  <a:gsLst>
                    <a:gs pos="67257">
                      <a:srgbClr val="FFFFFF"/>
                    </a:gs>
                    <a:gs pos="37000">
                      <a:srgbClr val="FFFFFF"/>
                    </a:gs>
                  </a:gsLst>
                  <a:lin ang="5400000" scaled="0"/>
                </a:gradFill>
                <a:latin typeface="Segoe UI Light"/>
              </a:rPr>
              <a:t>of </a:t>
            </a:r>
            <a:r>
              <a:rPr lang="en-US" sz="3200" dirty="0">
                <a:gradFill>
                  <a:gsLst>
                    <a:gs pos="67257">
                      <a:srgbClr val="FFFFFF"/>
                    </a:gs>
                    <a:gs pos="37000">
                      <a:srgbClr val="FFFFFF"/>
                    </a:gs>
                  </a:gsLst>
                  <a:lin ang="5400000" scaled="0"/>
                </a:gradFill>
                <a:latin typeface="Segoe UI Light"/>
              </a:rPr>
              <a:t>our company.“</a:t>
            </a:r>
          </a:p>
        </p:txBody>
      </p:sp>
      <p:sp>
        <p:nvSpPr>
          <p:cNvPr id="23" name="Subtitle 2"/>
          <p:cNvSpPr txBox="1">
            <a:spLocks/>
          </p:cNvSpPr>
          <p:nvPr/>
        </p:nvSpPr>
        <p:spPr>
          <a:xfrm>
            <a:off x="6694262" y="3055938"/>
            <a:ext cx="4265837" cy="2423409"/>
          </a:xfrm>
          <a:prstGeom prst="rect">
            <a:avLst/>
          </a:prstGeom>
        </p:spPr>
        <p:txBody>
          <a:bodyPr lIns="91440" tIns="45720" rIns="91440" bIns="45720"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nSpc>
                <a:spcPct val="100000"/>
              </a:lnSpc>
              <a:spcBef>
                <a:spcPts val="0"/>
              </a:spcBef>
              <a:spcAft>
                <a:spcPts val="1200"/>
              </a:spcAft>
              <a:buFont typeface="Arial" pitchFamily="34" charset="0"/>
              <a:buChar char="•"/>
            </a:pPr>
            <a:r>
              <a:rPr lang="en-US" sz="2400" dirty="0" smtClean="0">
                <a:latin typeface="Segoe UI Light"/>
              </a:rPr>
              <a:t>Compressed data by 75%, saving 500TB of disk space</a:t>
            </a:r>
          </a:p>
          <a:p>
            <a:pPr marL="342900" indent="-342900">
              <a:lnSpc>
                <a:spcPct val="100000"/>
              </a:lnSpc>
              <a:spcBef>
                <a:spcPts val="0"/>
              </a:spcBef>
              <a:spcAft>
                <a:spcPts val="1200"/>
              </a:spcAft>
              <a:buFont typeface="Arial" pitchFamily="34" charset="0"/>
              <a:buChar char="•"/>
            </a:pPr>
            <a:r>
              <a:rPr lang="en-US" sz="2400" dirty="0" smtClean="0">
                <a:latin typeface="Segoe UI Light"/>
              </a:rPr>
              <a:t>Reduced query time </a:t>
            </a:r>
            <a:br>
              <a:rPr lang="en-US" sz="2400" dirty="0" smtClean="0">
                <a:latin typeface="Segoe UI Light"/>
              </a:rPr>
            </a:br>
            <a:r>
              <a:rPr lang="en-US" sz="2400" dirty="0" smtClean="0">
                <a:latin typeface="Segoe UI Light"/>
              </a:rPr>
              <a:t>from days to hours</a:t>
            </a:r>
          </a:p>
          <a:p>
            <a:pPr marL="342900" indent="-342900">
              <a:lnSpc>
                <a:spcPct val="100000"/>
              </a:lnSpc>
              <a:spcBef>
                <a:spcPts val="0"/>
              </a:spcBef>
              <a:spcAft>
                <a:spcPts val="1200"/>
              </a:spcAft>
              <a:buFont typeface="Arial" pitchFamily="34" charset="0"/>
              <a:buChar char="•"/>
            </a:pPr>
            <a:r>
              <a:rPr lang="en-US" sz="2400" dirty="0" smtClean="0">
                <a:latin typeface="Segoe UI Light"/>
              </a:rPr>
              <a:t>Cut storage footprint by 50%</a:t>
            </a:r>
          </a:p>
          <a:p>
            <a:pPr marL="342900" indent="-342900">
              <a:buFont typeface="Arial" pitchFamily="34" charset="0"/>
              <a:buChar char="•"/>
            </a:pPr>
            <a:endParaRPr lang="en-US" sz="2400" dirty="0" smtClean="0">
              <a:latin typeface="Segoe UI Light"/>
            </a:endParaRPr>
          </a:p>
        </p:txBody>
      </p:sp>
      <p:pic>
        <p:nvPicPr>
          <p:cNvPr id="24" name="Picture 2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597900" y="6085730"/>
            <a:ext cx="3324505" cy="395247"/>
          </a:xfrm>
          <a:prstGeom prst="rect">
            <a:avLst/>
          </a:prstGeom>
        </p:spPr>
      </p:pic>
      <p:sp>
        <p:nvSpPr>
          <p:cNvPr id="8" name="TextBox 7">
            <a:hlinkClick r:id="rId5"/>
          </p:cNvPr>
          <p:cNvSpPr txBox="1"/>
          <p:nvPr/>
        </p:nvSpPr>
        <p:spPr>
          <a:xfrm>
            <a:off x="257232" y="6151562"/>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9" name="矩形 8">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583098298"/>
      </p:ext>
    </p:extLst>
  </p:cSld>
  <p:clrMapOvr>
    <a:masterClrMapping/>
  </p:clrMapOvr>
  <p:transition spd="med">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00" dirty="0" smtClean="0"/>
              <a:t>SQL Server 2014 built-in hybrid technologies </a:t>
            </a:r>
            <a:endParaRPr lang="en-US" sz="4800" dirty="0"/>
          </a:p>
        </p:txBody>
      </p:sp>
      <p:sp>
        <p:nvSpPr>
          <p:cNvPr id="547" name="Rectangle 546"/>
          <p:cNvSpPr/>
          <p:nvPr/>
        </p:nvSpPr>
        <p:spPr>
          <a:xfrm>
            <a:off x="6218239" y="1661603"/>
            <a:ext cx="5943282" cy="3200400"/>
          </a:xfrm>
          <a:prstGeom prst="rect">
            <a:avLst/>
          </a:prstGeom>
          <a:solidFill>
            <a:srgbClr val="68217A">
              <a:lumMod val="50000"/>
            </a:srgbClr>
          </a:solidFill>
          <a:ln w="10795" cap="flat" cmpd="sng" algn="ctr">
            <a:noFill/>
            <a:prstDash val="solid"/>
          </a:ln>
          <a:effectLst/>
        </p:spPr>
        <p:txBody>
          <a:bodyPr lIns="457200" tIns="91440" rIns="182880" bIns="274320" rtlCol="0" anchor="ctr">
            <a:noAutofit/>
          </a:bodyPr>
          <a:lstStyle/>
          <a:p>
            <a:pPr marL="573088" marR="0" lvl="0" indent="-573088"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Built with Azure</a:t>
            </a:r>
          </a:p>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SQL Server pre-built Azure VMs</a:t>
            </a:r>
          </a:p>
          <a:p>
            <a:pPr marL="573088"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endParaRPr>
          </a:p>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Hybrid </a:t>
            </a:r>
            <a:r>
              <a:rPr kumimoji="0" lang="en-US" b="0" i="0" u="none" strike="noStrike" kern="0" cap="none" spc="0" normalizeH="0" baseline="0" noProof="0" dirty="0" err="1"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AlwaysOn</a:t>
            </a: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 with</a:t>
            </a:r>
            <a:r>
              <a:rPr kumimoji="0" lang="en-US"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 </a:t>
            </a: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Azure VMs</a:t>
            </a:r>
          </a:p>
          <a:p>
            <a:pPr marL="573088"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endParaRPr>
          </a:p>
          <a:p>
            <a:pPr marL="573088"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Backup to Azure Storage</a:t>
            </a:r>
          </a:p>
        </p:txBody>
      </p:sp>
      <p:grpSp>
        <p:nvGrpSpPr>
          <p:cNvPr id="548" name="Group 38"/>
          <p:cNvGrpSpPr>
            <a:grpSpLocks/>
          </p:cNvGrpSpPr>
          <p:nvPr/>
        </p:nvGrpSpPr>
        <p:grpSpPr bwMode="auto">
          <a:xfrm>
            <a:off x="6419860" y="3000122"/>
            <a:ext cx="522287" cy="522287"/>
            <a:chOff x="-3781305" y="3065460"/>
            <a:chExt cx="1777999" cy="1777999"/>
          </a:xfrm>
          <a:solidFill>
            <a:srgbClr val="FFFFFF"/>
          </a:solidFill>
        </p:grpSpPr>
        <p:sp>
          <p:nvSpPr>
            <p:cNvPr id="549"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550"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sp>
        <p:nvSpPr>
          <p:cNvPr id="551" name="Rectangle 550"/>
          <p:cNvSpPr/>
          <p:nvPr/>
        </p:nvSpPr>
        <p:spPr>
          <a:xfrm>
            <a:off x="0" y="1428750"/>
            <a:ext cx="6218238" cy="3705372"/>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2" name="Rectangle 551"/>
          <p:cNvSpPr/>
          <p:nvPr/>
        </p:nvSpPr>
        <p:spPr>
          <a:xfrm>
            <a:off x="0" y="1629674"/>
            <a:ext cx="6218238"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3" name="AutoShape 4"/>
          <p:cNvSpPr>
            <a:spLocks noChangeAspect="1" noChangeArrowheads="1" noTextEdit="1"/>
          </p:cNvSpPr>
          <p:nvPr/>
        </p:nvSpPr>
        <p:spPr bwMode="auto">
          <a:xfrm>
            <a:off x="6975305" y="3725696"/>
            <a:ext cx="5116336" cy="296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54" name="Rectangle 553"/>
          <p:cNvSpPr/>
          <p:nvPr/>
        </p:nvSpPr>
        <p:spPr>
          <a:xfrm>
            <a:off x="0" y="1629674"/>
            <a:ext cx="6218238"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5" name="Rectangle 554"/>
          <p:cNvSpPr/>
          <p:nvPr/>
        </p:nvSpPr>
        <p:spPr>
          <a:xfrm>
            <a:off x="246062" y="3868153"/>
            <a:ext cx="5897880" cy="966115"/>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Integrated backup to Azure</a:t>
            </a:r>
          </a:p>
        </p:txBody>
      </p:sp>
      <p:sp>
        <p:nvSpPr>
          <p:cNvPr id="556" name="Rectangle 555"/>
          <p:cNvSpPr/>
          <p:nvPr/>
        </p:nvSpPr>
        <p:spPr>
          <a:xfrm>
            <a:off x="245744" y="2742237"/>
            <a:ext cx="5897880" cy="1019114"/>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Simplified &amp; globally backed DR</a:t>
            </a:r>
          </a:p>
        </p:txBody>
      </p:sp>
      <p:sp>
        <p:nvSpPr>
          <p:cNvPr id="557" name="Rectangle 556"/>
          <p:cNvSpPr/>
          <p:nvPr/>
        </p:nvSpPr>
        <p:spPr>
          <a:xfrm>
            <a:off x="245744" y="1669503"/>
            <a:ext cx="5897880" cy="966115"/>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Easy deployment </a:t>
            </a:r>
            <a:r>
              <a:rPr kumimoji="0" lang="en-US" sz="28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Light"/>
                <a:ea typeface="+mn-ea"/>
                <a:cs typeface="+mn-cs"/>
              </a:rPr>
              <a:t>to Azure</a:t>
            </a:r>
            <a:endPar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endParaRPr>
          </a:p>
        </p:txBody>
      </p:sp>
      <p:grpSp>
        <p:nvGrpSpPr>
          <p:cNvPr id="2" name="Group 1"/>
          <p:cNvGrpSpPr/>
          <p:nvPr/>
        </p:nvGrpSpPr>
        <p:grpSpPr>
          <a:xfrm>
            <a:off x="158177" y="4512856"/>
            <a:ext cx="12003343" cy="2518557"/>
            <a:chOff x="158177" y="4512856"/>
            <a:chExt cx="12003343" cy="2518557"/>
          </a:xfrm>
        </p:grpSpPr>
        <p:sp>
          <p:nvSpPr>
            <p:cNvPr id="558" name="Title 6"/>
            <p:cNvSpPr txBox="1">
              <a:spLocks/>
            </p:cNvSpPr>
            <p:nvPr/>
          </p:nvSpPr>
          <p:spPr>
            <a:xfrm>
              <a:off x="158177" y="5373808"/>
              <a:ext cx="11887200" cy="946413"/>
            </a:xfrm>
            <a:prstGeom prst="rect">
              <a:avLst/>
            </a:prstGeom>
          </p:spPr>
          <p:txBody>
            <a:bodyPr lIns="146304" tIns="91440" rIns="146304" bIns="91440"/>
            <a:lstStyle>
              <a:lvl1pPr algn="l" defTabSz="914400" rtl="0" eaLnBrk="1" latinLnBrk="0" hangingPunct="1">
                <a:spcBef>
                  <a:spcPct val="0"/>
                </a:spcBef>
                <a:buNone/>
                <a:defRPr sz="5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dirty="0" smtClean="0">
                  <a:ln>
                    <a:noFill/>
                  </a:ln>
                  <a:gradFill>
                    <a:gsLst>
                      <a:gs pos="11811">
                        <a:srgbClr val="505050"/>
                      </a:gs>
                      <a:gs pos="41000">
                        <a:srgbClr val="505050"/>
                      </a:gs>
                    </a:gsLst>
                    <a:lin ang="5400000" scaled="0"/>
                  </a:gradFill>
                  <a:effectLst/>
                  <a:uLnTx/>
                  <a:uFillTx/>
                  <a:latin typeface="Segoe UI Light"/>
                  <a:ea typeface="+mj-ea"/>
                  <a:cs typeface="+mj-cs"/>
                </a:rPr>
                <a:t>…from an enterprise-grade cloud</a:t>
              </a:r>
              <a:endParaRPr kumimoji="0" lang="en-US" sz="4800" b="0" i="0" u="none" strike="noStrike" kern="1200" cap="none" spc="0" normalizeH="0" baseline="0" noProof="0" dirty="0">
                <a:ln>
                  <a:noFill/>
                </a:ln>
                <a:gradFill>
                  <a:gsLst>
                    <a:gs pos="11811">
                      <a:srgbClr val="505050"/>
                    </a:gs>
                    <a:gs pos="41000">
                      <a:srgbClr val="505050"/>
                    </a:gs>
                  </a:gsLst>
                  <a:lin ang="5400000" scaled="0"/>
                </a:gradFill>
                <a:effectLst/>
                <a:uLnTx/>
                <a:uFillTx/>
                <a:latin typeface="Segoe UI Light"/>
                <a:ea typeface="+mj-ea"/>
                <a:cs typeface="+mj-cs"/>
              </a:endParaRPr>
            </a:p>
          </p:txBody>
        </p:sp>
        <p:grpSp>
          <p:nvGrpSpPr>
            <p:cNvPr id="559" name="Group 558"/>
            <p:cNvGrpSpPr/>
            <p:nvPr/>
          </p:nvGrpSpPr>
          <p:grpSpPr>
            <a:xfrm>
              <a:off x="9066265" y="4512856"/>
              <a:ext cx="3095255" cy="2518557"/>
              <a:chOff x="7404735" y="4162578"/>
              <a:chExt cx="4729855" cy="3848602"/>
            </a:xfrm>
          </p:grpSpPr>
          <p:sp>
            <p:nvSpPr>
              <p:cNvPr id="560" name="Rectangle 10"/>
              <p:cNvSpPr>
                <a:spLocks noChangeArrowheads="1"/>
              </p:cNvSpPr>
              <p:nvPr/>
            </p:nvSpPr>
            <p:spPr bwMode="auto">
              <a:xfrm>
                <a:off x="10975655" y="5168301"/>
                <a:ext cx="1069721" cy="2842879"/>
              </a:xfrm>
              <a:prstGeom prst="rect">
                <a:avLst/>
              </a:prstGeom>
              <a:solidFill>
                <a:srgbClr val="FFFFFF">
                  <a:lumMod val="9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1" name="Rectangle 13"/>
              <p:cNvSpPr>
                <a:spLocks noChangeArrowheads="1"/>
              </p:cNvSpPr>
              <p:nvPr/>
            </p:nvSpPr>
            <p:spPr bwMode="auto">
              <a:xfrm>
                <a:off x="8678569" y="5168300"/>
                <a:ext cx="2594356" cy="2842879"/>
              </a:xfrm>
              <a:prstGeom prst="rect">
                <a:avLst/>
              </a:prstGeom>
              <a:solidFill>
                <a:srgbClr val="FFFFFF">
                  <a:lumMod val="9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2" name="Rectangle 12"/>
              <p:cNvSpPr>
                <a:spLocks noChangeArrowheads="1"/>
              </p:cNvSpPr>
              <p:nvPr/>
            </p:nvSpPr>
            <p:spPr bwMode="auto">
              <a:xfrm>
                <a:off x="7404735" y="5168301"/>
                <a:ext cx="1882483" cy="2842879"/>
              </a:xfrm>
              <a:prstGeom prst="rect">
                <a:avLst/>
              </a:prstGeom>
              <a:solidFill>
                <a:srgbClr val="FFFFFF">
                  <a:lumMod val="9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3" name="Rectangle 14"/>
              <p:cNvSpPr>
                <a:spLocks noChangeArrowheads="1"/>
              </p:cNvSpPr>
              <p:nvPr/>
            </p:nvSpPr>
            <p:spPr bwMode="auto">
              <a:xfrm>
                <a:off x="7622359" y="5422985"/>
                <a:ext cx="756687" cy="157868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4" name="Rectangle 15"/>
              <p:cNvSpPr>
                <a:spLocks noChangeArrowheads="1"/>
              </p:cNvSpPr>
              <p:nvPr/>
            </p:nvSpPr>
            <p:spPr bwMode="auto">
              <a:xfrm>
                <a:off x="7692173" y="5497302"/>
                <a:ext cx="617060" cy="137374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5" name="Rectangle 16"/>
              <p:cNvSpPr>
                <a:spLocks noChangeArrowheads="1"/>
              </p:cNvSpPr>
              <p:nvPr/>
            </p:nvSpPr>
            <p:spPr bwMode="auto">
              <a:xfrm>
                <a:off x="7730457"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6" name="Oval 23"/>
              <p:cNvSpPr>
                <a:spLocks noChangeArrowheads="1"/>
              </p:cNvSpPr>
              <p:nvPr/>
            </p:nvSpPr>
            <p:spPr bwMode="auto">
              <a:xfrm>
                <a:off x="8187623" y="5589637"/>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7" name="Rectangle 24"/>
              <p:cNvSpPr>
                <a:spLocks noChangeArrowheads="1"/>
              </p:cNvSpPr>
              <p:nvPr/>
            </p:nvSpPr>
            <p:spPr bwMode="auto">
              <a:xfrm>
                <a:off x="7730457" y="5715751"/>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8" name="Oval 31"/>
              <p:cNvSpPr>
                <a:spLocks noChangeArrowheads="1"/>
              </p:cNvSpPr>
              <p:nvPr/>
            </p:nvSpPr>
            <p:spPr bwMode="auto">
              <a:xfrm>
                <a:off x="8187623" y="5767548"/>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9" name="Rectangle 32"/>
              <p:cNvSpPr>
                <a:spLocks noChangeArrowheads="1"/>
              </p:cNvSpPr>
              <p:nvPr/>
            </p:nvSpPr>
            <p:spPr bwMode="auto">
              <a:xfrm>
                <a:off x="7730457"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0" name="Oval 39"/>
              <p:cNvSpPr>
                <a:spLocks noChangeArrowheads="1"/>
              </p:cNvSpPr>
              <p:nvPr/>
            </p:nvSpPr>
            <p:spPr bwMode="auto">
              <a:xfrm>
                <a:off x="8187623" y="5945460"/>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1" name="Rectangle 40"/>
              <p:cNvSpPr>
                <a:spLocks noChangeArrowheads="1"/>
              </p:cNvSpPr>
              <p:nvPr/>
            </p:nvSpPr>
            <p:spPr bwMode="auto">
              <a:xfrm>
                <a:off x="7730457" y="607157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2" name="Oval 47"/>
              <p:cNvSpPr>
                <a:spLocks noChangeArrowheads="1"/>
              </p:cNvSpPr>
              <p:nvPr/>
            </p:nvSpPr>
            <p:spPr bwMode="auto">
              <a:xfrm>
                <a:off x="8187623" y="6127875"/>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3" name="Rectangle 48"/>
              <p:cNvSpPr>
                <a:spLocks noChangeArrowheads="1"/>
              </p:cNvSpPr>
              <p:nvPr/>
            </p:nvSpPr>
            <p:spPr bwMode="auto">
              <a:xfrm>
                <a:off x="7730457"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4" name="Oval 55"/>
              <p:cNvSpPr>
                <a:spLocks noChangeArrowheads="1"/>
              </p:cNvSpPr>
              <p:nvPr/>
            </p:nvSpPr>
            <p:spPr bwMode="auto">
              <a:xfrm>
                <a:off x="8187623" y="6305787"/>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5" name="Rectangle 56"/>
              <p:cNvSpPr>
                <a:spLocks noChangeArrowheads="1"/>
              </p:cNvSpPr>
              <p:nvPr/>
            </p:nvSpPr>
            <p:spPr bwMode="auto">
              <a:xfrm>
                <a:off x="7730457" y="643190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6" name="Oval 63"/>
              <p:cNvSpPr>
                <a:spLocks noChangeArrowheads="1"/>
              </p:cNvSpPr>
              <p:nvPr/>
            </p:nvSpPr>
            <p:spPr bwMode="auto">
              <a:xfrm>
                <a:off x="8187623" y="6483698"/>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7" name="Rectangle 64"/>
              <p:cNvSpPr>
                <a:spLocks noChangeArrowheads="1"/>
              </p:cNvSpPr>
              <p:nvPr/>
            </p:nvSpPr>
            <p:spPr bwMode="auto">
              <a:xfrm>
                <a:off x="7730457"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8" name="Oval 71"/>
              <p:cNvSpPr>
                <a:spLocks noChangeArrowheads="1"/>
              </p:cNvSpPr>
              <p:nvPr/>
            </p:nvSpPr>
            <p:spPr bwMode="auto">
              <a:xfrm>
                <a:off x="8187623" y="6661610"/>
                <a:ext cx="38285"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9" name="Rectangle 72"/>
              <p:cNvSpPr>
                <a:spLocks noChangeArrowheads="1"/>
              </p:cNvSpPr>
              <p:nvPr/>
            </p:nvSpPr>
            <p:spPr bwMode="auto">
              <a:xfrm>
                <a:off x="7622359" y="5422985"/>
                <a:ext cx="756687" cy="1578685"/>
              </a:xfrm>
              <a:prstGeom prst="rect">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580" name="Rectangle 73"/>
              <p:cNvSpPr>
                <a:spLocks noChangeArrowheads="1"/>
              </p:cNvSpPr>
              <p:nvPr/>
            </p:nvSpPr>
            <p:spPr bwMode="auto">
              <a:xfrm>
                <a:off x="7692173" y="5497302"/>
                <a:ext cx="617060" cy="1373748"/>
              </a:xfrm>
              <a:prstGeom prst="rect">
                <a:avLst/>
              </a:prstGeom>
              <a:solidFill>
                <a:srgbClr val="00BCF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1" name="Rectangle 74"/>
              <p:cNvSpPr>
                <a:spLocks noChangeArrowheads="1"/>
              </p:cNvSpPr>
              <p:nvPr/>
            </p:nvSpPr>
            <p:spPr bwMode="auto">
              <a:xfrm>
                <a:off x="7730457"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2" name="Oval 81"/>
              <p:cNvSpPr>
                <a:spLocks noChangeArrowheads="1"/>
              </p:cNvSpPr>
              <p:nvPr/>
            </p:nvSpPr>
            <p:spPr bwMode="auto">
              <a:xfrm>
                <a:off x="8187623" y="5589637"/>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3" name="Rectangle 82"/>
              <p:cNvSpPr>
                <a:spLocks noChangeArrowheads="1"/>
              </p:cNvSpPr>
              <p:nvPr/>
            </p:nvSpPr>
            <p:spPr bwMode="auto">
              <a:xfrm>
                <a:off x="7730457" y="5715751"/>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4" name="Oval 89"/>
              <p:cNvSpPr>
                <a:spLocks noChangeArrowheads="1"/>
              </p:cNvSpPr>
              <p:nvPr/>
            </p:nvSpPr>
            <p:spPr bwMode="auto">
              <a:xfrm>
                <a:off x="8187623" y="5767548"/>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5" name="Rectangle 90"/>
              <p:cNvSpPr>
                <a:spLocks noChangeArrowheads="1"/>
              </p:cNvSpPr>
              <p:nvPr/>
            </p:nvSpPr>
            <p:spPr bwMode="auto">
              <a:xfrm>
                <a:off x="7730457"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6" name="Oval 97"/>
              <p:cNvSpPr>
                <a:spLocks noChangeArrowheads="1"/>
              </p:cNvSpPr>
              <p:nvPr/>
            </p:nvSpPr>
            <p:spPr bwMode="auto">
              <a:xfrm>
                <a:off x="8187623" y="5945460"/>
                <a:ext cx="38285"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7" name="Rectangle 98"/>
              <p:cNvSpPr>
                <a:spLocks noChangeArrowheads="1"/>
              </p:cNvSpPr>
              <p:nvPr/>
            </p:nvSpPr>
            <p:spPr bwMode="auto">
              <a:xfrm>
                <a:off x="7730457" y="607157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8" name="Oval 105"/>
              <p:cNvSpPr>
                <a:spLocks noChangeArrowheads="1"/>
              </p:cNvSpPr>
              <p:nvPr/>
            </p:nvSpPr>
            <p:spPr bwMode="auto">
              <a:xfrm>
                <a:off x="8187623" y="6127875"/>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9" name="Rectangle 106"/>
              <p:cNvSpPr>
                <a:spLocks noChangeArrowheads="1"/>
              </p:cNvSpPr>
              <p:nvPr/>
            </p:nvSpPr>
            <p:spPr bwMode="auto">
              <a:xfrm>
                <a:off x="7730457"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0" name="Oval 113"/>
              <p:cNvSpPr>
                <a:spLocks noChangeArrowheads="1"/>
              </p:cNvSpPr>
              <p:nvPr/>
            </p:nvSpPr>
            <p:spPr bwMode="auto">
              <a:xfrm>
                <a:off x="8187623" y="6305787"/>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1" name="Rectangle 114"/>
              <p:cNvSpPr>
                <a:spLocks noChangeArrowheads="1"/>
              </p:cNvSpPr>
              <p:nvPr/>
            </p:nvSpPr>
            <p:spPr bwMode="auto">
              <a:xfrm>
                <a:off x="7730457" y="643190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2" name="Oval 121"/>
              <p:cNvSpPr>
                <a:spLocks noChangeArrowheads="1"/>
              </p:cNvSpPr>
              <p:nvPr/>
            </p:nvSpPr>
            <p:spPr bwMode="auto">
              <a:xfrm>
                <a:off x="8187623" y="6483698"/>
                <a:ext cx="38285"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3" name="Rectangle 122"/>
              <p:cNvSpPr>
                <a:spLocks noChangeArrowheads="1"/>
              </p:cNvSpPr>
              <p:nvPr/>
            </p:nvSpPr>
            <p:spPr bwMode="auto">
              <a:xfrm>
                <a:off x="7730457"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4" name="Oval 129"/>
              <p:cNvSpPr>
                <a:spLocks noChangeArrowheads="1"/>
              </p:cNvSpPr>
              <p:nvPr/>
            </p:nvSpPr>
            <p:spPr bwMode="auto">
              <a:xfrm>
                <a:off x="8187623" y="6661610"/>
                <a:ext cx="38285"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5" name="Rectangle 130"/>
              <p:cNvSpPr>
                <a:spLocks noChangeArrowheads="1"/>
              </p:cNvSpPr>
              <p:nvPr/>
            </p:nvSpPr>
            <p:spPr bwMode="auto">
              <a:xfrm>
                <a:off x="8473632" y="5422985"/>
                <a:ext cx="756687" cy="157868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6" name="Rectangle 131"/>
              <p:cNvSpPr>
                <a:spLocks noChangeArrowheads="1"/>
              </p:cNvSpPr>
              <p:nvPr/>
            </p:nvSpPr>
            <p:spPr bwMode="auto">
              <a:xfrm>
                <a:off x="8543446" y="5497302"/>
                <a:ext cx="617060" cy="137374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7" name="Rectangle 132"/>
              <p:cNvSpPr>
                <a:spLocks noChangeArrowheads="1"/>
              </p:cNvSpPr>
              <p:nvPr/>
            </p:nvSpPr>
            <p:spPr bwMode="auto">
              <a:xfrm>
                <a:off x="8581730" y="5537839"/>
                <a:ext cx="540491"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8" name="Oval 139"/>
              <p:cNvSpPr>
                <a:spLocks noChangeArrowheads="1"/>
              </p:cNvSpPr>
              <p:nvPr/>
            </p:nvSpPr>
            <p:spPr bwMode="auto">
              <a:xfrm>
                <a:off x="9043400" y="5589637"/>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9" name="Rectangle 140"/>
              <p:cNvSpPr>
                <a:spLocks noChangeArrowheads="1"/>
              </p:cNvSpPr>
              <p:nvPr/>
            </p:nvSpPr>
            <p:spPr bwMode="auto">
              <a:xfrm>
                <a:off x="8581730" y="5715751"/>
                <a:ext cx="540491"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0" name="Oval 147"/>
              <p:cNvSpPr>
                <a:spLocks noChangeArrowheads="1"/>
              </p:cNvSpPr>
              <p:nvPr/>
            </p:nvSpPr>
            <p:spPr bwMode="auto">
              <a:xfrm>
                <a:off x="9043400" y="5767548"/>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1" name="Rectangle 148"/>
              <p:cNvSpPr>
                <a:spLocks noChangeArrowheads="1"/>
              </p:cNvSpPr>
              <p:nvPr/>
            </p:nvSpPr>
            <p:spPr bwMode="auto">
              <a:xfrm>
                <a:off x="8581730" y="5893662"/>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2" name="Oval 155"/>
              <p:cNvSpPr>
                <a:spLocks noChangeArrowheads="1"/>
              </p:cNvSpPr>
              <p:nvPr/>
            </p:nvSpPr>
            <p:spPr bwMode="auto">
              <a:xfrm>
                <a:off x="9043400" y="5945460"/>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3" name="Rectangle 156"/>
              <p:cNvSpPr>
                <a:spLocks noChangeArrowheads="1"/>
              </p:cNvSpPr>
              <p:nvPr/>
            </p:nvSpPr>
            <p:spPr bwMode="auto">
              <a:xfrm>
                <a:off x="8581730" y="6071575"/>
                <a:ext cx="540491"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4" name="Oval 163"/>
              <p:cNvSpPr>
                <a:spLocks noChangeArrowheads="1"/>
              </p:cNvSpPr>
              <p:nvPr/>
            </p:nvSpPr>
            <p:spPr bwMode="auto">
              <a:xfrm>
                <a:off x="9043400" y="6127875"/>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5" name="Rectangle 164"/>
              <p:cNvSpPr>
                <a:spLocks noChangeArrowheads="1"/>
              </p:cNvSpPr>
              <p:nvPr/>
            </p:nvSpPr>
            <p:spPr bwMode="auto">
              <a:xfrm>
                <a:off x="8581730" y="6249485"/>
                <a:ext cx="540491"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6" name="Oval 171"/>
              <p:cNvSpPr>
                <a:spLocks noChangeArrowheads="1"/>
              </p:cNvSpPr>
              <p:nvPr/>
            </p:nvSpPr>
            <p:spPr bwMode="auto">
              <a:xfrm>
                <a:off x="9043400" y="6305787"/>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7" name="Rectangle 172"/>
              <p:cNvSpPr>
                <a:spLocks noChangeArrowheads="1"/>
              </p:cNvSpPr>
              <p:nvPr/>
            </p:nvSpPr>
            <p:spPr bwMode="auto">
              <a:xfrm>
                <a:off x="8581730" y="6431902"/>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8" name="Oval 179"/>
              <p:cNvSpPr>
                <a:spLocks noChangeArrowheads="1"/>
              </p:cNvSpPr>
              <p:nvPr/>
            </p:nvSpPr>
            <p:spPr bwMode="auto">
              <a:xfrm>
                <a:off x="9043400" y="6483698"/>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9" name="Rectangle 180"/>
              <p:cNvSpPr>
                <a:spLocks noChangeArrowheads="1"/>
              </p:cNvSpPr>
              <p:nvPr/>
            </p:nvSpPr>
            <p:spPr bwMode="auto">
              <a:xfrm>
                <a:off x="8581730" y="6609813"/>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0" name="Oval 187"/>
              <p:cNvSpPr>
                <a:spLocks noChangeArrowheads="1"/>
              </p:cNvSpPr>
              <p:nvPr/>
            </p:nvSpPr>
            <p:spPr bwMode="auto">
              <a:xfrm>
                <a:off x="9043400" y="6661610"/>
                <a:ext cx="33781"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1" name="Rectangle 188"/>
              <p:cNvSpPr>
                <a:spLocks noChangeArrowheads="1"/>
              </p:cNvSpPr>
              <p:nvPr/>
            </p:nvSpPr>
            <p:spPr bwMode="auto">
              <a:xfrm>
                <a:off x="8473632" y="5422985"/>
                <a:ext cx="756687" cy="1578685"/>
              </a:xfrm>
              <a:prstGeom prst="rect">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612" name="Rectangle 189"/>
              <p:cNvSpPr>
                <a:spLocks noChangeArrowheads="1"/>
              </p:cNvSpPr>
              <p:nvPr/>
            </p:nvSpPr>
            <p:spPr bwMode="auto">
              <a:xfrm>
                <a:off x="8543446" y="5497302"/>
                <a:ext cx="617060" cy="1373748"/>
              </a:xfrm>
              <a:prstGeom prst="rect">
                <a:avLst/>
              </a:prstGeom>
              <a:solidFill>
                <a:srgbClr val="00BCF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3" name="Rectangle 190"/>
              <p:cNvSpPr>
                <a:spLocks noChangeArrowheads="1"/>
              </p:cNvSpPr>
              <p:nvPr/>
            </p:nvSpPr>
            <p:spPr bwMode="auto">
              <a:xfrm>
                <a:off x="8581730" y="5537839"/>
                <a:ext cx="540491"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4" name="Oval 197"/>
              <p:cNvSpPr>
                <a:spLocks noChangeArrowheads="1"/>
              </p:cNvSpPr>
              <p:nvPr/>
            </p:nvSpPr>
            <p:spPr bwMode="auto">
              <a:xfrm>
                <a:off x="9043400" y="5589637"/>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5" name="Rectangle 198"/>
              <p:cNvSpPr>
                <a:spLocks noChangeArrowheads="1"/>
              </p:cNvSpPr>
              <p:nvPr/>
            </p:nvSpPr>
            <p:spPr bwMode="auto">
              <a:xfrm>
                <a:off x="8581730" y="5715751"/>
                <a:ext cx="540491"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6" name="Oval 205"/>
              <p:cNvSpPr>
                <a:spLocks noChangeArrowheads="1"/>
              </p:cNvSpPr>
              <p:nvPr/>
            </p:nvSpPr>
            <p:spPr bwMode="auto">
              <a:xfrm>
                <a:off x="9043400" y="5767548"/>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7" name="Rectangle 206"/>
              <p:cNvSpPr>
                <a:spLocks noChangeArrowheads="1"/>
              </p:cNvSpPr>
              <p:nvPr/>
            </p:nvSpPr>
            <p:spPr bwMode="auto">
              <a:xfrm>
                <a:off x="8581730" y="5893662"/>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8" name="Oval 214"/>
              <p:cNvSpPr>
                <a:spLocks noChangeArrowheads="1"/>
              </p:cNvSpPr>
              <p:nvPr/>
            </p:nvSpPr>
            <p:spPr bwMode="auto">
              <a:xfrm>
                <a:off x="9043400" y="5945459"/>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9" name="Rectangle 215"/>
              <p:cNvSpPr>
                <a:spLocks noChangeArrowheads="1"/>
              </p:cNvSpPr>
              <p:nvPr/>
            </p:nvSpPr>
            <p:spPr bwMode="auto">
              <a:xfrm>
                <a:off x="8581730" y="6071573"/>
                <a:ext cx="540491"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0" name="Oval 222"/>
              <p:cNvSpPr>
                <a:spLocks noChangeArrowheads="1"/>
              </p:cNvSpPr>
              <p:nvPr/>
            </p:nvSpPr>
            <p:spPr bwMode="auto">
              <a:xfrm>
                <a:off x="9043400" y="6127875"/>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1" name="Rectangle 223"/>
              <p:cNvSpPr>
                <a:spLocks noChangeArrowheads="1"/>
              </p:cNvSpPr>
              <p:nvPr/>
            </p:nvSpPr>
            <p:spPr bwMode="auto">
              <a:xfrm>
                <a:off x="8581730" y="6249485"/>
                <a:ext cx="540491"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2" name="Oval 230"/>
              <p:cNvSpPr>
                <a:spLocks noChangeArrowheads="1"/>
              </p:cNvSpPr>
              <p:nvPr/>
            </p:nvSpPr>
            <p:spPr bwMode="auto">
              <a:xfrm>
                <a:off x="9043400" y="6305786"/>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3" name="Rectangle 231"/>
              <p:cNvSpPr>
                <a:spLocks noChangeArrowheads="1"/>
              </p:cNvSpPr>
              <p:nvPr/>
            </p:nvSpPr>
            <p:spPr bwMode="auto">
              <a:xfrm>
                <a:off x="8581730" y="6431900"/>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4" name="Oval 238"/>
              <p:cNvSpPr>
                <a:spLocks noChangeArrowheads="1"/>
              </p:cNvSpPr>
              <p:nvPr/>
            </p:nvSpPr>
            <p:spPr bwMode="auto">
              <a:xfrm>
                <a:off x="9043400" y="6483698"/>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5" name="Rectangle 239"/>
              <p:cNvSpPr>
                <a:spLocks noChangeArrowheads="1"/>
              </p:cNvSpPr>
              <p:nvPr/>
            </p:nvSpPr>
            <p:spPr bwMode="auto">
              <a:xfrm>
                <a:off x="8581730" y="6609813"/>
                <a:ext cx="540491"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6" name="Oval 246"/>
              <p:cNvSpPr>
                <a:spLocks noChangeArrowheads="1"/>
              </p:cNvSpPr>
              <p:nvPr/>
            </p:nvSpPr>
            <p:spPr bwMode="auto">
              <a:xfrm>
                <a:off x="9043400" y="6661609"/>
                <a:ext cx="33781"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7" name="Rectangle 247"/>
              <p:cNvSpPr>
                <a:spLocks noChangeArrowheads="1"/>
              </p:cNvSpPr>
              <p:nvPr/>
            </p:nvSpPr>
            <p:spPr bwMode="auto">
              <a:xfrm>
                <a:off x="9324905" y="5422984"/>
                <a:ext cx="761191" cy="157868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8" name="Rectangle 248"/>
              <p:cNvSpPr>
                <a:spLocks noChangeArrowheads="1"/>
              </p:cNvSpPr>
              <p:nvPr/>
            </p:nvSpPr>
            <p:spPr bwMode="auto">
              <a:xfrm>
                <a:off x="9399224" y="5497302"/>
                <a:ext cx="612556" cy="137374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9" name="Rectangle 249"/>
              <p:cNvSpPr>
                <a:spLocks noChangeArrowheads="1"/>
              </p:cNvSpPr>
              <p:nvPr/>
            </p:nvSpPr>
            <p:spPr bwMode="auto">
              <a:xfrm>
                <a:off x="9430752" y="5537839"/>
                <a:ext cx="547248"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0" name="Oval 256"/>
              <p:cNvSpPr>
                <a:spLocks noChangeArrowheads="1"/>
              </p:cNvSpPr>
              <p:nvPr/>
            </p:nvSpPr>
            <p:spPr bwMode="auto">
              <a:xfrm>
                <a:off x="9894674" y="5589635"/>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1" name="Rectangle 257"/>
              <p:cNvSpPr>
                <a:spLocks noChangeArrowheads="1"/>
              </p:cNvSpPr>
              <p:nvPr/>
            </p:nvSpPr>
            <p:spPr bwMode="auto">
              <a:xfrm>
                <a:off x="9430752" y="5715750"/>
                <a:ext cx="547248"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2" name="Oval 264"/>
              <p:cNvSpPr>
                <a:spLocks noChangeArrowheads="1"/>
              </p:cNvSpPr>
              <p:nvPr/>
            </p:nvSpPr>
            <p:spPr bwMode="auto">
              <a:xfrm>
                <a:off x="9894674" y="5767548"/>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3" name="Rectangle 265"/>
              <p:cNvSpPr>
                <a:spLocks noChangeArrowheads="1"/>
              </p:cNvSpPr>
              <p:nvPr/>
            </p:nvSpPr>
            <p:spPr bwMode="auto">
              <a:xfrm>
                <a:off x="9430752" y="5893662"/>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4" name="Oval 272"/>
              <p:cNvSpPr>
                <a:spLocks noChangeArrowheads="1"/>
              </p:cNvSpPr>
              <p:nvPr/>
            </p:nvSpPr>
            <p:spPr bwMode="auto">
              <a:xfrm>
                <a:off x="9894674" y="5945459"/>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5" name="Rectangle 273"/>
              <p:cNvSpPr>
                <a:spLocks noChangeArrowheads="1"/>
              </p:cNvSpPr>
              <p:nvPr/>
            </p:nvSpPr>
            <p:spPr bwMode="auto">
              <a:xfrm>
                <a:off x="9430752" y="6071573"/>
                <a:ext cx="547248"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6" name="Oval 280"/>
              <p:cNvSpPr>
                <a:spLocks noChangeArrowheads="1"/>
              </p:cNvSpPr>
              <p:nvPr/>
            </p:nvSpPr>
            <p:spPr bwMode="auto">
              <a:xfrm>
                <a:off x="9894674" y="6127875"/>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7" name="Rectangle 281"/>
              <p:cNvSpPr>
                <a:spLocks noChangeArrowheads="1"/>
              </p:cNvSpPr>
              <p:nvPr/>
            </p:nvSpPr>
            <p:spPr bwMode="auto">
              <a:xfrm>
                <a:off x="9430752" y="6249485"/>
                <a:ext cx="547248"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8" name="Oval 288"/>
              <p:cNvSpPr>
                <a:spLocks noChangeArrowheads="1"/>
              </p:cNvSpPr>
              <p:nvPr/>
            </p:nvSpPr>
            <p:spPr bwMode="auto">
              <a:xfrm>
                <a:off x="9894674" y="6305786"/>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9" name="Rectangle 289"/>
              <p:cNvSpPr>
                <a:spLocks noChangeArrowheads="1"/>
              </p:cNvSpPr>
              <p:nvPr/>
            </p:nvSpPr>
            <p:spPr bwMode="auto">
              <a:xfrm>
                <a:off x="9430752" y="6431900"/>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0" name="Oval 296"/>
              <p:cNvSpPr>
                <a:spLocks noChangeArrowheads="1"/>
              </p:cNvSpPr>
              <p:nvPr/>
            </p:nvSpPr>
            <p:spPr bwMode="auto">
              <a:xfrm>
                <a:off x="9894674" y="6483698"/>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1" name="Rectangle 297"/>
              <p:cNvSpPr>
                <a:spLocks noChangeArrowheads="1"/>
              </p:cNvSpPr>
              <p:nvPr/>
            </p:nvSpPr>
            <p:spPr bwMode="auto">
              <a:xfrm>
                <a:off x="9430752" y="6609813"/>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2" name="Oval 304"/>
              <p:cNvSpPr>
                <a:spLocks noChangeArrowheads="1"/>
              </p:cNvSpPr>
              <p:nvPr/>
            </p:nvSpPr>
            <p:spPr bwMode="auto">
              <a:xfrm>
                <a:off x="9894674" y="6661609"/>
                <a:ext cx="33781"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3" name="Rectangle 305"/>
              <p:cNvSpPr>
                <a:spLocks noChangeArrowheads="1"/>
              </p:cNvSpPr>
              <p:nvPr/>
            </p:nvSpPr>
            <p:spPr bwMode="auto">
              <a:xfrm>
                <a:off x="9324905" y="5422984"/>
                <a:ext cx="761191" cy="1578685"/>
              </a:xfrm>
              <a:prstGeom prst="rect">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644" name="Rectangle 306"/>
              <p:cNvSpPr>
                <a:spLocks noChangeArrowheads="1"/>
              </p:cNvSpPr>
              <p:nvPr/>
            </p:nvSpPr>
            <p:spPr bwMode="auto">
              <a:xfrm>
                <a:off x="9399224" y="5497302"/>
                <a:ext cx="612556" cy="1373748"/>
              </a:xfrm>
              <a:prstGeom prst="rect">
                <a:avLst/>
              </a:prstGeom>
              <a:solidFill>
                <a:srgbClr val="00BCF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5" name="Rectangle 307"/>
              <p:cNvSpPr>
                <a:spLocks noChangeArrowheads="1"/>
              </p:cNvSpPr>
              <p:nvPr/>
            </p:nvSpPr>
            <p:spPr bwMode="auto">
              <a:xfrm>
                <a:off x="9430752" y="5537839"/>
                <a:ext cx="547248"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6" name="Oval 314"/>
              <p:cNvSpPr>
                <a:spLocks noChangeArrowheads="1"/>
              </p:cNvSpPr>
              <p:nvPr/>
            </p:nvSpPr>
            <p:spPr bwMode="auto">
              <a:xfrm>
                <a:off x="9894674" y="5589635"/>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7" name="Rectangle 315"/>
              <p:cNvSpPr>
                <a:spLocks noChangeArrowheads="1"/>
              </p:cNvSpPr>
              <p:nvPr/>
            </p:nvSpPr>
            <p:spPr bwMode="auto">
              <a:xfrm>
                <a:off x="9430752" y="5715750"/>
                <a:ext cx="547248"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8" name="Oval 322"/>
              <p:cNvSpPr>
                <a:spLocks noChangeArrowheads="1"/>
              </p:cNvSpPr>
              <p:nvPr/>
            </p:nvSpPr>
            <p:spPr bwMode="auto">
              <a:xfrm>
                <a:off x="9894674" y="5767548"/>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9" name="Rectangle 323"/>
              <p:cNvSpPr>
                <a:spLocks noChangeArrowheads="1"/>
              </p:cNvSpPr>
              <p:nvPr/>
            </p:nvSpPr>
            <p:spPr bwMode="auto">
              <a:xfrm>
                <a:off x="9430752" y="5893662"/>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0" name="Oval 330"/>
              <p:cNvSpPr>
                <a:spLocks noChangeArrowheads="1"/>
              </p:cNvSpPr>
              <p:nvPr/>
            </p:nvSpPr>
            <p:spPr bwMode="auto">
              <a:xfrm>
                <a:off x="9894674" y="5945459"/>
                <a:ext cx="33781"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1" name="Rectangle 331"/>
              <p:cNvSpPr>
                <a:spLocks noChangeArrowheads="1"/>
              </p:cNvSpPr>
              <p:nvPr/>
            </p:nvSpPr>
            <p:spPr bwMode="auto">
              <a:xfrm>
                <a:off x="9430752" y="6071573"/>
                <a:ext cx="547248"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2" name="Oval 338"/>
              <p:cNvSpPr>
                <a:spLocks noChangeArrowheads="1"/>
              </p:cNvSpPr>
              <p:nvPr/>
            </p:nvSpPr>
            <p:spPr bwMode="auto">
              <a:xfrm>
                <a:off x="9894674" y="6127875"/>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3" name="Rectangle 339"/>
              <p:cNvSpPr>
                <a:spLocks noChangeArrowheads="1"/>
              </p:cNvSpPr>
              <p:nvPr/>
            </p:nvSpPr>
            <p:spPr bwMode="auto">
              <a:xfrm>
                <a:off x="9430752" y="6249485"/>
                <a:ext cx="547248"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4" name="Oval 346"/>
              <p:cNvSpPr>
                <a:spLocks noChangeArrowheads="1"/>
              </p:cNvSpPr>
              <p:nvPr/>
            </p:nvSpPr>
            <p:spPr bwMode="auto">
              <a:xfrm>
                <a:off x="9894674" y="6305786"/>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5" name="Rectangle 347"/>
              <p:cNvSpPr>
                <a:spLocks noChangeArrowheads="1"/>
              </p:cNvSpPr>
              <p:nvPr/>
            </p:nvSpPr>
            <p:spPr bwMode="auto">
              <a:xfrm>
                <a:off x="9430752" y="6431900"/>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6" name="Oval 354"/>
              <p:cNvSpPr>
                <a:spLocks noChangeArrowheads="1"/>
              </p:cNvSpPr>
              <p:nvPr/>
            </p:nvSpPr>
            <p:spPr bwMode="auto">
              <a:xfrm>
                <a:off x="9894674" y="6483698"/>
                <a:ext cx="33781"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7" name="Rectangle 355"/>
              <p:cNvSpPr>
                <a:spLocks noChangeArrowheads="1"/>
              </p:cNvSpPr>
              <p:nvPr/>
            </p:nvSpPr>
            <p:spPr bwMode="auto">
              <a:xfrm>
                <a:off x="9430752" y="6609813"/>
                <a:ext cx="547248"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8" name="Oval 362"/>
              <p:cNvSpPr>
                <a:spLocks noChangeArrowheads="1"/>
              </p:cNvSpPr>
              <p:nvPr/>
            </p:nvSpPr>
            <p:spPr bwMode="auto">
              <a:xfrm>
                <a:off x="9894674" y="6661609"/>
                <a:ext cx="33781"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9" name="Rectangle 363"/>
              <p:cNvSpPr>
                <a:spLocks noChangeArrowheads="1"/>
              </p:cNvSpPr>
              <p:nvPr/>
            </p:nvSpPr>
            <p:spPr bwMode="auto">
              <a:xfrm>
                <a:off x="10180683" y="5422984"/>
                <a:ext cx="756687" cy="157868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0" name="Rectangle 364"/>
              <p:cNvSpPr>
                <a:spLocks noChangeArrowheads="1"/>
              </p:cNvSpPr>
              <p:nvPr/>
            </p:nvSpPr>
            <p:spPr bwMode="auto">
              <a:xfrm>
                <a:off x="10250497" y="5497302"/>
                <a:ext cx="612556" cy="137374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1" name="Rectangle 365"/>
              <p:cNvSpPr>
                <a:spLocks noChangeArrowheads="1"/>
              </p:cNvSpPr>
              <p:nvPr/>
            </p:nvSpPr>
            <p:spPr bwMode="auto">
              <a:xfrm>
                <a:off x="10286529"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2" name="Oval 372"/>
              <p:cNvSpPr>
                <a:spLocks noChangeArrowheads="1"/>
              </p:cNvSpPr>
              <p:nvPr/>
            </p:nvSpPr>
            <p:spPr bwMode="auto">
              <a:xfrm>
                <a:off x="10745947" y="5589635"/>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3" name="Rectangle 373"/>
              <p:cNvSpPr>
                <a:spLocks noChangeArrowheads="1"/>
              </p:cNvSpPr>
              <p:nvPr/>
            </p:nvSpPr>
            <p:spPr bwMode="auto">
              <a:xfrm>
                <a:off x="10286529" y="5715750"/>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4" name="Oval 380"/>
              <p:cNvSpPr>
                <a:spLocks noChangeArrowheads="1"/>
              </p:cNvSpPr>
              <p:nvPr/>
            </p:nvSpPr>
            <p:spPr bwMode="auto">
              <a:xfrm>
                <a:off x="10745947" y="5767548"/>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5" name="Rectangle 381"/>
              <p:cNvSpPr>
                <a:spLocks noChangeArrowheads="1"/>
              </p:cNvSpPr>
              <p:nvPr/>
            </p:nvSpPr>
            <p:spPr bwMode="auto">
              <a:xfrm>
                <a:off x="10286529"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6" name="Oval 388"/>
              <p:cNvSpPr>
                <a:spLocks noChangeArrowheads="1"/>
              </p:cNvSpPr>
              <p:nvPr/>
            </p:nvSpPr>
            <p:spPr bwMode="auto">
              <a:xfrm>
                <a:off x="10745947" y="5945459"/>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7" name="Rectangle 389"/>
              <p:cNvSpPr>
                <a:spLocks noChangeArrowheads="1"/>
              </p:cNvSpPr>
              <p:nvPr/>
            </p:nvSpPr>
            <p:spPr bwMode="auto">
              <a:xfrm>
                <a:off x="10286529" y="6071573"/>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8" name="Oval 396"/>
              <p:cNvSpPr>
                <a:spLocks noChangeArrowheads="1"/>
              </p:cNvSpPr>
              <p:nvPr/>
            </p:nvSpPr>
            <p:spPr bwMode="auto">
              <a:xfrm>
                <a:off x="10745947" y="6127875"/>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9" name="Rectangle 397"/>
              <p:cNvSpPr>
                <a:spLocks noChangeArrowheads="1"/>
              </p:cNvSpPr>
              <p:nvPr/>
            </p:nvSpPr>
            <p:spPr bwMode="auto">
              <a:xfrm>
                <a:off x="10286529"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0" name="Oval 404"/>
              <p:cNvSpPr>
                <a:spLocks noChangeArrowheads="1"/>
              </p:cNvSpPr>
              <p:nvPr/>
            </p:nvSpPr>
            <p:spPr bwMode="auto">
              <a:xfrm>
                <a:off x="10745947" y="6305786"/>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1" name="Rectangle 405"/>
              <p:cNvSpPr>
                <a:spLocks noChangeArrowheads="1"/>
              </p:cNvSpPr>
              <p:nvPr/>
            </p:nvSpPr>
            <p:spPr bwMode="auto">
              <a:xfrm>
                <a:off x="10286529" y="6431900"/>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2" name="Oval 413"/>
              <p:cNvSpPr>
                <a:spLocks noChangeArrowheads="1"/>
              </p:cNvSpPr>
              <p:nvPr/>
            </p:nvSpPr>
            <p:spPr bwMode="auto">
              <a:xfrm>
                <a:off x="10745947" y="6483698"/>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3" name="Rectangle 414"/>
              <p:cNvSpPr>
                <a:spLocks noChangeArrowheads="1"/>
              </p:cNvSpPr>
              <p:nvPr/>
            </p:nvSpPr>
            <p:spPr bwMode="auto">
              <a:xfrm>
                <a:off x="10286529"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4" name="Oval 421"/>
              <p:cNvSpPr>
                <a:spLocks noChangeArrowheads="1"/>
              </p:cNvSpPr>
              <p:nvPr/>
            </p:nvSpPr>
            <p:spPr bwMode="auto">
              <a:xfrm>
                <a:off x="10745947" y="6661609"/>
                <a:ext cx="36033"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5" name="Rectangle 422"/>
              <p:cNvSpPr>
                <a:spLocks noChangeArrowheads="1"/>
              </p:cNvSpPr>
              <p:nvPr/>
            </p:nvSpPr>
            <p:spPr bwMode="auto">
              <a:xfrm>
                <a:off x="10180684" y="5422984"/>
                <a:ext cx="756687" cy="1578685"/>
              </a:xfrm>
              <a:prstGeom prst="rect">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676" name="Rectangle 423"/>
              <p:cNvSpPr>
                <a:spLocks noChangeArrowheads="1"/>
              </p:cNvSpPr>
              <p:nvPr/>
            </p:nvSpPr>
            <p:spPr bwMode="auto">
              <a:xfrm>
                <a:off x="10250497" y="5497302"/>
                <a:ext cx="612556" cy="1373748"/>
              </a:xfrm>
              <a:prstGeom prst="rect">
                <a:avLst/>
              </a:prstGeom>
              <a:solidFill>
                <a:srgbClr val="00BCF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7" name="Rectangle 424"/>
              <p:cNvSpPr>
                <a:spLocks noChangeArrowheads="1"/>
              </p:cNvSpPr>
              <p:nvPr/>
            </p:nvSpPr>
            <p:spPr bwMode="auto">
              <a:xfrm>
                <a:off x="10286529"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8" name="Oval 431"/>
              <p:cNvSpPr>
                <a:spLocks noChangeArrowheads="1"/>
              </p:cNvSpPr>
              <p:nvPr/>
            </p:nvSpPr>
            <p:spPr bwMode="auto">
              <a:xfrm>
                <a:off x="10745947" y="5589635"/>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9" name="Rectangle 432"/>
              <p:cNvSpPr>
                <a:spLocks noChangeArrowheads="1"/>
              </p:cNvSpPr>
              <p:nvPr/>
            </p:nvSpPr>
            <p:spPr bwMode="auto">
              <a:xfrm>
                <a:off x="10286529" y="5715750"/>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0" name="Oval 439"/>
              <p:cNvSpPr>
                <a:spLocks noChangeArrowheads="1"/>
              </p:cNvSpPr>
              <p:nvPr/>
            </p:nvSpPr>
            <p:spPr bwMode="auto">
              <a:xfrm>
                <a:off x="10745947" y="5767548"/>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1" name="Rectangle 440"/>
              <p:cNvSpPr>
                <a:spLocks noChangeArrowheads="1"/>
              </p:cNvSpPr>
              <p:nvPr/>
            </p:nvSpPr>
            <p:spPr bwMode="auto">
              <a:xfrm>
                <a:off x="10286529"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2" name="Oval 447"/>
              <p:cNvSpPr>
                <a:spLocks noChangeArrowheads="1"/>
              </p:cNvSpPr>
              <p:nvPr/>
            </p:nvSpPr>
            <p:spPr bwMode="auto">
              <a:xfrm>
                <a:off x="10745947" y="5945459"/>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3" name="Rectangle 448"/>
              <p:cNvSpPr>
                <a:spLocks noChangeArrowheads="1"/>
              </p:cNvSpPr>
              <p:nvPr/>
            </p:nvSpPr>
            <p:spPr bwMode="auto">
              <a:xfrm>
                <a:off x="10286529" y="6071573"/>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4" name="Oval 455"/>
              <p:cNvSpPr>
                <a:spLocks noChangeArrowheads="1"/>
              </p:cNvSpPr>
              <p:nvPr/>
            </p:nvSpPr>
            <p:spPr bwMode="auto">
              <a:xfrm>
                <a:off x="10745947" y="6127875"/>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5" name="Rectangle 456"/>
              <p:cNvSpPr>
                <a:spLocks noChangeArrowheads="1"/>
              </p:cNvSpPr>
              <p:nvPr/>
            </p:nvSpPr>
            <p:spPr bwMode="auto">
              <a:xfrm>
                <a:off x="10286529"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6" name="Oval 685"/>
              <p:cNvSpPr>
                <a:spLocks noChangeArrowheads="1"/>
              </p:cNvSpPr>
              <p:nvPr/>
            </p:nvSpPr>
            <p:spPr bwMode="auto">
              <a:xfrm>
                <a:off x="10745947" y="6305786"/>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7" name="Rectangle 686"/>
              <p:cNvSpPr>
                <a:spLocks noChangeArrowheads="1"/>
              </p:cNvSpPr>
              <p:nvPr/>
            </p:nvSpPr>
            <p:spPr bwMode="auto">
              <a:xfrm>
                <a:off x="10286529" y="6431900"/>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8" name="Oval 471"/>
              <p:cNvSpPr>
                <a:spLocks noChangeArrowheads="1"/>
              </p:cNvSpPr>
              <p:nvPr/>
            </p:nvSpPr>
            <p:spPr bwMode="auto">
              <a:xfrm>
                <a:off x="10745947" y="6483698"/>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9" name="Rectangle 472"/>
              <p:cNvSpPr>
                <a:spLocks noChangeArrowheads="1"/>
              </p:cNvSpPr>
              <p:nvPr/>
            </p:nvSpPr>
            <p:spPr bwMode="auto">
              <a:xfrm>
                <a:off x="10286529"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0" name="Oval 479"/>
              <p:cNvSpPr>
                <a:spLocks noChangeArrowheads="1"/>
              </p:cNvSpPr>
              <p:nvPr/>
            </p:nvSpPr>
            <p:spPr bwMode="auto">
              <a:xfrm>
                <a:off x="10745947" y="6661609"/>
                <a:ext cx="36033"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1" name="Rectangle 480"/>
              <p:cNvSpPr>
                <a:spLocks noChangeArrowheads="1"/>
              </p:cNvSpPr>
              <p:nvPr/>
            </p:nvSpPr>
            <p:spPr bwMode="auto">
              <a:xfrm>
                <a:off x="11031957" y="5422984"/>
                <a:ext cx="756687" cy="157868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2" name="Rectangle 481"/>
              <p:cNvSpPr>
                <a:spLocks noChangeArrowheads="1"/>
              </p:cNvSpPr>
              <p:nvPr/>
            </p:nvSpPr>
            <p:spPr bwMode="auto">
              <a:xfrm>
                <a:off x="11101770" y="5497302"/>
                <a:ext cx="617060" cy="137374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3" name="Rectangle 482"/>
              <p:cNvSpPr>
                <a:spLocks noChangeArrowheads="1"/>
              </p:cNvSpPr>
              <p:nvPr/>
            </p:nvSpPr>
            <p:spPr bwMode="auto">
              <a:xfrm>
                <a:off x="11137803"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4" name="Oval 489"/>
              <p:cNvSpPr>
                <a:spLocks noChangeArrowheads="1"/>
              </p:cNvSpPr>
              <p:nvPr/>
            </p:nvSpPr>
            <p:spPr bwMode="auto">
              <a:xfrm>
                <a:off x="11597220" y="5589635"/>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5" name="Rectangle 490"/>
              <p:cNvSpPr>
                <a:spLocks noChangeArrowheads="1"/>
              </p:cNvSpPr>
              <p:nvPr/>
            </p:nvSpPr>
            <p:spPr bwMode="auto">
              <a:xfrm>
                <a:off x="11137803" y="5715750"/>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6" name="Oval 497"/>
              <p:cNvSpPr>
                <a:spLocks noChangeArrowheads="1"/>
              </p:cNvSpPr>
              <p:nvPr/>
            </p:nvSpPr>
            <p:spPr bwMode="auto">
              <a:xfrm>
                <a:off x="11597220" y="5767548"/>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7" name="Rectangle 498"/>
              <p:cNvSpPr>
                <a:spLocks noChangeArrowheads="1"/>
              </p:cNvSpPr>
              <p:nvPr/>
            </p:nvSpPr>
            <p:spPr bwMode="auto">
              <a:xfrm>
                <a:off x="11137803"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8" name="Oval 505"/>
              <p:cNvSpPr>
                <a:spLocks noChangeArrowheads="1"/>
              </p:cNvSpPr>
              <p:nvPr/>
            </p:nvSpPr>
            <p:spPr bwMode="auto">
              <a:xfrm>
                <a:off x="11597220" y="5945459"/>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9" name="Rectangle 506"/>
              <p:cNvSpPr>
                <a:spLocks noChangeArrowheads="1"/>
              </p:cNvSpPr>
              <p:nvPr/>
            </p:nvSpPr>
            <p:spPr bwMode="auto">
              <a:xfrm>
                <a:off x="11137803" y="6071573"/>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0" name="Oval 513"/>
              <p:cNvSpPr>
                <a:spLocks noChangeArrowheads="1"/>
              </p:cNvSpPr>
              <p:nvPr/>
            </p:nvSpPr>
            <p:spPr bwMode="auto">
              <a:xfrm>
                <a:off x="11597220" y="6127875"/>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1" name="Rectangle 514"/>
              <p:cNvSpPr>
                <a:spLocks noChangeArrowheads="1"/>
              </p:cNvSpPr>
              <p:nvPr/>
            </p:nvSpPr>
            <p:spPr bwMode="auto">
              <a:xfrm>
                <a:off x="11137803"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2" name="Oval 521"/>
              <p:cNvSpPr>
                <a:spLocks noChangeArrowheads="1"/>
              </p:cNvSpPr>
              <p:nvPr/>
            </p:nvSpPr>
            <p:spPr bwMode="auto">
              <a:xfrm>
                <a:off x="11597220" y="6305786"/>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3" name="Rectangle 522"/>
              <p:cNvSpPr>
                <a:spLocks noChangeArrowheads="1"/>
              </p:cNvSpPr>
              <p:nvPr/>
            </p:nvSpPr>
            <p:spPr bwMode="auto">
              <a:xfrm>
                <a:off x="11137803" y="6431900"/>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4" name="Oval 529"/>
              <p:cNvSpPr>
                <a:spLocks noChangeArrowheads="1"/>
              </p:cNvSpPr>
              <p:nvPr/>
            </p:nvSpPr>
            <p:spPr bwMode="auto">
              <a:xfrm>
                <a:off x="11597220" y="6483698"/>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5" name="Rectangle 530"/>
              <p:cNvSpPr>
                <a:spLocks noChangeArrowheads="1"/>
              </p:cNvSpPr>
              <p:nvPr/>
            </p:nvSpPr>
            <p:spPr bwMode="auto">
              <a:xfrm>
                <a:off x="11137803"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6" name="Oval 537"/>
              <p:cNvSpPr>
                <a:spLocks noChangeArrowheads="1"/>
              </p:cNvSpPr>
              <p:nvPr/>
            </p:nvSpPr>
            <p:spPr bwMode="auto">
              <a:xfrm>
                <a:off x="11597220" y="6661609"/>
                <a:ext cx="36033"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7" name="Rectangle 538"/>
              <p:cNvSpPr>
                <a:spLocks noChangeArrowheads="1"/>
              </p:cNvSpPr>
              <p:nvPr/>
            </p:nvSpPr>
            <p:spPr bwMode="auto">
              <a:xfrm>
                <a:off x="11031957" y="5422984"/>
                <a:ext cx="756687" cy="1578685"/>
              </a:xfrm>
              <a:prstGeom prst="rect">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708" name="Rectangle 539"/>
              <p:cNvSpPr>
                <a:spLocks noChangeArrowheads="1"/>
              </p:cNvSpPr>
              <p:nvPr/>
            </p:nvSpPr>
            <p:spPr bwMode="auto">
              <a:xfrm>
                <a:off x="11101770" y="5497302"/>
                <a:ext cx="617060" cy="1373748"/>
              </a:xfrm>
              <a:prstGeom prst="rect">
                <a:avLst/>
              </a:prstGeom>
              <a:solidFill>
                <a:srgbClr val="00BCF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9" name="Rectangle 540"/>
              <p:cNvSpPr>
                <a:spLocks noChangeArrowheads="1"/>
              </p:cNvSpPr>
              <p:nvPr/>
            </p:nvSpPr>
            <p:spPr bwMode="auto">
              <a:xfrm>
                <a:off x="11137803" y="5537839"/>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0" name="Oval 547"/>
              <p:cNvSpPr>
                <a:spLocks noChangeArrowheads="1"/>
              </p:cNvSpPr>
              <p:nvPr/>
            </p:nvSpPr>
            <p:spPr bwMode="auto">
              <a:xfrm>
                <a:off x="11597220" y="5589635"/>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1" name="Rectangle 548"/>
              <p:cNvSpPr>
                <a:spLocks noChangeArrowheads="1"/>
              </p:cNvSpPr>
              <p:nvPr/>
            </p:nvSpPr>
            <p:spPr bwMode="auto">
              <a:xfrm>
                <a:off x="11137803" y="5715750"/>
                <a:ext cx="542744" cy="141880"/>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2" name="Oval 555"/>
              <p:cNvSpPr>
                <a:spLocks noChangeArrowheads="1"/>
              </p:cNvSpPr>
              <p:nvPr/>
            </p:nvSpPr>
            <p:spPr bwMode="auto">
              <a:xfrm>
                <a:off x="11597220" y="5767548"/>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3" name="Rectangle 556"/>
              <p:cNvSpPr>
                <a:spLocks noChangeArrowheads="1"/>
              </p:cNvSpPr>
              <p:nvPr/>
            </p:nvSpPr>
            <p:spPr bwMode="auto">
              <a:xfrm>
                <a:off x="11137803" y="5893662"/>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4" name="Oval 563"/>
              <p:cNvSpPr>
                <a:spLocks noChangeArrowheads="1"/>
              </p:cNvSpPr>
              <p:nvPr/>
            </p:nvSpPr>
            <p:spPr bwMode="auto">
              <a:xfrm>
                <a:off x="11597220" y="5945459"/>
                <a:ext cx="36033" cy="38285"/>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5" name="Rectangle 564"/>
              <p:cNvSpPr>
                <a:spLocks noChangeArrowheads="1"/>
              </p:cNvSpPr>
              <p:nvPr/>
            </p:nvSpPr>
            <p:spPr bwMode="auto">
              <a:xfrm>
                <a:off x="11137803" y="6071573"/>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6" name="Oval 571"/>
              <p:cNvSpPr>
                <a:spLocks noChangeArrowheads="1"/>
              </p:cNvSpPr>
              <p:nvPr/>
            </p:nvSpPr>
            <p:spPr bwMode="auto">
              <a:xfrm>
                <a:off x="11597220" y="6127875"/>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7" name="Rectangle 572"/>
              <p:cNvSpPr>
                <a:spLocks noChangeArrowheads="1"/>
              </p:cNvSpPr>
              <p:nvPr/>
            </p:nvSpPr>
            <p:spPr bwMode="auto">
              <a:xfrm>
                <a:off x="11137803" y="6249485"/>
                <a:ext cx="542744" cy="14413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8" name="Oval 579"/>
              <p:cNvSpPr>
                <a:spLocks noChangeArrowheads="1"/>
              </p:cNvSpPr>
              <p:nvPr/>
            </p:nvSpPr>
            <p:spPr bwMode="auto">
              <a:xfrm>
                <a:off x="11597220" y="6305786"/>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9" name="Rectangle 580"/>
              <p:cNvSpPr>
                <a:spLocks noChangeArrowheads="1"/>
              </p:cNvSpPr>
              <p:nvPr/>
            </p:nvSpPr>
            <p:spPr bwMode="auto">
              <a:xfrm>
                <a:off x="11137803" y="6431900"/>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0" name="Oval 587"/>
              <p:cNvSpPr>
                <a:spLocks noChangeArrowheads="1"/>
              </p:cNvSpPr>
              <p:nvPr/>
            </p:nvSpPr>
            <p:spPr bwMode="auto">
              <a:xfrm>
                <a:off x="11597220" y="6483698"/>
                <a:ext cx="36033" cy="31529"/>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1" name="Rectangle 588"/>
              <p:cNvSpPr>
                <a:spLocks noChangeArrowheads="1"/>
              </p:cNvSpPr>
              <p:nvPr/>
            </p:nvSpPr>
            <p:spPr bwMode="auto">
              <a:xfrm>
                <a:off x="11137803" y="6609813"/>
                <a:ext cx="542744" cy="13962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2" name="Oval 595"/>
              <p:cNvSpPr>
                <a:spLocks noChangeArrowheads="1"/>
              </p:cNvSpPr>
              <p:nvPr/>
            </p:nvSpPr>
            <p:spPr bwMode="auto">
              <a:xfrm>
                <a:off x="11597220" y="6661609"/>
                <a:ext cx="36033" cy="360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3" name="Freeform 12"/>
              <p:cNvSpPr>
                <a:spLocks/>
              </p:cNvSpPr>
              <p:nvPr/>
            </p:nvSpPr>
            <p:spPr bwMode="auto">
              <a:xfrm>
                <a:off x="10470249" y="4162578"/>
                <a:ext cx="1664341" cy="1095991"/>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4" name="Freeform 8"/>
              <p:cNvSpPr>
                <a:spLocks/>
              </p:cNvSpPr>
              <p:nvPr/>
            </p:nvSpPr>
            <p:spPr bwMode="auto">
              <a:xfrm>
                <a:off x="10057681" y="4475597"/>
                <a:ext cx="899337" cy="590822"/>
              </a:xfrm>
              <a:custGeom>
                <a:avLst/>
                <a:gdLst>
                  <a:gd name="T0" fmla="*/ 1245 w 1482"/>
                  <a:gd name="T1" fmla="*/ 427 h 974"/>
                  <a:gd name="T2" fmla="*/ 1245 w 1482"/>
                  <a:gd name="T3" fmla="*/ 408 h 974"/>
                  <a:gd name="T4" fmla="*/ 836 w 1482"/>
                  <a:gd name="T5" fmla="*/ 0 h 974"/>
                  <a:gd name="T6" fmla="*/ 496 w 1482"/>
                  <a:gd name="T7" fmla="*/ 182 h 974"/>
                  <a:gd name="T8" fmla="*/ 384 w 1482"/>
                  <a:gd name="T9" fmla="*/ 152 h 974"/>
                  <a:gd name="T10" fmla="*/ 252 w 1482"/>
                  <a:gd name="T11" fmla="*/ 192 h 974"/>
                  <a:gd name="T12" fmla="*/ 147 w 1482"/>
                  <a:gd name="T13" fmla="*/ 383 h 974"/>
                  <a:gd name="T14" fmla="*/ 0 w 1482"/>
                  <a:gd name="T15" fmla="*/ 653 h 974"/>
                  <a:gd name="T16" fmla="*/ 286 w 1482"/>
                  <a:gd name="T17" fmla="*/ 974 h 974"/>
                  <a:gd name="T18" fmla="*/ 321 w 1482"/>
                  <a:gd name="T19" fmla="*/ 974 h 974"/>
                  <a:gd name="T20" fmla="*/ 354 w 1482"/>
                  <a:gd name="T21" fmla="*/ 974 h 974"/>
                  <a:gd name="T22" fmla="*/ 1021 w 1482"/>
                  <a:gd name="T23" fmla="*/ 974 h 974"/>
                  <a:gd name="T24" fmla="*/ 1035 w 1482"/>
                  <a:gd name="T25" fmla="*/ 974 h 974"/>
                  <a:gd name="T26" fmla="*/ 1051 w 1482"/>
                  <a:gd name="T27" fmla="*/ 974 h 974"/>
                  <a:gd name="T28" fmla="*/ 1100 w 1482"/>
                  <a:gd name="T29" fmla="*/ 974 h 974"/>
                  <a:gd name="T30" fmla="*/ 1207 w 1482"/>
                  <a:gd name="T31" fmla="*/ 974 h 974"/>
                  <a:gd name="T32" fmla="*/ 1482 w 1482"/>
                  <a:gd name="T33" fmla="*/ 699 h 974"/>
                  <a:gd name="T34" fmla="*/ 1245 w 1482"/>
                  <a:gd name="T35" fmla="*/ 427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2" h="974">
                    <a:moveTo>
                      <a:pt x="1245" y="427"/>
                    </a:moveTo>
                    <a:cubicBezTo>
                      <a:pt x="1245" y="422"/>
                      <a:pt x="1245" y="413"/>
                      <a:pt x="1245" y="408"/>
                    </a:cubicBezTo>
                    <a:cubicBezTo>
                      <a:pt x="1245" y="182"/>
                      <a:pt x="1062" y="0"/>
                      <a:pt x="836" y="0"/>
                    </a:cubicBezTo>
                    <a:cubicBezTo>
                      <a:pt x="694" y="0"/>
                      <a:pt x="569" y="73"/>
                      <a:pt x="496" y="182"/>
                    </a:cubicBezTo>
                    <a:cubicBezTo>
                      <a:pt x="463" y="163"/>
                      <a:pt x="425" y="152"/>
                      <a:pt x="384" y="152"/>
                    </a:cubicBezTo>
                    <a:cubicBezTo>
                      <a:pt x="335" y="152"/>
                      <a:pt x="289" y="167"/>
                      <a:pt x="252" y="192"/>
                    </a:cubicBezTo>
                    <a:cubicBezTo>
                      <a:pt x="190" y="233"/>
                      <a:pt x="149" y="304"/>
                      <a:pt x="147" y="383"/>
                    </a:cubicBezTo>
                    <a:cubicBezTo>
                      <a:pt x="60" y="441"/>
                      <a:pt x="0" y="541"/>
                      <a:pt x="0" y="653"/>
                    </a:cubicBezTo>
                    <a:cubicBezTo>
                      <a:pt x="0" y="819"/>
                      <a:pt x="125" y="955"/>
                      <a:pt x="286" y="974"/>
                    </a:cubicBezTo>
                    <a:cubicBezTo>
                      <a:pt x="297" y="974"/>
                      <a:pt x="310" y="974"/>
                      <a:pt x="321" y="974"/>
                    </a:cubicBezTo>
                    <a:cubicBezTo>
                      <a:pt x="332" y="974"/>
                      <a:pt x="343" y="974"/>
                      <a:pt x="354" y="974"/>
                    </a:cubicBezTo>
                    <a:cubicBezTo>
                      <a:pt x="504" y="974"/>
                      <a:pt x="855" y="974"/>
                      <a:pt x="1021" y="974"/>
                    </a:cubicBezTo>
                    <a:cubicBezTo>
                      <a:pt x="1027" y="974"/>
                      <a:pt x="1031" y="974"/>
                      <a:pt x="1035" y="974"/>
                    </a:cubicBezTo>
                    <a:cubicBezTo>
                      <a:pt x="1051" y="974"/>
                      <a:pt x="1051" y="974"/>
                      <a:pt x="1051" y="974"/>
                    </a:cubicBezTo>
                    <a:cubicBezTo>
                      <a:pt x="1060" y="974"/>
                      <a:pt x="1084" y="974"/>
                      <a:pt x="1100" y="974"/>
                    </a:cubicBezTo>
                    <a:cubicBezTo>
                      <a:pt x="1207" y="974"/>
                      <a:pt x="1207" y="974"/>
                      <a:pt x="1207" y="974"/>
                    </a:cubicBezTo>
                    <a:cubicBezTo>
                      <a:pt x="1359" y="972"/>
                      <a:pt x="1482" y="849"/>
                      <a:pt x="1482" y="699"/>
                    </a:cubicBezTo>
                    <a:cubicBezTo>
                      <a:pt x="1482" y="560"/>
                      <a:pt x="1378" y="446"/>
                      <a:pt x="1245" y="427"/>
                    </a:cubicBezTo>
                    <a:close/>
                  </a:path>
                </a:pathLst>
              </a:custGeom>
              <a:solidFill>
                <a:srgbClr val="00BCF2">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grpSp>
      <p:sp>
        <p:nvSpPr>
          <p:cNvPr id="725" name="Rectangle 724"/>
          <p:cNvSpPr/>
          <p:nvPr/>
        </p:nvSpPr>
        <p:spPr>
          <a:xfrm>
            <a:off x="0" y="1454832"/>
            <a:ext cx="274320" cy="3705372"/>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grpSp>
        <p:nvGrpSpPr>
          <p:cNvPr id="726" name="Group 725"/>
          <p:cNvGrpSpPr/>
          <p:nvPr/>
        </p:nvGrpSpPr>
        <p:grpSpPr>
          <a:xfrm>
            <a:off x="11328054" y="293046"/>
            <a:ext cx="833466" cy="779510"/>
            <a:chOff x="9912032" y="-4017146"/>
            <a:chExt cx="4168776" cy="3898901"/>
          </a:xfrm>
        </p:grpSpPr>
        <p:sp>
          <p:nvSpPr>
            <p:cNvPr id="727"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28"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29" name="Freeform 728"/>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
        <p:nvSpPr>
          <p:cNvPr id="187" name="TextBox 186">
            <a:hlinkClick r:id="rId3"/>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88" name="矩形 187">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8304318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57"/>
                                        </p:tgtEl>
                                        <p:attrNameLst>
                                          <p:attrName>style.visibility</p:attrName>
                                        </p:attrNameLst>
                                      </p:cBhvr>
                                      <p:to>
                                        <p:strVal val="visible"/>
                                      </p:to>
                                    </p:set>
                                    <p:anim calcmode="lin" valueType="num">
                                      <p:cBhvr additive="base">
                                        <p:cTn id="7" dur="500" fill="hold"/>
                                        <p:tgtEl>
                                          <p:spTgt spid="557"/>
                                        </p:tgtEl>
                                        <p:attrNameLst>
                                          <p:attrName>ppt_x</p:attrName>
                                        </p:attrNameLst>
                                      </p:cBhvr>
                                      <p:tavLst>
                                        <p:tav tm="0">
                                          <p:val>
                                            <p:strVal val="0-#ppt_w/2"/>
                                          </p:val>
                                        </p:tav>
                                        <p:tav tm="100000">
                                          <p:val>
                                            <p:strVal val="#ppt_x"/>
                                          </p:val>
                                        </p:tav>
                                      </p:tavLst>
                                    </p:anim>
                                    <p:anim calcmode="lin" valueType="num">
                                      <p:cBhvr additive="base">
                                        <p:cTn id="8" dur="500" fill="hold"/>
                                        <p:tgtEl>
                                          <p:spTgt spid="55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556"/>
                                        </p:tgtEl>
                                        <p:attrNameLst>
                                          <p:attrName>style.visibility</p:attrName>
                                        </p:attrNameLst>
                                      </p:cBhvr>
                                      <p:to>
                                        <p:strVal val="visible"/>
                                      </p:to>
                                    </p:set>
                                    <p:anim calcmode="lin" valueType="num">
                                      <p:cBhvr additive="base">
                                        <p:cTn id="11" dur="500" fill="hold"/>
                                        <p:tgtEl>
                                          <p:spTgt spid="556"/>
                                        </p:tgtEl>
                                        <p:attrNameLst>
                                          <p:attrName>ppt_x</p:attrName>
                                        </p:attrNameLst>
                                      </p:cBhvr>
                                      <p:tavLst>
                                        <p:tav tm="0">
                                          <p:val>
                                            <p:strVal val="0-#ppt_w/2"/>
                                          </p:val>
                                        </p:tav>
                                        <p:tav tm="100000">
                                          <p:val>
                                            <p:strVal val="#ppt_x"/>
                                          </p:val>
                                        </p:tav>
                                      </p:tavLst>
                                    </p:anim>
                                    <p:anim calcmode="lin" valueType="num">
                                      <p:cBhvr additive="base">
                                        <p:cTn id="12" dur="500" fill="hold"/>
                                        <p:tgtEl>
                                          <p:spTgt spid="55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555"/>
                                        </p:tgtEl>
                                        <p:attrNameLst>
                                          <p:attrName>style.visibility</p:attrName>
                                        </p:attrNameLst>
                                      </p:cBhvr>
                                      <p:to>
                                        <p:strVal val="visible"/>
                                      </p:to>
                                    </p:set>
                                    <p:anim calcmode="lin" valueType="num">
                                      <p:cBhvr additive="base">
                                        <p:cTn id="15" dur="500" fill="hold"/>
                                        <p:tgtEl>
                                          <p:spTgt spid="555"/>
                                        </p:tgtEl>
                                        <p:attrNameLst>
                                          <p:attrName>ppt_x</p:attrName>
                                        </p:attrNameLst>
                                      </p:cBhvr>
                                      <p:tavLst>
                                        <p:tav tm="0">
                                          <p:val>
                                            <p:strVal val="0-#ppt_w/2"/>
                                          </p:val>
                                        </p:tav>
                                        <p:tav tm="100000">
                                          <p:val>
                                            <p:strVal val="#ppt_x"/>
                                          </p:val>
                                        </p:tav>
                                      </p:tavLst>
                                    </p:anim>
                                    <p:anim calcmode="lin" valueType="num">
                                      <p:cBhvr additive="base">
                                        <p:cTn id="16" dur="500" fill="hold"/>
                                        <p:tgtEl>
                                          <p:spTgt spid="555"/>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2" presetClass="entr" presetSubtype="8" decel="100000" fill="hold" grpId="0" nodeType="afterEffect">
                                  <p:stCondLst>
                                    <p:cond delay="0"/>
                                  </p:stCondLst>
                                  <p:childTnLst>
                                    <p:set>
                                      <p:cBhvr>
                                        <p:cTn id="19" dur="1" fill="hold">
                                          <p:stCondLst>
                                            <p:cond delay="0"/>
                                          </p:stCondLst>
                                        </p:cTn>
                                        <p:tgtEl>
                                          <p:spTgt spid="547"/>
                                        </p:tgtEl>
                                        <p:attrNameLst>
                                          <p:attrName>style.visibility</p:attrName>
                                        </p:attrNameLst>
                                      </p:cBhvr>
                                      <p:to>
                                        <p:strVal val="visible"/>
                                      </p:to>
                                    </p:set>
                                    <p:anim calcmode="lin" valueType="num">
                                      <p:cBhvr additive="base">
                                        <p:cTn id="20" dur="750" fill="hold"/>
                                        <p:tgtEl>
                                          <p:spTgt spid="547"/>
                                        </p:tgtEl>
                                        <p:attrNameLst>
                                          <p:attrName>ppt_x</p:attrName>
                                        </p:attrNameLst>
                                      </p:cBhvr>
                                      <p:tavLst>
                                        <p:tav tm="0">
                                          <p:val>
                                            <p:strVal val="0-#ppt_w/2"/>
                                          </p:val>
                                        </p:tav>
                                        <p:tav tm="100000">
                                          <p:val>
                                            <p:strVal val="#ppt_x"/>
                                          </p:val>
                                        </p:tav>
                                      </p:tavLst>
                                    </p:anim>
                                    <p:anim calcmode="lin" valueType="num">
                                      <p:cBhvr additive="base">
                                        <p:cTn id="21" dur="750" fill="hold"/>
                                        <p:tgtEl>
                                          <p:spTgt spid="547"/>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0" presetClass="entr" presetSubtype="0" fill="hold" nodeType="afterEffect">
                                  <p:stCondLst>
                                    <p:cond delay="0"/>
                                  </p:stCondLst>
                                  <p:childTnLst>
                                    <p:set>
                                      <p:cBhvr>
                                        <p:cTn id="24" dur="1" fill="hold">
                                          <p:stCondLst>
                                            <p:cond delay="0"/>
                                          </p:stCondLst>
                                        </p:cTn>
                                        <p:tgtEl>
                                          <p:spTgt spid="548"/>
                                        </p:tgtEl>
                                        <p:attrNameLst>
                                          <p:attrName>style.visibility</p:attrName>
                                        </p:attrNameLst>
                                      </p:cBhvr>
                                      <p:to>
                                        <p:strVal val="visible"/>
                                      </p:to>
                                    </p:set>
                                    <p:animEffect transition="in" filter="fade">
                                      <p:cBhvr>
                                        <p:cTn id="25" dur="250"/>
                                        <p:tgtEl>
                                          <p:spTgt spid="548"/>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548"/>
                                        </p:tgtEl>
                                        <p:attrNameLst>
                                          <p:attrName>ppt_x</p:attrName>
                                          <p:attrName>ppt_y</p:attrName>
                                        </p:attrNameLst>
                                      </p:cBhvr>
                                      <p:rCtr x="-1851" y="0"/>
                                    </p:animMotion>
                                  </p:childTnLst>
                                </p:cTn>
                              </p:par>
                            </p:childTnLst>
                          </p:cTn>
                        </p:par>
                        <p:par>
                          <p:cTn id="28" fill="hold">
                            <p:stCondLst>
                              <p:cond delay="19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 grpId="0" animBg="1"/>
      <p:bldP spid="555" grpId="0" animBg="1"/>
      <p:bldP spid="556" grpId="0" animBg="1"/>
      <p:bldP spid="5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Rectangle 301"/>
          <p:cNvSpPr/>
          <p:nvPr/>
        </p:nvSpPr>
        <p:spPr>
          <a:xfrm>
            <a:off x="6055820" y="1524204"/>
            <a:ext cx="6105700" cy="3113838"/>
          </a:xfrm>
          <a:prstGeom prst="rect">
            <a:avLst/>
          </a:prstGeom>
          <a:solidFill>
            <a:srgbClr val="68217A">
              <a:lumMod val="50000"/>
            </a:srgbClr>
          </a:solidFill>
          <a:ln w="10795" cap="flat" cmpd="sng" algn="ctr">
            <a:noFill/>
            <a:prstDash val="solid"/>
          </a:ln>
          <a:effectLst/>
        </p:spPr>
        <p:txBody>
          <a:bodyPr lIns="457200" tIns="137160" rIns="182880" bIns="137160" rtlCol="0" anchor="ctr">
            <a:noAutofit/>
          </a:bodyPr>
          <a:lstStyle/>
          <a:p>
            <a:pPr marL="573088" marR="0" lvl="0" indent="0" defTabSz="914400" eaLnBrk="1" fontAlgn="auto" latinLnBrk="0" hangingPunct="1">
              <a:lnSpc>
                <a:spcPct val="100000"/>
              </a:lnSpc>
              <a:spcBef>
                <a:spcPts val="0"/>
              </a:spcBef>
              <a:spcAft>
                <a:spcPts val="1200"/>
              </a:spcAft>
              <a:buClrTx/>
              <a:buSzTx/>
              <a:buFontTx/>
              <a:buNone/>
              <a:tabLst/>
              <a:defRPr/>
            </a:pPr>
            <a:r>
              <a:rPr kumimoji="0" lang="en-US" sz="20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Right</a:t>
            </a:r>
            <a:r>
              <a:rPr kumimoji="0" lang="en-US" sz="20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a:ea typeface="+mn-ea"/>
                <a:cs typeface="+mn-cs"/>
              </a:rPr>
              <a:t> data, right service</a:t>
            </a:r>
            <a:r>
              <a:rPr lang="en-US" sz="2000" kern="0" dirty="0">
                <a:gradFill>
                  <a:gsLst>
                    <a:gs pos="6299">
                      <a:srgbClr val="FFFFFF"/>
                    </a:gs>
                    <a:gs pos="28000">
                      <a:srgbClr val="FFFFFF"/>
                    </a:gs>
                  </a:gsLst>
                  <a:lin ang="5400000" scaled="0"/>
                </a:gradFill>
                <a:latin typeface="Segoe UI"/>
              </a:rPr>
              <a:t> , no tradeoffs</a:t>
            </a:r>
            <a:endParaRPr kumimoji="0" lang="en-US" sz="20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088" defTabSz="914400" fontAlgn="auto">
              <a:spcBef>
                <a:spcPts val="0"/>
              </a:spcBef>
              <a:spcAft>
                <a:spcPts val="1200"/>
              </a:spcAft>
              <a:defRPr/>
            </a:pPr>
            <a:r>
              <a:rPr lang="en-US" sz="2000" kern="0" dirty="0" smtClean="0">
                <a:gradFill>
                  <a:gsLst>
                    <a:gs pos="6299">
                      <a:srgbClr val="FFFFFF"/>
                    </a:gs>
                    <a:gs pos="28000">
                      <a:srgbClr val="FFFFFF"/>
                    </a:gs>
                  </a:gsLst>
                  <a:lin ang="5400000" scaled="0"/>
                </a:gradFill>
                <a:latin typeface="Segoe UI"/>
                <a:ea typeface="+mn-ea"/>
                <a:cs typeface="+mn-cs"/>
              </a:rPr>
              <a:t>App scale without hiring additional staff</a:t>
            </a:r>
            <a:endParaRPr lang="en-US" sz="2000" kern="0" dirty="0">
              <a:gradFill>
                <a:gsLst>
                  <a:gs pos="6299">
                    <a:srgbClr val="FFFFFF"/>
                  </a:gs>
                  <a:gs pos="28000">
                    <a:srgbClr val="FFFFFF"/>
                  </a:gs>
                </a:gsLst>
                <a:lin ang="5400000" scaled="0"/>
              </a:gradFill>
              <a:latin typeface="Segoe UI"/>
              <a:ea typeface="+mn-ea"/>
              <a:cs typeface="+mn-cs"/>
            </a:endParaRPr>
          </a:p>
          <a:p>
            <a:pPr marL="573088" marR="0" lvl="0" indent="0" defTabSz="914400" eaLnBrk="1" fontAlgn="auto" latinLnBrk="0" hangingPunct="1">
              <a:lnSpc>
                <a:spcPct val="100000"/>
              </a:lnSpc>
              <a:spcBef>
                <a:spcPts val="0"/>
              </a:spcBef>
              <a:spcAft>
                <a:spcPts val="1200"/>
              </a:spcAft>
              <a:buClrTx/>
              <a:buSzTx/>
              <a:buFontTx/>
              <a:buNone/>
              <a:tabLst/>
              <a:defRPr/>
            </a:pPr>
            <a:r>
              <a:rPr lang="en-US" sz="2000" kern="0" baseline="0" dirty="0" smtClean="0">
                <a:gradFill>
                  <a:gsLst>
                    <a:gs pos="6299">
                      <a:srgbClr val="FFFFFF"/>
                    </a:gs>
                    <a:gs pos="28000">
                      <a:srgbClr val="FFFFFF"/>
                    </a:gs>
                  </a:gsLst>
                  <a:lin ang="5400000" scaled="0"/>
                </a:gradFill>
                <a:latin typeface="Segoe UI"/>
                <a:ea typeface="+mn-ea"/>
                <a:cs typeface="+mn-cs"/>
              </a:rPr>
              <a:t>Near-zero</a:t>
            </a:r>
            <a:r>
              <a:rPr lang="en-US" sz="2000" kern="0" dirty="0" smtClean="0">
                <a:gradFill>
                  <a:gsLst>
                    <a:gs pos="6299">
                      <a:srgbClr val="FFFFFF"/>
                    </a:gs>
                    <a:gs pos="28000">
                      <a:srgbClr val="FFFFFF"/>
                    </a:gs>
                  </a:gsLst>
                  <a:lin ang="5400000" scaled="0"/>
                </a:gradFill>
                <a:latin typeface="Segoe UI"/>
                <a:ea typeface="+mn-ea"/>
                <a:cs typeface="+mn-cs"/>
              </a:rPr>
              <a:t> administration</a:t>
            </a:r>
          </a:p>
          <a:p>
            <a:pPr marL="573088" marR="0" lvl="0" indent="0" defTabSz="914400" eaLnBrk="1" fontAlgn="auto" latinLnBrk="0" hangingPunct="1">
              <a:lnSpc>
                <a:spcPct val="100000"/>
              </a:lnSpc>
              <a:spcBef>
                <a:spcPts val="0"/>
              </a:spcBef>
              <a:spcAft>
                <a:spcPts val="1200"/>
              </a:spcAft>
              <a:buClrTx/>
              <a:buSzTx/>
              <a:buFontTx/>
              <a:buNone/>
              <a:tabLst/>
              <a:defRPr/>
            </a:pPr>
            <a:r>
              <a:rPr lang="en-US" sz="2000" kern="0" dirty="0">
                <a:gradFill>
                  <a:gsLst>
                    <a:gs pos="6299">
                      <a:srgbClr val="FFFFFF"/>
                    </a:gs>
                    <a:gs pos="28000">
                      <a:srgbClr val="FFFFFF"/>
                    </a:gs>
                  </a:gsLst>
                  <a:lin ang="5400000" scaled="0"/>
                </a:gradFill>
                <a:latin typeface="Segoe UI"/>
                <a:ea typeface="+mn-ea"/>
                <a:cs typeface="+mn-cs"/>
              </a:rPr>
              <a:t>E</a:t>
            </a:r>
            <a:r>
              <a:rPr lang="en-US" sz="2000" kern="0" dirty="0" smtClean="0">
                <a:gradFill>
                  <a:gsLst>
                    <a:gs pos="6299">
                      <a:srgbClr val="FFFFFF"/>
                    </a:gs>
                    <a:gs pos="28000">
                      <a:srgbClr val="FFFFFF"/>
                    </a:gs>
                  </a:gsLst>
                  <a:lin ang="5400000" scaled="0"/>
                </a:gradFill>
                <a:latin typeface="Segoe UI"/>
                <a:ea typeface="+mn-ea"/>
                <a:cs typeface="+mn-cs"/>
              </a:rPr>
              <a:t>nterprise-grade capabilities</a:t>
            </a:r>
          </a:p>
        </p:txBody>
      </p:sp>
      <p:sp>
        <p:nvSpPr>
          <p:cNvPr id="2" name="Rectangle 1"/>
          <p:cNvSpPr/>
          <p:nvPr/>
        </p:nvSpPr>
        <p:spPr bwMode="auto">
          <a:xfrm>
            <a:off x="0" y="1212849"/>
            <a:ext cx="6055820" cy="358377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Freeform 5"/>
          <p:cNvSpPr>
            <a:spLocks noEditPoints="1"/>
          </p:cNvSpPr>
          <p:nvPr/>
        </p:nvSpPr>
        <p:spPr bwMode="auto">
          <a:xfrm>
            <a:off x="9898636" y="5165090"/>
            <a:ext cx="831730" cy="626484"/>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prstTxWarp prst="textNoShape">
              <a:avLst/>
            </a:prstTxWarp>
            <a:noAutofit/>
          </a:bodyPr>
          <a:lstStyle/>
          <a:p>
            <a:pPr algn="ctr" defTabSz="914102"/>
            <a:endParaRPr lang="en-US" sz="1961" b="1" kern="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sp>
        <p:nvSpPr>
          <p:cNvPr id="7" name="Title 6"/>
          <p:cNvSpPr>
            <a:spLocks noGrp="1"/>
          </p:cNvSpPr>
          <p:nvPr>
            <p:ph type="title"/>
          </p:nvPr>
        </p:nvSpPr>
        <p:spPr/>
        <p:txBody>
          <a:bodyPr/>
          <a:lstStyle/>
          <a:p>
            <a:r>
              <a:rPr lang="en-US" sz="4800" dirty="0" smtClean="0"/>
              <a:t>Azure Data Services for Modern App Design</a:t>
            </a:r>
            <a:endParaRPr lang="en-US" sz="4800" dirty="0"/>
          </a:p>
        </p:txBody>
      </p:sp>
      <p:sp>
        <p:nvSpPr>
          <p:cNvPr id="304" name="Rectangle 303"/>
          <p:cNvSpPr/>
          <p:nvPr/>
        </p:nvSpPr>
        <p:spPr>
          <a:xfrm>
            <a:off x="413090" y="4063999"/>
            <a:ext cx="3657600" cy="1717675"/>
          </a:xfrm>
          <a:prstGeom prst="rect">
            <a:avLst/>
          </a:prstGeom>
          <a:no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Segoe UI"/>
              <a:ea typeface="+mn-ea"/>
              <a:cs typeface="+mn-cs"/>
            </a:endParaRPr>
          </a:p>
        </p:txBody>
      </p:sp>
      <p:grpSp>
        <p:nvGrpSpPr>
          <p:cNvPr id="424" name="Group 38"/>
          <p:cNvGrpSpPr>
            <a:grpSpLocks/>
          </p:cNvGrpSpPr>
          <p:nvPr/>
        </p:nvGrpSpPr>
        <p:grpSpPr bwMode="auto">
          <a:xfrm>
            <a:off x="6369332" y="2872451"/>
            <a:ext cx="522287" cy="522287"/>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latin typeface="Segoe UI"/>
              </a:endParaRPr>
            </a:p>
          </p:txBody>
        </p:sp>
        <p:sp>
          <p:nvSpPr>
            <p:cNvPr id="426"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latin typeface="Segoe UI"/>
              </a:endParaRPr>
            </a:p>
          </p:txBody>
        </p:sp>
      </p:grpSp>
      <p:grpSp>
        <p:nvGrpSpPr>
          <p:cNvPr id="427" name="Group 426"/>
          <p:cNvGrpSpPr/>
          <p:nvPr/>
        </p:nvGrpSpPr>
        <p:grpSpPr>
          <a:xfrm>
            <a:off x="11328054" y="293046"/>
            <a:ext cx="833466" cy="779510"/>
            <a:chOff x="9912032" y="-4017146"/>
            <a:chExt cx="4168776" cy="3898901"/>
          </a:xfrm>
        </p:grpSpPr>
        <p:sp>
          <p:nvSpPr>
            <p:cNvPr id="428"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9"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30" name="Freeform 429"/>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
        <p:nvSpPr>
          <p:cNvPr id="132" name="Flowchart: Magnetic Disk 86"/>
          <p:cNvSpPr/>
          <p:nvPr/>
        </p:nvSpPr>
        <p:spPr bwMode="auto">
          <a:xfrm flipH="1">
            <a:off x="5268247" y="5181024"/>
            <a:ext cx="572776" cy="701438"/>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prstTxWarp prst="textNoShape">
              <a:avLst/>
            </a:prstTxWarp>
            <a:noAutofit/>
          </a:bodyPr>
          <a:lstStyle/>
          <a:p>
            <a:pPr algn="ctr" defTabSz="914102"/>
            <a:endParaRPr lang="en-US" sz="1961"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a:p>
            <a:pPr algn="ctr" defTabSz="914102"/>
            <a:r>
              <a:rPr lang="en-US" sz="1961"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t>{ }</a:t>
            </a:r>
            <a:br>
              <a:rPr lang="en-US" sz="1961"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br>
            <a:endParaRPr lang="en-US" sz="1961"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sp>
        <p:nvSpPr>
          <p:cNvPr id="133" name="Freeform 8"/>
          <p:cNvSpPr>
            <a:spLocks noEditPoints="1"/>
          </p:cNvSpPr>
          <p:nvPr/>
        </p:nvSpPr>
        <p:spPr bwMode="black">
          <a:xfrm rot="5400000">
            <a:off x="7013121" y="5155916"/>
            <a:ext cx="680868" cy="689425"/>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prstTxWarp prst="textNoShape">
              <a:avLst/>
            </a:prstTxWarp>
            <a:noAutofit/>
          </a:bodyPr>
          <a:lstStyle/>
          <a:p>
            <a:pPr algn="ctr" defTabSz="914102"/>
            <a:endParaRPr lang="en-US" sz="1961" b="1" kern="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pic>
        <p:nvPicPr>
          <p:cNvPr id="134" name="Picture 13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656152" y="5220216"/>
            <a:ext cx="667482" cy="681735"/>
          </a:xfrm>
          <a:prstGeom prst="rect">
            <a:avLst/>
          </a:prstGeom>
        </p:spPr>
      </p:pic>
      <p:graphicFrame>
        <p:nvGraphicFramePr>
          <p:cNvPr id="135" name="Table 134"/>
          <p:cNvGraphicFramePr>
            <a:graphicFrameLocks noGrp="1"/>
          </p:cNvGraphicFramePr>
          <p:nvPr>
            <p:extLst>
              <p:ext uri="{D42A27DB-BD31-4B8C-83A1-F6EECF244321}">
                <p14:modId xmlns:p14="http://schemas.microsoft.com/office/powerpoint/2010/main" xmlns="" val="3375896192"/>
              </p:ext>
            </p:extLst>
          </p:nvPr>
        </p:nvGraphicFramePr>
        <p:xfrm>
          <a:off x="8398992" y="5131087"/>
          <a:ext cx="720498" cy="685040"/>
        </p:xfrm>
        <a:graphic>
          <a:graphicData uri="http://schemas.openxmlformats.org/drawingml/2006/table">
            <a:tbl>
              <a:tblPr firstRow="1" bandRow="1">
                <a:tableStyleId>{5C22544A-7EE6-4342-B048-85BDC9FD1C3A}</a:tableStyleId>
              </a:tblPr>
              <a:tblGrid>
                <a:gridCol w="137847"/>
                <a:gridCol w="137847"/>
                <a:gridCol w="160403"/>
                <a:gridCol w="146554"/>
                <a:gridCol w="137847"/>
              </a:tblGrid>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136" name="Group 135"/>
          <p:cNvGrpSpPr/>
          <p:nvPr/>
        </p:nvGrpSpPr>
        <p:grpSpPr>
          <a:xfrm>
            <a:off x="1987458" y="5933660"/>
            <a:ext cx="8329816" cy="370946"/>
            <a:chOff x="1617487" y="5343023"/>
            <a:chExt cx="7787707" cy="253105"/>
          </a:xfrm>
        </p:grpSpPr>
        <p:cxnSp>
          <p:nvCxnSpPr>
            <p:cNvPr id="137" name="Straight Connector 136"/>
            <p:cNvCxnSpPr/>
            <p:nvPr/>
          </p:nvCxnSpPr>
          <p:spPr>
            <a:xfrm>
              <a:off x="1617487"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139833"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952511"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605161"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1617487" y="5596128"/>
              <a:ext cx="7787707" cy="0"/>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948560"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9405194"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78" name="TextBox 177"/>
          <p:cNvSpPr txBox="1"/>
          <p:nvPr/>
        </p:nvSpPr>
        <p:spPr>
          <a:xfrm>
            <a:off x="1379413" y="6246631"/>
            <a:ext cx="1220961"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smtClean="0">
                <a:gradFill>
                  <a:gsLst>
                    <a:gs pos="9449">
                      <a:schemeClr val="tx2">
                        <a:lumMod val="75000"/>
                      </a:schemeClr>
                    </a:gs>
                    <a:gs pos="40000">
                      <a:schemeClr val="tx2">
                        <a:lumMod val="75000"/>
                      </a:schemeClr>
                    </a:gs>
                  </a:gsLst>
                  <a:lin ang="5400000" scaled="1"/>
                </a:gradFill>
                <a:latin typeface="Segoe UI Light"/>
              </a:rPr>
              <a:t>Websites</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79" name="TextBox 178"/>
          <p:cNvSpPr txBox="1"/>
          <p:nvPr/>
        </p:nvSpPr>
        <p:spPr>
          <a:xfrm>
            <a:off x="2776038" y="6246631"/>
            <a:ext cx="1697374"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smtClean="0">
                <a:gradFill>
                  <a:gsLst>
                    <a:gs pos="9449">
                      <a:schemeClr val="tx2">
                        <a:lumMod val="75000"/>
                      </a:schemeClr>
                    </a:gs>
                    <a:gs pos="40000">
                      <a:schemeClr val="tx2">
                        <a:lumMod val="75000"/>
                      </a:schemeClr>
                    </a:gs>
                  </a:gsLst>
                  <a:lin ang="5400000" scaled="1"/>
                </a:gradFill>
                <a:latin typeface="Segoe UI Light"/>
              </a:rPr>
              <a:t>SQL database</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0" name="TextBox 179"/>
          <p:cNvSpPr txBox="1"/>
          <p:nvPr/>
        </p:nvSpPr>
        <p:spPr>
          <a:xfrm>
            <a:off x="4728394" y="6246631"/>
            <a:ext cx="1652490"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err="1" smtClean="0">
                <a:gradFill>
                  <a:gsLst>
                    <a:gs pos="9449">
                      <a:schemeClr val="tx2">
                        <a:lumMod val="75000"/>
                      </a:schemeClr>
                    </a:gs>
                    <a:gs pos="40000">
                      <a:schemeClr val="tx2">
                        <a:lumMod val="75000"/>
                      </a:schemeClr>
                    </a:gs>
                  </a:gsLst>
                  <a:lin ang="5400000" scaled="1"/>
                </a:gradFill>
                <a:latin typeface="Segoe UI Light"/>
              </a:rPr>
              <a:t>DocumentDB</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1" name="TextBox 180"/>
          <p:cNvSpPr txBox="1"/>
          <p:nvPr/>
        </p:nvSpPr>
        <p:spPr>
          <a:xfrm>
            <a:off x="6782325" y="6246631"/>
            <a:ext cx="1069188"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smtClean="0">
                <a:gradFill>
                  <a:gsLst>
                    <a:gs pos="9449">
                      <a:schemeClr val="tx2">
                        <a:lumMod val="75000"/>
                      </a:schemeClr>
                    </a:gs>
                    <a:gs pos="40000">
                      <a:schemeClr val="tx2">
                        <a:lumMod val="75000"/>
                      </a:schemeClr>
                    </a:gs>
                  </a:gsLst>
                  <a:lin ang="5400000" scaled="1"/>
                </a:gradFill>
                <a:latin typeface="Segoe UI Light"/>
              </a:rPr>
              <a:t>Search </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2" name="TextBox 181"/>
          <p:cNvSpPr txBox="1"/>
          <p:nvPr/>
        </p:nvSpPr>
        <p:spPr>
          <a:xfrm>
            <a:off x="8288223" y="6246631"/>
            <a:ext cx="942039"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smtClean="0">
                <a:gradFill>
                  <a:gsLst>
                    <a:gs pos="9449">
                      <a:schemeClr val="tx2">
                        <a:lumMod val="75000"/>
                      </a:schemeClr>
                    </a:gs>
                    <a:gs pos="40000">
                      <a:schemeClr val="tx2">
                        <a:lumMod val="75000"/>
                      </a:schemeClr>
                    </a:gs>
                  </a:gsLst>
                  <a:lin ang="5400000" scaled="1"/>
                </a:gradFill>
                <a:latin typeface="Segoe UI Light"/>
              </a:rPr>
              <a:t>Tables</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7" name="Flowchart: Magnetic Disk 10"/>
          <p:cNvSpPr/>
          <p:nvPr/>
        </p:nvSpPr>
        <p:spPr bwMode="auto">
          <a:xfrm>
            <a:off x="3375991" y="5183921"/>
            <a:ext cx="497466" cy="695644"/>
          </a:xfrm>
          <a:custGeom>
            <a:avLst/>
            <a:gdLst/>
            <a:ahLst/>
            <a:cxnLst/>
            <a:rect l="l" t="t" r="r" b="b"/>
            <a:pathLst>
              <a:path w="162052" h="251080">
                <a:moveTo>
                  <a:pt x="81026" y="9399"/>
                </a:moveTo>
                <a:cubicBezTo>
                  <a:pt x="44258" y="9399"/>
                  <a:pt x="14452" y="21660"/>
                  <a:pt x="14452" y="36784"/>
                </a:cubicBezTo>
                <a:cubicBezTo>
                  <a:pt x="14452" y="51908"/>
                  <a:pt x="44258" y="64169"/>
                  <a:pt x="81026" y="64169"/>
                </a:cubicBezTo>
                <a:cubicBezTo>
                  <a:pt x="117794" y="64169"/>
                  <a:pt x="147600" y="51908"/>
                  <a:pt x="147600" y="36784"/>
                </a:cubicBezTo>
                <a:cubicBezTo>
                  <a:pt x="147600" y="21660"/>
                  <a:pt x="117794" y="9399"/>
                  <a:pt x="81026" y="9399"/>
                </a:cubicBezTo>
                <a:close/>
                <a:moveTo>
                  <a:pt x="81026" y="0"/>
                </a:moveTo>
                <a:lnTo>
                  <a:pt x="112562" y="3288"/>
                </a:lnTo>
                <a:lnTo>
                  <a:pt x="138318" y="12256"/>
                </a:lnTo>
                <a:lnTo>
                  <a:pt x="155684" y="25560"/>
                </a:lnTo>
                <a:lnTo>
                  <a:pt x="162052" y="41855"/>
                </a:lnTo>
                <a:lnTo>
                  <a:pt x="162052" y="209225"/>
                </a:lnTo>
                <a:lnTo>
                  <a:pt x="155684" y="225521"/>
                </a:lnTo>
                <a:lnTo>
                  <a:pt x="138318" y="238824"/>
                </a:lnTo>
                <a:lnTo>
                  <a:pt x="112562" y="247792"/>
                </a:lnTo>
                <a:cubicBezTo>
                  <a:pt x="102869" y="249909"/>
                  <a:pt x="92212" y="251080"/>
                  <a:pt x="81026" y="251080"/>
                </a:cubicBezTo>
                <a:cubicBezTo>
                  <a:pt x="58655" y="251080"/>
                  <a:pt x="38399" y="246398"/>
                  <a:pt x="23735" y="238824"/>
                </a:cubicBezTo>
                <a:cubicBezTo>
                  <a:pt x="16403" y="235038"/>
                  <a:pt x="10469" y="230528"/>
                  <a:pt x="6369" y="225521"/>
                </a:cubicBezTo>
                <a:cubicBezTo>
                  <a:pt x="2268" y="220513"/>
                  <a:pt x="0" y="215006"/>
                  <a:pt x="0" y="209225"/>
                </a:cubicBezTo>
                <a:lnTo>
                  <a:pt x="0" y="41855"/>
                </a:lnTo>
                <a:cubicBezTo>
                  <a:pt x="0" y="30293"/>
                  <a:pt x="9071" y="19829"/>
                  <a:pt x="23735" y="12256"/>
                </a:cubicBezTo>
                <a:cubicBezTo>
                  <a:pt x="31067" y="8469"/>
                  <a:pt x="39797" y="5405"/>
                  <a:pt x="49490" y="3288"/>
                </a:cubicBezTo>
                <a:cubicBezTo>
                  <a:pt x="59184" y="1171"/>
                  <a:pt x="69841" y="0"/>
                  <a:pt x="81026" y="0"/>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prstTxWarp prst="textNoShape">
              <a:avLst/>
            </a:prstTxWarp>
            <a:noAutofit/>
          </a:bodyPr>
          <a:lstStyle/>
          <a:p>
            <a:pPr algn="ctr" defTabSz="914102" fontAlgn="base">
              <a:spcBef>
                <a:spcPct val="0"/>
              </a:spcBef>
              <a:spcAft>
                <a:spcPct val="0"/>
              </a:spcAft>
              <a:defRPr/>
            </a:pPr>
            <a:r>
              <a:rPr lang="en-US" sz="1961"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t>DB</a:t>
            </a:r>
          </a:p>
        </p:txBody>
      </p:sp>
      <p:sp>
        <p:nvSpPr>
          <p:cNvPr id="188" name="TextBox 187"/>
          <p:cNvSpPr txBox="1"/>
          <p:nvPr/>
        </p:nvSpPr>
        <p:spPr>
          <a:xfrm>
            <a:off x="9659781" y="6246631"/>
            <a:ext cx="1309447" cy="538956"/>
          </a:xfrm>
          <a:prstGeom prst="rect">
            <a:avLst/>
          </a:prstGeom>
          <a:noFill/>
        </p:spPr>
        <p:txBody>
          <a:bodyPr wrap="none" lIns="179285" tIns="143428" rIns="179285" bIns="143428" rtlCol="0">
            <a:spAutoFit/>
          </a:bodyPr>
          <a:lstStyle/>
          <a:p>
            <a:pPr algn="ctr" defTabSz="914367">
              <a:lnSpc>
                <a:spcPct val="90000"/>
              </a:lnSpc>
              <a:spcAft>
                <a:spcPts val="588"/>
              </a:spcAft>
            </a:pPr>
            <a:r>
              <a:rPr lang="en-US" sz="1800" dirty="0" err="1" smtClean="0">
                <a:gradFill>
                  <a:gsLst>
                    <a:gs pos="9449">
                      <a:schemeClr val="tx2">
                        <a:lumMod val="75000"/>
                      </a:schemeClr>
                    </a:gs>
                    <a:gs pos="40000">
                      <a:schemeClr val="tx2">
                        <a:lumMod val="75000"/>
                      </a:schemeClr>
                    </a:gs>
                  </a:gsLst>
                  <a:lin ang="5400000" scaled="1"/>
                </a:gradFill>
                <a:latin typeface="Segoe UI Light"/>
              </a:rPr>
              <a:t>HDInsight</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91" name="Rectangle 190"/>
          <p:cNvSpPr/>
          <p:nvPr/>
        </p:nvSpPr>
        <p:spPr>
          <a:xfrm>
            <a:off x="274639" y="1525711"/>
            <a:ext cx="5713372" cy="7192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Relational and NoSQL database options</a:t>
            </a:r>
          </a:p>
        </p:txBody>
      </p:sp>
      <p:sp>
        <p:nvSpPr>
          <p:cNvPr id="192" name="Rectangle 191"/>
          <p:cNvSpPr/>
          <p:nvPr/>
        </p:nvSpPr>
        <p:spPr>
          <a:xfrm>
            <a:off x="274639" y="2310324"/>
            <a:ext cx="5713372" cy="72004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dirty="0" smtClean="0">
                <a:gradFill>
                  <a:gsLst>
                    <a:gs pos="6299">
                      <a:srgbClr val="FFFFFF"/>
                    </a:gs>
                    <a:gs pos="28000">
                      <a:srgbClr val="FFFFFF"/>
                    </a:gs>
                  </a:gsLst>
                  <a:lin ang="5400000" scaled="0"/>
                </a:gradFill>
                <a:latin typeface="Segoe UI Light"/>
                <a:ea typeface="+mn-ea"/>
                <a:cs typeface="+mn-cs"/>
              </a:rPr>
              <a:t>Key value and blob storage</a:t>
            </a: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endParaRPr>
          </a:p>
        </p:txBody>
      </p:sp>
      <p:sp>
        <p:nvSpPr>
          <p:cNvPr id="193" name="Rectangle 192"/>
          <p:cNvSpPr/>
          <p:nvPr/>
        </p:nvSpPr>
        <p:spPr>
          <a:xfrm>
            <a:off x="274639" y="3109222"/>
            <a:ext cx="5713372" cy="7207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Sophisticated search experiences</a:t>
            </a:r>
          </a:p>
        </p:txBody>
      </p:sp>
      <p:sp>
        <p:nvSpPr>
          <p:cNvPr id="194" name="Rectangle 193"/>
          <p:cNvSpPr/>
          <p:nvPr/>
        </p:nvSpPr>
        <p:spPr>
          <a:xfrm>
            <a:off x="266020" y="3917250"/>
            <a:ext cx="5713372" cy="7207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Enterprise-cloud data protection</a:t>
            </a:r>
          </a:p>
        </p:txBody>
      </p:sp>
      <p:sp>
        <p:nvSpPr>
          <p:cNvPr id="37" name="TextBox 36">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38" name="矩形 37">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9907112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additive="base">
                                        <p:cTn id="7" dur="500" fill="hold"/>
                                        <p:tgtEl>
                                          <p:spTgt spid="191"/>
                                        </p:tgtEl>
                                        <p:attrNameLst>
                                          <p:attrName>ppt_x</p:attrName>
                                        </p:attrNameLst>
                                      </p:cBhvr>
                                      <p:tavLst>
                                        <p:tav tm="0">
                                          <p:val>
                                            <p:strVal val="0-#ppt_w/2"/>
                                          </p:val>
                                        </p:tav>
                                        <p:tav tm="100000">
                                          <p:val>
                                            <p:strVal val="#ppt_x"/>
                                          </p:val>
                                        </p:tav>
                                      </p:tavLst>
                                    </p:anim>
                                    <p:anim calcmode="lin" valueType="num">
                                      <p:cBhvr additive="base">
                                        <p:cTn id="8" dur="500" fill="hold"/>
                                        <p:tgtEl>
                                          <p:spTgt spid="19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92"/>
                                        </p:tgtEl>
                                        <p:attrNameLst>
                                          <p:attrName>style.visibility</p:attrName>
                                        </p:attrNameLst>
                                      </p:cBhvr>
                                      <p:to>
                                        <p:strVal val="visible"/>
                                      </p:to>
                                    </p:set>
                                    <p:anim calcmode="lin" valueType="num">
                                      <p:cBhvr additive="base">
                                        <p:cTn id="11" dur="500" fill="hold"/>
                                        <p:tgtEl>
                                          <p:spTgt spid="192"/>
                                        </p:tgtEl>
                                        <p:attrNameLst>
                                          <p:attrName>ppt_x</p:attrName>
                                        </p:attrNameLst>
                                      </p:cBhvr>
                                      <p:tavLst>
                                        <p:tav tm="0">
                                          <p:val>
                                            <p:strVal val="0-#ppt_w/2"/>
                                          </p:val>
                                        </p:tav>
                                        <p:tav tm="100000">
                                          <p:val>
                                            <p:strVal val="#ppt_x"/>
                                          </p:val>
                                        </p:tav>
                                      </p:tavLst>
                                    </p:anim>
                                    <p:anim calcmode="lin" valueType="num">
                                      <p:cBhvr additive="base">
                                        <p:cTn id="12" dur="500" fill="hold"/>
                                        <p:tgtEl>
                                          <p:spTgt spid="19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93"/>
                                        </p:tgtEl>
                                        <p:attrNameLst>
                                          <p:attrName>style.visibility</p:attrName>
                                        </p:attrNameLst>
                                      </p:cBhvr>
                                      <p:to>
                                        <p:strVal val="visible"/>
                                      </p:to>
                                    </p:set>
                                    <p:anim calcmode="lin" valueType="num">
                                      <p:cBhvr additive="base">
                                        <p:cTn id="15" dur="500" fill="hold"/>
                                        <p:tgtEl>
                                          <p:spTgt spid="193"/>
                                        </p:tgtEl>
                                        <p:attrNameLst>
                                          <p:attrName>ppt_x</p:attrName>
                                        </p:attrNameLst>
                                      </p:cBhvr>
                                      <p:tavLst>
                                        <p:tav tm="0">
                                          <p:val>
                                            <p:strVal val="0-#ppt_w/2"/>
                                          </p:val>
                                        </p:tav>
                                        <p:tav tm="100000">
                                          <p:val>
                                            <p:strVal val="#ppt_x"/>
                                          </p:val>
                                        </p:tav>
                                      </p:tavLst>
                                    </p:anim>
                                    <p:anim calcmode="lin" valueType="num">
                                      <p:cBhvr additive="base">
                                        <p:cTn id="16" dur="500" fill="hold"/>
                                        <p:tgtEl>
                                          <p:spTgt spid="19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194"/>
                                        </p:tgtEl>
                                        <p:attrNameLst>
                                          <p:attrName>style.visibility</p:attrName>
                                        </p:attrNameLst>
                                      </p:cBhvr>
                                      <p:to>
                                        <p:strVal val="visible"/>
                                      </p:to>
                                    </p:set>
                                    <p:anim calcmode="lin" valueType="num">
                                      <p:cBhvr additive="base">
                                        <p:cTn id="19" dur="500" fill="hold"/>
                                        <p:tgtEl>
                                          <p:spTgt spid="194"/>
                                        </p:tgtEl>
                                        <p:attrNameLst>
                                          <p:attrName>ppt_x</p:attrName>
                                        </p:attrNameLst>
                                      </p:cBhvr>
                                      <p:tavLst>
                                        <p:tav tm="0">
                                          <p:val>
                                            <p:strVal val="0-#ppt_w/2"/>
                                          </p:val>
                                        </p:tav>
                                        <p:tav tm="100000">
                                          <p:val>
                                            <p:strVal val="#ppt_x"/>
                                          </p:val>
                                        </p:tav>
                                      </p:tavLst>
                                    </p:anim>
                                    <p:anim calcmode="lin" valueType="num">
                                      <p:cBhvr additive="base">
                                        <p:cTn id="20" dur="500" fill="hold"/>
                                        <p:tgtEl>
                                          <p:spTgt spid="194"/>
                                        </p:tgtEl>
                                        <p:attrNameLst>
                                          <p:attrName>ppt_y</p:attrName>
                                        </p:attrNameLst>
                                      </p:cBhvr>
                                      <p:tavLst>
                                        <p:tav tm="0">
                                          <p:val>
                                            <p:strVal val="#ppt_y"/>
                                          </p:val>
                                        </p:tav>
                                        <p:tav tm="100000">
                                          <p:val>
                                            <p:strVal val="#ppt_y"/>
                                          </p:val>
                                        </p:tav>
                                      </p:tavLst>
                                    </p:anim>
                                  </p:childTnLst>
                                </p:cTn>
                              </p:par>
                            </p:childTnLst>
                          </p:cTn>
                        </p:par>
                        <p:par>
                          <p:cTn id="21" fill="hold">
                            <p:stCondLst>
                              <p:cond delay="700"/>
                            </p:stCondLst>
                            <p:childTnLst>
                              <p:par>
                                <p:cTn id="22" presetID="2" presetClass="entr" presetSubtype="8" decel="100000" fill="hold" grpId="0" nodeType="afterEffect">
                                  <p:stCondLst>
                                    <p:cond delay="0"/>
                                  </p:stCondLst>
                                  <p:childTnLst>
                                    <p:set>
                                      <p:cBhvr>
                                        <p:cTn id="23" dur="1" fill="hold">
                                          <p:stCondLst>
                                            <p:cond delay="0"/>
                                          </p:stCondLst>
                                        </p:cTn>
                                        <p:tgtEl>
                                          <p:spTgt spid="302"/>
                                        </p:tgtEl>
                                        <p:attrNameLst>
                                          <p:attrName>style.visibility</p:attrName>
                                        </p:attrNameLst>
                                      </p:cBhvr>
                                      <p:to>
                                        <p:strVal val="visible"/>
                                      </p:to>
                                    </p:set>
                                    <p:anim calcmode="lin" valueType="num">
                                      <p:cBhvr additive="base">
                                        <p:cTn id="24" dur="750" fill="hold"/>
                                        <p:tgtEl>
                                          <p:spTgt spid="302"/>
                                        </p:tgtEl>
                                        <p:attrNameLst>
                                          <p:attrName>ppt_x</p:attrName>
                                        </p:attrNameLst>
                                      </p:cBhvr>
                                      <p:tavLst>
                                        <p:tav tm="0">
                                          <p:val>
                                            <p:strVal val="0-#ppt_w/2"/>
                                          </p:val>
                                        </p:tav>
                                        <p:tav tm="100000">
                                          <p:val>
                                            <p:strVal val="#ppt_x"/>
                                          </p:val>
                                        </p:tav>
                                      </p:tavLst>
                                    </p:anim>
                                    <p:anim calcmode="lin" valueType="num">
                                      <p:cBhvr additive="base">
                                        <p:cTn id="25" dur="750" fill="hold"/>
                                        <p:tgtEl>
                                          <p:spTgt spid="302"/>
                                        </p:tgtEl>
                                        <p:attrNameLst>
                                          <p:attrName>ppt_y</p:attrName>
                                        </p:attrNameLst>
                                      </p:cBhvr>
                                      <p:tavLst>
                                        <p:tav tm="0">
                                          <p:val>
                                            <p:strVal val="#ppt_y"/>
                                          </p:val>
                                        </p:tav>
                                        <p:tav tm="100000">
                                          <p:val>
                                            <p:strVal val="#ppt_y"/>
                                          </p:val>
                                        </p:tav>
                                      </p:tavLst>
                                    </p:anim>
                                  </p:childTnLst>
                                </p:cTn>
                              </p:par>
                            </p:childTnLst>
                          </p:cTn>
                        </p:par>
                        <p:par>
                          <p:cTn id="26" fill="hold">
                            <p:stCondLst>
                              <p:cond delay="1450"/>
                            </p:stCondLst>
                            <p:childTnLst>
                              <p:par>
                                <p:cTn id="27" presetID="10" presetClass="entr" presetSubtype="0" fill="hold" nodeType="afterEffect">
                                  <p:stCondLst>
                                    <p:cond delay="0"/>
                                  </p:stCondLst>
                                  <p:childTnLst>
                                    <p:set>
                                      <p:cBhvr>
                                        <p:cTn id="28" dur="1" fill="hold">
                                          <p:stCondLst>
                                            <p:cond delay="0"/>
                                          </p:stCondLst>
                                        </p:cTn>
                                        <p:tgtEl>
                                          <p:spTgt spid="424"/>
                                        </p:tgtEl>
                                        <p:attrNameLst>
                                          <p:attrName>style.visibility</p:attrName>
                                        </p:attrNameLst>
                                      </p:cBhvr>
                                      <p:to>
                                        <p:strVal val="visible"/>
                                      </p:to>
                                    </p:set>
                                    <p:animEffect transition="in" filter="fade">
                                      <p:cBhvr>
                                        <p:cTn id="29" dur="250"/>
                                        <p:tgtEl>
                                          <p:spTgt spid="424"/>
                                        </p:tgtEl>
                                      </p:cBhvr>
                                    </p:animEffect>
                                  </p:childTnLst>
                                </p:cTn>
                              </p:par>
                              <p:par>
                                <p:cTn id="30" presetID="35" presetClass="path" presetSubtype="0" decel="100000" fill="hold" nodeType="withEffect">
                                  <p:stCondLst>
                                    <p:cond delay="0"/>
                                  </p:stCondLst>
                                  <p:childTnLst>
                                    <p:animMotion origin="layout" path="M 4.19709E-6 -2.47844E-6 L -0.03689 -2.47844E-6 " pathEditMode="relative" rAng="0" ptsTypes="AA">
                                      <p:cBhvr>
                                        <p:cTn id="31" dur="500" spd="-100000" fill="hold"/>
                                        <p:tgtEl>
                                          <p:spTgt spid="424"/>
                                        </p:tgtEl>
                                        <p:attrNameLst>
                                          <p:attrName>ppt_x</p:attrName>
                                          <p:attrName>ppt_y</p:attrName>
                                        </p:attrNameLst>
                                      </p:cBhvr>
                                      <p:rCtr x="-1851" y="0"/>
                                    </p:animMotion>
                                  </p:childTnLst>
                                </p:cTn>
                              </p:par>
                            </p:childTnLst>
                          </p:cTn>
                        </p:par>
                        <p:par>
                          <p:cTn id="32" fill="hold">
                            <p:stCondLst>
                              <p:cond delay="1950"/>
                            </p:stCondLst>
                            <p:childTnLst>
                              <p:par>
                                <p:cTn id="33" presetID="10" presetClass="entr" presetSubtype="0" fill="hold" nodeType="after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400"/>
                                        <p:tgtEl>
                                          <p:spTgt spid="136"/>
                                        </p:tgtEl>
                                      </p:cBhvr>
                                    </p:animEffect>
                                  </p:childTnLst>
                                </p:cTn>
                              </p:par>
                            </p:childTnLst>
                          </p:cTn>
                        </p:par>
                        <p:par>
                          <p:cTn id="36" fill="hold">
                            <p:stCondLst>
                              <p:cond delay="2350"/>
                            </p:stCondLst>
                            <p:childTnLst>
                              <p:par>
                                <p:cTn id="37" presetID="10" presetClass="entr" presetSubtype="0"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450"/>
                                        <p:tgtEl>
                                          <p:spTgt spid="1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8"/>
                                        </p:tgtEl>
                                        <p:attrNameLst>
                                          <p:attrName>style.visibility</p:attrName>
                                        </p:attrNameLst>
                                      </p:cBhvr>
                                      <p:to>
                                        <p:strVal val="visible"/>
                                      </p:to>
                                    </p:set>
                                    <p:animEffect transition="in" filter="fade">
                                      <p:cBhvr>
                                        <p:cTn id="42" dur="450"/>
                                        <p:tgtEl>
                                          <p:spTgt spid="178"/>
                                        </p:tgtEl>
                                      </p:cBhvr>
                                    </p:animEffect>
                                  </p:childTnLst>
                                </p:cTn>
                              </p:par>
                            </p:childTnLst>
                          </p:cTn>
                        </p:par>
                        <p:par>
                          <p:cTn id="43" fill="hold">
                            <p:stCondLst>
                              <p:cond delay="28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450"/>
                                        <p:tgtEl>
                                          <p:spTgt spid="18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450"/>
                                        <p:tgtEl>
                                          <p:spTgt spid="179"/>
                                        </p:tgtEl>
                                      </p:cBhvr>
                                    </p:animEffect>
                                  </p:childTnLst>
                                </p:cTn>
                              </p:par>
                            </p:childTnLst>
                          </p:cTn>
                        </p:par>
                        <p:par>
                          <p:cTn id="50" fill="hold">
                            <p:stCondLst>
                              <p:cond delay="3250"/>
                            </p:stCondLst>
                            <p:childTnLst>
                              <p:par>
                                <p:cTn id="51" presetID="10" presetClass="entr" presetSubtype="0" fill="hold" grpId="0"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fade">
                                      <p:cBhvr>
                                        <p:cTn id="53" dur="450"/>
                                        <p:tgtEl>
                                          <p:spTgt spid="1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0"/>
                                        </p:tgtEl>
                                        <p:attrNameLst>
                                          <p:attrName>style.visibility</p:attrName>
                                        </p:attrNameLst>
                                      </p:cBhvr>
                                      <p:to>
                                        <p:strVal val="visible"/>
                                      </p:to>
                                    </p:set>
                                    <p:animEffect transition="in" filter="fade">
                                      <p:cBhvr>
                                        <p:cTn id="56" dur="450"/>
                                        <p:tgtEl>
                                          <p:spTgt spid="180"/>
                                        </p:tgtEl>
                                      </p:cBhvr>
                                    </p:animEffect>
                                  </p:childTnLst>
                                </p:cTn>
                              </p:par>
                            </p:childTnLst>
                          </p:cTn>
                        </p:par>
                        <p:par>
                          <p:cTn id="57" fill="hold">
                            <p:stCondLst>
                              <p:cond delay="3700"/>
                            </p:stCondLst>
                            <p:childTnLst>
                              <p:par>
                                <p:cTn id="58" presetID="10" presetClass="entr" presetSubtype="0" fill="hold" grpId="0"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fade">
                                      <p:cBhvr>
                                        <p:cTn id="60" dur="450"/>
                                        <p:tgtEl>
                                          <p:spTgt spid="1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1"/>
                                        </p:tgtEl>
                                        <p:attrNameLst>
                                          <p:attrName>style.visibility</p:attrName>
                                        </p:attrNameLst>
                                      </p:cBhvr>
                                      <p:to>
                                        <p:strVal val="visible"/>
                                      </p:to>
                                    </p:set>
                                    <p:animEffect transition="in" filter="fade">
                                      <p:cBhvr>
                                        <p:cTn id="63" dur="450"/>
                                        <p:tgtEl>
                                          <p:spTgt spid="181"/>
                                        </p:tgtEl>
                                      </p:cBhvr>
                                    </p:animEffect>
                                  </p:childTnLst>
                                </p:cTn>
                              </p:par>
                            </p:childTnLst>
                          </p:cTn>
                        </p:par>
                        <p:par>
                          <p:cTn id="64" fill="hold">
                            <p:stCondLst>
                              <p:cond delay="4150"/>
                            </p:stCondLst>
                            <p:childTnLst>
                              <p:par>
                                <p:cTn id="65" presetID="10" presetClass="entr" presetSubtype="0" fill="hold" nodeType="after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45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2"/>
                                        </p:tgtEl>
                                        <p:attrNameLst>
                                          <p:attrName>style.visibility</p:attrName>
                                        </p:attrNameLst>
                                      </p:cBhvr>
                                      <p:to>
                                        <p:strVal val="visible"/>
                                      </p:to>
                                    </p:set>
                                    <p:animEffect transition="in" filter="fade">
                                      <p:cBhvr>
                                        <p:cTn id="70" dur="450"/>
                                        <p:tgtEl>
                                          <p:spTgt spid="182"/>
                                        </p:tgtEl>
                                      </p:cBhvr>
                                    </p:animEffect>
                                  </p:childTnLst>
                                </p:cTn>
                              </p:par>
                            </p:childTnLst>
                          </p:cTn>
                        </p:par>
                        <p:par>
                          <p:cTn id="71" fill="hold">
                            <p:stCondLst>
                              <p:cond delay="4600"/>
                            </p:stCondLst>
                            <p:childTnLst>
                              <p:par>
                                <p:cTn id="72" presetID="10"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450"/>
                                        <p:tgtEl>
                                          <p:spTgt spid="4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88"/>
                                        </p:tgtEl>
                                        <p:attrNameLst>
                                          <p:attrName>style.visibility</p:attrName>
                                        </p:attrNameLst>
                                      </p:cBhvr>
                                      <p:to>
                                        <p:strVal val="visible"/>
                                      </p:to>
                                    </p:set>
                                    <p:animEffect transition="in" filter="fade">
                                      <p:cBhvr>
                                        <p:cTn id="77" dur="45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49" grpId="0" animBg="1"/>
      <p:bldP spid="132" grpId="0" animBg="1"/>
      <p:bldP spid="133" grpId="0" animBg="1"/>
      <p:bldP spid="178" grpId="0"/>
      <p:bldP spid="179" grpId="0"/>
      <p:bldP spid="180" grpId="0"/>
      <p:bldP spid="181" grpId="0"/>
      <p:bldP spid="182" grpId="0"/>
      <p:bldP spid="187" grpId="0" animBg="1"/>
      <p:bldP spid="188" grpId="0"/>
      <p:bldP spid="191" grpId="0" animBg="1"/>
      <p:bldP spid="192" grpId="0" animBg="1"/>
      <p:bldP spid="193" grpId="0" animBg="1"/>
      <p:bldP spid="1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0599307" cy="2751698"/>
          </a:xfrm>
        </p:spPr>
        <p:txBody>
          <a:bodyPr/>
          <a:lstStyle/>
          <a:p>
            <a:r>
              <a:rPr lang="en-US" sz="8800" dirty="0"/>
              <a:t>DEMO </a:t>
            </a:r>
            <a:r>
              <a:rPr lang="en-US" dirty="0" smtClean="0"/>
              <a:t/>
            </a:r>
            <a:br>
              <a:rPr lang="en-US" dirty="0" smtClean="0"/>
            </a:br>
            <a:r>
              <a:rPr lang="en-US" dirty="0" smtClean="0"/>
              <a:t>Data services for the modern app</a:t>
            </a:r>
            <a:br>
              <a:rPr lang="en-US" dirty="0" smtClean="0"/>
            </a:br>
            <a:endParaRPr lang="en-US" dirty="0"/>
          </a:p>
        </p:txBody>
      </p:sp>
      <p:sp>
        <p:nvSpPr>
          <p:cNvPr id="3" name="Text Placeholder 2"/>
          <p:cNvSpPr>
            <a:spLocks noGrp="1"/>
          </p:cNvSpPr>
          <p:nvPr>
            <p:ph type="body" sz="quarter" idx="12"/>
          </p:nvPr>
        </p:nvSpPr>
        <p:spPr>
          <a:xfrm>
            <a:off x="274639" y="4905934"/>
            <a:ext cx="8229589" cy="1829593"/>
          </a:xfrm>
        </p:spPr>
        <p:txBody>
          <a:bodyPr/>
          <a:lstStyle/>
          <a:p>
            <a:r>
              <a:rPr lang="en-US" dirty="0" smtClean="0"/>
              <a:t>Pablo Castro</a:t>
            </a:r>
          </a:p>
          <a:p>
            <a:r>
              <a:rPr lang="en-US" dirty="0" smtClean="0"/>
              <a:t>Partner Architect</a:t>
            </a:r>
          </a:p>
          <a:p>
            <a:r>
              <a:rPr lang="en-US" dirty="0" smtClean="0"/>
              <a:t>Microsoft</a:t>
            </a:r>
            <a:endParaRPr lang="en-US" dirty="0"/>
          </a:p>
        </p:txBody>
      </p:sp>
      <p:sp>
        <p:nvSpPr>
          <p:cNvPr id="4" name="TextBox 3">
            <a:hlinkClick r:id="rId2"/>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5" name="矩形 4">
            <a:hlinkClick r:id="rId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021725093"/>
      </p:ext>
    </p:extLst>
  </p:cSld>
  <p:clrMapOvr>
    <a:masterClrMapping/>
  </p:clrMapOvr>
  <mc:AlternateContent xmlns:mc="http://schemas.openxmlformats.org/markup-compatibility/2006">
    <mc:Choice xmlns:p14="http://schemas.microsoft.com/office/powerpoint/2010/main" xmlns="" Requires="p14">
      <p:transition spd="slow" p14:dur="3000">
        <p14:revea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temenos.com/Global/img/Homepage/Carousel/hp-us-al-940x280.jp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40589" r="6308"/>
          <a:stretch/>
        </p:blipFill>
        <p:spPr bwMode="auto">
          <a:xfrm flipH="1">
            <a:off x="-15421" y="0"/>
            <a:ext cx="12469549" cy="6994525"/>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9"/>
          <p:cNvSpPr/>
          <p:nvPr/>
        </p:nvSpPr>
        <p:spPr bwMode="auto">
          <a:xfrm>
            <a:off x="5761038" y="296863"/>
            <a:ext cx="6400800" cy="6362700"/>
          </a:xfrm>
          <a:prstGeom prst="rect">
            <a:avLst/>
          </a:prstGeom>
          <a:solidFill>
            <a:srgbClr val="68217A">
              <a:lumMod val="75000"/>
              <a:alpha val="90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1400" b="0" i="0" u="none" strike="noStrike" kern="0" cap="none" spc="0" normalizeH="0" baseline="0" noProof="0" dirty="0" err="1"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1" name="Subtitle 2"/>
          <p:cNvSpPr txBox="1">
            <a:spLocks/>
          </p:cNvSpPr>
          <p:nvPr/>
        </p:nvSpPr>
        <p:spPr>
          <a:xfrm>
            <a:off x="6032157" y="1569445"/>
            <a:ext cx="3586162"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0" fontAlgn="auto">
              <a:lnSpc>
                <a:spcPct val="100000"/>
              </a:lnSpc>
              <a:spcBef>
                <a:spcPts val="0"/>
              </a:spcBef>
              <a:spcAft>
                <a:spcPts val="0"/>
              </a:spcAft>
              <a:defRPr/>
            </a:pPr>
            <a:r>
              <a:rPr lang="en-US" sz="1300" b="1" cap="all" dirty="0"/>
              <a:t>John Schlesinger</a:t>
            </a:r>
            <a:r>
              <a:rPr kumimoji="0" lang="en-US" sz="13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rPr>
              <a:t/>
            </a:r>
            <a:br>
              <a:rPr kumimoji="0" lang="en-US" sz="13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rPr>
            </a:br>
            <a:r>
              <a:rPr lang="en-US" sz="1300" cap="all" dirty="0"/>
              <a:t>Chief Enterprise Architect</a:t>
            </a:r>
            <a:endParaRPr kumimoji="0" lang="en-US" sz="1300" b="0" i="0" u="none" strike="noStrike" kern="1200" cap="all" spc="0" normalizeH="0" baseline="0" noProof="0" dirty="0">
              <a:ln>
                <a:noFill/>
              </a:ln>
              <a:gradFill>
                <a:gsLst>
                  <a:gs pos="0">
                    <a:srgbClr val="FFFFFF"/>
                  </a:gs>
                  <a:gs pos="100000">
                    <a:srgbClr val="FFFFFF"/>
                  </a:gs>
                </a:gsLst>
                <a:lin ang="5400000" scaled="0"/>
              </a:gradFill>
              <a:effectLst/>
              <a:uLnTx/>
              <a:uFillTx/>
              <a:latin typeface="Segoe UI"/>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3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rPr>
              <a:t>TEMENOS</a:t>
            </a:r>
            <a:r>
              <a:rPr lang="en-US" sz="1300" dirty="0" smtClean="0">
                <a:latin typeface="Segoe UI"/>
              </a:rPr>
              <a:t>, SWITZERLAND</a:t>
            </a:r>
            <a:endParaRPr kumimoji="0" lang="en-US" sz="13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22" name="Rectangle 21"/>
          <p:cNvSpPr/>
          <p:nvPr/>
        </p:nvSpPr>
        <p:spPr>
          <a:xfrm>
            <a:off x="6019800" y="570823"/>
            <a:ext cx="5558481" cy="1181862"/>
          </a:xfrm>
          <a:prstGeom prst="rect">
            <a:avLst/>
          </a:prstGeom>
        </p:spPr>
        <p:txBody>
          <a:bodyPr wrap="square" lIns="182880" tIns="146304" rIns="182880" bIns="146304">
            <a:spAutoFit/>
          </a:bodyPr>
          <a:lstStyle/>
          <a:p>
            <a:pPr marL="117475" indent="-117475" defTabSz="932742">
              <a:lnSpc>
                <a:spcPct val="90000"/>
              </a:lnSpc>
              <a:spcBef>
                <a:spcPts val="2448"/>
              </a:spcBef>
            </a:pPr>
            <a:r>
              <a:rPr lang="en-US" sz="3200" dirty="0" smtClean="0">
                <a:gradFill>
                  <a:gsLst>
                    <a:gs pos="67257">
                      <a:srgbClr val="FFFFFF"/>
                    </a:gs>
                    <a:gs pos="37000">
                      <a:srgbClr val="FFFFFF"/>
                    </a:gs>
                  </a:gsLst>
                  <a:lin ang="5400000" scaled="0"/>
                </a:gradFill>
                <a:latin typeface="Segoe UI Light"/>
              </a:rPr>
              <a:t>“Meets strict security and compliance requirements.”</a:t>
            </a:r>
            <a:endParaRPr lang="en-US" sz="3200" dirty="0">
              <a:gradFill>
                <a:gsLst>
                  <a:gs pos="67257">
                    <a:srgbClr val="FFFFFF"/>
                  </a:gs>
                  <a:gs pos="37000">
                    <a:srgbClr val="FFFFFF"/>
                  </a:gs>
                </a:gsLst>
                <a:lin ang="5400000" scaled="0"/>
              </a:gradFill>
              <a:latin typeface="Segoe UI Light"/>
            </a:endParaRPr>
          </a:p>
        </p:txBody>
      </p:sp>
      <p:sp>
        <p:nvSpPr>
          <p:cNvPr id="23" name="Subtitle 2"/>
          <p:cNvSpPr txBox="1">
            <a:spLocks/>
          </p:cNvSpPr>
          <p:nvPr/>
        </p:nvSpPr>
        <p:spPr>
          <a:xfrm>
            <a:off x="6400800" y="2606905"/>
            <a:ext cx="5761038" cy="2423409"/>
          </a:xfrm>
          <a:prstGeom prst="rect">
            <a:avLst/>
          </a:prstGeom>
        </p:spPr>
        <p:txBody>
          <a:bodyPr lIns="91440" tIns="45720" rIns="91440" bIns="45720"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nSpc>
                <a:spcPct val="100000"/>
              </a:lnSpc>
              <a:spcBef>
                <a:spcPts val="0"/>
              </a:spcBef>
              <a:spcAft>
                <a:spcPts val="1200"/>
              </a:spcAft>
              <a:buFont typeface="Arial" pitchFamily="34" charset="0"/>
              <a:buChar char="•"/>
            </a:pPr>
            <a:r>
              <a:rPr lang="en-US" sz="2400" dirty="0" smtClean="0">
                <a:latin typeface="Segoe UI Light"/>
              </a:rPr>
              <a:t>With </a:t>
            </a:r>
            <a:r>
              <a:rPr lang="en-US" sz="2400" dirty="0">
                <a:latin typeface="Segoe UI Light"/>
              </a:rPr>
              <a:t>T24 on </a:t>
            </a:r>
            <a:r>
              <a:rPr lang="en-US" sz="2400" dirty="0" smtClean="0">
                <a:latin typeface="Segoe UI Light"/>
              </a:rPr>
              <a:t>Azure, </a:t>
            </a:r>
            <a:r>
              <a:rPr lang="en-US" sz="2400" dirty="0" err="1" smtClean="0">
                <a:latin typeface="Segoe UI Light"/>
              </a:rPr>
              <a:t>Temenos</a:t>
            </a:r>
            <a:r>
              <a:rPr lang="en-US" sz="2400" dirty="0" smtClean="0">
                <a:latin typeface="Segoe UI Light"/>
              </a:rPr>
              <a:t> can more </a:t>
            </a:r>
            <a:r>
              <a:rPr lang="en-US" sz="2400" dirty="0">
                <a:latin typeface="Segoe UI Light"/>
              </a:rPr>
              <a:t>easily </a:t>
            </a:r>
            <a:r>
              <a:rPr lang="en-US" sz="2400" dirty="0" smtClean="0">
                <a:latin typeface="Segoe UI Light"/>
              </a:rPr>
              <a:t>grow in </a:t>
            </a:r>
            <a:r>
              <a:rPr lang="en-US" sz="2400" dirty="0">
                <a:latin typeface="Segoe UI Light"/>
              </a:rPr>
              <a:t>emerging </a:t>
            </a:r>
            <a:r>
              <a:rPr lang="en-US" sz="2400" dirty="0" smtClean="0">
                <a:latin typeface="Segoe UI Light"/>
              </a:rPr>
              <a:t>markets</a:t>
            </a:r>
          </a:p>
          <a:p>
            <a:pPr marL="342900" indent="-342900">
              <a:lnSpc>
                <a:spcPct val="100000"/>
              </a:lnSpc>
              <a:spcBef>
                <a:spcPts val="0"/>
              </a:spcBef>
              <a:spcAft>
                <a:spcPts val="1200"/>
              </a:spcAft>
              <a:buFont typeface="Arial" pitchFamily="34" charset="0"/>
              <a:buChar char="•"/>
            </a:pPr>
            <a:r>
              <a:rPr lang="en-US" sz="2400" dirty="0" smtClean="0">
                <a:latin typeface="Segoe UI Light"/>
              </a:rPr>
              <a:t>Azure provides deployment agility not found in </a:t>
            </a:r>
            <a:r>
              <a:rPr lang="en-US" sz="2400" dirty="0">
                <a:latin typeface="Segoe UI Light"/>
              </a:rPr>
              <a:t>on-premises </a:t>
            </a:r>
            <a:r>
              <a:rPr lang="en-US" sz="2400" dirty="0" smtClean="0">
                <a:latin typeface="Segoe UI Light"/>
              </a:rPr>
              <a:t>applications</a:t>
            </a:r>
          </a:p>
          <a:p>
            <a:pPr marL="342900" indent="-342900">
              <a:lnSpc>
                <a:spcPct val="100000"/>
              </a:lnSpc>
              <a:spcBef>
                <a:spcPts val="0"/>
              </a:spcBef>
              <a:spcAft>
                <a:spcPts val="1200"/>
              </a:spcAft>
              <a:buFont typeface="Arial" pitchFamily="34" charset="0"/>
              <a:buChar char="•"/>
            </a:pPr>
            <a:r>
              <a:rPr lang="en-US" sz="2400" dirty="0" smtClean="0">
                <a:latin typeface="Segoe UI Light"/>
              </a:rPr>
              <a:t>On-demand scalability enables T24 customers to meet close-of-business deadlines </a:t>
            </a:r>
          </a:p>
        </p:txBody>
      </p:sp>
      <p:pic>
        <p:nvPicPr>
          <p:cNvPr id="3" name="Picture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9409607" y="5472919"/>
            <a:ext cx="2438956" cy="1003529"/>
          </a:xfrm>
          <a:prstGeom prst="rect">
            <a:avLst/>
          </a:prstGeom>
        </p:spPr>
      </p:pic>
      <p:sp>
        <p:nvSpPr>
          <p:cNvPr id="8" name="TextBox 7">
            <a:hlinkClick r:id="rId5"/>
          </p:cNvPr>
          <p:cNvSpPr txBox="1"/>
          <p:nvPr/>
        </p:nvSpPr>
        <p:spPr>
          <a:xfrm>
            <a:off x="257232" y="614249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9" name="矩形 8">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240948023"/>
      </p:ext>
    </p:extLst>
  </p:cSld>
  <p:clrMapOvr>
    <a:masterClrMapping/>
  </p:clrMapOvr>
  <p:transition spd="med">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The Microsoft data platform</a:t>
            </a:r>
            <a:endParaRPr lang="en-US" dirty="0"/>
          </a:p>
        </p:txBody>
      </p:sp>
      <p:sp useBgFill="1">
        <p:nvSpPr>
          <p:cNvPr id="267" name="Rectangle 266"/>
          <p:cNvSpPr/>
          <p:nvPr/>
        </p:nvSpPr>
        <p:spPr bwMode="auto">
          <a:xfrm>
            <a:off x="33236" y="1341183"/>
            <a:ext cx="5044879"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268" name="Trapezoid 267"/>
          <p:cNvSpPr/>
          <p:nvPr/>
        </p:nvSpPr>
        <p:spPr bwMode="auto">
          <a:xfrm rot="16200000">
            <a:off x="1382067" y="2929859"/>
            <a:ext cx="4859329" cy="2457734"/>
          </a:xfrm>
          <a:prstGeom prst="trapezoid">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1960" b="1" dirty="0">
              <a:solidFill>
                <a:srgbClr val="FFFFFF"/>
              </a:solidFill>
              <a:latin typeface="Segoe UI Light"/>
              <a:ea typeface="Segoe UI" pitchFamily="34" charset="0"/>
              <a:cs typeface="Segoe UI" pitchFamily="34" charset="0"/>
            </a:endParaRPr>
          </a:p>
        </p:txBody>
      </p:sp>
      <p:sp>
        <p:nvSpPr>
          <p:cNvPr id="271" name="AutoShape 3"/>
          <p:cNvSpPr>
            <a:spLocks noChangeAspect="1" noChangeArrowheads="1" noTextEdit="1"/>
          </p:cNvSpPr>
          <p:nvPr/>
        </p:nvSpPr>
        <p:spPr bwMode="auto">
          <a:xfrm>
            <a:off x="709511" y="2068847"/>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282"/>
          <p:cNvSpPr/>
          <p:nvPr/>
        </p:nvSpPr>
        <p:spPr>
          <a:xfrm rot="18493024">
            <a:off x="838291" y="2767992"/>
            <a:ext cx="2300304" cy="1558138"/>
          </a:xfrm>
          <a:prstGeom prst="rect">
            <a:avLst/>
          </a:prstGeom>
        </p:spPr>
        <p:txBody>
          <a:bodyPr wrap="square" anchor="ctr">
            <a:prstTxWarp prst="textArchUp">
              <a:avLst>
                <a:gd name="adj" fmla="val 11674266"/>
              </a:avLst>
            </a:prstTxWarp>
            <a:spAutoFit/>
          </a:bodyPr>
          <a:lstStyle/>
          <a:p>
            <a:pPr algn="ctr" defTabSz="913319" fontAlgn="base">
              <a:lnSpc>
                <a:spcPct val="90000"/>
              </a:lnSpc>
              <a:spcBef>
                <a:spcPct val="0"/>
              </a:spcBef>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grpSp>
        <p:nvGrpSpPr>
          <p:cNvPr id="97" name="Group 96"/>
          <p:cNvGrpSpPr/>
          <p:nvPr/>
        </p:nvGrpSpPr>
        <p:grpSpPr>
          <a:xfrm>
            <a:off x="5040711" y="1729062"/>
            <a:ext cx="6907267" cy="1577772"/>
            <a:chOff x="5034361" y="1481412"/>
            <a:chExt cx="6907267" cy="1577772"/>
          </a:xfrm>
        </p:grpSpPr>
        <p:sp>
          <p:nvSpPr>
            <p:cNvPr id="98" name="Rectangle 97">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99" name="Group 98"/>
            <p:cNvGrpSpPr/>
            <p:nvPr/>
          </p:nvGrpSpPr>
          <p:grpSpPr>
            <a:xfrm>
              <a:off x="10592951" y="1999318"/>
              <a:ext cx="1348677" cy="1059866"/>
              <a:chOff x="10584232" y="1992876"/>
              <a:chExt cx="1348677" cy="1059866"/>
            </a:xfrm>
          </p:grpSpPr>
          <p:sp>
            <p:nvSpPr>
              <p:cNvPr id="112" name="Rectangle 111"/>
              <p:cNvSpPr/>
              <p:nvPr/>
            </p:nvSpPr>
            <p:spPr bwMode="auto">
              <a:xfrm>
                <a:off x="10584232"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Mobile</a:t>
                </a:r>
              </a:p>
            </p:txBody>
          </p:sp>
          <p:grpSp>
            <p:nvGrpSpPr>
              <p:cNvPr id="113" name="Group 112"/>
              <p:cNvGrpSpPr/>
              <p:nvPr/>
            </p:nvGrpSpPr>
            <p:grpSpPr>
              <a:xfrm>
                <a:off x="10718307" y="2056788"/>
                <a:ext cx="375429" cy="437853"/>
                <a:chOff x="10280016" y="4544833"/>
                <a:chExt cx="728879" cy="719102"/>
              </a:xfrm>
            </p:grpSpPr>
            <p:grpSp>
              <p:nvGrpSpPr>
                <p:cNvPr id="114" name="Group 113"/>
                <p:cNvGrpSpPr/>
                <p:nvPr/>
              </p:nvGrpSpPr>
              <p:grpSpPr bwMode="black">
                <a:xfrm>
                  <a:off x="10280016" y="4544833"/>
                  <a:ext cx="728879" cy="719102"/>
                  <a:chOff x="2916435" y="3914152"/>
                  <a:chExt cx="930763" cy="918513"/>
                </a:xfrm>
              </p:grpSpPr>
              <p:pic>
                <p:nvPicPr>
                  <p:cNvPr id="116" name="Picture 115"/>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117"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89594" tIns="44796" rIns="89594" bIns="44796" numCol="1" anchor="t" anchorCtr="0" compatLnSpc="1">
                    <a:prstTxWarp prst="textNoShape">
                      <a:avLst/>
                    </a:prstTxWarp>
                  </a:bodyPr>
                  <a:lstStyle/>
                  <a:p>
                    <a:pPr marL="0" marR="0" lvl="0" indent="0" defTabSz="91383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dirty="0">
                      <a:ln>
                        <a:noFill/>
                      </a:ln>
                      <a:solidFill>
                        <a:srgbClr val="FFFFFF"/>
                      </a:solidFill>
                      <a:effectLst/>
                      <a:uLnTx/>
                      <a:uFillTx/>
                    </a:endParaRPr>
                  </a:p>
                </p:txBody>
              </p:sp>
            </p:grpSp>
            <p:sp>
              <p:nvSpPr>
                <p:cNvPr id="115" name="Freeform 114"/>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674"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ysClr val="window" lastClr="FFFFFF"/>
                    </a:solidFill>
                    <a:effectLst/>
                    <a:uLnTx/>
                    <a:uFillTx/>
                    <a:latin typeface="Arial"/>
                  </a:endParaRPr>
                </a:p>
              </p:txBody>
            </p:sp>
          </p:grpSp>
        </p:grpSp>
        <p:grpSp>
          <p:nvGrpSpPr>
            <p:cNvPr id="100" name="Group 99"/>
            <p:cNvGrpSpPr/>
            <p:nvPr/>
          </p:nvGrpSpPr>
          <p:grpSpPr>
            <a:xfrm>
              <a:off x="6425524" y="1999318"/>
              <a:ext cx="1348677" cy="1059866"/>
              <a:chOff x="6427937" y="1992876"/>
              <a:chExt cx="1348677" cy="1059866"/>
            </a:xfrm>
          </p:grpSpPr>
          <p:sp>
            <p:nvSpPr>
              <p:cNvPr id="110" name="Rectangle 109"/>
              <p:cNvSpPr/>
              <p:nvPr/>
            </p:nvSpPr>
            <p:spPr bwMode="auto">
              <a:xfrm>
                <a:off x="6427937"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Reports</a:t>
                </a:r>
              </a:p>
            </p:txBody>
          </p:sp>
          <p:sp>
            <p:nvSpPr>
              <p:cNvPr id="111"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nvGrpSpPr>
            <p:cNvPr id="101" name="Group 100"/>
            <p:cNvGrpSpPr/>
            <p:nvPr/>
          </p:nvGrpSpPr>
          <p:grpSpPr>
            <a:xfrm>
              <a:off x="9197996" y="1999318"/>
              <a:ext cx="1348677" cy="1059866"/>
              <a:chOff x="9197240" y="1992876"/>
              <a:chExt cx="1348677" cy="1059866"/>
            </a:xfrm>
          </p:grpSpPr>
          <p:sp>
            <p:nvSpPr>
              <p:cNvPr id="108" name="Rectangle 107"/>
              <p:cNvSpPr/>
              <p:nvPr/>
            </p:nvSpPr>
            <p:spPr bwMode="auto">
              <a:xfrm>
                <a:off x="9197240"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Ask</a:t>
                </a:r>
              </a:p>
            </p:txBody>
          </p:sp>
          <p:sp>
            <p:nvSpPr>
              <p:cNvPr id="109"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02" name="Group 101"/>
            <p:cNvGrpSpPr/>
            <p:nvPr/>
          </p:nvGrpSpPr>
          <p:grpSpPr>
            <a:xfrm>
              <a:off x="7811760" y="1999318"/>
              <a:ext cx="1348677" cy="1059866"/>
              <a:chOff x="7814931" y="1992876"/>
              <a:chExt cx="1348677" cy="1059866"/>
            </a:xfrm>
          </p:grpSpPr>
          <p:sp>
            <p:nvSpPr>
              <p:cNvPr id="106" name="Rectangle 105"/>
              <p:cNvSpPr/>
              <p:nvPr/>
            </p:nvSpPr>
            <p:spPr bwMode="auto">
              <a:xfrm>
                <a:off x="7814931"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a:gradFill>
                      <a:gsLst>
                        <a:gs pos="11024">
                          <a:srgbClr val="FFFFFF"/>
                        </a:gs>
                        <a:gs pos="23000">
                          <a:srgbClr val="FFFFFF"/>
                        </a:gs>
                      </a:gsLst>
                      <a:lin ang="5400000" scaled="1"/>
                    </a:gradFill>
                    <a:latin typeface="+mn-lt"/>
                    <a:ea typeface="+mn-ea"/>
                    <a:cs typeface="+mn-cs"/>
                  </a:rPr>
                  <a:t>Dashboards</a:t>
                </a:r>
                <a:endParaRPr lang="en-US" sz="1400" dirty="0">
                  <a:gradFill>
                    <a:gsLst>
                      <a:gs pos="11024">
                        <a:srgbClr val="FFFFFF"/>
                      </a:gs>
                      <a:gs pos="23000">
                        <a:srgbClr val="FFFFFF"/>
                      </a:gs>
                    </a:gsLst>
                    <a:lin ang="5400000" scaled="1"/>
                  </a:gradFill>
                  <a:latin typeface="+mn-lt"/>
                  <a:ea typeface="+mn-ea"/>
                  <a:cs typeface="+mn-cs"/>
                </a:endParaRPr>
              </a:p>
            </p:txBody>
          </p:sp>
          <p:sp>
            <p:nvSpPr>
              <p:cNvPr id="107" name="Freeform 106"/>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952"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ysClr val="window" lastClr="FFFFFF"/>
                  </a:solidFill>
                  <a:effectLst/>
                  <a:uLnTx/>
                  <a:uFillTx/>
                  <a:latin typeface="Arial"/>
                </a:endParaRPr>
              </a:p>
            </p:txBody>
          </p:sp>
        </p:grpSp>
        <p:grpSp>
          <p:nvGrpSpPr>
            <p:cNvPr id="103" name="Group 102"/>
            <p:cNvGrpSpPr/>
            <p:nvPr/>
          </p:nvGrpSpPr>
          <p:grpSpPr>
            <a:xfrm>
              <a:off x="5034361" y="1999319"/>
              <a:ext cx="1348677" cy="1059865"/>
              <a:chOff x="5039288" y="1999319"/>
              <a:chExt cx="1348677" cy="1059865"/>
            </a:xfrm>
          </p:grpSpPr>
          <p:sp>
            <p:nvSpPr>
              <p:cNvPr id="104" name="Rectangle 103"/>
              <p:cNvSpPr/>
              <p:nvPr/>
            </p:nvSpPr>
            <p:spPr bwMode="auto">
              <a:xfrm>
                <a:off x="5039288" y="1999319"/>
                <a:ext cx="1348677"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Applications</a:t>
                </a:r>
              </a:p>
            </p:txBody>
          </p:sp>
          <p:sp>
            <p:nvSpPr>
              <p:cNvPr id="105"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505050"/>
                  </a:solidFill>
                  <a:effectLst/>
                  <a:uLnTx/>
                  <a:uFillTx/>
                </a:endParaRPr>
              </a:p>
            </p:txBody>
          </p:sp>
        </p:grpSp>
      </p:grpSp>
      <p:grpSp>
        <p:nvGrpSpPr>
          <p:cNvPr id="156" name="Group 155"/>
          <p:cNvGrpSpPr/>
          <p:nvPr/>
        </p:nvGrpSpPr>
        <p:grpSpPr>
          <a:xfrm>
            <a:off x="5040711" y="5013342"/>
            <a:ext cx="6907267" cy="1575048"/>
            <a:chOff x="5040711" y="5013342"/>
            <a:chExt cx="6907267" cy="1575048"/>
          </a:xfrm>
        </p:grpSpPr>
        <p:grpSp>
          <p:nvGrpSpPr>
            <p:cNvPr id="157" name="Group 156"/>
            <p:cNvGrpSpPr/>
            <p:nvPr/>
          </p:nvGrpSpPr>
          <p:grpSpPr>
            <a:xfrm>
              <a:off x="5040711" y="5013342"/>
              <a:ext cx="6907267" cy="1575048"/>
              <a:chOff x="5040711" y="5013342"/>
              <a:chExt cx="6907267" cy="1575048"/>
            </a:xfrm>
          </p:grpSpPr>
          <p:sp>
            <p:nvSpPr>
              <p:cNvPr id="160"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61" name="Rectangle 160"/>
              <p:cNvSpPr/>
              <p:nvPr/>
            </p:nvSpPr>
            <p:spPr bwMode="auto">
              <a:xfrm>
                <a:off x="9203272" y="5525124"/>
                <a:ext cx="1342848"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Streaming</a:t>
                </a:r>
              </a:p>
            </p:txBody>
          </p:sp>
          <p:grpSp>
            <p:nvGrpSpPr>
              <p:cNvPr id="162" name="Group 161"/>
              <p:cNvGrpSpPr/>
              <p:nvPr/>
            </p:nvGrpSpPr>
            <p:grpSpPr>
              <a:xfrm>
                <a:off x="9314389" y="5619032"/>
                <a:ext cx="367488" cy="351441"/>
                <a:chOff x="8631671" y="5371382"/>
                <a:chExt cx="367488" cy="351441"/>
              </a:xfrm>
              <a:solidFill>
                <a:srgbClr val="FFFFFF"/>
              </a:solidFill>
            </p:grpSpPr>
            <p:sp>
              <p:nvSpPr>
                <p:cNvPr id="177" name="Freeform 7"/>
                <p:cNvSpPr>
                  <a:spLocks/>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9"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0" name="Freeform 9"/>
                <p:cNvSpPr>
                  <a:spLocks/>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1"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2" name="Freeform 11"/>
                <p:cNvSpPr>
                  <a:spLocks/>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3"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4"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5"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6" name="Freeform 15"/>
                <p:cNvSpPr>
                  <a:spLocks/>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7" name="Freeform 16"/>
                <p:cNvSpPr>
                  <a:spLocks/>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8"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89"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90"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91" name="Freeform 20"/>
                <p:cNvSpPr>
                  <a:spLocks/>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92"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grpSp>
          <p:sp>
            <p:nvSpPr>
              <p:cNvPr id="164" name="Rectangle 163">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Collect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65" name="Group 164"/>
              <p:cNvGrpSpPr/>
              <p:nvPr/>
            </p:nvGrpSpPr>
            <p:grpSpPr>
              <a:xfrm>
                <a:off x="5040711" y="5528525"/>
                <a:ext cx="1343812" cy="1059865"/>
                <a:chOff x="5044790" y="5280875"/>
                <a:chExt cx="1343812" cy="1059865"/>
              </a:xfrm>
            </p:grpSpPr>
            <p:sp>
              <p:nvSpPr>
                <p:cNvPr id="175" name="Rectangle 174"/>
                <p:cNvSpPr/>
                <p:nvPr/>
              </p:nvSpPr>
              <p:spPr bwMode="auto">
                <a:xfrm>
                  <a:off x="5044790" y="5280875"/>
                  <a:ext cx="1343812"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Relational</a:t>
                  </a:r>
                </a:p>
              </p:txBody>
            </p:sp>
            <p:sp>
              <p:nvSpPr>
                <p:cNvPr id="176"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67" name="Group 166"/>
              <p:cNvGrpSpPr/>
              <p:nvPr/>
            </p:nvGrpSpPr>
            <p:grpSpPr>
              <a:xfrm>
                <a:off x="10599300" y="5528525"/>
                <a:ext cx="1348677" cy="1059865"/>
                <a:chOff x="10592950" y="5280875"/>
                <a:chExt cx="1348677" cy="1059865"/>
              </a:xfrm>
            </p:grpSpPr>
            <p:sp>
              <p:nvSpPr>
                <p:cNvPr id="173" name="Rectangle 172"/>
                <p:cNvSpPr/>
                <p:nvPr/>
              </p:nvSpPr>
              <p:spPr bwMode="auto">
                <a:xfrm>
                  <a:off x="10592950" y="5280875"/>
                  <a:ext cx="1348677"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a:gradFill>
                        <a:gsLst>
                          <a:gs pos="11024">
                            <a:srgbClr val="FFFFFF"/>
                          </a:gs>
                          <a:gs pos="23000">
                            <a:srgbClr val="FFFFFF"/>
                          </a:gs>
                        </a:gsLst>
                        <a:lin ang="5400000" scaled="1"/>
                      </a:gradFill>
                      <a:latin typeface="+mn-lt"/>
                      <a:ea typeface="+mn-ea"/>
                      <a:cs typeface="+mn-cs"/>
                    </a:rPr>
                    <a:t>Internal &amp; external</a:t>
                  </a:r>
                  <a:endParaRPr lang="en-US" sz="1400" dirty="0">
                    <a:gradFill>
                      <a:gsLst>
                        <a:gs pos="11024">
                          <a:srgbClr val="FFFFFF"/>
                        </a:gs>
                        <a:gs pos="23000">
                          <a:srgbClr val="FFFFFF"/>
                        </a:gs>
                      </a:gsLst>
                      <a:lin ang="5400000" scaled="1"/>
                    </a:gradFill>
                    <a:latin typeface="+mn-lt"/>
                    <a:ea typeface="+mn-ea"/>
                    <a:cs typeface="+mn-cs"/>
                  </a:endParaRPr>
                </a:p>
              </p:txBody>
            </p:sp>
            <p:sp>
              <p:nvSpPr>
                <p:cNvPr id="174" name="TextBox 173"/>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674" eaLnBrk="1" fontAlgn="auto" latinLnBrk="0" hangingPunct="1">
                    <a:lnSpc>
                      <a:spcPct val="90000"/>
                    </a:lnSpc>
                    <a:spcBef>
                      <a:spcPts val="0"/>
                    </a:spcBef>
                    <a:spcAft>
                      <a:spcPts val="0"/>
                    </a:spcAft>
                    <a:buClrTx/>
                    <a:buSzTx/>
                    <a:buFontTx/>
                    <a:buNone/>
                    <a:tabLst/>
                    <a:defRPr/>
                  </a:pPr>
                  <a:r>
                    <a:rPr kumimoji="0" lang="en-US" sz="3528" b="1"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3528" b="1" i="0" u="none" strike="noStrike" kern="0" cap="none" spc="0" normalizeH="0" baseline="0" noProof="0" dirty="0">
                    <a:ln>
                      <a:noFill/>
                    </a:ln>
                    <a:solidFill>
                      <a:srgbClr val="FFFFFF"/>
                    </a:solidFill>
                    <a:effectLst/>
                    <a:uLnTx/>
                    <a:uFillTx/>
                  </a:endParaRPr>
                </a:p>
              </p:txBody>
            </p:sp>
          </p:grpSp>
          <p:grpSp>
            <p:nvGrpSpPr>
              <p:cNvPr id="168" name="Group 167"/>
              <p:cNvGrpSpPr/>
              <p:nvPr/>
            </p:nvGrpSpPr>
            <p:grpSpPr>
              <a:xfrm>
                <a:off x="6433687" y="5528525"/>
                <a:ext cx="1346864" cy="1059865"/>
                <a:chOff x="6423193" y="5280875"/>
                <a:chExt cx="1346864" cy="1059865"/>
              </a:xfrm>
            </p:grpSpPr>
            <p:sp>
              <p:nvSpPr>
                <p:cNvPr id="171" name="Rectangle 170"/>
                <p:cNvSpPr/>
                <p:nvPr/>
              </p:nvSpPr>
              <p:spPr bwMode="auto">
                <a:xfrm>
                  <a:off x="6423193" y="5280875"/>
                  <a:ext cx="1346864"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Non-relational</a:t>
                  </a:r>
                </a:p>
              </p:txBody>
            </p:sp>
            <p:sp>
              <p:nvSpPr>
                <p:cNvPr id="172"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69" name="Rectangle 168"/>
              <p:cNvSpPr/>
              <p:nvPr/>
            </p:nvSpPr>
            <p:spPr bwMode="auto">
              <a:xfrm>
                <a:off x="7818581" y="5525124"/>
                <a:ext cx="1342848"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688" fontAlgn="auto">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NoSQL</a:t>
                </a:r>
              </a:p>
            </p:txBody>
          </p:sp>
          <p:sp>
            <p:nvSpPr>
              <p:cNvPr id="170" name="Rectangle 169"/>
              <p:cNvSpPr/>
              <p:nvPr/>
            </p:nvSpPr>
            <p:spPr>
              <a:xfrm>
                <a:off x="7794476" y="5559668"/>
                <a:ext cx="503143" cy="361977"/>
              </a:xfrm>
              <a:prstGeom prst="rect">
                <a:avLst/>
              </a:prstGeom>
            </p:spPr>
            <p:txBody>
              <a:bodyPr wrap="square">
                <a:spAutoFit/>
              </a:bodyPr>
              <a:lstStyle/>
              <a:p>
                <a:pPr marL="0" marR="0" lvl="0" indent="0" algn="ctr" defTabSz="932103"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59"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sp>
        <p:nvSpPr>
          <p:cNvPr id="131" name="Oval 130"/>
          <p:cNvSpPr/>
          <p:nvPr/>
        </p:nvSpPr>
        <p:spPr bwMode="auto">
          <a:xfrm>
            <a:off x="340232" y="1896489"/>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32" name="Oval 131"/>
          <p:cNvSpPr/>
          <p:nvPr/>
        </p:nvSpPr>
        <p:spPr bwMode="auto">
          <a:xfrm>
            <a:off x="590557" y="2146813"/>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33" name="AutoShape 3"/>
          <p:cNvSpPr>
            <a:spLocks noChangeAspect="1" noChangeArrowheads="1" noTextEdit="1"/>
          </p:cNvSpPr>
          <p:nvPr/>
        </p:nvSpPr>
        <p:spPr bwMode="auto">
          <a:xfrm>
            <a:off x="664816" y="2220879"/>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34" name="Freeform 5"/>
          <p:cNvSpPr>
            <a:spLocks/>
          </p:cNvSpPr>
          <p:nvPr/>
        </p:nvSpPr>
        <p:spPr bwMode="auto">
          <a:xfrm>
            <a:off x="2644429" y="2217704"/>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5" name="Freeform 6"/>
          <p:cNvSpPr>
            <a:spLocks/>
          </p:cNvSpPr>
          <p:nvPr/>
        </p:nvSpPr>
        <p:spPr bwMode="auto">
          <a:xfrm>
            <a:off x="394941" y="2217704"/>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6" name="Freeform 135"/>
          <p:cNvSpPr>
            <a:spLocks/>
          </p:cNvSpPr>
          <p:nvPr/>
        </p:nvSpPr>
        <p:spPr bwMode="auto">
          <a:xfrm>
            <a:off x="939454" y="4200492"/>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7" name="Freeform 8"/>
          <p:cNvSpPr>
            <a:spLocks noEditPoints="1"/>
          </p:cNvSpPr>
          <p:nvPr/>
        </p:nvSpPr>
        <p:spPr bwMode="auto">
          <a:xfrm>
            <a:off x="664816" y="2217704"/>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38" name="Freeform 9"/>
          <p:cNvSpPr>
            <a:spLocks noEditPoints="1"/>
          </p:cNvSpPr>
          <p:nvPr/>
        </p:nvSpPr>
        <p:spPr bwMode="auto">
          <a:xfrm>
            <a:off x="2644429" y="2217704"/>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44" name="Freeform 10"/>
          <p:cNvSpPr>
            <a:spLocks noEditPoints="1"/>
          </p:cNvSpPr>
          <p:nvPr/>
        </p:nvSpPr>
        <p:spPr bwMode="auto">
          <a:xfrm>
            <a:off x="939454" y="4200492"/>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45" name="Isosceles Triangle 60"/>
          <p:cNvSpPr/>
          <p:nvPr/>
        </p:nvSpPr>
        <p:spPr bwMode="auto">
          <a:xfrm rot="16200000">
            <a:off x="1894889" y="3487987"/>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46" name="Oval 145"/>
          <p:cNvSpPr/>
          <p:nvPr/>
        </p:nvSpPr>
        <p:spPr bwMode="auto">
          <a:xfrm>
            <a:off x="1857394" y="3413650"/>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58" name="Group 157"/>
          <p:cNvGrpSpPr/>
          <p:nvPr/>
        </p:nvGrpSpPr>
        <p:grpSpPr>
          <a:xfrm>
            <a:off x="1984550" y="3536081"/>
            <a:ext cx="1254903" cy="1264353"/>
            <a:chOff x="1967973" y="3193753"/>
            <a:chExt cx="1254903" cy="1264353"/>
          </a:xfrm>
        </p:grpSpPr>
        <p:sp>
          <p:nvSpPr>
            <p:cNvPr id="163" name="Arc 16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166" name="Arc 165"/>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78" name="Rectangle 177"/>
          <p:cNvSpPr/>
          <p:nvPr/>
        </p:nvSpPr>
        <p:spPr>
          <a:xfrm rot="18493024">
            <a:off x="793596" y="2920024"/>
            <a:ext cx="2300304"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193" name="Rectangle 192"/>
          <p:cNvSpPr/>
          <p:nvPr/>
        </p:nvSpPr>
        <p:spPr>
          <a:xfrm rot="3146089">
            <a:off x="2191494" y="2940510"/>
            <a:ext cx="2257900"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194" name="Rectangle 193"/>
          <p:cNvSpPr/>
          <p:nvPr/>
        </p:nvSpPr>
        <p:spPr>
          <a:xfrm rot="192760">
            <a:off x="1352559" y="4300256"/>
            <a:ext cx="2409254" cy="1558138"/>
          </a:xfrm>
          <a:prstGeom prst="rect">
            <a:avLst/>
          </a:prstGeom>
        </p:spPr>
        <p:txBody>
          <a:bodyPr wrap="square" anchor="ctr">
            <a:prstTxWarp prst="textArchDown">
              <a:avLst>
                <a:gd name="adj" fmla="val 882042"/>
              </a:avLst>
            </a:prstTxWarp>
            <a:spAutoFit/>
          </a:bodyPr>
          <a:lstStyle/>
          <a:p>
            <a:pPr algn="ctr" defTabSz="913319">
              <a:lnSpc>
                <a:spcPct val="90000"/>
              </a:lnSpc>
              <a:defRPr/>
            </a:pPr>
            <a:r>
              <a:rPr lang="en-US" sz="1800"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manage</a:t>
            </a:r>
          </a:p>
        </p:txBody>
      </p:sp>
      <p:grpSp>
        <p:nvGrpSpPr>
          <p:cNvPr id="249" name="Group 248"/>
          <p:cNvGrpSpPr/>
          <p:nvPr/>
        </p:nvGrpSpPr>
        <p:grpSpPr>
          <a:xfrm>
            <a:off x="5040711" y="5013342"/>
            <a:ext cx="6907267" cy="1575048"/>
            <a:chOff x="5040711" y="5013342"/>
            <a:chExt cx="6907267" cy="1575048"/>
          </a:xfrm>
        </p:grpSpPr>
        <p:grpSp>
          <p:nvGrpSpPr>
            <p:cNvPr id="250" name="Group 249"/>
            <p:cNvGrpSpPr/>
            <p:nvPr/>
          </p:nvGrpSpPr>
          <p:grpSpPr>
            <a:xfrm>
              <a:off x="5040711" y="5013342"/>
              <a:ext cx="6907267" cy="1575048"/>
              <a:chOff x="5040711" y="5013342"/>
              <a:chExt cx="6907267" cy="1575048"/>
            </a:xfrm>
          </p:grpSpPr>
          <p:sp>
            <p:nvSpPr>
              <p:cNvPr id="252"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3" name="Rectangle 252"/>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254" name="Group 253"/>
              <p:cNvGrpSpPr/>
              <p:nvPr/>
            </p:nvGrpSpPr>
            <p:grpSpPr>
              <a:xfrm>
                <a:off x="9314389" y="5619032"/>
                <a:ext cx="367488" cy="351441"/>
                <a:chOff x="8631671" y="5371382"/>
                <a:chExt cx="367488" cy="351441"/>
              </a:xfrm>
              <a:solidFill>
                <a:srgbClr val="FFFFFF"/>
              </a:solidFill>
            </p:grpSpPr>
            <p:sp>
              <p:nvSpPr>
                <p:cNvPr id="286" name="Freeform 7"/>
                <p:cNvSpPr>
                  <a:spLocks/>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87"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88" name="Freeform 9"/>
                <p:cNvSpPr>
                  <a:spLocks/>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89"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0" name="Freeform 11"/>
                <p:cNvSpPr>
                  <a:spLocks/>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1"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2"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3"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4" name="Freeform 15"/>
                <p:cNvSpPr>
                  <a:spLocks/>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5" name="Freeform 16"/>
                <p:cNvSpPr>
                  <a:spLocks/>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6"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7"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8"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99" name="Freeform 20"/>
                <p:cNvSpPr>
                  <a:spLocks/>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00"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grpSp>
          <p:sp>
            <p:nvSpPr>
              <p:cNvPr id="255" name="Rectangle 254">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56" name="Group 255"/>
              <p:cNvGrpSpPr/>
              <p:nvPr/>
            </p:nvGrpSpPr>
            <p:grpSpPr>
              <a:xfrm>
                <a:off x="5040711" y="5528525"/>
                <a:ext cx="1343812" cy="1059865"/>
                <a:chOff x="5044790" y="5280875"/>
                <a:chExt cx="1343812" cy="1059865"/>
              </a:xfrm>
            </p:grpSpPr>
            <p:sp>
              <p:nvSpPr>
                <p:cNvPr id="265" name="Rectangle 264"/>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266"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57" name="Group 256"/>
              <p:cNvGrpSpPr/>
              <p:nvPr/>
            </p:nvGrpSpPr>
            <p:grpSpPr>
              <a:xfrm>
                <a:off x="10599300" y="5528525"/>
                <a:ext cx="1348677" cy="1059865"/>
                <a:chOff x="10592950" y="5280875"/>
                <a:chExt cx="1348677" cy="1059865"/>
              </a:xfrm>
            </p:grpSpPr>
            <p:sp>
              <p:nvSpPr>
                <p:cNvPr id="263" name="Rectangle 262"/>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64" name="TextBox 263"/>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674" eaLnBrk="1" fontAlgn="auto" latinLnBrk="0" hangingPunct="1">
                    <a:lnSpc>
                      <a:spcPct val="90000"/>
                    </a:lnSpc>
                    <a:spcBef>
                      <a:spcPts val="0"/>
                    </a:spcBef>
                    <a:spcAft>
                      <a:spcPts val="0"/>
                    </a:spcAft>
                    <a:buClrTx/>
                    <a:buSzTx/>
                    <a:buFontTx/>
                    <a:buNone/>
                    <a:tabLst/>
                    <a:defRPr/>
                  </a:pPr>
                  <a:r>
                    <a:rPr kumimoji="0" lang="en-US" sz="3528" b="1"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3528" b="1" i="0" u="none" strike="noStrike" kern="0" cap="none" spc="0" normalizeH="0" baseline="0" noProof="0" dirty="0">
                    <a:ln>
                      <a:noFill/>
                    </a:ln>
                    <a:solidFill>
                      <a:srgbClr val="FFFFFF"/>
                    </a:solidFill>
                    <a:effectLst/>
                    <a:uLnTx/>
                    <a:uFillTx/>
                  </a:endParaRPr>
                </a:p>
              </p:txBody>
            </p:sp>
          </p:grpSp>
          <p:grpSp>
            <p:nvGrpSpPr>
              <p:cNvPr id="258" name="Group 257"/>
              <p:cNvGrpSpPr/>
              <p:nvPr/>
            </p:nvGrpSpPr>
            <p:grpSpPr>
              <a:xfrm>
                <a:off x="6433687" y="5528525"/>
                <a:ext cx="1346864" cy="1059865"/>
                <a:chOff x="6423193" y="5280875"/>
                <a:chExt cx="1346864" cy="1059865"/>
              </a:xfrm>
            </p:grpSpPr>
            <p:sp>
              <p:nvSpPr>
                <p:cNvPr id="261" name="Rectangle 260"/>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262"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259" name="Rectangle 258"/>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260" name="Rectangle 259"/>
              <p:cNvSpPr/>
              <p:nvPr/>
            </p:nvSpPr>
            <p:spPr>
              <a:xfrm>
                <a:off x="7794476" y="5559668"/>
                <a:ext cx="503143" cy="361977"/>
              </a:xfrm>
              <a:prstGeom prst="rect">
                <a:avLst/>
              </a:prstGeom>
            </p:spPr>
            <p:txBody>
              <a:bodyPr wrap="square">
                <a:spAutoFit/>
              </a:bodyPr>
              <a:lstStyle/>
              <a:p>
                <a:pPr marL="0" marR="0" lvl="0" indent="0" algn="ctr" defTabSz="932103"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251"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2" name="Group 321"/>
          <p:cNvGrpSpPr/>
          <p:nvPr/>
        </p:nvGrpSpPr>
        <p:grpSpPr>
          <a:xfrm>
            <a:off x="5040711" y="3371202"/>
            <a:ext cx="6907267" cy="1575051"/>
            <a:chOff x="5040711" y="3371202"/>
            <a:chExt cx="6907267" cy="1575051"/>
          </a:xfrm>
        </p:grpSpPr>
        <p:sp>
          <p:nvSpPr>
            <p:cNvPr id="323" name="Rectangle 322"/>
            <p:cNvSpPr/>
            <p:nvPr/>
          </p:nvSpPr>
          <p:spPr bwMode="auto">
            <a:xfrm>
              <a:off x="7820642" y="3886386"/>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Complex Event Processing</a:t>
              </a:r>
            </a:p>
          </p:txBody>
        </p:sp>
        <p:grpSp>
          <p:nvGrpSpPr>
            <p:cNvPr id="324" name="Group 323"/>
            <p:cNvGrpSpPr/>
            <p:nvPr/>
          </p:nvGrpSpPr>
          <p:grpSpPr>
            <a:xfrm>
              <a:off x="5040711" y="3371202"/>
              <a:ext cx="6907267" cy="1575051"/>
              <a:chOff x="5040711" y="3371202"/>
              <a:chExt cx="6907267" cy="1575051"/>
            </a:xfrm>
          </p:grpSpPr>
          <p:grpSp>
            <p:nvGrpSpPr>
              <p:cNvPr id="325" name="Group 324"/>
              <p:cNvGrpSpPr/>
              <p:nvPr/>
            </p:nvGrpSpPr>
            <p:grpSpPr>
              <a:xfrm>
                <a:off x="5040711" y="3371202"/>
                <a:ext cx="6907267" cy="1575051"/>
                <a:chOff x="5034361" y="3123552"/>
                <a:chExt cx="6907267" cy="1575051"/>
              </a:xfrm>
            </p:grpSpPr>
            <p:sp>
              <p:nvSpPr>
                <p:cNvPr id="327" name="Rectangle 326">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28" name="Group 327"/>
                <p:cNvGrpSpPr/>
                <p:nvPr/>
              </p:nvGrpSpPr>
              <p:grpSpPr>
                <a:xfrm>
                  <a:off x="5034361" y="3638737"/>
                  <a:ext cx="1348677" cy="1059866"/>
                  <a:chOff x="5034361" y="3658276"/>
                  <a:chExt cx="1348677" cy="1059866"/>
                </a:xfrm>
              </p:grpSpPr>
              <p:sp>
                <p:nvSpPr>
                  <p:cNvPr id="343" name="Rectangle 342"/>
                  <p:cNvSpPr/>
                  <p:nvPr/>
                </p:nvSpPr>
                <p:spPr bwMode="auto">
                  <a:xfrm>
                    <a:off x="5034361"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344" name="Group 343"/>
                  <p:cNvGrpSpPr/>
                  <p:nvPr/>
                </p:nvGrpSpPr>
                <p:grpSpPr>
                  <a:xfrm>
                    <a:off x="5101653" y="3755670"/>
                    <a:ext cx="567413" cy="356382"/>
                    <a:chOff x="3806692" y="2708346"/>
                    <a:chExt cx="531683" cy="333940"/>
                  </a:xfrm>
                </p:grpSpPr>
                <p:sp>
                  <p:nvSpPr>
                    <p:cNvPr id="345"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346"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347"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329" name="Group 328"/>
                <p:cNvGrpSpPr/>
                <p:nvPr/>
              </p:nvGrpSpPr>
              <p:grpSpPr>
                <a:xfrm>
                  <a:off x="10592951" y="3638737"/>
                  <a:ext cx="1348677" cy="1059866"/>
                  <a:chOff x="10588808" y="3658276"/>
                  <a:chExt cx="1348677" cy="1059866"/>
                </a:xfrm>
              </p:grpSpPr>
              <p:sp>
                <p:nvSpPr>
                  <p:cNvPr id="339" name="Rectangle 338"/>
                  <p:cNvSpPr/>
                  <p:nvPr/>
                </p:nvSpPr>
                <p:spPr bwMode="auto">
                  <a:xfrm>
                    <a:off x="10588808"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340" name="Group 339"/>
                  <p:cNvGrpSpPr/>
                  <p:nvPr/>
                </p:nvGrpSpPr>
                <p:grpSpPr>
                  <a:xfrm>
                    <a:off x="10764074" y="3723087"/>
                    <a:ext cx="246751" cy="421548"/>
                    <a:chOff x="10638708" y="2707362"/>
                    <a:chExt cx="251764" cy="430113"/>
                  </a:xfrm>
                </p:grpSpPr>
                <p:sp>
                  <p:nvSpPr>
                    <p:cNvPr id="341" name="Freeform 340"/>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342" name="Freeform 341"/>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30" name="Group 329"/>
                <p:cNvGrpSpPr/>
                <p:nvPr/>
              </p:nvGrpSpPr>
              <p:grpSpPr>
                <a:xfrm>
                  <a:off x="9197995" y="3638737"/>
                  <a:ext cx="1346145" cy="1059865"/>
                  <a:chOff x="9202506" y="3659720"/>
                  <a:chExt cx="1346145" cy="1059865"/>
                </a:xfrm>
              </p:grpSpPr>
              <p:sp>
                <p:nvSpPr>
                  <p:cNvPr id="334" name="Rectangle 333"/>
                  <p:cNvSpPr/>
                  <p:nvPr/>
                </p:nvSpPr>
                <p:spPr bwMode="auto">
                  <a:xfrm>
                    <a:off x="9202506" y="3659720"/>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335" name="Group 334"/>
                  <p:cNvGrpSpPr/>
                  <p:nvPr/>
                </p:nvGrpSpPr>
                <p:grpSpPr>
                  <a:xfrm>
                    <a:off x="9321062" y="3770949"/>
                    <a:ext cx="302650" cy="351287"/>
                    <a:chOff x="9397262" y="3770949"/>
                    <a:chExt cx="302650" cy="351287"/>
                  </a:xfrm>
                </p:grpSpPr>
                <p:sp>
                  <p:nvSpPr>
                    <p:cNvPr id="336"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337"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338"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31" name="Group 330"/>
                <p:cNvGrpSpPr/>
                <p:nvPr/>
              </p:nvGrpSpPr>
              <p:grpSpPr>
                <a:xfrm>
                  <a:off x="6427733" y="3638736"/>
                  <a:ext cx="1346468" cy="1059866"/>
                  <a:chOff x="6427366" y="3658275"/>
                  <a:chExt cx="1346468" cy="1059866"/>
                </a:xfrm>
              </p:grpSpPr>
              <p:sp>
                <p:nvSpPr>
                  <p:cNvPr id="332" name="Rectangle 331"/>
                  <p:cNvSpPr/>
                  <p:nvPr/>
                </p:nvSpPr>
                <p:spPr bwMode="auto">
                  <a:xfrm>
                    <a:off x="6427366" y="3658275"/>
                    <a:ext cx="1346468"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333"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326" name="Freeform 325"/>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grpSp>
        <p:nvGrpSpPr>
          <p:cNvPr id="348" name="Group 347"/>
          <p:cNvGrpSpPr/>
          <p:nvPr/>
        </p:nvGrpSpPr>
        <p:grpSpPr>
          <a:xfrm>
            <a:off x="5040711" y="3371202"/>
            <a:ext cx="6907267" cy="1575051"/>
            <a:chOff x="5040711" y="3371202"/>
            <a:chExt cx="6907267" cy="1575051"/>
          </a:xfrm>
        </p:grpSpPr>
        <p:sp>
          <p:nvSpPr>
            <p:cNvPr id="349" name="Rectangle 348"/>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defTabSz="932688" fontAlgn="auto">
                <a:lnSpc>
                  <a:spcPct val="90000"/>
                </a:lnSpc>
                <a:spcBef>
                  <a:spcPts val="0"/>
                </a:spcBef>
                <a:spcAft>
                  <a:spcPts val="0"/>
                </a:spcAft>
                <a:defRPr/>
              </a:pPr>
              <a:r>
                <a:rPr lang="en-US" sz="1300" kern="0" dirty="0">
                  <a:gradFill>
                    <a:gsLst>
                      <a:gs pos="11024">
                        <a:srgbClr val="FFFFFF"/>
                      </a:gs>
                      <a:gs pos="23000">
                        <a:srgbClr val="FFFFFF"/>
                      </a:gs>
                    </a:gsLst>
                    <a:lin ang="5400000" scaled="1"/>
                  </a:gradFill>
                </a:rPr>
                <a:t>Complex Event Processing</a:t>
              </a:r>
            </a:p>
          </p:txBody>
        </p:sp>
        <p:grpSp>
          <p:nvGrpSpPr>
            <p:cNvPr id="350" name="Group 349"/>
            <p:cNvGrpSpPr/>
            <p:nvPr/>
          </p:nvGrpSpPr>
          <p:grpSpPr>
            <a:xfrm>
              <a:off x="5040711" y="3371202"/>
              <a:ext cx="6907267" cy="1575051"/>
              <a:chOff x="5040711" y="3371202"/>
              <a:chExt cx="6907267" cy="1575051"/>
            </a:xfrm>
          </p:grpSpPr>
          <p:grpSp>
            <p:nvGrpSpPr>
              <p:cNvPr id="351" name="Group 350"/>
              <p:cNvGrpSpPr/>
              <p:nvPr/>
            </p:nvGrpSpPr>
            <p:grpSpPr>
              <a:xfrm>
                <a:off x="5040711" y="3371202"/>
                <a:ext cx="6907267" cy="1575051"/>
                <a:chOff x="5034361" y="3123552"/>
                <a:chExt cx="6907267" cy="1575051"/>
              </a:xfrm>
            </p:grpSpPr>
            <p:sp>
              <p:nvSpPr>
                <p:cNvPr id="353" name="Rectangle 352">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54" name="Group 353"/>
                <p:cNvGrpSpPr/>
                <p:nvPr/>
              </p:nvGrpSpPr>
              <p:grpSpPr>
                <a:xfrm>
                  <a:off x="5034361" y="3638737"/>
                  <a:ext cx="1348677" cy="1059866"/>
                  <a:chOff x="5034361" y="3658276"/>
                  <a:chExt cx="1348677" cy="1059866"/>
                </a:xfrm>
              </p:grpSpPr>
              <p:sp>
                <p:nvSpPr>
                  <p:cNvPr id="369" name="Rectangle 368"/>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370" name="Group 369"/>
                  <p:cNvGrpSpPr/>
                  <p:nvPr/>
                </p:nvGrpSpPr>
                <p:grpSpPr>
                  <a:xfrm>
                    <a:off x="5101653" y="3755670"/>
                    <a:ext cx="567413" cy="356382"/>
                    <a:chOff x="3806692" y="2708346"/>
                    <a:chExt cx="531683" cy="333940"/>
                  </a:xfrm>
                </p:grpSpPr>
                <p:sp>
                  <p:nvSpPr>
                    <p:cNvPr id="371"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372"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373"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355" name="Group 354"/>
                <p:cNvGrpSpPr/>
                <p:nvPr/>
              </p:nvGrpSpPr>
              <p:grpSpPr>
                <a:xfrm>
                  <a:off x="10592951" y="3638737"/>
                  <a:ext cx="1348677" cy="1059866"/>
                  <a:chOff x="10588808" y="3658276"/>
                  <a:chExt cx="1348677" cy="1059866"/>
                </a:xfrm>
              </p:grpSpPr>
              <p:sp>
                <p:nvSpPr>
                  <p:cNvPr id="365" name="Rectangle 364"/>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366" name="Group 365"/>
                  <p:cNvGrpSpPr/>
                  <p:nvPr/>
                </p:nvGrpSpPr>
                <p:grpSpPr>
                  <a:xfrm>
                    <a:off x="10764074" y="3723087"/>
                    <a:ext cx="246751" cy="421548"/>
                    <a:chOff x="10638708" y="2707362"/>
                    <a:chExt cx="251764" cy="430113"/>
                  </a:xfrm>
                </p:grpSpPr>
                <p:sp>
                  <p:nvSpPr>
                    <p:cNvPr id="367" name="Freeform 366"/>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368" name="Freeform 367"/>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56" name="Group 355"/>
                <p:cNvGrpSpPr/>
                <p:nvPr/>
              </p:nvGrpSpPr>
              <p:grpSpPr>
                <a:xfrm>
                  <a:off x="9197995" y="3638737"/>
                  <a:ext cx="1346145" cy="1059865"/>
                  <a:chOff x="9202506" y="3659720"/>
                  <a:chExt cx="1346145" cy="1059865"/>
                </a:xfrm>
              </p:grpSpPr>
              <p:sp>
                <p:nvSpPr>
                  <p:cNvPr id="360" name="Rectangle 359"/>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361" name="Group 360"/>
                  <p:cNvGrpSpPr/>
                  <p:nvPr/>
                </p:nvGrpSpPr>
                <p:grpSpPr>
                  <a:xfrm>
                    <a:off x="9321062" y="3770949"/>
                    <a:ext cx="302650" cy="351287"/>
                    <a:chOff x="9397262" y="3770949"/>
                    <a:chExt cx="302650" cy="351287"/>
                  </a:xfrm>
                </p:grpSpPr>
                <p:sp>
                  <p:nvSpPr>
                    <p:cNvPr id="362"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363"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364"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57" name="Group 356"/>
                <p:cNvGrpSpPr/>
                <p:nvPr/>
              </p:nvGrpSpPr>
              <p:grpSpPr>
                <a:xfrm>
                  <a:off x="6427733" y="3638736"/>
                  <a:ext cx="1346468" cy="1059866"/>
                  <a:chOff x="6427366" y="3658275"/>
                  <a:chExt cx="1346468" cy="1059866"/>
                </a:xfrm>
              </p:grpSpPr>
              <p:sp>
                <p:nvSpPr>
                  <p:cNvPr id="358" name="Rectangle 357"/>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359"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352" name="Freeform 351"/>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sp>
        <p:nvSpPr>
          <p:cNvPr id="195" name="TextBox 194">
            <a:hlinkClick r:id="rId6"/>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96" name="矩形 195">
            <a:hlinkClick r:id="rId6"/>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2916581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1000"/>
                                  </p:stCondLst>
                                  <p:childTnLst>
                                    <p:animClr clrSpc="rgb" dir="cw">
                                      <p:cBhvr>
                                        <p:cTn id="6" dur="1000" fill="hold"/>
                                        <p:tgtEl>
                                          <p:spTgt spid="135"/>
                                        </p:tgtEl>
                                        <p:attrNameLst>
                                          <p:attrName>fillcolor</p:attrName>
                                        </p:attrNameLst>
                                      </p:cBhvr>
                                      <p:to>
                                        <a:srgbClr val="0072C6"/>
                                      </p:to>
                                    </p:animClr>
                                    <p:set>
                                      <p:cBhvr>
                                        <p:cTn id="7" dur="1000" fill="hold"/>
                                        <p:tgtEl>
                                          <p:spTgt spid="135"/>
                                        </p:tgtEl>
                                        <p:attrNameLst>
                                          <p:attrName>fill.type</p:attrName>
                                        </p:attrNameLst>
                                      </p:cBhvr>
                                      <p:to>
                                        <p:strVal val="solid"/>
                                      </p:to>
                                    </p:set>
                                    <p:set>
                                      <p:cBhvr>
                                        <p:cTn id="8" dur="1000" fill="hold"/>
                                        <p:tgtEl>
                                          <p:spTgt spid="135"/>
                                        </p:tgtEl>
                                        <p:attrNameLst>
                                          <p:attrName>fill.on</p:attrName>
                                        </p:attrNameLst>
                                      </p:cBhvr>
                                      <p:to>
                                        <p:strVal val="true"/>
                                      </p:to>
                                    </p:set>
                                  </p:childTnLst>
                                </p:cTn>
                              </p:par>
                              <p:par>
                                <p:cTn id="9" presetID="1" presetClass="emph" presetSubtype="2" fill="hold" nodeType="withEffect">
                                  <p:stCondLst>
                                    <p:cond delay="1000"/>
                                  </p:stCondLst>
                                  <p:childTnLst>
                                    <p:animClr clrSpc="rgb" dir="cw">
                                      <p:cBhvr>
                                        <p:cTn id="10" dur="1000" fill="hold"/>
                                        <p:tgtEl>
                                          <p:spTgt spid="136"/>
                                        </p:tgtEl>
                                        <p:attrNameLst>
                                          <p:attrName>fillcolor</p:attrName>
                                        </p:attrNameLst>
                                      </p:cBhvr>
                                      <p:to>
                                        <a:srgbClr val="BFBFBF"/>
                                      </p:to>
                                    </p:animClr>
                                    <p:set>
                                      <p:cBhvr>
                                        <p:cTn id="11" dur="1000" fill="hold"/>
                                        <p:tgtEl>
                                          <p:spTgt spid="136"/>
                                        </p:tgtEl>
                                        <p:attrNameLst>
                                          <p:attrName>fill.type</p:attrName>
                                        </p:attrNameLst>
                                      </p:cBhvr>
                                      <p:to>
                                        <p:strVal val="solid"/>
                                      </p:to>
                                    </p:set>
                                    <p:set>
                                      <p:cBhvr>
                                        <p:cTn id="12" dur="1000" fill="hold"/>
                                        <p:tgtEl>
                                          <p:spTgt spid="136"/>
                                        </p:tgtEl>
                                        <p:attrNameLst>
                                          <p:attrName>fill.on</p:attrName>
                                        </p:attrNameLst>
                                      </p:cBhvr>
                                      <p:to>
                                        <p:strVal val="true"/>
                                      </p:to>
                                    </p:set>
                                  </p:childTnLst>
                                </p:cTn>
                              </p:par>
                              <p:par>
                                <p:cTn id="13" presetID="10" presetClass="exit" presetSubtype="0" fill="hold" nodeType="withEffect">
                                  <p:stCondLst>
                                    <p:cond delay="1000"/>
                                  </p:stCondLst>
                                  <p:childTnLst>
                                    <p:animEffect transition="out" filter="fade">
                                      <p:cBhvr>
                                        <p:cTn id="14" dur="1000"/>
                                        <p:tgtEl>
                                          <p:spTgt spid="249"/>
                                        </p:tgtEl>
                                      </p:cBhvr>
                                    </p:animEffect>
                                    <p:set>
                                      <p:cBhvr>
                                        <p:cTn id="15" dur="1" fill="hold">
                                          <p:stCondLst>
                                            <p:cond delay="999"/>
                                          </p:stCondLst>
                                        </p:cTn>
                                        <p:tgtEl>
                                          <p:spTgt spid="249"/>
                                        </p:tgtEl>
                                        <p:attrNameLst>
                                          <p:attrName>style.visibility</p:attrName>
                                        </p:attrNameLst>
                                      </p:cBhvr>
                                      <p:to>
                                        <p:strVal val="hidden"/>
                                      </p:to>
                                    </p:set>
                                  </p:childTnLst>
                                </p:cTn>
                              </p:par>
                              <p:par>
                                <p:cTn id="16" presetID="10" presetClass="entr" presetSubtype="0" fill="hold" nodeType="withEffect">
                                  <p:stCondLst>
                                    <p:cond delay="1000"/>
                                  </p:stCondLst>
                                  <p:childTnLst>
                                    <p:set>
                                      <p:cBhvr>
                                        <p:cTn id="17" dur="1" fill="hold">
                                          <p:stCondLst>
                                            <p:cond delay="0"/>
                                          </p:stCondLst>
                                        </p:cTn>
                                        <p:tgtEl>
                                          <p:spTgt spid="348"/>
                                        </p:tgtEl>
                                        <p:attrNameLst>
                                          <p:attrName>style.visibility</p:attrName>
                                        </p:attrNameLst>
                                      </p:cBhvr>
                                      <p:to>
                                        <p:strVal val="visible"/>
                                      </p:to>
                                    </p:set>
                                    <p:animEffect transition="in" filter="fade">
                                      <p:cBhvr>
                                        <p:cTn id="18" dur="10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Transform + analyze</a:t>
            </a:r>
            <a:endParaRPr lang="en-US" dirty="0"/>
          </a:p>
        </p:txBody>
      </p:sp>
      <p:sp>
        <p:nvSpPr>
          <p:cNvPr id="266" name="Rectangle 265"/>
          <p:cNvSpPr/>
          <p:nvPr/>
        </p:nvSpPr>
        <p:spPr bwMode="auto">
          <a:xfrm>
            <a:off x="3939028" y="2717800"/>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Connect, combine, and orchestrate any data</a:t>
            </a:r>
          </a:p>
        </p:txBody>
      </p:sp>
      <p:sp>
        <p:nvSpPr>
          <p:cNvPr id="267" name="Rectangle 266"/>
          <p:cNvSpPr/>
          <p:nvPr/>
        </p:nvSpPr>
        <p:spPr bwMode="auto">
          <a:xfrm>
            <a:off x="3939028" y="3467644"/>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Unleash complex real-time event processing</a:t>
            </a:r>
          </a:p>
        </p:txBody>
      </p:sp>
      <p:sp>
        <p:nvSpPr>
          <p:cNvPr id="268" name="Rectangle 267"/>
          <p:cNvSpPr/>
          <p:nvPr/>
        </p:nvSpPr>
        <p:spPr bwMode="auto">
          <a:xfrm>
            <a:off x="3939028" y="4217488"/>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fontAlgn="auto" latinLnBrk="0" hangingPunct="1">
              <a:lnSpc>
                <a:spcPct val="90000"/>
              </a:lnSpc>
              <a:spcBef>
                <a:spcPts val="0"/>
              </a:spcBef>
              <a:spcAft>
                <a:spcPts val="0"/>
              </a:spcAft>
              <a:buClrTx/>
              <a:buSzTx/>
              <a:buFontTx/>
              <a:buNone/>
              <a:tabLs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Build and test predictive models</a:t>
            </a:r>
          </a:p>
        </p:txBody>
      </p:sp>
      <p:sp>
        <p:nvSpPr>
          <p:cNvPr id="269" name="Rectangle 268"/>
          <p:cNvSpPr/>
          <p:nvPr/>
        </p:nvSpPr>
        <p:spPr bwMode="auto">
          <a:xfrm>
            <a:off x="3939028" y="4967331"/>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Supported by on-premises, cloud, and appliance</a:t>
            </a:r>
            <a:r>
              <a:rPr kumimoji="0" lang="en-US" sz="2000" b="0" i="0" u="none" strike="noStrike" kern="0" cap="none" spc="0" normalizeH="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 data sources</a:t>
            </a:r>
            <a:endPar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endParaRPr>
          </a:p>
        </p:txBody>
      </p:sp>
      <p:sp useBgFill="1">
        <p:nvSpPr>
          <p:cNvPr id="270" name="Rectangle 269"/>
          <p:cNvSpPr/>
          <p:nvPr/>
        </p:nvSpPr>
        <p:spPr bwMode="auto">
          <a:xfrm>
            <a:off x="-1" y="1486146"/>
            <a:ext cx="4287840"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grpSp>
        <p:nvGrpSpPr>
          <p:cNvPr id="271" name="Group 270"/>
          <p:cNvGrpSpPr/>
          <p:nvPr/>
        </p:nvGrpSpPr>
        <p:grpSpPr>
          <a:xfrm>
            <a:off x="5501937" y="5434440"/>
            <a:ext cx="6677208" cy="1522020"/>
            <a:chOff x="5501937" y="5391576"/>
            <a:chExt cx="6677208" cy="1522020"/>
          </a:xfrm>
        </p:grpSpPr>
        <p:grpSp>
          <p:nvGrpSpPr>
            <p:cNvPr id="272" name="Group 271"/>
            <p:cNvGrpSpPr/>
            <p:nvPr/>
          </p:nvGrpSpPr>
          <p:grpSpPr>
            <a:xfrm>
              <a:off x="5501937" y="5567329"/>
              <a:ext cx="4831101" cy="1346267"/>
              <a:chOff x="4849813" y="-2208213"/>
              <a:chExt cx="7143750" cy="1990725"/>
            </a:xfrm>
          </p:grpSpPr>
          <p:sp>
            <p:nvSpPr>
              <p:cNvPr id="298" name="Freeform 13"/>
              <p:cNvSpPr>
                <a:spLocks/>
              </p:cNvSpPr>
              <p:nvPr/>
            </p:nvSpPr>
            <p:spPr bwMode="auto">
              <a:xfrm>
                <a:off x="5632451" y="-2208213"/>
                <a:ext cx="1806575" cy="1990725"/>
              </a:xfrm>
              <a:custGeom>
                <a:avLst/>
                <a:gdLst>
                  <a:gd name="T0" fmla="*/ 0 w 1138"/>
                  <a:gd name="T1" fmla="*/ 0 h 1254"/>
                  <a:gd name="T2" fmla="*/ 0 w 1138"/>
                  <a:gd name="T3" fmla="*/ 1254 h 1254"/>
                  <a:gd name="T4" fmla="*/ 1138 w 1138"/>
                  <a:gd name="T5" fmla="*/ 1087 h 1254"/>
                  <a:gd name="T6" fmla="*/ 1138 w 1138"/>
                  <a:gd name="T7" fmla="*/ 166 h 1254"/>
                  <a:gd name="T8" fmla="*/ 0 w 1138"/>
                  <a:gd name="T9" fmla="*/ 0 h 1254"/>
                </a:gdLst>
                <a:ahLst/>
                <a:cxnLst>
                  <a:cxn ang="0">
                    <a:pos x="T0" y="T1"/>
                  </a:cxn>
                  <a:cxn ang="0">
                    <a:pos x="T2" y="T3"/>
                  </a:cxn>
                  <a:cxn ang="0">
                    <a:pos x="T4" y="T5"/>
                  </a:cxn>
                  <a:cxn ang="0">
                    <a:pos x="T6" y="T7"/>
                  </a:cxn>
                  <a:cxn ang="0">
                    <a:pos x="T8" y="T9"/>
                  </a:cxn>
                </a:cxnLst>
                <a:rect l="0" t="0" r="r" b="b"/>
                <a:pathLst>
                  <a:path w="1138" h="1254">
                    <a:moveTo>
                      <a:pt x="0" y="0"/>
                    </a:moveTo>
                    <a:lnTo>
                      <a:pt x="0" y="1254"/>
                    </a:lnTo>
                    <a:lnTo>
                      <a:pt x="1138" y="1087"/>
                    </a:lnTo>
                    <a:lnTo>
                      <a:pt x="1138" y="166"/>
                    </a:lnTo>
                    <a:lnTo>
                      <a:pt x="0" y="0"/>
                    </a:lnTo>
                    <a:close/>
                  </a:path>
                </a:pathLst>
              </a:custGeom>
              <a:solidFill>
                <a:srgbClr val="FFFFFF">
                  <a:lumMod val="85000"/>
                  <a:alpha val="69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9" name="Freeform 5"/>
              <p:cNvSpPr>
                <a:spLocks/>
              </p:cNvSpPr>
              <p:nvPr/>
            </p:nvSpPr>
            <p:spPr bwMode="auto">
              <a:xfrm>
                <a:off x="7494588" y="-1555751"/>
                <a:ext cx="3586163" cy="406400"/>
              </a:xfrm>
              <a:custGeom>
                <a:avLst/>
                <a:gdLst>
                  <a:gd name="T0" fmla="*/ 0 w 955"/>
                  <a:gd name="T1" fmla="*/ 0 h 108"/>
                  <a:gd name="T2" fmla="*/ 619 w 955"/>
                  <a:gd name="T3" fmla="*/ 0 h 108"/>
                  <a:gd name="T4" fmla="*/ 619 w 955"/>
                  <a:gd name="T5" fmla="*/ 0 h 108"/>
                  <a:gd name="T6" fmla="*/ 792 w 955"/>
                  <a:gd name="T7" fmla="*/ 40 h 108"/>
                  <a:gd name="T8" fmla="*/ 954 w 955"/>
                  <a:gd name="T9" fmla="*/ 77 h 108"/>
                  <a:gd name="T10" fmla="*/ 955 w 955"/>
                  <a:gd name="T11" fmla="*/ 107 h 108"/>
                  <a:gd name="T12" fmla="*/ 779 w 955"/>
                  <a:gd name="T13" fmla="*/ 67 h 108"/>
                  <a:gd name="T14" fmla="*/ 617 w 955"/>
                  <a:gd name="T15" fmla="*/ 30 h 108"/>
                  <a:gd name="T16" fmla="*/ 617 w 955"/>
                  <a:gd name="T17" fmla="*/ 30 h 108"/>
                  <a:gd name="T18" fmla="*/ 0 w 955"/>
                  <a:gd name="T19" fmla="*/ 30 h 108"/>
                  <a:gd name="T20" fmla="*/ 0 w 955"/>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108">
                    <a:moveTo>
                      <a:pt x="0" y="0"/>
                    </a:moveTo>
                    <a:cubicBezTo>
                      <a:pt x="619" y="0"/>
                      <a:pt x="619" y="0"/>
                      <a:pt x="619" y="0"/>
                    </a:cubicBezTo>
                    <a:cubicBezTo>
                      <a:pt x="619" y="0"/>
                      <a:pt x="619" y="0"/>
                      <a:pt x="619" y="0"/>
                    </a:cubicBezTo>
                    <a:cubicBezTo>
                      <a:pt x="679" y="0"/>
                      <a:pt x="739" y="14"/>
                      <a:pt x="792" y="40"/>
                    </a:cubicBezTo>
                    <a:cubicBezTo>
                      <a:pt x="843" y="65"/>
                      <a:pt x="898" y="78"/>
                      <a:pt x="954" y="77"/>
                    </a:cubicBezTo>
                    <a:cubicBezTo>
                      <a:pt x="954" y="87"/>
                      <a:pt x="954" y="97"/>
                      <a:pt x="955" y="107"/>
                    </a:cubicBezTo>
                    <a:cubicBezTo>
                      <a:pt x="894" y="108"/>
                      <a:pt x="834" y="94"/>
                      <a:pt x="779" y="67"/>
                    </a:cubicBezTo>
                    <a:cubicBezTo>
                      <a:pt x="729" y="42"/>
                      <a:pt x="673" y="30"/>
                      <a:pt x="617" y="30"/>
                    </a:cubicBezTo>
                    <a:cubicBezTo>
                      <a:pt x="617" y="30"/>
                      <a:pt x="617" y="30"/>
                      <a:pt x="617" y="30"/>
                    </a:cubicBezTo>
                    <a:cubicBezTo>
                      <a:pt x="0" y="30"/>
                      <a:pt x="0" y="30"/>
                      <a:pt x="0" y="30"/>
                    </a:cubicBezTo>
                    <a:lnTo>
                      <a:pt x="0" y="0"/>
                    </a:lnTo>
                    <a:close/>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0" name="Freeform 6"/>
              <p:cNvSpPr>
                <a:spLocks/>
              </p:cNvSpPr>
              <p:nvPr/>
            </p:nvSpPr>
            <p:spPr bwMode="auto">
              <a:xfrm>
                <a:off x="7494588" y="-1266826"/>
                <a:ext cx="3586163" cy="407988"/>
              </a:xfrm>
              <a:custGeom>
                <a:avLst/>
                <a:gdLst>
                  <a:gd name="T0" fmla="*/ 0 w 955"/>
                  <a:gd name="T1" fmla="*/ 107 h 108"/>
                  <a:gd name="T2" fmla="*/ 619 w 955"/>
                  <a:gd name="T3" fmla="*/ 107 h 108"/>
                  <a:gd name="T4" fmla="*/ 619 w 955"/>
                  <a:gd name="T5" fmla="*/ 107 h 108"/>
                  <a:gd name="T6" fmla="*/ 792 w 955"/>
                  <a:gd name="T7" fmla="*/ 67 h 108"/>
                  <a:gd name="T8" fmla="*/ 954 w 955"/>
                  <a:gd name="T9" fmla="*/ 30 h 108"/>
                  <a:gd name="T10" fmla="*/ 955 w 955"/>
                  <a:gd name="T11" fmla="*/ 0 h 108"/>
                  <a:gd name="T12" fmla="*/ 779 w 955"/>
                  <a:gd name="T13" fmla="*/ 40 h 108"/>
                  <a:gd name="T14" fmla="*/ 617 w 955"/>
                  <a:gd name="T15" fmla="*/ 77 h 108"/>
                  <a:gd name="T16" fmla="*/ 617 w 955"/>
                  <a:gd name="T17" fmla="*/ 77 h 108"/>
                  <a:gd name="T18" fmla="*/ 0 w 955"/>
                  <a:gd name="T19" fmla="*/ 77 h 108"/>
                  <a:gd name="T20" fmla="*/ 0 w 955"/>
                  <a:gd name="T21"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108">
                    <a:moveTo>
                      <a:pt x="0" y="107"/>
                    </a:moveTo>
                    <a:cubicBezTo>
                      <a:pt x="619" y="107"/>
                      <a:pt x="619" y="107"/>
                      <a:pt x="619" y="107"/>
                    </a:cubicBezTo>
                    <a:cubicBezTo>
                      <a:pt x="619" y="107"/>
                      <a:pt x="619" y="107"/>
                      <a:pt x="619" y="107"/>
                    </a:cubicBezTo>
                    <a:cubicBezTo>
                      <a:pt x="679" y="108"/>
                      <a:pt x="739" y="94"/>
                      <a:pt x="792" y="67"/>
                    </a:cubicBezTo>
                    <a:cubicBezTo>
                      <a:pt x="843" y="42"/>
                      <a:pt x="898" y="30"/>
                      <a:pt x="954" y="30"/>
                    </a:cubicBezTo>
                    <a:cubicBezTo>
                      <a:pt x="954" y="20"/>
                      <a:pt x="954" y="10"/>
                      <a:pt x="955" y="0"/>
                    </a:cubicBezTo>
                    <a:cubicBezTo>
                      <a:pt x="894" y="0"/>
                      <a:pt x="834" y="13"/>
                      <a:pt x="779" y="40"/>
                    </a:cubicBezTo>
                    <a:cubicBezTo>
                      <a:pt x="729" y="65"/>
                      <a:pt x="673" y="78"/>
                      <a:pt x="617" y="77"/>
                    </a:cubicBezTo>
                    <a:cubicBezTo>
                      <a:pt x="617" y="77"/>
                      <a:pt x="617" y="77"/>
                      <a:pt x="617" y="77"/>
                    </a:cubicBezTo>
                    <a:cubicBezTo>
                      <a:pt x="0" y="77"/>
                      <a:pt x="0" y="77"/>
                      <a:pt x="0" y="77"/>
                    </a:cubicBezTo>
                    <a:lnTo>
                      <a:pt x="0" y="107"/>
                    </a:lnTo>
                    <a:close/>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1" name="Rectangle 7"/>
              <p:cNvSpPr>
                <a:spLocks noChangeArrowheads="1"/>
              </p:cNvSpPr>
              <p:nvPr/>
            </p:nvSpPr>
            <p:spPr bwMode="auto">
              <a:xfrm>
                <a:off x="7494588" y="-1266826"/>
                <a:ext cx="4498975" cy="114300"/>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2" name="Freeform 8"/>
              <p:cNvSpPr>
                <a:spLocks/>
              </p:cNvSpPr>
              <p:nvPr/>
            </p:nvSpPr>
            <p:spPr bwMode="auto">
              <a:xfrm>
                <a:off x="7964488" y="-1684338"/>
                <a:ext cx="919163" cy="361950"/>
              </a:xfrm>
              <a:custGeom>
                <a:avLst/>
                <a:gdLst>
                  <a:gd name="T0" fmla="*/ 104 w 245"/>
                  <a:gd name="T1" fmla="*/ 4 h 96"/>
                  <a:gd name="T2" fmla="*/ 123 w 245"/>
                  <a:gd name="T3" fmla="*/ 0 h 96"/>
                  <a:gd name="T4" fmla="*/ 142 w 245"/>
                  <a:gd name="T5" fmla="*/ 4 h 96"/>
                  <a:gd name="T6" fmla="*/ 245 w 245"/>
                  <a:gd name="T7" fmla="*/ 34 h 96"/>
                  <a:gd name="T8" fmla="*/ 245 w 245"/>
                  <a:gd name="T9" fmla="*/ 64 h 96"/>
                  <a:gd name="T10" fmla="*/ 139 w 245"/>
                  <a:gd name="T11" fmla="*/ 93 h 96"/>
                  <a:gd name="T12" fmla="*/ 139 w 245"/>
                  <a:gd name="T13" fmla="*/ 93 h 96"/>
                  <a:gd name="T14" fmla="*/ 123 w 245"/>
                  <a:gd name="T15" fmla="*/ 96 h 96"/>
                  <a:gd name="T16" fmla="*/ 106 w 245"/>
                  <a:gd name="T17" fmla="*/ 93 h 96"/>
                  <a:gd name="T18" fmla="*/ 106 w 245"/>
                  <a:gd name="T19" fmla="*/ 93 h 96"/>
                  <a:gd name="T20" fmla="*/ 0 w 245"/>
                  <a:gd name="T21" fmla="*/ 64 h 96"/>
                  <a:gd name="T22" fmla="*/ 0 w 245"/>
                  <a:gd name="T23" fmla="*/ 34 h 96"/>
                  <a:gd name="T24" fmla="*/ 104 w 245"/>
                  <a:gd name="T25"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 h="96">
                    <a:moveTo>
                      <a:pt x="104" y="4"/>
                    </a:moveTo>
                    <a:cubicBezTo>
                      <a:pt x="110" y="2"/>
                      <a:pt x="116" y="0"/>
                      <a:pt x="123" y="0"/>
                    </a:cubicBezTo>
                    <a:cubicBezTo>
                      <a:pt x="130" y="0"/>
                      <a:pt x="136" y="2"/>
                      <a:pt x="142" y="4"/>
                    </a:cubicBezTo>
                    <a:cubicBezTo>
                      <a:pt x="174" y="15"/>
                      <a:pt x="165" y="34"/>
                      <a:pt x="245" y="34"/>
                    </a:cubicBezTo>
                    <a:cubicBezTo>
                      <a:pt x="245" y="44"/>
                      <a:pt x="245" y="54"/>
                      <a:pt x="245" y="64"/>
                    </a:cubicBezTo>
                    <a:cubicBezTo>
                      <a:pt x="164" y="64"/>
                      <a:pt x="175" y="83"/>
                      <a:pt x="139" y="93"/>
                    </a:cubicBezTo>
                    <a:cubicBezTo>
                      <a:pt x="139" y="93"/>
                      <a:pt x="139" y="93"/>
                      <a:pt x="139" y="93"/>
                    </a:cubicBezTo>
                    <a:cubicBezTo>
                      <a:pt x="134" y="95"/>
                      <a:pt x="129" y="96"/>
                      <a:pt x="123" y="96"/>
                    </a:cubicBezTo>
                    <a:cubicBezTo>
                      <a:pt x="117" y="96"/>
                      <a:pt x="111" y="95"/>
                      <a:pt x="106" y="93"/>
                    </a:cubicBezTo>
                    <a:cubicBezTo>
                      <a:pt x="106" y="93"/>
                      <a:pt x="106" y="93"/>
                      <a:pt x="106" y="93"/>
                    </a:cubicBezTo>
                    <a:cubicBezTo>
                      <a:pt x="71" y="83"/>
                      <a:pt x="78" y="64"/>
                      <a:pt x="0" y="64"/>
                    </a:cubicBezTo>
                    <a:cubicBezTo>
                      <a:pt x="0" y="54"/>
                      <a:pt x="0" y="44"/>
                      <a:pt x="0" y="34"/>
                    </a:cubicBezTo>
                    <a:cubicBezTo>
                      <a:pt x="80" y="34"/>
                      <a:pt x="71" y="15"/>
                      <a:pt x="104" y="4"/>
                    </a:cubicBezTo>
                    <a:close/>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3" name="Freeform 9"/>
              <p:cNvSpPr>
                <a:spLocks/>
              </p:cNvSpPr>
              <p:nvPr/>
            </p:nvSpPr>
            <p:spPr bwMode="auto">
              <a:xfrm>
                <a:off x="8756651" y="-1393826"/>
                <a:ext cx="920750" cy="361950"/>
              </a:xfrm>
              <a:custGeom>
                <a:avLst/>
                <a:gdLst>
                  <a:gd name="T0" fmla="*/ 104 w 245"/>
                  <a:gd name="T1" fmla="*/ 4 h 96"/>
                  <a:gd name="T2" fmla="*/ 122 w 245"/>
                  <a:gd name="T3" fmla="*/ 0 h 96"/>
                  <a:gd name="T4" fmla="*/ 142 w 245"/>
                  <a:gd name="T5" fmla="*/ 4 h 96"/>
                  <a:gd name="T6" fmla="*/ 245 w 245"/>
                  <a:gd name="T7" fmla="*/ 34 h 96"/>
                  <a:gd name="T8" fmla="*/ 245 w 245"/>
                  <a:gd name="T9" fmla="*/ 64 h 96"/>
                  <a:gd name="T10" fmla="*/ 139 w 245"/>
                  <a:gd name="T11" fmla="*/ 94 h 96"/>
                  <a:gd name="T12" fmla="*/ 139 w 245"/>
                  <a:gd name="T13" fmla="*/ 93 h 96"/>
                  <a:gd name="T14" fmla="*/ 122 w 245"/>
                  <a:gd name="T15" fmla="*/ 96 h 96"/>
                  <a:gd name="T16" fmla="*/ 106 w 245"/>
                  <a:gd name="T17" fmla="*/ 93 h 96"/>
                  <a:gd name="T18" fmla="*/ 106 w 245"/>
                  <a:gd name="T19" fmla="*/ 94 h 96"/>
                  <a:gd name="T20" fmla="*/ 0 w 245"/>
                  <a:gd name="T21" fmla="*/ 64 h 96"/>
                  <a:gd name="T22" fmla="*/ 0 w 245"/>
                  <a:gd name="T23" fmla="*/ 34 h 96"/>
                  <a:gd name="T24" fmla="*/ 104 w 245"/>
                  <a:gd name="T25"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 h="96">
                    <a:moveTo>
                      <a:pt x="104" y="4"/>
                    </a:moveTo>
                    <a:cubicBezTo>
                      <a:pt x="109" y="2"/>
                      <a:pt x="116" y="0"/>
                      <a:pt x="122" y="0"/>
                    </a:cubicBezTo>
                    <a:cubicBezTo>
                      <a:pt x="129" y="0"/>
                      <a:pt x="136" y="2"/>
                      <a:pt x="142" y="4"/>
                    </a:cubicBezTo>
                    <a:cubicBezTo>
                      <a:pt x="173" y="15"/>
                      <a:pt x="165" y="34"/>
                      <a:pt x="245" y="34"/>
                    </a:cubicBezTo>
                    <a:cubicBezTo>
                      <a:pt x="245" y="44"/>
                      <a:pt x="245" y="54"/>
                      <a:pt x="245" y="64"/>
                    </a:cubicBezTo>
                    <a:cubicBezTo>
                      <a:pt x="163" y="64"/>
                      <a:pt x="174" y="83"/>
                      <a:pt x="139" y="94"/>
                    </a:cubicBezTo>
                    <a:cubicBezTo>
                      <a:pt x="139" y="93"/>
                      <a:pt x="139" y="93"/>
                      <a:pt x="139" y="93"/>
                    </a:cubicBezTo>
                    <a:cubicBezTo>
                      <a:pt x="134" y="95"/>
                      <a:pt x="128" y="96"/>
                      <a:pt x="122" y="96"/>
                    </a:cubicBezTo>
                    <a:cubicBezTo>
                      <a:pt x="116" y="96"/>
                      <a:pt x="111" y="95"/>
                      <a:pt x="106" y="93"/>
                    </a:cubicBezTo>
                    <a:cubicBezTo>
                      <a:pt x="106" y="94"/>
                      <a:pt x="106" y="94"/>
                      <a:pt x="106" y="94"/>
                    </a:cubicBezTo>
                    <a:cubicBezTo>
                      <a:pt x="70" y="83"/>
                      <a:pt x="77" y="64"/>
                      <a:pt x="0" y="64"/>
                    </a:cubicBezTo>
                    <a:cubicBezTo>
                      <a:pt x="0" y="54"/>
                      <a:pt x="0" y="44"/>
                      <a:pt x="0" y="34"/>
                    </a:cubicBezTo>
                    <a:cubicBezTo>
                      <a:pt x="79" y="34"/>
                      <a:pt x="71" y="15"/>
                      <a:pt x="104" y="4"/>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4" name="Freeform 10"/>
              <p:cNvSpPr>
                <a:spLocks/>
              </p:cNvSpPr>
              <p:nvPr/>
            </p:nvSpPr>
            <p:spPr bwMode="auto">
              <a:xfrm>
                <a:off x="7832726" y="-1100138"/>
                <a:ext cx="923925" cy="361950"/>
              </a:xfrm>
              <a:custGeom>
                <a:avLst/>
                <a:gdLst>
                  <a:gd name="T0" fmla="*/ 104 w 246"/>
                  <a:gd name="T1" fmla="*/ 3 h 96"/>
                  <a:gd name="T2" fmla="*/ 123 w 246"/>
                  <a:gd name="T3" fmla="*/ 0 h 96"/>
                  <a:gd name="T4" fmla="*/ 143 w 246"/>
                  <a:gd name="T5" fmla="*/ 4 h 96"/>
                  <a:gd name="T6" fmla="*/ 246 w 246"/>
                  <a:gd name="T7" fmla="*/ 33 h 96"/>
                  <a:gd name="T8" fmla="*/ 246 w 246"/>
                  <a:gd name="T9" fmla="*/ 64 h 96"/>
                  <a:gd name="T10" fmla="*/ 139 w 246"/>
                  <a:gd name="T11" fmla="*/ 93 h 96"/>
                  <a:gd name="T12" fmla="*/ 139 w 246"/>
                  <a:gd name="T13" fmla="*/ 93 h 96"/>
                  <a:gd name="T14" fmla="*/ 123 w 246"/>
                  <a:gd name="T15" fmla="*/ 96 h 96"/>
                  <a:gd name="T16" fmla="*/ 107 w 246"/>
                  <a:gd name="T17" fmla="*/ 93 h 96"/>
                  <a:gd name="T18" fmla="*/ 107 w 246"/>
                  <a:gd name="T19" fmla="*/ 93 h 96"/>
                  <a:gd name="T20" fmla="*/ 0 w 246"/>
                  <a:gd name="T21" fmla="*/ 64 h 96"/>
                  <a:gd name="T22" fmla="*/ 0 w 246"/>
                  <a:gd name="T23" fmla="*/ 33 h 96"/>
                  <a:gd name="T24" fmla="*/ 104 w 246"/>
                  <a:gd name="T2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96">
                    <a:moveTo>
                      <a:pt x="104" y="3"/>
                    </a:moveTo>
                    <a:cubicBezTo>
                      <a:pt x="110" y="1"/>
                      <a:pt x="117" y="0"/>
                      <a:pt x="123" y="0"/>
                    </a:cubicBezTo>
                    <a:cubicBezTo>
                      <a:pt x="130" y="0"/>
                      <a:pt x="137" y="1"/>
                      <a:pt x="143" y="4"/>
                    </a:cubicBezTo>
                    <a:cubicBezTo>
                      <a:pt x="174" y="14"/>
                      <a:pt x="166" y="33"/>
                      <a:pt x="246" y="33"/>
                    </a:cubicBezTo>
                    <a:cubicBezTo>
                      <a:pt x="246" y="43"/>
                      <a:pt x="246" y="54"/>
                      <a:pt x="246" y="64"/>
                    </a:cubicBezTo>
                    <a:cubicBezTo>
                      <a:pt x="164" y="64"/>
                      <a:pt x="175" y="82"/>
                      <a:pt x="139" y="93"/>
                    </a:cubicBezTo>
                    <a:cubicBezTo>
                      <a:pt x="139" y="93"/>
                      <a:pt x="139" y="93"/>
                      <a:pt x="139" y="93"/>
                    </a:cubicBezTo>
                    <a:cubicBezTo>
                      <a:pt x="134" y="94"/>
                      <a:pt x="129" y="96"/>
                      <a:pt x="123" y="96"/>
                    </a:cubicBezTo>
                    <a:cubicBezTo>
                      <a:pt x="117" y="96"/>
                      <a:pt x="112" y="94"/>
                      <a:pt x="107" y="93"/>
                    </a:cubicBezTo>
                    <a:cubicBezTo>
                      <a:pt x="107" y="93"/>
                      <a:pt x="107" y="93"/>
                      <a:pt x="107" y="93"/>
                    </a:cubicBezTo>
                    <a:cubicBezTo>
                      <a:pt x="71" y="82"/>
                      <a:pt x="78" y="64"/>
                      <a:pt x="0" y="64"/>
                    </a:cubicBezTo>
                    <a:cubicBezTo>
                      <a:pt x="0" y="54"/>
                      <a:pt x="0" y="43"/>
                      <a:pt x="0" y="33"/>
                    </a:cubicBezTo>
                    <a:cubicBezTo>
                      <a:pt x="80" y="33"/>
                      <a:pt x="72" y="14"/>
                      <a:pt x="104" y="3"/>
                    </a:cubicBezTo>
                    <a:close/>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5" name="Rectangle 11"/>
              <p:cNvSpPr>
                <a:spLocks noChangeArrowheads="1"/>
              </p:cNvSpPr>
              <p:nvPr/>
            </p:nvSpPr>
            <p:spPr bwMode="auto">
              <a:xfrm>
                <a:off x="7439026" y="-1944688"/>
                <a:ext cx="74613" cy="1462088"/>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6" name="Rectangle 12"/>
              <p:cNvSpPr>
                <a:spLocks noChangeArrowheads="1"/>
              </p:cNvSpPr>
              <p:nvPr/>
            </p:nvSpPr>
            <p:spPr bwMode="auto">
              <a:xfrm>
                <a:off x="7439026" y="-1944688"/>
                <a:ext cx="74613" cy="146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7" name="Freeform 14"/>
              <p:cNvSpPr>
                <a:spLocks/>
              </p:cNvSpPr>
              <p:nvPr/>
            </p:nvSpPr>
            <p:spPr bwMode="auto">
              <a:xfrm>
                <a:off x="5632451" y="-2208213"/>
                <a:ext cx="1806575" cy="1990725"/>
              </a:xfrm>
              <a:custGeom>
                <a:avLst/>
                <a:gdLst>
                  <a:gd name="T0" fmla="*/ 0 w 1138"/>
                  <a:gd name="T1" fmla="*/ 0 h 1254"/>
                  <a:gd name="T2" fmla="*/ 0 w 1138"/>
                  <a:gd name="T3" fmla="*/ 1254 h 1254"/>
                  <a:gd name="T4" fmla="*/ 1138 w 1138"/>
                  <a:gd name="T5" fmla="*/ 1087 h 1254"/>
                  <a:gd name="T6" fmla="*/ 1138 w 1138"/>
                  <a:gd name="T7" fmla="*/ 166 h 1254"/>
                  <a:gd name="T8" fmla="*/ 0 w 1138"/>
                  <a:gd name="T9" fmla="*/ 0 h 1254"/>
                </a:gdLst>
                <a:ahLst/>
                <a:cxnLst>
                  <a:cxn ang="0">
                    <a:pos x="T0" y="T1"/>
                  </a:cxn>
                  <a:cxn ang="0">
                    <a:pos x="T2" y="T3"/>
                  </a:cxn>
                  <a:cxn ang="0">
                    <a:pos x="T4" y="T5"/>
                  </a:cxn>
                  <a:cxn ang="0">
                    <a:pos x="T6" y="T7"/>
                  </a:cxn>
                  <a:cxn ang="0">
                    <a:pos x="T8" y="T9"/>
                  </a:cxn>
                </a:cxnLst>
                <a:rect l="0" t="0" r="r" b="b"/>
                <a:pathLst>
                  <a:path w="1138" h="1254">
                    <a:moveTo>
                      <a:pt x="0" y="0"/>
                    </a:moveTo>
                    <a:lnTo>
                      <a:pt x="0" y="1254"/>
                    </a:lnTo>
                    <a:lnTo>
                      <a:pt x="1138" y="1087"/>
                    </a:lnTo>
                    <a:lnTo>
                      <a:pt x="1138" y="166"/>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8" name="Freeform 15"/>
              <p:cNvSpPr>
                <a:spLocks/>
              </p:cNvSpPr>
              <p:nvPr/>
            </p:nvSpPr>
            <p:spPr bwMode="auto">
              <a:xfrm>
                <a:off x="5432426" y="-1220788"/>
                <a:ext cx="409575" cy="750888"/>
              </a:xfrm>
              <a:custGeom>
                <a:avLst/>
                <a:gdLst>
                  <a:gd name="T0" fmla="*/ 109 w 109"/>
                  <a:gd name="T1" fmla="*/ 129 h 199"/>
                  <a:gd name="T2" fmla="*/ 107 w 109"/>
                  <a:gd name="T3" fmla="*/ 141 h 199"/>
                  <a:gd name="T4" fmla="*/ 101 w 109"/>
                  <a:gd name="T5" fmla="*/ 154 h 199"/>
                  <a:gd name="T6" fmla="*/ 89 w 109"/>
                  <a:gd name="T7" fmla="*/ 165 h 199"/>
                  <a:gd name="T8" fmla="*/ 69 w 109"/>
                  <a:gd name="T9" fmla="*/ 174 h 199"/>
                  <a:gd name="T10" fmla="*/ 69 w 109"/>
                  <a:gd name="T11" fmla="*/ 199 h 199"/>
                  <a:gd name="T12" fmla="*/ 43 w 109"/>
                  <a:gd name="T13" fmla="*/ 199 h 199"/>
                  <a:gd name="T14" fmla="*/ 43 w 109"/>
                  <a:gd name="T15" fmla="*/ 177 h 199"/>
                  <a:gd name="T16" fmla="*/ 31 w 109"/>
                  <a:gd name="T17" fmla="*/ 176 h 199"/>
                  <a:gd name="T18" fmla="*/ 19 w 109"/>
                  <a:gd name="T19" fmla="*/ 174 h 199"/>
                  <a:gd name="T20" fmla="*/ 8 w 109"/>
                  <a:gd name="T21" fmla="*/ 171 h 199"/>
                  <a:gd name="T22" fmla="*/ 2 w 109"/>
                  <a:gd name="T23" fmla="*/ 168 h 199"/>
                  <a:gd name="T24" fmla="*/ 2 w 109"/>
                  <a:gd name="T25" fmla="*/ 126 h 199"/>
                  <a:gd name="T26" fmla="*/ 23 w 109"/>
                  <a:gd name="T27" fmla="*/ 138 h 199"/>
                  <a:gd name="T28" fmla="*/ 46 w 109"/>
                  <a:gd name="T29" fmla="*/ 143 h 199"/>
                  <a:gd name="T30" fmla="*/ 52 w 109"/>
                  <a:gd name="T31" fmla="*/ 142 h 199"/>
                  <a:gd name="T32" fmla="*/ 56 w 109"/>
                  <a:gd name="T33" fmla="*/ 140 h 199"/>
                  <a:gd name="T34" fmla="*/ 58 w 109"/>
                  <a:gd name="T35" fmla="*/ 136 h 199"/>
                  <a:gd name="T36" fmla="*/ 59 w 109"/>
                  <a:gd name="T37" fmla="*/ 132 h 199"/>
                  <a:gd name="T38" fmla="*/ 58 w 109"/>
                  <a:gd name="T39" fmla="*/ 128 h 199"/>
                  <a:gd name="T40" fmla="*/ 55 w 109"/>
                  <a:gd name="T41" fmla="*/ 124 h 199"/>
                  <a:gd name="T42" fmla="*/ 48 w 109"/>
                  <a:gd name="T43" fmla="*/ 120 h 199"/>
                  <a:gd name="T44" fmla="*/ 35 w 109"/>
                  <a:gd name="T45" fmla="*/ 114 h 199"/>
                  <a:gd name="T46" fmla="*/ 19 w 109"/>
                  <a:gd name="T47" fmla="*/ 105 h 199"/>
                  <a:gd name="T48" fmla="*/ 8 w 109"/>
                  <a:gd name="T49" fmla="*/ 94 h 199"/>
                  <a:gd name="T50" fmla="*/ 2 w 109"/>
                  <a:gd name="T51" fmla="*/ 82 h 199"/>
                  <a:gd name="T52" fmla="*/ 0 w 109"/>
                  <a:gd name="T53" fmla="*/ 68 h 199"/>
                  <a:gd name="T54" fmla="*/ 3 w 109"/>
                  <a:gd name="T55" fmla="*/ 51 h 199"/>
                  <a:gd name="T56" fmla="*/ 11 w 109"/>
                  <a:gd name="T57" fmla="*/ 38 h 199"/>
                  <a:gd name="T58" fmla="*/ 25 w 109"/>
                  <a:gd name="T59" fmla="*/ 28 h 199"/>
                  <a:gd name="T60" fmla="*/ 43 w 109"/>
                  <a:gd name="T61" fmla="*/ 22 h 199"/>
                  <a:gd name="T62" fmla="*/ 43 w 109"/>
                  <a:gd name="T63" fmla="*/ 0 h 199"/>
                  <a:gd name="T64" fmla="*/ 69 w 109"/>
                  <a:gd name="T65" fmla="*/ 0 h 199"/>
                  <a:gd name="T66" fmla="*/ 69 w 109"/>
                  <a:gd name="T67" fmla="*/ 21 h 199"/>
                  <a:gd name="T68" fmla="*/ 87 w 109"/>
                  <a:gd name="T69" fmla="*/ 23 h 199"/>
                  <a:gd name="T70" fmla="*/ 101 w 109"/>
                  <a:gd name="T71" fmla="*/ 26 h 199"/>
                  <a:gd name="T72" fmla="*/ 101 w 109"/>
                  <a:gd name="T73" fmla="*/ 66 h 199"/>
                  <a:gd name="T74" fmla="*/ 93 w 109"/>
                  <a:gd name="T75" fmla="*/ 62 h 199"/>
                  <a:gd name="T76" fmla="*/ 84 w 109"/>
                  <a:gd name="T77" fmla="*/ 58 h 199"/>
                  <a:gd name="T78" fmla="*/ 73 w 109"/>
                  <a:gd name="T79" fmla="*/ 55 h 199"/>
                  <a:gd name="T80" fmla="*/ 61 w 109"/>
                  <a:gd name="T81" fmla="*/ 54 h 199"/>
                  <a:gd name="T82" fmla="*/ 55 w 109"/>
                  <a:gd name="T83" fmla="*/ 55 h 199"/>
                  <a:gd name="T84" fmla="*/ 51 w 109"/>
                  <a:gd name="T85" fmla="*/ 57 h 199"/>
                  <a:gd name="T86" fmla="*/ 48 w 109"/>
                  <a:gd name="T87" fmla="*/ 60 h 199"/>
                  <a:gd name="T88" fmla="*/ 47 w 109"/>
                  <a:gd name="T89" fmla="*/ 64 h 199"/>
                  <a:gd name="T90" fmla="*/ 48 w 109"/>
                  <a:gd name="T91" fmla="*/ 68 h 199"/>
                  <a:gd name="T92" fmla="*/ 50 w 109"/>
                  <a:gd name="T93" fmla="*/ 72 h 199"/>
                  <a:gd name="T94" fmla="*/ 56 w 109"/>
                  <a:gd name="T95" fmla="*/ 76 h 199"/>
                  <a:gd name="T96" fmla="*/ 66 w 109"/>
                  <a:gd name="T97" fmla="*/ 81 h 199"/>
                  <a:gd name="T98" fmla="*/ 86 w 109"/>
                  <a:gd name="T99" fmla="*/ 91 h 199"/>
                  <a:gd name="T100" fmla="*/ 99 w 109"/>
                  <a:gd name="T101" fmla="*/ 103 h 199"/>
                  <a:gd name="T102" fmla="*/ 106 w 109"/>
                  <a:gd name="T103" fmla="*/ 115 h 199"/>
                  <a:gd name="T104" fmla="*/ 109 w 109"/>
                  <a:gd name="T10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99">
                    <a:moveTo>
                      <a:pt x="109" y="129"/>
                    </a:moveTo>
                    <a:cubicBezTo>
                      <a:pt x="109" y="132"/>
                      <a:pt x="108" y="136"/>
                      <a:pt x="107" y="141"/>
                    </a:cubicBezTo>
                    <a:cubicBezTo>
                      <a:pt x="106" y="145"/>
                      <a:pt x="104" y="150"/>
                      <a:pt x="101" y="154"/>
                    </a:cubicBezTo>
                    <a:cubicBezTo>
                      <a:pt x="98" y="158"/>
                      <a:pt x="94" y="162"/>
                      <a:pt x="89" y="165"/>
                    </a:cubicBezTo>
                    <a:cubicBezTo>
                      <a:pt x="84" y="169"/>
                      <a:pt x="77" y="172"/>
                      <a:pt x="69" y="174"/>
                    </a:cubicBezTo>
                    <a:cubicBezTo>
                      <a:pt x="69" y="199"/>
                      <a:pt x="69" y="199"/>
                      <a:pt x="69" y="199"/>
                    </a:cubicBezTo>
                    <a:cubicBezTo>
                      <a:pt x="43" y="199"/>
                      <a:pt x="43" y="199"/>
                      <a:pt x="43" y="199"/>
                    </a:cubicBezTo>
                    <a:cubicBezTo>
                      <a:pt x="43" y="177"/>
                      <a:pt x="43" y="177"/>
                      <a:pt x="43" y="177"/>
                    </a:cubicBezTo>
                    <a:cubicBezTo>
                      <a:pt x="39" y="177"/>
                      <a:pt x="35" y="176"/>
                      <a:pt x="31" y="176"/>
                    </a:cubicBezTo>
                    <a:cubicBezTo>
                      <a:pt x="27" y="175"/>
                      <a:pt x="23" y="175"/>
                      <a:pt x="19" y="174"/>
                    </a:cubicBezTo>
                    <a:cubicBezTo>
                      <a:pt x="15" y="173"/>
                      <a:pt x="11" y="172"/>
                      <a:pt x="8" y="171"/>
                    </a:cubicBezTo>
                    <a:cubicBezTo>
                      <a:pt x="5" y="170"/>
                      <a:pt x="3" y="169"/>
                      <a:pt x="2" y="168"/>
                    </a:cubicBezTo>
                    <a:cubicBezTo>
                      <a:pt x="2" y="126"/>
                      <a:pt x="2" y="126"/>
                      <a:pt x="2" y="126"/>
                    </a:cubicBezTo>
                    <a:cubicBezTo>
                      <a:pt x="9" y="131"/>
                      <a:pt x="16" y="135"/>
                      <a:pt x="23" y="138"/>
                    </a:cubicBezTo>
                    <a:cubicBezTo>
                      <a:pt x="31" y="141"/>
                      <a:pt x="38" y="143"/>
                      <a:pt x="46" y="143"/>
                    </a:cubicBezTo>
                    <a:cubicBezTo>
                      <a:pt x="48" y="143"/>
                      <a:pt x="50" y="143"/>
                      <a:pt x="52" y="142"/>
                    </a:cubicBezTo>
                    <a:cubicBezTo>
                      <a:pt x="54" y="141"/>
                      <a:pt x="55" y="141"/>
                      <a:pt x="56" y="140"/>
                    </a:cubicBezTo>
                    <a:cubicBezTo>
                      <a:pt x="57" y="139"/>
                      <a:pt x="58" y="137"/>
                      <a:pt x="58" y="136"/>
                    </a:cubicBezTo>
                    <a:cubicBezTo>
                      <a:pt x="59" y="135"/>
                      <a:pt x="59" y="134"/>
                      <a:pt x="59" y="132"/>
                    </a:cubicBezTo>
                    <a:cubicBezTo>
                      <a:pt x="59" y="131"/>
                      <a:pt x="59" y="129"/>
                      <a:pt x="58" y="128"/>
                    </a:cubicBezTo>
                    <a:cubicBezTo>
                      <a:pt x="58" y="127"/>
                      <a:pt x="57" y="125"/>
                      <a:pt x="55" y="124"/>
                    </a:cubicBezTo>
                    <a:cubicBezTo>
                      <a:pt x="54" y="123"/>
                      <a:pt x="51" y="121"/>
                      <a:pt x="48" y="120"/>
                    </a:cubicBezTo>
                    <a:cubicBezTo>
                      <a:pt x="45" y="118"/>
                      <a:pt x="41" y="116"/>
                      <a:pt x="35" y="114"/>
                    </a:cubicBezTo>
                    <a:cubicBezTo>
                      <a:pt x="29" y="111"/>
                      <a:pt x="23" y="108"/>
                      <a:pt x="19" y="105"/>
                    </a:cubicBezTo>
                    <a:cubicBezTo>
                      <a:pt x="14" y="102"/>
                      <a:pt x="11" y="98"/>
                      <a:pt x="8" y="94"/>
                    </a:cubicBezTo>
                    <a:cubicBezTo>
                      <a:pt x="5" y="91"/>
                      <a:pt x="3" y="86"/>
                      <a:pt x="2" y="82"/>
                    </a:cubicBezTo>
                    <a:cubicBezTo>
                      <a:pt x="0" y="78"/>
                      <a:pt x="0" y="73"/>
                      <a:pt x="0" y="68"/>
                    </a:cubicBezTo>
                    <a:cubicBezTo>
                      <a:pt x="0" y="62"/>
                      <a:pt x="1" y="57"/>
                      <a:pt x="3" y="51"/>
                    </a:cubicBezTo>
                    <a:cubicBezTo>
                      <a:pt x="5" y="46"/>
                      <a:pt x="8" y="42"/>
                      <a:pt x="11" y="38"/>
                    </a:cubicBezTo>
                    <a:cubicBezTo>
                      <a:pt x="15" y="34"/>
                      <a:pt x="20" y="30"/>
                      <a:pt x="25" y="28"/>
                    </a:cubicBezTo>
                    <a:cubicBezTo>
                      <a:pt x="30" y="25"/>
                      <a:pt x="36" y="23"/>
                      <a:pt x="43" y="22"/>
                    </a:cubicBezTo>
                    <a:cubicBezTo>
                      <a:pt x="43" y="0"/>
                      <a:pt x="43" y="0"/>
                      <a:pt x="43" y="0"/>
                    </a:cubicBezTo>
                    <a:cubicBezTo>
                      <a:pt x="69" y="0"/>
                      <a:pt x="69" y="0"/>
                      <a:pt x="69" y="0"/>
                    </a:cubicBezTo>
                    <a:cubicBezTo>
                      <a:pt x="69" y="21"/>
                      <a:pt x="69" y="21"/>
                      <a:pt x="69" y="21"/>
                    </a:cubicBezTo>
                    <a:cubicBezTo>
                      <a:pt x="76" y="21"/>
                      <a:pt x="82" y="22"/>
                      <a:pt x="87" y="23"/>
                    </a:cubicBezTo>
                    <a:cubicBezTo>
                      <a:pt x="93" y="23"/>
                      <a:pt x="97" y="24"/>
                      <a:pt x="101" y="26"/>
                    </a:cubicBezTo>
                    <a:cubicBezTo>
                      <a:pt x="101" y="66"/>
                      <a:pt x="101" y="66"/>
                      <a:pt x="101" y="66"/>
                    </a:cubicBezTo>
                    <a:cubicBezTo>
                      <a:pt x="99" y="65"/>
                      <a:pt x="96" y="63"/>
                      <a:pt x="93" y="62"/>
                    </a:cubicBezTo>
                    <a:cubicBezTo>
                      <a:pt x="90" y="60"/>
                      <a:pt x="87" y="59"/>
                      <a:pt x="84" y="58"/>
                    </a:cubicBezTo>
                    <a:cubicBezTo>
                      <a:pt x="80" y="57"/>
                      <a:pt x="76" y="56"/>
                      <a:pt x="73" y="55"/>
                    </a:cubicBezTo>
                    <a:cubicBezTo>
                      <a:pt x="69" y="55"/>
                      <a:pt x="65" y="54"/>
                      <a:pt x="61" y="54"/>
                    </a:cubicBezTo>
                    <a:cubicBezTo>
                      <a:pt x="59" y="54"/>
                      <a:pt x="57" y="54"/>
                      <a:pt x="55" y="55"/>
                    </a:cubicBezTo>
                    <a:cubicBezTo>
                      <a:pt x="53" y="56"/>
                      <a:pt x="52" y="56"/>
                      <a:pt x="51" y="57"/>
                    </a:cubicBezTo>
                    <a:cubicBezTo>
                      <a:pt x="50" y="58"/>
                      <a:pt x="49" y="59"/>
                      <a:pt x="48" y="60"/>
                    </a:cubicBezTo>
                    <a:cubicBezTo>
                      <a:pt x="48" y="62"/>
                      <a:pt x="47" y="63"/>
                      <a:pt x="47" y="64"/>
                    </a:cubicBezTo>
                    <a:cubicBezTo>
                      <a:pt x="47" y="65"/>
                      <a:pt x="48" y="67"/>
                      <a:pt x="48" y="68"/>
                    </a:cubicBezTo>
                    <a:cubicBezTo>
                      <a:pt x="48" y="69"/>
                      <a:pt x="49" y="70"/>
                      <a:pt x="50" y="72"/>
                    </a:cubicBezTo>
                    <a:cubicBezTo>
                      <a:pt x="52" y="73"/>
                      <a:pt x="53" y="74"/>
                      <a:pt x="56" y="76"/>
                    </a:cubicBezTo>
                    <a:cubicBezTo>
                      <a:pt x="59" y="77"/>
                      <a:pt x="62" y="79"/>
                      <a:pt x="66" y="81"/>
                    </a:cubicBezTo>
                    <a:cubicBezTo>
                      <a:pt x="74" y="84"/>
                      <a:pt x="81" y="88"/>
                      <a:pt x="86" y="91"/>
                    </a:cubicBezTo>
                    <a:cubicBezTo>
                      <a:pt x="92" y="95"/>
                      <a:pt x="96" y="99"/>
                      <a:pt x="99" y="103"/>
                    </a:cubicBezTo>
                    <a:cubicBezTo>
                      <a:pt x="103" y="106"/>
                      <a:pt x="105" y="111"/>
                      <a:pt x="106" y="115"/>
                    </a:cubicBezTo>
                    <a:cubicBezTo>
                      <a:pt x="108" y="119"/>
                      <a:pt x="109" y="124"/>
                      <a:pt x="109" y="129"/>
                    </a:cubicBezTo>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09" name="Freeform 16"/>
              <p:cNvSpPr>
                <a:spLocks/>
              </p:cNvSpPr>
              <p:nvPr/>
            </p:nvSpPr>
            <p:spPr bwMode="auto">
              <a:xfrm>
                <a:off x="6075363" y="-844551"/>
                <a:ext cx="206375" cy="374650"/>
              </a:xfrm>
              <a:custGeom>
                <a:avLst/>
                <a:gdLst>
                  <a:gd name="T0" fmla="*/ 55 w 55"/>
                  <a:gd name="T1" fmla="*/ 64 h 99"/>
                  <a:gd name="T2" fmla="*/ 54 w 55"/>
                  <a:gd name="T3" fmla="*/ 70 h 99"/>
                  <a:gd name="T4" fmla="*/ 51 w 55"/>
                  <a:gd name="T5" fmla="*/ 77 h 99"/>
                  <a:gd name="T6" fmla="*/ 45 w 55"/>
                  <a:gd name="T7" fmla="*/ 82 h 99"/>
                  <a:gd name="T8" fmla="*/ 35 w 55"/>
                  <a:gd name="T9" fmla="*/ 86 h 99"/>
                  <a:gd name="T10" fmla="*/ 35 w 55"/>
                  <a:gd name="T11" fmla="*/ 99 h 99"/>
                  <a:gd name="T12" fmla="*/ 22 w 55"/>
                  <a:gd name="T13" fmla="*/ 99 h 99"/>
                  <a:gd name="T14" fmla="*/ 22 w 55"/>
                  <a:gd name="T15" fmla="*/ 88 h 99"/>
                  <a:gd name="T16" fmla="*/ 16 w 55"/>
                  <a:gd name="T17" fmla="*/ 88 h 99"/>
                  <a:gd name="T18" fmla="*/ 10 w 55"/>
                  <a:gd name="T19" fmla="*/ 87 h 99"/>
                  <a:gd name="T20" fmla="*/ 5 w 55"/>
                  <a:gd name="T21" fmla="*/ 85 h 99"/>
                  <a:gd name="T22" fmla="*/ 1 w 55"/>
                  <a:gd name="T23" fmla="*/ 83 h 99"/>
                  <a:gd name="T24" fmla="*/ 1 w 55"/>
                  <a:gd name="T25" fmla="*/ 63 h 99"/>
                  <a:gd name="T26" fmla="*/ 12 w 55"/>
                  <a:gd name="T27" fmla="*/ 69 h 99"/>
                  <a:gd name="T28" fmla="*/ 23 w 55"/>
                  <a:gd name="T29" fmla="*/ 71 h 99"/>
                  <a:gd name="T30" fmla="*/ 26 w 55"/>
                  <a:gd name="T31" fmla="*/ 71 h 99"/>
                  <a:gd name="T32" fmla="*/ 28 w 55"/>
                  <a:gd name="T33" fmla="*/ 70 h 99"/>
                  <a:gd name="T34" fmla="*/ 29 w 55"/>
                  <a:gd name="T35" fmla="*/ 68 h 99"/>
                  <a:gd name="T36" fmla="*/ 30 w 55"/>
                  <a:gd name="T37" fmla="*/ 66 h 99"/>
                  <a:gd name="T38" fmla="*/ 29 w 55"/>
                  <a:gd name="T39" fmla="*/ 64 h 99"/>
                  <a:gd name="T40" fmla="*/ 28 w 55"/>
                  <a:gd name="T41" fmla="*/ 62 h 99"/>
                  <a:gd name="T42" fmla="*/ 24 w 55"/>
                  <a:gd name="T43" fmla="*/ 60 h 99"/>
                  <a:gd name="T44" fmla="*/ 18 w 55"/>
                  <a:gd name="T45" fmla="*/ 57 h 99"/>
                  <a:gd name="T46" fmla="*/ 10 w 55"/>
                  <a:gd name="T47" fmla="*/ 52 h 99"/>
                  <a:gd name="T48" fmla="*/ 4 w 55"/>
                  <a:gd name="T49" fmla="*/ 47 h 99"/>
                  <a:gd name="T50" fmla="*/ 1 w 55"/>
                  <a:gd name="T51" fmla="*/ 41 h 99"/>
                  <a:gd name="T52" fmla="*/ 0 w 55"/>
                  <a:gd name="T53" fmla="*/ 34 h 99"/>
                  <a:gd name="T54" fmla="*/ 2 w 55"/>
                  <a:gd name="T55" fmla="*/ 26 h 99"/>
                  <a:gd name="T56" fmla="*/ 6 w 55"/>
                  <a:gd name="T57" fmla="*/ 19 h 99"/>
                  <a:gd name="T58" fmla="*/ 13 w 55"/>
                  <a:gd name="T59" fmla="*/ 14 h 99"/>
                  <a:gd name="T60" fmla="*/ 22 w 55"/>
                  <a:gd name="T61" fmla="*/ 11 h 99"/>
                  <a:gd name="T62" fmla="*/ 22 w 55"/>
                  <a:gd name="T63" fmla="*/ 0 h 99"/>
                  <a:gd name="T64" fmla="*/ 35 w 55"/>
                  <a:gd name="T65" fmla="*/ 0 h 99"/>
                  <a:gd name="T66" fmla="*/ 35 w 55"/>
                  <a:gd name="T67" fmla="*/ 10 h 99"/>
                  <a:gd name="T68" fmla="*/ 44 w 55"/>
                  <a:gd name="T69" fmla="*/ 11 h 99"/>
                  <a:gd name="T70" fmla="*/ 51 w 55"/>
                  <a:gd name="T71" fmla="*/ 13 h 99"/>
                  <a:gd name="T72" fmla="*/ 51 w 55"/>
                  <a:gd name="T73" fmla="*/ 33 h 99"/>
                  <a:gd name="T74" fmla="*/ 47 w 55"/>
                  <a:gd name="T75" fmla="*/ 31 h 99"/>
                  <a:gd name="T76" fmla="*/ 42 w 55"/>
                  <a:gd name="T77" fmla="*/ 29 h 99"/>
                  <a:gd name="T78" fmla="*/ 37 w 55"/>
                  <a:gd name="T79" fmla="*/ 28 h 99"/>
                  <a:gd name="T80" fmla="*/ 31 w 55"/>
                  <a:gd name="T81" fmla="*/ 27 h 99"/>
                  <a:gd name="T82" fmla="*/ 28 w 55"/>
                  <a:gd name="T83" fmla="*/ 27 h 99"/>
                  <a:gd name="T84" fmla="*/ 26 w 55"/>
                  <a:gd name="T85" fmla="*/ 29 h 99"/>
                  <a:gd name="T86" fmla="*/ 24 w 55"/>
                  <a:gd name="T87" fmla="*/ 30 h 99"/>
                  <a:gd name="T88" fmla="*/ 24 w 55"/>
                  <a:gd name="T89" fmla="*/ 32 h 99"/>
                  <a:gd name="T90" fmla="*/ 24 w 55"/>
                  <a:gd name="T91" fmla="*/ 34 h 99"/>
                  <a:gd name="T92" fmla="*/ 25 w 55"/>
                  <a:gd name="T93" fmla="*/ 36 h 99"/>
                  <a:gd name="T94" fmla="*/ 28 w 55"/>
                  <a:gd name="T95" fmla="*/ 38 h 99"/>
                  <a:gd name="T96" fmla="*/ 34 w 55"/>
                  <a:gd name="T97" fmla="*/ 40 h 99"/>
                  <a:gd name="T98" fmla="*/ 43 w 55"/>
                  <a:gd name="T99" fmla="*/ 45 h 99"/>
                  <a:gd name="T100" fmla="*/ 50 w 55"/>
                  <a:gd name="T101" fmla="*/ 51 h 99"/>
                  <a:gd name="T102" fmla="*/ 53 w 55"/>
                  <a:gd name="T103" fmla="*/ 57 h 99"/>
                  <a:gd name="T104" fmla="*/ 55 w 55"/>
                  <a:gd name="T105"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99">
                    <a:moveTo>
                      <a:pt x="55" y="64"/>
                    </a:moveTo>
                    <a:cubicBezTo>
                      <a:pt x="55" y="66"/>
                      <a:pt x="54" y="68"/>
                      <a:pt x="54" y="70"/>
                    </a:cubicBezTo>
                    <a:cubicBezTo>
                      <a:pt x="53" y="72"/>
                      <a:pt x="52" y="74"/>
                      <a:pt x="51" y="77"/>
                    </a:cubicBezTo>
                    <a:cubicBezTo>
                      <a:pt x="49" y="79"/>
                      <a:pt x="47" y="81"/>
                      <a:pt x="45" y="82"/>
                    </a:cubicBezTo>
                    <a:cubicBezTo>
                      <a:pt x="42" y="84"/>
                      <a:pt x="39" y="86"/>
                      <a:pt x="35" y="86"/>
                    </a:cubicBezTo>
                    <a:cubicBezTo>
                      <a:pt x="35" y="99"/>
                      <a:pt x="35" y="99"/>
                      <a:pt x="35" y="99"/>
                    </a:cubicBezTo>
                    <a:cubicBezTo>
                      <a:pt x="22" y="99"/>
                      <a:pt x="22" y="99"/>
                      <a:pt x="22" y="99"/>
                    </a:cubicBezTo>
                    <a:cubicBezTo>
                      <a:pt x="22" y="88"/>
                      <a:pt x="22" y="88"/>
                      <a:pt x="22" y="88"/>
                    </a:cubicBezTo>
                    <a:cubicBezTo>
                      <a:pt x="20" y="88"/>
                      <a:pt x="18" y="88"/>
                      <a:pt x="16" y="88"/>
                    </a:cubicBezTo>
                    <a:cubicBezTo>
                      <a:pt x="14" y="87"/>
                      <a:pt x="12" y="87"/>
                      <a:pt x="10" y="87"/>
                    </a:cubicBezTo>
                    <a:cubicBezTo>
                      <a:pt x="8" y="86"/>
                      <a:pt x="6" y="86"/>
                      <a:pt x="5" y="85"/>
                    </a:cubicBezTo>
                    <a:cubicBezTo>
                      <a:pt x="3" y="85"/>
                      <a:pt x="2" y="84"/>
                      <a:pt x="1" y="83"/>
                    </a:cubicBezTo>
                    <a:cubicBezTo>
                      <a:pt x="1" y="63"/>
                      <a:pt x="1" y="63"/>
                      <a:pt x="1" y="63"/>
                    </a:cubicBezTo>
                    <a:cubicBezTo>
                      <a:pt x="5" y="65"/>
                      <a:pt x="8" y="67"/>
                      <a:pt x="12" y="69"/>
                    </a:cubicBezTo>
                    <a:cubicBezTo>
                      <a:pt x="16" y="70"/>
                      <a:pt x="20" y="71"/>
                      <a:pt x="23" y="71"/>
                    </a:cubicBezTo>
                    <a:cubicBezTo>
                      <a:pt x="25" y="71"/>
                      <a:pt x="26" y="71"/>
                      <a:pt x="26" y="71"/>
                    </a:cubicBezTo>
                    <a:cubicBezTo>
                      <a:pt x="27" y="70"/>
                      <a:pt x="28" y="70"/>
                      <a:pt x="28" y="70"/>
                    </a:cubicBezTo>
                    <a:cubicBezTo>
                      <a:pt x="29" y="69"/>
                      <a:pt x="29" y="68"/>
                      <a:pt x="29" y="68"/>
                    </a:cubicBezTo>
                    <a:cubicBezTo>
                      <a:pt x="30" y="67"/>
                      <a:pt x="30" y="67"/>
                      <a:pt x="30" y="66"/>
                    </a:cubicBezTo>
                    <a:cubicBezTo>
                      <a:pt x="30" y="65"/>
                      <a:pt x="30" y="64"/>
                      <a:pt x="29" y="64"/>
                    </a:cubicBezTo>
                    <a:cubicBezTo>
                      <a:pt x="29" y="63"/>
                      <a:pt x="29" y="62"/>
                      <a:pt x="28" y="62"/>
                    </a:cubicBezTo>
                    <a:cubicBezTo>
                      <a:pt x="27" y="61"/>
                      <a:pt x="26" y="60"/>
                      <a:pt x="24" y="60"/>
                    </a:cubicBezTo>
                    <a:cubicBezTo>
                      <a:pt x="23" y="59"/>
                      <a:pt x="21" y="58"/>
                      <a:pt x="18" y="57"/>
                    </a:cubicBezTo>
                    <a:cubicBezTo>
                      <a:pt x="15" y="55"/>
                      <a:pt x="12" y="54"/>
                      <a:pt x="10" y="52"/>
                    </a:cubicBezTo>
                    <a:cubicBezTo>
                      <a:pt x="8" y="51"/>
                      <a:pt x="6" y="49"/>
                      <a:pt x="4" y="47"/>
                    </a:cubicBezTo>
                    <a:cubicBezTo>
                      <a:pt x="3" y="45"/>
                      <a:pt x="2" y="43"/>
                      <a:pt x="1" y="41"/>
                    </a:cubicBezTo>
                    <a:cubicBezTo>
                      <a:pt x="1" y="39"/>
                      <a:pt x="0" y="36"/>
                      <a:pt x="0" y="34"/>
                    </a:cubicBezTo>
                    <a:cubicBezTo>
                      <a:pt x="0" y="31"/>
                      <a:pt x="1" y="28"/>
                      <a:pt x="2" y="26"/>
                    </a:cubicBezTo>
                    <a:cubicBezTo>
                      <a:pt x="3" y="23"/>
                      <a:pt x="4" y="21"/>
                      <a:pt x="6" y="19"/>
                    </a:cubicBezTo>
                    <a:cubicBezTo>
                      <a:pt x="8" y="17"/>
                      <a:pt x="10" y="15"/>
                      <a:pt x="13" y="14"/>
                    </a:cubicBezTo>
                    <a:cubicBezTo>
                      <a:pt x="16" y="12"/>
                      <a:pt x="19" y="11"/>
                      <a:pt x="22" y="11"/>
                    </a:cubicBezTo>
                    <a:cubicBezTo>
                      <a:pt x="22" y="0"/>
                      <a:pt x="22" y="0"/>
                      <a:pt x="22" y="0"/>
                    </a:cubicBezTo>
                    <a:cubicBezTo>
                      <a:pt x="35" y="0"/>
                      <a:pt x="35" y="0"/>
                      <a:pt x="35" y="0"/>
                    </a:cubicBezTo>
                    <a:cubicBezTo>
                      <a:pt x="35" y="10"/>
                      <a:pt x="35" y="10"/>
                      <a:pt x="35" y="10"/>
                    </a:cubicBezTo>
                    <a:cubicBezTo>
                      <a:pt x="38" y="10"/>
                      <a:pt x="41" y="11"/>
                      <a:pt x="44" y="11"/>
                    </a:cubicBezTo>
                    <a:cubicBezTo>
                      <a:pt x="47" y="12"/>
                      <a:pt x="49" y="12"/>
                      <a:pt x="51" y="13"/>
                    </a:cubicBezTo>
                    <a:cubicBezTo>
                      <a:pt x="51" y="33"/>
                      <a:pt x="51" y="33"/>
                      <a:pt x="51" y="33"/>
                    </a:cubicBezTo>
                    <a:cubicBezTo>
                      <a:pt x="50" y="32"/>
                      <a:pt x="48" y="31"/>
                      <a:pt x="47" y="31"/>
                    </a:cubicBezTo>
                    <a:cubicBezTo>
                      <a:pt x="45" y="30"/>
                      <a:pt x="44" y="29"/>
                      <a:pt x="42" y="29"/>
                    </a:cubicBezTo>
                    <a:cubicBezTo>
                      <a:pt x="40" y="28"/>
                      <a:pt x="39" y="28"/>
                      <a:pt x="37" y="28"/>
                    </a:cubicBezTo>
                    <a:cubicBezTo>
                      <a:pt x="35" y="27"/>
                      <a:pt x="33" y="27"/>
                      <a:pt x="31" y="27"/>
                    </a:cubicBezTo>
                    <a:cubicBezTo>
                      <a:pt x="30" y="27"/>
                      <a:pt x="29" y="27"/>
                      <a:pt x="28" y="27"/>
                    </a:cubicBezTo>
                    <a:cubicBezTo>
                      <a:pt x="27" y="28"/>
                      <a:pt x="26" y="28"/>
                      <a:pt x="26" y="29"/>
                    </a:cubicBezTo>
                    <a:cubicBezTo>
                      <a:pt x="25" y="29"/>
                      <a:pt x="25" y="29"/>
                      <a:pt x="24" y="30"/>
                    </a:cubicBezTo>
                    <a:cubicBezTo>
                      <a:pt x="24" y="31"/>
                      <a:pt x="24" y="31"/>
                      <a:pt x="24" y="32"/>
                    </a:cubicBezTo>
                    <a:cubicBezTo>
                      <a:pt x="24" y="33"/>
                      <a:pt x="24" y="33"/>
                      <a:pt x="24" y="34"/>
                    </a:cubicBezTo>
                    <a:cubicBezTo>
                      <a:pt x="24" y="34"/>
                      <a:pt x="25" y="35"/>
                      <a:pt x="25" y="36"/>
                    </a:cubicBezTo>
                    <a:cubicBezTo>
                      <a:pt x="26" y="36"/>
                      <a:pt x="27" y="37"/>
                      <a:pt x="28" y="38"/>
                    </a:cubicBezTo>
                    <a:cubicBezTo>
                      <a:pt x="30" y="39"/>
                      <a:pt x="31" y="39"/>
                      <a:pt x="34" y="40"/>
                    </a:cubicBezTo>
                    <a:cubicBezTo>
                      <a:pt x="37" y="42"/>
                      <a:pt x="41" y="44"/>
                      <a:pt x="43" y="45"/>
                    </a:cubicBezTo>
                    <a:cubicBezTo>
                      <a:pt x="46" y="47"/>
                      <a:pt x="48" y="49"/>
                      <a:pt x="50" y="51"/>
                    </a:cubicBezTo>
                    <a:cubicBezTo>
                      <a:pt x="52" y="53"/>
                      <a:pt x="53" y="55"/>
                      <a:pt x="53" y="57"/>
                    </a:cubicBezTo>
                    <a:cubicBezTo>
                      <a:pt x="54" y="59"/>
                      <a:pt x="55" y="62"/>
                      <a:pt x="55" y="64"/>
                    </a:cubicBezTo>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0" name="Freeform 17"/>
              <p:cNvSpPr>
                <a:spLocks/>
              </p:cNvSpPr>
              <p:nvPr/>
            </p:nvSpPr>
            <p:spPr bwMode="auto">
              <a:xfrm>
                <a:off x="7070726" y="-1031876"/>
                <a:ext cx="201613" cy="376238"/>
              </a:xfrm>
              <a:custGeom>
                <a:avLst/>
                <a:gdLst>
                  <a:gd name="T0" fmla="*/ 54 w 54"/>
                  <a:gd name="T1" fmla="*/ 64 h 100"/>
                  <a:gd name="T2" fmla="*/ 53 w 54"/>
                  <a:gd name="T3" fmla="*/ 71 h 100"/>
                  <a:gd name="T4" fmla="*/ 50 w 54"/>
                  <a:gd name="T5" fmla="*/ 77 h 100"/>
                  <a:gd name="T6" fmla="*/ 44 w 54"/>
                  <a:gd name="T7" fmla="*/ 83 h 100"/>
                  <a:gd name="T8" fmla="*/ 35 w 54"/>
                  <a:gd name="T9" fmla="*/ 87 h 100"/>
                  <a:gd name="T10" fmla="*/ 35 w 54"/>
                  <a:gd name="T11" fmla="*/ 100 h 100"/>
                  <a:gd name="T12" fmla="*/ 21 w 54"/>
                  <a:gd name="T13" fmla="*/ 100 h 100"/>
                  <a:gd name="T14" fmla="*/ 21 w 54"/>
                  <a:gd name="T15" fmla="*/ 88 h 100"/>
                  <a:gd name="T16" fmla="*/ 15 w 54"/>
                  <a:gd name="T17" fmla="*/ 88 h 100"/>
                  <a:gd name="T18" fmla="*/ 9 w 54"/>
                  <a:gd name="T19" fmla="*/ 87 h 100"/>
                  <a:gd name="T20" fmla="*/ 4 w 54"/>
                  <a:gd name="T21" fmla="*/ 85 h 100"/>
                  <a:gd name="T22" fmla="*/ 1 w 54"/>
                  <a:gd name="T23" fmla="*/ 84 h 100"/>
                  <a:gd name="T24" fmla="*/ 1 w 54"/>
                  <a:gd name="T25" fmla="*/ 63 h 100"/>
                  <a:gd name="T26" fmla="*/ 12 w 54"/>
                  <a:gd name="T27" fmla="*/ 69 h 100"/>
                  <a:gd name="T28" fmla="*/ 23 w 54"/>
                  <a:gd name="T29" fmla="*/ 72 h 100"/>
                  <a:gd name="T30" fmla="*/ 26 w 54"/>
                  <a:gd name="T31" fmla="*/ 71 h 100"/>
                  <a:gd name="T32" fmla="*/ 28 w 54"/>
                  <a:gd name="T33" fmla="*/ 70 h 100"/>
                  <a:gd name="T34" fmla="*/ 29 w 54"/>
                  <a:gd name="T35" fmla="*/ 68 h 100"/>
                  <a:gd name="T36" fmla="*/ 29 w 54"/>
                  <a:gd name="T37" fmla="*/ 66 h 100"/>
                  <a:gd name="T38" fmla="*/ 29 w 54"/>
                  <a:gd name="T39" fmla="*/ 64 h 100"/>
                  <a:gd name="T40" fmla="*/ 27 w 54"/>
                  <a:gd name="T41" fmla="*/ 62 h 100"/>
                  <a:gd name="T42" fmla="*/ 24 w 54"/>
                  <a:gd name="T43" fmla="*/ 60 h 100"/>
                  <a:gd name="T44" fmla="*/ 18 w 54"/>
                  <a:gd name="T45" fmla="*/ 57 h 100"/>
                  <a:gd name="T46" fmla="*/ 9 w 54"/>
                  <a:gd name="T47" fmla="*/ 53 h 100"/>
                  <a:gd name="T48" fmla="*/ 4 w 54"/>
                  <a:gd name="T49" fmla="*/ 47 h 100"/>
                  <a:gd name="T50" fmla="*/ 1 w 54"/>
                  <a:gd name="T51" fmla="*/ 41 h 100"/>
                  <a:gd name="T52" fmla="*/ 0 w 54"/>
                  <a:gd name="T53" fmla="*/ 34 h 100"/>
                  <a:gd name="T54" fmla="*/ 1 w 54"/>
                  <a:gd name="T55" fmla="*/ 26 h 100"/>
                  <a:gd name="T56" fmla="*/ 6 w 54"/>
                  <a:gd name="T57" fmla="*/ 19 h 100"/>
                  <a:gd name="T58" fmla="*/ 12 w 54"/>
                  <a:gd name="T59" fmla="*/ 14 h 100"/>
                  <a:gd name="T60" fmla="*/ 21 w 54"/>
                  <a:gd name="T61" fmla="*/ 11 h 100"/>
                  <a:gd name="T62" fmla="*/ 21 w 54"/>
                  <a:gd name="T63" fmla="*/ 0 h 100"/>
                  <a:gd name="T64" fmla="*/ 35 w 54"/>
                  <a:gd name="T65" fmla="*/ 0 h 100"/>
                  <a:gd name="T66" fmla="*/ 35 w 54"/>
                  <a:gd name="T67" fmla="*/ 11 h 100"/>
                  <a:gd name="T68" fmla="*/ 44 w 54"/>
                  <a:gd name="T69" fmla="*/ 12 h 100"/>
                  <a:gd name="T70" fmla="*/ 50 w 54"/>
                  <a:gd name="T71" fmla="*/ 13 h 100"/>
                  <a:gd name="T72" fmla="*/ 50 w 54"/>
                  <a:gd name="T73" fmla="*/ 33 h 100"/>
                  <a:gd name="T74" fmla="*/ 46 w 54"/>
                  <a:gd name="T75" fmla="*/ 31 h 100"/>
                  <a:gd name="T76" fmla="*/ 42 w 54"/>
                  <a:gd name="T77" fmla="*/ 29 h 100"/>
                  <a:gd name="T78" fmla="*/ 36 w 54"/>
                  <a:gd name="T79" fmla="*/ 28 h 100"/>
                  <a:gd name="T80" fmla="*/ 30 w 54"/>
                  <a:gd name="T81" fmla="*/ 27 h 100"/>
                  <a:gd name="T82" fmla="*/ 27 w 54"/>
                  <a:gd name="T83" fmla="*/ 28 h 100"/>
                  <a:gd name="T84" fmla="*/ 25 w 54"/>
                  <a:gd name="T85" fmla="*/ 29 h 100"/>
                  <a:gd name="T86" fmla="*/ 24 w 54"/>
                  <a:gd name="T87" fmla="*/ 30 h 100"/>
                  <a:gd name="T88" fmla="*/ 24 w 54"/>
                  <a:gd name="T89" fmla="*/ 32 h 100"/>
                  <a:gd name="T90" fmla="*/ 24 w 54"/>
                  <a:gd name="T91" fmla="*/ 34 h 100"/>
                  <a:gd name="T92" fmla="*/ 25 w 54"/>
                  <a:gd name="T93" fmla="*/ 36 h 100"/>
                  <a:gd name="T94" fmla="*/ 28 w 54"/>
                  <a:gd name="T95" fmla="*/ 38 h 100"/>
                  <a:gd name="T96" fmla="*/ 33 w 54"/>
                  <a:gd name="T97" fmla="*/ 41 h 100"/>
                  <a:gd name="T98" fmla="*/ 43 w 54"/>
                  <a:gd name="T99" fmla="*/ 46 h 100"/>
                  <a:gd name="T100" fmla="*/ 49 w 54"/>
                  <a:gd name="T101" fmla="*/ 51 h 100"/>
                  <a:gd name="T102" fmla="*/ 53 w 54"/>
                  <a:gd name="T103" fmla="*/ 58 h 100"/>
                  <a:gd name="T104" fmla="*/ 54 w 54"/>
                  <a:gd name="T105" fmla="*/ 6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00">
                    <a:moveTo>
                      <a:pt x="54" y="64"/>
                    </a:moveTo>
                    <a:cubicBezTo>
                      <a:pt x="54" y="66"/>
                      <a:pt x="54" y="68"/>
                      <a:pt x="53" y="71"/>
                    </a:cubicBezTo>
                    <a:cubicBezTo>
                      <a:pt x="53" y="73"/>
                      <a:pt x="52" y="75"/>
                      <a:pt x="50" y="77"/>
                    </a:cubicBezTo>
                    <a:cubicBezTo>
                      <a:pt x="49" y="79"/>
                      <a:pt x="47" y="81"/>
                      <a:pt x="44" y="83"/>
                    </a:cubicBezTo>
                    <a:cubicBezTo>
                      <a:pt x="42" y="85"/>
                      <a:pt x="38" y="86"/>
                      <a:pt x="35" y="87"/>
                    </a:cubicBezTo>
                    <a:cubicBezTo>
                      <a:pt x="35" y="100"/>
                      <a:pt x="35" y="100"/>
                      <a:pt x="35" y="100"/>
                    </a:cubicBezTo>
                    <a:cubicBezTo>
                      <a:pt x="21" y="100"/>
                      <a:pt x="21" y="100"/>
                      <a:pt x="21" y="100"/>
                    </a:cubicBezTo>
                    <a:cubicBezTo>
                      <a:pt x="21" y="88"/>
                      <a:pt x="21" y="88"/>
                      <a:pt x="21" y="88"/>
                    </a:cubicBezTo>
                    <a:cubicBezTo>
                      <a:pt x="20" y="88"/>
                      <a:pt x="18" y="88"/>
                      <a:pt x="15" y="88"/>
                    </a:cubicBezTo>
                    <a:cubicBezTo>
                      <a:pt x="13" y="88"/>
                      <a:pt x="11" y="87"/>
                      <a:pt x="9" y="87"/>
                    </a:cubicBezTo>
                    <a:cubicBezTo>
                      <a:pt x="7" y="86"/>
                      <a:pt x="6" y="86"/>
                      <a:pt x="4" y="85"/>
                    </a:cubicBezTo>
                    <a:cubicBezTo>
                      <a:pt x="3" y="85"/>
                      <a:pt x="2" y="84"/>
                      <a:pt x="1" y="84"/>
                    </a:cubicBezTo>
                    <a:cubicBezTo>
                      <a:pt x="1" y="63"/>
                      <a:pt x="1" y="63"/>
                      <a:pt x="1" y="63"/>
                    </a:cubicBezTo>
                    <a:cubicBezTo>
                      <a:pt x="4" y="66"/>
                      <a:pt x="8" y="68"/>
                      <a:pt x="12" y="69"/>
                    </a:cubicBezTo>
                    <a:cubicBezTo>
                      <a:pt x="15" y="71"/>
                      <a:pt x="19" y="72"/>
                      <a:pt x="23" y="72"/>
                    </a:cubicBezTo>
                    <a:cubicBezTo>
                      <a:pt x="24" y="72"/>
                      <a:pt x="25" y="71"/>
                      <a:pt x="26" y="71"/>
                    </a:cubicBezTo>
                    <a:cubicBezTo>
                      <a:pt x="27" y="71"/>
                      <a:pt x="27" y="70"/>
                      <a:pt x="28" y="70"/>
                    </a:cubicBezTo>
                    <a:cubicBezTo>
                      <a:pt x="28" y="69"/>
                      <a:pt x="29" y="69"/>
                      <a:pt x="29" y="68"/>
                    </a:cubicBezTo>
                    <a:cubicBezTo>
                      <a:pt x="29" y="68"/>
                      <a:pt x="29" y="67"/>
                      <a:pt x="29" y="66"/>
                    </a:cubicBezTo>
                    <a:cubicBezTo>
                      <a:pt x="29" y="65"/>
                      <a:pt x="29" y="65"/>
                      <a:pt x="29" y="64"/>
                    </a:cubicBezTo>
                    <a:cubicBezTo>
                      <a:pt x="29" y="64"/>
                      <a:pt x="28" y="63"/>
                      <a:pt x="27" y="62"/>
                    </a:cubicBezTo>
                    <a:cubicBezTo>
                      <a:pt x="27" y="61"/>
                      <a:pt x="26" y="61"/>
                      <a:pt x="24" y="60"/>
                    </a:cubicBezTo>
                    <a:cubicBezTo>
                      <a:pt x="22" y="59"/>
                      <a:pt x="20" y="58"/>
                      <a:pt x="18" y="57"/>
                    </a:cubicBezTo>
                    <a:cubicBezTo>
                      <a:pt x="14" y="56"/>
                      <a:pt x="12" y="54"/>
                      <a:pt x="9" y="53"/>
                    </a:cubicBezTo>
                    <a:cubicBezTo>
                      <a:pt x="7" y="51"/>
                      <a:pt x="5" y="49"/>
                      <a:pt x="4" y="47"/>
                    </a:cubicBezTo>
                    <a:cubicBezTo>
                      <a:pt x="2" y="45"/>
                      <a:pt x="1" y="43"/>
                      <a:pt x="1" y="41"/>
                    </a:cubicBezTo>
                    <a:cubicBezTo>
                      <a:pt x="0" y="39"/>
                      <a:pt x="0" y="37"/>
                      <a:pt x="0" y="34"/>
                    </a:cubicBezTo>
                    <a:cubicBezTo>
                      <a:pt x="0" y="31"/>
                      <a:pt x="0" y="29"/>
                      <a:pt x="1" y="26"/>
                    </a:cubicBezTo>
                    <a:cubicBezTo>
                      <a:pt x="2" y="23"/>
                      <a:pt x="4" y="21"/>
                      <a:pt x="6" y="19"/>
                    </a:cubicBezTo>
                    <a:cubicBezTo>
                      <a:pt x="8" y="17"/>
                      <a:pt x="10" y="15"/>
                      <a:pt x="12" y="14"/>
                    </a:cubicBezTo>
                    <a:cubicBezTo>
                      <a:pt x="15" y="13"/>
                      <a:pt x="18" y="12"/>
                      <a:pt x="21" y="11"/>
                    </a:cubicBezTo>
                    <a:cubicBezTo>
                      <a:pt x="21" y="0"/>
                      <a:pt x="21" y="0"/>
                      <a:pt x="21" y="0"/>
                    </a:cubicBezTo>
                    <a:cubicBezTo>
                      <a:pt x="35" y="0"/>
                      <a:pt x="35" y="0"/>
                      <a:pt x="35" y="0"/>
                    </a:cubicBezTo>
                    <a:cubicBezTo>
                      <a:pt x="35" y="11"/>
                      <a:pt x="35" y="11"/>
                      <a:pt x="35" y="11"/>
                    </a:cubicBezTo>
                    <a:cubicBezTo>
                      <a:pt x="38" y="11"/>
                      <a:pt x="41" y="11"/>
                      <a:pt x="44" y="12"/>
                    </a:cubicBezTo>
                    <a:cubicBezTo>
                      <a:pt x="46" y="12"/>
                      <a:pt x="48" y="13"/>
                      <a:pt x="50" y="13"/>
                    </a:cubicBezTo>
                    <a:cubicBezTo>
                      <a:pt x="50" y="33"/>
                      <a:pt x="50" y="33"/>
                      <a:pt x="50" y="33"/>
                    </a:cubicBezTo>
                    <a:cubicBezTo>
                      <a:pt x="49" y="33"/>
                      <a:pt x="48" y="32"/>
                      <a:pt x="46" y="31"/>
                    </a:cubicBezTo>
                    <a:cubicBezTo>
                      <a:pt x="45" y="30"/>
                      <a:pt x="43" y="30"/>
                      <a:pt x="42" y="29"/>
                    </a:cubicBezTo>
                    <a:cubicBezTo>
                      <a:pt x="40" y="29"/>
                      <a:pt x="38" y="28"/>
                      <a:pt x="36" y="28"/>
                    </a:cubicBezTo>
                    <a:cubicBezTo>
                      <a:pt x="34" y="28"/>
                      <a:pt x="32" y="27"/>
                      <a:pt x="30" y="27"/>
                    </a:cubicBezTo>
                    <a:cubicBezTo>
                      <a:pt x="29" y="27"/>
                      <a:pt x="28" y="27"/>
                      <a:pt x="27" y="28"/>
                    </a:cubicBezTo>
                    <a:cubicBezTo>
                      <a:pt x="27" y="28"/>
                      <a:pt x="26" y="28"/>
                      <a:pt x="25" y="29"/>
                    </a:cubicBezTo>
                    <a:cubicBezTo>
                      <a:pt x="25" y="29"/>
                      <a:pt x="24" y="30"/>
                      <a:pt x="24" y="30"/>
                    </a:cubicBezTo>
                    <a:cubicBezTo>
                      <a:pt x="24" y="31"/>
                      <a:pt x="24" y="32"/>
                      <a:pt x="24" y="32"/>
                    </a:cubicBezTo>
                    <a:cubicBezTo>
                      <a:pt x="24" y="33"/>
                      <a:pt x="24" y="33"/>
                      <a:pt x="24" y="34"/>
                    </a:cubicBezTo>
                    <a:cubicBezTo>
                      <a:pt x="24" y="35"/>
                      <a:pt x="24" y="35"/>
                      <a:pt x="25" y="36"/>
                    </a:cubicBezTo>
                    <a:cubicBezTo>
                      <a:pt x="26" y="37"/>
                      <a:pt x="27" y="37"/>
                      <a:pt x="28" y="38"/>
                    </a:cubicBezTo>
                    <a:cubicBezTo>
                      <a:pt x="29" y="39"/>
                      <a:pt x="31" y="40"/>
                      <a:pt x="33" y="41"/>
                    </a:cubicBezTo>
                    <a:cubicBezTo>
                      <a:pt x="37" y="42"/>
                      <a:pt x="40" y="44"/>
                      <a:pt x="43" y="46"/>
                    </a:cubicBezTo>
                    <a:cubicBezTo>
                      <a:pt x="46" y="48"/>
                      <a:pt x="48" y="49"/>
                      <a:pt x="49" y="51"/>
                    </a:cubicBezTo>
                    <a:cubicBezTo>
                      <a:pt x="51" y="53"/>
                      <a:pt x="52" y="55"/>
                      <a:pt x="53" y="58"/>
                    </a:cubicBezTo>
                    <a:cubicBezTo>
                      <a:pt x="54" y="60"/>
                      <a:pt x="54" y="62"/>
                      <a:pt x="54" y="64"/>
                    </a:cubicBezTo>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1" name="Freeform 18"/>
              <p:cNvSpPr>
                <a:spLocks/>
              </p:cNvSpPr>
              <p:nvPr/>
            </p:nvSpPr>
            <p:spPr bwMode="auto">
              <a:xfrm>
                <a:off x="6532563" y="-1012826"/>
                <a:ext cx="293688" cy="542925"/>
              </a:xfrm>
              <a:custGeom>
                <a:avLst/>
                <a:gdLst>
                  <a:gd name="T0" fmla="*/ 78 w 78"/>
                  <a:gd name="T1" fmla="*/ 93 h 144"/>
                  <a:gd name="T2" fmla="*/ 77 w 78"/>
                  <a:gd name="T3" fmla="*/ 102 h 144"/>
                  <a:gd name="T4" fmla="*/ 73 w 78"/>
                  <a:gd name="T5" fmla="*/ 111 h 144"/>
                  <a:gd name="T6" fmla="*/ 64 w 78"/>
                  <a:gd name="T7" fmla="*/ 120 h 144"/>
                  <a:gd name="T8" fmla="*/ 50 w 78"/>
                  <a:gd name="T9" fmla="*/ 126 h 144"/>
                  <a:gd name="T10" fmla="*/ 50 w 78"/>
                  <a:gd name="T11" fmla="*/ 144 h 144"/>
                  <a:gd name="T12" fmla="*/ 31 w 78"/>
                  <a:gd name="T13" fmla="*/ 144 h 144"/>
                  <a:gd name="T14" fmla="*/ 31 w 78"/>
                  <a:gd name="T15" fmla="*/ 128 h 144"/>
                  <a:gd name="T16" fmla="*/ 22 w 78"/>
                  <a:gd name="T17" fmla="*/ 127 h 144"/>
                  <a:gd name="T18" fmla="*/ 13 w 78"/>
                  <a:gd name="T19" fmla="*/ 126 h 144"/>
                  <a:gd name="T20" fmla="*/ 6 w 78"/>
                  <a:gd name="T21" fmla="*/ 124 h 144"/>
                  <a:gd name="T22" fmla="*/ 1 w 78"/>
                  <a:gd name="T23" fmla="*/ 121 h 144"/>
                  <a:gd name="T24" fmla="*/ 1 w 78"/>
                  <a:gd name="T25" fmla="*/ 91 h 144"/>
                  <a:gd name="T26" fmla="*/ 17 w 78"/>
                  <a:gd name="T27" fmla="*/ 100 h 144"/>
                  <a:gd name="T28" fmla="*/ 33 w 78"/>
                  <a:gd name="T29" fmla="*/ 104 h 144"/>
                  <a:gd name="T30" fmla="*/ 37 w 78"/>
                  <a:gd name="T31" fmla="*/ 103 h 144"/>
                  <a:gd name="T32" fmla="*/ 40 w 78"/>
                  <a:gd name="T33" fmla="*/ 101 h 144"/>
                  <a:gd name="T34" fmla="*/ 42 w 78"/>
                  <a:gd name="T35" fmla="*/ 99 h 144"/>
                  <a:gd name="T36" fmla="*/ 42 w 78"/>
                  <a:gd name="T37" fmla="*/ 96 h 144"/>
                  <a:gd name="T38" fmla="*/ 42 w 78"/>
                  <a:gd name="T39" fmla="*/ 93 h 144"/>
                  <a:gd name="T40" fmla="*/ 40 w 78"/>
                  <a:gd name="T41" fmla="*/ 90 h 144"/>
                  <a:gd name="T42" fmla="*/ 35 w 78"/>
                  <a:gd name="T43" fmla="*/ 87 h 144"/>
                  <a:gd name="T44" fmla="*/ 25 w 78"/>
                  <a:gd name="T45" fmla="*/ 83 h 144"/>
                  <a:gd name="T46" fmla="*/ 13 w 78"/>
                  <a:gd name="T47" fmla="*/ 76 h 144"/>
                  <a:gd name="T48" fmla="*/ 5 w 78"/>
                  <a:gd name="T49" fmla="*/ 68 h 144"/>
                  <a:gd name="T50" fmla="*/ 1 w 78"/>
                  <a:gd name="T51" fmla="*/ 59 h 144"/>
                  <a:gd name="T52" fmla="*/ 0 w 78"/>
                  <a:gd name="T53" fmla="*/ 50 h 144"/>
                  <a:gd name="T54" fmla="*/ 2 w 78"/>
                  <a:gd name="T55" fmla="*/ 37 h 144"/>
                  <a:gd name="T56" fmla="*/ 8 w 78"/>
                  <a:gd name="T57" fmla="*/ 27 h 144"/>
                  <a:gd name="T58" fmla="*/ 18 w 78"/>
                  <a:gd name="T59" fmla="*/ 20 h 144"/>
                  <a:gd name="T60" fmla="*/ 31 w 78"/>
                  <a:gd name="T61" fmla="*/ 16 h 144"/>
                  <a:gd name="T62" fmla="*/ 31 w 78"/>
                  <a:gd name="T63" fmla="*/ 0 h 144"/>
                  <a:gd name="T64" fmla="*/ 50 w 78"/>
                  <a:gd name="T65" fmla="*/ 0 h 144"/>
                  <a:gd name="T66" fmla="*/ 50 w 78"/>
                  <a:gd name="T67" fmla="*/ 15 h 144"/>
                  <a:gd name="T68" fmla="*/ 63 w 78"/>
                  <a:gd name="T69" fmla="*/ 16 h 144"/>
                  <a:gd name="T70" fmla="*/ 73 w 78"/>
                  <a:gd name="T71" fmla="*/ 19 h 144"/>
                  <a:gd name="T72" fmla="*/ 73 w 78"/>
                  <a:gd name="T73" fmla="*/ 48 h 144"/>
                  <a:gd name="T74" fmla="*/ 67 w 78"/>
                  <a:gd name="T75" fmla="*/ 45 h 144"/>
                  <a:gd name="T76" fmla="*/ 60 w 78"/>
                  <a:gd name="T77" fmla="*/ 42 h 144"/>
                  <a:gd name="T78" fmla="*/ 52 w 78"/>
                  <a:gd name="T79" fmla="*/ 40 h 144"/>
                  <a:gd name="T80" fmla="*/ 44 w 78"/>
                  <a:gd name="T81" fmla="*/ 39 h 144"/>
                  <a:gd name="T82" fmla="*/ 40 w 78"/>
                  <a:gd name="T83" fmla="*/ 40 h 144"/>
                  <a:gd name="T84" fmla="*/ 37 w 78"/>
                  <a:gd name="T85" fmla="*/ 41 h 144"/>
                  <a:gd name="T86" fmla="*/ 35 w 78"/>
                  <a:gd name="T87" fmla="*/ 44 h 144"/>
                  <a:gd name="T88" fmla="*/ 34 w 78"/>
                  <a:gd name="T89" fmla="*/ 46 h 144"/>
                  <a:gd name="T90" fmla="*/ 34 w 78"/>
                  <a:gd name="T91" fmla="*/ 49 h 144"/>
                  <a:gd name="T92" fmla="*/ 36 w 78"/>
                  <a:gd name="T93" fmla="*/ 52 h 144"/>
                  <a:gd name="T94" fmla="*/ 40 w 78"/>
                  <a:gd name="T95" fmla="*/ 55 h 144"/>
                  <a:gd name="T96" fmla="*/ 48 w 78"/>
                  <a:gd name="T97" fmla="*/ 59 h 144"/>
                  <a:gd name="T98" fmla="*/ 62 w 78"/>
                  <a:gd name="T99" fmla="*/ 66 h 144"/>
                  <a:gd name="T100" fmla="*/ 72 w 78"/>
                  <a:gd name="T101" fmla="*/ 74 h 144"/>
                  <a:gd name="T102" fmla="*/ 77 w 78"/>
                  <a:gd name="T103" fmla="*/ 83 h 144"/>
                  <a:gd name="T104" fmla="*/ 78 w 78"/>
                  <a:gd name="T105"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44">
                    <a:moveTo>
                      <a:pt x="78" y="93"/>
                    </a:moveTo>
                    <a:cubicBezTo>
                      <a:pt x="78" y="96"/>
                      <a:pt x="78" y="99"/>
                      <a:pt x="77" y="102"/>
                    </a:cubicBezTo>
                    <a:cubicBezTo>
                      <a:pt x="76" y="105"/>
                      <a:pt x="75" y="108"/>
                      <a:pt x="73" y="111"/>
                    </a:cubicBezTo>
                    <a:cubicBezTo>
                      <a:pt x="70" y="114"/>
                      <a:pt x="68" y="117"/>
                      <a:pt x="64" y="120"/>
                    </a:cubicBezTo>
                    <a:cubicBezTo>
                      <a:pt x="60" y="122"/>
                      <a:pt x="56" y="124"/>
                      <a:pt x="50" y="126"/>
                    </a:cubicBezTo>
                    <a:cubicBezTo>
                      <a:pt x="50" y="144"/>
                      <a:pt x="50" y="144"/>
                      <a:pt x="50" y="144"/>
                    </a:cubicBezTo>
                    <a:cubicBezTo>
                      <a:pt x="31" y="144"/>
                      <a:pt x="31" y="144"/>
                      <a:pt x="31" y="144"/>
                    </a:cubicBezTo>
                    <a:cubicBezTo>
                      <a:pt x="31" y="128"/>
                      <a:pt x="31" y="128"/>
                      <a:pt x="31" y="128"/>
                    </a:cubicBezTo>
                    <a:cubicBezTo>
                      <a:pt x="28" y="128"/>
                      <a:pt x="25" y="128"/>
                      <a:pt x="22" y="127"/>
                    </a:cubicBezTo>
                    <a:cubicBezTo>
                      <a:pt x="19" y="127"/>
                      <a:pt x="16" y="126"/>
                      <a:pt x="13" y="126"/>
                    </a:cubicBezTo>
                    <a:cubicBezTo>
                      <a:pt x="10" y="125"/>
                      <a:pt x="8" y="124"/>
                      <a:pt x="6" y="124"/>
                    </a:cubicBezTo>
                    <a:cubicBezTo>
                      <a:pt x="4" y="123"/>
                      <a:pt x="2" y="122"/>
                      <a:pt x="1" y="121"/>
                    </a:cubicBezTo>
                    <a:cubicBezTo>
                      <a:pt x="1" y="91"/>
                      <a:pt x="1" y="91"/>
                      <a:pt x="1" y="91"/>
                    </a:cubicBezTo>
                    <a:cubicBezTo>
                      <a:pt x="6" y="95"/>
                      <a:pt x="11" y="98"/>
                      <a:pt x="17" y="100"/>
                    </a:cubicBezTo>
                    <a:cubicBezTo>
                      <a:pt x="22" y="102"/>
                      <a:pt x="28" y="104"/>
                      <a:pt x="33" y="104"/>
                    </a:cubicBezTo>
                    <a:cubicBezTo>
                      <a:pt x="35" y="104"/>
                      <a:pt x="36" y="103"/>
                      <a:pt x="37" y="103"/>
                    </a:cubicBezTo>
                    <a:cubicBezTo>
                      <a:pt x="39" y="102"/>
                      <a:pt x="40" y="102"/>
                      <a:pt x="40" y="101"/>
                    </a:cubicBezTo>
                    <a:cubicBezTo>
                      <a:pt x="41" y="100"/>
                      <a:pt x="41" y="100"/>
                      <a:pt x="42" y="99"/>
                    </a:cubicBezTo>
                    <a:cubicBezTo>
                      <a:pt x="42" y="98"/>
                      <a:pt x="42" y="97"/>
                      <a:pt x="42" y="96"/>
                    </a:cubicBezTo>
                    <a:cubicBezTo>
                      <a:pt x="42" y="95"/>
                      <a:pt x="42" y="94"/>
                      <a:pt x="42" y="93"/>
                    </a:cubicBezTo>
                    <a:cubicBezTo>
                      <a:pt x="42" y="92"/>
                      <a:pt x="41" y="91"/>
                      <a:pt x="40" y="90"/>
                    </a:cubicBezTo>
                    <a:cubicBezTo>
                      <a:pt x="39" y="89"/>
                      <a:pt x="37" y="88"/>
                      <a:pt x="35" y="87"/>
                    </a:cubicBezTo>
                    <a:cubicBezTo>
                      <a:pt x="32" y="85"/>
                      <a:pt x="29" y="84"/>
                      <a:pt x="25" y="83"/>
                    </a:cubicBezTo>
                    <a:cubicBezTo>
                      <a:pt x="21" y="81"/>
                      <a:pt x="17" y="79"/>
                      <a:pt x="13" y="76"/>
                    </a:cubicBezTo>
                    <a:cubicBezTo>
                      <a:pt x="10" y="74"/>
                      <a:pt x="8" y="71"/>
                      <a:pt x="5" y="68"/>
                    </a:cubicBezTo>
                    <a:cubicBezTo>
                      <a:pt x="3" y="66"/>
                      <a:pt x="2" y="63"/>
                      <a:pt x="1" y="59"/>
                    </a:cubicBezTo>
                    <a:cubicBezTo>
                      <a:pt x="0" y="56"/>
                      <a:pt x="0" y="53"/>
                      <a:pt x="0" y="50"/>
                    </a:cubicBezTo>
                    <a:cubicBezTo>
                      <a:pt x="0" y="45"/>
                      <a:pt x="0" y="41"/>
                      <a:pt x="2" y="37"/>
                    </a:cubicBezTo>
                    <a:cubicBezTo>
                      <a:pt x="3" y="33"/>
                      <a:pt x="5" y="30"/>
                      <a:pt x="8" y="27"/>
                    </a:cubicBezTo>
                    <a:cubicBezTo>
                      <a:pt x="11" y="24"/>
                      <a:pt x="14" y="22"/>
                      <a:pt x="18" y="20"/>
                    </a:cubicBezTo>
                    <a:cubicBezTo>
                      <a:pt x="22" y="18"/>
                      <a:pt x="26" y="17"/>
                      <a:pt x="31" y="16"/>
                    </a:cubicBezTo>
                    <a:cubicBezTo>
                      <a:pt x="31" y="0"/>
                      <a:pt x="31" y="0"/>
                      <a:pt x="31" y="0"/>
                    </a:cubicBezTo>
                    <a:cubicBezTo>
                      <a:pt x="50" y="0"/>
                      <a:pt x="50" y="0"/>
                      <a:pt x="50" y="0"/>
                    </a:cubicBezTo>
                    <a:cubicBezTo>
                      <a:pt x="50" y="15"/>
                      <a:pt x="50" y="15"/>
                      <a:pt x="50" y="15"/>
                    </a:cubicBezTo>
                    <a:cubicBezTo>
                      <a:pt x="55" y="15"/>
                      <a:pt x="59" y="16"/>
                      <a:pt x="63" y="16"/>
                    </a:cubicBezTo>
                    <a:cubicBezTo>
                      <a:pt x="67" y="17"/>
                      <a:pt x="70" y="18"/>
                      <a:pt x="73" y="19"/>
                    </a:cubicBezTo>
                    <a:cubicBezTo>
                      <a:pt x="73" y="48"/>
                      <a:pt x="73" y="48"/>
                      <a:pt x="73" y="48"/>
                    </a:cubicBezTo>
                    <a:cubicBezTo>
                      <a:pt x="71" y="47"/>
                      <a:pt x="69" y="46"/>
                      <a:pt x="67" y="45"/>
                    </a:cubicBezTo>
                    <a:cubicBezTo>
                      <a:pt x="65" y="44"/>
                      <a:pt x="63" y="43"/>
                      <a:pt x="60" y="42"/>
                    </a:cubicBezTo>
                    <a:cubicBezTo>
                      <a:pt x="58" y="41"/>
                      <a:pt x="55" y="41"/>
                      <a:pt x="52" y="40"/>
                    </a:cubicBezTo>
                    <a:cubicBezTo>
                      <a:pt x="50" y="40"/>
                      <a:pt x="47" y="39"/>
                      <a:pt x="44" y="39"/>
                    </a:cubicBezTo>
                    <a:cubicBezTo>
                      <a:pt x="42" y="39"/>
                      <a:pt x="41" y="39"/>
                      <a:pt x="40" y="40"/>
                    </a:cubicBezTo>
                    <a:cubicBezTo>
                      <a:pt x="39" y="40"/>
                      <a:pt x="37" y="41"/>
                      <a:pt x="37" y="41"/>
                    </a:cubicBezTo>
                    <a:cubicBezTo>
                      <a:pt x="36" y="42"/>
                      <a:pt x="35" y="43"/>
                      <a:pt x="35" y="44"/>
                    </a:cubicBezTo>
                    <a:cubicBezTo>
                      <a:pt x="34" y="45"/>
                      <a:pt x="34" y="45"/>
                      <a:pt x="34" y="46"/>
                    </a:cubicBezTo>
                    <a:cubicBezTo>
                      <a:pt x="34" y="47"/>
                      <a:pt x="34" y="48"/>
                      <a:pt x="34" y="49"/>
                    </a:cubicBezTo>
                    <a:cubicBezTo>
                      <a:pt x="35" y="50"/>
                      <a:pt x="35" y="51"/>
                      <a:pt x="36" y="52"/>
                    </a:cubicBezTo>
                    <a:cubicBezTo>
                      <a:pt x="37" y="53"/>
                      <a:pt x="38" y="54"/>
                      <a:pt x="40" y="55"/>
                    </a:cubicBezTo>
                    <a:cubicBezTo>
                      <a:pt x="42" y="56"/>
                      <a:pt x="45" y="57"/>
                      <a:pt x="48" y="59"/>
                    </a:cubicBezTo>
                    <a:cubicBezTo>
                      <a:pt x="54" y="61"/>
                      <a:pt x="58" y="63"/>
                      <a:pt x="62" y="66"/>
                    </a:cubicBezTo>
                    <a:cubicBezTo>
                      <a:pt x="66" y="69"/>
                      <a:pt x="69" y="71"/>
                      <a:pt x="72" y="74"/>
                    </a:cubicBezTo>
                    <a:cubicBezTo>
                      <a:pt x="74" y="77"/>
                      <a:pt x="76" y="80"/>
                      <a:pt x="77" y="83"/>
                    </a:cubicBezTo>
                    <a:cubicBezTo>
                      <a:pt x="78" y="86"/>
                      <a:pt x="78" y="90"/>
                      <a:pt x="78" y="93"/>
                    </a:cubicBezTo>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2" name="Rectangle 19"/>
              <p:cNvSpPr>
                <a:spLocks noChangeArrowheads="1"/>
              </p:cNvSpPr>
              <p:nvPr/>
            </p:nvSpPr>
            <p:spPr bwMode="auto">
              <a:xfrm>
                <a:off x="6022976" y="-1193801"/>
                <a:ext cx="82550" cy="180975"/>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3" name="Rectangle 20"/>
              <p:cNvSpPr>
                <a:spLocks noChangeArrowheads="1"/>
              </p:cNvSpPr>
              <p:nvPr/>
            </p:nvSpPr>
            <p:spPr bwMode="auto">
              <a:xfrm>
                <a:off x="6022976" y="-1193801"/>
                <a:ext cx="82550" cy="180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4" name="Rectangle 21"/>
              <p:cNvSpPr>
                <a:spLocks noChangeArrowheads="1"/>
              </p:cNvSpPr>
              <p:nvPr/>
            </p:nvSpPr>
            <p:spPr bwMode="auto">
              <a:xfrm>
                <a:off x="6251576" y="-1270001"/>
                <a:ext cx="79375" cy="257175"/>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5" name="Rectangle 22"/>
              <p:cNvSpPr>
                <a:spLocks noChangeArrowheads="1"/>
              </p:cNvSpPr>
              <p:nvPr/>
            </p:nvSpPr>
            <p:spPr bwMode="auto">
              <a:xfrm>
                <a:off x="6251576" y="-1270001"/>
                <a:ext cx="793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6" name="Rectangle 23"/>
              <p:cNvSpPr>
                <a:spLocks noChangeArrowheads="1"/>
              </p:cNvSpPr>
              <p:nvPr/>
            </p:nvSpPr>
            <p:spPr bwMode="auto">
              <a:xfrm>
                <a:off x="6138863" y="-1393826"/>
                <a:ext cx="79375" cy="381000"/>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7" name="Rectangle 24"/>
              <p:cNvSpPr>
                <a:spLocks noChangeArrowheads="1"/>
              </p:cNvSpPr>
              <p:nvPr/>
            </p:nvSpPr>
            <p:spPr bwMode="auto">
              <a:xfrm>
                <a:off x="6138863" y="-1393826"/>
                <a:ext cx="7937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8" name="Rectangle 25"/>
              <p:cNvSpPr>
                <a:spLocks noChangeArrowheads="1"/>
              </p:cNvSpPr>
              <p:nvPr/>
            </p:nvSpPr>
            <p:spPr bwMode="auto">
              <a:xfrm>
                <a:off x="4849813" y="-1243013"/>
                <a:ext cx="112713" cy="252413"/>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19" name="Rectangle 26"/>
              <p:cNvSpPr>
                <a:spLocks noChangeArrowheads="1"/>
              </p:cNvSpPr>
              <p:nvPr/>
            </p:nvSpPr>
            <p:spPr bwMode="auto">
              <a:xfrm>
                <a:off x="5170488" y="-1352551"/>
                <a:ext cx="107950" cy="361950"/>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0" name="Rectangle 27"/>
              <p:cNvSpPr>
                <a:spLocks noChangeArrowheads="1"/>
              </p:cNvSpPr>
              <p:nvPr/>
            </p:nvSpPr>
            <p:spPr bwMode="auto">
              <a:xfrm>
                <a:off x="5008563" y="-1525588"/>
                <a:ext cx="112713" cy="534988"/>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1" name="Rectangle 28"/>
              <p:cNvSpPr>
                <a:spLocks noChangeArrowheads="1"/>
              </p:cNvSpPr>
              <p:nvPr/>
            </p:nvSpPr>
            <p:spPr bwMode="auto">
              <a:xfrm>
                <a:off x="6570663" y="-1330326"/>
                <a:ext cx="57150" cy="123825"/>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2" name="Rectangle 29"/>
              <p:cNvSpPr>
                <a:spLocks noChangeArrowheads="1"/>
              </p:cNvSpPr>
              <p:nvPr/>
            </p:nvSpPr>
            <p:spPr bwMode="auto">
              <a:xfrm>
                <a:off x="6570663" y="-1330326"/>
                <a:ext cx="57150"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3" name="Rectangle 30"/>
              <p:cNvSpPr>
                <a:spLocks noChangeArrowheads="1"/>
              </p:cNvSpPr>
              <p:nvPr/>
            </p:nvSpPr>
            <p:spPr bwMode="auto">
              <a:xfrm>
                <a:off x="6732588" y="-1387476"/>
                <a:ext cx="55563" cy="180975"/>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4" name="Rectangle 31"/>
              <p:cNvSpPr>
                <a:spLocks noChangeArrowheads="1"/>
              </p:cNvSpPr>
              <p:nvPr/>
            </p:nvSpPr>
            <p:spPr bwMode="auto">
              <a:xfrm>
                <a:off x="6732588" y="-1387476"/>
                <a:ext cx="55563" cy="180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5" name="Rectangle 32"/>
              <p:cNvSpPr>
                <a:spLocks noChangeArrowheads="1"/>
              </p:cNvSpPr>
              <p:nvPr/>
            </p:nvSpPr>
            <p:spPr bwMode="auto">
              <a:xfrm>
                <a:off x="6653213" y="-1473201"/>
                <a:ext cx="52388" cy="266700"/>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6" name="Rectangle 33"/>
              <p:cNvSpPr>
                <a:spLocks noChangeArrowheads="1"/>
              </p:cNvSpPr>
              <p:nvPr/>
            </p:nvSpPr>
            <p:spPr bwMode="auto">
              <a:xfrm>
                <a:off x="6653213" y="-1473201"/>
                <a:ext cx="52388"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7" name="Freeform 34"/>
              <p:cNvSpPr>
                <a:spLocks/>
              </p:cNvSpPr>
              <p:nvPr/>
            </p:nvSpPr>
            <p:spPr bwMode="auto">
              <a:xfrm>
                <a:off x="5129213" y="-2114551"/>
                <a:ext cx="633413" cy="550863"/>
              </a:xfrm>
              <a:custGeom>
                <a:avLst/>
                <a:gdLst>
                  <a:gd name="T0" fmla="*/ 155 w 169"/>
                  <a:gd name="T1" fmla="*/ 0 h 146"/>
                  <a:gd name="T2" fmla="*/ 14 w 169"/>
                  <a:gd name="T3" fmla="*/ 0 h 146"/>
                  <a:gd name="T4" fmla="*/ 0 w 169"/>
                  <a:gd name="T5" fmla="*/ 14 h 146"/>
                  <a:gd name="T6" fmla="*/ 0 w 169"/>
                  <a:gd name="T7" fmla="*/ 96 h 146"/>
                  <a:gd name="T8" fmla="*/ 14 w 169"/>
                  <a:gd name="T9" fmla="*/ 110 h 146"/>
                  <a:gd name="T10" fmla="*/ 50 w 169"/>
                  <a:gd name="T11" fmla="*/ 110 h 146"/>
                  <a:gd name="T12" fmla="*/ 126 w 169"/>
                  <a:gd name="T13" fmla="*/ 146 h 146"/>
                  <a:gd name="T14" fmla="*/ 103 w 169"/>
                  <a:gd name="T15" fmla="*/ 110 h 146"/>
                  <a:gd name="T16" fmla="*/ 155 w 169"/>
                  <a:gd name="T17" fmla="*/ 110 h 146"/>
                  <a:gd name="T18" fmla="*/ 169 w 169"/>
                  <a:gd name="T19" fmla="*/ 96 h 146"/>
                  <a:gd name="T20" fmla="*/ 169 w 169"/>
                  <a:gd name="T21" fmla="*/ 14 h 146"/>
                  <a:gd name="T22" fmla="*/ 155 w 169"/>
                  <a:gd name="T2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146">
                    <a:moveTo>
                      <a:pt x="155" y="0"/>
                    </a:moveTo>
                    <a:cubicBezTo>
                      <a:pt x="14" y="0"/>
                      <a:pt x="14" y="0"/>
                      <a:pt x="14" y="0"/>
                    </a:cubicBezTo>
                    <a:cubicBezTo>
                      <a:pt x="6" y="0"/>
                      <a:pt x="0" y="6"/>
                      <a:pt x="0" y="14"/>
                    </a:cubicBezTo>
                    <a:cubicBezTo>
                      <a:pt x="0" y="96"/>
                      <a:pt x="0" y="96"/>
                      <a:pt x="0" y="96"/>
                    </a:cubicBezTo>
                    <a:cubicBezTo>
                      <a:pt x="0" y="104"/>
                      <a:pt x="6" y="110"/>
                      <a:pt x="14" y="110"/>
                    </a:cubicBezTo>
                    <a:cubicBezTo>
                      <a:pt x="50" y="110"/>
                      <a:pt x="50" y="110"/>
                      <a:pt x="50" y="110"/>
                    </a:cubicBezTo>
                    <a:cubicBezTo>
                      <a:pt x="126" y="146"/>
                      <a:pt x="126" y="146"/>
                      <a:pt x="126" y="146"/>
                    </a:cubicBezTo>
                    <a:cubicBezTo>
                      <a:pt x="103" y="110"/>
                      <a:pt x="103" y="110"/>
                      <a:pt x="103" y="110"/>
                    </a:cubicBezTo>
                    <a:cubicBezTo>
                      <a:pt x="155" y="110"/>
                      <a:pt x="155" y="110"/>
                      <a:pt x="155" y="110"/>
                    </a:cubicBezTo>
                    <a:cubicBezTo>
                      <a:pt x="163" y="110"/>
                      <a:pt x="169" y="104"/>
                      <a:pt x="169" y="96"/>
                    </a:cubicBezTo>
                    <a:cubicBezTo>
                      <a:pt x="169" y="14"/>
                      <a:pt x="169" y="14"/>
                      <a:pt x="169" y="14"/>
                    </a:cubicBezTo>
                    <a:cubicBezTo>
                      <a:pt x="169" y="6"/>
                      <a:pt x="163" y="0"/>
                      <a:pt x="155" y="0"/>
                    </a:cubicBezTo>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8" name="Freeform 35"/>
              <p:cNvSpPr>
                <a:spLocks/>
              </p:cNvSpPr>
              <p:nvPr/>
            </p:nvSpPr>
            <p:spPr bwMode="auto">
              <a:xfrm>
                <a:off x="5921376" y="-1809751"/>
                <a:ext cx="363538" cy="317500"/>
              </a:xfrm>
              <a:custGeom>
                <a:avLst/>
                <a:gdLst>
                  <a:gd name="T0" fmla="*/ 89 w 97"/>
                  <a:gd name="T1" fmla="*/ 0 h 84"/>
                  <a:gd name="T2" fmla="*/ 8 w 97"/>
                  <a:gd name="T3" fmla="*/ 0 h 84"/>
                  <a:gd name="T4" fmla="*/ 0 w 97"/>
                  <a:gd name="T5" fmla="*/ 8 h 84"/>
                  <a:gd name="T6" fmla="*/ 0 w 97"/>
                  <a:gd name="T7" fmla="*/ 55 h 84"/>
                  <a:gd name="T8" fmla="*/ 8 w 97"/>
                  <a:gd name="T9" fmla="*/ 63 h 84"/>
                  <a:gd name="T10" fmla="*/ 29 w 97"/>
                  <a:gd name="T11" fmla="*/ 63 h 84"/>
                  <a:gd name="T12" fmla="*/ 73 w 97"/>
                  <a:gd name="T13" fmla="*/ 84 h 84"/>
                  <a:gd name="T14" fmla="*/ 60 w 97"/>
                  <a:gd name="T15" fmla="*/ 63 h 84"/>
                  <a:gd name="T16" fmla="*/ 89 w 97"/>
                  <a:gd name="T17" fmla="*/ 63 h 84"/>
                  <a:gd name="T18" fmla="*/ 97 w 97"/>
                  <a:gd name="T19" fmla="*/ 55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5"/>
                      <a:pt x="0" y="55"/>
                      <a:pt x="0" y="55"/>
                    </a:cubicBezTo>
                    <a:cubicBezTo>
                      <a:pt x="0" y="60"/>
                      <a:pt x="4" y="63"/>
                      <a:pt x="8" y="63"/>
                    </a:cubicBezTo>
                    <a:cubicBezTo>
                      <a:pt x="29" y="63"/>
                      <a:pt x="29" y="63"/>
                      <a:pt x="29" y="63"/>
                    </a:cubicBezTo>
                    <a:cubicBezTo>
                      <a:pt x="73" y="84"/>
                      <a:pt x="73" y="84"/>
                      <a:pt x="73" y="84"/>
                    </a:cubicBezTo>
                    <a:cubicBezTo>
                      <a:pt x="60" y="63"/>
                      <a:pt x="60" y="63"/>
                      <a:pt x="60" y="63"/>
                    </a:cubicBezTo>
                    <a:cubicBezTo>
                      <a:pt x="89" y="63"/>
                      <a:pt x="89" y="63"/>
                      <a:pt x="89" y="63"/>
                    </a:cubicBezTo>
                    <a:cubicBezTo>
                      <a:pt x="94" y="63"/>
                      <a:pt x="97" y="60"/>
                      <a:pt x="97" y="55"/>
                    </a:cubicBezTo>
                    <a:cubicBezTo>
                      <a:pt x="97" y="8"/>
                      <a:pt x="97" y="8"/>
                      <a:pt x="97" y="8"/>
                    </a:cubicBezTo>
                    <a:cubicBezTo>
                      <a:pt x="97" y="4"/>
                      <a:pt x="94" y="0"/>
                      <a:pt x="89" y="0"/>
                    </a:cubicBezTo>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29" name="Freeform 36"/>
              <p:cNvSpPr>
                <a:spLocks/>
              </p:cNvSpPr>
              <p:nvPr/>
            </p:nvSpPr>
            <p:spPr bwMode="auto">
              <a:xfrm>
                <a:off x="6473826" y="-1917701"/>
                <a:ext cx="363538" cy="315913"/>
              </a:xfrm>
              <a:custGeom>
                <a:avLst/>
                <a:gdLst>
                  <a:gd name="T0" fmla="*/ 89 w 97"/>
                  <a:gd name="T1" fmla="*/ 0 h 84"/>
                  <a:gd name="T2" fmla="*/ 8 w 97"/>
                  <a:gd name="T3" fmla="*/ 0 h 84"/>
                  <a:gd name="T4" fmla="*/ 0 w 97"/>
                  <a:gd name="T5" fmla="*/ 8 h 84"/>
                  <a:gd name="T6" fmla="*/ 0 w 97"/>
                  <a:gd name="T7" fmla="*/ 56 h 84"/>
                  <a:gd name="T8" fmla="*/ 8 w 97"/>
                  <a:gd name="T9" fmla="*/ 64 h 84"/>
                  <a:gd name="T10" fmla="*/ 29 w 97"/>
                  <a:gd name="T11" fmla="*/ 64 h 84"/>
                  <a:gd name="T12" fmla="*/ 73 w 97"/>
                  <a:gd name="T13" fmla="*/ 84 h 84"/>
                  <a:gd name="T14" fmla="*/ 59 w 97"/>
                  <a:gd name="T15" fmla="*/ 64 h 84"/>
                  <a:gd name="T16" fmla="*/ 89 w 97"/>
                  <a:gd name="T17" fmla="*/ 64 h 84"/>
                  <a:gd name="T18" fmla="*/ 97 w 97"/>
                  <a:gd name="T19" fmla="*/ 56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6"/>
                      <a:pt x="0" y="56"/>
                      <a:pt x="0" y="56"/>
                    </a:cubicBezTo>
                    <a:cubicBezTo>
                      <a:pt x="0" y="60"/>
                      <a:pt x="4" y="64"/>
                      <a:pt x="8" y="64"/>
                    </a:cubicBezTo>
                    <a:cubicBezTo>
                      <a:pt x="29" y="64"/>
                      <a:pt x="29" y="64"/>
                      <a:pt x="29" y="64"/>
                    </a:cubicBezTo>
                    <a:cubicBezTo>
                      <a:pt x="73" y="84"/>
                      <a:pt x="73" y="84"/>
                      <a:pt x="73" y="84"/>
                    </a:cubicBezTo>
                    <a:cubicBezTo>
                      <a:pt x="59" y="64"/>
                      <a:pt x="59" y="64"/>
                      <a:pt x="59" y="64"/>
                    </a:cubicBezTo>
                    <a:cubicBezTo>
                      <a:pt x="89" y="64"/>
                      <a:pt x="89" y="64"/>
                      <a:pt x="89" y="64"/>
                    </a:cubicBezTo>
                    <a:cubicBezTo>
                      <a:pt x="94" y="64"/>
                      <a:pt x="97" y="60"/>
                      <a:pt x="97" y="56"/>
                    </a:cubicBezTo>
                    <a:cubicBezTo>
                      <a:pt x="97" y="8"/>
                      <a:pt x="97" y="8"/>
                      <a:pt x="97" y="8"/>
                    </a:cubicBezTo>
                    <a:cubicBezTo>
                      <a:pt x="97" y="4"/>
                      <a:pt x="94" y="0"/>
                      <a:pt x="89" y="0"/>
                    </a:cubicBezTo>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0" name="Freeform 37"/>
              <p:cNvSpPr>
                <a:spLocks/>
              </p:cNvSpPr>
              <p:nvPr/>
            </p:nvSpPr>
            <p:spPr bwMode="auto">
              <a:xfrm>
                <a:off x="7002463" y="-1689101"/>
                <a:ext cx="214313" cy="185738"/>
              </a:xfrm>
              <a:custGeom>
                <a:avLst/>
                <a:gdLst>
                  <a:gd name="T0" fmla="*/ 52 w 57"/>
                  <a:gd name="T1" fmla="*/ 0 h 49"/>
                  <a:gd name="T2" fmla="*/ 5 w 57"/>
                  <a:gd name="T3" fmla="*/ 0 h 49"/>
                  <a:gd name="T4" fmla="*/ 0 w 57"/>
                  <a:gd name="T5" fmla="*/ 5 h 49"/>
                  <a:gd name="T6" fmla="*/ 0 w 57"/>
                  <a:gd name="T7" fmla="*/ 33 h 49"/>
                  <a:gd name="T8" fmla="*/ 5 w 57"/>
                  <a:gd name="T9" fmla="*/ 37 h 49"/>
                  <a:gd name="T10" fmla="*/ 17 w 57"/>
                  <a:gd name="T11" fmla="*/ 37 h 49"/>
                  <a:gd name="T12" fmla="*/ 42 w 57"/>
                  <a:gd name="T13" fmla="*/ 49 h 49"/>
                  <a:gd name="T14" fmla="*/ 35 w 57"/>
                  <a:gd name="T15" fmla="*/ 37 h 49"/>
                  <a:gd name="T16" fmla="*/ 52 w 57"/>
                  <a:gd name="T17" fmla="*/ 37 h 49"/>
                  <a:gd name="T18" fmla="*/ 57 w 57"/>
                  <a:gd name="T19" fmla="*/ 33 h 49"/>
                  <a:gd name="T20" fmla="*/ 57 w 57"/>
                  <a:gd name="T21" fmla="*/ 5 h 49"/>
                  <a:gd name="T22" fmla="*/ 52 w 57"/>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52" y="0"/>
                    </a:moveTo>
                    <a:cubicBezTo>
                      <a:pt x="5" y="0"/>
                      <a:pt x="5" y="0"/>
                      <a:pt x="5" y="0"/>
                    </a:cubicBezTo>
                    <a:cubicBezTo>
                      <a:pt x="2" y="0"/>
                      <a:pt x="0" y="2"/>
                      <a:pt x="0" y="5"/>
                    </a:cubicBezTo>
                    <a:cubicBezTo>
                      <a:pt x="0" y="33"/>
                      <a:pt x="0" y="33"/>
                      <a:pt x="0" y="33"/>
                    </a:cubicBezTo>
                    <a:cubicBezTo>
                      <a:pt x="0" y="35"/>
                      <a:pt x="2" y="37"/>
                      <a:pt x="5" y="37"/>
                    </a:cubicBezTo>
                    <a:cubicBezTo>
                      <a:pt x="17" y="37"/>
                      <a:pt x="17" y="37"/>
                      <a:pt x="17" y="37"/>
                    </a:cubicBezTo>
                    <a:cubicBezTo>
                      <a:pt x="42" y="49"/>
                      <a:pt x="42" y="49"/>
                      <a:pt x="42" y="49"/>
                    </a:cubicBezTo>
                    <a:cubicBezTo>
                      <a:pt x="35" y="37"/>
                      <a:pt x="35" y="37"/>
                      <a:pt x="35" y="37"/>
                    </a:cubicBezTo>
                    <a:cubicBezTo>
                      <a:pt x="52" y="37"/>
                      <a:pt x="52" y="37"/>
                      <a:pt x="52" y="37"/>
                    </a:cubicBezTo>
                    <a:cubicBezTo>
                      <a:pt x="55" y="37"/>
                      <a:pt x="57" y="35"/>
                      <a:pt x="57" y="33"/>
                    </a:cubicBezTo>
                    <a:cubicBezTo>
                      <a:pt x="57" y="5"/>
                      <a:pt x="57" y="5"/>
                      <a:pt x="57" y="5"/>
                    </a:cubicBezTo>
                    <a:cubicBezTo>
                      <a:pt x="57" y="2"/>
                      <a:pt x="55" y="0"/>
                      <a:pt x="52" y="0"/>
                    </a:cubicBezTo>
                  </a:path>
                </a:pathLst>
              </a:custGeom>
              <a:solidFill>
                <a:srgbClr val="FF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1" name="Freeform 39"/>
              <p:cNvSpPr>
                <a:spLocks noEditPoints="1"/>
              </p:cNvSpPr>
              <p:nvPr/>
            </p:nvSpPr>
            <p:spPr bwMode="auto">
              <a:xfrm>
                <a:off x="5632451" y="-1220788"/>
                <a:ext cx="209550" cy="750888"/>
              </a:xfrm>
              <a:custGeom>
                <a:avLst/>
                <a:gdLst>
                  <a:gd name="T0" fmla="*/ 0 w 56"/>
                  <a:gd name="T1" fmla="*/ 74 h 199"/>
                  <a:gd name="T2" fmla="*/ 0 w 56"/>
                  <a:gd name="T3" fmla="*/ 122 h 199"/>
                  <a:gd name="T4" fmla="*/ 2 w 56"/>
                  <a:gd name="T5" fmla="*/ 124 h 199"/>
                  <a:gd name="T6" fmla="*/ 5 w 56"/>
                  <a:gd name="T7" fmla="*/ 128 h 199"/>
                  <a:gd name="T8" fmla="*/ 6 w 56"/>
                  <a:gd name="T9" fmla="*/ 132 h 199"/>
                  <a:gd name="T10" fmla="*/ 5 w 56"/>
                  <a:gd name="T11" fmla="*/ 136 h 199"/>
                  <a:gd name="T12" fmla="*/ 3 w 56"/>
                  <a:gd name="T13" fmla="*/ 140 h 199"/>
                  <a:gd name="T14" fmla="*/ 0 w 56"/>
                  <a:gd name="T15" fmla="*/ 142 h 199"/>
                  <a:gd name="T16" fmla="*/ 0 w 56"/>
                  <a:gd name="T17" fmla="*/ 199 h 199"/>
                  <a:gd name="T18" fmla="*/ 16 w 56"/>
                  <a:gd name="T19" fmla="*/ 199 h 199"/>
                  <a:gd name="T20" fmla="*/ 16 w 56"/>
                  <a:gd name="T21" fmla="*/ 174 h 199"/>
                  <a:gd name="T22" fmla="*/ 36 w 56"/>
                  <a:gd name="T23" fmla="*/ 165 h 199"/>
                  <a:gd name="T24" fmla="*/ 48 w 56"/>
                  <a:gd name="T25" fmla="*/ 154 h 199"/>
                  <a:gd name="T26" fmla="*/ 54 w 56"/>
                  <a:gd name="T27" fmla="*/ 141 h 199"/>
                  <a:gd name="T28" fmla="*/ 56 w 56"/>
                  <a:gd name="T29" fmla="*/ 129 h 199"/>
                  <a:gd name="T30" fmla="*/ 53 w 56"/>
                  <a:gd name="T31" fmla="*/ 115 h 199"/>
                  <a:gd name="T32" fmla="*/ 46 w 56"/>
                  <a:gd name="T33" fmla="*/ 103 h 199"/>
                  <a:gd name="T34" fmla="*/ 33 w 56"/>
                  <a:gd name="T35" fmla="*/ 91 h 199"/>
                  <a:gd name="T36" fmla="*/ 13 w 56"/>
                  <a:gd name="T37" fmla="*/ 81 h 199"/>
                  <a:gd name="T38" fmla="*/ 3 w 56"/>
                  <a:gd name="T39" fmla="*/ 76 h 199"/>
                  <a:gd name="T40" fmla="*/ 0 w 56"/>
                  <a:gd name="T41" fmla="*/ 74 h 199"/>
                  <a:gd name="T42" fmla="*/ 16 w 56"/>
                  <a:gd name="T43" fmla="*/ 0 h 199"/>
                  <a:gd name="T44" fmla="*/ 0 w 56"/>
                  <a:gd name="T45" fmla="*/ 0 h 199"/>
                  <a:gd name="T46" fmla="*/ 0 w 56"/>
                  <a:gd name="T47" fmla="*/ 56 h 199"/>
                  <a:gd name="T48" fmla="*/ 2 w 56"/>
                  <a:gd name="T49" fmla="*/ 55 h 199"/>
                  <a:gd name="T50" fmla="*/ 8 w 56"/>
                  <a:gd name="T51" fmla="*/ 54 h 199"/>
                  <a:gd name="T52" fmla="*/ 20 w 56"/>
                  <a:gd name="T53" fmla="*/ 55 h 199"/>
                  <a:gd name="T54" fmla="*/ 31 w 56"/>
                  <a:gd name="T55" fmla="*/ 58 h 199"/>
                  <a:gd name="T56" fmla="*/ 40 w 56"/>
                  <a:gd name="T57" fmla="*/ 62 h 199"/>
                  <a:gd name="T58" fmla="*/ 48 w 56"/>
                  <a:gd name="T59" fmla="*/ 66 h 199"/>
                  <a:gd name="T60" fmla="*/ 48 w 56"/>
                  <a:gd name="T61" fmla="*/ 26 h 199"/>
                  <a:gd name="T62" fmla="*/ 34 w 56"/>
                  <a:gd name="T63" fmla="*/ 23 h 199"/>
                  <a:gd name="T64" fmla="*/ 16 w 56"/>
                  <a:gd name="T65" fmla="*/ 21 h 199"/>
                  <a:gd name="T66" fmla="*/ 16 w 56"/>
                  <a:gd name="T6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199">
                    <a:moveTo>
                      <a:pt x="0" y="74"/>
                    </a:moveTo>
                    <a:cubicBezTo>
                      <a:pt x="0" y="122"/>
                      <a:pt x="0" y="122"/>
                      <a:pt x="0" y="122"/>
                    </a:cubicBezTo>
                    <a:cubicBezTo>
                      <a:pt x="1" y="123"/>
                      <a:pt x="1" y="123"/>
                      <a:pt x="2" y="124"/>
                    </a:cubicBezTo>
                    <a:cubicBezTo>
                      <a:pt x="4" y="125"/>
                      <a:pt x="5" y="127"/>
                      <a:pt x="5" y="128"/>
                    </a:cubicBezTo>
                    <a:cubicBezTo>
                      <a:pt x="6" y="129"/>
                      <a:pt x="6" y="131"/>
                      <a:pt x="6" y="132"/>
                    </a:cubicBezTo>
                    <a:cubicBezTo>
                      <a:pt x="6" y="134"/>
                      <a:pt x="6" y="135"/>
                      <a:pt x="5" y="136"/>
                    </a:cubicBezTo>
                    <a:cubicBezTo>
                      <a:pt x="5" y="137"/>
                      <a:pt x="4" y="139"/>
                      <a:pt x="3" y="140"/>
                    </a:cubicBezTo>
                    <a:cubicBezTo>
                      <a:pt x="2" y="140"/>
                      <a:pt x="1" y="141"/>
                      <a:pt x="0" y="142"/>
                    </a:cubicBezTo>
                    <a:cubicBezTo>
                      <a:pt x="0" y="199"/>
                      <a:pt x="0" y="199"/>
                      <a:pt x="0" y="199"/>
                    </a:cubicBezTo>
                    <a:cubicBezTo>
                      <a:pt x="16" y="199"/>
                      <a:pt x="16" y="199"/>
                      <a:pt x="16" y="199"/>
                    </a:cubicBezTo>
                    <a:cubicBezTo>
                      <a:pt x="16" y="174"/>
                      <a:pt x="16" y="174"/>
                      <a:pt x="16" y="174"/>
                    </a:cubicBezTo>
                    <a:cubicBezTo>
                      <a:pt x="24" y="172"/>
                      <a:pt x="31" y="169"/>
                      <a:pt x="36" y="165"/>
                    </a:cubicBezTo>
                    <a:cubicBezTo>
                      <a:pt x="41" y="162"/>
                      <a:pt x="45" y="158"/>
                      <a:pt x="48" y="154"/>
                    </a:cubicBezTo>
                    <a:cubicBezTo>
                      <a:pt x="51" y="150"/>
                      <a:pt x="53" y="145"/>
                      <a:pt x="54" y="141"/>
                    </a:cubicBezTo>
                    <a:cubicBezTo>
                      <a:pt x="55" y="136"/>
                      <a:pt x="56" y="132"/>
                      <a:pt x="56" y="129"/>
                    </a:cubicBezTo>
                    <a:cubicBezTo>
                      <a:pt x="56" y="124"/>
                      <a:pt x="55" y="119"/>
                      <a:pt x="53" y="115"/>
                    </a:cubicBezTo>
                    <a:cubicBezTo>
                      <a:pt x="52" y="111"/>
                      <a:pt x="50" y="106"/>
                      <a:pt x="46" y="103"/>
                    </a:cubicBezTo>
                    <a:cubicBezTo>
                      <a:pt x="43" y="99"/>
                      <a:pt x="39" y="95"/>
                      <a:pt x="33" y="91"/>
                    </a:cubicBezTo>
                    <a:cubicBezTo>
                      <a:pt x="28" y="88"/>
                      <a:pt x="21" y="84"/>
                      <a:pt x="13" y="81"/>
                    </a:cubicBezTo>
                    <a:cubicBezTo>
                      <a:pt x="9" y="79"/>
                      <a:pt x="6" y="77"/>
                      <a:pt x="3" y="76"/>
                    </a:cubicBezTo>
                    <a:cubicBezTo>
                      <a:pt x="2" y="75"/>
                      <a:pt x="1" y="74"/>
                      <a:pt x="0" y="74"/>
                    </a:cubicBezTo>
                    <a:moveTo>
                      <a:pt x="16" y="0"/>
                    </a:moveTo>
                    <a:cubicBezTo>
                      <a:pt x="0" y="0"/>
                      <a:pt x="0" y="0"/>
                      <a:pt x="0" y="0"/>
                    </a:cubicBezTo>
                    <a:cubicBezTo>
                      <a:pt x="0" y="56"/>
                      <a:pt x="0" y="56"/>
                      <a:pt x="0" y="56"/>
                    </a:cubicBezTo>
                    <a:cubicBezTo>
                      <a:pt x="0" y="56"/>
                      <a:pt x="1" y="55"/>
                      <a:pt x="2" y="55"/>
                    </a:cubicBezTo>
                    <a:cubicBezTo>
                      <a:pt x="4" y="54"/>
                      <a:pt x="6" y="54"/>
                      <a:pt x="8" y="54"/>
                    </a:cubicBezTo>
                    <a:cubicBezTo>
                      <a:pt x="12" y="54"/>
                      <a:pt x="16" y="55"/>
                      <a:pt x="20" y="55"/>
                    </a:cubicBezTo>
                    <a:cubicBezTo>
                      <a:pt x="23" y="56"/>
                      <a:pt x="27" y="57"/>
                      <a:pt x="31" y="58"/>
                    </a:cubicBezTo>
                    <a:cubicBezTo>
                      <a:pt x="34" y="59"/>
                      <a:pt x="37" y="60"/>
                      <a:pt x="40" y="62"/>
                    </a:cubicBezTo>
                    <a:cubicBezTo>
                      <a:pt x="43" y="63"/>
                      <a:pt x="46" y="65"/>
                      <a:pt x="48" y="66"/>
                    </a:cubicBezTo>
                    <a:cubicBezTo>
                      <a:pt x="48" y="26"/>
                      <a:pt x="48" y="26"/>
                      <a:pt x="48" y="26"/>
                    </a:cubicBezTo>
                    <a:cubicBezTo>
                      <a:pt x="44" y="24"/>
                      <a:pt x="40" y="23"/>
                      <a:pt x="34" y="23"/>
                    </a:cubicBezTo>
                    <a:cubicBezTo>
                      <a:pt x="29" y="22"/>
                      <a:pt x="23" y="21"/>
                      <a:pt x="16" y="21"/>
                    </a:cubicBezTo>
                    <a:cubicBezTo>
                      <a:pt x="16" y="0"/>
                      <a:pt x="16" y="0"/>
                      <a:pt x="16" y="0"/>
                    </a:cubicBezTo>
                  </a:path>
                </a:pathLst>
              </a:custGeom>
              <a:solidFill>
                <a:srgbClr val="80DEF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2" name="Freeform 40"/>
              <p:cNvSpPr>
                <a:spLocks/>
              </p:cNvSpPr>
              <p:nvPr/>
            </p:nvSpPr>
            <p:spPr bwMode="auto">
              <a:xfrm>
                <a:off x="6075363" y="-844551"/>
                <a:ext cx="206375" cy="374650"/>
              </a:xfrm>
              <a:custGeom>
                <a:avLst/>
                <a:gdLst>
                  <a:gd name="T0" fmla="*/ 35 w 55"/>
                  <a:gd name="T1" fmla="*/ 0 h 99"/>
                  <a:gd name="T2" fmla="*/ 22 w 55"/>
                  <a:gd name="T3" fmla="*/ 0 h 99"/>
                  <a:gd name="T4" fmla="*/ 22 w 55"/>
                  <a:gd name="T5" fmla="*/ 11 h 99"/>
                  <a:gd name="T6" fmla="*/ 13 w 55"/>
                  <a:gd name="T7" fmla="*/ 14 h 99"/>
                  <a:gd name="T8" fmla="*/ 6 w 55"/>
                  <a:gd name="T9" fmla="*/ 19 h 99"/>
                  <a:gd name="T10" fmla="*/ 2 w 55"/>
                  <a:gd name="T11" fmla="*/ 26 h 99"/>
                  <a:gd name="T12" fmla="*/ 0 w 55"/>
                  <a:gd name="T13" fmla="*/ 34 h 99"/>
                  <a:gd name="T14" fmla="*/ 1 w 55"/>
                  <a:gd name="T15" fmla="*/ 41 h 99"/>
                  <a:gd name="T16" fmla="*/ 4 w 55"/>
                  <a:gd name="T17" fmla="*/ 47 h 99"/>
                  <a:gd name="T18" fmla="*/ 10 w 55"/>
                  <a:gd name="T19" fmla="*/ 52 h 99"/>
                  <a:gd name="T20" fmla="*/ 18 w 55"/>
                  <a:gd name="T21" fmla="*/ 57 h 99"/>
                  <a:gd name="T22" fmla="*/ 24 w 55"/>
                  <a:gd name="T23" fmla="*/ 60 h 99"/>
                  <a:gd name="T24" fmla="*/ 28 w 55"/>
                  <a:gd name="T25" fmla="*/ 62 h 99"/>
                  <a:gd name="T26" fmla="*/ 29 w 55"/>
                  <a:gd name="T27" fmla="*/ 64 h 99"/>
                  <a:gd name="T28" fmla="*/ 30 w 55"/>
                  <a:gd name="T29" fmla="*/ 66 h 99"/>
                  <a:gd name="T30" fmla="*/ 29 w 55"/>
                  <a:gd name="T31" fmla="*/ 68 h 99"/>
                  <a:gd name="T32" fmla="*/ 28 w 55"/>
                  <a:gd name="T33" fmla="*/ 70 h 99"/>
                  <a:gd name="T34" fmla="*/ 26 w 55"/>
                  <a:gd name="T35" fmla="*/ 71 h 99"/>
                  <a:gd name="T36" fmla="*/ 23 w 55"/>
                  <a:gd name="T37" fmla="*/ 71 h 99"/>
                  <a:gd name="T38" fmla="*/ 12 w 55"/>
                  <a:gd name="T39" fmla="*/ 69 h 99"/>
                  <a:gd name="T40" fmla="*/ 1 w 55"/>
                  <a:gd name="T41" fmla="*/ 63 h 99"/>
                  <a:gd name="T42" fmla="*/ 1 w 55"/>
                  <a:gd name="T43" fmla="*/ 83 h 99"/>
                  <a:gd name="T44" fmla="*/ 5 w 55"/>
                  <a:gd name="T45" fmla="*/ 85 h 99"/>
                  <a:gd name="T46" fmla="*/ 10 w 55"/>
                  <a:gd name="T47" fmla="*/ 87 h 99"/>
                  <a:gd name="T48" fmla="*/ 16 w 55"/>
                  <a:gd name="T49" fmla="*/ 88 h 99"/>
                  <a:gd name="T50" fmla="*/ 22 w 55"/>
                  <a:gd name="T51" fmla="*/ 88 h 99"/>
                  <a:gd name="T52" fmla="*/ 22 w 55"/>
                  <a:gd name="T53" fmla="*/ 99 h 99"/>
                  <a:gd name="T54" fmla="*/ 35 w 55"/>
                  <a:gd name="T55" fmla="*/ 99 h 99"/>
                  <a:gd name="T56" fmla="*/ 35 w 55"/>
                  <a:gd name="T57" fmla="*/ 86 h 99"/>
                  <a:gd name="T58" fmla="*/ 45 w 55"/>
                  <a:gd name="T59" fmla="*/ 82 h 99"/>
                  <a:gd name="T60" fmla="*/ 51 w 55"/>
                  <a:gd name="T61" fmla="*/ 77 h 99"/>
                  <a:gd name="T62" fmla="*/ 54 w 55"/>
                  <a:gd name="T63" fmla="*/ 70 h 99"/>
                  <a:gd name="T64" fmla="*/ 55 w 55"/>
                  <a:gd name="T65" fmla="*/ 64 h 99"/>
                  <a:gd name="T66" fmla="*/ 53 w 55"/>
                  <a:gd name="T67" fmla="*/ 57 h 99"/>
                  <a:gd name="T68" fmla="*/ 50 w 55"/>
                  <a:gd name="T69" fmla="*/ 51 h 99"/>
                  <a:gd name="T70" fmla="*/ 43 w 55"/>
                  <a:gd name="T71" fmla="*/ 45 h 99"/>
                  <a:gd name="T72" fmla="*/ 34 w 55"/>
                  <a:gd name="T73" fmla="*/ 40 h 99"/>
                  <a:gd name="T74" fmla="*/ 28 w 55"/>
                  <a:gd name="T75" fmla="*/ 38 h 99"/>
                  <a:gd name="T76" fmla="*/ 25 w 55"/>
                  <a:gd name="T77" fmla="*/ 36 h 99"/>
                  <a:gd name="T78" fmla="*/ 24 w 55"/>
                  <a:gd name="T79" fmla="*/ 34 h 99"/>
                  <a:gd name="T80" fmla="*/ 24 w 55"/>
                  <a:gd name="T81" fmla="*/ 32 h 99"/>
                  <a:gd name="T82" fmla="*/ 24 w 55"/>
                  <a:gd name="T83" fmla="*/ 30 h 99"/>
                  <a:gd name="T84" fmla="*/ 26 w 55"/>
                  <a:gd name="T85" fmla="*/ 29 h 99"/>
                  <a:gd name="T86" fmla="*/ 28 w 55"/>
                  <a:gd name="T87" fmla="*/ 27 h 99"/>
                  <a:gd name="T88" fmla="*/ 31 w 55"/>
                  <a:gd name="T89" fmla="*/ 27 h 99"/>
                  <a:gd name="T90" fmla="*/ 37 w 55"/>
                  <a:gd name="T91" fmla="*/ 28 h 99"/>
                  <a:gd name="T92" fmla="*/ 42 w 55"/>
                  <a:gd name="T93" fmla="*/ 29 h 99"/>
                  <a:gd name="T94" fmla="*/ 47 w 55"/>
                  <a:gd name="T95" fmla="*/ 31 h 99"/>
                  <a:gd name="T96" fmla="*/ 51 w 55"/>
                  <a:gd name="T97" fmla="*/ 33 h 99"/>
                  <a:gd name="T98" fmla="*/ 51 w 55"/>
                  <a:gd name="T99" fmla="*/ 13 h 99"/>
                  <a:gd name="T100" fmla="*/ 44 w 55"/>
                  <a:gd name="T101" fmla="*/ 11 h 99"/>
                  <a:gd name="T102" fmla="*/ 35 w 55"/>
                  <a:gd name="T103" fmla="*/ 10 h 99"/>
                  <a:gd name="T104" fmla="*/ 35 w 55"/>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99">
                    <a:moveTo>
                      <a:pt x="35" y="0"/>
                    </a:moveTo>
                    <a:cubicBezTo>
                      <a:pt x="22" y="0"/>
                      <a:pt x="22" y="0"/>
                      <a:pt x="22" y="0"/>
                    </a:cubicBezTo>
                    <a:cubicBezTo>
                      <a:pt x="22" y="11"/>
                      <a:pt x="22" y="11"/>
                      <a:pt x="22" y="11"/>
                    </a:cubicBezTo>
                    <a:cubicBezTo>
                      <a:pt x="19" y="11"/>
                      <a:pt x="16" y="12"/>
                      <a:pt x="13" y="14"/>
                    </a:cubicBezTo>
                    <a:cubicBezTo>
                      <a:pt x="10" y="15"/>
                      <a:pt x="8" y="17"/>
                      <a:pt x="6" y="19"/>
                    </a:cubicBezTo>
                    <a:cubicBezTo>
                      <a:pt x="4" y="21"/>
                      <a:pt x="3" y="23"/>
                      <a:pt x="2" y="26"/>
                    </a:cubicBezTo>
                    <a:cubicBezTo>
                      <a:pt x="1" y="28"/>
                      <a:pt x="0" y="31"/>
                      <a:pt x="0" y="34"/>
                    </a:cubicBezTo>
                    <a:cubicBezTo>
                      <a:pt x="0" y="36"/>
                      <a:pt x="1" y="39"/>
                      <a:pt x="1" y="41"/>
                    </a:cubicBezTo>
                    <a:cubicBezTo>
                      <a:pt x="2" y="43"/>
                      <a:pt x="3" y="45"/>
                      <a:pt x="4" y="47"/>
                    </a:cubicBezTo>
                    <a:cubicBezTo>
                      <a:pt x="6" y="49"/>
                      <a:pt x="8" y="51"/>
                      <a:pt x="10" y="52"/>
                    </a:cubicBezTo>
                    <a:cubicBezTo>
                      <a:pt x="12" y="54"/>
                      <a:pt x="15" y="55"/>
                      <a:pt x="18" y="57"/>
                    </a:cubicBezTo>
                    <a:cubicBezTo>
                      <a:pt x="21" y="58"/>
                      <a:pt x="23" y="59"/>
                      <a:pt x="24" y="60"/>
                    </a:cubicBezTo>
                    <a:cubicBezTo>
                      <a:pt x="26" y="60"/>
                      <a:pt x="27" y="61"/>
                      <a:pt x="28" y="62"/>
                    </a:cubicBezTo>
                    <a:cubicBezTo>
                      <a:pt x="29" y="62"/>
                      <a:pt x="29" y="63"/>
                      <a:pt x="29" y="64"/>
                    </a:cubicBezTo>
                    <a:cubicBezTo>
                      <a:pt x="30" y="64"/>
                      <a:pt x="30" y="65"/>
                      <a:pt x="30" y="66"/>
                    </a:cubicBezTo>
                    <a:cubicBezTo>
                      <a:pt x="30" y="67"/>
                      <a:pt x="30" y="67"/>
                      <a:pt x="29" y="68"/>
                    </a:cubicBezTo>
                    <a:cubicBezTo>
                      <a:pt x="29" y="68"/>
                      <a:pt x="29" y="69"/>
                      <a:pt x="28" y="70"/>
                    </a:cubicBezTo>
                    <a:cubicBezTo>
                      <a:pt x="28" y="70"/>
                      <a:pt x="27" y="70"/>
                      <a:pt x="26" y="71"/>
                    </a:cubicBezTo>
                    <a:cubicBezTo>
                      <a:pt x="26" y="71"/>
                      <a:pt x="25" y="71"/>
                      <a:pt x="23" y="71"/>
                    </a:cubicBezTo>
                    <a:cubicBezTo>
                      <a:pt x="20" y="71"/>
                      <a:pt x="16" y="70"/>
                      <a:pt x="12" y="69"/>
                    </a:cubicBezTo>
                    <a:cubicBezTo>
                      <a:pt x="8" y="67"/>
                      <a:pt x="5" y="65"/>
                      <a:pt x="1" y="63"/>
                    </a:cubicBezTo>
                    <a:cubicBezTo>
                      <a:pt x="1" y="83"/>
                      <a:pt x="1" y="83"/>
                      <a:pt x="1" y="83"/>
                    </a:cubicBezTo>
                    <a:cubicBezTo>
                      <a:pt x="2" y="84"/>
                      <a:pt x="3" y="85"/>
                      <a:pt x="5" y="85"/>
                    </a:cubicBezTo>
                    <a:cubicBezTo>
                      <a:pt x="6" y="86"/>
                      <a:pt x="8" y="86"/>
                      <a:pt x="10" y="87"/>
                    </a:cubicBezTo>
                    <a:cubicBezTo>
                      <a:pt x="12" y="87"/>
                      <a:pt x="14" y="87"/>
                      <a:pt x="16" y="88"/>
                    </a:cubicBezTo>
                    <a:cubicBezTo>
                      <a:pt x="18" y="88"/>
                      <a:pt x="20" y="88"/>
                      <a:pt x="22" y="88"/>
                    </a:cubicBezTo>
                    <a:cubicBezTo>
                      <a:pt x="22" y="99"/>
                      <a:pt x="22" y="99"/>
                      <a:pt x="22" y="99"/>
                    </a:cubicBezTo>
                    <a:cubicBezTo>
                      <a:pt x="35" y="99"/>
                      <a:pt x="35" y="99"/>
                      <a:pt x="35" y="99"/>
                    </a:cubicBezTo>
                    <a:cubicBezTo>
                      <a:pt x="35" y="86"/>
                      <a:pt x="35" y="86"/>
                      <a:pt x="35" y="86"/>
                    </a:cubicBezTo>
                    <a:cubicBezTo>
                      <a:pt x="39" y="86"/>
                      <a:pt x="42" y="84"/>
                      <a:pt x="45" y="82"/>
                    </a:cubicBezTo>
                    <a:cubicBezTo>
                      <a:pt x="47" y="81"/>
                      <a:pt x="49" y="79"/>
                      <a:pt x="51" y="77"/>
                    </a:cubicBezTo>
                    <a:cubicBezTo>
                      <a:pt x="52" y="74"/>
                      <a:pt x="53" y="72"/>
                      <a:pt x="54" y="70"/>
                    </a:cubicBezTo>
                    <a:cubicBezTo>
                      <a:pt x="54" y="68"/>
                      <a:pt x="55" y="66"/>
                      <a:pt x="55" y="64"/>
                    </a:cubicBezTo>
                    <a:cubicBezTo>
                      <a:pt x="55" y="62"/>
                      <a:pt x="54" y="59"/>
                      <a:pt x="53" y="57"/>
                    </a:cubicBezTo>
                    <a:cubicBezTo>
                      <a:pt x="53" y="55"/>
                      <a:pt x="52" y="53"/>
                      <a:pt x="50" y="51"/>
                    </a:cubicBezTo>
                    <a:cubicBezTo>
                      <a:pt x="48" y="49"/>
                      <a:pt x="46" y="47"/>
                      <a:pt x="43" y="45"/>
                    </a:cubicBezTo>
                    <a:cubicBezTo>
                      <a:pt x="41" y="44"/>
                      <a:pt x="37" y="42"/>
                      <a:pt x="34" y="40"/>
                    </a:cubicBezTo>
                    <a:cubicBezTo>
                      <a:pt x="31" y="39"/>
                      <a:pt x="30" y="39"/>
                      <a:pt x="28" y="38"/>
                    </a:cubicBezTo>
                    <a:cubicBezTo>
                      <a:pt x="27" y="37"/>
                      <a:pt x="26" y="36"/>
                      <a:pt x="25" y="36"/>
                    </a:cubicBezTo>
                    <a:cubicBezTo>
                      <a:pt x="25" y="35"/>
                      <a:pt x="24" y="34"/>
                      <a:pt x="24" y="34"/>
                    </a:cubicBezTo>
                    <a:cubicBezTo>
                      <a:pt x="24" y="33"/>
                      <a:pt x="24" y="33"/>
                      <a:pt x="24" y="32"/>
                    </a:cubicBezTo>
                    <a:cubicBezTo>
                      <a:pt x="24" y="31"/>
                      <a:pt x="24" y="31"/>
                      <a:pt x="24" y="30"/>
                    </a:cubicBezTo>
                    <a:cubicBezTo>
                      <a:pt x="25" y="29"/>
                      <a:pt x="25" y="29"/>
                      <a:pt x="26" y="29"/>
                    </a:cubicBezTo>
                    <a:cubicBezTo>
                      <a:pt x="26" y="28"/>
                      <a:pt x="27" y="28"/>
                      <a:pt x="28" y="27"/>
                    </a:cubicBezTo>
                    <a:cubicBezTo>
                      <a:pt x="29" y="27"/>
                      <a:pt x="30" y="27"/>
                      <a:pt x="31" y="27"/>
                    </a:cubicBezTo>
                    <a:cubicBezTo>
                      <a:pt x="33" y="27"/>
                      <a:pt x="35" y="27"/>
                      <a:pt x="37" y="28"/>
                    </a:cubicBezTo>
                    <a:cubicBezTo>
                      <a:pt x="39" y="28"/>
                      <a:pt x="40" y="28"/>
                      <a:pt x="42" y="29"/>
                    </a:cubicBezTo>
                    <a:cubicBezTo>
                      <a:pt x="44" y="29"/>
                      <a:pt x="45" y="30"/>
                      <a:pt x="47" y="31"/>
                    </a:cubicBezTo>
                    <a:cubicBezTo>
                      <a:pt x="48" y="31"/>
                      <a:pt x="50" y="32"/>
                      <a:pt x="51" y="33"/>
                    </a:cubicBezTo>
                    <a:cubicBezTo>
                      <a:pt x="51" y="13"/>
                      <a:pt x="51" y="13"/>
                      <a:pt x="51" y="13"/>
                    </a:cubicBezTo>
                    <a:cubicBezTo>
                      <a:pt x="49" y="12"/>
                      <a:pt x="47" y="12"/>
                      <a:pt x="44" y="11"/>
                    </a:cubicBezTo>
                    <a:cubicBezTo>
                      <a:pt x="41" y="11"/>
                      <a:pt x="38" y="10"/>
                      <a:pt x="35" y="10"/>
                    </a:cubicBezTo>
                    <a:cubicBezTo>
                      <a:pt x="35" y="0"/>
                      <a:pt x="35" y="0"/>
                      <a:pt x="35" y="0"/>
                    </a:cubicBezTo>
                  </a:path>
                </a:pathLst>
              </a:custGeom>
              <a:solidFill>
                <a:srgbClr val="80DEF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3" name="Freeform 41"/>
              <p:cNvSpPr>
                <a:spLocks/>
              </p:cNvSpPr>
              <p:nvPr/>
            </p:nvSpPr>
            <p:spPr bwMode="auto">
              <a:xfrm>
                <a:off x="7070726" y="-1031876"/>
                <a:ext cx="201613" cy="376238"/>
              </a:xfrm>
              <a:custGeom>
                <a:avLst/>
                <a:gdLst>
                  <a:gd name="T0" fmla="*/ 35 w 54"/>
                  <a:gd name="T1" fmla="*/ 0 h 100"/>
                  <a:gd name="T2" fmla="*/ 21 w 54"/>
                  <a:gd name="T3" fmla="*/ 0 h 100"/>
                  <a:gd name="T4" fmla="*/ 21 w 54"/>
                  <a:gd name="T5" fmla="*/ 11 h 100"/>
                  <a:gd name="T6" fmla="*/ 12 w 54"/>
                  <a:gd name="T7" fmla="*/ 14 h 100"/>
                  <a:gd name="T8" fmla="*/ 6 w 54"/>
                  <a:gd name="T9" fmla="*/ 19 h 100"/>
                  <a:gd name="T10" fmla="*/ 1 w 54"/>
                  <a:gd name="T11" fmla="*/ 26 h 100"/>
                  <a:gd name="T12" fmla="*/ 0 w 54"/>
                  <a:gd name="T13" fmla="*/ 34 h 100"/>
                  <a:gd name="T14" fmla="*/ 1 w 54"/>
                  <a:gd name="T15" fmla="*/ 41 h 100"/>
                  <a:gd name="T16" fmla="*/ 4 w 54"/>
                  <a:gd name="T17" fmla="*/ 47 h 100"/>
                  <a:gd name="T18" fmla="*/ 9 w 54"/>
                  <a:gd name="T19" fmla="*/ 53 h 100"/>
                  <a:gd name="T20" fmla="*/ 18 w 54"/>
                  <a:gd name="T21" fmla="*/ 57 h 100"/>
                  <a:gd name="T22" fmla="*/ 24 w 54"/>
                  <a:gd name="T23" fmla="*/ 60 h 100"/>
                  <a:gd name="T24" fmla="*/ 27 w 54"/>
                  <a:gd name="T25" fmla="*/ 62 h 100"/>
                  <a:gd name="T26" fmla="*/ 29 w 54"/>
                  <a:gd name="T27" fmla="*/ 64 h 100"/>
                  <a:gd name="T28" fmla="*/ 29 w 54"/>
                  <a:gd name="T29" fmla="*/ 66 h 100"/>
                  <a:gd name="T30" fmla="*/ 29 w 54"/>
                  <a:gd name="T31" fmla="*/ 68 h 100"/>
                  <a:gd name="T32" fmla="*/ 28 w 54"/>
                  <a:gd name="T33" fmla="*/ 70 h 100"/>
                  <a:gd name="T34" fmla="*/ 26 w 54"/>
                  <a:gd name="T35" fmla="*/ 71 h 100"/>
                  <a:gd name="T36" fmla="*/ 23 w 54"/>
                  <a:gd name="T37" fmla="*/ 72 h 100"/>
                  <a:gd name="T38" fmla="*/ 12 w 54"/>
                  <a:gd name="T39" fmla="*/ 69 h 100"/>
                  <a:gd name="T40" fmla="*/ 1 w 54"/>
                  <a:gd name="T41" fmla="*/ 63 h 100"/>
                  <a:gd name="T42" fmla="*/ 1 w 54"/>
                  <a:gd name="T43" fmla="*/ 84 h 100"/>
                  <a:gd name="T44" fmla="*/ 4 w 54"/>
                  <a:gd name="T45" fmla="*/ 85 h 100"/>
                  <a:gd name="T46" fmla="*/ 9 w 54"/>
                  <a:gd name="T47" fmla="*/ 87 h 100"/>
                  <a:gd name="T48" fmla="*/ 15 w 54"/>
                  <a:gd name="T49" fmla="*/ 88 h 100"/>
                  <a:gd name="T50" fmla="*/ 21 w 54"/>
                  <a:gd name="T51" fmla="*/ 88 h 100"/>
                  <a:gd name="T52" fmla="*/ 21 w 54"/>
                  <a:gd name="T53" fmla="*/ 100 h 100"/>
                  <a:gd name="T54" fmla="*/ 35 w 54"/>
                  <a:gd name="T55" fmla="*/ 100 h 100"/>
                  <a:gd name="T56" fmla="*/ 35 w 54"/>
                  <a:gd name="T57" fmla="*/ 87 h 100"/>
                  <a:gd name="T58" fmla="*/ 44 w 54"/>
                  <a:gd name="T59" fmla="*/ 83 h 100"/>
                  <a:gd name="T60" fmla="*/ 50 w 54"/>
                  <a:gd name="T61" fmla="*/ 77 h 100"/>
                  <a:gd name="T62" fmla="*/ 53 w 54"/>
                  <a:gd name="T63" fmla="*/ 71 h 100"/>
                  <a:gd name="T64" fmla="*/ 54 w 54"/>
                  <a:gd name="T65" fmla="*/ 64 h 100"/>
                  <a:gd name="T66" fmla="*/ 53 w 54"/>
                  <a:gd name="T67" fmla="*/ 58 h 100"/>
                  <a:gd name="T68" fmla="*/ 49 w 54"/>
                  <a:gd name="T69" fmla="*/ 51 h 100"/>
                  <a:gd name="T70" fmla="*/ 43 w 54"/>
                  <a:gd name="T71" fmla="*/ 46 h 100"/>
                  <a:gd name="T72" fmla="*/ 33 w 54"/>
                  <a:gd name="T73" fmla="*/ 41 h 100"/>
                  <a:gd name="T74" fmla="*/ 28 w 54"/>
                  <a:gd name="T75" fmla="*/ 38 h 100"/>
                  <a:gd name="T76" fmla="*/ 25 w 54"/>
                  <a:gd name="T77" fmla="*/ 36 h 100"/>
                  <a:gd name="T78" fmla="*/ 24 w 54"/>
                  <a:gd name="T79" fmla="*/ 34 h 100"/>
                  <a:gd name="T80" fmla="*/ 24 w 54"/>
                  <a:gd name="T81" fmla="*/ 32 h 100"/>
                  <a:gd name="T82" fmla="*/ 24 w 54"/>
                  <a:gd name="T83" fmla="*/ 30 h 100"/>
                  <a:gd name="T84" fmla="*/ 25 w 54"/>
                  <a:gd name="T85" fmla="*/ 29 h 100"/>
                  <a:gd name="T86" fmla="*/ 27 w 54"/>
                  <a:gd name="T87" fmla="*/ 28 h 100"/>
                  <a:gd name="T88" fmla="*/ 30 w 54"/>
                  <a:gd name="T89" fmla="*/ 27 h 100"/>
                  <a:gd name="T90" fmla="*/ 36 w 54"/>
                  <a:gd name="T91" fmla="*/ 28 h 100"/>
                  <a:gd name="T92" fmla="*/ 42 w 54"/>
                  <a:gd name="T93" fmla="*/ 29 h 100"/>
                  <a:gd name="T94" fmla="*/ 46 w 54"/>
                  <a:gd name="T95" fmla="*/ 31 h 100"/>
                  <a:gd name="T96" fmla="*/ 50 w 54"/>
                  <a:gd name="T97" fmla="*/ 33 h 100"/>
                  <a:gd name="T98" fmla="*/ 50 w 54"/>
                  <a:gd name="T99" fmla="*/ 13 h 100"/>
                  <a:gd name="T100" fmla="*/ 44 w 54"/>
                  <a:gd name="T101" fmla="*/ 12 h 100"/>
                  <a:gd name="T102" fmla="*/ 35 w 54"/>
                  <a:gd name="T103" fmla="*/ 11 h 100"/>
                  <a:gd name="T104" fmla="*/ 35 w 54"/>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00">
                    <a:moveTo>
                      <a:pt x="35" y="0"/>
                    </a:moveTo>
                    <a:cubicBezTo>
                      <a:pt x="21" y="0"/>
                      <a:pt x="21" y="0"/>
                      <a:pt x="21" y="0"/>
                    </a:cubicBezTo>
                    <a:cubicBezTo>
                      <a:pt x="21" y="11"/>
                      <a:pt x="21" y="11"/>
                      <a:pt x="21" y="11"/>
                    </a:cubicBezTo>
                    <a:cubicBezTo>
                      <a:pt x="18" y="12"/>
                      <a:pt x="15" y="13"/>
                      <a:pt x="12" y="14"/>
                    </a:cubicBezTo>
                    <a:cubicBezTo>
                      <a:pt x="10" y="15"/>
                      <a:pt x="8" y="17"/>
                      <a:pt x="6" y="19"/>
                    </a:cubicBezTo>
                    <a:cubicBezTo>
                      <a:pt x="4" y="21"/>
                      <a:pt x="2" y="23"/>
                      <a:pt x="1" y="26"/>
                    </a:cubicBezTo>
                    <a:cubicBezTo>
                      <a:pt x="0" y="29"/>
                      <a:pt x="0" y="31"/>
                      <a:pt x="0" y="34"/>
                    </a:cubicBezTo>
                    <a:cubicBezTo>
                      <a:pt x="0" y="37"/>
                      <a:pt x="0" y="39"/>
                      <a:pt x="1" y="41"/>
                    </a:cubicBezTo>
                    <a:cubicBezTo>
                      <a:pt x="1" y="43"/>
                      <a:pt x="2" y="45"/>
                      <a:pt x="4" y="47"/>
                    </a:cubicBezTo>
                    <a:cubicBezTo>
                      <a:pt x="5" y="49"/>
                      <a:pt x="7" y="51"/>
                      <a:pt x="9" y="53"/>
                    </a:cubicBezTo>
                    <a:cubicBezTo>
                      <a:pt x="12" y="54"/>
                      <a:pt x="14" y="56"/>
                      <a:pt x="18" y="57"/>
                    </a:cubicBezTo>
                    <a:cubicBezTo>
                      <a:pt x="20" y="58"/>
                      <a:pt x="22" y="59"/>
                      <a:pt x="24" y="60"/>
                    </a:cubicBezTo>
                    <a:cubicBezTo>
                      <a:pt x="26" y="61"/>
                      <a:pt x="27" y="61"/>
                      <a:pt x="27" y="62"/>
                    </a:cubicBezTo>
                    <a:cubicBezTo>
                      <a:pt x="28" y="63"/>
                      <a:pt x="29" y="64"/>
                      <a:pt x="29" y="64"/>
                    </a:cubicBezTo>
                    <a:cubicBezTo>
                      <a:pt x="29" y="65"/>
                      <a:pt x="29" y="65"/>
                      <a:pt x="29" y="66"/>
                    </a:cubicBezTo>
                    <a:cubicBezTo>
                      <a:pt x="29" y="67"/>
                      <a:pt x="29" y="68"/>
                      <a:pt x="29" y="68"/>
                    </a:cubicBezTo>
                    <a:cubicBezTo>
                      <a:pt x="29" y="69"/>
                      <a:pt x="28" y="69"/>
                      <a:pt x="28" y="70"/>
                    </a:cubicBezTo>
                    <a:cubicBezTo>
                      <a:pt x="27" y="70"/>
                      <a:pt x="27" y="71"/>
                      <a:pt x="26" y="71"/>
                    </a:cubicBezTo>
                    <a:cubicBezTo>
                      <a:pt x="25" y="71"/>
                      <a:pt x="24" y="72"/>
                      <a:pt x="23" y="72"/>
                    </a:cubicBezTo>
                    <a:cubicBezTo>
                      <a:pt x="19" y="72"/>
                      <a:pt x="15" y="71"/>
                      <a:pt x="12" y="69"/>
                    </a:cubicBezTo>
                    <a:cubicBezTo>
                      <a:pt x="8" y="68"/>
                      <a:pt x="4" y="66"/>
                      <a:pt x="1" y="63"/>
                    </a:cubicBezTo>
                    <a:cubicBezTo>
                      <a:pt x="1" y="84"/>
                      <a:pt x="1" y="84"/>
                      <a:pt x="1" y="84"/>
                    </a:cubicBezTo>
                    <a:cubicBezTo>
                      <a:pt x="2" y="84"/>
                      <a:pt x="3" y="85"/>
                      <a:pt x="4" y="85"/>
                    </a:cubicBezTo>
                    <a:cubicBezTo>
                      <a:pt x="6" y="86"/>
                      <a:pt x="7" y="86"/>
                      <a:pt x="9" y="87"/>
                    </a:cubicBezTo>
                    <a:cubicBezTo>
                      <a:pt x="11" y="87"/>
                      <a:pt x="13" y="88"/>
                      <a:pt x="15" y="88"/>
                    </a:cubicBezTo>
                    <a:cubicBezTo>
                      <a:pt x="18" y="88"/>
                      <a:pt x="20" y="88"/>
                      <a:pt x="21" y="88"/>
                    </a:cubicBezTo>
                    <a:cubicBezTo>
                      <a:pt x="21" y="100"/>
                      <a:pt x="21" y="100"/>
                      <a:pt x="21" y="100"/>
                    </a:cubicBezTo>
                    <a:cubicBezTo>
                      <a:pt x="35" y="100"/>
                      <a:pt x="35" y="100"/>
                      <a:pt x="35" y="100"/>
                    </a:cubicBezTo>
                    <a:cubicBezTo>
                      <a:pt x="35" y="87"/>
                      <a:pt x="35" y="87"/>
                      <a:pt x="35" y="87"/>
                    </a:cubicBezTo>
                    <a:cubicBezTo>
                      <a:pt x="38" y="86"/>
                      <a:pt x="42" y="85"/>
                      <a:pt x="44" y="83"/>
                    </a:cubicBezTo>
                    <a:cubicBezTo>
                      <a:pt x="47" y="81"/>
                      <a:pt x="49" y="79"/>
                      <a:pt x="50" y="77"/>
                    </a:cubicBezTo>
                    <a:cubicBezTo>
                      <a:pt x="52" y="75"/>
                      <a:pt x="53" y="73"/>
                      <a:pt x="53" y="71"/>
                    </a:cubicBezTo>
                    <a:cubicBezTo>
                      <a:pt x="54" y="68"/>
                      <a:pt x="54" y="66"/>
                      <a:pt x="54" y="64"/>
                    </a:cubicBezTo>
                    <a:cubicBezTo>
                      <a:pt x="54" y="62"/>
                      <a:pt x="54" y="60"/>
                      <a:pt x="53" y="58"/>
                    </a:cubicBezTo>
                    <a:cubicBezTo>
                      <a:pt x="52" y="55"/>
                      <a:pt x="51" y="53"/>
                      <a:pt x="49" y="51"/>
                    </a:cubicBezTo>
                    <a:cubicBezTo>
                      <a:pt x="48" y="49"/>
                      <a:pt x="46" y="48"/>
                      <a:pt x="43" y="46"/>
                    </a:cubicBezTo>
                    <a:cubicBezTo>
                      <a:pt x="40" y="44"/>
                      <a:pt x="37" y="42"/>
                      <a:pt x="33" y="41"/>
                    </a:cubicBezTo>
                    <a:cubicBezTo>
                      <a:pt x="31" y="40"/>
                      <a:pt x="29" y="39"/>
                      <a:pt x="28" y="38"/>
                    </a:cubicBezTo>
                    <a:cubicBezTo>
                      <a:pt x="27" y="37"/>
                      <a:pt x="26" y="37"/>
                      <a:pt x="25" y="36"/>
                    </a:cubicBezTo>
                    <a:cubicBezTo>
                      <a:pt x="24" y="35"/>
                      <a:pt x="24" y="35"/>
                      <a:pt x="24" y="34"/>
                    </a:cubicBezTo>
                    <a:cubicBezTo>
                      <a:pt x="24" y="33"/>
                      <a:pt x="24" y="33"/>
                      <a:pt x="24" y="32"/>
                    </a:cubicBezTo>
                    <a:cubicBezTo>
                      <a:pt x="24" y="32"/>
                      <a:pt x="24" y="31"/>
                      <a:pt x="24" y="30"/>
                    </a:cubicBezTo>
                    <a:cubicBezTo>
                      <a:pt x="24" y="30"/>
                      <a:pt x="25" y="29"/>
                      <a:pt x="25" y="29"/>
                    </a:cubicBezTo>
                    <a:cubicBezTo>
                      <a:pt x="26" y="28"/>
                      <a:pt x="27" y="28"/>
                      <a:pt x="27" y="28"/>
                    </a:cubicBezTo>
                    <a:cubicBezTo>
                      <a:pt x="28" y="27"/>
                      <a:pt x="29" y="27"/>
                      <a:pt x="30" y="27"/>
                    </a:cubicBezTo>
                    <a:cubicBezTo>
                      <a:pt x="32" y="27"/>
                      <a:pt x="34" y="28"/>
                      <a:pt x="36" y="28"/>
                    </a:cubicBezTo>
                    <a:cubicBezTo>
                      <a:pt x="38" y="28"/>
                      <a:pt x="40" y="29"/>
                      <a:pt x="42" y="29"/>
                    </a:cubicBezTo>
                    <a:cubicBezTo>
                      <a:pt x="43" y="30"/>
                      <a:pt x="45" y="30"/>
                      <a:pt x="46" y="31"/>
                    </a:cubicBezTo>
                    <a:cubicBezTo>
                      <a:pt x="48" y="32"/>
                      <a:pt x="49" y="33"/>
                      <a:pt x="50" y="33"/>
                    </a:cubicBezTo>
                    <a:cubicBezTo>
                      <a:pt x="50" y="13"/>
                      <a:pt x="50" y="13"/>
                      <a:pt x="50" y="13"/>
                    </a:cubicBezTo>
                    <a:cubicBezTo>
                      <a:pt x="48" y="13"/>
                      <a:pt x="46" y="12"/>
                      <a:pt x="44" y="12"/>
                    </a:cubicBezTo>
                    <a:cubicBezTo>
                      <a:pt x="41" y="11"/>
                      <a:pt x="38" y="11"/>
                      <a:pt x="35" y="11"/>
                    </a:cubicBezTo>
                    <a:cubicBezTo>
                      <a:pt x="35" y="0"/>
                      <a:pt x="35" y="0"/>
                      <a:pt x="35" y="0"/>
                    </a:cubicBezTo>
                  </a:path>
                </a:pathLst>
              </a:custGeom>
              <a:solidFill>
                <a:srgbClr val="80DEF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4" name="Freeform 42"/>
              <p:cNvSpPr>
                <a:spLocks/>
              </p:cNvSpPr>
              <p:nvPr/>
            </p:nvSpPr>
            <p:spPr bwMode="auto">
              <a:xfrm>
                <a:off x="6532563" y="-1012826"/>
                <a:ext cx="293688" cy="542925"/>
              </a:xfrm>
              <a:custGeom>
                <a:avLst/>
                <a:gdLst>
                  <a:gd name="T0" fmla="*/ 50 w 78"/>
                  <a:gd name="T1" fmla="*/ 0 h 144"/>
                  <a:gd name="T2" fmla="*/ 31 w 78"/>
                  <a:gd name="T3" fmla="*/ 0 h 144"/>
                  <a:gd name="T4" fmla="*/ 31 w 78"/>
                  <a:gd name="T5" fmla="*/ 16 h 144"/>
                  <a:gd name="T6" fmla="*/ 18 w 78"/>
                  <a:gd name="T7" fmla="*/ 20 h 144"/>
                  <a:gd name="T8" fmla="*/ 8 w 78"/>
                  <a:gd name="T9" fmla="*/ 27 h 144"/>
                  <a:gd name="T10" fmla="*/ 2 w 78"/>
                  <a:gd name="T11" fmla="*/ 37 h 144"/>
                  <a:gd name="T12" fmla="*/ 0 w 78"/>
                  <a:gd name="T13" fmla="*/ 50 h 144"/>
                  <a:gd name="T14" fmla="*/ 1 w 78"/>
                  <a:gd name="T15" fmla="*/ 59 h 144"/>
                  <a:gd name="T16" fmla="*/ 5 w 78"/>
                  <a:gd name="T17" fmla="*/ 68 h 144"/>
                  <a:gd name="T18" fmla="*/ 13 w 78"/>
                  <a:gd name="T19" fmla="*/ 76 h 144"/>
                  <a:gd name="T20" fmla="*/ 25 w 78"/>
                  <a:gd name="T21" fmla="*/ 83 h 144"/>
                  <a:gd name="T22" fmla="*/ 35 w 78"/>
                  <a:gd name="T23" fmla="*/ 87 h 144"/>
                  <a:gd name="T24" fmla="*/ 40 w 78"/>
                  <a:gd name="T25" fmla="*/ 90 h 144"/>
                  <a:gd name="T26" fmla="*/ 42 w 78"/>
                  <a:gd name="T27" fmla="*/ 93 h 144"/>
                  <a:gd name="T28" fmla="*/ 42 w 78"/>
                  <a:gd name="T29" fmla="*/ 96 h 144"/>
                  <a:gd name="T30" fmla="*/ 42 w 78"/>
                  <a:gd name="T31" fmla="*/ 99 h 144"/>
                  <a:gd name="T32" fmla="*/ 40 w 78"/>
                  <a:gd name="T33" fmla="*/ 101 h 144"/>
                  <a:gd name="T34" fmla="*/ 37 w 78"/>
                  <a:gd name="T35" fmla="*/ 103 h 144"/>
                  <a:gd name="T36" fmla="*/ 33 w 78"/>
                  <a:gd name="T37" fmla="*/ 104 h 144"/>
                  <a:gd name="T38" fmla="*/ 17 w 78"/>
                  <a:gd name="T39" fmla="*/ 100 h 144"/>
                  <a:gd name="T40" fmla="*/ 1 w 78"/>
                  <a:gd name="T41" fmla="*/ 91 h 144"/>
                  <a:gd name="T42" fmla="*/ 1 w 78"/>
                  <a:gd name="T43" fmla="*/ 121 h 144"/>
                  <a:gd name="T44" fmla="*/ 6 w 78"/>
                  <a:gd name="T45" fmla="*/ 124 h 144"/>
                  <a:gd name="T46" fmla="*/ 13 w 78"/>
                  <a:gd name="T47" fmla="*/ 126 h 144"/>
                  <a:gd name="T48" fmla="*/ 22 w 78"/>
                  <a:gd name="T49" fmla="*/ 127 h 144"/>
                  <a:gd name="T50" fmla="*/ 31 w 78"/>
                  <a:gd name="T51" fmla="*/ 128 h 144"/>
                  <a:gd name="T52" fmla="*/ 31 w 78"/>
                  <a:gd name="T53" fmla="*/ 144 h 144"/>
                  <a:gd name="T54" fmla="*/ 50 w 78"/>
                  <a:gd name="T55" fmla="*/ 144 h 144"/>
                  <a:gd name="T56" fmla="*/ 50 w 78"/>
                  <a:gd name="T57" fmla="*/ 126 h 144"/>
                  <a:gd name="T58" fmla="*/ 64 w 78"/>
                  <a:gd name="T59" fmla="*/ 120 h 144"/>
                  <a:gd name="T60" fmla="*/ 73 w 78"/>
                  <a:gd name="T61" fmla="*/ 111 h 144"/>
                  <a:gd name="T62" fmla="*/ 77 w 78"/>
                  <a:gd name="T63" fmla="*/ 102 h 144"/>
                  <a:gd name="T64" fmla="*/ 78 w 78"/>
                  <a:gd name="T65" fmla="*/ 93 h 144"/>
                  <a:gd name="T66" fmla="*/ 77 w 78"/>
                  <a:gd name="T67" fmla="*/ 83 h 144"/>
                  <a:gd name="T68" fmla="*/ 72 w 78"/>
                  <a:gd name="T69" fmla="*/ 74 h 144"/>
                  <a:gd name="T70" fmla="*/ 62 w 78"/>
                  <a:gd name="T71" fmla="*/ 66 h 144"/>
                  <a:gd name="T72" fmla="*/ 48 w 78"/>
                  <a:gd name="T73" fmla="*/ 59 h 144"/>
                  <a:gd name="T74" fmla="*/ 40 w 78"/>
                  <a:gd name="T75" fmla="*/ 55 h 144"/>
                  <a:gd name="T76" fmla="*/ 36 w 78"/>
                  <a:gd name="T77" fmla="*/ 52 h 144"/>
                  <a:gd name="T78" fmla="*/ 34 w 78"/>
                  <a:gd name="T79" fmla="*/ 49 h 144"/>
                  <a:gd name="T80" fmla="*/ 34 w 78"/>
                  <a:gd name="T81" fmla="*/ 46 h 144"/>
                  <a:gd name="T82" fmla="*/ 35 w 78"/>
                  <a:gd name="T83" fmla="*/ 44 h 144"/>
                  <a:gd name="T84" fmla="*/ 37 w 78"/>
                  <a:gd name="T85" fmla="*/ 41 h 144"/>
                  <a:gd name="T86" fmla="*/ 40 w 78"/>
                  <a:gd name="T87" fmla="*/ 40 h 144"/>
                  <a:gd name="T88" fmla="*/ 44 w 78"/>
                  <a:gd name="T89" fmla="*/ 39 h 144"/>
                  <a:gd name="T90" fmla="*/ 52 w 78"/>
                  <a:gd name="T91" fmla="*/ 40 h 144"/>
                  <a:gd name="T92" fmla="*/ 60 w 78"/>
                  <a:gd name="T93" fmla="*/ 42 h 144"/>
                  <a:gd name="T94" fmla="*/ 67 w 78"/>
                  <a:gd name="T95" fmla="*/ 45 h 144"/>
                  <a:gd name="T96" fmla="*/ 73 w 78"/>
                  <a:gd name="T97" fmla="*/ 48 h 144"/>
                  <a:gd name="T98" fmla="*/ 73 w 78"/>
                  <a:gd name="T99" fmla="*/ 19 h 144"/>
                  <a:gd name="T100" fmla="*/ 63 w 78"/>
                  <a:gd name="T101" fmla="*/ 16 h 144"/>
                  <a:gd name="T102" fmla="*/ 50 w 78"/>
                  <a:gd name="T103" fmla="*/ 15 h 144"/>
                  <a:gd name="T104" fmla="*/ 50 w 78"/>
                  <a:gd name="T10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44">
                    <a:moveTo>
                      <a:pt x="50" y="0"/>
                    </a:moveTo>
                    <a:cubicBezTo>
                      <a:pt x="31" y="0"/>
                      <a:pt x="31" y="0"/>
                      <a:pt x="31" y="0"/>
                    </a:cubicBezTo>
                    <a:cubicBezTo>
                      <a:pt x="31" y="16"/>
                      <a:pt x="31" y="16"/>
                      <a:pt x="31" y="16"/>
                    </a:cubicBezTo>
                    <a:cubicBezTo>
                      <a:pt x="26" y="17"/>
                      <a:pt x="22" y="18"/>
                      <a:pt x="18" y="20"/>
                    </a:cubicBezTo>
                    <a:cubicBezTo>
                      <a:pt x="14" y="22"/>
                      <a:pt x="11" y="24"/>
                      <a:pt x="8" y="27"/>
                    </a:cubicBezTo>
                    <a:cubicBezTo>
                      <a:pt x="5" y="30"/>
                      <a:pt x="3" y="33"/>
                      <a:pt x="2" y="37"/>
                    </a:cubicBezTo>
                    <a:cubicBezTo>
                      <a:pt x="0" y="41"/>
                      <a:pt x="0" y="45"/>
                      <a:pt x="0" y="50"/>
                    </a:cubicBezTo>
                    <a:cubicBezTo>
                      <a:pt x="0" y="53"/>
                      <a:pt x="0" y="56"/>
                      <a:pt x="1" y="59"/>
                    </a:cubicBezTo>
                    <a:cubicBezTo>
                      <a:pt x="2" y="63"/>
                      <a:pt x="3" y="66"/>
                      <a:pt x="5" y="68"/>
                    </a:cubicBezTo>
                    <a:cubicBezTo>
                      <a:pt x="8" y="71"/>
                      <a:pt x="10" y="74"/>
                      <a:pt x="13" y="76"/>
                    </a:cubicBezTo>
                    <a:cubicBezTo>
                      <a:pt x="17" y="79"/>
                      <a:pt x="21" y="81"/>
                      <a:pt x="25" y="83"/>
                    </a:cubicBezTo>
                    <a:cubicBezTo>
                      <a:pt x="29" y="84"/>
                      <a:pt x="32" y="85"/>
                      <a:pt x="35" y="87"/>
                    </a:cubicBezTo>
                    <a:cubicBezTo>
                      <a:pt x="37" y="88"/>
                      <a:pt x="39" y="89"/>
                      <a:pt x="40" y="90"/>
                    </a:cubicBezTo>
                    <a:cubicBezTo>
                      <a:pt x="41" y="91"/>
                      <a:pt x="42" y="92"/>
                      <a:pt x="42" y="93"/>
                    </a:cubicBezTo>
                    <a:cubicBezTo>
                      <a:pt x="42" y="94"/>
                      <a:pt x="42" y="95"/>
                      <a:pt x="42" y="96"/>
                    </a:cubicBezTo>
                    <a:cubicBezTo>
                      <a:pt x="42" y="97"/>
                      <a:pt x="42" y="98"/>
                      <a:pt x="42" y="99"/>
                    </a:cubicBezTo>
                    <a:cubicBezTo>
                      <a:pt x="41" y="100"/>
                      <a:pt x="41" y="100"/>
                      <a:pt x="40" y="101"/>
                    </a:cubicBezTo>
                    <a:cubicBezTo>
                      <a:pt x="40" y="102"/>
                      <a:pt x="39" y="102"/>
                      <a:pt x="37" y="103"/>
                    </a:cubicBezTo>
                    <a:cubicBezTo>
                      <a:pt x="36" y="103"/>
                      <a:pt x="35" y="104"/>
                      <a:pt x="33" y="104"/>
                    </a:cubicBezTo>
                    <a:cubicBezTo>
                      <a:pt x="28" y="104"/>
                      <a:pt x="22" y="102"/>
                      <a:pt x="17" y="100"/>
                    </a:cubicBezTo>
                    <a:cubicBezTo>
                      <a:pt x="11" y="98"/>
                      <a:pt x="6" y="95"/>
                      <a:pt x="1" y="91"/>
                    </a:cubicBezTo>
                    <a:cubicBezTo>
                      <a:pt x="1" y="121"/>
                      <a:pt x="1" y="121"/>
                      <a:pt x="1" y="121"/>
                    </a:cubicBezTo>
                    <a:cubicBezTo>
                      <a:pt x="2" y="122"/>
                      <a:pt x="4" y="123"/>
                      <a:pt x="6" y="124"/>
                    </a:cubicBezTo>
                    <a:cubicBezTo>
                      <a:pt x="8" y="124"/>
                      <a:pt x="10" y="125"/>
                      <a:pt x="13" y="126"/>
                    </a:cubicBezTo>
                    <a:cubicBezTo>
                      <a:pt x="16" y="126"/>
                      <a:pt x="19" y="127"/>
                      <a:pt x="22" y="127"/>
                    </a:cubicBezTo>
                    <a:cubicBezTo>
                      <a:pt x="25" y="128"/>
                      <a:pt x="28" y="128"/>
                      <a:pt x="31" y="128"/>
                    </a:cubicBezTo>
                    <a:cubicBezTo>
                      <a:pt x="31" y="144"/>
                      <a:pt x="31" y="144"/>
                      <a:pt x="31" y="144"/>
                    </a:cubicBezTo>
                    <a:cubicBezTo>
                      <a:pt x="50" y="144"/>
                      <a:pt x="50" y="144"/>
                      <a:pt x="50" y="144"/>
                    </a:cubicBezTo>
                    <a:cubicBezTo>
                      <a:pt x="50" y="126"/>
                      <a:pt x="50" y="126"/>
                      <a:pt x="50" y="126"/>
                    </a:cubicBezTo>
                    <a:cubicBezTo>
                      <a:pt x="56" y="124"/>
                      <a:pt x="60" y="122"/>
                      <a:pt x="64" y="120"/>
                    </a:cubicBezTo>
                    <a:cubicBezTo>
                      <a:pt x="68" y="117"/>
                      <a:pt x="70" y="114"/>
                      <a:pt x="73" y="111"/>
                    </a:cubicBezTo>
                    <a:cubicBezTo>
                      <a:pt x="75" y="108"/>
                      <a:pt x="76" y="105"/>
                      <a:pt x="77" y="102"/>
                    </a:cubicBezTo>
                    <a:cubicBezTo>
                      <a:pt x="78" y="99"/>
                      <a:pt x="78" y="96"/>
                      <a:pt x="78" y="93"/>
                    </a:cubicBezTo>
                    <a:cubicBezTo>
                      <a:pt x="78" y="90"/>
                      <a:pt x="78" y="86"/>
                      <a:pt x="77" y="83"/>
                    </a:cubicBezTo>
                    <a:cubicBezTo>
                      <a:pt x="76" y="80"/>
                      <a:pt x="74" y="77"/>
                      <a:pt x="72" y="74"/>
                    </a:cubicBezTo>
                    <a:cubicBezTo>
                      <a:pt x="69" y="71"/>
                      <a:pt x="66" y="69"/>
                      <a:pt x="62" y="66"/>
                    </a:cubicBezTo>
                    <a:cubicBezTo>
                      <a:pt x="58" y="63"/>
                      <a:pt x="54" y="61"/>
                      <a:pt x="48" y="59"/>
                    </a:cubicBezTo>
                    <a:cubicBezTo>
                      <a:pt x="45" y="57"/>
                      <a:pt x="42" y="56"/>
                      <a:pt x="40" y="55"/>
                    </a:cubicBezTo>
                    <a:cubicBezTo>
                      <a:pt x="38" y="54"/>
                      <a:pt x="37" y="53"/>
                      <a:pt x="36" y="52"/>
                    </a:cubicBezTo>
                    <a:cubicBezTo>
                      <a:pt x="35" y="51"/>
                      <a:pt x="35" y="50"/>
                      <a:pt x="34" y="49"/>
                    </a:cubicBezTo>
                    <a:cubicBezTo>
                      <a:pt x="34" y="48"/>
                      <a:pt x="34" y="47"/>
                      <a:pt x="34" y="46"/>
                    </a:cubicBezTo>
                    <a:cubicBezTo>
                      <a:pt x="34" y="45"/>
                      <a:pt x="34" y="45"/>
                      <a:pt x="35" y="44"/>
                    </a:cubicBezTo>
                    <a:cubicBezTo>
                      <a:pt x="35" y="43"/>
                      <a:pt x="36" y="42"/>
                      <a:pt x="37" y="41"/>
                    </a:cubicBezTo>
                    <a:cubicBezTo>
                      <a:pt x="37" y="41"/>
                      <a:pt x="39" y="40"/>
                      <a:pt x="40" y="40"/>
                    </a:cubicBezTo>
                    <a:cubicBezTo>
                      <a:pt x="41" y="39"/>
                      <a:pt x="42" y="39"/>
                      <a:pt x="44" y="39"/>
                    </a:cubicBezTo>
                    <a:cubicBezTo>
                      <a:pt x="47" y="39"/>
                      <a:pt x="50" y="40"/>
                      <a:pt x="52" y="40"/>
                    </a:cubicBezTo>
                    <a:cubicBezTo>
                      <a:pt x="55" y="41"/>
                      <a:pt x="58" y="41"/>
                      <a:pt x="60" y="42"/>
                    </a:cubicBezTo>
                    <a:cubicBezTo>
                      <a:pt x="63" y="43"/>
                      <a:pt x="65" y="44"/>
                      <a:pt x="67" y="45"/>
                    </a:cubicBezTo>
                    <a:cubicBezTo>
                      <a:pt x="69" y="46"/>
                      <a:pt x="71" y="47"/>
                      <a:pt x="73" y="48"/>
                    </a:cubicBezTo>
                    <a:cubicBezTo>
                      <a:pt x="73" y="19"/>
                      <a:pt x="73" y="19"/>
                      <a:pt x="73" y="19"/>
                    </a:cubicBezTo>
                    <a:cubicBezTo>
                      <a:pt x="70" y="18"/>
                      <a:pt x="67" y="17"/>
                      <a:pt x="63" y="16"/>
                    </a:cubicBezTo>
                    <a:cubicBezTo>
                      <a:pt x="59" y="16"/>
                      <a:pt x="55" y="15"/>
                      <a:pt x="50" y="15"/>
                    </a:cubicBezTo>
                    <a:cubicBezTo>
                      <a:pt x="50" y="0"/>
                      <a:pt x="50" y="0"/>
                      <a:pt x="50" y="0"/>
                    </a:cubicBezTo>
                  </a:path>
                </a:pathLst>
              </a:custGeom>
              <a:solidFill>
                <a:srgbClr val="80DEF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5" name="Rectangle 43"/>
              <p:cNvSpPr>
                <a:spLocks noChangeArrowheads="1"/>
              </p:cNvSpPr>
              <p:nvPr/>
            </p:nvSpPr>
            <p:spPr bwMode="auto">
              <a:xfrm>
                <a:off x="6022976" y="-1193801"/>
                <a:ext cx="82550" cy="180975"/>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6" name="Rectangle 44"/>
              <p:cNvSpPr>
                <a:spLocks noChangeArrowheads="1"/>
              </p:cNvSpPr>
              <p:nvPr/>
            </p:nvSpPr>
            <p:spPr bwMode="auto">
              <a:xfrm>
                <a:off x="6022976" y="-1193801"/>
                <a:ext cx="82550" cy="180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7" name="Rectangle 45"/>
              <p:cNvSpPr>
                <a:spLocks noChangeArrowheads="1"/>
              </p:cNvSpPr>
              <p:nvPr/>
            </p:nvSpPr>
            <p:spPr bwMode="auto">
              <a:xfrm>
                <a:off x="6251576" y="-1270001"/>
                <a:ext cx="79375" cy="257175"/>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8" name="Rectangle 46"/>
              <p:cNvSpPr>
                <a:spLocks noChangeArrowheads="1"/>
              </p:cNvSpPr>
              <p:nvPr/>
            </p:nvSpPr>
            <p:spPr bwMode="auto">
              <a:xfrm>
                <a:off x="6251576" y="-1270001"/>
                <a:ext cx="7937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9" name="Rectangle 47"/>
              <p:cNvSpPr>
                <a:spLocks noChangeArrowheads="1"/>
              </p:cNvSpPr>
              <p:nvPr/>
            </p:nvSpPr>
            <p:spPr bwMode="auto">
              <a:xfrm>
                <a:off x="6138863" y="-1393826"/>
                <a:ext cx="79375" cy="381000"/>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0" name="Rectangle 48"/>
              <p:cNvSpPr>
                <a:spLocks noChangeArrowheads="1"/>
              </p:cNvSpPr>
              <p:nvPr/>
            </p:nvSpPr>
            <p:spPr bwMode="auto">
              <a:xfrm>
                <a:off x="6138863" y="-1393826"/>
                <a:ext cx="7937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1" name="Rectangle 49"/>
              <p:cNvSpPr>
                <a:spLocks noChangeArrowheads="1"/>
              </p:cNvSpPr>
              <p:nvPr/>
            </p:nvSpPr>
            <p:spPr bwMode="auto">
              <a:xfrm>
                <a:off x="6570663" y="-1330326"/>
                <a:ext cx="57150" cy="123825"/>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2" name="Rectangle 50"/>
              <p:cNvSpPr>
                <a:spLocks noChangeArrowheads="1"/>
              </p:cNvSpPr>
              <p:nvPr/>
            </p:nvSpPr>
            <p:spPr bwMode="auto">
              <a:xfrm>
                <a:off x="6570663" y="-1330326"/>
                <a:ext cx="57150"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3" name="Rectangle 51"/>
              <p:cNvSpPr>
                <a:spLocks noChangeArrowheads="1"/>
              </p:cNvSpPr>
              <p:nvPr/>
            </p:nvSpPr>
            <p:spPr bwMode="auto">
              <a:xfrm>
                <a:off x="6732588" y="-1387476"/>
                <a:ext cx="55563" cy="180975"/>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4" name="Rectangle 52"/>
              <p:cNvSpPr>
                <a:spLocks noChangeArrowheads="1"/>
              </p:cNvSpPr>
              <p:nvPr/>
            </p:nvSpPr>
            <p:spPr bwMode="auto">
              <a:xfrm>
                <a:off x="6732588" y="-1387476"/>
                <a:ext cx="55563" cy="180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5" name="Rectangle 53"/>
              <p:cNvSpPr>
                <a:spLocks noChangeArrowheads="1"/>
              </p:cNvSpPr>
              <p:nvPr/>
            </p:nvSpPr>
            <p:spPr bwMode="auto">
              <a:xfrm>
                <a:off x="6653213" y="-1473201"/>
                <a:ext cx="52388" cy="266700"/>
              </a:xfrm>
              <a:prstGeom prst="rect">
                <a:avLst/>
              </a:prstGeom>
              <a:solidFill>
                <a:srgbClr val="80D9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6" name="Rectangle 54"/>
              <p:cNvSpPr>
                <a:spLocks noChangeArrowheads="1"/>
              </p:cNvSpPr>
              <p:nvPr/>
            </p:nvSpPr>
            <p:spPr bwMode="auto">
              <a:xfrm>
                <a:off x="6653213" y="-1473201"/>
                <a:ext cx="52388"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7" name="Freeform 55"/>
              <p:cNvSpPr>
                <a:spLocks/>
              </p:cNvSpPr>
              <p:nvPr/>
            </p:nvSpPr>
            <p:spPr bwMode="auto">
              <a:xfrm>
                <a:off x="5632451" y="-2114551"/>
                <a:ext cx="130175" cy="414338"/>
              </a:xfrm>
              <a:custGeom>
                <a:avLst/>
                <a:gdLst>
                  <a:gd name="T0" fmla="*/ 21 w 35"/>
                  <a:gd name="T1" fmla="*/ 0 h 110"/>
                  <a:gd name="T2" fmla="*/ 0 w 35"/>
                  <a:gd name="T3" fmla="*/ 0 h 110"/>
                  <a:gd name="T4" fmla="*/ 0 w 35"/>
                  <a:gd name="T5" fmla="*/ 110 h 110"/>
                  <a:gd name="T6" fmla="*/ 21 w 35"/>
                  <a:gd name="T7" fmla="*/ 110 h 110"/>
                  <a:gd name="T8" fmla="*/ 35 w 35"/>
                  <a:gd name="T9" fmla="*/ 96 h 110"/>
                  <a:gd name="T10" fmla="*/ 35 w 35"/>
                  <a:gd name="T11" fmla="*/ 14 h 110"/>
                  <a:gd name="T12" fmla="*/ 21 w 35"/>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5" h="110">
                    <a:moveTo>
                      <a:pt x="21" y="0"/>
                    </a:moveTo>
                    <a:cubicBezTo>
                      <a:pt x="0" y="0"/>
                      <a:pt x="0" y="0"/>
                      <a:pt x="0" y="0"/>
                    </a:cubicBezTo>
                    <a:cubicBezTo>
                      <a:pt x="0" y="110"/>
                      <a:pt x="0" y="110"/>
                      <a:pt x="0" y="110"/>
                    </a:cubicBezTo>
                    <a:cubicBezTo>
                      <a:pt x="21" y="110"/>
                      <a:pt x="21" y="110"/>
                      <a:pt x="21" y="110"/>
                    </a:cubicBezTo>
                    <a:cubicBezTo>
                      <a:pt x="29" y="110"/>
                      <a:pt x="35" y="104"/>
                      <a:pt x="35" y="96"/>
                    </a:cubicBezTo>
                    <a:cubicBezTo>
                      <a:pt x="35" y="14"/>
                      <a:pt x="35" y="14"/>
                      <a:pt x="35" y="14"/>
                    </a:cubicBezTo>
                    <a:cubicBezTo>
                      <a:pt x="35" y="6"/>
                      <a:pt x="29" y="0"/>
                      <a:pt x="21" y="0"/>
                    </a:cubicBezTo>
                  </a:path>
                </a:pathLst>
              </a:custGeom>
              <a:solidFill>
                <a:srgbClr val="FFDC8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8" name="Freeform 56"/>
              <p:cNvSpPr>
                <a:spLocks/>
              </p:cNvSpPr>
              <p:nvPr/>
            </p:nvSpPr>
            <p:spPr bwMode="auto">
              <a:xfrm>
                <a:off x="5921376" y="-1809751"/>
                <a:ext cx="363538" cy="317500"/>
              </a:xfrm>
              <a:custGeom>
                <a:avLst/>
                <a:gdLst>
                  <a:gd name="T0" fmla="*/ 89 w 97"/>
                  <a:gd name="T1" fmla="*/ 0 h 84"/>
                  <a:gd name="T2" fmla="*/ 8 w 97"/>
                  <a:gd name="T3" fmla="*/ 0 h 84"/>
                  <a:gd name="T4" fmla="*/ 0 w 97"/>
                  <a:gd name="T5" fmla="*/ 8 h 84"/>
                  <a:gd name="T6" fmla="*/ 0 w 97"/>
                  <a:gd name="T7" fmla="*/ 55 h 84"/>
                  <a:gd name="T8" fmla="*/ 8 w 97"/>
                  <a:gd name="T9" fmla="*/ 63 h 84"/>
                  <a:gd name="T10" fmla="*/ 29 w 97"/>
                  <a:gd name="T11" fmla="*/ 63 h 84"/>
                  <a:gd name="T12" fmla="*/ 73 w 97"/>
                  <a:gd name="T13" fmla="*/ 84 h 84"/>
                  <a:gd name="T14" fmla="*/ 60 w 97"/>
                  <a:gd name="T15" fmla="*/ 63 h 84"/>
                  <a:gd name="T16" fmla="*/ 89 w 97"/>
                  <a:gd name="T17" fmla="*/ 63 h 84"/>
                  <a:gd name="T18" fmla="*/ 97 w 97"/>
                  <a:gd name="T19" fmla="*/ 55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5"/>
                      <a:pt x="0" y="55"/>
                      <a:pt x="0" y="55"/>
                    </a:cubicBezTo>
                    <a:cubicBezTo>
                      <a:pt x="0" y="60"/>
                      <a:pt x="4" y="63"/>
                      <a:pt x="8" y="63"/>
                    </a:cubicBezTo>
                    <a:cubicBezTo>
                      <a:pt x="29" y="63"/>
                      <a:pt x="29" y="63"/>
                      <a:pt x="29" y="63"/>
                    </a:cubicBezTo>
                    <a:cubicBezTo>
                      <a:pt x="73" y="84"/>
                      <a:pt x="73" y="84"/>
                      <a:pt x="73" y="84"/>
                    </a:cubicBezTo>
                    <a:cubicBezTo>
                      <a:pt x="60" y="63"/>
                      <a:pt x="60" y="63"/>
                      <a:pt x="60" y="63"/>
                    </a:cubicBezTo>
                    <a:cubicBezTo>
                      <a:pt x="89" y="63"/>
                      <a:pt x="89" y="63"/>
                      <a:pt x="89" y="63"/>
                    </a:cubicBezTo>
                    <a:cubicBezTo>
                      <a:pt x="94" y="63"/>
                      <a:pt x="97" y="60"/>
                      <a:pt x="97" y="55"/>
                    </a:cubicBezTo>
                    <a:cubicBezTo>
                      <a:pt x="97" y="8"/>
                      <a:pt x="97" y="8"/>
                      <a:pt x="97" y="8"/>
                    </a:cubicBezTo>
                    <a:cubicBezTo>
                      <a:pt x="97" y="4"/>
                      <a:pt x="94" y="0"/>
                      <a:pt x="89" y="0"/>
                    </a:cubicBezTo>
                  </a:path>
                </a:pathLst>
              </a:custGeom>
              <a:solidFill>
                <a:srgbClr val="FFDC8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9" name="Freeform 57"/>
              <p:cNvSpPr>
                <a:spLocks/>
              </p:cNvSpPr>
              <p:nvPr/>
            </p:nvSpPr>
            <p:spPr bwMode="auto">
              <a:xfrm>
                <a:off x="6473826" y="-1917701"/>
                <a:ext cx="363538" cy="315913"/>
              </a:xfrm>
              <a:custGeom>
                <a:avLst/>
                <a:gdLst>
                  <a:gd name="T0" fmla="*/ 89 w 97"/>
                  <a:gd name="T1" fmla="*/ 0 h 84"/>
                  <a:gd name="T2" fmla="*/ 8 w 97"/>
                  <a:gd name="T3" fmla="*/ 0 h 84"/>
                  <a:gd name="T4" fmla="*/ 0 w 97"/>
                  <a:gd name="T5" fmla="*/ 8 h 84"/>
                  <a:gd name="T6" fmla="*/ 0 w 97"/>
                  <a:gd name="T7" fmla="*/ 56 h 84"/>
                  <a:gd name="T8" fmla="*/ 8 w 97"/>
                  <a:gd name="T9" fmla="*/ 64 h 84"/>
                  <a:gd name="T10" fmla="*/ 29 w 97"/>
                  <a:gd name="T11" fmla="*/ 64 h 84"/>
                  <a:gd name="T12" fmla="*/ 73 w 97"/>
                  <a:gd name="T13" fmla="*/ 84 h 84"/>
                  <a:gd name="T14" fmla="*/ 59 w 97"/>
                  <a:gd name="T15" fmla="*/ 64 h 84"/>
                  <a:gd name="T16" fmla="*/ 89 w 97"/>
                  <a:gd name="T17" fmla="*/ 64 h 84"/>
                  <a:gd name="T18" fmla="*/ 97 w 97"/>
                  <a:gd name="T19" fmla="*/ 56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6"/>
                      <a:pt x="0" y="56"/>
                      <a:pt x="0" y="56"/>
                    </a:cubicBezTo>
                    <a:cubicBezTo>
                      <a:pt x="0" y="60"/>
                      <a:pt x="4" y="64"/>
                      <a:pt x="8" y="64"/>
                    </a:cubicBezTo>
                    <a:cubicBezTo>
                      <a:pt x="29" y="64"/>
                      <a:pt x="29" y="64"/>
                      <a:pt x="29" y="64"/>
                    </a:cubicBezTo>
                    <a:cubicBezTo>
                      <a:pt x="73" y="84"/>
                      <a:pt x="73" y="84"/>
                      <a:pt x="73" y="84"/>
                    </a:cubicBezTo>
                    <a:cubicBezTo>
                      <a:pt x="59" y="64"/>
                      <a:pt x="59" y="64"/>
                      <a:pt x="59" y="64"/>
                    </a:cubicBezTo>
                    <a:cubicBezTo>
                      <a:pt x="89" y="64"/>
                      <a:pt x="89" y="64"/>
                      <a:pt x="89" y="64"/>
                    </a:cubicBezTo>
                    <a:cubicBezTo>
                      <a:pt x="94" y="64"/>
                      <a:pt x="97" y="60"/>
                      <a:pt x="97" y="56"/>
                    </a:cubicBezTo>
                    <a:cubicBezTo>
                      <a:pt x="97" y="8"/>
                      <a:pt x="97" y="8"/>
                      <a:pt x="97" y="8"/>
                    </a:cubicBezTo>
                    <a:cubicBezTo>
                      <a:pt x="97" y="4"/>
                      <a:pt x="94" y="0"/>
                      <a:pt x="89" y="0"/>
                    </a:cubicBezTo>
                  </a:path>
                </a:pathLst>
              </a:custGeom>
              <a:solidFill>
                <a:srgbClr val="FFDC8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50" name="Freeform 58"/>
              <p:cNvSpPr>
                <a:spLocks/>
              </p:cNvSpPr>
              <p:nvPr/>
            </p:nvSpPr>
            <p:spPr bwMode="auto">
              <a:xfrm>
                <a:off x="7002463" y="-1689101"/>
                <a:ext cx="214313" cy="185738"/>
              </a:xfrm>
              <a:custGeom>
                <a:avLst/>
                <a:gdLst>
                  <a:gd name="T0" fmla="*/ 52 w 57"/>
                  <a:gd name="T1" fmla="*/ 0 h 49"/>
                  <a:gd name="T2" fmla="*/ 5 w 57"/>
                  <a:gd name="T3" fmla="*/ 0 h 49"/>
                  <a:gd name="T4" fmla="*/ 0 w 57"/>
                  <a:gd name="T5" fmla="*/ 5 h 49"/>
                  <a:gd name="T6" fmla="*/ 0 w 57"/>
                  <a:gd name="T7" fmla="*/ 33 h 49"/>
                  <a:gd name="T8" fmla="*/ 5 w 57"/>
                  <a:gd name="T9" fmla="*/ 37 h 49"/>
                  <a:gd name="T10" fmla="*/ 17 w 57"/>
                  <a:gd name="T11" fmla="*/ 37 h 49"/>
                  <a:gd name="T12" fmla="*/ 42 w 57"/>
                  <a:gd name="T13" fmla="*/ 49 h 49"/>
                  <a:gd name="T14" fmla="*/ 35 w 57"/>
                  <a:gd name="T15" fmla="*/ 37 h 49"/>
                  <a:gd name="T16" fmla="*/ 52 w 57"/>
                  <a:gd name="T17" fmla="*/ 37 h 49"/>
                  <a:gd name="T18" fmla="*/ 57 w 57"/>
                  <a:gd name="T19" fmla="*/ 33 h 49"/>
                  <a:gd name="T20" fmla="*/ 57 w 57"/>
                  <a:gd name="T21" fmla="*/ 5 h 49"/>
                  <a:gd name="T22" fmla="*/ 52 w 57"/>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52" y="0"/>
                    </a:moveTo>
                    <a:cubicBezTo>
                      <a:pt x="5" y="0"/>
                      <a:pt x="5" y="0"/>
                      <a:pt x="5" y="0"/>
                    </a:cubicBezTo>
                    <a:cubicBezTo>
                      <a:pt x="2" y="0"/>
                      <a:pt x="0" y="2"/>
                      <a:pt x="0" y="5"/>
                    </a:cubicBezTo>
                    <a:cubicBezTo>
                      <a:pt x="0" y="33"/>
                      <a:pt x="0" y="33"/>
                      <a:pt x="0" y="33"/>
                    </a:cubicBezTo>
                    <a:cubicBezTo>
                      <a:pt x="0" y="35"/>
                      <a:pt x="2" y="37"/>
                      <a:pt x="5" y="37"/>
                    </a:cubicBezTo>
                    <a:cubicBezTo>
                      <a:pt x="17" y="37"/>
                      <a:pt x="17" y="37"/>
                      <a:pt x="17" y="37"/>
                    </a:cubicBezTo>
                    <a:cubicBezTo>
                      <a:pt x="42" y="49"/>
                      <a:pt x="42" y="49"/>
                      <a:pt x="42" y="49"/>
                    </a:cubicBezTo>
                    <a:cubicBezTo>
                      <a:pt x="35" y="37"/>
                      <a:pt x="35" y="37"/>
                      <a:pt x="35" y="37"/>
                    </a:cubicBezTo>
                    <a:cubicBezTo>
                      <a:pt x="52" y="37"/>
                      <a:pt x="52" y="37"/>
                      <a:pt x="52" y="37"/>
                    </a:cubicBezTo>
                    <a:cubicBezTo>
                      <a:pt x="55" y="37"/>
                      <a:pt x="57" y="35"/>
                      <a:pt x="57" y="33"/>
                    </a:cubicBezTo>
                    <a:cubicBezTo>
                      <a:pt x="57" y="5"/>
                      <a:pt x="57" y="5"/>
                      <a:pt x="57" y="5"/>
                    </a:cubicBezTo>
                    <a:cubicBezTo>
                      <a:pt x="57" y="2"/>
                      <a:pt x="55" y="0"/>
                      <a:pt x="52" y="0"/>
                    </a:cubicBezTo>
                  </a:path>
                </a:pathLst>
              </a:custGeom>
              <a:solidFill>
                <a:srgbClr val="FFDC8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51" name="Freeform 62"/>
              <p:cNvSpPr>
                <a:spLocks/>
              </p:cNvSpPr>
              <p:nvPr/>
            </p:nvSpPr>
            <p:spPr bwMode="auto">
              <a:xfrm flipV="1">
                <a:off x="5632451" y="-899451"/>
                <a:ext cx="1812925" cy="681037"/>
              </a:xfrm>
              <a:custGeom>
                <a:avLst/>
                <a:gdLst>
                  <a:gd name="T0" fmla="*/ 0 w 1142"/>
                  <a:gd name="T1" fmla="*/ 0 h 429"/>
                  <a:gd name="T2" fmla="*/ 0 w 1142"/>
                  <a:gd name="T3" fmla="*/ 429 h 429"/>
                  <a:gd name="T4" fmla="*/ 1142 w 1142"/>
                  <a:gd name="T5" fmla="*/ 429 h 429"/>
                  <a:gd name="T6" fmla="*/ 1142 w 1142"/>
                  <a:gd name="T7" fmla="*/ 168 h 429"/>
                  <a:gd name="T8" fmla="*/ 0 w 1142"/>
                  <a:gd name="T9" fmla="*/ 0 h 429"/>
                </a:gdLst>
                <a:ahLst/>
                <a:cxnLst>
                  <a:cxn ang="0">
                    <a:pos x="T0" y="T1"/>
                  </a:cxn>
                  <a:cxn ang="0">
                    <a:pos x="T2" y="T3"/>
                  </a:cxn>
                  <a:cxn ang="0">
                    <a:pos x="T4" y="T5"/>
                  </a:cxn>
                  <a:cxn ang="0">
                    <a:pos x="T6" y="T7"/>
                  </a:cxn>
                  <a:cxn ang="0">
                    <a:pos x="T8" y="T9"/>
                  </a:cxn>
                </a:cxnLst>
                <a:rect l="0" t="0" r="r" b="b"/>
                <a:pathLst>
                  <a:path w="1142" h="429">
                    <a:moveTo>
                      <a:pt x="0" y="0"/>
                    </a:moveTo>
                    <a:lnTo>
                      <a:pt x="0" y="429"/>
                    </a:lnTo>
                    <a:lnTo>
                      <a:pt x="1142" y="429"/>
                    </a:lnTo>
                    <a:lnTo>
                      <a:pt x="1142" y="168"/>
                    </a:lnTo>
                    <a:lnTo>
                      <a:pt x="0" y="0"/>
                    </a:lnTo>
                    <a:close/>
                  </a:path>
                </a:pathLst>
              </a:custGeom>
              <a:solidFill>
                <a:srgbClr val="FFFFFF">
                  <a:alpha val="59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273" name="Group 272"/>
            <p:cNvGrpSpPr/>
            <p:nvPr/>
          </p:nvGrpSpPr>
          <p:grpSpPr>
            <a:xfrm>
              <a:off x="9478810" y="5391576"/>
              <a:ext cx="2700335" cy="1452996"/>
              <a:chOff x="5877073" y="3339021"/>
              <a:chExt cx="6241900" cy="3358641"/>
            </a:xfrm>
          </p:grpSpPr>
          <p:sp>
            <p:nvSpPr>
              <p:cNvPr id="274" name="Freeform 5"/>
              <p:cNvSpPr>
                <a:spLocks/>
              </p:cNvSpPr>
              <p:nvPr/>
            </p:nvSpPr>
            <p:spPr bwMode="auto">
              <a:xfrm>
                <a:off x="5877073" y="6444845"/>
                <a:ext cx="6241900" cy="252817"/>
              </a:xfrm>
              <a:custGeom>
                <a:avLst/>
                <a:gdLst>
                  <a:gd name="T0" fmla="*/ 0 w 3666"/>
                  <a:gd name="T1" fmla="*/ 0 h 148"/>
                  <a:gd name="T2" fmla="*/ 0 w 3666"/>
                  <a:gd name="T3" fmla="*/ 71 h 148"/>
                  <a:gd name="T4" fmla="*/ 0 w 3666"/>
                  <a:gd name="T5" fmla="*/ 74 h 148"/>
                  <a:gd name="T6" fmla="*/ 0 w 3666"/>
                  <a:gd name="T7" fmla="*/ 77 h 148"/>
                  <a:gd name="T8" fmla="*/ 0 w 3666"/>
                  <a:gd name="T9" fmla="*/ 83 h 148"/>
                  <a:gd name="T10" fmla="*/ 0 w 3666"/>
                  <a:gd name="T11" fmla="*/ 85 h 148"/>
                  <a:gd name="T12" fmla="*/ 75 w 3666"/>
                  <a:gd name="T13" fmla="*/ 148 h 148"/>
                  <a:gd name="T14" fmla="*/ 3592 w 3666"/>
                  <a:gd name="T15" fmla="*/ 148 h 148"/>
                  <a:gd name="T16" fmla="*/ 3666 w 3666"/>
                  <a:gd name="T17" fmla="*/ 94 h 148"/>
                  <a:gd name="T18" fmla="*/ 3666 w 3666"/>
                  <a:gd name="T19" fmla="*/ 91 h 148"/>
                  <a:gd name="T20" fmla="*/ 3666 w 3666"/>
                  <a:gd name="T21" fmla="*/ 0 h 148"/>
                  <a:gd name="T22" fmla="*/ 0 w 3666"/>
                  <a:gd name="T23" fmla="*/ 0 h 148"/>
                  <a:gd name="T24" fmla="*/ 0 w 3666"/>
                  <a:gd name="T25"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6" h="148">
                    <a:moveTo>
                      <a:pt x="0" y="0"/>
                    </a:moveTo>
                    <a:cubicBezTo>
                      <a:pt x="0" y="71"/>
                      <a:pt x="0" y="71"/>
                      <a:pt x="0" y="71"/>
                    </a:cubicBezTo>
                    <a:cubicBezTo>
                      <a:pt x="0" y="74"/>
                      <a:pt x="0" y="74"/>
                      <a:pt x="0" y="74"/>
                    </a:cubicBezTo>
                    <a:cubicBezTo>
                      <a:pt x="0" y="74"/>
                      <a:pt x="0" y="74"/>
                      <a:pt x="0" y="77"/>
                    </a:cubicBezTo>
                    <a:cubicBezTo>
                      <a:pt x="0" y="83"/>
                      <a:pt x="0" y="83"/>
                      <a:pt x="0" y="83"/>
                    </a:cubicBezTo>
                    <a:cubicBezTo>
                      <a:pt x="0" y="85"/>
                      <a:pt x="0" y="85"/>
                      <a:pt x="0" y="85"/>
                    </a:cubicBezTo>
                    <a:cubicBezTo>
                      <a:pt x="3" y="120"/>
                      <a:pt x="37" y="148"/>
                      <a:pt x="75" y="148"/>
                    </a:cubicBezTo>
                    <a:cubicBezTo>
                      <a:pt x="3592" y="148"/>
                      <a:pt x="3592" y="148"/>
                      <a:pt x="3592" y="148"/>
                    </a:cubicBezTo>
                    <a:cubicBezTo>
                      <a:pt x="3626" y="148"/>
                      <a:pt x="3655" y="125"/>
                      <a:pt x="3666" y="94"/>
                    </a:cubicBezTo>
                    <a:cubicBezTo>
                      <a:pt x="3666" y="91"/>
                      <a:pt x="3666" y="91"/>
                      <a:pt x="3666" y="91"/>
                    </a:cubicBezTo>
                    <a:cubicBezTo>
                      <a:pt x="3666" y="0"/>
                      <a:pt x="3666" y="0"/>
                      <a:pt x="3666" y="0"/>
                    </a:cubicBezTo>
                    <a:cubicBezTo>
                      <a:pt x="0" y="0"/>
                      <a:pt x="0" y="0"/>
                      <a:pt x="0" y="0"/>
                    </a:cubicBezTo>
                    <a:cubicBezTo>
                      <a:pt x="0" y="0"/>
                      <a:pt x="0" y="0"/>
                      <a:pt x="0" y="0"/>
                    </a:cubicBezTo>
                    <a:close/>
                  </a:path>
                </a:pathLst>
              </a:custGeom>
              <a:solidFill>
                <a:srgbClr val="97979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75" name="Freeform 6"/>
              <p:cNvSpPr>
                <a:spLocks/>
              </p:cNvSpPr>
              <p:nvPr/>
            </p:nvSpPr>
            <p:spPr bwMode="auto">
              <a:xfrm>
                <a:off x="5877073" y="6336084"/>
                <a:ext cx="6241900" cy="108762"/>
              </a:xfrm>
              <a:custGeom>
                <a:avLst/>
                <a:gdLst>
                  <a:gd name="T0" fmla="*/ 0 w 8666"/>
                  <a:gd name="T1" fmla="*/ 0 h 151"/>
                  <a:gd name="T2" fmla="*/ 8666 w 8666"/>
                  <a:gd name="T3" fmla="*/ 0 h 151"/>
                  <a:gd name="T4" fmla="*/ 8666 w 8666"/>
                  <a:gd name="T5" fmla="*/ 151 h 151"/>
                  <a:gd name="T6" fmla="*/ 0 w 8666"/>
                  <a:gd name="T7" fmla="*/ 151 h 151"/>
                  <a:gd name="T8" fmla="*/ 0 w 8666"/>
                  <a:gd name="T9" fmla="*/ 0 h 151"/>
                  <a:gd name="T10" fmla="*/ 0 w 8666"/>
                  <a:gd name="T11" fmla="*/ 0 h 151"/>
                </a:gdLst>
                <a:ahLst/>
                <a:cxnLst>
                  <a:cxn ang="0">
                    <a:pos x="T0" y="T1"/>
                  </a:cxn>
                  <a:cxn ang="0">
                    <a:pos x="T2" y="T3"/>
                  </a:cxn>
                  <a:cxn ang="0">
                    <a:pos x="T4" y="T5"/>
                  </a:cxn>
                  <a:cxn ang="0">
                    <a:pos x="T6" y="T7"/>
                  </a:cxn>
                  <a:cxn ang="0">
                    <a:pos x="T8" y="T9"/>
                  </a:cxn>
                  <a:cxn ang="0">
                    <a:pos x="T10" y="T11"/>
                  </a:cxn>
                </a:cxnLst>
                <a:rect l="0" t="0" r="r" b="b"/>
                <a:pathLst>
                  <a:path w="8666" h="151">
                    <a:moveTo>
                      <a:pt x="0" y="0"/>
                    </a:moveTo>
                    <a:lnTo>
                      <a:pt x="8666" y="0"/>
                    </a:lnTo>
                    <a:lnTo>
                      <a:pt x="8666" y="151"/>
                    </a:lnTo>
                    <a:lnTo>
                      <a:pt x="0" y="151"/>
                    </a:lnTo>
                    <a:lnTo>
                      <a:pt x="0" y="0"/>
                    </a:lnTo>
                    <a:lnTo>
                      <a:pt x="0" y="0"/>
                    </a:lnTo>
                    <a:close/>
                  </a:path>
                </a:pathLst>
              </a:custGeom>
              <a:solidFill>
                <a:srgbClr val="D2D2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76" name="Freeform 7"/>
              <p:cNvSpPr>
                <a:spLocks/>
              </p:cNvSpPr>
              <p:nvPr/>
            </p:nvSpPr>
            <p:spPr bwMode="auto">
              <a:xfrm>
                <a:off x="6791053" y="3514048"/>
                <a:ext cx="4422113" cy="2631164"/>
              </a:xfrm>
              <a:custGeom>
                <a:avLst/>
                <a:gdLst>
                  <a:gd name="T0" fmla="*/ 0 w 5919"/>
                  <a:gd name="T1" fmla="*/ 0 h 3653"/>
                  <a:gd name="T2" fmla="*/ 5919 w 5919"/>
                  <a:gd name="T3" fmla="*/ 0 h 3653"/>
                  <a:gd name="T4" fmla="*/ 5919 w 5919"/>
                  <a:gd name="T5" fmla="*/ 3653 h 3653"/>
                  <a:gd name="T6" fmla="*/ 0 w 5919"/>
                  <a:gd name="T7" fmla="*/ 3653 h 3653"/>
                  <a:gd name="T8" fmla="*/ 0 w 5919"/>
                  <a:gd name="T9" fmla="*/ 0 h 3653"/>
                  <a:gd name="T10" fmla="*/ 0 w 5919"/>
                  <a:gd name="T11" fmla="*/ 0 h 3653"/>
                </a:gdLst>
                <a:ahLst/>
                <a:cxnLst>
                  <a:cxn ang="0">
                    <a:pos x="T0" y="T1"/>
                  </a:cxn>
                  <a:cxn ang="0">
                    <a:pos x="T2" y="T3"/>
                  </a:cxn>
                  <a:cxn ang="0">
                    <a:pos x="T4" y="T5"/>
                  </a:cxn>
                  <a:cxn ang="0">
                    <a:pos x="T6" y="T7"/>
                  </a:cxn>
                  <a:cxn ang="0">
                    <a:pos x="T8" y="T9"/>
                  </a:cxn>
                  <a:cxn ang="0">
                    <a:pos x="T10" y="T11"/>
                  </a:cxn>
                </a:cxnLst>
                <a:rect l="0" t="0" r="r" b="b"/>
                <a:pathLst>
                  <a:path w="5919" h="3653">
                    <a:moveTo>
                      <a:pt x="0" y="0"/>
                    </a:moveTo>
                    <a:lnTo>
                      <a:pt x="5919" y="0"/>
                    </a:lnTo>
                    <a:lnTo>
                      <a:pt x="5919" y="3653"/>
                    </a:lnTo>
                    <a:lnTo>
                      <a:pt x="0" y="3653"/>
                    </a:ln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77" name="Freeform 8"/>
              <p:cNvSpPr>
                <a:spLocks noEditPoints="1"/>
              </p:cNvSpPr>
              <p:nvPr/>
            </p:nvSpPr>
            <p:spPr bwMode="auto">
              <a:xfrm>
                <a:off x="6674417" y="3339021"/>
                <a:ext cx="4661617" cy="2997063"/>
              </a:xfrm>
              <a:custGeom>
                <a:avLst/>
                <a:gdLst>
                  <a:gd name="T0" fmla="*/ 91 w 2738"/>
                  <a:gd name="T1" fmla="*/ 1759 h 1759"/>
                  <a:gd name="T2" fmla="*/ 2649 w 2738"/>
                  <a:gd name="T3" fmla="*/ 1759 h 1759"/>
                  <a:gd name="T4" fmla="*/ 2738 w 2738"/>
                  <a:gd name="T5" fmla="*/ 1667 h 1759"/>
                  <a:gd name="T6" fmla="*/ 2738 w 2738"/>
                  <a:gd name="T7" fmla="*/ 95 h 1759"/>
                  <a:gd name="T8" fmla="*/ 2649 w 2738"/>
                  <a:gd name="T9" fmla="*/ 0 h 1759"/>
                  <a:gd name="T10" fmla="*/ 91 w 2738"/>
                  <a:gd name="T11" fmla="*/ 0 h 1759"/>
                  <a:gd name="T12" fmla="*/ 0 w 2738"/>
                  <a:gd name="T13" fmla="*/ 95 h 1759"/>
                  <a:gd name="T14" fmla="*/ 0 w 2738"/>
                  <a:gd name="T15" fmla="*/ 1667 h 1759"/>
                  <a:gd name="T16" fmla="*/ 91 w 2738"/>
                  <a:gd name="T17" fmla="*/ 1759 h 1759"/>
                  <a:gd name="T18" fmla="*/ 117 w 2738"/>
                  <a:gd name="T19" fmla="*/ 103 h 1759"/>
                  <a:gd name="T20" fmla="*/ 2621 w 2738"/>
                  <a:gd name="T21" fmla="*/ 103 h 1759"/>
                  <a:gd name="T22" fmla="*/ 2621 w 2738"/>
                  <a:gd name="T23" fmla="*/ 1647 h 1759"/>
                  <a:gd name="T24" fmla="*/ 117 w 2738"/>
                  <a:gd name="T25" fmla="*/ 1647 h 1759"/>
                  <a:gd name="T26" fmla="*/ 117 w 2738"/>
                  <a:gd name="T27" fmla="*/ 103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38" h="1759">
                    <a:moveTo>
                      <a:pt x="91" y="1759"/>
                    </a:moveTo>
                    <a:cubicBezTo>
                      <a:pt x="2649" y="1759"/>
                      <a:pt x="2649" y="1759"/>
                      <a:pt x="2649" y="1759"/>
                    </a:cubicBezTo>
                    <a:cubicBezTo>
                      <a:pt x="2704" y="1759"/>
                      <a:pt x="2738" y="1722"/>
                      <a:pt x="2738" y="1667"/>
                    </a:cubicBezTo>
                    <a:cubicBezTo>
                      <a:pt x="2738" y="95"/>
                      <a:pt x="2738" y="95"/>
                      <a:pt x="2738" y="95"/>
                    </a:cubicBezTo>
                    <a:cubicBezTo>
                      <a:pt x="2738" y="38"/>
                      <a:pt x="2704" y="0"/>
                      <a:pt x="2649" y="0"/>
                    </a:cubicBezTo>
                    <a:cubicBezTo>
                      <a:pt x="91" y="0"/>
                      <a:pt x="91" y="0"/>
                      <a:pt x="91" y="0"/>
                    </a:cubicBezTo>
                    <a:cubicBezTo>
                      <a:pt x="45" y="0"/>
                      <a:pt x="0" y="38"/>
                      <a:pt x="0" y="95"/>
                    </a:cubicBezTo>
                    <a:cubicBezTo>
                      <a:pt x="0" y="1667"/>
                      <a:pt x="0" y="1667"/>
                      <a:pt x="0" y="1667"/>
                    </a:cubicBezTo>
                    <a:cubicBezTo>
                      <a:pt x="0" y="1722"/>
                      <a:pt x="45" y="1759"/>
                      <a:pt x="91" y="1759"/>
                    </a:cubicBezTo>
                    <a:close/>
                    <a:moveTo>
                      <a:pt x="117" y="103"/>
                    </a:moveTo>
                    <a:cubicBezTo>
                      <a:pt x="2621" y="103"/>
                      <a:pt x="2621" y="103"/>
                      <a:pt x="2621" y="103"/>
                    </a:cubicBezTo>
                    <a:cubicBezTo>
                      <a:pt x="2621" y="1647"/>
                      <a:pt x="2621" y="1647"/>
                      <a:pt x="2621" y="1647"/>
                    </a:cubicBezTo>
                    <a:cubicBezTo>
                      <a:pt x="117" y="1647"/>
                      <a:pt x="117" y="1647"/>
                      <a:pt x="117" y="1647"/>
                    </a:cubicBezTo>
                    <a:cubicBezTo>
                      <a:pt x="117" y="103"/>
                      <a:pt x="117" y="103"/>
                      <a:pt x="117" y="103"/>
                    </a:cubicBezTo>
                    <a:close/>
                  </a:path>
                </a:pathLst>
              </a:custGeom>
              <a:solidFill>
                <a:srgbClr val="97979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78" name="Rectangle 9"/>
              <p:cNvSpPr>
                <a:spLocks noChangeArrowheads="1"/>
              </p:cNvSpPr>
              <p:nvPr/>
            </p:nvSpPr>
            <p:spPr bwMode="auto">
              <a:xfrm>
                <a:off x="8572815" y="5348144"/>
                <a:ext cx="253867" cy="641176"/>
              </a:xfrm>
              <a:prstGeom prst="rect">
                <a:avLst/>
              </a:prstGeom>
              <a:solidFill>
                <a:srgbClr val="FDB81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79" name="Freeform 10"/>
              <p:cNvSpPr>
                <a:spLocks/>
              </p:cNvSpPr>
              <p:nvPr/>
            </p:nvSpPr>
            <p:spPr bwMode="auto">
              <a:xfrm>
                <a:off x="7653362" y="5452295"/>
                <a:ext cx="253867" cy="537026"/>
              </a:xfrm>
              <a:custGeom>
                <a:avLst/>
                <a:gdLst>
                  <a:gd name="T0" fmla="*/ 0 w 312"/>
                  <a:gd name="T1" fmla="*/ 0 h 660"/>
                  <a:gd name="T2" fmla="*/ 0 w 312"/>
                  <a:gd name="T3" fmla="*/ 132 h 660"/>
                  <a:gd name="T4" fmla="*/ 0 w 312"/>
                  <a:gd name="T5" fmla="*/ 660 h 660"/>
                  <a:gd name="T6" fmla="*/ 312 w 312"/>
                  <a:gd name="T7" fmla="*/ 660 h 660"/>
                  <a:gd name="T8" fmla="*/ 312 w 312"/>
                  <a:gd name="T9" fmla="*/ 28 h 660"/>
                  <a:gd name="T10" fmla="*/ 312 w 312"/>
                  <a:gd name="T11" fmla="*/ 0 h 660"/>
                  <a:gd name="T12" fmla="*/ 0 w 312"/>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312" h="660">
                    <a:moveTo>
                      <a:pt x="0" y="0"/>
                    </a:moveTo>
                    <a:lnTo>
                      <a:pt x="0" y="132"/>
                    </a:lnTo>
                    <a:lnTo>
                      <a:pt x="0" y="660"/>
                    </a:lnTo>
                    <a:lnTo>
                      <a:pt x="312" y="660"/>
                    </a:lnTo>
                    <a:lnTo>
                      <a:pt x="312" y="28"/>
                    </a:lnTo>
                    <a:lnTo>
                      <a:pt x="312" y="0"/>
                    </a:lnTo>
                    <a:lnTo>
                      <a:pt x="0" y="0"/>
                    </a:ln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0" name="Freeform 11"/>
              <p:cNvSpPr>
                <a:spLocks/>
              </p:cNvSpPr>
              <p:nvPr/>
            </p:nvSpPr>
            <p:spPr bwMode="auto">
              <a:xfrm>
                <a:off x="7959304" y="4938052"/>
                <a:ext cx="255494" cy="1051269"/>
              </a:xfrm>
              <a:custGeom>
                <a:avLst/>
                <a:gdLst>
                  <a:gd name="T0" fmla="*/ 0 w 314"/>
                  <a:gd name="T1" fmla="*/ 0 h 1292"/>
                  <a:gd name="T2" fmla="*/ 0 w 314"/>
                  <a:gd name="T3" fmla="*/ 641 h 1292"/>
                  <a:gd name="T4" fmla="*/ 0 w 314"/>
                  <a:gd name="T5" fmla="*/ 1292 h 1292"/>
                  <a:gd name="T6" fmla="*/ 314 w 314"/>
                  <a:gd name="T7" fmla="*/ 1292 h 1292"/>
                  <a:gd name="T8" fmla="*/ 314 w 314"/>
                  <a:gd name="T9" fmla="*/ 537 h 1292"/>
                  <a:gd name="T10" fmla="*/ 314 w 314"/>
                  <a:gd name="T11" fmla="*/ 0 h 1292"/>
                  <a:gd name="T12" fmla="*/ 0 w 314"/>
                  <a:gd name="T13" fmla="*/ 0 h 1292"/>
                </a:gdLst>
                <a:ahLst/>
                <a:cxnLst>
                  <a:cxn ang="0">
                    <a:pos x="T0" y="T1"/>
                  </a:cxn>
                  <a:cxn ang="0">
                    <a:pos x="T2" y="T3"/>
                  </a:cxn>
                  <a:cxn ang="0">
                    <a:pos x="T4" y="T5"/>
                  </a:cxn>
                  <a:cxn ang="0">
                    <a:pos x="T6" y="T7"/>
                  </a:cxn>
                  <a:cxn ang="0">
                    <a:pos x="T8" y="T9"/>
                  </a:cxn>
                  <a:cxn ang="0">
                    <a:pos x="T10" y="T11"/>
                  </a:cxn>
                  <a:cxn ang="0">
                    <a:pos x="T12" y="T13"/>
                  </a:cxn>
                </a:cxnLst>
                <a:rect l="0" t="0" r="r" b="b"/>
                <a:pathLst>
                  <a:path w="314" h="1292">
                    <a:moveTo>
                      <a:pt x="0" y="0"/>
                    </a:moveTo>
                    <a:lnTo>
                      <a:pt x="0" y="641"/>
                    </a:lnTo>
                    <a:lnTo>
                      <a:pt x="0" y="1292"/>
                    </a:lnTo>
                    <a:lnTo>
                      <a:pt x="314" y="1292"/>
                    </a:lnTo>
                    <a:lnTo>
                      <a:pt x="314" y="537"/>
                    </a:lnTo>
                    <a:lnTo>
                      <a:pt x="314" y="0"/>
                    </a:lnTo>
                    <a:lnTo>
                      <a:pt x="0" y="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1" name="Freeform 12"/>
              <p:cNvSpPr>
                <a:spLocks/>
              </p:cNvSpPr>
              <p:nvPr/>
            </p:nvSpPr>
            <p:spPr bwMode="auto">
              <a:xfrm>
                <a:off x="8265246" y="4468561"/>
                <a:ext cx="255494" cy="1520760"/>
              </a:xfrm>
              <a:custGeom>
                <a:avLst/>
                <a:gdLst>
                  <a:gd name="T0" fmla="*/ 0 w 314"/>
                  <a:gd name="T1" fmla="*/ 0 h 1869"/>
                  <a:gd name="T2" fmla="*/ 0 w 314"/>
                  <a:gd name="T3" fmla="*/ 1093 h 1869"/>
                  <a:gd name="T4" fmla="*/ 0 w 314"/>
                  <a:gd name="T5" fmla="*/ 1869 h 1869"/>
                  <a:gd name="T6" fmla="*/ 314 w 314"/>
                  <a:gd name="T7" fmla="*/ 1869 h 1869"/>
                  <a:gd name="T8" fmla="*/ 314 w 314"/>
                  <a:gd name="T9" fmla="*/ 991 h 1869"/>
                  <a:gd name="T10" fmla="*/ 314 w 314"/>
                  <a:gd name="T11" fmla="*/ 0 h 1869"/>
                  <a:gd name="T12" fmla="*/ 0 w 314"/>
                  <a:gd name="T13" fmla="*/ 0 h 1869"/>
                </a:gdLst>
                <a:ahLst/>
                <a:cxnLst>
                  <a:cxn ang="0">
                    <a:pos x="T0" y="T1"/>
                  </a:cxn>
                  <a:cxn ang="0">
                    <a:pos x="T2" y="T3"/>
                  </a:cxn>
                  <a:cxn ang="0">
                    <a:pos x="T4" y="T5"/>
                  </a:cxn>
                  <a:cxn ang="0">
                    <a:pos x="T6" y="T7"/>
                  </a:cxn>
                  <a:cxn ang="0">
                    <a:pos x="T8" y="T9"/>
                  </a:cxn>
                  <a:cxn ang="0">
                    <a:pos x="T10" y="T11"/>
                  </a:cxn>
                  <a:cxn ang="0">
                    <a:pos x="T12" y="T13"/>
                  </a:cxn>
                </a:cxnLst>
                <a:rect l="0" t="0" r="r" b="b"/>
                <a:pathLst>
                  <a:path w="314" h="1869">
                    <a:moveTo>
                      <a:pt x="0" y="0"/>
                    </a:moveTo>
                    <a:lnTo>
                      <a:pt x="0" y="1093"/>
                    </a:lnTo>
                    <a:lnTo>
                      <a:pt x="0" y="1869"/>
                    </a:lnTo>
                    <a:lnTo>
                      <a:pt x="314" y="1869"/>
                    </a:lnTo>
                    <a:lnTo>
                      <a:pt x="314" y="991"/>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2" name="Freeform 13"/>
              <p:cNvSpPr>
                <a:spLocks/>
              </p:cNvSpPr>
              <p:nvPr/>
            </p:nvSpPr>
            <p:spPr bwMode="auto">
              <a:xfrm>
                <a:off x="8878757" y="4953512"/>
                <a:ext cx="255494" cy="1035809"/>
              </a:xfrm>
              <a:custGeom>
                <a:avLst/>
                <a:gdLst>
                  <a:gd name="T0" fmla="*/ 0 w 314"/>
                  <a:gd name="T1" fmla="*/ 0 h 1273"/>
                  <a:gd name="T2" fmla="*/ 0 w 314"/>
                  <a:gd name="T3" fmla="*/ 251 h 1273"/>
                  <a:gd name="T4" fmla="*/ 0 w 314"/>
                  <a:gd name="T5" fmla="*/ 1273 h 1273"/>
                  <a:gd name="T6" fmla="*/ 314 w 314"/>
                  <a:gd name="T7" fmla="*/ 1273 h 1273"/>
                  <a:gd name="T8" fmla="*/ 314 w 314"/>
                  <a:gd name="T9" fmla="*/ 149 h 1273"/>
                  <a:gd name="T10" fmla="*/ 314 w 314"/>
                  <a:gd name="T11" fmla="*/ 0 h 1273"/>
                  <a:gd name="T12" fmla="*/ 0 w 314"/>
                  <a:gd name="T13" fmla="*/ 0 h 1273"/>
                </a:gdLst>
                <a:ahLst/>
                <a:cxnLst>
                  <a:cxn ang="0">
                    <a:pos x="T0" y="T1"/>
                  </a:cxn>
                  <a:cxn ang="0">
                    <a:pos x="T2" y="T3"/>
                  </a:cxn>
                  <a:cxn ang="0">
                    <a:pos x="T4" y="T5"/>
                  </a:cxn>
                  <a:cxn ang="0">
                    <a:pos x="T6" y="T7"/>
                  </a:cxn>
                  <a:cxn ang="0">
                    <a:pos x="T8" y="T9"/>
                  </a:cxn>
                  <a:cxn ang="0">
                    <a:pos x="T10" y="T11"/>
                  </a:cxn>
                  <a:cxn ang="0">
                    <a:pos x="T12" y="T13"/>
                  </a:cxn>
                </a:cxnLst>
                <a:rect l="0" t="0" r="r" b="b"/>
                <a:pathLst>
                  <a:path w="314" h="1273">
                    <a:moveTo>
                      <a:pt x="0" y="0"/>
                    </a:moveTo>
                    <a:lnTo>
                      <a:pt x="0" y="251"/>
                    </a:lnTo>
                    <a:lnTo>
                      <a:pt x="0" y="1273"/>
                    </a:lnTo>
                    <a:lnTo>
                      <a:pt x="314" y="1273"/>
                    </a:lnTo>
                    <a:lnTo>
                      <a:pt x="314" y="149"/>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3" name="Freeform 14"/>
              <p:cNvSpPr>
                <a:spLocks/>
              </p:cNvSpPr>
              <p:nvPr/>
            </p:nvSpPr>
            <p:spPr bwMode="auto">
              <a:xfrm>
                <a:off x="7039850" y="5473451"/>
                <a:ext cx="253867" cy="515870"/>
              </a:xfrm>
              <a:custGeom>
                <a:avLst/>
                <a:gdLst>
                  <a:gd name="T0" fmla="*/ 0 w 312"/>
                  <a:gd name="T1" fmla="*/ 0 h 634"/>
                  <a:gd name="T2" fmla="*/ 0 w 312"/>
                  <a:gd name="T3" fmla="*/ 353 h 634"/>
                  <a:gd name="T4" fmla="*/ 0 w 312"/>
                  <a:gd name="T5" fmla="*/ 634 h 634"/>
                  <a:gd name="T6" fmla="*/ 312 w 312"/>
                  <a:gd name="T7" fmla="*/ 634 h 634"/>
                  <a:gd name="T8" fmla="*/ 312 w 312"/>
                  <a:gd name="T9" fmla="*/ 251 h 634"/>
                  <a:gd name="T10" fmla="*/ 312 w 312"/>
                  <a:gd name="T11" fmla="*/ 0 h 634"/>
                  <a:gd name="T12" fmla="*/ 0 w 312"/>
                  <a:gd name="T13" fmla="*/ 0 h 634"/>
                </a:gdLst>
                <a:ahLst/>
                <a:cxnLst>
                  <a:cxn ang="0">
                    <a:pos x="T0" y="T1"/>
                  </a:cxn>
                  <a:cxn ang="0">
                    <a:pos x="T2" y="T3"/>
                  </a:cxn>
                  <a:cxn ang="0">
                    <a:pos x="T4" y="T5"/>
                  </a:cxn>
                  <a:cxn ang="0">
                    <a:pos x="T6" y="T7"/>
                  </a:cxn>
                  <a:cxn ang="0">
                    <a:pos x="T8" y="T9"/>
                  </a:cxn>
                  <a:cxn ang="0">
                    <a:pos x="T10" y="T11"/>
                  </a:cxn>
                  <a:cxn ang="0">
                    <a:pos x="T12" y="T13"/>
                  </a:cxn>
                </a:cxnLst>
                <a:rect l="0" t="0" r="r" b="b"/>
                <a:pathLst>
                  <a:path w="312" h="634">
                    <a:moveTo>
                      <a:pt x="0" y="0"/>
                    </a:moveTo>
                    <a:lnTo>
                      <a:pt x="0" y="353"/>
                    </a:lnTo>
                    <a:lnTo>
                      <a:pt x="0" y="634"/>
                    </a:lnTo>
                    <a:lnTo>
                      <a:pt x="312" y="634"/>
                    </a:lnTo>
                    <a:lnTo>
                      <a:pt x="312" y="251"/>
                    </a:lnTo>
                    <a:lnTo>
                      <a:pt x="312" y="0"/>
                    </a:lnTo>
                    <a:lnTo>
                      <a:pt x="0" y="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4" name="Freeform 15"/>
              <p:cNvSpPr>
                <a:spLocks/>
              </p:cNvSpPr>
              <p:nvPr/>
            </p:nvSpPr>
            <p:spPr bwMode="auto">
              <a:xfrm>
                <a:off x="7345793" y="4872958"/>
                <a:ext cx="255494" cy="1116363"/>
              </a:xfrm>
              <a:custGeom>
                <a:avLst/>
                <a:gdLst>
                  <a:gd name="T0" fmla="*/ 0 w 314"/>
                  <a:gd name="T1" fmla="*/ 0 h 1372"/>
                  <a:gd name="T2" fmla="*/ 0 w 314"/>
                  <a:gd name="T3" fmla="*/ 1038 h 1372"/>
                  <a:gd name="T4" fmla="*/ 0 w 314"/>
                  <a:gd name="T5" fmla="*/ 1372 h 1372"/>
                  <a:gd name="T6" fmla="*/ 314 w 314"/>
                  <a:gd name="T7" fmla="*/ 1372 h 1372"/>
                  <a:gd name="T8" fmla="*/ 314 w 314"/>
                  <a:gd name="T9" fmla="*/ 956 h 1372"/>
                  <a:gd name="T10" fmla="*/ 314 w 314"/>
                  <a:gd name="T11" fmla="*/ 0 h 1372"/>
                  <a:gd name="T12" fmla="*/ 0 w 314"/>
                  <a:gd name="T13" fmla="*/ 0 h 1372"/>
                </a:gdLst>
                <a:ahLst/>
                <a:cxnLst>
                  <a:cxn ang="0">
                    <a:pos x="T0" y="T1"/>
                  </a:cxn>
                  <a:cxn ang="0">
                    <a:pos x="T2" y="T3"/>
                  </a:cxn>
                  <a:cxn ang="0">
                    <a:pos x="T4" y="T5"/>
                  </a:cxn>
                  <a:cxn ang="0">
                    <a:pos x="T6" y="T7"/>
                  </a:cxn>
                  <a:cxn ang="0">
                    <a:pos x="T8" y="T9"/>
                  </a:cxn>
                  <a:cxn ang="0">
                    <a:pos x="T10" y="T11"/>
                  </a:cxn>
                  <a:cxn ang="0">
                    <a:pos x="T12" y="T13"/>
                  </a:cxn>
                </a:cxnLst>
                <a:rect l="0" t="0" r="r" b="b"/>
                <a:pathLst>
                  <a:path w="314" h="1372">
                    <a:moveTo>
                      <a:pt x="0" y="0"/>
                    </a:moveTo>
                    <a:lnTo>
                      <a:pt x="0" y="1038"/>
                    </a:lnTo>
                    <a:lnTo>
                      <a:pt x="0" y="1372"/>
                    </a:lnTo>
                    <a:lnTo>
                      <a:pt x="314" y="1372"/>
                    </a:lnTo>
                    <a:lnTo>
                      <a:pt x="314" y="956"/>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5" name="Rectangle 16"/>
              <p:cNvSpPr>
                <a:spLocks noChangeArrowheads="1"/>
              </p:cNvSpPr>
              <p:nvPr/>
            </p:nvSpPr>
            <p:spPr bwMode="auto">
              <a:xfrm>
                <a:off x="9417411" y="4938052"/>
                <a:ext cx="224575"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6" name="Rectangle 17"/>
              <p:cNvSpPr>
                <a:spLocks noChangeArrowheads="1"/>
              </p:cNvSpPr>
              <p:nvPr/>
            </p:nvSpPr>
            <p:spPr bwMode="auto">
              <a:xfrm>
                <a:off x="9861678" y="4938052"/>
                <a:ext cx="222947"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7" name="Rectangle 18"/>
              <p:cNvSpPr>
                <a:spLocks noChangeArrowheads="1"/>
              </p:cNvSpPr>
              <p:nvPr/>
            </p:nvSpPr>
            <p:spPr bwMode="auto">
              <a:xfrm>
                <a:off x="10307571" y="4938052"/>
                <a:ext cx="225388"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8" name="Rectangle 19"/>
              <p:cNvSpPr>
                <a:spLocks noChangeArrowheads="1"/>
              </p:cNvSpPr>
              <p:nvPr/>
            </p:nvSpPr>
            <p:spPr bwMode="auto">
              <a:xfrm>
                <a:off x="10751838" y="4938052"/>
                <a:ext cx="222947"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89" name="Freeform 20"/>
              <p:cNvSpPr>
                <a:spLocks/>
              </p:cNvSpPr>
              <p:nvPr/>
            </p:nvSpPr>
            <p:spPr bwMode="auto">
              <a:xfrm>
                <a:off x="9417411" y="5409984"/>
                <a:ext cx="1492281" cy="489019"/>
              </a:xfrm>
              <a:custGeom>
                <a:avLst/>
                <a:gdLst>
                  <a:gd name="T0" fmla="*/ 11 w 1834"/>
                  <a:gd name="T1" fmla="*/ 601 h 601"/>
                  <a:gd name="T2" fmla="*/ 0 w 1834"/>
                  <a:gd name="T3" fmla="*/ 561 h 601"/>
                  <a:gd name="T4" fmla="*/ 534 w 1834"/>
                  <a:gd name="T5" fmla="*/ 438 h 601"/>
                  <a:gd name="T6" fmla="*/ 969 w 1834"/>
                  <a:gd name="T7" fmla="*/ 182 h 601"/>
                  <a:gd name="T8" fmla="*/ 1505 w 1834"/>
                  <a:gd name="T9" fmla="*/ 163 h 601"/>
                  <a:gd name="T10" fmla="*/ 1834 w 1834"/>
                  <a:gd name="T11" fmla="*/ 0 h 601"/>
                  <a:gd name="T12" fmla="*/ 1834 w 1834"/>
                  <a:gd name="T13" fmla="*/ 0 h 601"/>
                  <a:gd name="T14" fmla="*/ 1834 w 1834"/>
                  <a:gd name="T15" fmla="*/ 43 h 601"/>
                  <a:gd name="T16" fmla="*/ 1834 w 1834"/>
                  <a:gd name="T17" fmla="*/ 45 h 601"/>
                  <a:gd name="T18" fmla="*/ 1520 w 1834"/>
                  <a:gd name="T19" fmla="*/ 203 h 601"/>
                  <a:gd name="T20" fmla="*/ 983 w 1834"/>
                  <a:gd name="T21" fmla="*/ 222 h 601"/>
                  <a:gd name="T22" fmla="*/ 550 w 1834"/>
                  <a:gd name="T23" fmla="*/ 478 h 601"/>
                  <a:gd name="T24" fmla="*/ 11 w 1834"/>
                  <a:gd name="T25" fmla="*/ 60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4" h="601">
                    <a:moveTo>
                      <a:pt x="11" y="601"/>
                    </a:moveTo>
                    <a:lnTo>
                      <a:pt x="0" y="561"/>
                    </a:lnTo>
                    <a:lnTo>
                      <a:pt x="534" y="438"/>
                    </a:lnTo>
                    <a:lnTo>
                      <a:pt x="969" y="182"/>
                    </a:lnTo>
                    <a:lnTo>
                      <a:pt x="1505" y="163"/>
                    </a:lnTo>
                    <a:lnTo>
                      <a:pt x="1834" y="0"/>
                    </a:lnTo>
                    <a:lnTo>
                      <a:pt x="1834" y="0"/>
                    </a:lnTo>
                    <a:lnTo>
                      <a:pt x="1834" y="43"/>
                    </a:lnTo>
                    <a:lnTo>
                      <a:pt x="1834" y="45"/>
                    </a:lnTo>
                    <a:lnTo>
                      <a:pt x="1520" y="203"/>
                    </a:lnTo>
                    <a:lnTo>
                      <a:pt x="983" y="222"/>
                    </a:lnTo>
                    <a:lnTo>
                      <a:pt x="550" y="478"/>
                    </a:lnTo>
                    <a:lnTo>
                      <a:pt x="11" y="601"/>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0" name="Freeform 21"/>
              <p:cNvSpPr>
                <a:spLocks/>
              </p:cNvSpPr>
              <p:nvPr/>
            </p:nvSpPr>
            <p:spPr bwMode="auto">
              <a:xfrm>
                <a:off x="9420665" y="5036506"/>
                <a:ext cx="1510182" cy="806352"/>
              </a:xfrm>
              <a:custGeom>
                <a:avLst/>
                <a:gdLst>
                  <a:gd name="T0" fmla="*/ 19 w 1856"/>
                  <a:gd name="T1" fmla="*/ 991 h 991"/>
                  <a:gd name="T2" fmla="*/ 0 w 1856"/>
                  <a:gd name="T3" fmla="*/ 953 h 991"/>
                  <a:gd name="T4" fmla="*/ 433 w 1856"/>
                  <a:gd name="T5" fmla="*/ 764 h 991"/>
                  <a:gd name="T6" fmla="*/ 700 w 1856"/>
                  <a:gd name="T7" fmla="*/ 468 h 991"/>
                  <a:gd name="T8" fmla="*/ 1137 w 1856"/>
                  <a:gd name="T9" fmla="*/ 383 h 991"/>
                  <a:gd name="T10" fmla="*/ 1402 w 1856"/>
                  <a:gd name="T11" fmla="*/ 90 h 991"/>
                  <a:gd name="T12" fmla="*/ 1856 w 1856"/>
                  <a:gd name="T13" fmla="*/ 0 h 991"/>
                  <a:gd name="T14" fmla="*/ 1856 w 1856"/>
                  <a:gd name="T15" fmla="*/ 40 h 991"/>
                  <a:gd name="T16" fmla="*/ 1426 w 1856"/>
                  <a:gd name="T17" fmla="*/ 128 h 991"/>
                  <a:gd name="T18" fmla="*/ 1161 w 1856"/>
                  <a:gd name="T19" fmla="*/ 421 h 991"/>
                  <a:gd name="T20" fmla="*/ 724 w 1856"/>
                  <a:gd name="T21" fmla="*/ 509 h 991"/>
                  <a:gd name="T22" fmla="*/ 461 w 1856"/>
                  <a:gd name="T23" fmla="*/ 800 h 991"/>
                  <a:gd name="T24" fmla="*/ 19 w 1856"/>
                  <a:gd name="T25" fmla="*/ 991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6" h="991">
                    <a:moveTo>
                      <a:pt x="19" y="991"/>
                    </a:moveTo>
                    <a:lnTo>
                      <a:pt x="0" y="953"/>
                    </a:lnTo>
                    <a:lnTo>
                      <a:pt x="433" y="764"/>
                    </a:lnTo>
                    <a:lnTo>
                      <a:pt x="700" y="468"/>
                    </a:lnTo>
                    <a:lnTo>
                      <a:pt x="1137" y="383"/>
                    </a:lnTo>
                    <a:lnTo>
                      <a:pt x="1402" y="90"/>
                    </a:lnTo>
                    <a:lnTo>
                      <a:pt x="1856" y="0"/>
                    </a:lnTo>
                    <a:lnTo>
                      <a:pt x="1856" y="40"/>
                    </a:lnTo>
                    <a:lnTo>
                      <a:pt x="1426" y="128"/>
                    </a:lnTo>
                    <a:lnTo>
                      <a:pt x="1161" y="421"/>
                    </a:lnTo>
                    <a:lnTo>
                      <a:pt x="724" y="509"/>
                    </a:lnTo>
                    <a:lnTo>
                      <a:pt x="461" y="800"/>
                    </a:lnTo>
                    <a:lnTo>
                      <a:pt x="19" y="991"/>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1" name="Freeform 22"/>
              <p:cNvSpPr>
                <a:spLocks/>
              </p:cNvSpPr>
              <p:nvPr/>
            </p:nvSpPr>
            <p:spPr bwMode="auto">
              <a:xfrm>
                <a:off x="9424734" y="5580856"/>
                <a:ext cx="1484958" cy="381614"/>
              </a:xfrm>
              <a:custGeom>
                <a:avLst/>
                <a:gdLst>
                  <a:gd name="T0" fmla="*/ 7 w 1825"/>
                  <a:gd name="T1" fmla="*/ 469 h 469"/>
                  <a:gd name="T2" fmla="*/ 0 w 1825"/>
                  <a:gd name="T3" fmla="*/ 426 h 469"/>
                  <a:gd name="T4" fmla="*/ 423 w 1825"/>
                  <a:gd name="T5" fmla="*/ 365 h 469"/>
                  <a:gd name="T6" fmla="*/ 775 w 1825"/>
                  <a:gd name="T7" fmla="*/ 161 h 469"/>
                  <a:gd name="T8" fmla="*/ 1203 w 1825"/>
                  <a:gd name="T9" fmla="*/ 202 h 469"/>
                  <a:gd name="T10" fmla="*/ 1553 w 1825"/>
                  <a:gd name="T11" fmla="*/ 0 h 469"/>
                  <a:gd name="T12" fmla="*/ 1825 w 1825"/>
                  <a:gd name="T13" fmla="*/ 31 h 469"/>
                  <a:gd name="T14" fmla="*/ 1825 w 1825"/>
                  <a:gd name="T15" fmla="*/ 74 h 469"/>
                  <a:gd name="T16" fmla="*/ 1563 w 1825"/>
                  <a:gd name="T17" fmla="*/ 43 h 469"/>
                  <a:gd name="T18" fmla="*/ 1213 w 1825"/>
                  <a:gd name="T19" fmla="*/ 244 h 469"/>
                  <a:gd name="T20" fmla="*/ 785 w 1825"/>
                  <a:gd name="T21" fmla="*/ 204 h 469"/>
                  <a:gd name="T22" fmla="*/ 437 w 1825"/>
                  <a:gd name="T23" fmla="*/ 405 h 469"/>
                  <a:gd name="T24" fmla="*/ 7 w 182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5" h="469">
                    <a:moveTo>
                      <a:pt x="7" y="469"/>
                    </a:moveTo>
                    <a:lnTo>
                      <a:pt x="0" y="426"/>
                    </a:lnTo>
                    <a:lnTo>
                      <a:pt x="423" y="365"/>
                    </a:lnTo>
                    <a:lnTo>
                      <a:pt x="775" y="161"/>
                    </a:lnTo>
                    <a:lnTo>
                      <a:pt x="1203" y="202"/>
                    </a:lnTo>
                    <a:lnTo>
                      <a:pt x="1553" y="0"/>
                    </a:lnTo>
                    <a:lnTo>
                      <a:pt x="1825" y="31"/>
                    </a:lnTo>
                    <a:lnTo>
                      <a:pt x="1825" y="74"/>
                    </a:lnTo>
                    <a:lnTo>
                      <a:pt x="1563" y="43"/>
                    </a:lnTo>
                    <a:lnTo>
                      <a:pt x="1213" y="244"/>
                    </a:lnTo>
                    <a:lnTo>
                      <a:pt x="785" y="204"/>
                    </a:lnTo>
                    <a:lnTo>
                      <a:pt x="437" y="405"/>
                    </a:lnTo>
                    <a:lnTo>
                      <a:pt x="7" y="469"/>
                    </a:ln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2" name="Freeform 23"/>
              <p:cNvSpPr>
                <a:spLocks/>
              </p:cNvSpPr>
              <p:nvPr/>
            </p:nvSpPr>
            <p:spPr bwMode="auto">
              <a:xfrm>
                <a:off x="10451592" y="3825757"/>
                <a:ext cx="256308" cy="232712"/>
              </a:xfrm>
              <a:custGeom>
                <a:avLst/>
                <a:gdLst>
                  <a:gd name="T0" fmla="*/ 133 w 133"/>
                  <a:gd name="T1" fmla="*/ 31 h 121"/>
                  <a:gd name="T2" fmla="*/ 52 w 133"/>
                  <a:gd name="T3" fmla="*/ 0 h 121"/>
                  <a:gd name="T4" fmla="*/ 0 w 133"/>
                  <a:gd name="T5" fmla="*/ 11 h 121"/>
                  <a:gd name="T6" fmla="*/ 52 w 133"/>
                  <a:gd name="T7" fmla="*/ 121 h 121"/>
                  <a:gd name="T8" fmla="*/ 133 w 133"/>
                  <a:gd name="T9" fmla="*/ 31 h 121"/>
                </a:gdLst>
                <a:ahLst/>
                <a:cxnLst>
                  <a:cxn ang="0">
                    <a:pos x="T0" y="T1"/>
                  </a:cxn>
                  <a:cxn ang="0">
                    <a:pos x="T2" y="T3"/>
                  </a:cxn>
                  <a:cxn ang="0">
                    <a:pos x="T4" y="T5"/>
                  </a:cxn>
                  <a:cxn ang="0">
                    <a:pos x="T6" y="T7"/>
                  </a:cxn>
                  <a:cxn ang="0">
                    <a:pos x="T8" y="T9"/>
                  </a:cxn>
                </a:cxnLst>
                <a:rect l="0" t="0" r="r" b="b"/>
                <a:pathLst>
                  <a:path w="133" h="121">
                    <a:moveTo>
                      <a:pt x="133" y="31"/>
                    </a:moveTo>
                    <a:cubicBezTo>
                      <a:pt x="112" y="12"/>
                      <a:pt x="83" y="0"/>
                      <a:pt x="52" y="0"/>
                    </a:cubicBezTo>
                    <a:cubicBezTo>
                      <a:pt x="33" y="0"/>
                      <a:pt x="16" y="4"/>
                      <a:pt x="0" y="11"/>
                    </a:cubicBezTo>
                    <a:cubicBezTo>
                      <a:pt x="52" y="121"/>
                      <a:pt x="52" y="121"/>
                      <a:pt x="52" y="121"/>
                    </a:cubicBezTo>
                    <a:lnTo>
                      <a:pt x="133" y="31"/>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3" name="Freeform 24"/>
              <p:cNvSpPr>
                <a:spLocks/>
              </p:cNvSpPr>
              <p:nvPr/>
            </p:nvSpPr>
            <p:spPr bwMode="auto">
              <a:xfrm>
                <a:off x="10546556" y="3883820"/>
                <a:ext cx="237831" cy="178594"/>
              </a:xfrm>
              <a:custGeom>
                <a:avLst/>
                <a:gdLst>
                  <a:gd name="T0" fmla="*/ 112 w 121"/>
                  <a:gd name="T1" fmla="*/ 44 h 90"/>
                  <a:gd name="T2" fmla="*/ 81 w 121"/>
                  <a:gd name="T3" fmla="*/ 0 h 90"/>
                  <a:gd name="T4" fmla="*/ 0 w 121"/>
                  <a:gd name="T5" fmla="*/ 90 h 90"/>
                  <a:gd name="T6" fmla="*/ 121 w 121"/>
                  <a:gd name="T7" fmla="*/ 90 h 90"/>
                  <a:gd name="T8" fmla="*/ 112 w 121"/>
                  <a:gd name="T9" fmla="*/ 44 h 90"/>
                </a:gdLst>
                <a:ahLst/>
                <a:cxnLst>
                  <a:cxn ang="0">
                    <a:pos x="T0" y="T1"/>
                  </a:cxn>
                  <a:cxn ang="0">
                    <a:pos x="T2" y="T3"/>
                  </a:cxn>
                  <a:cxn ang="0">
                    <a:pos x="T4" y="T5"/>
                  </a:cxn>
                  <a:cxn ang="0">
                    <a:pos x="T6" y="T7"/>
                  </a:cxn>
                  <a:cxn ang="0">
                    <a:pos x="T8" y="T9"/>
                  </a:cxn>
                </a:cxnLst>
                <a:rect l="0" t="0" r="r" b="b"/>
                <a:pathLst>
                  <a:path w="121" h="90">
                    <a:moveTo>
                      <a:pt x="112" y="44"/>
                    </a:moveTo>
                    <a:cubicBezTo>
                      <a:pt x="105" y="27"/>
                      <a:pt x="95" y="12"/>
                      <a:pt x="81" y="0"/>
                    </a:cubicBezTo>
                    <a:cubicBezTo>
                      <a:pt x="0" y="90"/>
                      <a:pt x="0" y="90"/>
                      <a:pt x="0" y="90"/>
                    </a:cubicBezTo>
                    <a:cubicBezTo>
                      <a:pt x="121" y="90"/>
                      <a:pt x="121" y="90"/>
                      <a:pt x="121" y="90"/>
                    </a:cubicBezTo>
                    <a:cubicBezTo>
                      <a:pt x="121" y="74"/>
                      <a:pt x="118" y="58"/>
                      <a:pt x="112" y="44"/>
                    </a:cubicBez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4" name="Freeform 25"/>
              <p:cNvSpPr>
                <a:spLocks/>
              </p:cNvSpPr>
              <p:nvPr/>
            </p:nvSpPr>
            <p:spPr bwMode="auto">
              <a:xfrm>
                <a:off x="10317336" y="3846912"/>
                <a:ext cx="467050" cy="446708"/>
              </a:xfrm>
              <a:custGeom>
                <a:avLst/>
                <a:gdLst>
                  <a:gd name="T0" fmla="*/ 122 w 243"/>
                  <a:gd name="T1" fmla="*/ 110 h 232"/>
                  <a:gd name="T2" fmla="*/ 70 w 243"/>
                  <a:gd name="T3" fmla="*/ 0 h 232"/>
                  <a:gd name="T4" fmla="*/ 0 w 243"/>
                  <a:gd name="T5" fmla="*/ 110 h 232"/>
                  <a:gd name="T6" fmla="*/ 35 w 243"/>
                  <a:gd name="T7" fmla="*/ 195 h 232"/>
                  <a:gd name="T8" fmla="*/ 67 w 243"/>
                  <a:gd name="T9" fmla="*/ 218 h 232"/>
                  <a:gd name="T10" fmla="*/ 122 w 243"/>
                  <a:gd name="T11" fmla="*/ 232 h 232"/>
                  <a:gd name="T12" fmla="*/ 243 w 243"/>
                  <a:gd name="T13" fmla="*/ 110 h 232"/>
                  <a:gd name="T14" fmla="*/ 122 w 243"/>
                  <a:gd name="T15" fmla="*/ 110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32">
                    <a:moveTo>
                      <a:pt x="122" y="110"/>
                    </a:moveTo>
                    <a:cubicBezTo>
                      <a:pt x="70" y="0"/>
                      <a:pt x="70" y="0"/>
                      <a:pt x="70" y="0"/>
                    </a:cubicBezTo>
                    <a:cubicBezTo>
                      <a:pt x="29" y="20"/>
                      <a:pt x="0" y="62"/>
                      <a:pt x="0" y="110"/>
                    </a:cubicBezTo>
                    <a:cubicBezTo>
                      <a:pt x="0" y="143"/>
                      <a:pt x="14" y="173"/>
                      <a:pt x="35" y="195"/>
                    </a:cubicBezTo>
                    <a:cubicBezTo>
                      <a:pt x="44" y="205"/>
                      <a:pt x="55" y="212"/>
                      <a:pt x="67" y="218"/>
                    </a:cubicBezTo>
                    <a:cubicBezTo>
                      <a:pt x="83" y="227"/>
                      <a:pt x="102" y="232"/>
                      <a:pt x="122" y="232"/>
                    </a:cubicBezTo>
                    <a:cubicBezTo>
                      <a:pt x="189" y="232"/>
                      <a:pt x="243" y="177"/>
                      <a:pt x="243" y="110"/>
                    </a:cubicBezTo>
                    <a:lnTo>
                      <a:pt x="122" y="11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5" name="Freeform 26"/>
              <p:cNvSpPr>
                <a:spLocks/>
              </p:cNvSpPr>
              <p:nvPr/>
            </p:nvSpPr>
            <p:spPr bwMode="auto">
              <a:xfrm>
                <a:off x="9639301" y="3933826"/>
                <a:ext cx="460784" cy="336200"/>
              </a:xfrm>
              <a:custGeom>
                <a:avLst/>
                <a:gdLst>
                  <a:gd name="T0" fmla="*/ 218 w 236"/>
                  <a:gd name="T1" fmla="*/ 85 h 174"/>
                  <a:gd name="T2" fmla="*/ 158 w 236"/>
                  <a:gd name="T3" fmla="*/ 0 h 174"/>
                  <a:gd name="T4" fmla="*/ 0 w 236"/>
                  <a:gd name="T5" fmla="*/ 174 h 174"/>
                  <a:gd name="T6" fmla="*/ 236 w 236"/>
                  <a:gd name="T7" fmla="*/ 174 h 174"/>
                  <a:gd name="T8" fmla="*/ 218 w 236"/>
                  <a:gd name="T9" fmla="*/ 85 h 174"/>
                </a:gdLst>
                <a:ahLst/>
                <a:cxnLst>
                  <a:cxn ang="0">
                    <a:pos x="T0" y="T1"/>
                  </a:cxn>
                  <a:cxn ang="0">
                    <a:pos x="T2" y="T3"/>
                  </a:cxn>
                  <a:cxn ang="0">
                    <a:pos x="T4" y="T5"/>
                  </a:cxn>
                  <a:cxn ang="0">
                    <a:pos x="T6" y="T7"/>
                  </a:cxn>
                  <a:cxn ang="0">
                    <a:pos x="T8" y="T9"/>
                  </a:cxn>
                </a:cxnLst>
                <a:rect l="0" t="0" r="r" b="b"/>
                <a:pathLst>
                  <a:path w="236" h="174">
                    <a:moveTo>
                      <a:pt x="218" y="85"/>
                    </a:moveTo>
                    <a:cubicBezTo>
                      <a:pt x="205" y="52"/>
                      <a:pt x="184" y="23"/>
                      <a:pt x="158" y="0"/>
                    </a:cubicBezTo>
                    <a:cubicBezTo>
                      <a:pt x="0" y="174"/>
                      <a:pt x="0" y="174"/>
                      <a:pt x="0" y="174"/>
                    </a:cubicBezTo>
                    <a:cubicBezTo>
                      <a:pt x="236" y="174"/>
                      <a:pt x="236" y="174"/>
                      <a:pt x="236" y="174"/>
                    </a:cubicBezTo>
                    <a:cubicBezTo>
                      <a:pt x="236" y="143"/>
                      <a:pt x="229" y="112"/>
                      <a:pt x="218" y="85"/>
                    </a:cubicBez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6" name="Freeform 27"/>
              <p:cNvSpPr>
                <a:spLocks/>
              </p:cNvSpPr>
              <p:nvPr/>
            </p:nvSpPr>
            <p:spPr bwMode="auto">
              <a:xfrm>
                <a:off x="9193650" y="3817621"/>
                <a:ext cx="755905" cy="856800"/>
              </a:xfrm>
              <a:custGeom>
                <a:avLst/>
                <a:gdLst>
                  <a:gd name="T0" fmla="*/ 235 w 393"/>
                  <a:gd name="T1" fmla="*/ 0 h 445"/>
                  <a:gd name="T2" fmla="*/ 135 w 393"/>
                  <a:gd name="T3" fmla="*/ 22 h 445"/>
                  <a:gd name="T4" fmla="*/ 0 w 393"/>
                  <a:gd name="T5" fmla="*/ 235 h 445"/>
                  <a:gd name="T6" fmla="*/ 68 w 393"/>
                  <a:gd name="T7" fmla="*/ 400 h 445"/>
                  <a:gd name="T8" fmla="*/ 129 w 393"/>
                  <a:gd name="T9" fmla="*/ 445 h 445"/>
                  <a:gd name="T10" fmla="*/ 235 w 393"/>
                  <a:gd name="T11" fmla="*/ 235 h 445"/>
                  <a:gd name="T12" fmla="*/ 393 w 393"/>
                  <a:gd name="T13" fmla="*/ 61 h 445"/>
                  <a:gd name="T14" fmla="*/ 235 w 393"/>
                  <a:gd name="T15" fmla="*/ 0 h 4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 h="445">
                    <a:moveTo>
                      <a:pt x="235" y="0"/>
                    </a:moveTo>
                    <a:cubicBezTo>
                      <a:pt x="200" y="0"/>
                      <a:pt x="166" y="8"/>
                      <a:pt x="135" y="22"/>
                    </a:cubicBezTo>
                    <a:cubicBezTo>
                      <a:pt x="56" y="60"/>
                      <a:pt x="0" y="141"/>
                      <a:pt x="0" y="235"/>
                    </a:cubicBezTo>
                    <a:cubicBezTo>
                      <a:pt x="0" y="299"/>
                      <a:pt x="26" y="358"/>
                      <a:pt x="68" y="400"/>
                    </a:cubicBezTo>
                    <a:cubicBezTo>
                      <a:pt x="86" y="418"/>
                      <a:pt x="106" y="433"/>
                      <a:pt x="129" y="445"/>
                    </a:cubicBezTo>
                    <a:cubicBezTo>
                      <a:pt x="235" y="235"/>
                      <a:pt x="235" y="235"/>
                      <a:pt x="235" y="235"/>
                    </a:cubicBezTo>
                    <a:cubicBezTo>
                      <a:pt x="393" y="61"/>
                      <a:pt x="393" y="61"/>
                      <a:pt x="393" y="61"/>
                    </a:cubicBezTo>
                    <a:cubicBezTo>
                      <a:pt x="351" y="23"/>
                      <a:pt x="296" y="0"/>
                      <a:pt x="235" y="0"/>
                    </a:cubicBez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297" name="Freeform 28"/>
              <p:cNvSpPr>
                <a:spLocks/>
              </p:cNvSpPr>
              <p:nvPr/>
            </p:nvSpPr>
            <p:spPr bwMode="auto">
              <a:xfrm>
                <a:off x="9441820" y="4270024"/>
                <a:ext cx="658264" cy="452404"/>
              </a:xfrm>
              <a:custGeom>
                <a:avLst/>
                <a:gdLst>
                  <a:gd name="T0" fmla="*/ 0 w 342"/>
                  <a:gd name="T1" fmla="*/ 210 h 235"/>
                  <a:gd name="T2" fmla="*/ 106 w 342"/>
                  <a:gd name="T3" fmla="*/ 235 h 235"/>
                  <a:gd name="T4" fmla="*/ 342 w 342"/>
                  <a:gd name="T5" fmla="*/ 0 h 235"/>
                  <a:gd name="T6" fmla="*/ 106 w 342"/>
                  <a:gd name="T7" fmla="*/ 0 h 235"/>
                  <a:gd name="T8" fmla="*/ 0 w 342"/>
                  <a:gd name="T9" fmla="*/ 210 h 235"/>
                </a:gdLst>
                <a:ahLst/>
                <a:cxnLst>
                  <a:cxn ang="0">
                    <a:pos x="T0" y="T1"/>
                  </a:cxn>
                  <a:cxn ang="0">
                    <a:pos x="T2" y="T3"/>
                  </a:cxn>
                  <a:cxn ang="0">
                    <a:pos x="T4" y="T5"/>
                  </a:cxn>
                  <a:cxn ang="0">
                    <a:pos x="T6" y="T7"/>
                  </a:cxn>
                  <a:cxn ang="0">
                    <a:pos x="T8" y="T9"/>
                  </a:cxn>
                </a:cxnLst>
                <a:rect l="0" t="0" r="r" b="b"/>
                <a:pathLst>
                  <a:path w="342" h="235">
                    <a:moveTo>
                      <a:pt x="0" y="210"/>
                    </a:moveTo>
                    <a:cubicBezTo>
                      <a:pt x="32" y="226"/>
                      <a:pt x="68" y="235"/>
                      <a:pt x="106" y="235"/>
                    </a:cubicBezTo>
                    <a:cubicBezTo>
                      <a:pt x="236" y="235"/>
                      <a:pt x="342" y="130"/>
                      <a:pt x="342" y="0"/>
                    </a:cubicBezTo>
                    <a:cubicBezTo>
                      <a:pt x="106" y="0"/>
                      <a:pt x="106" y="0"/>
                      <a:pt x="106" y="0"/>
                    </a:cubicBezTo>
                    <a:lnTo>
                      <a:pt x="0" y="21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grpSp>
      <p:sp>
        <p:nvSpPr>
          <p:cNvPr id="352" name="Text Placeholder 2"/>
          <p:cNvSpPr txBox="1">
            <a:spLocks/>
          </p:cNvSpPr>
          <p:nvPr/>
        </p:nvSpPr>
        <p:spPr bwMode="auto">
          <a:xfrm>
            <a:off x="274638" y="1139825"/>
            <a:ext cx="11033125"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92024" tIns="146304" rIns="182880" bIns="146304" numCol="1" anchor="t" anchorCtr="0" compatLnSpc="1">
            <a:prstTxWarp prst="textNoShape">
              <a:avLst/>
            </a:prstTxWarp>
          </a:bodyPr>
          <a:lstStyle>
            <a:lvl1pPr marL="0" indent="0" algn="l" defTabSz="931863"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863"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863" rtl="0" eaLnBrk="1" fontAlgn="base" latinLnBrk="0" hangingPunct="1">
              <a:lnSpc>
                <a:spcPct val="90000"/>
              </a:lnSpc>
              <a:spcBef>
                <a:spcPct val="20000"/>
              </a:spcBef>
              <a:spcAft>
                <a:spcPct val="0"/>
              </a:spcAft>
              <a:buClrTx/>
              <a:buSzPct val="90000"/>
              <a:buFont typeface="Arial" charset="0"/>
              <a:buNone/>
              <a:tabLst/>
              <a:defRPr/>
            </a:pPr>
            <a:r>
              <a:rPr kumimoji="0" lang="en-US" sz="2800" b="0" i="0" u="none" strike="noStrike" kern="1200" cap="none" spc="0" normalizeH="0" baseline="0" noProof="0" smtClean="0">
                <a:ln>
                  <a:noFill/>
                </a:ln>
                <a:solidFill>
                  <a:srgbClr val="505050"/>
                </a:solidFill>
                <a:effectLst/>
                <a:uLnTx/>
                <a:uFillTx/>
                <a:latin typeface="Segoe UI Light"/>
                <a:ea typeface="+mn-ea"/>
                <a:cs typeface="+mn-cs"/>
              </a:rPr>
              <a:t>Transform and analyze data for anyone to access anywhere</a:t>
            </a:r>
            <a:endParaRPr kumimoji="0" lang="en-US" sz="2800" b="0" i="0" u="none" strike="noStrike" kern="1200" cap="none" spc="0" normalizeH="0" baseline="0" noProof="0" dirty="0">
              <a:ln>
                <a:noFill/>
              </a:ln>
              <a:solidFill>
                <a:srgbClr val="505050"/>
              </a:solidFill>
              <a:effectLst/>
              <a:uLnTx/>
              <a:uFillTx/>
              <a:latin typeface="Segoe UI Light"/>
              <a:ea typeface="+mn-ea"/>
              <a:cs typeface="+mn-cs"/>
            </a:endParaRPr>
          </a:p>
        </p:txBody>
      </p:sp>
      <p:grpSp>
        <p:nvGrpSpPr>
          <p:cNvPr id="353" name="Group 352"/>
          <p:cNvGrpSpPr/>
          <p:nvPr/>
        </p:nvGrpSpPr>
        <p:grpSpPr>
          <a:xfrm>
            <a:off x="338991" y="1889420"/>
            <a:ext cx="4543538" cy="4543537"/>
            <a:chOff x="338991" y="1889420"/>
            <a:chExt cx="4543538" cy="4543537"/>
          </a:xfrm>
        </p:grpSpPr>
        <p:sp>
          <p:nvSpPr>
            <p:cNvPr id="354" name="Oval 353"/>
            <p:cNvSpPr/>
            <p:nvPr/>
          </p:nvSpPr>
          <p:spPr bwMode="auto">
            <a:xfrm>
              <a:off x="338991" y="1889420"/>
              <a:ext cx="4543538" cy="4543537"/>
            </a:xfrm>
            <a:prstGeom prst="ellipse">
              <a:avLst/>
            </a:prstGeom>
            <a:solidFill>
              <a:srgbClr val="BFBFB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55" name="Oval 354"/>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56"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57" name="Freeform 5"/>
            <p:cNvSpPr>
              <a:spLocks/>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58" name="Freeform 6"/>
            <p:cNvSpPr>
              <a:spLocks/>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59" name="Freeform 358"/>
            <p:cNvSpPr>
              <a:spLocks/>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60"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61"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62"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63"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64" name="Oval 363"/>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365" name="Group 364"/>
            <p:cNvGrpSpPr/>
            <p:nvPr/>
          </p:nvGrpSpPr>
          <p:grpSpPr>
            <a:xfrm>
              <a:off x="1983309" y="3529012"/>
              <a:ext cx="1254903" cy="1264353"/>
              <a:chOff x="1967973" y="3193753"/>
              <a:chExt cx="1254903" cy="1264353"/>
            </a:xfrm>
          </p:grpSpPr>
          <p:sp>
            <p:nvSpPr>
              <p:cNvPr id="369" name="Arc 368"/>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370" name="Arc 369"/>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366" name="Rectangle 365"/>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367" name="Rectangle 366"/>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368" name="Rectangle 367"/>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manage</a:t>
              </a:r>
            </a:p>
          </p:txBody>
        </p:sp>
      </p:grpSp>
      <p:sp>
        <p:nvSpPr>
          <p:cNvPr id="108" name="TextBox 107">
            <a:hlinkClick r:id="rId3"/>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09" name="矩形 108">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611219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6"/>
                                        </p:tgtEl>
                                        <p:attrNameLst>
                                          <p:attrName>style.visibility</p:attrName>
                                        </p:attrNameLst>
                                      </p:cBhvr>
                                      <p:to>
                                        <p:strVal val="visible"/>
                                      </p:to>
                                    </p:set>
                                    <p:anim calcmode="lin" valueType="num">
                                      <p:cBhvr additive="base">
                                        <p:cTn id="7" dur="500" fill="hold"/>
                                        <p:tgtEl>
                                          <p:spTgt spid="266"/>
                                        </p:tgtEl>
                                        <p:attrNameLst>
                                          <p:attrName>ppt_x</p:attrName>
                                        </p:attrNameLst>
                                      </p:cBhvr>
                                      <p:tavLst>
                                        <p:tav tm="0">
                                          <p:val>
                                            <p:strVal val="0-#ppt_w/2"/>
                                          </p:val>
                                        </p:tav>
                                        <p:tav tm="100000">
                                          <p:val>
                                            <p:strVal val="#ppt_x"/>
                                          </p:val>
                                        </p:tav>
                                      </p:tavLst>
                                    </p:anim>
                                    <p:anim calcmode="lin" valueType="num">
                                      <p:cBhvr additive="base">
                                        <p:cTn id="8" dur="500" fill="hold"/>
                                        <p:tgtEl>
                                          <p:spTgt spid="26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67"/>
                                        </p:tgtEl>
                                        <p:attrNameLst>
                                          <p:attrName>style.visibility</p:attrName>
                                        </p:attrNameLst>
                                      </p:cBhvr>
                                      <p:to>
                                        <p:strVal val="visible"/>
                                      </p:to>
                                    </p:set>
                                    <p:anim calcmode="lin" valueType="num">
                                      <p:cBhvr additive="base">
                                        <p:cTn id="11" dur="500" fill="hold"/>
                                        <p:tgtEl>
                                          <p:spTgt spid="267"/>
                                        </p:tgtEl>
                                        <p:attrNameLst>
                                          <p:attrName>ppt_x</p:attrName>
                                        </p:attrNameLst>
                                      </p:cBhvr>
                                      <p:tavLst>
                                        <p:tav tm="0">
                                          <p:val>
                                            <p:strVal val="0-#ppt_w/2"/>
                                          </p:val>
                                        </p:tav>
                                        <p:tav tm="100000">
                                          <p:val>
                                            <p:strVal val="#ppt_x"/>
                                          </p:val>
                                        </p:tav>
                                      </p:tavLst>
                                    </p:anim>
                                    <p:anim calcmode="lin" valueType="num">
                                      <p:cBhvr additive="base">
                                        <p:cTn id="12" dur="500" fill="hold"/>
                                        <p:tgtEl>
                                          <p:spTgt spid="26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68"/>
                                        </p:tgtEl>
                                        <p:attrNameLst>
                                          <p:attrName>style.visibility</p:attrName>
                                        </p:attrNameLst>
                                      </p:cBhvr>
                                      <p:to>
                                        <p:strVal val="visible"/>
                                      </p:to>
                                    </p:set>
                                    <p:anim calcmode="lin" valueType="num">
                                      <p:cBhvr additive="base">
                                        <p:cTn id="15" dur="500" fill="hold"/>
                                        <p:tgtEl>
                                          <p:spTgt spid="268"/>
                                        </p:tgtEl>
                                        <p:attrNameLst>
                                          <p:attrName>ppt_x</p:attrName>
                                        </p:attrNameLst>
                                      </p:cBhvr>
                                      <p:tavLst>
                                        <p:tav tm="0">
                                          <p:val>
                                            <p:strVal val="0-#ppt_w/2"/>
                                          </p:val>
                                        </p:tav>
                                        <p:tav tm="100000">
                                          <p:val>
                                            <p:strVal val="#ppt_x"/>
                                          </p:val>
                                        </p:tav>
                                      </p:tavLst>
                                    </p:anim>
                                    <p:anim calcmode="lin" valueType="num">
                                      <p:cBhvr additive="base">
                                        <p:cTn id="16" dur="500" fill="hold"/>
                                        <p:tgtEl>
                                          <p:spTgt spid="26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269"/>
                                        </p:tgtEl>
                                        <p:attrNameLst>
                                          <p:attrName>style.visibility</p:attrName>
                                        </p:attrNameLst>
                                      </p:cBhvr>
                                      <p:to>
                                        <p:strVal val="visible"/>
                                      </p:to>
                                    </p:set>
                                    <p:anim calcmode="lin" valueType="num">
                                      <p:cBhvr additive="base">
                                        <p:cTn id="19" dur="500" fill="hold"/>
                                        <p:tgtEl>
                                          <p:spTgt spid="269"/>
                                        </p:tgtEl>
                                        <p:attrNameLst>
                                          <p:attrName>ppt_x</p:attrName>
                                        </p:attrNameLst>
                                      </p:cBhvr>
                                      <p:tavLst>
                                        <p:tav tm="0">
                                          <p:val>
                                            <p:strVal val="0-#ppt_w/2"/>
                                          </p:val>
                                        </p:tav>
                                        <p:tav tm="100000">
                                          <p:val>
                                            <p:strVal val="#ppt_x"/>
                                          </p:val>
                                        </p:tav>
                                      </p:tavLst>
                                    </p:anim>
                                    <p:anim calcmode="lin" valueType="num">
                                      <p:cBhvr additive="base">
                                        <p:cTn id="20" dur="500" fill="hold"/>
                                        <p:tgtEl>
                                          <p:spTgt spid="2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 grpId="0" animBg="1"/>
      <p:bldP spid="267" grpId="0" animBg="1"/>
      <p:bldP spid="268" grpId="0" animBg="1"/>
      <p:bldP spid="26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Analytics Platform System for Big Data</a:t>
            </a:r>
            <a:endParaRPr lang="en-US" sz="4800" dirty="0"/>
          </a:p>
        </p:txBody>
      </p:sp>
      <p:sp>
        <p:nvSpPr>
          <p:cNvPr id="20" name="Rectangle 19"/>
          <p:cNvSpPr/>
          <p:nvPr/>
        </p:nvSpPr>
        <p:spPr>
          <a:xfrm>
            <a:off x="6005044" y="1283184"/>
            <a:ext cx="6104834" cy="3109193"/>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457200"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Turnkey Big Data appliance</a:t>
            </a:r>
          </a:p>
          <a:p>
            <a:pPr marL="457200"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Linear </a:t>
            </a:r>
            <a:r>
              <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scale-out to </a:t>
            </a: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PBs of </a:t>
            </a:r>
            <a:r>
              <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data </a:t>
            </a:r>
          </a:p>
          <a:p>
            <a:pPr marL="457200"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Up to 100x performance increase</a:t>
            </a:r>
          </a:p>
        </p:txBody>
      </p:sp>
      <p:sp>
        <p:nvSpPr>
          <p:cNvPr id="21" name="Rectangle 20"/>
          <p:cNvSpPr/>
          <p:nvPr/>
        </p:nvSpPr>
        <p:spPr>
          <a:xfrm>
            <a:off x="13582" y="1251260"/>
            <a:ext cx="5988471"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algn="ctr" defTabSz="914224">
              <a:defRPr/>
            </a:pPr>
            <a:endParaRPr lang="en-US" sz="1599" kern="0" dirty="0">
              <a:solidFill>
                <a:srgbClr val="68217A"/>
              </a:solidFill>
              <a:latin typeface="Segoe UI"/>
            </a:endParaRPr>
          </a:p>
        </p:txBody>
      </p:sp>
      <p:sp>
        <p:nvSpPr>
          <p:cNvPr id="22" name="Rectangle 21"/>
          <p:cNvSpPr/>
          <p:nvPr/>
        </p:nvSpPr>
        <p:spPr>
          <a:xfrm>
            <a:off x="224682" y="1296234"/>
            <a:ext cx="5713871" cy="708467"/>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kern="0" dirty="0">
                <a:gradFill>
                  <a:gsLst>
                    <a:gs pos="6299">
                      <a:srgbClr val="FFFFFF"/>
                    </a:gs>
                    <a:gs pos="28000">
                      <a:srgbClr val="FFFFFF"/>
                    </a:gs>
                  </a:gsLst>
                  <a:lin ang="5400000" scaled="0"/>
                </a:gradFill>
                <a:latin typeface="Segoe UI Light"/>
              </a:rPr>
              <a:t>Pre-built and </a:t>
            </a:r>
            <a:r>
              <a:rPr lang="en-US" kern="0" dirty="0" smtClean="0">
                <a:gradFill>
                  <a:gsLst>
                    <a:gs pos="6299">
                      <a:srgbClr val="FFFFFF"/>
                    </a:gs>
                    <a:gs pos="28000">
                      <a:srgbClr val="FFFFFF"/>
                    </a:gs>
                  </a:gsLst>
                  <a:lin ang="5400000" scaled="0"/>
                </a:gradFill>
                <a:latin typeface="Segoe UI Light"/>
              </a:rPr>
              <a:t>performance-tuned</a:t>
            </a:r>
            <a:endParaRPr lang="en-US" kern="0" dirty="0">
              <a:gradFill>
                <a:gsLst>
                  <a:gs pos="6299">
                    <a:srgbClr val="FFFFFF"/>
                  </a:gs>
                  <a:gs pos="28000">
                    <a:srgbClr val="FFFFFF"/>
                  </a:gs>
                </a:gsLst>
                <a:lin ang="5400000" scaled="0"/>
              </a:gradFill>
              <a:latin typeface="Segoe UI Light"/>
            </a:endParaRPr>
          </a:p>
        </p:txBody>
      </p:sp>
      <p:sp>
        <p:nvSpPr>
          <p:cNvPr id="23" name="Rectangle 22"/>
          <p:cNvSpPr/>
          <p:nvPr/>
        </p:nvSpPr>
        <p:spPr>
          <a:xfrm>
            <a:off x="224682" y="2071828"/>
            <a:ext cx="5713871" cy="709206"/>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kern="0" dirty="0">
                <a:gradFill>
                  <a:gsLst>
                    <a:gs pos="6299">
                      <a:srgbClr val="FFFFFF"/>
                    </a:gs>
                    <a:gs pos="28000">
                      <a:srgbClr val="FFFFFF"/>
                    </a:gs>
                  </a:gsLst>
                  <a:lin ang="5400000" scaled="0"/>
                </a:gradFill>
                <a:latin typeface="Segoe UI Light"/>
              </a:rPr>
              <a:t>MPP design and In-memory </a:t>
            </a:r>
            <a:r>
              <a:rPr lang="en-US" kern="0" dirty="0" err="1">
                <a:gradFill>
                  <a:gsLst>
                    <a:gs pos="6299">
                      <a:srgbClr val="FFFFFF"/>
                    </a:gs>
                    <a:gs pos="28000">
                      <a:srgbClr val="FFFFFF"/>
                    </a:gs>
                  </a:gsLst>
                  <a:lin ang="5400000" scaled="0"/>
                </a:gradFill>
                <a:latin typeface="Segoe UI Light"/>
              </a:rPr>
              <a:t>c</a:t>
            </a:r>
            <a:r>
              <a:rPr lang="en-US" kern="0" dirty="0" err="1" smtClean="0">
                <a:gradFill>
                  <a:gsLst>
                    <a:gs pos="6299">
                      <a:srgbClr val="FFFFFF"/>
                    </a:gs>
                    <a:gs pos="28000">
                      <a:srgbClr val="FFFFFF"/>
                    </a:gs>
                  </a:gsLst>
                  <a:lin ang="5400000" scaled="0"/>
                </a:gradFill>
                <a:latin typeface="Segoe UI Light"/>
              </a:rPr>
              <a:t>olumnstore</a:t>
            </a:r>
            <a:endParaRPr lang="en-US" kern="0" dirty="0">
              <a:gradFill>
                <a:gsLst>
                  <a:gs pos="6299">
                    <a:srgbClr val="FFFFFF"/>
                  </a:gs>
                  <a:gs pos="28000">
                    <a:srgbClr val="FFFFFF"/>
                  </a:gs>
                </a:gsLst>
                <a:lin ang="5400000" scaled="0"/>
              </a:gradFill>
              <a:latin typeface="Segoe UI Light"/>
            </a:endParaRPr>
          </a:p>
        </p:txBody>
      </p:sp>
      <p:sp>
        <p:nvSpPr>
          <p:cNvPr id="24" name="Rectangle 23"/>
          <p:cNvSpPr/>
          <p:nvPr/>
        </p:nvSpPr>
        <p:spPr>
          <a:xfrm>
            <a:off x="224682" y="2872133"/>
            <a:ext cx="5713871" cy="70994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kern="0" dirty="0" smtClean="0">
                <a:gradFill>
                  <a:gsLst>
                    <a:gs pos="6299">
                      <a:srgbClr val="FFFFFF"/>
                    </a:gs>
                    <a:gs pos="28000">
                      <a:srgbClr val="FFFFFF"/>
                    </a:gs>
                  </a:gsLst>
                  <a:lin ang="5400000" scaled="0"/>
                </a:gradFill>
                <a:latin typeface="Segoe UI Light"/>
              </a:rPr>
              <a:t>Dedicated Hadoop region</a:t>
            </a:r>
            <a:endParaRPr lang="en-US" kern="0" dirty="0">
              <a:gradFill>
                <a:gsLst>
                  <a:gs pos="6299">
                    <a:srgbClr val="FFFFFF"/>
                  </a:gs>
                  <a:gs pos="28000">
                    <a:srgbClr val="FFFFFF"/>
                  </a:gs>
                </a:gsLst>
                <a:lin ang="5400000" scaled="0"/>
              </a:gradFill>
              <a:latin typeface="Segoe UI Light"/>
            </a:endParaRPr>
          </a:p>
        </p:txBody>
      </p:sp>
      <p:grpSp>
        <p:nvGrpSpPr>
          <p:cNvPr id="25" name="Group 38"/>
          <p:cNvGrpSpPr>
            <a:grpSpLocks/>
          </p:cNvGrpSpPr>
          <p:nvPr/>
        </p:nvGrpSpPr>
        <p:grpSpPr bwMode="auto">
          <a:xfrm>
            <a:off x="6207298" y="2631240"/>
            <a:ext cx="522213" cy="522213"/>
            <a:chOff x="-3781305" y="3065460"/>
            <a:chExt cx="1777999" cy="1777999"/>
          </a:xfrm>
          <a:solidFill>
            <a:srgbClr val="FFFFFF"/>
          </a:solidFill>
        </p:grpSpPr>
        <p:sp>
          <p:nvSpPr>
            <p:cNvPr id="26"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sp>
          <p:nvSpPr>
            <p:cNvPr id="27"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grpSp>
      <p:sp>
        <p:nvSpPr>
          <p:cNvPr id="28" name="Rectangle 27"/>
          <p:cNvSpPr/>
          <p:nvPr/>
        </p:nvSpPr>
        <p:spPr>
          <a:xfrm>
            <a:off x="224681" y="3682432"/>
            <a:ext cx="5713871" cy="70994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kern="0" dirty="0" smtClean="0">
                <a:gradFill>
                  <a:gsLst>
                    <a:gs pos="6299">
                      <a:srgbClr val="FFFFFF"/>
                    </a:gs>
                    <a:gs pos="28000">
                      <a:srgbClr val="FFFFFF"/>
                    </a:gs>
                  </a:gsLst>
                  <a:lin ang="5400000" scaled="0"/>
                </a:gradFill>
                <a:latin typeface="Segoe UI Light"/>
              </a:rPr>
              <a:t>PolyBase for single query across all data</a:t>
            </a:r>
            <a:endParaRPr lang="en-US" kern="0" dirty="0">
              <a:gradFill>
                <a:gsLst>
                  <a:gs pos="6299">
                    <a:srgbClr val="FFFFFF"/>
                  </a:gs>
                  <a:gs pos="28000">
                    <a:srgbClr val="FFFFFF"/>
                  </a:gs>
                </a:gsLst>
                <a:lin ang="5400000" scaled="0"/>
              </a:gradFill>
              <a:latin typeface="Segoe UI Light"/>
            </a:endParaRPr>
          </a:p>
        </p:txBody>
      </p:sp>
      <p:grpSp>
        <p:nvGrpSpPr>
          <p:cNvPr id="3" name="Group 2"/>
          <p:cNvGrpSpPr/>
          <p:nvPr/>
        </p:nvGrpSpPr>
        <p:grpSpPr>
          <a:xfrm>
            <a:off x="830263" y="4742758"/>
            <a:ext cx="10150642" cy="2080791"/>
            <a:chOff x="830263" y="4742758"/>
            <a:chExt cx="10150642" cy="2080791"/>
          </a:xfrm>
        </p:grpSpPr>
        <p:sp>
          <p:nvSpPr>
            <p:cNvPr id="33" name="Freeform 7"/>
            <p:cNvSpPr>
              <a:spLocks noEditPoints="1"/>
            </p:cNvSpPr>
            <p:nvPr/>
          </p:nvSpPr>
          <p:spPr bwMode="black">
            <a:xfrm>
              <a:off x="7139374" y="5285656"/>
              <a:ext cx="715435" cy="6326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D2D2D2">
                <a:lumMod val="90000"/>
              </a:srgbClr>
            </a:solidFill>
            <a:ln>
              <a:noFill/>
            </a:ln>
            <a:extLst/>
          </p:spPr>
          <p:txBody>
            <a:bodyPr vert="horz" wrap="square" lIns="91421" tIns="45710" rIns="91421" bIns="457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dirty="0" smtClean="0">
                <a:ln>
                  <a:noFill/>
                </a:ln>
                <a:solidFill>
                  <a:srgbClr val="000000"/>
                </a:solidFill>
                <a:effectLst/>
                <a:uLnTx/>
                <a:uFillTx/>
              </a:endParaRPr>
            </a:p>
          </p:txBody>
        </p:sp>
        <p:sp>
          <p:nvSpPr>
            <p:cNvPr id="34" name="Freeform 7"/>
            <p:cNvSpPr>
              <a:spLocks noEditPoints="1"/>
            </p:cNvSpPr>
            <p:nvPr/>
          </p:nvSpPr>
          <p:spPr bwMode="black">
            <a:xfrm>
              <a:off x="3962939" y="5281779"/>
              <a:ext cx="715435" cy="6326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D2D2D2">
                <a:lumMod val="90000"/>
              </a:srgbClr>
            </a:solidFill>
            <a:ln>
              <a:noFill/>
            </a:ln>
            <a:extLst/>
          </p:spPr>
          <p:txBody>
            <a:bodyPr vert="horz" wrap="square" lIns="91421" tIns="45710" rIns="91421" bIns="457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dirty="0" smtClean="0">
                <a:ln>
                  <a:noFill/>
                </a:ln>
                <a:solidFill>
                  <a:srgbClr val="000000"/>
                </a:solidFill>
                <a:effectLst/>
                <a:uLnTx/>
                <a:uFillTx/>
              </a:endParaRPr>
            </a:p>
          </p:txBody>
        </p:sp>
        <p:grpSp>
          <p:nvGrpSpPr>
            <p:cNvPr id="41" name="Group 40"/>
            <p:cNvGrpSpPr/>
            <p:nvPr/>
          </p:nvGrpSpPr>
          <p:grpSpPr>
            <a:xfrm>
              <a:off x="5313722" y="4905666"/>
              <a:ext cx="1422505" cy="1692971"/>
              <a:chOff x="1677280" y="4988237"/>
              <a:chExt cx="1422505" cy="1692971"/>
            </a:xfrm>
          </p:grpSpPr>
          <p:sp>
            <p:nvSpPr>
              <p:cNvPr id="35" name="Freeform 5"/>
              <p:cNvSpPr>
                <a:spLocks noEditPoints="1"/>
              </p:cNvSpPr>
              <p:nvPr/>
            </p:nvSpPr>
            <p:spPr bwMode="auto">
              <a:xfrm>
                <a:off x="1718889" y="4988237"/>
                <a:ext cx="1339288" cy="1008791"/>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19050" cap="flat" cmpd="sng" algn="ctr">
                <a:solidFill>
                  <a:schemeClr val="accent6"/>
                </a:solid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p:cNvSpPr txBox="1"/>
              <p:nvPr/>
            </p:nvSpPr>
            <p:spPr>
              <a:xfrm>
                <a:off x="1677280" y="6053344"/>
                <a:ext cx="142250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accent6"/>
                    </a:solidFill>
                    <a:latin typeface="+mj-lt"/>
                    <a:cs typeface="Segoe UI" panose="020B0502040204020203" pitchFamily="34" charset="0"/>
                  </a:rPr>
                  <a:t>Hadoop</a:t>
                </a:r>
              </a:p>
            </p:txBody>
          </p:sp>
        </p:grpSp>
        <p:grpSp>
          <p:nvGrpSpPr>
            <p:cNvPr id="40" name="Group 39"/>
            <p:cNvGrpSpPr/>
            <p:nvPr/>
          </p:nvGrpSpPr>
          <p:grpSpPr>
            <a:xfrm>
              <a:off x="8097855" y="4813765"/>
              <a:ext cx="2883050" cy="1766292"/>
              <a:chOff x="4905527" y="4875510"/>
              <a:chExt cx="2883050" cy="1766292"/>
            </a:xfrm>
          </p:grpSpPr>
          <p:sp>
            <p:nvSpPr>
              <p:cNvPr id="29" name="Rectangle 28"/>
              <p:cNvSpPr/>
              <p:nvPr/>
            </p:nvSpPr>
            <p:spPr bwMode="auto">
              <a:xfrm>
                <a:off x="4955060" y="5326988"/>
                <a:ext cx="2833516" cy="83022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a:xfrm>
                <a:off x="4955060" y="6232414"/>
                <a:ext cx="1371766" cy="40319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endParaRPr lang="en-US" sz="1400" dirty="0">
                  <a:gradFill>
                    <a:gsLst>
                      <a:gs pos="30088">
                        <a:srgbClr val="FFFFFF"/>
                      </a:gs>
                      <a:gs pos="64000">
                        <a:srgbClr val="FFFFFF"/>
                      </a:gs>
                    </a:gsLst>
                    <a:lin ang="5400000" scaled="1"/>
                  </a:gradFill>
                </a:endParaRPr>
              </a:p>
            </p:txBody>
          </p:sp>
          <p:sp>
            <p:nvSpPr>
              <p:cNvPr id="19" name="Rectangle 18"/>
              <p:cNvSpPr/>
              <p:nvPr/>
            </p:nvSpPr>
            <p:spPr>
              <a:xfrm>
                <a:off x="6416811" y="6232414"/>
                <a:ext cx="1371766" cy="40319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Relational</a:t>
                </a:r>
                <a:endParaRPr lang="en-US" sz="1400" dirty="0">
                  <a:gradFill>
                    <a:gsLst>
                      <a:gs pos="30088">
                        <a:srgbClr val="FFFFFF"/>
                      </a:gs>
                      <a:gs pos="64000">
                        <a:srgbClr val="FFFFFF"/>
                      </a:gs>
                    </a:gsLst>
                    <a:lin ang="5400000" scaled="1"/>
                  </a:gradFill>
                </a:endParaRPr>
              </a:p>
            </p:txBody>
          </p:sp>
          <p:sp>
            <p:nvSpPr>
              <p:cNvPr id="9" name="Up Arrow 8"/>
              <p:cNvSpPr/>
              <p:nvPr/>
            </p:nvSpPr>
            <p:spPr>
              <a:xfrm flipV="1">
                <a:off x="5990976" y="5225820"/>
                <a:ext cx="312786" cy="230066"/>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29" tIns="124329" rIns="124329" bIns="124329" numCol="1" rtlCol="0" anchor="ctr" anchorCtr="0" compatLnSpc="1">
                <a:prstTxWarp prst="textNoShape">
                  <a:avLst/>
                </a:prstTxWarp>
              </a:bodyPr>
              <a:lstStyle/>
              <a:p>
                <a:pPr algn="ctr" defTabSz="932143" fontAlgn="base">
                  <a:spcBef>
                    <a:spcPct val="0"/>
                  </a:spcBef>
                  <a:spcAft>
                    <a:spcPct val="0"/>
                  </a:spcAft>
                </a:pPr>
                <a:endParaRPr lang="en-US" sz="1632" dirty="0">
                  <a:gradFill>
                    <a:gsLst>
                      <a:gs pos="0">
                        <a:srgbClr val="FFFFFF"/>
                      </a:gs>
                      <a:gs pos="100000">
                        <a:srgbClr val="FFFFFF"/>
                      </a:gs>
                    </a:gsLst>
                    <a:lin ang="5400000" scaled="0"/>
                  </a:gradFill>
                </a:endParaRPr>
              </a:p>
            </p:txBody>
          </p:sp>
          <p:sp>
            <p:nvSpPr>
              <p:cNvPr id="16" name="Rectangle 15"/>
              <p:cNvSpPr/>
              <p:nvPr/>
            </p:nvSpPr>
            <p:spPr>
              <a:xfrm>
                <a:off x="4955064" y="4875510"/>
                <a:ext cx="1371767" cy="38522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Select...</a:t>
                </a:r>
                <a:endParaRPr lang="en-US" sz="1400" dirty="0">
                  <a:gradFill>
                    <a:gsLst>
                      <a:gs pos="30088">
                        <a:srgbClr val="FFFFFF"/>
                      </a:gs>
                      <a:gs pos="64000">
                        <a:srgbClr val="FFFFFF"/>
                      </a:gs>
                    </a:gsLst>
                    <a:lin ang="5400000" scaled="1"/>
                  </a:gradFill>
                </a:endParaRPr>
              </a:p>
            </p:txBody>
          </p:sp>
          <p:sp>
            <p:nvSpPr>
              <p:cNvPr id="17" name="Rectangle 16"/>
              <p:cNvSpPr/>
              <p:nvPr/>
            </p:nvSpPr>
            <p:spPr>
              <a:xfrm>
                <a:off x="6416811" y="4875510"/>
                <a:ext cx="1371766" cy="38522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Results set</a:t>
                </a:r>
                <a:endParaRPr lang="en-US" sz="1400" dirty="0">
                  <a:gradFill>
                    <a:gsLst>
                      <a:gs pos="30088">
                        <a:srgbClr val="FFFFFF"/>
                      </a:gs>
                      <a:gs pos="64000">
                        <a:srgbClr val="FFFFFF"/>
                      </a:gs>
                    </a:gsLst>
                    <a:lin ang="5400000" scaled="1"/>
                  </a:gradFill>
                </a:endParaRPr>
              </a:p>
            </p:txBody>
          </p:sp>
          <p:sp>
            <p:nvSpPr>
              <p:cNvPr id="11" name="Up Arrow 10"/>
              <p:cNvSpPr/>
              <p:nvPr/>
            </p:nvSpPr>
            <p:spPr>
              <a:xfrm rot="10800000" flipV="1">
                <a:off x="7448487" y="6021468"/>
                <a:ext cx="312786" cy="213288"/>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2" name="Up Arrow 11"/>
              <p:cNvSpPr/>
              <p:nvPr/>
            </p:nvSpPr>
            <p:spPr>
              <a:xfrm rot="10800000">
                <a:off x="7135700" y="6157211"/>
                <a:ext cx="312786" cy="238038"/>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3" name="Up Arrow 12"/>
              <p:cNvSpPr/>
              <p:nvPr/>
            </p:nvSpPr>
            <p:spPr>
              <a:xfrm rot="10800000" flipV="1">
                <a:off x="5997372" y="6004346"/>
                <a:ext cx="312786" cy="230066"/>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29" tIns="124329" rIns="124329" bIns="124329" numCol="1" rtlCol="0" anchor="ctr" anchorCtr="0" compatLnSpc="1">
                <a:prstTxWarp prst="textNoShape">
                  <a:avLst/>
                </a:prstTxWarp>
              </a:bodyPr>
              <a:lstStyle/>
              <a:p>
                <a:pPr algn="ctr" defTabSz="932143" fontAlgn="base">
                  <a:spcBef>
                    <a:spcPct val="0"/>
                  </a:spcBef>
                  <a:spcAft>
                    <a:spcPct val="0"/>
                  </a:spcAft>
                </a:pPr>
                <a:endParaRPr lang="en-US" sz="1632" dirty="0">
                  <a:gradFill>
                    <a:gsLst>
                      <a:gs pos="0">
                        <a:srgbClr val="FFFFFF"/>
                      </a:gs>
                      <a:gs pos="100000">
                        <a:srgbClr val="FFFFFF"/>
                      </a:gs>
                    </a:gsLst>
                    <a:lin ang="5400000" scaled="0"/>
                  </a:gradFill>
                </a:endParaRPr>
              </a:p>
            </p:txBody>
          </p:sp>
          <p:sp>
            <p:nvSpPr>
              <p:cNvPr id="14" name="Up Arrow 13"/>
              <p:cNvSpPr/>
              <p:nvPr/>
            </p:nvSpPr>
            <p:spPr>
              <a:xfrm rot="10800000">
                <a:off x="5665429" y="6155313"/>
                <a:ext cx="312786" cy="230066"/>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5" name="Up Arrow 14"/>
              <p:cNvSpPr/>
              <p:nvPr/>
            </p:nvSpPr>
            <p:spPr>
              <a:xfrm rot="10800000" flipV="1">
                <a:off x="7441982" y="5114930"/>
                <a:ext cx="312786" cy="212057"/>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prstTxWarp prst="textNoShape">
                  <a:avLst/>
                </a:prstTxWarp>
              </a:bodyPr>
              <a:lstStyle/>
              <a:p>
                <a:pPr defTabSz="932143"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30" name="TextBox 29"/>
              <p:cNvSpPr txBox="1"/>
              <p:nvPr/>
            </p:nvSpPr>
            <p:spPr>
              <a:xfrm>
                <a:off x="4905527" y="5425910"/>
                <a:ext cx="148854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solidFill>
                    <a:latin typeface="+mj-lt"/>
                  </a:rPr>
                  <a:t>PolyBase</a:t>
                </a:r>
              </a:p>
            </p:txBody>
          </p:sp>
          <p:sp>
            <p:nvSpPr>
              <p:cNvPr id="39" name="Rectangle 38"/>
              <p:cNvSpPr/>
              <p:nvPr/>
            </p:nvSpPr>
            <p:spPr>
              <a:xfrm>
                <a:off x="4974318" y="6355570"/>
                <a:ext cx="1333250" cy="286232"/>
              </a:xfrm>
              <a:prstGeom prst="rect">
                <a:avLst/>
              </a:prstGeom>
            </p:spPr>
            <p:txBody>
              <a:bodyPr wrap="none">
                <a:spAutoFit/>
              </a:bodyPr>
              <a:lstStyle/>
              <a:p>
                <a:pPr lvl="0" defTabSz="932143">
                  <a:lnSpc>
                    <a:spcPct val="90000"/>
                  </a:lnSpc>
                </a:pPr>
                <a:r>
                  <a:rPr lang="en-US" sz="1400" dirty="0">
                    <a:gradFill>
                      <a:gsLst>
                        <a:gs pos="30088">
                          <a:srgbClr val="FFFFFF"/>
                        </a:gs>
                        <a:gs pos="64000">
                          <a:srgbClr val="FFFFFF"/>
                        </a:gs>
                      </a:gsLst>
                      <a:lin ang="5400000" scaled="1"/>
                    </a:gradFill>
                    <a:latin typeface="Segoe UI"/>
                    <a:ea typeface="+mn-ea"/>
                    <a:cs typeface="+mn-cs"/>
                  </a:rPr>
                  <a:t>Non-relational</a:t>
                </a:r>
              </a:p>
            </p:txBody>
          </p:sp>
        </p:grpSp>
        <p:grpSp>
          <p:nvGrpSpPr>
            <p:cNvPr id="42" name="Group 41"/>
            <p:cNvGrpSpPr/>
            <p:nvPr/>
          </p:nvGrpSpPr>
          <p:grpSpPr>
            <a:xfrm>
              <a:off x="2638720" y="4742758"/>
              <a:ext cx="997353" cy="2080791"/>
              <a:chOff x="11439948" y="5337676"/>
              <a:chExt cx="495182" cy="1033105"/>
            </a:xfrm>
          </p:grpSpPr>
          <p:sp>
            <p:nvSpPr>
              <p:cNvPr id="43" name="Rectangle 480"/>
              <p:cNvSpPr>
                <a:spLocks noChangeArrowheads="1"/>
              </p:cNvSpPr>
              <p:nvPr/>
            </p:nvSpPr>
            <p:spPr bwMode="auto">
              <a:xfrm>
                <a:off x="11439948" y="5337676"/>
                <a:ext cx="495182" cy="103310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4" name="Rectangle 481"/>
              <p:cNvSpPr>
                <a:spLocks noChangeArrowheads="1"/>
              </p:cNvSpPr>
              <p:nvPr/>
            </p:nvSpPr>
            <p:spPr bwMode="auto">
              <a:xfrm>
                <a:off x="11485634" y="5386310"/>
                <a:ext cx="403809" cy="898992"/>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5" name="Rectangle 482"/>
              <p:cNvSpPr>
                <a:spLocks noChangeArrowheads="1"/>
              </p:cNvSpPr>
              <p:nvPr/>
            </p:nvSpPr>
            <p:spPr bwMode="auto">
              <a:xfrm>
                <a:off x="11509215" y="5412838"/>
                <a:ext cx="355176" cy="9284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6" name="Oval 489"/>
              <p:cNvSpPr>
                <a:spLocks noChangeArrowheads="1"/>
              </p:cNvSpPr>
              <p:nvPr/>
            </p:nvSpPr>
            <p:spPr bwMode="auto">
              <a:xfrm>
                <a:off x="11809861" y="5446734"/>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7" name="Rectangle 490"/>
              <p:cNvSpPr>
                <a:spLocks noChangeArrowheads="1"/>
              </p:cNvSpPr>
              <p:nvPr/>
            </p:nvSpPr>
            <p:spPr bwMode="auto">
              <a:xfrm>
                <a:off x="11509215" y="5529265"/>
                <a:ext cx="355176" cy="9284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8" name="Oval 497"/>
              <p:cNvSpPr>
                <a:spLocks noChangeArrowheads="1"/>
              </p:cNvSpPr>
              <p:nvPr/>
            </p:nvSpPr>
            <p:spPr bwMode="auto">
              <a:xfrm>
                <a:off x="11809861" y="5563162"/>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 name="Rectangle 498"/>
              <p:cNvSpPr>
                <a:spLocks noChangeArrowheads="1"/>
              </p:cNvSpPr>
              <p:nvPr/>
            </p:nvSpPr>
            <p:spPr bwMode="auto">
              <a:xfrm>
                <a:off x="11509215" y="5645692"/>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0" name="Oval 505"/>
              <p:cNvSpPr>
                <a:spLocks noChangeArrowheads="1"/>
              </p:cNvSpPr>
              <p:nvPr/>
            </p:nvSpPr>
            <p:spPr bwMode="auto">
              <a:xfrm>
                <a:off x="11809861" y="5679588"/>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1" name="Rectangle 506"/>
              <p:cNvSpPr>
                <a:spLocks noChangeArrowheads="1"/>
              </p:cNvSpPr>
              <p:nvPr/>
            </p:nvSpPr>
            <p:spPr bwMode="auto">
              <a:xfrm>
                <a:off x="11509215" y="5762118"/>
                <a:ext cx="355176" cy="9432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2" name="Oval 513"/>
              <p:cNvSpPr>
                <a:spLocks noChangeArrowheads="1"/>
              </p:cNvSpPr>
              <p:nvPr/>
            </p:nvSpPr>
            <p:spPr bwMode="auto">
              <a:xfrm>
                <a:off x="11809861" y="5798963"/>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3" name="Rectangle 514"/>
              <p:cNvSpPr>
                <a:spLocks noChangeArrowheads="1"/>
              </p:cNvSpPr>
              <p:nvPr/>
            </p:nvSpPr>
            <p:spPr bwMode="auto">
              <a:xfrm>
                <a:off x="11509215" y="5878545"/>
                <a:ext cx="355176" cy="9432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4" name="Oval 521"/>
              <p:cNvSpPr>
                <a:spLocks noChangeArrowheads="1"/>
              </p:cNvSpPr>
              <p:nvPr/>
            </p:nvSpPr>
            <p:spPr bwMode="auto">
              <a:xfrm>
                <a:off x="11809861" y="5915389"/>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5" name="Rectangle 522"/>
              <p:cNvSpPr>
                <a:spLocks noChangeArrowheads="1"/>
              </p:cNvSpPr>
              <p:nvPr/>
            </p:nvSpPr>
            <p:spPr bwMode="auto">
              <a:xfrm>
                <a:off x="11509215" y="5997919"/>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 name="Oval 529"/>
              <p:cNvSpPr>
                <a:spLocks noChangeArrowheads="1"/>
              </p:cNvSpPr>
              <p:nvPr/>
            </p:nvSpPr>
            <p:spPr bwMode="auto">
              <a:xfrm>
                <a:off x="11809861" y="6031816"/>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 name="Rectangle 530"/>
              <p:cNvSpPr>
                <a:spLocks noChangeArrowheads="1"/>
              </p:cNvSpPr>
              <p:nvPr/>
            </p:nvSpPr>
            <p:spPr bwMode="auto">
              <a:xfrm>
                <a:off x="11509215" y="6114347"/>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 name="Oval 537"/>
              <p:cNvSpPr>
                <a:spLocks noChangeArrowheads="1"/>
              </p:cNvSpPr>
              <p:nvPr/>
            </p:nvSpPr>
            <p:spPr bwMode="auto">
              <a:xfrm>
                <a:off x="11809861" y="6148243"/>
                <a:ext cx="23580" cy="23580"/>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 name="Rectangle 538"/>
              <p:cNvSpPr>
                <a:spLocks noChangeArrowheads="1"/>
              </p:cNvSpPr>
              <p:nvPr/>
            </p:nvSpPr>
            <p:spPr bwMode="auto">
              <a:xfrm>
                <a:off x="11439948" y="5337676"/>
                <a:ext cx="495182" cy="103310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CF2"/>
                  </a:solidFill>
                  <a:effectLst/>
                  <a:uLnTx/>
                  <a:uFillTx/>
                </a:endParaRPr>
              </a:p>
            </p:txBody>
          </p:sp>
          <p:sp>
            <p:nvSpPr>
              <p:cNvPr id="60" name="Rectangle 539"/>
              <p:cNvSpPr>
                <a:spLocks noChangeArrowheads="1"/>
              </p:cNvSpPr>
              <p:nvPr/>
            </p:nvSpPr>
            <p:spPr bwMode="auto">
              <a:xfrm>
                <a:off x="11485634" y="5386310"/>
                <a:ext cx="403809" cy="898992"/>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 name="Rectangle 540"/>
              <p:cNvSpPr>
                <a:spLocks noChangeArrowheads="1"/>
              </p:cNvSpPr>
              <p:nvPr/>
            </p:nvSpPr>
            <p:spPr bwMode="auto">
              <a:xfrm>
                <a:off x="11509215" y="5412838"/>
                <a:ext cx="355176" cy="9284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 name="Oval 547"/>
              <p:cNvSpPr>
                <a:spLocks noChangeArrowheads="1"/>
              </p:cNvSpPr>
              <p:nvPr/>
            </p:nvSpPr>
            <p:spPr bwMode="auto">
              <a:xfrm>
                <a:off x="11809861" y="5446734"/>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 name="Rectangle 548"/>
              <p:cNvSpPr>
                <a:spLocks noChangeArrowheads="1"/>
              </p:cNvSpPr>
              <p:nvPr/>
            </p:nvSpPr>
            <p:spPr bwMode="auto">
              <a:xfrm>
                <a:off x="11509215" y="5529265"/>
                <a:ext cx="355176" cy="92847"/>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 name="Oval 555"/>
              <p:cNvSpPr>
                <a:spLocks noChangeArrowheads="1"/>
              </p:cNvSpPr>
              <p:nvPr/>
            </p:nvSpPr>
            <p:spPr bwMode="auto">
              <a:xfrm>
                <a:off x="11809861" y="5563162"/>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 name="Rectangle 556"/>
              <p:cNvSpPr>
                <a:spLocks noChangeArrowheads="1"/>
              </p:cNvSpPr>
              <p:nvPr/>
            </p:nvSpPr>
            <p:spPr bwMode="auto">
              <a:xfrm>
                <a:off x="11509215" y="5645692"/>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 name="Oval 563"/>
              <p:cNvSpPr>
                <a:spLocks noChangeArrowheads="1"/>
              </p:cNvSpPr>
              <p:nvPr/>
            </p:nvSpPr>
            <p:spPr bwMode="auto">
              <a:xfrm>
                <a:off x="11809861" y="5679588"/>
                <a:ext cx="23580" cy="25054"/>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 name="Rectangle 564"/>
              <p:cNvSpPr>
                <a:spLocks noChangeArrowheads="1"/>
              </p:cNvSpPr>
              <p:nvPr/>
            </p:nvSpPr>
            <p:spPr bwMode="auto">
              <a:xfrm>
                <a:off x="11509215" y="5762118"/>
                <a:ext cx="355176" cy="9432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 name="Oval 571"/>
              <p:cNvSpPr>
                <a:spLocks noChangeArrowheads="1"/>
              </p:cNvSpPr>
              <p:nvPr/>
            </p:nvSpPr>
            <p:spPr bwMode="auto">
              <a:xfrm>
                <a:off x="11809861" y="5798963"/>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 name="Rectangle 572"/>
              <p:cNvSpPr>
                <a:spLocks noChangeArrowheads="1"/>
              </p:cNvSpPr>
              <p:nvPr/>
            </p:nvSpPr>
            <p:spPr bwMode="auto">
              <a:xfrm>
                <a:off x="11509215" y="5878545"/>
                <a:ext cx="355176" cy="94321"/>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 name="Oval 579"/>
              <p:cNvSpPr>
                <a:spLocks noChangeArrowheads="1"/>
              </p:cNvSpPr>
              <p:nvPr/>
            </p:nvSpPr>
            <p:spPr bwMode="auto">
              <a:xfrm>
                <a:off x="11809861" y="5915389"/>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 name="Rectangle 580"/>
              <p:cNvSpPr>
                <a:spLocks noChangeArrowheads="1"/>
              </p:cNvSpPr>
              <p:nvPr/>
            </p:nvSpPr>
            <p:spPr bwMode="auto">
              <a:xfrm>
                <a:off x="11509215" y="5997919"/>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 name="Oval 587"/>
              <p:cNvSpPr>
                <a:spLocks noChangeArrowheads="1"/>
              </p:cNvSpPr>
              <p:nvPr/>
            </p:nvSpPr>
            <p:spPr bwMode="auto">
              <a:xfrm>
                <a:off x="11809861" y="6031816"/>
                <a:ext cx="23580" cy="20633"/>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3" name="Rectangle 588"/>
              <p:cNvSpPr>
                <a:spLocks noChangeArrowheads="1"/>
              </p:cNvSpPr>
              <p:nvPr/>
            </p:nvSpPr>
            <p:spPr bwMode="auto">
              <a:xfrm>
                <a:off x="11509215" y="6114347"/>
                <a:ext cx="355176" cy="91373"/>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74" name="Oval 595"/>
              <p:cNvSpPr>
                <a:spLocks noChangeArrowheads="1"/>
              </p:cNvSpPr>
              <p:nvPr/>
            </p:nvSpPr>
            <p:spPr bwMode="auto">
              <a:xfrm>
                <a:off x="11809861" y="6148243"/>
                <a:ext cx="23580" cy="23580"/>
              </a:xfrm>
              <a:prstGeom prst="ellipse">
                <a:avLst/>
              </a:prstGeom>
              <a:solidFill>
                <a:srgbClr val="00BCF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sp>
          <p:nvSpPr>
            <p:cNvPr id="75" name="TextBox 74"/>
            <p:cNvSpPr txBox="1"/>
            <p:nvPr/>
          </p:nvSpPr>
          <p:spPr>
            <a:xfrm>
              <a:off x="830263" y="5574964"/>
              <a:ext cx="1803571" cy="1037207"/>
            </a:xfrm>
            <a:prstGeom prst="rect">
              <a:avLst/>
            </a:prstGeom>
            <a:noFill/>
          </p:spPr>
          <p:txBody>
            <a:bodyPr wrap="none" lIns="182880" tIns="146304" rIns="182880" bIns="146304" rtlCol="0">
              <a:spAutoFit/>
            </a:bodyPr>
            <a:lstStyle/>
            <a:p>
              <a:pPr algn="r">
                <a:lnSpc>
                  <a:spcPct val="90000"/>
                </a:lnSpc>
                <a:spcAft>
                  <a:spcPts val="600"/>
                </a:spcAft>
              </a:pPr>
              <a:r>
                <a:rPr lang="en-US" sz="2400" dirty="0" smtClean="0">
                  <a:solidFill>
                    <a:schemeClr val="accent6"/>
                  </a:solidFill>
                  <a:latin typeface="+mj-lt"/>
                  <a:cs typeface="Segoe UI" panose="020B0502040204020203" pitchFamily="34" charset="0"/>
                </a:rPr>
                <a:t>MPP </a:t>
              </a:r>
            </a:p>
            <a:p>
              <a:pPr algn="r">
                <a:lnSpc>
                  <a:spcPct val="90000"/>
                </a:lnSpc>
                <a:spcAft>
                  <a:spcPts val="600"/>
                </a:spcAft>
              </a:pPr>
              <a:r>
                <a:rPr lang="en-US" sz="2400" dirty="0" smtClean="0">
                  <a:solidFill>
                    <a:schemeClr val="accent6"/>
                  </a:solidFill>
                  <a:latin typeface="+mj-lt"/>
                  <a:cs typeface="Segoe UI" panose="020B0502040204020203" pitchFamily="34" charset="0"/>
                </a:rPr>
                <a:t>SQL </a:t>
              </a:r>
              <a:r>
                <a:rPr lang="en-US" dirty="0" smtClean="0">
                  <a:solidFill>
                    <a:schemeClr val="accent6"/>
                  </a:solidFill>
                  <a:latin typeface="+mj-lt"/>
                  <a:cs typeface="Segoe UI" panose="020B0502040204020203" pitchFamily="34" charset="0"/>
                </a:rPr>
                <a:t>Server</a:t>
              </a:r>
              <a:endParaRPr lang="en-US" sz="2400" dirty="0" smtClean="0">
                <a:solidFill>
                  <a:schemeClr val="accent6"/>
                </a:solidFill>
                <a:latin typeface="+mj-lt"/>
                <a:cs typeface="Segoe UI" panose="020B0502040204020203" pitchFamily="34" charset="0"/>
              </a:endParaRPr>
            </a:p>
          </p:txBody>
        </p:sp>
      </p:grpSp>
      <p:sp>
        <p:nvSpPr>
          <p:cNvPr id="76" name="TextBox 75">
            <a:hlinkClick r:id="rId2"/>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77" name="矩形 76">
            <a:hlinkClick r:id="rId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064635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2" presetClass="entr" presetSubtype="8" decel="10000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0-#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155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50"/>
                                        <p:tgtEl>
                                          <p:spTgt spid="25"/>
                                        </p:tgtEl>
                                      </p:cBhvr>
                                    </p:animEffect>
                                  </p:childTnLst>
                                </p:cTn>
                              </p:par>
                              <p:par>
                                <p:cTn id="30" presetID="35" presetClass="path" presetSubtype="0" decel="100000" fill="hold" nodeType="withEffect">
                                  <p:stCondLst>
                                    <p:cond delay="0"/>
                                  </p:stCondLst>
                                  <p:childTnLst>
                                    <p:animMotion origin="layout" path="M 4.19709E-6 -2.47844E-6 L -0.03689 -2.47844E-6 " pathEditMode="relative" rAng="0" ptsTypes="AA">
                                      <p:cBhvr>
                                        <p:cTn id="31" dur="500" spd="-100000" fill="hold"/>
                                        <p:tgtEl>
                                          <p:spTgt spid="25"/>
                                        </p:tgtEl>
                                        <p:attrNameLst>
                                          <p:attrName>ppt_x</p:attrName>
                                          <p:attrName>ppt_y</p:attrName>
                                        </p:attrNameLst>
                                      </p:cBhvr>
                                      <p:rCtr x="-1851" y="0"/>
                                    </p:animMotion>
                                  </p:childTnLst>
                                </p:cTn>
                              </p:par>
                            </p:childTnLst>
                          </p:cTn>
                        </p:par>
                        <p:par>
                          <p:cTn id="32" fill="hold">
                            <p:stCondLst>
                              <p:cond delay="205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Unlock insights on any data</a:t>
            </a:r>
            <a:endParaRPr lang="en-US" dirty="0"/>
          </a:p>
        </p:txBody>
      </p:sp>
      <p:sp>
        <p:nvSpPr>
          <p:cNvPr id="3" name="Text Placeholder 2"/>
          <p:cNvSpPr>
            <a:spLocks noGrp="1"/>
          </p:cNvSpPr>
          <p:nvPr>
            <p:ph type="body" sz="quarter" idx="14"/>
          </p:nvPr>
        </p:nvSpPr>
        <p:spPr>
          <a:xfrm>
            <a:off x="274638" y="4563231"/>
            <a:ext cx="6019799" cy="1554478"/>
          </a:xfrm>
        </p:spPr>
        <p:txBody>
          <a:bodyPr/>
          <a:lstStyle/>
          <a:p>
            <a:r>
              <a:rPr lang="en-US" dirty="0" smtClean="0"/>
              <a:t>Eron Kelly</a:t>
            </a:r>
          </a:p>
          <a:p>
            <a:r>
              <a:rPr lang="en-US" sz="2400" dirty="0" smtClean="0"/>
              <a:t>General Manager, SQL Server Marketing</a:t>
            </a:r>
            <a:endParaRPr lang="en-US" sz="2400" dirty="0"/>
          </a:p>
        </p:txBody>
      </p:sp>
      <p:sp>
        <p:nvSpPr>
          <p:cNvPr id="4" name="Text Placeholder 2"/>
          <p:cNvSpPr txBox="1">
            <a:spLocks/>
          </p:cNvSpPr>
          <p:nvPr/>
        </p:nvSpPr>
        <p:spPr bwMode="ltGray">
          <a:xfrm>
            <a:off x="273050" y="3785992"/>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FDN-04</a:t>
            </a:r>
            <a:endParaRPr lang="en-US" dirty="0"/>
          </a:p>
        </p:txBody>
      </p:sp>
      <p:sp>
        <p:nvSpPr>
          <p:cNvPr id="5" name="TextBox 4">
            <a:hlinkClick r:id="rId4"/>
          </p:cNvPr>
          <p:cNvSpPr txBox="1"/>
          <p:nvPr/>
        </p:nvSpPr>
        <p:spPr>
          <a:xfrm>
            <a:off x="1961925" y="6117136"/>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6" name="矩形 5">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965243018"/>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2" name="Group 261"/>
          <p:cNvGrpSpPr/>
          <p:nvPr/>
        </p:nvGrpSpPr>
        <p:grpSpPr>
          <a:xfrm>
            <a:off x="125087" y="4658025"/>
            <a:ext cx="12475336" cy="3128396"/>
            <a:chOff x="409040" y="5620903"/>
            <a:chExt cx="7059295" cy="1111634"/>
          </a:xfrm>
        </p:grpSpPr>
        <p:sp>
          <p:nvSpPr>
            <p:cNvPr id="263" name="Freeform 262"/>
            <p:cNvSpPr/>
            <p:nvPr/>
          </p:nvSpPr>
          <p:spPr bwMode="auto">
            <a:xfrm rot="20734019" flipV="1">
              <a:off x="3066095" y="5683826"/>
              <a:ext cx="4319827" cy="1036098"/>
            </a:xfrm>
            <a:custGeom>
              <a:avLst/>
              <a:gdLst>
                <a:gd name="connsiteX0" fmla="*/ 0 w 3200400"/>
                <a:gd name="connsiteY0" fmla="*/ 1040130 h 1051560"/>
                <a:gd name="connsiteX1" fmla="*/ 2331720 w 3200400"/>
                <a:gd name="connsiteY1" fmla="*/ 0 h 1051560"/>
                <a:gd name="connsiteX2" fmla="*/ 3200400 w 3200400"/>
                <a:gd name="connsiteY2" fmla="*/ 102870 h 1051560"/>
                <a:gd name="connsiteX3" fmla="*/ 1531620 w 3200400"/>
                <a:gd name="connsiteY3" fmla="*/ 1051560 h 1051560"/>
                <a:gd name="connsiteX4" fmla="*/ 0 w 3200400"/>
                <a:gd name="connsiteY4" fmla="*/ 1040130 h 1051560"/>
                <a:gd name="connsiteX0" fmla="*/ 0 w 3200400"/>
                <a:gd name="connsiteY0" fmla="*/ 1041237 h 1052667"/>
                <a:gd name="connsiteX1" fmla="*/ 2331720 w 3200400"/>
                <a:gd name="connsiteY1" fmla="*/ 1107 h 1052667"/>
                <a:gd name="connsiteX2" fmla="*/ 3200400 w 3200400"/>
                <a:gd name="connsiteY2" fmla="*/ 103977 h 1052667"/>
                <a:gd name="connsiteX3" fmla="*/ 1531620 w 3200400"/>
                <a:gd name="connsiteY3" fmla="*/ 1052667 h 1052667"/>
                <a:gd name="connsiteX4" fmla="*/ 0 w 3200400"/>
                <a:gd name="connsiteY4" fmla="*/ 1041237 h 1052667"/>
                <a:gd name="connsiteX0" fmla="*/ 0 w 3200400"/>
                <a:gd name="connsiteY0" fmla="*/ 1042273 h 1053703"/>
                <a:gd name="connsiteX1" fmla="*/ 2331720 w 3200400"/>
                <a:gd name="connsiteY1" fmla="*/ 2143 h 1053703"/>
                <a:gd name="connsiteX2" fmla="*/ 3200400 w 3200400"/>
                <a:gd name="connsiteY2" fmla="*/ 105013 h 1053703"/>
                <a:gd name="connsiteX3" fmla="*/ 1531620 w 3200400"/>
                <a:gd name="connsiteY3" fmla="*/ 1053703 h 1053703"/>
                <a:gd name="connsiteX4" fmla="*/ 0 w 3200400"/>
                <a:gd name="connsiteY4" fmla="*/ 1042273 h 1053703"/>
                <a:gd name="connsiteX0" fmla="*/ 0 w 3200400"/>
                <a:gd name="connsiteY0" fmla="*/ 1053298 h 1064728"/>
                <a:gd name="connsiteX1" fmla="*/ 2354580 w 3200400"/>
                <a:gd name="connsiteY1" fmla="*/ 1738 h 1064728"/>
                <a:gd name="connsiteX2" fmla="*/ 3200400 w 3200400"/>
                <a:gd name="connsiteY2" fmla="*/ 116038 h 1064728"/>
                <a:gd name="connsiteX3" fmla="*/ 1531620 w 3200400"/>
                <a:gd name="connsiteY3" fmla="*/ 1064728 h 1064728"/>
                <a:gd name="connsiteX4" fmla="*/ 0 w 3200400"/>
                <a:gd name="connsiteY4" fmla="*/ 1053298 h 1064728"/>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53703"/>
                <a:gd name="connsiteX1" fmla="*/ 2354580 w 3200400"/>
                <a:gd name="connsiteY1" fmla="*/ 2143 h 1053703"/>
                <a:gd name="connsiteX2" fmla="*/ 3200400 w 3200400"/>
                <a:gd name="connsiteY2" fmla="*/ 105013 h 1053703"/>
                <a:gd name="connsiteX3" fmla="*/ 1428750 w 3200400"/>
                <a:gd name="connsiteY3" fmla="*/ 1053703 h 1053703"/>
                <a:gd name="connsiteX4" fmla="*/ 0 w 32004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90333"/>
                <a:gd name="connsiteY0" fmla="*/ 1054407 h 1054407"/>
                <a:gd name="connsiteX1" fmla="*/ 2240280 w 3090333"/>
                <a:gd name="connsiteY1" fmla="*/ 2847 h 1054407"/>
                <a:gd name="connsiteX2" fmla="*/ 3090333 w 3090333"/>
                <a:gd name="connsiteY2" fmla="*/ 93017 h 1054407"/>
                <a:gd name="connsiteX3" fmla="*/ 1314450 w 3090333"/>
                <a:gd name="connsiteY3" fmla="*/ 1054407 h 1054407"/>
                <a:gd name="connsiteX4" fmla="*/ 0 w 3090333"/>
                <a:gd name="connsiteY4" fmla="*/ 1054407 h 1054407"/>
                <a:gd name="connsiteX0" fmla="*/ 0 w 3090333"/>
                <a:gd name="connsiteY0" fmla="*/ 1062367 h 1062367"/>
                <a:gd name="connsiteX1" fmla="*/ 2278380 w 3090333"/>
                <a:gd name="connsiteY1" fmla="*/ 2340 h 1062367"/>
                <a:gd name="connsiteX2" fmla="*/ 3090333 w 3090333"/>
                <a:gd name="connsiteY2" fmla="*/ 100977 h 1062367"/>
                <a:gd name="connsiteX3" fmla="*/ 1314450 w 3090333"/>
                <a:gd name="connsiteY3" fmla="*/ 1062367 h 1062367"/>
                <a:gd name="connsiteX4" fmla="*/ 0 w 3090333"/>
                <a:gd name="connsiteY4" fmla="*/ 1062367 h 1062367"/>
                <a:gd name="connsiteX0" fmla="*/ 0 w 3090333"/>
                <a:gd name="connsiteY0" fmla="*/ 1060027 h 1060027"/>
                <a:gd name="connsiteX1" fmla="*/ 2278380 w 3090333"/>
                <a:gd name="connsiteY1" fmla="*/ 0 h 1060027"/>
                <a:gd name="connsiteX2" fmla="*/ 3090333 w 3090333"/>
                <a:gd name="connsiteY2" fmla="*/ 98637 h 1060027"/>
                <a:gd name="connsiteX3" fmla="*/ 1314450 w 3090333"/>
                <a:gd name="connsiteY3" fmla="*/ 1060027 h 1060027"/>
                <a:gd name="connsiteX4" fmla="*/ 0 w 3090333"/>
                <a:gd name="connsiteY4" fmla="*/ 1060027 h 1060027"/>
                <a:gd name="connsiteX0" fmla="*/ 0 w 3090333"/>
                <a:gd name="connsiteY0" fmla="*/ 1060027 h 1060027"/>
                <a:gd name="connsiteX1" fmla="*/ 2278380 w 3090333"/>
                <a:gd name="connsiteY1" fmla="*/ 0 h 1060027"/>
                <a:gd name="connsiteX2" fmla="*/ 3090333 w 3090333"/>
                <a:gd name="connsiteY2" fmla="*/ 98637 h 1060027"/>
                <a:gd name="connsiteX3" fmla="*/ 1314450 w 3090333"/>
                <a:gd name="connsiteY3" fmla="*/ 1060027 h 1060027"/>
                <a:gd name="connsiteX4" fmla="*/ 0 w 3090333"/>
                <a:gd name="connsiteY4" fmla="*/ 1060027 h 1060027"/>
                <a:gd name="connsiteX0" fmla="*/ 0 w 3090333"/>
                <a:gd name="connsiteY0" fmla="*/ 1060027 h 1060027"/>
                <a:gd name="connsiteX1" fmla="*/ 2278380 w 3090333"/>
                <a:gd name="connsiteY1" fmla="*/ 0 h 1060027"/>
                <a:gd name="connsiteX2" fmla="*/ 3090333 w 3090333"/>
                <a:gd name="connsiteY2" fmla="*/ 98637 h 1060027"/>
                <a:gd name="connsiteX3" fmla="*/ 1059465 w 3090333"/>
                <a:gd name="connsiteY3" fmla="*/ 1060027 h 1060027"/>
                <a:gd name="connsiteX4" fmla="*/ 0 w 3090333"/>
                <a:gd name="connsiteY4" fmla="*/ 1060027 h 1060027"/>
                <a:gd name="connsiteX0" fmla="*/ 0 w 3090333"/>
                <a:gd name="connsiteY0" fmla="*/ 1060027 h 1084580"/>
                <a:gd name="connsiteX1" fmla="*/ 2278380 w 3090333"/>
                <a:gd name="connsiteY1" fmla="*/ 0 h 1084580"/>
                <a:gd name="connsiteX2" fmla="*/ 3090333 w 3090333"/>
                <a:gd name="connsiteY2" fmla="*/ 98637 h 1084580"/>
                <a:gd name="connsiteX3" fmla="*/ 781981 w 3090333"/>
                <a:gd name="connsiteY3" fmla="*/ 1084580 h 1084580"/>
                <a:gd name="connsiteX4" fmla="*/ 0 w 3090333"/>
                <a:gd name="connsiteY4" fmla="*/ 1060027 h 1084580"/>
                <a:gd name="connsiteX0" fmla="*/ 0 w 2977840"/>
                <a:gd name="connsiteY0" fmla="*/ 1060027 h 1084580"/>
                <a:gd name="connsiteX1" fmla="*/ 2278380 w 2977840"/>
                <a:gd name="connsiteY1" fmla="*/ 0 h 1084580"/>
                <a:gd name="connsiteX2" fmla="*/ 2977840 w 2977840"/>
                <a:gd name="connsiteY2" fmla="*/ 98637 h 1084580"/>
                <a:gd name="connsiteX3" fmla="*/ 781981 w 2977840"/>
                <a:gd name="connsiteY3" fmla="*/ 1084580 h 1084580"/>
                <a:gd name="connsiteX4" fmla="*/ 0 w 2977840"/>
                <a:gd name="connsiteY4" fmla="*/ 1060027 h 1084580"/>
                <a:gd name="connsiteX0" fmla="*/ 0 w 2977840"/>
                <a:gd name="connsiteY0" fmla="*/ 1084580 h 1109133"/>
                <a:gd name="connsiteX1" fmla="*/ 2360875 w 2977840"/>
                <a:gd name="connsiteY1" fmla="*/ 0 h 1109133"/>
                <a:gd name="connsiteX2" fmla="*/ 2977840 w 2977840"/>
                <a:gd name="connsiteY2" fmla="*/ 123190 h 1109133"/>
                <a:gd name="connsiteX3" fmla="*/ 781981 w 2977840"/>
                <a:gd name="connsiteY3" fmla="*/ 1109133 h 1109133"/>
                <a:gd name="connsiteX4" fmla="*/ 0 w 2977840"/>
                <a:gd name="connsiteY4" fmla="*/ 1084580 h 1109133"/>
                <a:gd name="connsiteX0" fmla="*/ 0 w 2977840"/>
                <a:gd name="connsiteY0" fmla="*/ 1060026 h 1084579"/>
                <a:gd name="connsiteX1" fmla="*/ 2398373 w 2977840"/>
                <a:gd name="connsiteY1" fmla="*/ 0 h 1084579"/>
                <a:gd name="connsiteX2" fmla="*/ 2977840 w 2977840"/>
                <a:gd name="connsiteY2" fmla="*/ 98636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44662"/>
                <a:gd name="connsiteY0" fmla="*/ 1060026 h 1084579"/>
                <a:gd name="connsiteX1" fmla="*/ 2398373 w 2944662"/>
                <a:gd name="connsiteY1" fmla="*/ 0 h 1084579"/>
                <a:gd name="connsiteX2" fmla="*/ 2944662 w 2944662"/>
                <a:gd name="connsiteY2" fmla="*/ 49261 h 1084579"/>
                <a:gd name="connsiteX3" fmla="*/ 781981 w 2944662"/>
                <a:gd name="connsiteY3" fmla="*/ 1084579 h 1084579"/>
                <a:gd name="connsiteX4" fmla="*/ 0 w 2944662"/>
                <a:gd name="connsiteY4" fmla="*/ 1060026 h 1084579"/>
                <a:gd name="connsiteX0" fmla="*/ 0 w 2944662"/>
                <a:gd name="connsiteY0" fmla="*/ 1060026 h 1084579"/>
                <a:gd name="connsiteX1" fmla="*/ 2573308 w 2944662"/>
                <a:gd name="connsiteY1" fmla="*/ 0 h 1084579"/>
                <a:gd name="connsiteX2" fmla="*/ 2944662 w 2944662"/>
                <a:gd name="connsiteY2" fmla="*/ 49261 h 1084579"/>
                <a:gd name="connsiteX3" fmla="*/ 781981 w 2944662"/>
                <a:gd name="connsiteY3" fmla="*/ 1084579 h 1084579"/>
                <a:gd name="connsiteX4" fmla="*/ 0 w 2944662"/>
                <a:gd name="connsiteY4"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9855 w 2954517"/>
                <a:gd name="connsiteY0" fmla="*/ 1060026 h 1084579"/>
                <a:gd name="connsiteX1" fmla="*/ 357057 w 2954517"/>
                <a:gd name="connsiteY1" fmla="*/ 792671 h 1084579"/>
                <a:gd name="connsiteX2" fmla="*/ 2583163 w 2954517"/>
                <a:gd name="connsiteY2" fmla="*/ 0 h 1084579"/>
                <a:gd name="connsiteX3" fmla="*/ 2954517 w 2954517"/>
                <a:gd name="connsiteY3" fmla="*/ 49261 h 1084579"/>
                <a:gd name="connsiteX4" fmla="*/ 791836 w 2954517"/>
                <a:gd name="connsiteY4" fmla="*/ 1084579 h 1084579"/>
                <a:gd name="connsiteX5" fmla="*/ 9855 w 2954517"/>
                <a:gd name="connsiteY5" fmla="*/ 1060026 h 1084579"/>
                <a:gd name="connsiteX0" fmla="*/ 6775 w 2951437"/>
                <a:gd name="connsiteY0" fmla="*/ 1060026 h 1084579"/>
                <a:gd name="connsiteX1" fmla="*/ 536532 w 2951437"/>
                <a:gd name="connsiteY1" fmla="*/ 685087 h 1084579"/>
                <a:gd name="connsiteX2" fmla="*/ 2580083 w 2951437"/>
                <a:gd name="connsiteY2" fmla="*/ 0 h 1084579"/>
                <a:gd name="connsiteX3" fmla="*/ 2951437 w 2951437"/>
                <a:gd name="connsiteY3" fmla="*/ 49261 h 1084579"/>
                <a:gd name="connsiteX4" fmla="*/ 788756 w 2951437"/>
                <a:gd name="connsiteY4" fmla="*/ 1084579 h 1084579"/>
                <a:gd name="connsiteX5" fmla="*/ 6775 w 2951437"/>
                <a:gd name="connsiteY5" fmla="*/ 1060026 h 1084579"/>
                <a:gd name="connsiteX0" fmla="*/ 7077 w 2951739"/>
                <a:gd name="connsiteY0" fmla="*/ 1060026 h 1084579"/>
                <a:gd name="connsiteX1" fmla="*/ 536834 w 2951739"/>
                <a:gd name="connsiteY1" fmla="*/ 685087 h 1084579"/>
                <a:gd name="connsiteX2" fmla="*/ 2580385 w 2951739"/>
                <a:gd name="connsiteY2" fmla="*/ 0 h 1084579"/>
                <a:gd name="connsiteX3" fmla="*/ 2951739 w 2951739"/>
                <a:gd name="connsiteY3" fmla="*/ 49261 h 1084579"/>
                <a:gd name="connsiteX4" fmla="*/ 789058 w 2951739"/>
                <a:gd name="connsiteY4" fmla="*/ 1084579 h 1084579"/>
                <a:gd name="connsiteX5" fmla="*/ 7077 w 2951739"/>
                <a:gd name="connsiteY5" fmla="*/ 1060026 h 1084579"/>
                <a:gd name="connsiteX0" fmla="*/ 7310 w 2951972"/>
                <a:gd name="connsiteY0" fmla="*/ 1060026 h 1084579"/>
                <a:gd name="connsiteX1" fmla="*/ 537067 w 2951972"/>
                <a:gd name="connsiteY1" fmla="*/ 685087 h 1084579"/>
                <a:gd name="connsiteX2" fmla="*/ 2580618 w 2951972"/>
                <a:gd name="connsiteY2" fmla="*/ 0 h 1084579"/>
                <a:gd name="connsiteX3" fmla="*/ 2951972 w 2951972"/>
                <a:gd name="connsiteY3" fmla="*/ 49261 h 1084579"/>
                <a:gd name="connsiteX4" fmla="*/ 789291 w 2951972"/>
                <a:gd name="connsiteY4" fmla="*/ 1084579 h 1084579"/>
                <a:gd name="connsiteX5" fmla="*/ 7310 w 2951972"/>
                <a:gd name="connsiteY5" fmla="*/ 1060026 h 1084579"/>
                <a:gd name="connsiteX0" fmla="*/ 7310 w 2951972"/>
                <a:gd name="connsiteY0" fmla="*/ 1060026 h 1084579"/>
                <a:gd name="connsiteX1" fmla="*/ 537067 w 2951972"/>
                <a:gd name="connsiteY1" fmla="*/ 685087 h 1084579"/>
                <a:gd name="connsiteX2" fmla="*/ 2580618 w 2951972"/>
                <a:gd name="connsiteY2" fmla="*/ 0 h 1084579"/>
                <a:gd name="connsiteX3" fmla="*/ 2951972 w 2951972"/>
                <a:gd name="connsiteY3" fmla="*/ 49261 h 1084579"/>
                <a:gd name="connsiteX4" fmla="*/ 789291 w 2951972"/>
                <a:gd name="connsiteY4" fmla="*/ 1084579 h 1084579"/>
                <a:gd name="connsiteX5" fmla="*/ 7310 w 2951972"/>
                <a:gd name="connsiteY5"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6640 w 2951302"/>
                <a:gd name="connsiteY5"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649581 w 2951302"/>
                <a:gd name="connsiteY5" fmla="*/ 1055652 h 1084579"/>
                <a:gd name="connsiteX6" fmla="*/ 6640 w 2951302"/>
                <a:gd name="connsiteY6"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488932 w 2951302"/>
                <a:gd name="connsiteY5" fmla="*/ 1067607 h 1084579"/>
                <a:gd name="connsiteX6" fmla="*/ 6640 w 2951302"/>
                <a:gd name="connsiteY6" fmla="*/ 1060026 h 1084579"/>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06877 w 2951302"/>
                <a:gd name="connsiteY4" fmla="*/ 1060671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36086 w 2951302"/>
                <a:gd name="connsiteY4" fmla="*/ 1060671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4342 w 2951302"/>
                <a:gd name="connsiteY4" fmla="*/ 1048717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1036897 w 2951302"/>
                <a:gd name="connsiteY4" fmla="*/ 833550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1036897 w 2951302"/>
                <a:gd name="connsiteY4" fmla="*/ 833550 h 1067607"/>
                <a:gd name="connsiteX5" fmla="*/ 609418 w 2951302"/>
                <a:gd name="connsiteY5" fmla="*/ 1067607 h 1067607"/>
                <a:gd name="connsiteX6" fmla="*/ 6640 w 2951302"/>
                <a:gd name="connsiteY6" fmla="*/ 1060026 h 1067607"/>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36897 w 2951302"/>
                <a:gd name="connsiteY4" fmla="*/ 833550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36897 w 2951302"/>
                <a:gd name="connsiteY4" fmla="*/ 833550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594814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79852"/>
                <a:gd name="connsiteX1" fmla="*/ 591164 w 2951302"/>
                <a:gd name="connsiteY1" fmla="*/ 697041 h 1079852"/>
                <a:gd name="connsiteX2" fmla="*/ 2579948 w 2951302"/>
                <a:gd name="connsiteY2" fmla="*/ 0 h 1079852"/>
                <a:gd name="connsiteX3" fmla="*/ 2951302 w 2951302"/>
                <a:gd name="connsiteY3" fmla="*/ 49261 h 1079852"/>
                <a:gd name="connsiteX4" fmla="*/ 1077059 w 2951302"/>
                <a:gd name="connsiteY4" fmla="*/ 797689 h 1079852"/>
                <a:gd name="connsiteX5" fmla="*/ 609418 w 2951302"/>
                <a:gd name="connsiteY5" fmla="*/ 1079852 h 1079852"/>
                <a:gd name="connsiteX6" fmla="*/ 6640 w 2951302"/>
                <a:gd name="connsiteY6" fmla="*/ 1060026 h 1079852"/>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98729 w 2972972"/>
                <a:gd name="connsiteY4" fmla="*/ 797689 h 1084078"/>
                <a:gd name="connsiteX5" fmla="*/ 631088 w 2972972"/>
                <a:gd name="connsiteY5" fmla="*/ 1079852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98729 w 2972972"/>
                <a:gd name="connsiteY4" fmla="*/ 797689 h 1084078"/>
                <a:gd name="connsiteX5" fmla="*/ 536613 w 2972972"/>
                <a:gd name="connsiteY5" fmla="*/ 968614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77892 w 2972972"/>
                <a:gd name="connsiteY4" fmla="*/ 671445 h 1084078"/>
                <a:gd name="connsiteX5" fmla="*/ 536613 w 2972972"/>
                <a:gd name="connsiteY5" fmla="*/ 968614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77892 w 2972972"/>
                <a:gd name="connsiteY4" fmla="*/ 671445 h 1084078"/>
                <a:gd name="connsiteX5" fmla="*/ 536613 w 2972972"/>
                <a:gd name="connsiteY5" fmla="*/ 968614 h 1084078"/>
                <a:gd name="connsiteX6" fmla="*/ 6403 w 2972972"/>
                <a:gd name="connsiteY6" fmla="*/ 1084078 h 1084078"/>
                <a:gd name="connsiteX0" fmla="*/ 6403 w 2972972"/>
                <a:gd name="connsiteY0" fmla="*/ 1143924 h 1143924"/>
                <a:gd name="connsiteX1" fmla="*/ 612834 w 2972972"/>
                <a:gd name="connsiteY1" fmla="*/ 756887 h 1143924"/>
                <a:gd name="connsiteX2" fmla="*/ 2575123 w 2972972"/>
                <a:gd name="connsiteY2" fmla="*/ 0 h 1143924"/>
                <a:gd name="connsiteX3" fmla="*/ 2972972 w 2972972"/>
                <a:gd name="connsiteY3" fmla="*/ 109107 h 1143924"/>
                <a:gd name="connsiteX4" fmla="*/ 1077892 w 2972972"/>
                <a:gd name="connsiteY4" fmla="*/ 731291 h 1143924"/>
                <a:gd name="connsiteX5" fmla="*/ 536613 w 2972972"/>
                <a:gd name="connsiteY5" fmla="*/ 1028460 h 1143924"/>
                <a:gd name="connsiteX6" fmla="*/ 6403 w 2972972"/>
                <a:gd name="connsiteY6" fmla="*/ 1143924 h 1143924"/>
                <a:gd name="connsiteX0" fmla="*/ 6403 w 2972972"/>
                <a:gd name="connsiteY0" fmla="*/ 1143924 h 1143924"/>
                <a:gd name="connsiteX1" fmla="*/ 612834 w 2972972"/>
                <a:gd name="connsiteY1" fmla="*/ 756887 h 1143924"/>
                <a:gd name="connsiteX2" fmla="*/ 2575123 w 2972972"/>
                <a:gd name="connsiteY2" fmla="*/ 0 h 1143924"/>
                <a:gd name="connsiteX3" fmla="*/ 2972972 w 2972972"/>
                <a:gd name="connsiteY3" fmla="*/ 109107 h 1143924"/>
                <a:gd name="connsiteX4" fmla="*/ 1077892 w 2972972"/>
                <a:gd name="connsiteY4" fmla="*/ 731291 h 1143924"/>
                <a:gd name="connsiteX5" fmla="*/ 536613 w 2972972"/>
                <a:gd name="connsiteY5" fmla="*/ 1028460 h 1143924"/>
                <a:gd name="connsiteX6" fmla="*/ 6403 w 2972972"/>
                <a:gd name="connsiteY6" fmla="*/ 1143924 h 1143924"/>
                <a:gd name="connsiteX0" fmla="*/ 6403 w 2972972"/>
                <a:gd name="connsiteY0" fmla="*/ 1226816 h 1226816"/>
                <a:gd name="connsiteX1" fmla="*/ 612834 w 2972972"/>
                <a:gd name="connsiteY1" fmla="*/ 839779 h 1226816"/>
                <a:gd name="connsiteX2" fmla="*/ 2564098 w 2972972"/>
                <a:gd name="connsiteY2" fmla="*/ 0 h 1226816"/>
                <a:gd name="connsiteX3" fmla="*/ 2972972 w 2972972"/>
                <a:gd name="connsiteY3" fmla="*/ 191999 h 1226816"/>
                <a:gd name="connsiteX4" fmla="*/ 1077892 w 2972972"/>
                <a:gd name="connsiteY4" fmla="*/ 814183 h 1226816"/>
                <a:gd name="connsiteX5" fmla="*/ 536613 w 2972972"/>
                <a:gd name="connsiteY5" fmla="*/ 1111352 h 1226816"/>
                <a:gd name="connsiteX6" fmla="*/ 6403 w 2972972"/>
                <a:gd name="connsiteY6" fmla="*/ 1226816 h 1226816"/>
                <a:gd name="connsiteX0" fmla="*/ 6403 w 3004054"/>
                <a:gd name="connsiteY0" fmla="*/ 1226816 h 1226816"/>
                <a:gd name="connsiteX1" fmla="*/ 612834 w 3004054"/>
                <a:gd name="connsiteY1" fmla="*/ 839779 h 1226816"/>
                <a:gd name="connsiteX2" fmla="*/ 2564098 w 3004054"/>
                <a:gd name="connsiteY2" fmla="*/ 0 h 1226816"/>
                <a:gd name="connsiteX3" fmla="*/ 3004054 w 3004054"/>
                <a:gd name="connsiteY3" fmla="*/ 36610 h 1226816"/>
                <a:gd name="connsiteX4" fmla="*/ 1077892 w 3004054"/>
                <a:gd name="connsiteY4" fmla="*/ 814183 h 1226816"/>
                <a:gd name="connsiteX5" fmla="*/ 536613 w 3004054"/>
                <a:gd name="connsiteY5" fmla="*/ 1111352 h 1226816"/>
                <a:gd name="connsiteX6" fmla="*/ 6403 w 3004054"/>
                <a:gd name="connsiteY6" fmla="*/ 1226816 h 1226816"/>
                <a:gd name="connsiteX0" fmla="*/ 6403 w 3004054"/>
                <a:gd name="connsiteY0" fmla="*/ 1226816 h 1226816"/>
                <a:gd name="connsiteX1" fmla="*/ 612834 w 3004054"/>
                <a:gd name="connsiteY1" fmla="*/ 839779 h 1226816"/>
                <a:gd name="connsiteX2" fmla="*/ 2564098 w 3004054"/>
                <a:gd name="connsiteY2" fmla="*/ 0 h 1226816"/>
                <a:gd name="connsiteX3" fmla="*/ 3004054 w 3004054"/>
                <a:gd name="connsiteY3" fmla="*/ 36610 h 1226816"/>
                <a:gd name="connsiteX4" fmla="*/ 1077892 w 3004054"/>
                <a:gd name="connsiteY4" fmla="*/ 814183 h 1226816"/>
                <a:gd name="connsiteX5" fmla="*/ 536613 w 3004054"/>
                <a:gd name="connsiteY5" fmla="*/ 1111352 h 1226816"/>
                <a:gd name="connsiteX6" fmla="*/ 6403 w 3004054"/>
                <a:gd name="connsiteY6" fmla="*/ 1226816 h 1226816"/>
                <a:gd name="connsiteX0" fmla="*/ 6403 w 3071682"/>
                <a:gd name="connsiteY0" fmla="*/ 1389463 h 1389463"/>
                <a:gd name="connsiteX1" fmla="*/ 612834 w 3071682"/>
                <a:gd name="connsiteY1" fmla="*/ 1002426 h 1389463"/>
                <a:gd name="connsiteX2" fmla="*/ 2954321 w 3071682"/>
                <a:gd name="connsiteY2" fmla="*/ 0 h 1389463"/>
                <a:gd name="connsiteX3" fmla="*/ 3004054 w 3071682"/>
                <a:gd name="connsiteY3" fmla="*/ 199257 h 1389463"/>
                <a:gd name="connsiteX4" fmla="*/ 1077892 w 3071682"/>
                <a:gd name="connsiteY4" fmla="*/ 976830 h 1389463"/>
                <a:gd name="connsiteX5" fmla="*/ 536613 w 3071682"/>
                <a:gd name="connsiteY5" fmla="*/ 1273999 h 1389463"/>
                <a:gd name="connsiteX6" fmla="*/ 6403 w 3071682"/>
                <a:gd name="connsiteY6" fmla="*/ 1389463 h 1389463"/>
                <a:gd name="connsiteX0" fmla="*/ 6403 w 3114872"/>
                <a:gd name="connsiteY0" fmla="*/ 1389463 h 1389463"/>
                <a:gd name="connsiteX1" fmla="*/ 612834 w 3114872"/>
                <a:gd name="connsiteY1" fmla="*/ 1002426 h 1389463"/>
                <a:gd name="connsiteX2" fmla="*/ 2954321 w 3114872"/>
                <a:gd name="connsiteY2" fmla="*/ 0 h 1389463"/>
                <a:gd name="connsiteX3" fmla="*/ 3114872 w 3114872"/>
                <a:gd name="connsiteY3" fmla="*/ 166427 h 1389463"/>
                <a:gd name="connsiteX4" fmla="*/ 1077892 w 3114872"/>
                <a:gd name="connsiteY4" fmla="*/ 976830 h 1389463"/>
                <a:gd name="connsiteX5" fmla="*/ 536613 w 3114872"/>
                <a:gd name="connsiteY5" fmla="*/ 1273999 h 1389463"/>
                <a:gd name="connsiteX6" fmla="*/ 6403 w 3114872"/>
                <a:gd name="connsiteY6" fmla="*/ 1389463 h 1389463"/>
                <a:gd name="connsiteX0" fmla="*/ 6403 w 3162568"/>
                <a:gd name="connsiteY0" fmla="*/ 1395002 h 1395002"/>
                <a:gd name="connsiteX1" fmla="*/ 612834 w 3162568"/>
                <a:gd name="connsiteY1" fmla="*/ 1007965 h 1395002"/>
                <a:gd name="connsiteX2" fmla="*/ 2954321 w 3162568"/>
                <a:gd name="connsiteY2" fmla="*/ 5539 h 1395002"/>
                <a:gd name="connsiteX3" fmla="*/ 3114872 w 3162568"/>
                <a:gd name="connsiteY3" fmla="*/ 171966 h 1395002"/>
                <a:gd name="connsiteX4" fmla="*/ 1077892 w 3162568"/>
                <a:gd name="connsiteY4" fmla="*/ 982369 h 1395002"/>
                <a:gd name="connsiteX5" fmla="*/ 536613 w 3162568"/>
                <a:gd name="connsiteY5" fmla="*/ 1279538 h 1395002"/>
                <a:gd name="connsiteX6" fmla="*/ 6403 w 3162568"/>
                <a:gd name="connsiteY6" fmla="*/ 1395002 h 1395002"/>
                <a:gd name="connsiteX0" fmla="*/ 6403 w 3114872"/>
                <a:gd name="connsiteY0" fmla="*/ 1389463 h 1389463"/>
                <a:gd name="connsiteX1" fmla="*/ 612834 w 3114872"/>
                <a:gd name="connsiteY1" fmla="*/ 1002426 h 1389463"/>
                <a:gd name="connsiteX2" fmla="*/ 2954321 w 3114872"/>
                <a:gd name="connsiteY2" fmla="*/ 0 h 1389463"/>
                <a:gd name="connsiteX3" fmla="*/ 3114872 w 3114872"/>
                <a:gd name="connsiteY3" fmla="*/ 166427 h 1389463"/>
                <a:gd name="connsiteX4" fmla="*/ 1077892 w 3114872"/>
                <a:gd name="connsiteY4" fmla="*/ 976830 h 1389463"/>
                <a:gd name="connsiteX5" fmla="*/ 536613 w 3114872"/>
                <a:gd name="connsiteY5" fmla="*/ 1273999 h 1389463"/>
                <a:gd name="connsiteX6" fmla="*/ 6403 w 3114872"/>
                <a:gd name="connsiteY6" fmla="*/ 1389463 h 1389463"/>
                <a:gd name="connsiteX0" fmla="*/ 6403 w 3114872"/>
                <a:gd name="connsiteY0" fmla="*/ 1469198 h 1469198"/>
                <a:gd name="connsiteX1" fmla="*/ 612834 w 3114872"/>
                <a:gd name="connsiteY1" fmla="*/ 1082161 h 1469198"/>
                <a:gd name="connsiteX2" fmla="*/ 3098416 w 3114872"/>
                <a:gd name="connsiteY2" fmla="*/ 0 h 1469198"/>
                <a:gd name="connsiteX3" fmla="*/ 3114872 w 3114872"/>
                <a:gd name="connsiteY3" fmla="*/ 246162 h 1469198"/>
                <a:gd name="connsiteX4" fmla="*/ 1077892 w 3114872"/>
                <a:gd name="connsiteY4" fmla="*/ 1056565 h 1469198"/>
                <a:gd name="connsiteX5" fmla="*/ 536613 w 3114872"/>
                <a:gd name="connsiteY5" fmla="*/ 1353734 h 1469198"/>
                <a:gd name="connsiteX6" fmla="*/ 6403 w 3114872"/>
                <a:gd name="connsiteY6" fmla="*/ 1469198 h 1469198"/>
                <a:gd name="connsiteX0" fmla="*/ 6403 w 3114872"/>
                <a:gd name="connsiteY0" fmla="*/ 1432588 h 1432588"/>
                <a:gd name="connsiteX1" fmla="*/ 612834 w 3114872"/>
                <a:gd name="connsiteY1" fmla="*/ 1045551 h 1432588"/>
                <a:gd name="connsiteX2" fmla="*/ 3060082 w 3114872"/>
                <a:gd name="connsiteY2" fmla="*/ 0 h 1432588"/>
                <a:gd name="connsiteX3" fmla="*/ 3114872 w 3114872"/>
                <a:gd name="connsiteY3" fmla="*/ 209552 h 1432588"/>
                <a:gd name="connsiteX4" fmla="*/ 1077892 w 3114872"/>
                <a:gd name="connsiteY4" fmla="*/ 1019955 h 1432588"/>
                <a:gd name="connsiteX5" fmla="*/ 536613 w 3114872"/>
                <a:gd name="connsiteY5" fmla="*/ 1317124 h 1432588"/>
                <a:gd name="connsiteX6" fmla="*/ 6403 w 3114872"/>
                <a:gd name="connsiteY6" fmla="*/ 1432588 h 1432588"/>
                <a:gd name="connsiteX0" fmla="*/ 6403 w 3066853"/>
                <a:gd name="connsiteY0" fmla="*/ 1432588 h 1432588"/>
                <a:gd name="connsiteX1" fmla="*/ 612834 w 3066853"/>
                <a:gd name="connsiteY1" fmla="*/ 1045551 h 1432588"/>
                <a:gd name="connsiteX2" fmla="*/ 3060082 w 3066853"/>
                <a:gd name="connsiteY2" fmla="*/ 0 h 1432588"/>
                <a:gd name="connsiteX3" fmla="*/ 3066384 w 3066853"/>
                <a:gd name="connsiteY3" fmla="*/ 227600 h 1432588"/>
                <a:gd name="connsiteX4" fmla="*/ 1077892 w 3066853"/>
                <a:gd name="connsiteY4" fmla="*/ 1019955 h 1432588"/>
                <a:gd name="connsiteX5" fmla="*/ 536613 w 3066853"/>
                <a:gd name="connsiteY5" fmla="*/ 1317124 h 1432588"/>
                <a:gd name="connsiteX6" fmla="*/ 6403 w 3066853"/>
                <a:gd name="connsiteY6" fmla="*/ 1432588 h 1432588"/>
                <a:gd name="connsiteX0" fmla="*/ 6403 w 3060251"/>
                <a:gd name="connsiteY0" fmla="*/ 1432588 h 1432588"/>
                <a:gd name="connsiteX1" fmla="*/ 612834 w 3060251"/>
                <a:gd name="connsiteY1" fmla="*/ 1045551 h 1432588"/>
                <a:gd name="connsiteX2" fmla="*/ 3060082 w 3060251"/>
                <a:gd name="connsiteY2" fmla="*/ 0 h 1432588"/>
                <a:gd name="connsiteX3" fmla="*/ 1628590 w 3060251"/>
                <a:gd name="connsiteY3" fmla="*/ 785907 h 1432588"/>
                <a:gd name="connsiteX4" fmla="*/ 1077892 w 3060251"/>
                <a:gd name="connsiteY4" fmla="*/ 1019955 h 1432588"/>
                <a:gd name="connsiteX5" fmla="*/ 536613 w 3060251"/>
                <a:gd name="connsiteY5" fmla="*/ 1317124 h 1432588"/>
                <a:gd name="connsiteX6" fmla="*/ 6403 w 3060251"/>
                <a:gd name="connsiteY6" fmla="*/ 1432588 h 1432588"/>
                <a:gd name="connsiteX0" fmla="*/ 6403 w 1628590"/>
                <a:gd name="connsiteY0" fmla="*/ 933523 h 933523"/>
                <a:gd name="connsiteX1" fmla="*/ 612834 w 1628590"/>
                <a:gd name="connsiteY1" fmla="*/ 546486 h 933523"/>
                <a:gd name="connsiteX2" fmla="*/ 1609562 w 1628590"/>
                <a:gd name="connsiteY2" fmla="*/ 0 h 933523"/>
                <a:gd name="connsiteX3" fmla="*/ 1628590 w 1628590"/>
                <a:gd name="connsiteY3" fmla="*/ 286842 h 933523"/>
                <a:gd name="connsiteX4" fmla="*/ 1077892 w 1628590"/>
                <a:gd name="connsiteY4" fmla="*/ 520890 h 933523"/>
                <a:gd name="connsiteX5" fmla="*/ 536613 w 1628590"/>
                <a:gd name="connsiteY5" fmla="*/ 818059 h 933523"/>
                <a:gd name="connsiteX6" fmla="*/ 6403 w 1628590"/>
                <a:gd name="connsiteY6" fmla="*/ 933523 h 933523"/>
                <a:gd name="connsiteX0" fmla="*/ 6591 w 1628778"/>
                <a:gd name="connsiteY0" fmla="*/ 933523 h 933523"/>
                <a:gd name="connsiteX1" fmla="*/ 595490 w 1628778"/>
                <a:gd name="connsiteY1" fmla="*/ 497678 h 933523"/>
                <a:gd name="connsiteX2" fmla="*/ 1609750 w 1628778"/>
                <a:gd name="connsiteY2" fmla="*/ 0 h 933523"/>
                <a:gd name="connsiteX3" fmla="*/ 1628778 w 1628778"/>
                <a:gd name="connsiteY3" fmla="*/ 286842 h 933523"/>
                <a:gd name="connsiteX4" fmla="*/ 1078080 w 1628778"/>
                <a:gd name="connsiteY4" fmla="*/ 520890 h 933523"/>
                <a:gd name="connsiteX5" fmla="*/ 536801 w 1628778"/>
                <a:gd name="connsiteY5" fmla="*/ 818059 h 933523"/>
                <a:gd name="connsiteX6" fmla="*/ 6591 w 1628778"/>
                <a:gd name="connsiteY6" fmla="*/ 933523 h 933523"/>
                <a:gd name="connsiteX0" fmla="*/ 6782 w 1628969"/>
                <a:gd name="connsiteY0" fmla="*/ 933523 h 933523"/>
                <a:gd name="connsiteX1" fmla="*/ 595681 w 1628969"/>
                <a:gd name="connsiteY1" fmla="*/ 497678 h 933523"/>
                <a:gd name="connsiteX2" fmla="*/ 1609941 w 1628969"/>
                <a:gd name="connsiteY2" fmla="*/ 0 h 933523"/>
                <a:gd name="connsiteX3" fmla="*/ 1628969 w 1628969"/>
                <a:gd name="connsiteY3" fmla="*/ 286842 h 933523"/>
                <a:gd name="connsiteX4" fmla="*/ 1078271 w 1628969"/>
                <a:gd name="connsiteY4" fmla="*/ 520890 h 933523"/>
                <a:gd name="connsiteX5" fmla="*/ 536992 w 1628969"/>
                <a:gd name="connsiteY5" fmla="*/ 818059 h 933523"/>
                <a:gd name="connsiteX6" fmla="*/ 6782 w 1628969"/>
                <a:gd name="connsiteY6" fmla="*/ 933523 h 933523"/>
                <a:gd name="connsiteX0" fmla="*/ 10720 w 1417582"/>
                <a:gd name="connsiteY0" fmla="*/ 650742 h 818067"/>
                <a:gd name="connsiteX1" fmla="*/ 384294 w 1417582"/>
                <a:gd name="connsiteY1" fmla="*/ 497678 h 818067"/>
                <a:gd name="connsiteX2" fmla="*/ 1398554 w 1417582"/>
                <a:gd name="connsiteY2" fmla="*/ 0 h 818067"/>
                <a:gd name="connsiteX3" fmla="*/ 1417582 w 1417582"/>
                <a:gd name="connsiteY3" fmla="*/ 286842 h 818067"/>
                <a:gd name="connsiteX4" fmla="*/ 866884 w 1417582"/>
                <a:gd name="connsiteY4" fmla="*/ 520890 h 818067"/>
                <a:gd name="connsiteX5" fmla="*/ 325605 w 1417582"/>
                <a:gd name="connsiteY5" fmla="*/ 818059 h 818067"/>
                <a:gd name="connsiteX6" fmla="*/ 10720 w 1417582"/>
                <a:gd name="connsiteY6" fmla="*/ 650742 h 818067"/>
                <a:gd name="connsiteX0" fmla="*/ 0 w 1406862"/>
                <a:gd name="connsiteY0" fmla="*/ 650742 h 818067"/>
                <a:gd name="connsiteX1" fmla="*/ 373574 w 1406862"/>
                <a:gd name="connsiteY1" fmla="*/ 497678 h 818067"/>
                <a:gd name="connsiteX2" fmla="*/ 1387834 w 1406862"/>
                <a:gd name="connsiteY2" fmla="*/ 0 h 818067"/>
                <a:gd name="connsiteX3" fmla="*/ 1406862 w 1406862"/>
                <a:gd name="connsiteY3" fmla="*/ 286842 h 818067"/>
                <a:gd name="connsiteX4" fmla="*/ 856164 w 1406862"/>
                <a:gd name="connsiteY4" fmla="*/ 520890 h 818067"/>
                <a:gd name="connsiteX5" fmla="*/ 314885 w 1406862"/>
                <a:gd name="connsiteY5" fmla="*/ 818059 h 818067"/>
                <a:gd name="connsiteX6" fmla="*/ 0 w 1406862"/>
                <a:gd name="connsiteY6" fmla="*/ 650742 h 818067"/>
                <a:gd name="connsiteX0" fmla="*/ 0 w 1305595"/>
                <a:gd name="connsiteY0" fmla="*/ 633621 h 818066"/>
                <a:gd name="connsiteX1" fmla="*/ 272307 w 1305595"/>
                <a:gd name="connsiteY1" fmla="*/ 497678 h 818066"/>
                <a:gd name="connsiteX2" fmla="*/ 1286567 w 1305595"/>
                <a:gd name="connsiteY2" fmla="*/ 0 h 818066"/>
                <a:gd name="connsiteX3" fmla="*/ 1305595 w 1305595"/>
                <a:gd name="connsiteY3" fmla="*/ 286842 h 818066"/>
                <a:gd name="connsiteX4" fmla="*/ 754897 w 1305595"/>
                <a:gd name="connsiteY4" fmla="*/ 520890 h 818066"/>
                <a:gd name="connsiteX5" fmla="*/ 213618 w 1305595"/>
                <a:gd name="connsiteY5" fmla="*/ 818059 h 818066"/>
                <a:gd name="connsiteX6" fmla="*/ 0 w 1305595"/>
                <a:gd name="connsiteY6" fmla="*/ 633621 h 818066"/>
                <a:gd name="connsiteX0" fmla="*/ 25556 w 1331151"/>
                <a:gd name="connsiteY0" fmla="*/ 633621 h 818068"/>
                <a:gd name="connsiteX1" fmla="*/ 297863 w 1331151"/>
                <a:gd name="connsiteY1" fmla="*/ 497678 h 818068"/>
                <a:gd name="connsiteX2" fmla="*/ 1312123 w 1331151"/>
                <a:gd name="connsiteY2" fmla="*/ 0 h 818068"/>
                <a:gd name="connsiteX3" fmla="*/ 1331151 w 1331151"/>
                <a:gd name="connsiteY3" fmla="*/ 286842 h 818068"/>
                <a:gd name="connsiteX4" fmla="*/ 780453 w 1331151"/>
                <a:gd name="connsiteY4" fmla="*/ 520890 h 818068"/>
                <a:gd name="connsiteX5" fmla="*/ 239174 w 1331151"/>
                <a:gd name="connsiteY5" fmla="*/ 818059 h 818068"/>
                <a:gd name="connsiteX6" fmla="*/ 25556 w 1331151"/>
                <a:gd name="connsiteY6" fmla="*/ 633621 h 818068"/>
                <a:gd name="connsiteX0" fmla="*/ 30038 w 1309228"/>
                <a:gd name="connsiteY0" fmla="*/ 608883 h 818067"/>
                <a:gd name="connsiteX1" fmla="*/ 275940 w 1309228"/>
                <a:gd name="connsiteY1" fmla="*/ 497678 h 818067"/>
                <a:gd name="connsiteX2" fmla="*/ 1290200 w 1309228"/>
                <a:gd name="connsiteY2" fmla="*/ 0 h 818067"/>
                <a:gd name="connsiteX3" fmla="*/ 1309228 w 1309228"/>
                <a:gd name="connsiteY3" fmla="*/ 286842 h 818067"/>
                <a:gd name="connsiteX4" fmla="*/ 758530 w 1309228"/>
                <a:gd name="connsiteY4" fmla="*/ 520890 h 818067"/>
                <a:gd name="connsiteX5" fmla="*/ 217251 w 1309228"/>
                <a:gd name="connsiteY5" fmla="*/ 818059 h 818067"/>
                <a:gd name="connsiteX6" fmla="*/ 30038 w 1309228"/>
                <a:gd name="connsiteY6" fmla="*/ 608883 h 818067"/>
                <a:gd name="connsiteX0" fmla="*/ 30038 w 1309228"/>
                <a:gd name="connsiteY0" fmla="*/ 608883 h 818067"/>
                <a:gd name="connsiteX1" fmla="*/ 275940 w 1309228"/>
                <a:gd name="connsiteY1" fmla="*/ 497678 h 818067"/>
                <a:gd name="connsiteX2" fmla="*/ 1290200 w 1309228"/>
                <a:gd name="connsiteY2" fmla="*/ 0 h 818067"/>
                <a:gd name="connsiteX3" fmla="*/ 1309228 w 1309228"/>
                <a:gd name="connsiteY3" fmla="*/ 286842 h 818067"/>
                <a:gd name="connsiteX4" fmla="*/ 758530 w 1309228"/>
                <a:gd name="connsiteY4" fmla="*/ 520890 h 818067"/>
                <a:gd name="connsiteX5" fmla="*/ 217251 w 1309228"/>
                <a:gd name="connsiteY5" fmla="*/ 818059 h 818067"/>
                <a:gd name="connsiteX6" fmla="*/ 30038 w 1309228"/>
                <a:gd name="connsiteY6" fmla="*/ 608883 h 818067"/>
                <a:gd name="connsiteX0" fmla="*/ 29645 w 1310893"/>
                <a:gd name="connsiteY0" fmla="*/ 540965 h 818065"/>
                <a:gd name="connsiteX1" fmla="*/ 277605 w 1310893"/>
                <a:gd name="connsiteY1" fmla="*/ 497678 h 818065"/>
                <a:gd name="connsiteX2" fmla="*/ 1291865 w 1310893"/>
                <a:gd name="connsiteY2" fmla="*/ 0 h 818065"/>
                <a:gd name="connsiteX3" fmla="*/ 1310893 w 1310893"/>
                <a:gd name="connsiteY3" fmla="*/ 286842 h 818065"/>
                <a:gd name="connsiteX4" fmla="*/ 760195 w 1310893"/>
                <a:gd name="connsiteY4" fmla="*/ 520890 h 818065"/>
                <a:gd name="connsiteX5" fmla="*/ 218916 w 1310893"/>
                <a:gd name="connsiteY5" fmla="*/ 818059 h 818065"/>
                <a:gd name="connsiteX6" fmla="*/ 29645 w 1310893"/>
                <a:gd name="connsiteY6" fmla="*/ 540965 h 818065"/>
                <a:gd name="connsiteX0" fmla="*/ 29645 w 1310893"/>
                <a:gd name="connsiteY0" fmla="*/ 540965 h 818065"/>
                <a:gd name="connsiteX1" fmla="*/ 277605 w 1310893"/>
                <a:gd name="connsiteY1" fmla="*/ 497678 h 818065"/>
                <a:gd name="connsiteX2" fmla="*/ 1291865 w 1310893"/>
                <a:gd name="connsiteY2" fmla="*/ 0 h 818065"/>
                <a:gd name="connsiteX3" fmla="*/ 1310893 w 1310893"/>
                <a:gd name="connsiteY3" fmla="*/ 286842 h 818065"/>
                <a:gd name="connsiteX4" fmla="*/ 760195 w 1310893"/>
                <a:gd name="connsiteY4" fmla="*/ 520890 h 818065"/>
                <a:gd name="connsiteX5" fmla="*/ 218916 w 1310893"/>
                <a:gd name="connsiteY5" fmla="*/ 818059 h 818065"/>
                <a:gd name="connsiteX6" fmla="*/ 29645 w 1310893"/>
                <a:gd name="connsiteY6" fmla="*/ 540965 h 818065"/>
                <a:gd name="connsiteX0" fmla="*/ 29645 w 1310893"/>
                <a:gd name="connsiteY0" fmla="*/ 540965 h 818065"/>
                <a:gd name="connsiteX1" fmla="*/ 277605 w 1310893"/>
                <a:gd name="connsiteY1" fmla="*/ 497678 h 818065"/>
                <a:gd name="connsiteX2" fmla="*/ 1291865 w 1310893"/>
                <a:gd name="connsiteY2" fmla="*/ 0 h 818065"/>
                <a:gd name="connsiteX3" fmla="*/ 1310893 w 1310893"/>
                <a:gd name="connsiteY3" fmla="*/ 286842 h 818065"/>
                <a:gd name="connsiteX4" fmla="*/ 760195 w 1310893"/>
                <a:gd name="connsiteY4" fmla="*/ 520890 h 818065"/>
                <a:gd name="connsiteX5" fmla="*/ 218916 w 1310893"/>
                <a:gd name="connsiteY5" fmla="*/ 818059 h 818065"/>
                <a:gd name="connsiteX6" fmla="*/ 29645 w 1310893"/>
                <a:gd name="connsiteY6" fmla="*/ 540965 h 818065"/>
                <a:gd name="connsiteX0" fmla="*/ 29645 w 1310893"/>
                <a:gd name="connsiteY0" fmla="*/ 540965 h 818065"/>
                <a:gd name="connsiteX1" fmla="*/ 277605 w 1310893"/>
                <a:gd name="connsiteY1" fmla="*/ 497678 h 818065"/>
                <a:gd name="connsiteX2" fmla="*/ 1291865 w 1310893"/>
                <a:gd name="connsiteY2" fmla="*/ 0 h 818065"/>
                <a:gd name="connsiteX3" fmla="*/ 1310893 w 1310893"/>
                <a:gd name="connsiteY3" fmla="*/ 286842 h 818065"/>
                <a:gd name="connsiteX4" fmla="*/ 760195 w 1310893"/>
                <a:gd name="connsiteY4" fmla="*/ 520890 h 818065"/>
                <a:gd name="connsiteX5" fmla="*/ 218916 w 1310893"/>
                <a:gd name="connsiteY5" fmla="*/ 818059 h 818065"/>
                <a:gd name="connsiteX6" fmla="*/ 29645 w 1310893"/>
                <a:gd name="connsiteY6" fmla="*/ 540965 h 81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0893" h="818065">
                  <a:moveTo>
                    <a:pt x="29645" y="540965"/>
                  </a:moveTo>
                  <a:cubicBezTo>
                    <a:pt x="153235" y="537283"/>
                    <a:pt x="145399" y="552587"/>
                    <a:pt x="277605" y="497678"/>
                  </a:cubicBezTo>
                  <a:cubicBezTo>
                    <a:pt x="1013182" y="58027"/>
                    <a:pt x="896090" y="182113"/>
                    <a:pt x="1291865" y="0"/>
                  </a:cubicBezTo>
                  <a:cubicBezTo>
                    <a:pt x="1310144" y="280279"/>
                    <a:pt x="1296757" y="22417"/>
                    <a:pt x="1310893" y="286842"/>
                  </a:cubicBezTo>
                  <a:cubicBezTo>
                    <a:pt x="869696" y="466778"/>
                    <a:pt x="853982" y="465483"/>
                    <a:pt x="760195" y="520890"/>
                  </a:cubicBezTo>
                  <a:cubicBezTo>
                    <a:pt x="582409" y="634771"/>
                    <a:pt x="294472" y="787855"/>
                    <a:pt x="218916" y="818059"/>
                  </a:cubicBezTo>
                  <a:cubicBezTo>
                    <a:pt x="10688" y="819468"/>
                    <a:pt x="-40599" y="575757"/>
                    <a:pt x="29645" y="540965"/>
                  </a:cubicBezTo>
                  <a:close/>
                </a:path>
              </a:pathLst>
            </a:custGeom>
            <a:solidFill>
              <a:srgbClr val="CC9900"/>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64" name="Oval 1"/>
            <p:cNvSpPr/>
            <p:nvPr/>
          </p:nvSpPr>
          <p:spPr bwMode="auto">
            <a:xfrm>
              <a:off x="409040" y="5620903"/>
              <a:ext cx="4206576" cy="851089"/>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 fmla="*/ 0 w 4231630"/>
                <a:gd name="connsiteY0" fmla="*/ 472902 h 939042"/>
                <a:gd name="connsiteX1" fmla="*/ 2023539 w 4231630"/>
                <a:gd name="connsiteY1" fmla="*/ 12790 h 939042"/>
                <a:gd name="connsiteX2" fmla="*/ 4047078 w 4231630"/>
                <a:gd name="connsiteY2" fmla="*/ 933014 h 939042"/>
                <a:gd name="connsiteX3" fmla="*/ 4047078 w 4231630"/>
                <a:gd name="connsiteY3" fmla="*/ 472902 h 939042"/>
                <a:gd name="connsiteX4" fmla="*/ 2023539 w 4231630"/>
                <a:gd name="connsiteY4" fmla="*/ 933014 h 939042"/>
                <a:gd name="connsiteX5" fmla="*/ 0 w 4231630"/>
                <a:gd name="connsiteY5" fmla="*/ 472902 h 939042"/>
                <a:gd name="connsiteX0" fmla="*/ 0 w 4060973"/>
                <a:gd name="connsiteY0" fmla="*/ 464149 h 924261"/>
                <a:gd name="connsiteX1" fmla="*/ 2023539 w 4060973"/>
                <a:gd name="connsiteY1" fmla="*/ 4037 h 924261"/>
                <a:gd name="connsiteX2" fmla="*/ 2961774 w 4060973"/>
                <a:gd name="connsiteY2" fmla="*/ 251946 h 924261"/>
                <a:gd name="connsiteX3" fmla="*/ 4047078 w 4060973"/>
                <a:gd name="connsiteY3" fmla="*/ 464149 h 924261"/>
                <a:gd name="connsiteX4" fmla="*/ 2023539 w 4060973"/>
                <a:gd name="connsiteY4" fmla="*/ 924261 h 924261"/>
                <a:gd name="connsiteX5" fmla="*/ 0 w 4060973"/>
                <a:gd name="connsiteY5" fmla="*/ 464149 h 924261"/>
                <a:gd name="connsiteX0" fmla="*/ 40951 w 4134752"/>
                <a:gd name="connsiteY0" fmla="*/ 464149 h 981774"/>
                <a:gd name="connsiteX1" fmla="*/ 2064490 w 4134752"/>
                <a:gd name="connsiteY1" fmla="*/ 4037 h 981774"/>
                <a:gd name="connsiteX2" fmla="*/ 3002725 w 4134752"/>
                <a:gd name="connsiteY2" fmla="*/ 251946 h 981774"/>
                <a:gd name="connsiteX3" fmla="*/ 4088029 w 4134752"/>
                <a:gd name="connsiteY3" fmla="*/ 464149 h 981774"/>
                <a:gd name="connsiteX4" fmla="*/ 2064490 w 4134752"/>
                <a:gd name="connsiteY4" fmla="*/ 924261 h 981774"/>
                <a:gd name="connsiteX5" fmla="*/ 4101924 w 4134752"/>
                <a:gd name="connsiteY5" fmla="*/ 924261 h 981774"/>
                <a:gd name="connsiteX6" fmla="*/ 40951 w 4134752"/>
                <a:gd name="connsiteY6" fmla="*/ 464149 h 981774"/>
                <a:gd name="connsiteX0" fmla="*/ 15217 w 4076190"/>
                <a:gd name="connsiteY0" fmla="*/ 464149 h 929870"/>
                <a:gd name="connsiteX1" fmla="*/ 2038756 w 4076190"/>
                <a:gd name="connsiteY1" fmla="*/ 4037 h 929870"/>
                <a:gd name="connsiteX2" fmla="*/ 2976991 w 4076190"/>
                <a:gd name="connsiteY2" fmla="*/ 251946 h 929870"/>
                <a:gd name="connsiteX3" fmla="*/ 4062295 w 4076190"/>
                <a:gd name="connsiteY3" fmla="*/ 464149 h 929870"/>
                <a:gd name="connsiteX4" fmla="*/ 2038756 w 4076190"/>
                <a:gd name="connsiteY4" fmla="*/ 924261 h 929870"/>
                <a:gd name="connsiteX5" fmla="*/ 1158950 w 4076190"/>
                <a:gd name="connsiteY5" fmla="*/ 703767 h 929870"/>
                <a:gd name="connsiteX6" fmla="*/ 15217 w 4076190"/>
                <a:gd name="connsiteY6" fmla="*/ 464149 h 929870"/>
                <a:gd name="connsiteX0" fmla="*/ 57807 w 4118780"/>
                <a:gd name="connsiteY0" fmla="*/ 464149 h 931426"/>
                <a:gd name="connsiteX1" fmla="*/ 2081346 w 4118780"/>
                <a:gd name="connsiteY1" fmla="*/ 4037 h 931426"/>
                <a:gd name="connsiteX2" fmla="*/ 3019581 w 4118780"/>
                <a:gd name="connsiteY2" fmla="*/ 251946 h 931426"/>
                <a:gd name="connsiteX3" fmla="*/ 4104885 w 4118780"/>
                <a:gd name="connsiteY3" fmla="*/ 464149 h 931426"/>
                <a:gd name="connsiteX4" fmla="*/ 2081346 w 4118780"/>
                <a:gd name="connsiteY4" fmla="*/ 924261 h 931426"/>
                <a:gd name="connsiteX5" fmla="*/ 685173 w 4118780"/>
                <a:gd name="connsiteY5" fmla="*/ 725282 h 931426"/>
                <a:gd name="connsiteX6" fmla="*/ 57807 w 4118780"/>
                <a:gd name="connsiteY6" fmla="*/ 464149 h 931426"/>
                <a:gd name="connsiteX0" fmla="*/ 84198 w 4145171"/>
                <a:gd name="connsiteY0" fmla="*/ 464149 h 931426"/>
                <a:gd name="connsiteX1" fmla="*/ 2107737 w 4145171"/>
                <a:gd name="connsiteY1" fmla="*/ 4037 h 931426"/>
                <a:gd name="connsiteX2" fmla="*/ 3045972 w 4145171"/>
                <a:gd name="connsiteY2" fmla="*/ 251946 h 931426"/>
                <a:gd name="connsiteX3" fmla="*/ 4131276 w 4145171"/>
                <a:gd name="connsiteY3" fmla="*/ 464149 h 931426"/>
                <a:gd name="connsiteX4" fmla="*/ 2107737 w 4145171"/>
                <a:gd name="connsiteY4" fmla="*/ 924261 h 931426"/>
                <a:gd name="connsiteX5" fmla="*/ 711564 w 4145171"/>
                <a:gd name="connsiteY5" fmla="*/ 725282 h 931426"/>
                <a:gd name="connsiteX6" fmla="*/ 84198 w 4145171"/>
                <a:gd name="connsiteY6" fmla="*/ 464149 h 931426"/>
                <a:gd name="connsiteX0" fmla="*/ 96506 w 4157479"/>
                <a:gd name="connsiteY0" fmla="*/ 464149 h 931426"/>
                <a:gd name="connsiteX1" fmla="*/ 2120045 w 4157479"/>
                <a:gd name="connsiteY1" fmla="*/ 4037 h 931426"/>
                <a:gd name="connsiteX2" fmla="*/ 3058280 w 4157479"/>
                <a:gd name="connsiteY2" fmla="*/ 251946 h 931426"/>
                <a:gd name="connsiteX3" fmla="*/ 4143584 w 4157479"/>
                <a:gd name="connsiteY3" fmla="*/ 464149 h 931426"/>
                <a:gd name="connsiteX4" fmla="*/ 2120045 w 4157479"/>
                <a:gd name="connsiteY4" fmla="*/ 924261 h 931426"/>
                <a:gd name="connsiteX5" fmla="*/ 723872 w 4157479"/>
                <a:gd name="connsiteY5" fmla="*/ 725282 h 931426"/>
                <a:gd name="connsiteX6" fmla="*/ 96506 w 4157479"/>
                <a:gd name="connsiteY6" fmla="*/ 464149 h 931426"/>
                <a:gd name="connsiteX0" fmla="*/ 296110 w 4357083"/>
                <a:gd name="connsiteY0" fmla="*/ 464149 h 931426"/>
                <a:gd name="connsiteX1" fmla="*/ 2319649 w 4357083"/>
                <a:gd name="connsiteY1" fmla="*/ 4037 h 931426"/>
                <a:gd name="connsiteX2" fmla="*/ 3257884 w 4357083"/>
                <a:gd name="connsiteY2" fmla="*/ 251946 h 931426"/>
                <a:gd name="connsiteX3" fmla="*/ 4343188 w 4357083"/>
                <a:gd name="connsiteY3" fmla="*/ 464149 h 931426"/>
                <a:gd name="connsiteX4" fmla="*/ 2319649 w 4357083"/>
                <a:gd name="connsiteY4" fmla="*/ 924261 h 931426"/>
                <a:gd name="connsiteX5" fmla="*/ 923476 w 4357083"/>
                <a:gd name="connsiteY5" fmla="*/ 725282 h 931426"/>
                <a:gd name="connsiteX6" fmla="*/ 296110 w 4357083"/>
                <a:gd name="connsiteY6" fmla="*/ 464149 h 931426"/>
                <a:gd name="connsiteX0" fmla="*/ 330729 w 4205399"/>
                <a:gd name="connsiteY0" fmla="*/ 319867 h 988590"/>
                <a:gd name="connsiteX1" fmla="*/ 2167965 w 4205399"/>
                <a:gd name="connsiteY1" fmla="*/ 61201 h 988590"/>
                <a:gd name="connsiteX2" fmla="*/ 3106200 w 4205399"/>
                <a:gd name="connsiteY2" fmla="*/ 309110 h 988590"/>
                <a:gd name="connsiteX3" fmla="*/ 4191504 w 4205399"/>
                <a:gd name="connsiteY3" fmla="*/ 521313 h 988590"/>
                <a:gd name="connsiteX4" fmla="*/ 2167965 w 4205399"/>
                <a:gd name="connsiteY4" fmla="*/ 981425 h 988590"/>
                <a:gd name="connsiteX5" fmla="*/ 771792 w 4205399"/>
                <a:gd name="connsiteY5" fmla="*/ 782446 h 988590"/>
                <a:gd name="connsiteX6" fmla="*/ 330729 w 4205399"/>
                <a:gd name="connsiteY6" fmla="*/ 319867 h 988590"/>
                <a:gd name="connsiteX0" fmla="*/ 409684 w 4284354"/>
                <a:gd name="connsiteY0" fmla="*/ 258680 h 927403"/>
                <a:gd name="connsiteX1" fmla="*/ 2246920 w 4284354"/>
                <a:gd name="connsiteY1" fmla="*/ 14 h 927403"/>
                <a:gd name="connsiteX2" fmla="*/ 3185155 w 4284354"/>
                <a:gd name="connsiteY2" fmla="*/ 247923 h 927403"/>
                <a:gd name="connsiteX3" fmla="*/ 4270459 w 4284354"/>
                <a:gd name="connsiteY3" fmla="*/ 460126 h 927403"/>
                <a:gd name="connsiteX4" fmla="*/ 2246920 w 4284354"/>
                <a:gd name="connsiteY4" fmla="*/ 920238 h 927403"/>
                <a:gd name="connsiteX5" fmla="*/ 850747 w 4284354"/>
                <a:gd name="connsiteY5" fmla="*/ 721259 h 927403"/>
                <a:gd name="connsiteX6" fmla="*/ 409684 w 4284354"/>
                <a:gd name="connsiteY6" fmla="*/ 258680 h 927403"/>
                <a:gd name="connsiteX0" fmla="*/ 67080 w 3941750"/>
                <a:gd name="connsiteY0" fmla="*/ 322739 h 991462"/>
                <a:gd name="connsiteX1" fmla="*/ 1756031 w 3941750"/>
                <a:gd name="connsiteY1" fmla="*/ 10 h 991462"/>
                <a:gd name="connsiteX2" fmla="*/ 2842551 w 3941750"/>
                <a:gd name="connsiteY2" fmla="*/ 311982 h 991462"/>
                <a:gd name="connsiteX3" fmla="*/ 3927855 w 3941750"/>
                <a:gd name="connsiteY3" fmla="*/ 524185 h 991462"/>
                <a:gd name="connsiteX4" fmla="*/ 1904316 w 3941750"/>
                <a:gd name="connsiteY4" fmla="*/ 984297 h 991462"/>
                <a:gd name="connsiteX5" fmla="*/ 508143 w 3941750"/>
                <a:gd name="connsiteY5" fmla="*/ 785318 h 991462"/>
                <a:gd name="connsiteX6" fmla="*/ 67080 w 3941750"/>
                <a:gd name="connsiteY6" fmla="*/ 322739 h 991462"/>
                <a:gd name="connsiteX0" fmla="*/ 67080 w 3927855"/>
                <a:gd name="connsiteY0" fmla="*/ 322739 h 991462"/>
                <a:gd name="connsiteX1" fmla="*/ 1756031 w 3927855"/>
                <a:gd name="connsiteY1" fmla="*/ 10 h 991462"/>
                <a:gd name="connsiteX2" fmla="*/ 2842551 w 3927855"/>
                <a:gd name="connsiteY2" fmla="*/ 311982 h 991462"/>
                <a:gd name="connsiteX3" fmla="*/ 3927855 w 3927855"/>
                <a:gd name="connsiteY3" fmla="*/ 524185 h 991462"/>
                <a:gd name="connsiteX4" fmla="*/ 1904316 w 3927855"/>
                <a:gd name="connsiteY4" fmla="*/ 984297 h 991462"/>
                <a:gd name="connsiteX5" fmla="*/ 508143 w 3927855"/>
                <a:gd name="connsiteY5" fmla="*/ 785318 h 991462"/>
                <a:gd name="connsiteX6" fmla="*/ 67080 w 3927855"/>
                <a:gd name="connsiteY6" fmla="*/ 322739 h 991462"/>
                <a:gd name="connsiteX0" fmla="*/ 67080 w 3939483"/>
                <a:gd name="connsiteY0" fmla="*/ 322739 h 991261"/>
                <a:gd name="connsiteX1" fmla="*/ 1756031 w 3939483"/>
                <a:gd name="connsiteY1" fmla="*/ 10 h 991261"/>
                <a:gd name="connsiteX2" fmla="*/ 2842551 w 3939483"/>
                <a:gd name="connsiteY2" fmla="*/ 311982 h 991261"/>
                <a:gd name="connsiteX3" fmla="*/ 3939483 w 3939483"/>
                <a:gd name="connsiteY3" fmla="*/ 528726 h 991261"/>
                <a:gd name="connsiteX4" fmla="*/ 1904316 w 3939483"/>
                <a:gd name="connsiteY4" fmla="*/ 984297 h 991261"/>
                <a:gd name="connsiteX5" fmla="*/ 508143 w 3939483"/>
                <a:gd name="connsiteY5" fmla="*/ 785318 h 991261"/>
                <a:gd name="connsiteX6" fmla="*/ 67080 w 3939483"/>
                <a:gd name="connsiteY6" fmla="*/ 322739 h 99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9483" h="991261">
                  <a:moveTo>
                    <a:pt x="67080" y="322739"/>
                  </a:moveTo>
                  <a:cubicBezTo>
                    <a:pt x="275061" y="191854"/>
                    <a:pt x="1293453" y="1803"/>
                    <a:pt x="1756031" y="10"/>
                  </a:cubicBezTo>
                  <a:cubicBezTo>
                    <a:pt x="2218610" y="-1783"/>
                    <a:pt x="2505295" y="235297"/>
                    <a:pt x="2842551" y="311982"/>
                  </a:cubicBezTo>
                  <a:cubicBezTo>
                    <a:pt x="3179808" y="388667"/>
                    <a:pt x="3626640" y="423475"/>
                    <a:pt x="3939483" y="528726"/>
                  </a:cubicBezTo>
                  <a:cubicBezTo>
                    <a:pt x="3804626" y="674844"/>
                    <a:pt x="2476206" y="941532"/>
                    <a:pt x="1904316" y="984297"/>
                  </a:cubicBezTo>
                  <a:cubicBezTo>
                    <a:pt x="1332426" y="1027062"/>
                    <a:pt x="845400" y="862003"/>
                    <a:pt x="508143" y="785318"/>
                  </a:cubicBezTo>
                  <a:cubicBezTo>
                    <a:pt x="170887" y="708633"/>
                    <a:pt x="-140901" y="453624"/>
                    <a:pt x="67080" y="322739"/>
                  </a:cubicBezTo>
                  <a:close/>
                </a:path>
              </a:pathLst>
            </a:custGeom>
            <a:solidFill>
              <a:srgbClr val="CC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65" name="Oval 1"/>
            <p:cNvSpPr/>
            <p:nvPr/>
          </p:nvSpPr>
          <p:spPr bwMode="auto">
            <a:xfrm>
              <a:off x="530003" y="5684586"/>
              <a:ext cx="3940615" cy="752393"/>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 fmla="*/ 0 w 4231630"/>
                <a:gd name="connsiteY0" fmla="*/ 472902 h 939042"/>
                <a:gd name="connsiteX1" fmla="*/ 2023539 w 4231630"/>
                <a:gd name="connsiteY1" fmla="*/ 12790 h 939042"/>
                <a:gd name="connsiteX2" fmla="*/ 4047078 w 4231630"/>
                <a:gd name="connsiteY2" fmla="*/ 933014 h 939042"/>
                <a:gd name="connsiteX3" fmla="*/ 4047078 w 4231630"/>
                <a:gd name="connsiteY3" fmla="*/ 472902 h 939042"/>
                <a:gd name="connsiteX4" fmla="*/ 2023539 w 4231630"/>
                <a:gd name="connsiteY4" fmla="*/ 933014 h 939042"/>
                <a:gd name="connsiteX5" fmla="*/ 0 w 4231630"/>
                <a:gd name="connsiteY5" fmla="*/ 472902 h 939042"/>
                <a:gd name="connsiteX0" fmla="*/ 0 w 4060973"/>
                <a:gd name="connsiteY0" fmla="*/ 464149 h 924261"/>
                <a:gd name="connsiteX1" fmla="*/ 2023539 w 4060973"/>
                <a:gd name="connsiteY1" fmla="*/ 4037 h 924261"/>
                <a:gd name="connsiteX2" fmla="*/ 2961774 w 4060973"/>
                <a:gd name="connsiteY2" fmla="*/ 251946 h 924261"/>
                <a:gd name="connsiteX3" fmla="*/ 4047078 w 4060973"/>
                <a:gd name="connsiteY3" fmla="*/ 464149 h 924261"/>
                <a:gd name="connsiteX4" fmla="*/ 2023539 w 4060973"/>
                <a:gd name="connsiteY4" fmla="*/ 924261 h 924261"/>
                <a:gd name="connsiteX5" fmla="*/ 0 w 4060973"/>
                <a:gd name="connsiteY5" fmla="*/ 464149 h 924261"/>
                <a:gd name="connsiteX0" fmla="*/ 40951 w 4134752"/>
                <a:gd name="connsiteY0" fmla="*/ 464149 h 981774"/>
                <a:gd name="connsiteX1" fmla="*/ 2064490 w 4134752"/>
                <a:gd name="connsiteY1" fmla="*/ 4037 h 981774"/>
                <a:gd name="connsiteX2" fmla="*/ 3002725 w 4134752"/>
                <a:gd name="connsiteY2" fmla="*/ 251946 h 981774"/>
                <a:gd name="connsiteX3" fmla="*/ 4088029 w 4134752"/>
                <a:gd name="connsiteY3" fmla="*/ 464149 h 981774"/>
                <a:gd name="connsiteX4" fmla="*/ 2064490 w 4134752"/>
                <a:gd name="connsiteY4" fmla="*/ 924261 h 981774"/>
                <a:gd name="connsiteX5" fmla="*/ 4101924 w 4134752"/>
                <a:gd name="connsiteY5" fmla="*/ 924261 h 981774"/>
                <a:gd name="connsiteX6" fmla="*/ 40951 w 4134752"/>
                <a:gd name="connsiteY6" fmla="*/ 464149 h 981774"/>
                <a:gd name="connsiteX0" fmla="*/ 15217 w 4076190"/>
                <a:gd name="connsiteY0" fmla="*/ 464149 h 929870"/>
                <a:gd name="connsiteX1" fmla="*/ 2038756 w 4076190"/>
                <a:gd name="connsiteY1" fmla="*/ 4037 h 929870"/>
                <a:gd name="connsiteX2" fmla="*/ 2976991 w 4076190"/>
                <a:gd name="connsiteY2" fmla="*/ 251946 h 929870"/>
                <a:gd name="connsiteX3" fmla="*/ 4062295 w 4076190"/>
                <a:gd name="connsiteY3" fmla="*/ 464149 h 929870"/>
                <a:gd name="connsiteX4" fmla="*/ 2038756 w 4076190"/>
                <a:gd name="connsiteY4" fmla="*/ 924261 h 929870"/>
                <a:gd name="connsiteX5" fmla="*/ 1158950 w 4076190"/>
                <a:gd name="connsiteY5" fmla="*/ 703767 h 929870"/>
                <a:gd name="connsiteX6" fmla="*/ 15217 w 4076190"/>
                <a:gd name="connsiteY6" fmla="*/ 464149 h 929870"/>
                <a:gd name="connsiteX0" fmla="*/ 57807 w 4118780"/>
                <a:gd name="connsiteY0" fmla="*/ 464149 h 931426"/>
                <a:gd name="connsiteX1" fmla="*/ 2081346 w 4118780"/>
                <a:gd name="connsiteY1" fmla="*/ 4037 h 931426"/>
                <a:gd name="connsiteX2" fmla="*/ 3019581 w 4118780"/>
                <a:gd name="connsiteY2" fmla="*/ 251946 h 931426"/>
                <a:gd name="connsiteX3" fmla="*/ 4104885 w 4118780"/>
                <a:gd name="connsiteY3" fmla="*/ 464149 h 931426"/>
                <a:gd name="connsiteX4" fmla="*/ 2081346 w 4118780"/>
                <a:gd name="connsiteY4" fmla="*/ 924261 h 931426"/>
                <a:gd name="connsiteX5" fmla="*/ 685173 w 4118780"/>
                <a:gd name="connsiteY5" fmla="*/ 725282 h 931426"/>
                <a:gd name="connsiteX6" fmla="*/ 57807 w 4118780"/>
                <a:gd name="connsiteY6" fmla="*/ 464149 h 931426"/>
                <a:gd name="connsiteX0" fmla="*/ 84198 w 4145171"/>
                <a:gd name="connsiteY0" fmla="*/ 464149 h 931426"/>
                <a:gd name="connsiteX1" fmla="*/ 2107737 w 4145171"/>
                <a:gd name="connsiteY1" fmla="*/ 4037 h 931426"/>
                <a:gd name="connsiteX2" fmla="*/ 3045972 w 4145171"/>
                <a:gd name="connsiteY2" fmla="*/ 251946 h 931426"/>
                <a:gd name="connsiteX3" fmla="*/ 4131276 w 4145171"/>
                <a:gd name="connsiteY3" fmla="*/ 464149 h 931426"/>
                <a:gd name="connsiteX4" fmla="*/ 2107737 w 4145171"/>
                <a:gd name="connsiteY4" fmla="*/ 924261 h 931426"/>
                <a:gd name="connsiteX5" fmla="*/ 711564 w 4145171"/>
                <a:gd name="connsiteY5" fmla="*/ 725282 h 931426"/>
                <a:gd name="connsiteX6" fmla="*/ 84198 w 4145171"/>
                <a:gd name="connsiteY6" fmla="*/ 464149 h 931426"/>
                <a:gd name="connsiteX0" fmla="*/ 96506 w 4157479"/>
                <a:gd name="connsiteY0" fmla="*/ 464149 h 931426"/>
                <a:gd name="connsiteX1" fmla="*/ 2120045 w 4157479"/>
                <a:gd name="connsiteY1" fmla="*/ 4037 h 931426"/>
                <a:gd name="connsiteX2" fmla="*/ 3058280 w 4157479"/>
                <a:gd name="connsiteY2" fmla="*/ 251946 h 931426"/>
                <a:gd name="connsiteX3" fmla="*/ 4143584 w 4157479"/>
                <a:gd name="connsiteY3" fmla="*/ 464149 h 931426"/>
                <a:gd name="connsiteX4" fmla="*/ 2120045 w 4157479"/>
                <a:gd name="connsiteY4" fmla="*/ 924261 h 931426"/>
                <a:gd name="connsiteX5" fmla="*/ 723872 w 4157479"/>
                <a:gd name="connsiteY5" fmla="*/ 725282 h 931426"/>
                <a:gd name="connsiteX6" fmla="*/ 96506 w 4157479"/>
                <a:gd name="connsiteY6" fmla="*/ 464149 h 931426"/>
                <a:gd name="connsiteX0" fmla="*/ 296110 w 4357083"/>
                <a:gd name="connsiteY0" fmla="*/ 464149 h 931426"/>
                <a:gd name="connsiteX1" fmla="*/ 2319649 w 4357083"/>
                <a:gd name="connsiteY1" fmla="*/ 4037 h 931426"/>
                <a:gd name="connsiteX2" fmla="*/ 3257884 w 4357083"/>
                <a:gd name="connsiteY2" fmla="*/ 251946 h 931426"/>
                <a:gd name="connsiteX3" fmla="*/ 4343188 w 4357083"/>
                <a:gd name="connsiteY3" fmla="*/ 464149 h 931426"/>
                <a:gd name="connsiteX4" fmla="*/ 2319649 w 4357083"/>
                <a:gd name="connsiteY4" fmla="*/ 924261 h 931426"/>
                <a:gd name="connsiteX5" fmla="*/ 923476 w 4357083"/>
                <a:gd name="connsiteY5" fmla="*/ 725282 h 931426"/>
                <a:gd name="connsiteX6" fmla="*/ 296110 w 4357083"/>
                <a:gd name="connsiteY6" fmla="*/ 464149 h 931426"/>
                <a:gd name="connsiteX0" fmla="*/ 330729 w 4205399"/>
                <a:gd name="connsiteY0" fmla="*/ 319867 h 988590"/>
                <a:gd name="connsiteX1" fmla="*/ 2167965 w 4205399"/>
                <a:gd name="connsiteY1" fmla="*/ 61201 h 988590"/>
                <a:gd name="connsiteX2" fmla="*/ 3106200 w 4205399"/>
                <a:gd name="connsiteY2" fmla="*/ 309110 h 988590"/>
                <a:gd name="connsiteX3" fmla="*/ 4191504 w 4205399"/>
                <a:gd name="connsiteY3" fmla="*/ 521313 h 988590"/>
                <a:gd name="connsiteX4" fmla="*/ 2167965 w 4205399"/>
                <a:gd name="connsiteY4" fmla="*/ 981425 h 988590"/>
                <a:gd name="connsiteX5" fmla="*/ 771792 w 4205399"/>
                <a:gd name="connsiteY5" fmla="*/ 782446 h 988590"/>
                <a:gd name="connsiteX6" fmla="*/ 330729 w 4205399"/>
                <a:gd name="connsiteY6" fmla="*/ 319867 h 988590"/>
                <a:gd name="connsiteX0" fmla="*/ 409684 w 4284354"/>
                <a:gd name="connsiteY0" fmla="*/ 258680 h 927403"/>
                <a:gd name="connsiteX1" fmla="*/ 2246920 w 4284354"/>
                <a:gd name="connsiteY1" fmla="*/ 14 h 927403"/>
                <a:gd name="connsiteX2" fmla="*/ 3185155 w 4284354"/>
                <a:gd name="connsiteY2" fmla="*/ 247923 h 927403"/>
                <a:gd name="connsiteX3" fmla="*/ 4270459 w 4284354"/>
                <a:gd name="connsiteY3" fmla="*/ 460126 h 927403"/>
                <a:gd name="connsiteX4" fmla="*/ 2246920 w 4284354"/>
                <a:gd name="connsiteY4" fmla="*/ 920238 h 927403"/>
                <a:gd name="connsiteX5" fmla="*/ 850747 w 4284354"/>
                <a:gd name="connsiteY5" fmla="*/ 721259 h 927403"/>
                <a:gd name="connsiteX6" fmla="*/ 409684 w 4284354"/>
                <a:gd name="connsiteY6" fmla="*/ 258680 h 927403"/>
                <a:gd name="connsiteX0" fmla="*/ 67080 w 3941750"/>
                <a:gd name="connsiteY0" fmla="*/ 322739 h 991462"/>
                <a:gd name="connsiteX1" fmla="*/ 1756031 w 3941750"/>
                <a:gd name="connsiteY1" fmla="*/ 10 h 991462"/>
                <a:gd name="connsiteX2" fmla="*/ 2842551 w 3941750"/>
                <a:gd name="connsiteY2" fmla="*/ 311982 h 991462"/>
                <a:gd name="connsiteX3" fmla="*/ 3927855 w 3941750"/>
                <a:gd name="connsiteY3" fmla="*/ 524185 h 991462"/>
                <a:gd name="connsiteX4" fmla="*/ 1904316 w 3941750"/>
                <a:gd name="connsiteY4" fmla="*/ 984297 h 991462"/>
                <a:gd name="connsiteX5" fmla="*/ 508143 w 3941750"/>
                <a:gd name="connsiteY5" fmla="*/ 785318 h 991462"/>
                <a:gd name="connsiteX6" fmla="*/ 67080 w 3941750"/>
                <a:gd name="connsiteY6" fmla="*/ 322739 h 991462"/>
                <a:gd name="connsiteX0" fmla="*/ 67080 w 3927855"/>
                <a:gd name="connsiteY0" fmla="*/ 322739 h 991462"/>
                <a:gd name="connsiteX1" fmla="*/ 1756031 w 3927855"/>
                <a:gd name="connsiteY1" fmla="*/ 10 h 991462"/>
                <a:gd name="connsiteX2" fmla="*/ 2842551 w 3927855"/>
                <a:gd name="connsiteY2" fmla="*/ 311982 h 991462"/>
                <a:gd name="connsiteX3" fmla="*/ 3927855 w 3927855"/>
                <a:gd name="connsiteY3" fmla="*/ 524185 h 991462"/>
                <a:gd name="connsiteX4" fmla="*/ 1904316 w 3927855"/>
                <a:gd name="connsiteY4" fmla="*/ 984297 h 991462"/>
                <a:gd name="connsiteX5" fmla="*/ 508143 w 3927855"/>
                <a:gd name="connsiteY5" fmla="*/ 785318 h 991462"/>
                <a:gd name="connsiteX6" fmla="*/ 67080 w 3927855"/>
                <a:gd name="connsiteY6" fmla="*/ 322739 h 99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7855" h="991462">
                  <a:moveTo>
                    <a:pt x="67080" y="322739"/>
                  </a:moveTo>
                  <a:cubicBezTo>
                    <a:pt x="275061" y="191854"/>
                    <a:pt x="1293453" y="1803"/>
                    <a:pt x="1756031" y="10"/>
                  </a:cubicBezTo>
                  <a:cubicBezTo>
                    <a:pt x="2218610" y="-1783"/>
                    <a:pt x="2505295" y="235297"/>
                    <a:pt x="2842551" y="311982"/>
                  </a:cubicBezTo>
                  <a:cubicBezTo>
                    <a:pt x="3179808" y="388667"/>
                    <a:pt x="3672842" y="414029"/>
                    <a:pt x="3927855" y="524185"/>
                  </a:cubicBezTo>
                  <a:cubicBezTo>
                    <a:pt x="3792998" y="670303"/>
                    <a:pt x="2474268" y="940775"/>
                    <a:pt x="1904316" y="984297"/>
                  </a:cubicBezTo>
                  <a:cubicBezTo>
                    <a:pt x="1334364" y="1027819"/>
                    <a:pt x="845400" y="862003"/>
                    <a:pt x="508143" y="785318"/>
                  </a:cubicBezTo>
                  <a:cubicBezTo>
                    <a:pt x="170887" y="708633"/>
                    <a:pt x="-140901" y="453624"/>
                    <a:pt x="67080" y="322739"/>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66" name="Oval 1"/>
            <p:cNvSpPr/>
            <p:nvPr/>
          </p:nvSpPr>
          <p:spPr bwMode="auto">
            <a:xfrm>
              <a:off x="786792" y="5731002"/>
              <a:ext cx="3342111" cy="670855"/>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 fmla="*/ 0 w 4231630"/>
                <a:gd name="connsiteY0" fmla="*/ 472902 h 939042"/>
                <a:gd name="connsiteX1" fmla="*/ 2023539 w 4231630"/>
                <a:gd name="connsiteY1" fmla="*/ 12790 h 939042"/>
                <a:gd name="connsiteX2" fmla="*/ 4047078 w 4231630"/>
                <a:gd name="connsiteY2" fmla="*/ 933014 h 939042"/>
                <a:gd name="connsiteX3" fmla="*/ 4047078 w 4231630"/>
                <a:gd name="connsiteY3" fmla="*/ 472902 h 939042"/>
                <a:gd name="connsiteX4" fmla="*/ 2023539 w 4231630"/>
                <a:gd name="connsiteY4" fmla="*/ 933014 h 939042"/>
                <a:gd name="connsiteX5" fmla="*/ 0 w 4231630"/>
                <a:gd name="connsiteY5" fmla="*/ 472902 h 939042"/>
                <a:gd name="connsiteX0" fmla="*/ 0 w 4060973"/>
                <a:gd name="connsiteY0" fmla="*/ 464149 h 924261"/>
                <a:gd name="connsiteX1" fmla="*/ 2023539 w 4060973"/>
                <a:gd name="connsiteY1" fmla="*/ 4037 h 924261"/>
                <a:gd name="connsiteX2" fmla="*/ 2961774 w 4060973"/>
                <a:gd name="connsiteY2" fmla="*/ 251946 h 924261"/>
                <a:gd name="connsiteX3" fmla="*/ 4047078 w 4060973"/>
                <a:gd name="connsiteY3" fmla="*/ 464149 h 924261"/>
                <a:gd name="connsiteX4" fmla="*/ 2023539 w 4060973"/>
                <a:gd name="connsiteY4" fmla="*/ 924261 h 924261"/>
                <a:gd name="connsiteX5" fmla="*/ 0 w 4060973"/>
                <a:gd name="connsiteY5" fmla="*/ 464149 h 924261"/>
                <a:gd name="connsiteX0" fmla="*/ 40951 w 4134752"/>
                <a:gd name="connsiteY0" fmla="*/ 464149 h 981774"/>
                <a:gd name="connsiteX1" fmla="*/ 2064490 w 4134752"/>
                <a:gd name="connsiteY1" fmla="*/ 4037 h 981774"/>
                <a:gd name="connsiteX2" fmla="*/ 3002725 w 4134752"/>
                <a:gd name="connsiteY2" fmla="*/ 251946 h 981774"/>
                <a:gd name="connsiteX3" fmla="*/ 4088029 w 4134752"/>
                <a:gd name="connsiteY3" fmla="*/ 464149 h 981774"/>
                <a:gd name="connsiteX4" fmla="*/ 2064490 w 4134752"/>
                <a:gd name="connsiteY4" fmla="*/ 924261 h 981774"/>
                <a:gd name="connsiteX5" fmla="*/ 4101924 w 4134752"/>
                <a:gd name="connsiteY5" fmla="*/ 924261 h 981774"/>
                <a:gd name="connsiteX6" fmla="*/ 40951 w 4134752"/>
                <a:gd name="connsiteY6" fmla="*/ 464149 h 981774"/>
                <a:gd name="connsiteX0" fmla="*/ 15217 w 4076190"/>
                <a:gd name="connsiteY0" fmla="*/ 464149 h 929870"/>
                <a:gd name="connsiteX1" fmla="*/ 2038756 w 4076190"/>
                <a:gd name="connsiteY1" fmla="*/ 4037 h 929870"/>
                <a:gd name="connsiteX2" fmla="*/ 2976991 w 4076190"/>
                <a:gd name="connsiteY2" fmla="*/ 251946 h 929870"/>
                <a:gd name="connsiteX3" fmla="*/ 4062295 w 4076190"/>
                <a:gd name="connsiteY3" fmla="*/ 464149 h 929870"/>
                <a:gd name="connsiteX4" fmla="*/ 2038756 w 4076190"/>
                <a:gd name="connsiteY4" fmla="*/ 924261 h 929870"/>
                <a:gd name="connsiteX5" fmla="*/ 1158950 w 4076190"/>
                <a:gd name="connsiteY5" fmla="*/ 703767 h 929870"/>
                <a:gd name="connsiteX6" fmla="*/ 15217 w 4076190"/>
                <a:gd name="connsiteY6" fmla="*/ 464149 h 929870"/>
                <a:gd name="connsiteX0" fmla="*/ 57807 w 4118780"/>
                <a:gd name="connsiteY0" fmla="*/ 464149 h 931426"/>
                <a:gd name="connsiteX1" fmla="*/ 2081346 w 4118780"/>
                <a:gd name="connsiteY1" fmla="*/ 4037 h 931426"/>
                <a:gd name="connsiteX2" fmla="*/ 3019581 w 4118780"/>
                <a:gd name="connsiteY2" fmla="*/ 251946 h 931426"/>
                <a:gd name="connsiteX3" fmla="*/ 4104885 w 4118780"/>
                <a:gd name="connsiteY3" fmla="*/ 464149 h 931426"/>
                <a:gd name="connsiteX4" fmla="*/ 2081346 w 4118780"/>
                <a:gd name="connsiteY4" fmla="*/ 924261 h 931426"/>
                <a:gd name="connsiteX5" fmla="*/ 685173 w 4118780"/>
                <a:gd name="connsiteY5" fmla="*/ 725282 h 931426"/>
                <a:gd name="connsiteX6" fmla="*/ 57807 w 4118780"/>
                <a:gd name="connsiteY6" fmla="*/ 464149 h 931426"/>
                <a:gd name="connsiteX0" fmla="*/ 84198 w 4145171"/>
                <a:gd name="connsiteY0" fmla="*/ 464149 h 931426"/>
                <a:gd name="connsiteX1" fmla="*/ 2107737 w 4145171"/>
                <a:gd name="connsiteY1" fmla="*/ 4037 h 931426"/>
                <a:gd name="connsiteX2" fmla="*/ 3045972 w 4145171"/>
                <a:gd name="connsiteY2" fmla="*/ 251946 h 931426"/>
                <a:gd name="connsiteX3" fmla="*/ 4131276 w 4145171"/>
                <a:gd name="connsiteY3" fmla="*/ 464149 h 931426"/>
                <a:gd name="connsiteX4" fmla="*/ 2107737 w 4145171"/>
                <a:gd name="connsiteY4" fmla="*/ 924261 h 931426"/>
                <a:gd name="connsiteX5" fmla="*/ 711564 w 4145171"/>
                <a:gd name="connsiteY5" fmla="*/ 725282 h 931426"/>
                <a:gd name="connsiteX6" fmla="*/ 84198 w 4145171"/>
                <a:gd name="connsiteY6" fmla="*/ 464149 h 931426"/>
                <a:gd name="connsiteX0" fmla="*/ 96506 w 4157479"/>
                <a:gd name="connsiteY0" fmla="*/ 464149 h 931426"/>
                <a:gd name="connsiteX1" fmla="*/ 2120045 w 4157479"/>
                <a:gd name="connsiteY1" fmla="*/ 4037 h 931426"/>
                <a:gd name="connsiteX2" fmla="*/ 3058280 w 4157479"/>
                <a:gd name="connsiteY2" fmla="*/ 251946 h 931426"/>
                <a:gd name="connsiteX3" fmla="*/ 4143584 w 4157479"/>
                <a:gd name="connsiteY3" fmla="*/ 464149 h 931426"/>
                <a:gd name="connsiteX4" fmla="*/ 2120045 w 4157479"/>
                <a:gd name="connsiteY4" fmla="*/ 924261 h 931426"/>
                <a:gd name="connsiteX5" fmla="*/ 723872 w 4157479"/>
                <a:gd name="connsiteY5" fmla="*/ 725282 h 931426"/>
                <a:gd name="connsiteX6" fmla="*/ 96506 w 4157479"/>
                <a:gd name="connsiteY6" fmla="*/ 464149 h 931426"/>
                <a:gd name="connsiteX0" fmla="*/ 296110 w 4357083"/>
                <a:gd name="connsiteY0" fmla="*/ 464149 h 931426"/>
                <a:gd name="connsiteX1" fmla="*/ 2319649 w 4357083"/>
                <a:gd name="connsiteY1" fmla="*/ 4037 h 931426"/>
                <a:gd name="connsiteX2" fmla="*/ 3257884 w 4357083"/>
                <a:gd name="connsiteY2" fmla="*/ 251946 h 931426"/>
                <a:gd name="connsiteX3" fmla="*/ 4343188 w 4357083"/>
                <a:gd name="connsiteY3" fmla="*/ 464149 h 931426"/>
                <a:gd name="connsiteX4" fmla="*/ 2319649 w 4357083"/>
                <a:gd name="connsiteY4" fmla="*/ 924261 h 931426"/>
                <a:gd name="connsiteX5" fmla="*/ 923476 w 4357083"/>
                <a:gd name="connsiteY5" fmla="*/ 725282 h 931426"/>
                <a:gd name="connsiteX6" fmla="*/ 296110 w 4357083"/>
                <a:gd name="connsiteY6" fmla="*/ 464149 h 931426"/>
                <a:gd name="connsiteX0" fmla="*/ 330729 w 4205399"/>
                <a:gd name="connsiteY0" fmla="*/ 319867 h 988590"/>
                <a:gd name="connsiteX1" fmla="*/ 2167965 w 4205399"/>
                <a:gd name="connsiteY1" fmla="*/ 61201 h 988590"/>
                <a:gd name="connsiteX2" fmla="*/ 3106200 w 4205399"/>
                <a:gd name="connsiteY2" fmla="*/ 309110 h 988590"/>
                <a:gd name="connsiteX3" fmla="*/ 4191504 w 4205399"/>
                <a:gd name="connsiteY3" fmla="*/ 521313 h 988590"/>
                <a:gd name="connsiteX4" fmla="*/ 2167965 w 4205399"/>
                <a:gd name="connsiteY4" fmla="*/ 981425 h 988590"/>
                <a:gd name="connsiteX5" fmla="*/ 771792 w 4205399"/>
                <a:gd name="connsiteY5" fmla="*/ 782446 h 988590"/>
                <a:gd name="connsiteX6" fmla="*/ 330729 w 4205399"/>
                <a:gd name="connsiteY6" fmla="*/ 319867 h 988590"/>
                <a:gd name="connsiteX0" fmla="*/ 409684 w 4284354"/>
                <a:gd name="connsiteY0" fmla="*/ 258680 h 927403"/>
                <a:gd name="connsiteX1" fmla="*/ 2246920 w 4284354"/>
                <a:gd name="connsiteY1" fmla="*/ 14 h 927403"/>
                <a:gd name="connsiteX2" fmla="*/ 3185155 w 4284354"/>
                <a:gd name="connsiteY2" fmla="*/ 247923 h 927403"/>
                <a:gd name="connsiteX3" fmla="*/ 4270459 w 4284354"/>
                <a:gd name="connsiteY3" fmla="*/ 460126 h 927403"/>
                <a:gd name="connsiteX4" fmla="*/ 2246920 w 4284354"/>
                <a:gd name="connsiteY4" fmla="*/ 920238 h 927403"/>
                <a:gd name="connsiteX5" fmla="*/ 850747 w 4284354"/>
                <a:gd name="connsiteY5" fmla="*/ 721259 h 927403"/>
                <a:gd name="connsiteX6" fmla="*/ 409684 w 4284354"/>
                <a:gd name="connsiteY6" fmla="*/ 258680 h 927403"/>
                <a:gd name="connsiteX0" fmla="*/ 67080 w 3941750"/>
                <a:gd name="connsiteY0" fmla="*/ 322739 h 991462"/>
                <a:gd name="connsiteX1" fmla="*/ 1756031 w 3941750"/>
                <a:gd name="connsiteY1" fmla="*/ 10 h 991462"/>
                <a:gd name="connsiteX2" fmla="*/ 2842551 w 3941750"/>
                <a:gd name="connsiteY2" fmla="*/ 311982 h 991462"/>
                <a:gd name="connsiteX3" fmla="*/ 3927855 w 3941750"/>
                <a:gd name="connsiteY3" fmla="*/ 524185 h 991462"/>
                <a:gd name="connsiteX4" fmla="*/ 1904316 w 3941750"/>
                <a:gd name="connsiteY4" fmla="*/ 984297 h 991462"/>
                <a:gd name="connsiteX5" fmla="*/ 508143 w 3941750"/>
                <a:gd name="connsiteY5" fmla="*/ 785318 h 991462"/>
                <a:gd name="connsiteX6" fmla="*/ 67080 w 3941750"/>
                <a:gd name="connsiteY6" fmla="*/ 322739 h 99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750" h="991462">
                  <a:moveTo>
                    <a:pt x="67080" y="322739"/>
                  </a:moveTo>
                  <a:cubicBezTo>
                    <a:pt x="275061" y="191854"/>
                    <a:pt x="1293453" y="1803"/>
                    <a:pt x="1756031" y="10"/>
                  </a:cubicBezTo>
                  <a:cubicBezTo>
                    <a:pt x="2218610" y="-1783"/>
                    <a:pt x="2505295" y="235297"/>
                    <a:pt x="2842551" y="311982"/>
                  </a:cubicBezTo>
                  <a:cubicBezTo>
                    <a:pt x="3179808" y="388667"/>
                    <a:pt x="4062712" y="378067"/>
                    <a:pt x="3927855" y="524185"/>
                  </a:cubicBezTo>
                  <a:cubicBezTo>
                    <a:pt x="3792998" y="670303"/>
                    <a:pt x="2474268" y="940775"/>
                    <a:pt x="1904316" y="984297"/>
                  </a:cubicBezTo>
                  <a:cubicBezTo>
                    <a:pt x="1334364" y="1027819"/>
                    <a:pt x="845400" y="862003"/>
                    <a:pt x="508143" y="785318"/>
                  </a:cubicBezTo>
                  <a:cubicBezTo>
                    <a:pt x="170887" y="708633"/>
                    <a:pt x="-140901" y="453624"/>
                    <a:pt x="67080" y="322739"/>
                  </a:cubicBez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67" name="Freeform 266"/>
            <p:cNvSpPr/>
            <p:nvPr/>
          </p:nvSpPr>
          <p:spPr bwMode="auto">
            <a:xfrm rot="20734019" flipV="1">
              <a:off x="2414713" y="5752620"/>
              <a:ext cx="5053622" cy="979917"/>
            </a:xfrm>
            <a:custGeom>
              <a:avLst/>
              <a:gdLst>
                <a:gd name="connsiteX0" fmla="*/ 0 w 3200400"/>
                <a:gd name="connsiteY0" fmla="*/ 1040130 h 1051560"/>
                <a:gd name="connsiteX1" fmla="*/ 2331720 w 3200400"/>
                <a:gd name="connsiteY1" fmla="*/ 0 h 1051560"/>
                <a:gd name="connsiteX2" fmla="*/ 3200400 w 3200400"/>
                <a:gd name="connsiteY2" fmla="*/ 102870 h 1051560"/>
                <a:gd name="connsiteX3" fmla="*/ 1531620 w 3200400"/>
                <a:gd name="connsiteY3" fmla="*/ 1051560 h 1051560"/>
                <a:gd name="connsiteX4" fmla="*/ 0 w 3200400"/>
                <a:gd name="connsiteY4" fmla="*/ 1040130 h 1051560"/>
                <a:gd name="connsiteX0" fmla="*/ 0 w 3200400"/>
                <a:gd name="connsiteY0" fmla="*/ 1041237 h 1052667"/>
                <a:gd name="connsiteX1" fmla="*/ 2331720 w 3200400"/>
                <a:gd name="connsiteY1" fmla="*/ 1107 h 1052667"/>
                <a:gd name="connsiteX2" fmla="*/ 3200400 w 3200400"/>
                <a:gd name="connsiteY2" fmla="*/ 103977 h 1052667"/>
                <a:gd name="connsiteX3" fmla="*/ 1531620 w 3200400"/>
                <a:gd name="connsiteY3" fmla="*/ 1052667 h 1052667"/>
                <a:gd name="connsiteX4" fmla="*/ 0 w 3200400"/>
                <a:gd name="connsiteY4" fmla="*/ 1041237 h 1052667"/>
                <a:gd name="connsiteX0" fmla="*/ 0 w 3200400"/>
                <a:gd name="connsiteY0" fmla="*/ 1042273 h 1053703"/>
                <a:gd name="connsiteX1" fmla="*/ 2331720 w 3200400"/>
                <a:gd name="connsiteY1" fmla="*/ 2143 h 1053703"/>
                <a:gd name="connsiteX2" fmla="*/ 3200400 w 3200400"/>
                <a:gd name="connsiteY2" fmla="*/ 105013 h 1053703"/>
                <a:gd name="connsiteX3" fmla="*/ 1531620 w 3200400"/>
                <a:gd name="connsiteY3" fmla="*/ 1053703 h 1053703"/>
                <a:gd name="connsiteX4" fmla="*/ 0 w 3200400"/>
                <a:gd name="connsiteY4" fmla="*/ 1042273 h 1053703"/>
                <a:gd name="connsiteX0" fmla="*/ 0 w 3200400"/>
                <a:gd name="connsiteY0" fmla="*/ 1053298 h 1064728"/>
                <a:gd name="connsiteX1" fmla="*/ 2354580 w 3200400"/>
                <a:gd name="connsiteY1" fmla="*/ 1738 h 1064728"/>
                <a:gd name="connsiteX2" fmla="*/ 3200400 w 3200400"/>
                <a:gd name="connsiteY2" fmla="*/ 116038 h 1064728"/>
                <a:gd name="connsiteX3" fmla="*/ 1531620 w 3200400"/>
                <a:gd name="connsiteY3" fmla="*/ 1064728 h 1064728"/>
                <a:gd name="connsiteX4" fmla="*/ 0 w 3200400"/>
                <a:gd name="connsiteY4" fmla="*/ 1053298 h 1064728"/>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65133"/>
                <a:gd name="connsiteX1" fmla="*/ 2354580 w 3200400"/>
                <a:gd name="connsiteY1" fmla="*/ 2143 h 1065133"/>
                <a:gd name="connsiteX2" fmla="*/ 3200400 w 3200400"/>
                <a:gd name="connsiteY2" fmla="*/ 105013 h 1065133"/>
                <a:gd name="connsiteX3" fmla="*/ 1531620 w 3200400"/>
                <a:gd name="connsiteY3" fmla="*/ 1065133 h 1065133"/>
                <a:gd name="connsiteX4" fmla="*/ 0 w 3200400"/>
                <a:gd name="connsiteY4" fmla="*/ 1053703 h 1065133"/>
                <a:gd name="connsiteX0" fmla="*/ 0 w 3200400"/>
                <a:gd name="connsiteY0" fmla="*/ 1053703 h 1053703"/>
                <a:gd name="connsiteX1" fmla="*/ 2354580 w 3200400"/>
                <a:gd name="connsiteY1" fmla="*/ 2143 h 1053703"/>
                <a:gd name="connsiteX2" fmla="*/ 3200400 w 3200400"/>
                <a:gd name="connsiteY2" fmla="*/ 105013 h 1053703"/>
                <a:gd name="connsiteX3" fmla="*/ 1428750 w 3200400"/>
                <a:gd name="connsiteY3" fmla="*/ 1053703 h 1053703"/>
                <a:gd name="connsiteX4" fmla="*/ 0 w 32004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86100"/>
                <a:gd name="connsiteY0" fmla="*/ 1053703 h 1053703"/>
                <a:gd name="connsiteX1" fmla="*/ 2240280 w 3086100"/>
                <a:gd name="connsiteY1" fmla="*/ 2143 h 1053703"/>
                <a:gd name="connsiteX2" fmla="*/ 3086100 w 3086100"/>
                <a:gd name="connsiteY2" fmla="*/ 105013 h 1053703"/>
                <a:gd name="connsiteX3" fmla="*/ 1314450 w 3086100"/>
                <a:gd name="connsiteY3" fmla="*/ 1053703 h 1053703"/>
                <a:gd name="connsiteX4" fmla="*/ 0 w 3086100"/>
                <a:gd name="connsiteY4" fmla="*/ 1053703 h 1053703"/>
                <a:gd name="connsiteX0" fmla="*/ 0 w 3090333"/>
                <a:gd name="connsiteY0" fmla="*/ 1054407 h 1054407"/>
                <a:gd name="connsiteX1" fmla="*/ 2240280 w 3090333"/>
                <a:gd name="connsiteY1" fmla="*/ 2847 h 1054407"/>
                <a:gd name="connsiteX2" fmla="*/ 3090333 w 3090333"/>
                <a:gd name="connsiteY2" fmla="*/ 93017 h 1054407"/>
                <a:gd name="connsiteX3" fmla="*/ 1314450 w 3090333"/>
                <a:gd name="connsiteY3" fmla="*/ 1054407 h 1054407"/>
                <a:gd name="connsiteX4" fmla="*/ 0 w 3090333"/>
                <a:gd name="connsiteY4" fmla="*/ 1054407 h 1054407"/>
                <a:gd name="connsiteX0" fmla="*/ 0 w 3090333"/>
                <a:gd name="connsiteY0" fmla="*/ 1062367 h 1062367"/>
                <a:gd name="connsiteX1" fmla="*/ 2278380 w 3090333"/>
                <a:gd name="connsiteY1" fmla="*/ 2340 h 1062367"/>
                <a:gd name="connsiteX2" fmla="*/ 3090333 w 3090333"/>
                <a:gd name="connsiteY2" fmla="*/ 100977 h 1062367"/>
                <a:gd name="connsiteX3" fmla="*/ 1314450 w 3090333"/>
                <a:gd name="connsiteY3" fmla="*/ 1062367 h 1062367"/>
                <a:gd name="connsiteX4" fmla="*/ 0 w 3090333"/>
                <a:gd name="connsiteY4" fmla="*/ 1062367 h 1062367"/>
                <a:gd name="connsiteX0" fmla="*/ 0 w 3090333"/>
                <a:gd name="connsiteY0" fmla="*/ 1060027 h 1060027"/>
                <a:gd name="connsiteX1" fmla="*/ 2278380 w 3090333"/>
                <a:gd name="connsiteY1" fmla="*/ 0 h 1060027"/>
                <a:gd name="connsiteX2" fmla="*/ 3090333 w 3090333"/>
                <a:gd name="connsiteY2" fmla="*/ 98637 h 1060027"/>
                <a:gd name="connsiteX3" fmla="*/ 1314450 w 3090333"/>
                <a:gd name="connsiteY3" fmla="*/ 1060027 h 1060027"/>
                <a:gd name="connsiteX4" fmla="*/ 0 w 3090333"/>
                <a:gd name="connsiteY4" fmla="*/ 1060027 h 1060027"/>
                <a:gd name="connsiteX0" fmla="*/ 0 w 3090333"/>
                <a:gd name="connsiteY0" fmla="*/ 1060027 h 1060027"/>
                <a:gd name="connsiteX1" fmla="*/ 2278380 w 3090333"/>
                <a:gd name="connsiteY1" fmla="*/ 0 h 1060027"/>
                <a:gd name="connsiteX2" fmla="*/ 3090333 w 3090333"/>
                <a:gd name="connsiteY2" fmla="*/ 98637 h 1060027"/>
                <a:gd name="connsiteX3" fmla="*/ 1314450 w 3090333"/>
                <a:gd name="connsiteY3" fmla="*/ 1060027 h 1060027"/>
                <a:gd name="connsiteX4" fmla="*/ 0 w 3090333"/>
                <a:gd name="connsiteY4" fmla="*/ 1060027 h 1060027"/>
                <a:gd name="connsiteX0" fmla="*/ 0 w 3090333"/>
                <a:gd name="connsiteY0" fmla="*/ 1060027 h 1060027"/>
                <a:gd name="connsiteX1" fmla="*/ 2278380 w 3090333"/>
                <a:gd name="connsiteY1" fmla="*/ 0 h 1060027"/>
                <a:gd name="connsiteX2" fmla="*/ 3090333 w 3090333"/>
                <a:gd name="connsiteY2" fmla="*/ 98637 h 1060027"/>
                <a:gd name="connsiteX3" fmla="*/ 1059465 w 3090333"/>
                <a:gd name="connsiteY3" fmla="*/ 1060027 h 1060027"/>
                <a:gd name="connsiteX4" fmla="*/ 0 w 3090333"/>
                <a:gd name="connsiteY4" fmla="*/ 1060027 h 1060027"/>
                <a:gd name="connsiteX0" fmla="*/ 0 w 3090333"/>
                <a:gd name="connsiteY0" fmla="*/ 1060027 h 1084580"/>
                <a:gd name="connsiteX1" fmla="*/ 2278380 w 3090333"/>
                <a:gd name="connsiteY1" fmla="*/ 0 h 1084580"/>
                <a:gd name="connsiteX2" fmla="*/ 3090333 w 3090333"/>
                <a:gd name="connsiteY2" fmla="*/ 98637 h 1084580"/>
                <a:gd name="connsiteX3" fmla="*/ 781981 w 3090333"/>
                <a:gd name="connsiteY3" fmla="*/ 1084580 h 1084580"/>
                <a:gd name="connsiteX4" fmla="*/ 0 w 3090333"/>
                <a:gd name="connsiteY4" fmla="*/ 1060027 h 1084580"/>
                <a:gd name="connsiteX0" fmla="*/ 0 w 2977840"/>
                <a:gd name="connsiteY0" fmla="*/ 1060027 h 1084580"/>
                <a:gd name="connsiteX1" fmla="*/ 2278380 w 2977840"/>
                <a:gd name="connsiteY1" fmla="*/ 0 h 1084580"/>
                <a:gd name="connsiteX2" fmla="*/ 2977840 w 2977840"/>
                <a:gd name="connsiteY2" fmla="*/ 98637 h 1084580"/>
                <a:gd name="connsiteX3" fmla="*/ 781981 w 2977840"/>
                <a:gd name="connsiteY3" fmla="*/ 1084580 h 1084580"/>
                <a:gd name="connsiteX4" fmla="*/ 0 w 2977840"/>
                <a:gd name="connsiteY4" fmla="*/ 1060027 h 1084580"/>
                <a:gd name="connsiteX0" fmla="*/ 0 w 2977840"/>
                <a:gd name="connsiteY0" fmla="*/ 1084580 h 1109133"/>
                <a:gd name="connsiteX1" fmla="*/ 2360875 w 2977840"/>
                <a:gd name="connsiteY1" fmla="*/ 0 h 1109133"/>
                <a:gd name="connsiteX2" fmla="*/ 2977840 w 2977840"/>
                <a:gd name="connsiteY2" fmla="*/ 123190 h 1109133"/>
                <a:gd name="connsiteX3" fmla="*/ 781981 w 2977840"/>
                <a:gd name="connsiteY3" fmla="*/ 1109133 h 1109133"/>
                <a:gd name="connsiteX4" fmla="*/ 0 w 2977840"/>
                <a:gd name="connsiteY4" fmla="*/ 1084580 h 1109133"/>
                <a:gd name="connsiteX0" fmla="*/ 0 w 2977840"/>
                <a:gd name="connsiteY0" fmla="*/ 1060026 h 1084579"/>
                <a:gd name="connsiteX1" fmla="*/ 2398373 w 2977840"/>
                <a:gd name="connsiteY1" fmla="*/ 0 h 1084579"/>
                <a:gd name="connsiteX2" fmla="*/ 2977840 w 2977840"/>
                <a:gd name="connsiteY2" fmla="*/ 98636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77840"/>
                <a:gd name="connsiteY0" fmla="*/ 1060026 h 1084579"/>
                <a:gd name="connsiteX1" fmla="*/ 2398373 w 2977840"/>
                <a:gd name="connsiteY1" fmla="*/ 0 h 1084579"/>
                <a:gd name="connsiteX2" fmla="*/ 2977840 w 2977840"/>
                <a:gd name="connsiteY2" fmla="*/ 69011 h 1084579"/>
                <a:gd name="connsiteX3" fmla="*/ 781981 w 2977840"/>
                <a:gd name="connsiteY3" fmla="*/ 1084579 h 1084579"/>
                <a:gd name="connsiteX4" fmla="*/ 0 w 2977840"/>
                <a:gd name="connsiteY4" fmla="*/ 1060026 h 1084579"/>
                <a:gd name="connsiteX0" fmla="*/ 0 w 2944662"/>
                <a:gd name="connsiteY0" fmla="*/ 1060026 h 1084579"/>
                <a:gd name="connsiteX1" fmla="*/ 2398373 w 2944662"/>
                <a:gd name="connsiteY1" fmla="*/ 0 h 1084579"/>
                <a:gd name="connsiteX2" fmla="*/ 2944662 w 2944662"/>
                <a:gd name="connsiteY2" fmla="*/ 49261 h 1084579"/>
                <a:gd name="connsiteX3" fmla="*/ 781981 w 2944662"/>
                <a:gd name="connsiteY3" fmla="*/ 1084579 h 1084579"/>
                <a:gd name="connsiteX4" fmla="*/ 0 w 2944662"/>
                <a:gd name="connsiteY4" fmla="*/ 1060026 h 1084579"/>
                <a:gd name="connsiteX0" fmla="*/ 0 w 2944662"/>
                <a:gd name="connsiteY0" fmla="*/ 1060026 h 1084579"/>
                <a:gd name="connsiteX1" fmla="*/ 2573308 w 2944662"/>
                <a:gd name="connsiteY1" fmla="*/ 0 h 1084579"/>
                <a:gd name="connsiteX2" fmla="*/ 2944662 w 2944662"/>
                <a:gd name="connsiteY2" fmla="*/ 49261 h 1084579"/>
                <a:gd name="connsiteX3" fmla="*/ 781981 w 2944662"/>
                <a:gd name="connsiteY3" fmla="*/ 1084579 h 1084579"/>
                <a:gd name="connsiteX4" fmla="*/ 0 w 2944662"/>
                <a:gd name="connsiteY4"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38022 w 2982684"/>
                <a:gd name="connsiteY0" fmla="*/ 1060026 h 1084579"/>
                <a:gd name="connsiteX1" fmla="*/ 385224 w 2982684"/>
                <a:gd name="connsiteY1" fmla="*/ 792671 h 1084579"/>
                <a:gd name="connsiteX2" fmla="*/ 2611330 w 2982684"/>
                <a:gd name="connsiteY2" fmla="*/ 0 h 1084579"/>
                <a:gd name="connsiteX3" fmla="*/ 2982684 w 2982684"/>
                <a:gd name="connsiteY3" fmla="*/ 49261 h 1084579"/>
                <a:gd name="connsiteX4" fmla="*/ 820003 w 2982684"/>
                <a:gd name="connsiteY4" fmla="*/ 1084579 h 1084579"/>
                <a:gd name="connsiteX5" fmla="*/ 38022 w 2982684"/>
                <a:gd name="connsiteY5" fmla="*/ 1060026 h 1084579"/>
                <a:gd name="connsiteX0" fmla="*/ 9855 w 2954517"/>
                <a:gd name="connsiteY0" fmla="*/ 1060026 h 1084579"/>
                <a:gd name="connsiteX1" fmla="*/ 357057 w 2954517"/>
                <a:gd name="connsiteY1" fmla="*/ 792671 h 1084579"/>
                <a:gd name="connsiteX2" fmla="*/ 2583163 w 2954517"/>
                <a:gd name="connsiteY2" fmla="*/ 0 h 1084579"/>
                <a:gd name="connsiteX3" fmla="*/ 2954517 w 2954517"/>
                <a:gd name="connsiteY3" fmla="*/ 49261 h 1084579"/>
                <a:gd name="connsiteX4" fmla="*/ 791836 w 2954517"/>
                <a:gd name="connsiteY4" fmla="*/ 1084579 h 1084579"/>
                <a:gd name="connsiteX5" fmla="*/ 9855 w 2954517"/>
                <a:gd name="connsiteY5" fmla="*/ 1060026 h 1084579"/>
                <a:gd name="connsiteX0" fmla="*/ 6775 w 2951437"/>
                <a:gd name="connsiteY0" fmla="*/ 1060026 h 1084579"/>
                <a:gd name="connsiteX1" fmla="*/ 536532 w 2951437"/>
                <a:gd name="connsiteY1" fmla="*/ 685087 h 1084579"/>
                <a:gd name="connsiteX2" fmla="*/ 2580083 w 2951437"/>
                <a:gd name="connsiteY2" fmla="*/ 0 h 1084579"/>
                <a:gd name="connsiteX3" fmla="*/ 2951437 w 2951437"/>
                <a:gd name="connsiteY3" fmla="*/ 49261 h 1084579"/>
                <a:gd name="connsiteX4" fmla="*/ 788756 w 2951437"/>
                <a:gd name="connsiteY4" fmla="*/ 1084579 h 1084579"/>
                <a:gd name="connsiteX5" fmla="*/ 6775 w 2951437"/>
                <a:gd name="connsiteY5" fmla="*/ 1060026 h 1084579"/>
                <a:gd name="connsiteX0" fmla="*/ 7077 w 2951739"/>
                <a:gd name="connsiteY0" fmla="*/ 1060026 h 1084579"/>
                <a:gd name="connsiteX1" fmla="*/ 536834 w 2951739"/>
                <a:gd name="connsiteY1" fmla="*/ 685087 h 1084579"/>
                <a:gd name="connsiteX2" fmla="*/ 2580385 w 2951739"/>
                <a:gd name="connsiteY2" fmla="*/ 0 h 1084579"/>
                <a:gd name="connsiteX3" fmla="*/ 2951739 w 2951739"/>
                <a:gd name="connsiteY3" fmla="*/ 49261 h 1084579"/>
                <a:gd name="connsiteX4" fmla="*/ 789058 w 2951739"/>
                <a:gd name="connsiteY4" fmla="*/ 1084579 h 1084579"/>
                <a:gd name="connsiteX5" fmla="*/ 7077 w 2951739"/>
                <a:gd name="connsiteY5" fmla="*/ 1060026 h 1084579"/>
                <a:gd name="connsiteX0" fmla="*/ 7310 w 2951972"/>
                <a:gd name="connsiteY0" fmla="*/ 1060026 h 1084579"/>
                <a:gd name="connsiteX1" fmla="*/ 537067 w 2951972"/>
                <a:gd name="connsiteY1" fmla="*/ 685087 h 1084579"/>
                <a:gd name="connsiteX2" fmla="*/ 2580618 w 2951972"/>
                <a:gd name="connsiteY2" fmla="*/ 0 h 1084579"/>
                <a:gd name="connsiteX3" fmla="*/ 2951972 w 2951972"/>
                <a:gd name="connsiteY3" fmla="*/ 49261 h 1084579"/>
                <a:gd name="connsiteX4" fmla="*/ 789291 w 2951972"/>
                <a:gd name="connsiteY4" fmla="*/ 1084579 h 1084579"/>
                <a:gd name="connsiteX5" fmla="*/ 7310 w 2951972"/>
                <a:gd name="connsiteY5" fmla="*/ 1060026 h 1084579"/>
                <a:gd name="connsiteX0" fmla="*/ 7310 w 2951972"/>
                <a:gd name="connsiteY0" fmla="*/ 1060026 h 1084579"/>
                <a:gd name="connsiteX1" fmla="*/ 537067 w 2951972"/>
                <a:gd name="connsiteY1" fmla="*/ 685087 h 1084579"/>
                <a:gd name="connsiteX2" fmla="*/ 2580618 w 2951972"/>
                <a:gd name="connsiteY2" fmla="*/ 0 h 1084579"/>
                <a:gd name="connsiteX3" fmla="*/ 2951972 w 2951972"/>
                <a:gd name="connsiteY3" fmla="*/ 49261 h 1084579"/>
                <a:gd name="connsiteX4" fmla="*/ 789291 w 2951972"/>
                <a:gd name="connsiteY4" fmla="*/ 1084579 h 1084579"/>
                <a:gd name="connsiteX5" fmla="*/ 7310 w 2951972"/>
                <a:gd name="connsiteY5"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6640 w 2951302"/>
                <a:gd name="connsiteY5"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649581 w 2951302"/>
                <a:gd name="connsiteY5" fmla="*/ 1055652 h 1084579"/>
                <a:gd name="connsiteX6" fmla="*/ 6640 w 2951302"/>
                <a:gd name="connsiteY6" fmla="*/ 1060026 h 1084579"/>
                <a:gd name="connsiteX0" fmla="*/ 6640 w 2951302"/>
                <a:gd name="connsiteY0" fmla="*/ 1060026 h 1084579"/>
                <a:gd name="connsiteX1" fmla="*/ 591164 w 2951302"/>
                <a:gd name="connsiteY1" fmla="*/ 697041 h 1084579"/>
                <a:gd name="connsiteX2" fmla="*/ 2579948 w 2951302"/>
                <a:gd name="connsiteY2" fmla="*/ 0 h 1084579"/>
                <a:gd name="connsiteX3" fmla="*/ 2951302 w 2951302"/>
                <a:gd name="connsiteY3" fmla="*/ 49261 h 1084579"/>
                <a:gd name="connsiteX4" fmla="*/ 788621 w 2951302"/>
                <a:gd name="connsiteY4" fmla="*/ 1084579 h 1084579"/>
                <a:gd name="connsiteX5" fmla="*/ 488932 w 2951302"/>
                <a:gd name="connsiteY5" fmla="*/ 1067607 h 1084579"/>
                <a:gd name="connsiteX6" fmla="*/ 6640 w 2951302"/>
                <a:gd name="connsiteY6" fmla="*/ 1060026 h 1084579"/>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06877 w 2951302"/>
                <a:gd name="connsiteY4" fmla="*/ 1060671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36086 w 2951302"/>
                <a:gd name="connsiteY4" fmla="*/ 1060671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4342 w 2951302"/>
                <a:gd name="connsiteY4" fmla="*/ 1048717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488932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857993 w 2951302"/>
                <a:gd name="connsiteY4" fmla="*/ 905273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1036897 w 2951302"/>
                <a:gd name="connsiteY4" fmla="*/ 833550 h 1067607"/>
                <a:gd name="connsiteX5" fmla="*/ 609418 w 2951302"/>
                <a:gd name="connsiteY5" fmla="*/ 1067607 h 1067607"/>
                <a:gd name="connsiteX6" fmla="*/ 6640 w 2951302"/>
                <a:gd name="connsiteY6" fmla="*/ 1060026 h 1067607"/>
                <a:gd name="connsiteX0" fmla="*/ 6640 w 2951302"/>
                <a:gd name="connsiteY0" fmla="*/ 1060026 h 1067607"/>
                <a:gd name="connsiteX1" fmla="*/ 591164 w 2951302"/>
                <a:gd name="connsiteY1" fmla="*/ 697041 h 1067607"/>
                <a:gd name="connsiteX2" fmla="*/ 2579948 w 2951302"/>
                <a:gd name="connsiteY2" fmla="*/ 0 h 1067607"/>
                <a:gd name="connsiteX3" fmla="*/ 2951302 w 2951302"/>
                <a:gd name="connsiteY3" fmla="*/ 49261 h 1067607"/>
                <a:gd name="connsiteX4" fmla="*/ 1036897 w 2951302"/>
                <a:gd name="connsiteY4" fmla="*/ 833550 h 1067607"/>
                <a:gd name="connsiteX5" fmla="*/ 609418 w 2951302"/>
                <a:gd name="connsiteY5" fmla="*/ 1067607 h 1067607"/>
                <a:gd name="connsiteX6" fmla="*/ 6640 w 2951302"/>
                <a:gd name="connsiteY6" fmla="*/ 1060026 h 1067607"/>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36897 w 2951302"/>
                <a:gd name="connsiteY4" fmla="*/ 833550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36897 w 2951302"/>
                <a:gd name="connsiteY4" fmla="*/ 833550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613069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594814 w 2951302"/>
                <a:gd name="connsiteY5" fmla="*/ 1055654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62455 w 2951302"/>
                <a:gd name="connsiteY4" fmla="*/ 881364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700696 w 2951302"/>
                <a:gd name="connsiteY5" fmla="*/ 1043701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44199 w 2951302"/>
                <a:gd name="connsiteY4" fmla="*/ 809642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60026"/>
                <a:gd name="connsiteX1" fmla="*/ 591164 w 2951302"/>
                <a:gd name="connsiteY1" fmla="*/ 697041 h 1060026"/>
                <a:gd name="connsiteX2" fmla="*/ 2579948 w 2951302"/>
                <a:gd name="connsiteY2" fmla="*/ 0 h 1060026"/>
                <a:gd name="connsiteX3" fmla="*/ 2951302 w 2951302"/>
                <a:gd name="connsiteY3" fmla="*/ 49261 h 1060026"/>
                <a:gd name="connsiteX4" fmla="*/ 1077059 w 2951302"/>
                <a:gd name="connsiteY4" fmla="*/ 797689 h 1060026"/>
                <a:gd name="connsiteX5" fmla="*/ 693394 w 2951302"/>
                <a:gd name="connsiteY5" fmla="*/ 1031748 h 1060026"/>
                <a:gd name="connsiteX6" fmla="*/ 6640 w 2951302"/>
                <a:gd name="connsiteY6" fmla="*/ 1060026 h 1060026"/>
                <a:gd name="connsiteX0" fmla="*/ 6640 w 2951302"/>
                <a:gd name="connsiteY0" fmla="*/ 1060026 h 1079852"/>
                <a:gd name="connsiteX1" fmla="*/ 591164 w 2951302"/>
                <a:gd name="connsiteY1" fmla="*/ 697041 h 1079852"/>
                <a:gd name="connsiteX2" fmla="*/ 2579948 w 2951302"/>
                <a:gd name="connsiteY2" fmla="*/ 0 h 1079852"/>
                <a:gd name="connsiteX3" fmla="*/ 2951302 w 2951302"/>
                <a:gd name="connsiteY3" fmla="*/ 49261 h 1079852"/>
                <a:gd name="connsiteX4" fmla="*/ 1077059 w 2951302"/>
                <a:gd name="connsiteY4" fmla="*/ 797689 h 1079852"/>
                <a:gd name="connsiteX5" fmla="*/ 609418 w 2951302"/>
                <a:gd name="connsiteY5" fmla="*/ 1079852 h 1079852"/>
                <a:gd name="connsiteX6" fmla="*/ 6640 w 2951302"/>
                <a:gd name="connsiteY6" fmla="*/ 1060026 h 1079852"/>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98729 w 2972972"/>
                <a:gd name="connsiteY4" fmla="*/ 797689 h 1084078"/>
                <a:gd name="connsiteX5" fmla="*/ 631088 w 2972972"/>
                <a:gd name="connsiteY5" fmla="*/ 1079852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98729 w 2972972"/>
                <a:gd name="connsiteY4" fmla="*/ 797689 h 1084078"/>
                <a:gd name="connsiteX5" fmla="*/ 536613 w 2972972"/>
                <a:gd name="connsiteY5" fmla="*/ 968614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77892 w 2972972"/>
                <a:gd name="connsiteY4" fmla="*/ 671445 h 1084078"/>
                <a:gd name="connsiteX5" fmla="*/ 536613 w 2972972"/>
                <a:gd name="connsiteY5" fmla="*/ 968614 h 1084078"/>
                <a:gd name="connsiteX6" fmla="*/ 6403 w 2972972"/>
                <a:gd name="connsiteY6" fmla="*/ 1084078 h 1084078"/>
                <a:gd name="connsiteX0" fmla="*/ 6403 w 2972972"/>
                <a:gd name="connsiteY0" fmla="*/ 1084078 h 1084078"/>
                <a:gd name="connsiteX1" fmla="*/ 612834 w 2972972"/>
                <a:gd name="connsiteY1" fmla="*/ 697041 h 1084078"/>
                <a:gd name="connsiteX2" fmla="*/ 2601618 w 2972972"/>
                <a:gd name="connsiteY2" fmla="*/ 0 h 1084078"/>
                <a:gd name="connsiteX3" fmla="*/ 2972972 w 2972972"/>
                <a:gd name="connsiteY3" fmla="*/ 49261 h 1084078"/>
                <a:gd name="connsiteX4" fmla="*/ 1077892 w 2972972"/>
                <a:gd name="connsiteY4" fmla="*/ 671445 h 1084078"/>
                <a:gd name="connsiteX5" fmla="*/ 536613 w 2972972"/>
                <a:gd name="connsiteY5" fmla="*/ 968614 h 1084078"/>
                <a:gd name="connsiteX6" fmla="*/ 6403 w 2972972"/>
                <a:gd name="connsiteY6" fmla="*/ 1084078 h 1084078"/>
                <a:gd name="connsiteX0" fmla="*/ 6403 w 2972972"/>
                <a:gd name="connsiteY0" fmla="*/ 1143924 h 1143924"/>
                <a:gd name="connsiteX1" fmla="*/ 612834 w 2972972"/>
                <a:gd name="connsiteY1" fmla="*/ 756887 h 1143924"/>
                <a:gd name="connsiteX2" fmla="*/ 2575123 w 2972972"/>
                <a:gd name="connsiteY2" fmla="*/ 0 h 1143924"/>
                <a:gd name="connsiteX3" fmla="*/ 2972972 w 2972972"/>
                <a:gd name="connsiteY3" fmla="*/ 109107 h 1143924"/>
                <a:gd name="connsiteX4" fmla="*/ 1077892 w 2972972"/>
                <a:gd name="connsiteY4" fmla="*/ 731291 h 1143924"/>
                <a:gd name="connsiteX5" fmla="*/ 536613 w 2972972"/>
                <a:gd name="connsiteY5" fmla="*/ 1028460 h 1143924"/>
                <a:gd name="connsiteX6" fmla="*/ 6403 w 2972972"/>
                <a:gd name="connsiteY6" fmla="*/ 1143924 h 1143924"/>
                <a:gd name="connsiteX0" fmla="*/ 6403 w 2972972"/>
                <a:gd name="connsiteY0" fmla="*/ 1143924 h 1143924"/>
                <a:gd name="connsiteX1" fmla="*/ 612834 w 2972972"/>
                <a:gd name="connsiteY1" fmla="*/ 756887 h 1143924"/>
                <a:gd name="connsiteX2" fmla="*/ 2575123 w 2972972"/>
                <a:gd name="connsiteY2" fmla="*/ 0 h 1143924"/>
                <a:gd name="connsiteX3" fmla="*/ 2972972 w 2972972"/>
                <a:gd name="connsiteY3" fmla="*/ 109107 h 1143924"/>
                <a:gd name="connsiteX4" fmla="*/ 1077892 w 2972972"/>
                <a:gd name="connsiteY4" fmla="*/ 731291 h 1143924"/>
                <a:gd name="connsiteX5" fmla="*/ 536613 w 2972972"/>
                <a:gd name="connsiteY5" fmla="*/ 1028460 h 1143924"/>
                <a:gd name="connsiteX6" fmla="*/ 6403 w 2972972"/>
                <a:gd name="connsiteY6" fmla="*/ 1143924 h 1143924"/>
                <a:gd name="connsiteX0" fmla="*/ 6403 w 2972972"/>
                <a:gd name="connsiteY0" fmla="*/ 1226816 h 1226816"/>
                <a:gd name="connsiteX1" fmla="*/ 612834 w 2972972"/>
                <a:gd name="connsiteY1" fmla="*/ 839779 h 1226816"/>
                <a:gd name="connsiteX2" fmla="*/ 2564098 w 2972972"/>
                <a:gd name="connsiteY2" fmla="*/ 0 h 1226816"/>
                <a:gd name="connsiteX3" fmla="*/ 2972972 w 2972972"/>
                <a:gd name="connsiteY3" fmla="*/ 191999 h 1226816"/>
                <a:gd name="connsiteX4" fmla="*/ 1077892 w 2972972"/>
                <a:gd name="connsiteY4" fmla="*/ 814183 h 1226816"/>
                <a:gd name="connsiteX5" fmla="*/ 536613 w 2972972"/>
                <a:gd name="connsiteY5" fmla="*/ 1111352 h 1226816"/>
                <a:gd name="connsiteX6" fmla="*/ 6403 w 2972972"/>
                <a:gd name="connsiteY6" fmla="*/ 1226816 h 1226816"/>
                <a:gd name="connsiteX0" fmla="*/ 6403 w 3004054"/>
                <a:gd name="connsiteY0" fmla="*/ 1226816 h 1226816"/>
                <a:gd name="connsiteX1" fmla="*/ 612834 w 3004054"/>
                <a:gd name="connsiteY1" fmla="*/ 839779 h 1226816"/>
                <a:gd name="connsiteX2" fmla="*/ 2564098 w 3004054"/>
                <a:gd name="connsiteY2" fmla="*/ 0 h 1226816"/>
                <a:gd name="connsiteX3" fmla="*/ 3004054 w 3004054"/>
                <a:gd name="connsiteY3" fmla="*/ 36610 h 1226816"/>
                <a:gd name="connsiteX4" fmla="*/ 1077892 w 3004054"/>
                <a:gd name="connsiteY4" fmla="*/ 814183 h 1226816"/>
                <a:gd name="connsiteX5" fmla="*/ 536613 w 3004054"/>
                <a:gd name="connsiteY5" fmla="*/ 1111352 h 1226816"/>
                <a:gd name="connsiteX6" fmla="*/ 6403 w 3004054"/>
                <a:gd name="connsiteY6" fmla="*/ 1226816 h 1226816"/>
                <a:gd name="connsiteX0" fmla="*/ 6403 w 3004054"/>
                <a:gd name="connsiteY0" fmla="*/ 1226816 h 1226816"/>
                <a:gd name="connsiteX1" fmla="*/ 612834 w 3004054"/>
                <a:gd name="connsiteY1" fmla="*/ 839779 h 1226816"/>
                <a:gd name="connsiteX2" fmla="*/ 2564098 w 3004054"/>
                <a:gd name="connsiteY2" fmla="*/ 0 h 1226816"/>
                <a:gd name="connsiteX3" fmla="*/ 3004054 w 3004054"/>
                <a:gd name="connsiteY3" fmla="*/ 36610 h 1226816"/>
                <a:gd name="connsiteX4" fmla="*/ 1077892 w 3004054"/>
                <a:gd name="connsiteY4" fmla="*/ 814183 h 1226816"/>
                <a:gd name="connsiteX5" fmla="*/ 536613 w 3004054"/>
                <a:gd name="connsiteY5" fmla="*/ 1111352 h 1226816"/>
                <a:gd name="connsiteX6" fmla="*/ 6403 w 3004054"/>
                <a:gd name="connsiteY6" fmla="*/ 1226816 h 1226816"/>
                <a:gd name="connsiteX0" fmla="*/ 6403 w 3071682"/>
                <a:gd name="connsiteY0" fmla="*/ 1389463 h 1389463"/>
                <a:gd name="connsiteX1" fmla="*/ 612834 w 3071682"/>
                <a:gd name="connsiteY1" fmla="*/ 1002426 h 1389463"/>
                <a:gd name="connsiteX2" fmla="*/ 2954321 w 3071682"/>
                <a:gd name="connsiteY2" fmla="*/ 0 h 1389463"/>
                <a:gd name="connsiteX3" fmla="*/ 3004054 w 3071682"/>
                <a:gd name="connsiteY3" fmla="*/ 199257 h 1389463"/>
                <a:gd name="connsiteX4" fmla="*/ 1077892 w 3071682"/>
                <a:gd name="connsiteY4" fmla="*/ 976830 h 1389463"/>
                <a:gd name="connsiteX5" fmla="*/ 536613 w 3071682"/>
                <a:gd name="connsiteY5" fmla="*/ 1273999 h 1389463"/>
                <a:gd name="connsiteX6" fmla="*/ 6403 w 3071682"/>
                <a:gd name="connsiteY6" fmla="*/ 1389463 h 1389463"/>
                <a:gd name="connsiteX0" fmla="*/ 6403 w 3114872"/>
                <a:gd name="connsiteY0" fmla="*/ 1389463 h 1389463"/>
                <a:gd name="connsiteX1" fmla="*/ 612834 w 3114872"/>
                <a:gd name="connsiteY1" fmla="*/ 1002426 h 1389463"/>
                <a:gd name="connsiteX2" fmla="*/ 2954321 w 3114872"/>
                <a:gd name="connsiteY2" fmla="*/ 0 h 1389463"/>
                <a:gd name="connsiteX3" fmla="*/ 3114872 w 3114872"/>
                <a:gd name="connsiteY3" fmla="*/ 166427 h 1389463"/>
                <a:gd name="connsiteX4" fmla="*/ 1077892 w 3114872"/>
                <a:gd name="connsiteY4" fmla="*/ 976830 h 1389463"/>
                <a:gd name="connsiteX5" fmla="*/ 536613 w 3114872"/>
                <a:gd name="connsiteY5" fmla="*/ 1273999 h 1389463"/>
                <a:gd name="connsiteX6" fmla="*/ 6403 w 3114872"/>
                <a:gd name="connsiteY6" fmla="*/ 1389463 h 1389463"/>
                <a:gd name="connsiteX0" fmla="*/ 6403 w 3162568"/>
                <a:gd name="connsiteY0" fmla="*/ 1395002 h 1395002"/>
                <a:gd name="connsiteX1" fmla="*/ 612834 w 3162568"/>
                <a:gd name="connsiteY1" fmla="*/ 1007965 h 1395002"/>
                <a:gd name="connsiteX2" fmla="*/ 2954321 w 3162568"/>
                <a:gd name="connsiteY2" fmla="*/ 5539 h 1395002"/>
                <a:gd name="connsiteX3" fmla="*/ 3114872 w 3162568"/>
                <a:gd name="connsiteY3" fmla="*/ 171966 h 1395002"/>
                <a:gd name="connsiteX4" fmla="*/ 1077892 w 3162568"/>
                <a:gd name="connsiteY4" fmla="*/ 982369 h 1395002"/>
                <a:gd name="connsiteX5" fmla="*/ 536613 w 3162568"/>
                <a:gd name="connsiteY5" fmla="*/ 1279538 h 1395002"/>
                <a:gd name="connsiteX6" fmla="*/ 6403 w 3162568"/>
                <a:gd name="connsiteY6" fmla="*/ 1395002 h 1395002"/>
                <a:gd name="connsiteX0" fmla="*/ 6403 w 3114872"/>
                <a:gd name="connsiteY0" fmla="*/ 1389463 h 1389463"/>
                <a:gd name="connsiteX1" fmla="*/ 612834 w 3114872"/>
                <a:gd name="connsiteY1" fmla="*/ 1002426 h 1389463"/>
                <a:gd name="connsiteX2" fmla="*/ 2954321 w 3114872"/>
                <a:gd name="connsiteY2" fmla="*/ 0 h 1389463"/>
                <a:gd name="connsiteX3" fmla="*/ 3114872 w 3114872"/>
                <a:gd name="connsiteY3" fmla="*/ 166427 h 1389463"/>
                <a:gd name="connsiteX4" fmla="*/ 1077892 w 3114872"/>
                <a:gd name="connsiteY4" fmla="*/ 976830 h 1389463"/>
                <a:gd name="connsiteX5" fmla="*/ 536613 w 3114872"/>
                <a:gd name="connsiteY5" fmla="*/ 1273999 h 1389463"/>
                <a:gd name="connsiteX6" fmla="*/ 6403 w 3114872"/>
                <a:gd name="connsiteY6" fmla="*/ 1389463 h 1389463"/>
                <a:gd name="connsiteX0" fmla="*/ 6403 w 3114872"/>
                <a:gd name="connsiteY0" fmla="*/ 1469198 h 1469198"/>
                <a:gd name="connsiteX1" fmla="*/ 612834 w 3114872"/>
                <a:gd name="connsiteY1" fmla="*/ 1082161 h 1469198"/>
                <a:gd name="connsiteX2" fmla="*/ 3098416 w 3114872"/>
                <a:gd name="connsiteY2" fmla="*/ 0 h 1469198"/>
                <a:gd name="connsiteX3" fmla="*/ 3114872 w 3114872"/>
                <a:gd name="connsiteY3" fmla="*/ 246162 h 1469198"/>
                <a:gd name="connsiteX4" fmla="*/ 1077892 w 3114872"/>
                <a:gd name="connsiteY4" fmla="*/ 1056565 h 1469198"/>
                <a:gd name="connsiteX5" fmla="*/ 536613 w 3114872"/>
                <a:gd name="connsiteY5" fmla="*/ 1353734 h 1469198"/>
                <a:gd name="connsiteX6" fmla="*/ 6403 w 3114872"/>
                <a:gd name="connsiteY6" fmla="*/ 1469198 h 1469198"/>
                <a:gd name="connsiteX0" fmla="*/ 6403 w 3114872"/>
                <a:gd name="connsiteY0" fmla="*/ 1432588 h 1432588"/>
                <a:gd name="connsiteX1" fmla="*/ 612834 w 3114872"/>
                <a:gd name="connsiteY1" fmla="*/ 1045551 h 1432588"/>
                <a:gd name="connsiteX2" fmla="*/ 3060082 w 3114872"/>
                <a:gd name="connsiteY2" fmla="*/ 0 h 1432588"/>
                <a:gd name="connsiteX3" fmla="*/ 3114872 w 3114872"/>
                <a:gd name="connsiteY3" fmla="*/ 209552 h 1432588"/>
                <a:gd name="connsiteX4" fmla="*/ 1077892 w 3114872"/>
                <a:gd name="connsiteY4" fmla="*/ 1019955 h 1432588"/>
                <a:gd name="connsiteX5" fmla="*/ 536613 w 3114872"/>
                <a:gd name="connsiteY5" fmla="*/ 1317124 h 1432588"/>
                <a:gd name="connsiteX6" fmla="*/ 6403 w 3114872"/>
                <a:gd name="connsiteY6" fmla="*/ 1432588 h 1432588"/>
                <a:gd name="connsiteX0" fmla="*/ 6403 w 3066853"/>
                <a:gd name="connsiteY0" fmla="*/ 1432588 h 1432588"/>
                <a:gd name="connsiteX1" fmla="*/ 612834 w 3066853"/>
                <a:gd name="connsiteY1" fmla="*/ 1045551 h 1432588"/>
                <a:gd name="connsiteX2" fmla="*/ 3060082 w 3066853"/>
                <a:gd name="connsiteY2" fmla="*/ 0 h 1432588"/>
                <a:gd name="connsiteX3" fmla="*/ 3066384 w 3066853"/>
                <a:gd name="connsiteY3" fmla="*/ 227600 h 1432588"/>
                <a:gd name="connsiteX4" fmla="*/ 1077892 w 3066853"/>
                <a:gd name="connsiteY4" fmla="*/ 1019955 h 1432588"/>
                <a:gd name="connsiteX5" fmla="*/ 536613 w 3066853"/>
                <a:gd name="connsiteY5" fmla="*/ 1317124 h 1432588"/>
                <a:gd name="connsiteX6" fmla="*/ 6403 w 3066853"/>
                <a:gd name="connsiteY6" fmla="*/ 1432588 h 1432588"/>
                <a:gd name="connsiteX0" fmla="*/ 8627 w 2909649"/>
                <a:gd name="connsiteY0" fmla="*/ 1092653 h 1317130"/>
                <a:gd name="connsiteX1" fmla="*/ 455630 w 2909649"/>
                <a:gd name="connsiteY1" fmla="*/ 1045551 h 1317130"/>
                <a:gd name="connsiteX2" fmla="*/ 2902878 w 2909649"/>
                <a:gd name="connsiteY2" fmla="*/ 0 h 1317130"/>
                <a:gd name="connsiteX3" fmla="*/ 2909180 w 2909649"/>
                <a:gd name="connsiteY3" fmla="*/ 227600 h 1317130"/>
                <a:gd name="connsiteX4" fmla="*/ 920688 w 2909649"/>
                <a:gd name="connsiteY4" fmla="*/ 1019955 h 1317130"/>
                <a:gd name="connsiteX5" fmla="*/ 379409 w 2909649"/>
                <a:gd name="connsiteY5" fmla="*/ 1317124 h 1317130"/>
                <a:gd name="connsiteX6" fmla="*/ 8627 w 2909649"/>
                <a:gd name="connsiteY6" fmla="*/ 1092653 h 1317130"/>
                <a:gd name="connsiteX0" fmla="*/ 8627 w 2903058"/>
                <a:gd name="connsiteY0" fmla="*/ 1092653 h 1317130"/>
                <a:gd name="connsiteX1" fmla="*/ 455630 w 2903058"/>
                <a:gd name="connsiteY1" fmla="*/ 1045551 h 1317130"/>
                <a:gd name="connsiteX2" fmla="*/ 2902878 w 2903058"/>
                <a:gd name="connsiteY2" fmla="*/ 0 h 1317130"/>
                <a:gd name="connsiteX3" fmla="*/ 1559482 w 2903058"/>
                <a:gd name="connsiteY3" fmla="*/ 754384 h 1317130"/>
                <a:gd name="connsiteX4" fmla="*/ 920688 w 2903058"/>
                <a:gd name="connsiteY4" fmla="*/ 1019955 h 1317130"/>
                <a:gd name="connsiteX5" fmla="*/ 379409 w 2903058"/>
                <a:gd name="connsiteY5" fmla="*/ 1317124 h 1317130"/>
                <a:gd name="connsiteX6" fmla="*/ 8627 w 2903058"/>
                <a:gd name="connsiteY6" fmla="*/ 1092653 h 1317130"/>
                <a:gd name="connsiteX0" fmla="*/ 8627 w 1559482"/>
                <a:gd name="connsiteY0" fmla="*/ 560200 h 784677"/>
                <a:gd name="connsiteX1" fmla="*/ 455630 w 1559482"/>
                <a:gd name="connsiteY1" fmla="*/ 513098 h 784677"/>
                <a:gd name="connsiteX2" fmla="*/ 1528688 w 1559482"/>
                <a:gd name="connsiteY2" fmla="*/ 0 h 784677"/>
                <a:gd name="connsiteX3" fmla="*/ 1559482 w 1559482"/>
                <a:gd name="connsiteY3" fmla="*/ 221931 h 784677"/>
                <a:gd name="connsiteX4" fmla="*/ 920688 w 1559482"/>
                <a:gd name="connsiteY4" fmla="*/ 487502 h 784677"/>
                <a:gd name="connsiteX5" fmla="*/ 379409 w 1559482"/>
                <a:gd name="connsiteY5" fmla="*/ 784671 h 784677"/>
                <a:gd name="connsiteX6" fmla="*/ 8627 w 1559482"/>
                <a:gd name="connsiteY6" fmla="*/ 560200 h 784677"/>
                <a:gd name="connsiteX0" fmla="*/ 8627 w 1548710"/>
                <a:gd name="connsiteY0" fmla="*/ 560200 h 784677"/>
                <a:gd name="connsiteX1" fmla="*/ 455630 w 1548710"/>
                <a:gd name="connsiteY1" fmla="*/ 513098 h 784677"/>
                <a:gd name="connsiteX2" fmla="*/ 1528688 w 1548710"/>
                <a:gd name="connsiteY2" fmla="*/ 0 h 784677"/>
                <a:gd name="connsiteX3" fmla="*/ 1548710 w 1548710"/>
                <a:gd name="connsiteY3" fmla="*/ 230730 h 784677"/>
                <a:gd name="connsiteX4" fmla="*/ 920688 w 1548710"/>
                <a:gd name="connsiteY4" fmla="*/ 487502 h 784677"/>
                <a:gd name="connsiteX5" fmla="*/ 379409 w 1548710"/>
                <a:gd name="connsiteY5" fmla="*/ 784671 h 784677"/>
                <a:gd name="connsiteX6" fmla="*/ 8627 w 1548710"/>
                <a:gd name="connsiteY6" fmla="*/ 560200 h 784677"/>
                <a:gd name="connsiteX0" fmla="*/ 8627 w 1548710"/>
                <a:gd name="connsiteY0" fmla="*/ 560200 h 784677"/>
                <a:gd name="connsiteX1" fmla="*/ 455630 w 1548710"/>
                <a:gd name="connsiteY1" fmla="*/ 513098 h 784677"/>
                <a:gd name="connsiteX2" fmla="*/ 1528688 w 1548710"/>
                <a:gd name="connsiteY2" fmla="*/ 0 h 784677"/>
                <a:gd name="connsiteX3" fmla="*/ 1548710 w 1548710"/>
                <a:gd name="connsiteY3" fmla="*/ 230730 h 784677"/>
                <a:gd name="connsiteX4" fmla="*/ 920688 w 1548710"/>
                <a:gd name="connsiteY4" fmla="*/ 487502 h 784677"/>
                <a:gd name="connsiteX5" fmla="*/ 379409 w 1548710"/>
                <a:gd name="connsiteY5" fmla="*/ 784671 h 784677"/>
                <a:gd name="connsiteX6" fmla="*/ 8627 w 1548710"/>
                <a:gd name="connsiteY6" fmla="*/ 560200 h 784677"/>
                <a:gd name="connsiteX0" fmla="*/ 8627 w 1548710"/>
                <a:gd name="connsiteY0" fmla="*/ 560200 h 784677"/>
                <a:gd name="connsiteX1" fmla="*/ 455630 w 1548710"/>
                <a:gd name="connsiteY1" fmla="*/ 513098 h 784677"/>
                <a:gd name="connsiteX2" fmla="*/ 1528688 w 1548710"/>
                <a:gd name="connsiteY2" fmla="*/ 0 h 784677"/>
                <a:gd name="connsiteX3" fmla="*/ 1548710 w 1548710"/>
                <a:gd name="connsiteY3" fmla="*/ 230730 h 784677"/>
                <a:gd name="connsiteX4" fmla="*/ 920688 w 1548710"/>
                <a:gd name="connsiteY4" fmla="*/ 487502 h 784677"/>
                <a:gd name="connsiteX5" fmla="*/ 379409 w 1548710"/>
                <a:gd name="connsiteY5" fmla="*/ 784671 h 784677"/>
                <a:gd name="connsiteX6" fmla="*/ 8627 w 1548710"/>
                <a:gd name="connsiteY6" fmla="*/ 560200 h 78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8710" h="784677">
                  <a:moveTo>
                    <a:pt x="8627" y="560200"/>
                  </a:moveTo>
                  <a:cubicBezTo>
                    <a:pt x="-63836" y="511549"/>
                    <a:pt x="340740" y="570233"/>
                    <a:pt x="455630" y="513098"/>
                  </a:cubicBezTo>
                  <a:cubicBezTo>
                    <a:pt x="1191207" y="73447"/>
                    <a:pt x="1132913" y="182113"/>
                    <a:pt x="1528688" y="0"/>
                  </a:cubicBezTo>
                  <a:cubicBezTo>
                    <a:pt x="1546967" y="280279"/>
                    <a:pt x="1534574" y="-33695"/>
                    <a:pt x="1548710" y="230730"/>
                  </a:cubicBezTo>
                  <a:cubicBezTo>
                    <a:pt x="1076489" y="425587"/>
                    <a:pt x="1101813" y="404832"/>
                    <a:pt x="920688" y="487502"/>
                  </a:cubicBezTo>
                  <a:cubicBezTo>
                    <a:pt x="742902" y="601383"/>
                    <a:pt x="454965" y="754467"/>
                    <a:pt x="379409" y="784671"/>
                  </a:cubicBezTo>
                  <a:cubicBezTo>
                    <a:pt x="171181" y="786080"/>
                    <a:pt x="216855" y="558791"/>
                    <a:pt x="8627" y="560200"/>
                  </a:cubicBezTo>
                  <a:close/>
                </a:path>
              </a:pathLst>
            </a:custGeom>
            <a:solidFill>
              <a:schemeClr val="accent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7" name="Title 6"/>
          <p:cNvSpPr>
            <a:spLocks noGrp="1"/>
          </p:cNvSpPr>
          <p:nvPr>
            <p:ph type="title"/>
          </p:nvPr>
        </p:nvSpPr>
        <p:spPr/>
        <p:txBody>
          <a:bodyPr/>
          <a:lstStyle/>
          <a:p>
            <a:r>
              <a:rPr lang="en-US" sz="4488" dirty="0" smtClean="0"/>
              <a:t>Announcing: Azure </a:t>
            </a:r>
            <a:r>
              <a:rPr lang="en-US" sz="4488" dirty="0"/>
              <a:t>Stream Analytics</a:t>
            </a:r>
            <a:endParaRPr lang="en-US" sz="4799" dirty="0"/>
          </a:p>
        </p:txBody>
      </p:sp>
      <p:sp>
        <p:nvSpPr>
          <p:cNvPr id="302" name="Rectangle 301"/>
          <p:cNvSpPr/>
          <p:nvPr/>
        </p:nvSpPr>
        <p:spPr>
          <a:xfrm>
            <a:off x="6005044" y="1283184"/>
            <a:ext cx="6104834" cy="3199946"/>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572978" defTabSz="914224">
              <a:spcAft>
                <a:spcPts val="1200"/>
              </a:spcAft>
              <a:defRPr/>
            </a:pPr>
            <a:r>
              <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Real-time stream processing </a:t>
            </a:r>
            <a:endPar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endParaRPr>
          </a:p>
          <a:p>
            <a:pPr marL="572978"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Near infinite cloud </a:t>
            </a:r>
            <a:r>
              <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a:t>
            </a:r>
          </a:p>
        </p:txBody>
      </p:sp>
      <p:sp>
        <p:nvSpPr>
          <p:cNvPr id="303" name="Rectangle 302"/>
          <p:cNvSpPr/>
          <p:nvPr/>
        </p:nvSpPr>
        <p:spPr>
          <a:xfrm>
            <a:off x="0" y="1251260"/>
            <a:ext cx="6002054"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algn="ctr" defTabSz="914224">
              <a:defRPr/>
            </a:pPr>
            <a:endParaRPr lang="en-US" sz="1599" kern="0" dirty="0">
              <a:solidFill>
                <a:srgbClr val="68217A"/>
              </a:solidFill>
              <a:latin typeface="Segoe UI"/>
            </a:endParaRPr>
          </a:p>
        </p:txBody>
      </p:sp>
      <p:sp>
        <p:nvSpPr>
          <p:cNvPr id="304" name="Rectangle 303"/>
          <p:cNvSpPr/>
          <p:nvPr/>
        </p:nvSpPr>
        <p:spPr>
          <a:xfrm>
            <a:off x="413914" y="4063920"/>
            <a:ext cx="3657081" cy="1717431"/>
          </a:xfrm>
          <a:prstGeom prst="rect">
            <a:avLst/>
          </a:prstGeom>
          <a:noFill/>
          <a:ln w="10795" cap="flat" cmpd="sng" algn="ctr">
            <a:noFill/>
            <a:prstDash val="solid"/>
          </a:ln>
          <a:effectLst/>
        </p:spPr>
        <p:txBody>
          <a:bodyPr rtlCol="0" anchor="ctr"/>
          <a:lstStyle/>
          <a:p>
            <a:pPr algn="ctr" defTabSz="914224">
              <a:defRPr/>
            </a:pPr>
            <a:endParaRPr lang="en-US" sz="1800" kern="0" dirty="0">
              <a:solidFill>
                <a:srgbClr val="FFFFFF"/>
              </a:solidFill>
              <a:latin typeface="Segoe UI"/>
            </a:endParaRPr>
          </a:p>
        </p:txBody>
      </p:sp>
      <p:sp>
        <p:nvSpPr>
          <p:cNvPr id="314" name="Rectangle 313"/>
          <p:cNvSpPr/>
          <p:nvPr/>
        </p:nvSpPr>
        <p:spPr>
          <a:xfrm>
            <a:off x="224682" y="1283184"/>
            <a:ext cx="5713871" cy="1028792"/>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a:gradFill>
                  <a:gsLst>
                    <a:gs pos="6299">
                      <a:srgbClr val="FFFFFF"/>
                    </a:gs>
                    <a:gs pos="28000">
                      <a:srgbClr val="FFFFFF"/>
                    </a:gs>
                  </a:gsLst>
                  <a:lin ang="5400000" scaled="0"/>
                </a:gradFill>
                <a:latin typeface="Segoe UI Light"/>
              </a:rPr>
              <a:t>Managed real-time analytics</a:t>
            </a:r>
          </a:p>
        </p:txBody>
      </p:sp>
      <p:sp>
        <p:nvSpPr>
          <p:cNvPr id="315" name="Rectangle 314"/>
          <p:cNvSpPr/>
          <p:nvPr/>
        </p:nvSpPr>
        <p:spPr>
          <a:xfrm>
            <a:off x="224682" y="2367689"/>
            <a:ext cx="5713871" cy="102986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smtClean="0">
                <a:gradFill>
                  <a:gsLst>
                    <a:gs pos="6299">
                      <a:srgbClr val="FFFFFF"/>
                    </a:gs>
                    <a:gs pos="28000">
                      <a:srgbClr val="FFFFFF"/>
                    </a:gs>
                  </a:gsLst>
                  <a:lin ang="5400000" scaled="0"/>
                </a:gradFill>
                <a:latin typeface="Segoe UI Light"/>
              </a:rPr>
              <a:t>Mission-critical </a:t>
            </a:r>
            <a:r>
              <a:rPr lang="en-US" sz="2800" kern="0" dirty="0">
                <a:gradFill>
                  <a:gsLst>
                    <a:gs pos="6299">
                      <a:srgbClr val="FFFFFF"/>
                    </a:gs>
                    <a:gs pos="28000">
                      <a:srgbClr val="FFFFFF"/>
                    </a:gs>
                  </a:gsLst>
                  <a:lin ang="5400000" scaled="0"/>
                </a:gradFill>
                <a:latin typeface="Segoe UI Light"/>
              </a:rPr>
              <a:t>reliability and scale</a:t>
            </a:r>
          </a:p>
        </p:txBody>
      </p:sp>
      <p:sp>
        <p:nvSpPr>
          <p:cNvPr id="316" name="Rectangle 315"/>
          <p:cNvSpPr/>
          <p:nvPr/>
        </p:nvSpPr>
        <p:spPr>
          <a:xfrm>
            <a:off x="224682" y="3452193"/>
            <a:ext cx="5713871" cy="1030938"/>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a:gradFill>
                  <a:gsLst>
                    <a:gs pos="6299">
                      <a:srgbClr val="FFFFFF"/>
                    </a:gs>
                    <a:gs pos="28000">
                      <a:srgbClr val="FFFFFF"/>
                    </a:gs>
                  </a:gsLst>
                  <a:lin ang="5400000" scaled="0"/>
                </a:gradFill>
                <a:latin typeface="Segoe UI Light"/>
              </a:rPr>
              <a:t>Rapid development</a:t>
            </a:r>
          </a:p>
        </p:txBody>
      </p:sp>
      <p:grpSp>
        <p:nvGrpSpPr>
          <p:cNvPr id="424" name="Group 38"/>
          <p:cNvGrpSpPr>
            <a:grpSpLocks/>
          </p:cNvGrpSpPr>
          <p:nvPr/>
        </p:nvGrpSpPr>
        <p:grpSpPr bwMode="auto">
          <a:xfrm>
            <a:off x="6318511" y="2631240"/>
            <a:ext cx="522213" cy="522213"/>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sp>
          <p:nvSpPr>
            <p:cNvPr id="426"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grpSp>
      <p:grpSp>
        <p:nvGrpSpPr>
          <p:cNvPr id="154" name="Group 153"/>
          <p:cNvGrpSpPr/>
          <p:nvPr/>
        </p:nvGrpSpPr>
        <p:grpSpPr>
          <a:xfrm>
            <a:off x="1854263" y="6208296"/>
            <a:ext cx="680124" cy="458907"/>
            <a:chOff x="1988955" y="5255802"/>
            <a:chExt cx="666849" cy="449950"/>
          </a:xfrm>
        </p:grpSpPr>
        <p:sp>
          <p:nvSpPr>
            <p:cNvPr id="155" name="Rectangle 154"/>
            <p:cNvSpPr/>
            <p:nvPr/>
          </p:nvSpPr>
          <p:spPr bwMode="auto">
            <a:xfrm>
              <a:off x="1988955" y="5454658"/>
              <a:ext cx="666849"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Point of </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Service Devices</a:t>
              </a:r>
            </a:p>
          </p:txBody>
        </p:sp>
        <p:sp>
          <p:nvSpPr>
            <p:cNvPr id="156" name="Rounded Rectangle 6"/>
            <p:cNvSpPr>
              <a:spLocks noChangeAspect="1"/>
            </p:cNvSpPr>
            <p:nvPr/>
          </p:nvSpPr>
          <p:spPr bwMode="auto">
            <a:xfrm rot="16200000">
              <a:off x="2219942" y="5221059"/>
              <a:ext cx="176928" cy="24641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93243" tIns="46621" rIns="93243" bIns="46621" numCol="1" rtlCol="0" anchor="ctr" anchorCtr="0" compatLnSpc="1">
              <a:prstTxWarp prst="textNoShape">
                <a:avLst/>
              </a:prstTxWarp>
            </a:bodyPr>
            <a:lstStyle/>
            <a:p>
              <a:pPr algn="ctr" defTabSz="839169" fontAlgn="auto">
                <a:spcBef>
                  <a:spcPts val="0"/>
                </a:spcBef>
                <a:spcAft>
                  <a:spcPts val="0"/>
                </a:spcAft>
                <a:defRPr/>
              </a:pPr>
              <a:endParaRPr lang="en-US" sz="816" kern="0" dirty="0">
                <a:solidFill>
                  <a:srgbClr val="00188F"/>
                </a:solidFill>
                <a:latin typeface="Calibri" panose="020F0502020204030204"/>
                <a:sym typeface="Segoe UI Light" panose="020B0502040204020203" pitchFamily="34" charset="0"/>
              </a:endParaRPr>
            </a:p>
          </p:txBody>
        </p:sp>
      </p:grpSp>
      <p:grpSp>
        <p:nvGrpSpPr>
          <p:cNvPr id="157" name="Group 156"/>
          <p:cNvGrpSpPr/>
          <p:nvPr/>
        </p:nvGrpSpPr>
        <p:grpSpPr>
          <a:xfrm>
            <a:off x="1197804" y="5908371"/>
            <a:ext cx="604919" cy="580285"/>
            <a:chOff x="1433225" y="5186399"/>
            <a:chExt cx="593112" cy="568959"/>
          </a:xfrm>
        </p:grpSpPr>
        <p:sp>
          <p:nvSpPr>
            <p:cNvPr id="158" name="Rectangle 157"/>
            <p:cNvSpPr/>
            <p:nvPr/>
          </p:nvSpPr>
          <p:spPr bwMode="auto">
            <a:xfrm>
              <a:off x="1433225" y="5504264"/>
              <a:ext cx="59311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Self Checkout</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Stations</a:t>
              </a:r>
            </a:p>
          </p:txBody>
        </p:sp>
        <p:sp>
          <p:nvSpPr>
            <p:cNvPr id="159" name="Rectangle 19"/>
            <p:cNvSpPr>
              <a:spLocks noChangeAspect="1"/>
            </p:cNvSpPr>
            <p:nvPr/>
          </p:nvSpPr>
          <p:spPr bwMode="auto">
            <a:xfrm>
              <a:off x="1569249" y="5186399"/>
              <a:ext cx="246398" cy="246330"/>
            </a:xfrm>
            <a:custGeom>
              <a:avLst/>
              <a:gdLst/>
              <a:ahLst/>
              <a:cxnLst/>
              <a:rect l="l" t="t" r="r" b="b"/>
              <a:pathLst>
                <a:path w="4318246" h="4242185">
                  <a:moveTo>
                    <a:pt x="341993" y="2164765"/>
                  </a:moveTo>
                  <a:lnTo>
                    <a:pt x="797381" y="2439279"/>
                  </a:lnTo>
                  <a:lnTo>
                    <a:pt x="798646" y="2164765"/>
                  </a:lnTo>
                  <a:close/>
                  <a:moveTo>
                    <a:pt x="801460" y="1554075"/>
                  </a:moveTo>
                  <a:lnTo>
                    <a:pt x="1884317" y="1708652"/>
                  </a:lnTo>
                  <a:cubicBezTo>
                    <a:pt x="1880053" y="2439084"/>
                    <a:pt x="1872524" y="3185843"/>
                    <a:pt x="1868260" y="3916275"/>
                  </a:cubicBezTo>
                  <a:lnTo>
                    <a:pt x="791935" y="3621000"/>
                  </a:lnTo>
                  <a:lnTo>
                    <a:pt x="796859" y="2552606"/>
                  </a:lnTo>
                  <a:lnTo>
                    <a:pt x="153476" y="2164765"/>
                  </a:lnTo>
                  <a:lnTo>
                    <a:pt x="0" y="2164765"/>
                  </a:lnTo>
                  <a:lnTo>
                    <a:pt x="0" y="1994948"/>
                  </a:lnTo>
                  <a:lnTo>
                    <a:pt x="799428" y="1994948"/>
                  </a:lnTo>
                  <a:close/>
                  <a:moveTo>
                    <a:pt x="2601684" y="1506451"/>
                  </a:moveTo>
                  <a:lnTo>
                    <a:pt x="2630259" y="2708363"/>
                  </a:lnTo>
                  <a:lnTo>
                    <a:pt x="1923394" y="3008076"/>
                  </a:lnTo>
                  <a:cubicBezTo>
                    <a:pt x="1921398" y="2576713"/>
                    <a:pt x="1922729" y="2145351"/>
                    <a:pt x="1920733" y="1713988"/>
                  </a:cubicBezTo>
                  <a:close/>
                  <a:moveTo>
                    <a:pt x="1673900" y="1376706"/>
                  </a:moveTo>
                  <a:lnTo>
                    <a:pt x="2580211" y="1489805"/>
                  </a:lnTo>
                  <a:cubicBezTo>
                    <a:pt x="2260996" y="1610712"/>
                    <a:pt x="2161818" y="1605197"/>
                    <a:pt x="1929100" y="1695212"/>
                  </a:cubicBezTo>
                  <a:lnTo>
                    <a:pt x="814183" y="1540776"/>
                  </a:lnTo>
                  <a:close/>
                  <a:moveTo>
                    <a:pt x="1778588" y="878064"/>
                  </a:moveTo>
                  <a:lnTo>
                    <a:pt x="2354849" y="942701"/>
                  </a:lnTo>
                  <a:cubicBezTo>
                    <a:pt x="2357649" y="1096870"/>
                    <a:pt x="2347148" y="1237740"/>
                    <a:pt x="2349948" y="1391909"/>
                  </a:cubicBezTo>
                  <a:lnTo>
                    <a:pt x="2353906" y="1424677"/>
                  </a:lnTo>
                  <a:lnTo>
                    <a:pt x="1778588" y="1338180"/>
                  </a:lnTo>
                  <a:close/>
                  <a:moveTo>
                    <a:pt x="2951461" y="527541"/>
                  </a:moveTo>
                  <a:cubicBezTo>
                    <a:pt x="2907654" y="520554"/>
                    <a:pt x="2866480" y="550402"/>
                    <a:pt x="2859493" y="594208"/>
                  </a:cubicBezTo>
                  <a:lnTo>
                    <a:pt x="2808895" y="911472"/>
                  </a:lnTo>
                  <a:cubicBezTo>
                    <a:pt x="2801908" y="955278"/>
                    <a:pt x="2831756" y="996453"/>
                    <a:pt x="2875562" y="1003440"/>
                  </a:cubicBezTo>
                  <a:lnTo>
                    <a:pt x="3318707" y="1074114"/>
                  </a:lnTo>
                  <a:cubicBezTo>
                    <a:pt x="3362513" y="1081101"/>
                    <a:pt x="3403688" y="1051253"/>
                    <a:pt x="3410674" y="1007447"/>
                  </a:cubicBezTo>
                  <a:lnTo>
                    <a:pt x="3461273" y="690183"/>
                  </a:lnTo>
                  <a:cubicBezTo>
                    <a:pt x="3468260" y="646377"/>
                    <a:pt x="3438412" y="605202"/>
                    <a:pt x="3394605" y="598216"/>
                  </a:cubicBezTo>
                  <a:close/>
                  <a:moveTo>
                    <a:pt x="4318246" y="368343"/>
                  </a:moveTo>
                  <a:lnTo>
                    <a:pt x="4261872" y="3327785"/>
                  </a:lnTo>
                  <a:lnTo>
                    <a:pt x="3222088" y="4242185"/>
                  </a:lnTo>
                  <a:lnTo>
                    <a:pt x="1919228" y="3914731"/>
                  </a:lnTo>
                  <a:lnTo>
                    <a:pt x="1919473" y="3320806"/>
                  </a:lnTo>
                  <a:lnTo>
                    <a:pt x="3334836" y="3630526"/>
                  </a:lnTo>
                  <a:lnTo>
                    <a:pt x="4067695" y="3130077"/>
                  </a:lnTo>
                  <a:lnTo>
                    <a:pt x="4067695" y="423948"/>
                  </a:lnTo>
                  <a:close/>
                  <a:moveTo>
                    <a:pt x="2736579" y="368342"/>
                  </a:moveTo>
                  <a:lnTo>
                    <a:pt x="3990789" y="417769"/>
                  </a:lnTo>
                  <a:lnTo>
                    <a:pt x="3990789" y="3074472"/>
                  </a:lnTo>
                  <a:lnTo>
                    <a:pt x="3317346" y="3562564"/>
                  </a:lnTo>
                  <a:lnTo>
                    <a:pt x="1919793" y="3260416"/>
                  </a:lnTo>
                  <a:cubicBezTo>
                    <a:pt x="1920799" y="3194323"/>
                    <a:pt x="1918481" y="3121579"/>
                    <a:pt x="1919487" y="3055486"/>
                  </a:cubicBezTo>
                  <a:cubicBezTo>
                    <a:pt x="2158384" y="2933978"/>
                    <a:pt x="2491503" y="2806742"/>
                    <a:pt x="2730400" y="2685234"/>
                  </a:cubicBezTo>
                  <a:cubicBezTo>
                    <a:pt x="2732460" y="1912937"/>
                    <a:pt x="2734519" y="1140639"/>
                    <a:pt x="2736579" y="368342"/>
                  </a:cubicBezTo>
                  <a:close/>
                  <a:moveTo>
                    <a:pt x="1768680" y="108305"/>
                  </a:moveTo>
                  <a:lnTo>
                    <a:pt x="1682767" y="646920"/>
                  </a:lnTo>
                  <a:lnTo>
                    <a:pt x="2457966" y="770570"/>
                  </a:lnTo>
                  <a:lnTo>
                    <a:pt x="2543879" y="231954"/>
                  </a:lnTo>
                  <a:close/>
                  <a:moveTo>
                    <a:pt x="1739342" y="1062"/>
                  </a:moveTo>
                  <a:lnTo>
                    <a:pt x="2617052" y="132810"/>
                  </a:lnTo>
                  <a:cubicBezTo>
                    <a:pt x="2668797" y="140577"/>
                    <a:pt x="2704448" y="188821"/>
                    <a:pt x="2696681" y="240566"/>
                  </a:cubicBezTo>
                  <a:lnTo>
                    <a:pt x="2607416" y="835252"/>
                  </a:lnTo>
                  <a:cubicBezTo>
                    <a:pt x="2599648" y="886997"/>
                    <a:pt x="2551405" y="922648"/>
                    <a:pt x="2499659" y="914880"/>
                  </a:cubicBezTo>
                  <a:lnTo>
                    <a:pt x="1621950" y="783132"/>
                  </a:lnTo>
                  <a:cubicBezTo>
                    <a:pt x="1570205" y="775365"/>
                    <a:pt x="1534554" y="727121"/>
                    <a:pt x="1542321" y="675376"/>
                  </a:cubicBezTo>
                  <a:lnTo>
                    <a:pt x="1631586" y="80690"/>
                  </a:lnTo>
                  <a:cubicBezTo>
                    <a:pt x="1639354" y="28945"/>
                    <a:pt x="1687597" y="-6706"/>
                    <a:pt x="1739342" y="1062"/>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0">
                <a:defRPr/>
              </a:pPr>
              <a:endParaRPr lang="en-US" sz="816"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sp>
        <p:nvSpPr>
          <p:cNvPr id="160" name="Rectangle 159"/>
          <p:cNvSpPr/>
          <p:nvPr/>
        </p:nvSpPr>
        <p:spPr bwMode="auto">
          <a:xfrm>
            <a:off x="1898444" y="6001487"/>
            <a:ext cx="277937" cy="12804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Kiosks</a:t>
            </a:r>
          </a:p>
        </p:txBody>
      </p:sp>
      <p:sp>
        <p:nvSpPr>
          <p:cNvPr id="161" name="Freeform 160"/>
          <p:cNvSpPr>
            <a:spLocks noChangeAspect="1"/>
          </p:cNvSpPr>
          <p:nvPr/>
        </p:nvSpPr>
        <p:spPr bwMode="auto">
          <a:xfrm>
            <a:off x="1975789" y="5656191"/>
            <a:ext cx="123249" cy="272338"/>
          </a:xfrm>
          <a:custGeom>
            <a:avLst/>
            <a:gdLst/>
            <a:ahLst/>
            <a:cxnLst/>
            <a:rect l="l" t="t" r="r" b="b"/>
            <a:pathLst>
              <a:path w="3071644" h="6669704">
                <a:moveTo>
                  <a:pt x="860406" y="4841277"/>
                </a:moveTo>
                <a:cubicBezTo>
                  <a:pt x="876771" y="5049420"/>
                  <a:pt x="904898" y="5401782"/>
                  <a:pt x="927912" y="5547022"/>
                </a:cubicBezTo>
                <a:lnTo>
                  <a:pt x="298878" y="5013110"/>
                </a:lnTo>
                <a:close/>
                <a:moveTo>
                  <a:pt x="2888783" y="2603830"/>
                </a:moveTo>
                <a:lnTo>
                  <a:pt x="2869766" y="2761484"/>
                </a:lnTo>
                <a:lnTo>
                  <a:pt x="1477181" y="2960684"/>
                </a:lnTo>
                <a:cubicBezTo>
                  <a:pt x="1478211" y="2909198"/>
                  <a:pt x="1480809" y="2821309"/>
                  <a:pt x="1481839" y="2769823"/>
                </a:cubicBezTo>
                <a:close/>
                <a:moveTo>
                  <a:pt x="1060895" y="2540585"/>
                </a:moveTo>
                <a:lnTo>
                  <a:pt x="1462560" y="2769786"/>
                </a:lnTo>
                <a:cubicBezTo>
                  <a:pt x="1463590" y="2821272"/>
                  <a:pt x="1458813" y="2901787"/>
                  <a:pt x="1459843" y="2953273"/>
                </a:cubicBezTo>
                <a:lnTo>
                  <a:pt x="1060035" y="2733754"/>
                </a:lnTo>
                <a:cubicBezTo>
                  <a:pt x="1060322" y="2669364"/>
                  <a:pt x="1060608" y="2604975"/>
                  <a:pt x="1060895" y="2540585"/>
                </a:cubicBezTo>
                <a:close/>
                <a:moveTo>
                  <a:pt x="2453306" y="2418107"/>
                </a:moveTo>
                <a:lnTo>
                  <a:pt x="2874878" y="2588611"/>
                </a:lnTo>
                <a:lnTo>
                  <a:pt x="1471343" y="2758029"/>
                </a:lnTo>
                <a:lnTo>
                  <a:pt x="1077043" y="2535568"/>
                </a:lnTo>
                <a:close/>
                <a:moveTo>
                  <a:pt x="915637" y="549838"/>
                </a:moveTo>
                <a:lnTo>
                  <a:pt x="1072299" y="1688042"/>
                </a:lnTo>
                <a:lnTo>
                  <a:pt x="2223293" y="1710422"/>
                </a:lnTo>
                <a:lnTo>
                  <a:pt x="2066629" y="648952"/>
                </a:lnTo>
                <a:close/>
                <a:moveTo>
                  <a:pt x="544162" y="135800"/>
                </a:moveTo>
                <a:cubicBezTo>
                  <a:pt x="886245" y="2248264"/>
                  <a:pt x="1137978" y="4212682"/>
                  <a:pt x="1096884" y="6277248"/>
                </a:cubicBezTo>
                <a:lnTo>
                  <a:pt x="258412" y="5469800"/>
                </a:lnTo>
                <a:lnTo>
                  <a:pt x="239362" y="5022125"/>
                </a:lnTo>
                <a:lnTo>
                  <a:pt x="953737" y="5612675"/>
                </a:lnTo>
                <a:lnTo>
                  <a:pt x="391490" y="255815"/>
                </a:lnTo>
                <a:close/>
                <a:moveTo>
                  <a:pt x="504792" y="0"/>
                </a:moveTo>
                <a:lnTo>
                  <a:pt x="2087212" y="192950"/>
                </a:lnTo>
                <a:cubicBezTo>
                  <a:pt x="2235439" y="221344"/>
                  <a:pt x="2238523" y="258446"/>
                  <a:pt x="2264831" y="371022"/>
                </a:cubicBezTo>
                <a:cubicBezTo>
                  <a:pt x="2373931" y="1119500"/>
                  <a:pt x="2475964" y="1783285"/>
                  <a:pt x="2556820" y="2435034"/>
                </a:cubicBezTo>
                <a:lnTo>
                  <a:pt x="2466852" y="2395673"/>
                </a:lnTo>
                <a:lnTo>
                  <a:pt x="1029938" y="2519770"/>
                </a:lnTo>
                <a:lnTo>
                  <a:pt x="1036469" y="2725510"/>
                </a:lnTo>
                <a:lnTo>
                  <a:pt x="1464278" y="2970439"/>
                </a:lnTo>
                <a:lnTo>
                  <a:pt x="2601940" y="2812795"/>
                </a:lnTo>
                <a:cubicBezTo>
                  <a:pt x="2699015" y="3663122"/>
                  <a:pt x="2756062" y="4516807"/>
                  <a:pt x="2744437" y="5536475"/>
                </a:cubicBezTo>
                <a:lnTo>
                  <a:pt x="3034646" y="5733861"/>
                </a:lnTo>
                <a:cubicBezTo>
                  <a:pt x="3111682" y="5796350"/>
                  <a:pt x="3054469" y="5889234"/>
                  <a:pt x="2989659" y="5936525"/>
                </a:cubicBezTo>
                <a:cubicBezTo>
                  <a:pt x="2537516" y="6397551"/>
                  <a:pt x="2006852" y="6506495"/>
                  <a:pt x="1420462" y="6650900"/>
                </a:cubicBezTo>
                <a:cubicBezTo>
                  <a:pt x="1257253" y="6680012"/>
                  <a:pt x="1094044" y="6681261"/>
                  <a:pt x="938434" y="6611587"/>
                </a:cubicBezTo>
                <a:cubicBezTo>
                  <a:pt x="610230" y="6325564"/>
                  <a:pt x="332686" y="6009146"/>
                  <a:pt x="29812" y="5707925"/>
                </a:cubicBezTo>
                <a:cubicBezTo>
                  <a:pt x="-18315" y="5643853"/>
                  <a:pt x="-584" y="5602578"/>
                  <a:pt x="29812" y="5584100"/>
                </a:cubicBezTo>
                <a:cubicBezTo>
                  <a:pt x="121209" y="5539078"/>
                  <a:pt x="182212" y="5529518"/>
                  <a:pt x="258412" y="5507293"/>
                </a:cubicBezTo>
                <a:lnTo>
                  <a:pt x="1106137" y="6336575"/>
                </a:lnTo>
                <a:cubicBezTo>
                  <a:pt x="1260894" y="4582981"/>
                  <a:pt x="772285" y="1192312"/>
                  <a:pt x="568362" y="151255"/>
                </a:cubicBezTo>
                <a:cubicBezTo>
                  <a:pt x="563521" y="121327"/>
                  <a:pt x="566348" y="126886"/>
                  <a:pt x="504792"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marL="0" lvl="1" indent="0" algn="ctr" defTabSz="932597" fontAlgn="auto">
              <a:spcBef>
                <a:spcPts val="0"/>
              </a:spcBef>
              <a:spcAft>
                <a:spcPts val="0"/>
              </a:spcAft>
              <a:defRPr/>
            </a:pPr>
            <a:endParaRPr lang="en-US" sz="816" kern="0" dirty="0">
              <a:solidFill>
                <a:srgbClr val="FFFFFF"/>
              </a:solidFill>
              <a:latin typeface="Calibri" panose="020F0502020204030204"/>
            </a:endParaRPr>
          </a:p>
        </p:txBody>
      </p:sp>
      <p:grpSp>
        <p:nvGrpSpPr>
          <p:cNvPr id="162" name="Group 161"/>
          <p:cNvGrpSpPr/>
          <p:nvPr/>
        </p:nvGrpSpPr>
        <p:grpSpPr>
          <a:xfrm>
            <a:off x="1852071" y="5035336"/>
            <a:ext cx="325348" cy="549435"/>
            <a:chOff x="1700756" y="4342125"/>
            <a:chExt cx="318998" cy="538711"/>
          </a:xfrm>
        </p:grpSpPr>
        <p:sp>
          <p:nvSpPr>
            <p:cNvPr id="163" name="TextBox 162"/>
            <p:cNvSpPr txBox="1"/>
            <p:nvPr/>
          </p:nvSpPr>
          <p:spPr>
            <a:xfrm>
              <a:off x="1700756" y="4629742"/>
              <a:ext cx="318998" cy="251094"/>
            </a:xfrm>
            <a:prstGeom prst="rect">
              <a:avLst/>
            </a:prstGeom>
            <a:noFill/>
          </p:spPr>
          <p:txBody>
            <a:bodyPr wrap="none" lIns="0" tIns="0" rIns="0" bIns="0" rtlCol="0" anchor="t">
              <a:spAutoFit/>
            </a:bodyPr>
            <a:lstStyle/>
            <a:p>
              <a:pPr algn="ctr" defTabSz="932379" fontAlgn="auto">
                <a:spcBef>
                  <a:spcPts val="0"/>
                </a:spcBef>
                <a:spcAft>
                  <a:spcPts val="0"/>
                </a:spcAft>
                <a:defRPr/>
              </a:pPr>
              <a:r>
                <a:rPr lang="en-US" sz="816" b="1" kern="0" dirty="0">
                  <a:solidFill>
                    <a:prstClr val="white"/>
                  </a:solidFill>
                  <a:latin typeface="Calibri" panose="020F0502020204030204"/>
                </a:rPr>
                <a:t>Smart </a:t>
              </a:r>
              <a:br>
                <a:rPr lang="en-US" sz="816" b="1" kern="0" dirty="0">
                  <a:solidFill>
                    <a:prstClr val="white"/>
                  </a:solidFill>
                  <a:latin typeface="Calibri" panose="020F0502020204030204"/>
                </a:rPr>
              </a:br>
              <a:r>
                <a:rPr lang="en-US" sz="816" b="1" kern="0" dirty="0">
                  <a:solidFill>
                    <a:prstClr val="white"/>
                  </a:solidFill>
                  <a:latin typeface="Calibri" panose="020F0502020204030204"/>
                </a:rPr>
                <a:t>Phones</a:t>
              </a:r>
            </a:p>
          </p:txBody>
        </p:sp>
        <p:pic>
          <p:nvPicPr>
            <p:cNvPr id="164" name="Picture 163"/>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1799888" y="4342125"/>
              <a:ext cx="120736" cy="242580"/>
            </a:xfrm>
            <a:prstGeom prst="rect">
              <a:avLst/>
            </a:prstGeom>
          </p:spPr>
        </p:pic>
      </p:grpSp>
      <p:grpSp>
        <p:nvGrpSpPr>
          <p:cNvPr id="165" name="Group 164"/>
          <p:cNvGrpSpPr/>
          <p:nvPr/>
        </p:nvGrpSpPr>
        <p:grpSpPr>
          <a:xfrm>
            <a:off x="2325030" y="4883460"/>
            <a:ext cx="322079" cy="565997"/>
            <a:chOff x="2164484" y="4193214"/>
            <a:chExt cx="315792" cy="554949"/>
          </a:xfrm>
        </p:grpSpPr>
        <p:sp>
          <p:nvSpPr>
            <p:cNvPr id="166" name="TextBox 165"/>
            <p:cNvSpPr txBox="1"/>
            <p:nvPr/>
          </p:nvSpPr>
          <p:spPr>
            <a:xfrm>
              <a:off x="2164484" y="4497069"/>
              <a:ext cx="315792" cy="251094"/>
            </a:xfrm>
            <a:prstGeom prst="rect">
              <a:avLst/>
            </a:prstGeom>
            <a:noFill/>
          </p:spPr>
          <p:txBody>
            <a:bodyPr wrap="none" lIns="0" tIns="0" rIns="0" bIns="0" rtlCol="0" anchor="t">
              <a:spAutoFit/>
            </a:bodyPr>
            <a:lstStyle/>
            <a:p>
              <a:pPr algn="ctr" defTabSz="932379" fontAlgn="auto">
                <a:spcBef>
                  <a:spcPts val="0"/>
                </a:spcBef>
                <a:spcAft>
                  <a:spcPts val="0"/>
                </a:spcAft>
                <a:defRPr/>
              </a:pPr>
              <a:r>
                <a:rPr lang="en-US" sz="816" b="1" kern="0" dirty="0">
                  <a:solidFill>
                    <a:prstClr val="white"/>
                  </a:solidFill>
                  <a:latin typeface="Calibri" panose="020F0502020204030204"/>
                </a:rPr>
                <a:t>Slates/</a:t>
              </a:r>
              <a:br>
                <a:rPr lang="en-US" sz="816" b="1" kern="0" dirty="0">
                  <a:solidFill>
                    <a:prstClr val="white"/>
                  </a:solidFill>
                  <a:latin typeface="Calibri" panose="020F0502020204030204"/>
                </a:rPr>
              </a:br>
              <a:r>
                <a:rPr lang="en-US" sz="816" b="1" kern="0" dirty="0">
                  <a:solidFill>
                    <a:prstClr val="white"/>
                  </a:solidFill>
                  <a:latin typeface="Calibri" panose="020F0502020204030204"/>
                </a:rPr>
                <a:t>Tablets</a:t>
              </a:r>
            </a:p>
          </p:txBody>
        </p:sp>
        <p:sp>
          <p:nvSpPr>
            <p:cNvPr id="167" name="Freeform 107"/>
            <p:cNvSpPr>
              <a:spLocks noChangeAspect="1" noEditPoints="1"/>
            </p:cNvSpPr>
            <p:nvPr/>
          </p:nvSpPr>
          <p:spPr bwMode="auto">
            <a:xfrm rot="5400000">
              <a:off x="2192972" y="4234164"/>
              <a:ext cx="258817" cy="176918"/>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24308" tIns="62153" rIns="124308" bIns="62153" numCol="1" anchor="t" anchorCtr="0" compatLnSpc="1">
              <a:prstTxWarp prst="textNoShape">
                <a:avLst/>
              </a:prstTxWarp>
            </a:bodyPr>
            <a:lstStyle/>
            <a:p>
              <a:pPr defTabSz="932597" fontAlgn="auto">
                <a:spcBef>
                  <a:spcPts val="0"/>
                </a:spcBef>
                <a:spcAft>
                  <a:spcPts val="0"/>
                </a:spcAft>
                <a:defRPr/>
              </a:pPr>
              <a:endParaRPr lang="en-US" sz="816" kern="0" dirty="0">
                <a:solidFill>
                  <a:sysClr val="windowText" lastClr="000000"/>
                </a:solidFill>
                <a:latin typeface="Calibri" panose="020F0502020204030204"/>
              </a:endParaRPr>
            </a:p>
          </p:txBody>
        </p:sp>
      </p:grpSp>
      <p:grpSp>
        <p:nvGrpSpPr>
          <p:cNvPr id="168" name="Group 167"/>
          <p:cNvGrpSpPr/>
          <p:nvPr/>
        </p:nvGrpSpPr>
        <p:grpSpPr>
          <a:xfrm>
            <a:off x="585554" y="5519360"/>
            <a:ext cx="349872" cy="491605"/>
            <a:chOff x="458960" y="4816702"/>
            <a:chExt cx="343043" cy="482009"/>
          </a:xfrm>
        </p:grpSpPr>
        <p:sp>
          <p:nvSpPr>
            <p:cNvPr id="169" name="TextBox 168"/>
            <p:cNvSpPr txBox="1"/>
            <p:nvPr/>
          </p:nvSpPr>
          <p:spPr>
            <a:xfrm>
              <a:off x="458960" y="5047617"/>
              <a:ext cx="343043" cy="251094"/>
            </a:xfrm>
            <a:prstGeom prst="rect">
              <a:avLst/>
            </a:prstGeom>
            <a:noFill/>
          </p:spPr>
          <p:txBody>
            <a:bodyPr wrap="none" lIns="0" tIns="0" rIns="0" bIns="0" rtlCol="0" anchor="t">
              <a:spAutoFit/>
            </a:bodyPr>
            <a:lstStyle/>
            <a:p>
              <a:pPr algn="ctr" defTabSz="932379" fontAlgn="auto">
                <a:spcBef>
                  <a:spcPts val="0"/>
                </a:spcBef>
                <a:spcAft>
                  <a:spcPts val="0"/>
                </a:spcAft>
                <a:defRPr/>
              </a:pPr>
              <a:r>
                <a:rPr lang="en-US" sz="816" b="1" kern="0" dirty="0">
                  <a:solidFill>
                    <a:prstClr val="white"/>
                  </a:solidFill>
                  <a:latin typeface="Calibri" panose="020F0502020204030204"/>
                </a:rPr>
                <a:t>PCs/</a:t>
              </a:r>
              <a:br>
                <a:rPr lang="en-US" sz="816" b="1" kern="0" dirty="0">
                  <a:solidFill>
                    <a:prstClr val="white"/>
                  </a:solidFill>
                  <a:latin typeface="Calibri" panose="020F0502020204030204"/>
                </a:rPr>
              </a:br>
              <a:r>
                <a:rPr lang="en-US" sz="816" b="1" kern="0" dirty="0">
                  <a:solidFill>
                    <a:prstClr val="white"/>
                  </a:solidFill>
                  <a:latin typeface="Calibri" panose="020F0502020204030204"/>
                </a:rPr>
                <a:t>Laptops</a:t>
              </a:r>
            </a:p>
          </p:txBody>
        </p:sp>
        <p:grpSp>
          <p:nvGrpSpPr>
            <p:cNvPr id="170" name="Group 169"/>
            <p:cNvGrpSpPr>
              <a:grpSpLocks noChangeAspect="1"/>
            </p:cNvGrpSpPr>
            <p:nvPr/>
          </p:nvGrpSpPr>
          <p:grpSpPr>
            <a:xfrm>
              <a:off x="506452" y="4816702"/>
              <a:ext cx="248060" cy="181352"/>
              <a:chOff x="2043410" y="2952873"/>
              <a:chExt cx="666391" cy="465858"/>
            </a:xfrm>
          </p:grpSpPr>
          <p:sp>
            <p:nvSpPr>
              <p:cNvPr id="171" name="Round Same Side Corner Rectangle 11"/>
              <p:cNvSpPr/>
              <p:nvPr/>
            </p:nvSpPr>
            <p:spPr>
              <a:xfrm>
                <a:off x="2094347" y="2952873"/>
                <a:ext cx="564521" cy="36177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32597" fontAlgn="auto">
                  <a:spcBef>
                    <a:spcPts val="0"/>
                  </a:spcBef>
                  <a:spcAft>
                    <a:spcPts val="0"/>
                  </a:spcAft>
                  <a:defRPr/>
                </a:pPr>
                <a:endParaRPr lang="en-US" sz="816" kern="0">
                  <a:solidFill>
                    <a:sysClr val="window" lastClr="FFFFFF"/>
                  </a:solidFill>
                  <a:latin typeface="Calibri" panose="020F0502020204030204"/>
                </a:endParaRPr>
              </a:p>
            </p:txBody>
          </p:sp>
          <p:sp>
            <p:nvSpPr>
              <p:cNvPr id="172" name="Trapezoid 12"/>
              <p:cNvSpPr/>
              <p:nvPr/>
            </p:nvSpPr>
            <p:spPr>
              <a:xfrm>
                <a:off x="2043410" y="3304287"/>
                <a:ext cx="666391" cy="84128"/>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32597" fontAlgn="auto">
                  <a:spcBef>
                    <a:spcPts val="0"/>
                  </a:spcBef>
                  <a:spcAft>
                    <a:spcPts val="0"/>
                  </a:spcAft>
                  <a:defRPr/>
                </a:pPr>
                <a:endParaRPr lang="en-US" sz="816" kern="0">
                  <a:solidFill>
                    <a:sysClr val="window" lastClr="FFFFFF"/>
                  </a:solidFill>
                  <a:latin typeface="Calibri" panose="020F0502020204030204"/>
                </a:endParaRPr>
              </a:p>
            </p:txBody>
          </p:sp>
          <p:sp>
            <p:nvSpPr>
              <p:cNvPr id="173" name="Rectangle 172"/>
              <p:cNvSpPr/>
              <p:nvPr/>
            </p:nvSpPr>
            <p:spPr>
              <a:xfrm>
                <a:off x="2043710" y="3391300"/>
                <a:ext cx="665797" cy="27431"/>
              </a:xfrm>
              <a:prstGeom prst="rect">
                <a:avLst/>
              </a:prstGeom>
              <a:solidFill>
                <a:srgbClr val="FFFFFF"/>
              </a:solidFill>
              <a:ln w="25400" cap="flat" cmpd="sng" algn="ctr">
                <a:noFill/>
                <a:prstDash val="solid"/>
              </a:ln>
              <a:effectLst/>
            </p:spPr>
            <p:txBody>
              <a:bodyPr rtlCol="0" anchor="ctr"/>
              <a:lstStyle/>
              <a:p>
                <a:pPr algn="ctr" defTabSz="932597" fontAlgn="auto">
                  <a:spcBef>
                    <a:spcPts val="0"/>
                  </a:spcBef>
                  <a:spcAft>
                    <a:spcPts val="0"/>
                  </a:spcAft>
                  <a:defRPr/>
                </a:pPr>
                <a:endParaRPr lang="en-US" sz="816" kern="0">
                  <a:solidFill>
                    <a:sysClr val="window" lastClr="FFFFFF"/>
                  </a:solidFill>
                  <a:latin typeface="Calibri" panose="020F0502020204030204"/>
                </a:endParaRPr>
              </a:p>
            </p:txBody>
          </p:sp>
        </p:grpSp>
      </p:grpSp>
      <p:grpSp>
        <p:nvGrpSpPr>
          <p:cNvPr id="174" name="Group 173"/>
          <p:cNvGrpSpPr/>
          <p:nvPr/>
        </p:nvGrpSpPr>
        <p:grpSpPr>
          <a:xfrm>
            <a:off x="2851003" y="4920971"/>
            <a:ext cx="326983" cy="521033"/>
            <a:chOff x="2680190" y="4229992"/>
            <a:chExt cx="320601" cy="510863"/>
          </a:xfrm>
        </p:grpSpPr>
        <p:sp>
          <p:nvSpPr>
            <p:cNvPr id="175" name="Rectangle 174"/>
            <p:cNvSpPr/>
            <p:nvPr/>
          </p:nvSpPr>
          <p:spPr bwMode="auto">
            <a:xfrm>
              <a:off x="2680190" y="4615308"/>
              <a:ext cx="320601"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1121">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Servers</a:t>
              </a:r>
            </a:p>
          </p:txBody>
        </p:sp>
        <p:pic>
          <p:nvPicPr>
            <p:cNvPr id="176" name="Picture 2" descr="\\MAGNUM\Projects\Microsoft\Cloud Power FY12\Design\ICONS_PNG\Next_Gen_Application.png"/>
            <p:cNvPicPr>
              <a:picLocks noChangeAspect="1" noChangeArrowheads="1"/>
            </p:cNvPicPr>
            <p:nvPr/>
          </p:nvPicPr>
          <p:blipFill rotWithShape="1">
            <a:blip r:embed="rId5" cstate="print">
              <a:lum bright="100000"/>
              <a:extLst>
                <a:ext uri="{28A0092B-C50C-407E-A947-70E740481C1C}">
                  <a14:useLocalDpi xmlns:a14="http://schemas.microsoft.com/office/drawing/2010/main" xmlns="" val="0"/>
                </a:ext>
              </a:extLst>
            </a:blip>
            <a:srcRect/>
            <a:stretch/>
          </p:blipFill>
          <p:spPr bwMode="auto">
            <a:xfrm>
              <a:off x="2687925" y="4229992"/>
              <a:ext cx="305131" cy="340278"/>
            </a:xfrm>
            <a:prstGeom prst="rect">
              <a:avLst/>
            </a:prstGeom>
            <a:noFill/>
          </p:spPr>
        </p:pic>
      </p:grpSp>
      <p:grpSp>
        <p:nvGrpSpPr>
          <p:cNvPr id="177" name="Group 176"/>
          <p:cNvGrpSpPr/>
          <p:nvPr/>
        </p:nvGrpSpPr>
        <p:grpSpPr>
          <a:xfrm>
            <a:off x="3119322" y="5628910"/>
            <a:ext cx="310634" cy="517054"/>
            <a:chOff x="2987947" y="5716656"/>
            <a:chExt cx="304571" cy="506962"/>
          </a:xfrm>
        </p:grpSpPr>
        <p:sp>
          <p:nvSpPr>
            <p:cNvPr id="178" name="Rectangle 177"/>
            <p:cNvSpPr/>
            <p:nvPr/>
          </p:nvSpPr>
          <p:spPr bwMode="auto">
            <a:xfrm>
              <a:off x="2987947" y="5972524"/>
              <a:ext cx="304571"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Digital </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Signs</a:t>
              </a:r>
            </a:p>
          </p:txBody>
        </p:sp>
        <p:sp>
          <p:nvSpPr>
            <p:cNvPr id="179" name="Rounded Rectangle 94"/>
            <p:cNvSpPr>
              <a:spLocks noChangeAspect="1"/>
            </p:cNvSpPr>
            <p:nvPr/>
          </p:nvSpPr>
          <p:spPr bwMode="auto">
            <a:xfrm>
              <a:off x="3050965" y="5716656"/>
              <a:ext cx="178537" cy="208112"/>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0">
                <a:defRPr/>
              </a:pPr>
              <a:endParaRPr lang="en-US" sz="816"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nvGrpSpPr>
          <p:cNvPr id="180" name="Group 179"/>
          <p:cNvGrpSpPr/>
          <p:nvPr/>
        </p:nvGrpSpPr>
        <p:grpSpPr>
          <a:xfrm>
            <a:off x="4851694" y="6095474"/>
            <a:ext cx="485570" cy="540607"/>
            <a:chOff x="4667963" y="5693563"/>
            <a:chExt cx="476092" cy="530055"/>
          </a:xfrm>
        </p:grpSpPr>
        <p:sp>
          <p:nvSpPr>
            <p:cNvPr id="181" name="Rectangle 180"/>
            <p:cNvSpPr/>
            <p:nvPr/>
          </p:nvSpPr>
          <p:spPr>
            <a:xfrm>
              <a:off x="4667963" y="5972524"/>
              <a:ext cx="476092" cy="251094"/>
            </a:xfrm>
            <a:prstGeom prst="rect">
              <a:avLst/>
            </a:prstGeom>
            <a:noFill/>
            <a:ln w="25400" cap="flat" cmpd="sng" algn="ctr">
              <a:noFill/>
              <a:prstDash val="solid"/>
              <a:miter lim="800000"/>
            </a:ln>
            <a:effectLst/>
            <a:extLst>
              <a:ext uri="{91240B29-F687-4F45-9708-019B960494DF}">
                <a14:hiddenLine xmlns:a14="http://schemas.microsoft.com/office/drawing/2010/main" xmlns="" w="25400" cap="flat" cmpd="sng" algn="ctr">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9290" fontAlgn="auto">
                <a:spcBef>
                  <a:spcPts val="0"/>
                </a:spcBef>
                <a:spcAft>
                  <a:spcPts val="0"/>
                </a:spcAft>
                <a:defRPr/>
              </a:pPr>
              <a:r>
                <a:rPr lang="en-US" sz="816" b="1" dirty="0">
                  <a:solidFill>
                    <a:prstClr val="white"/>
                  </a:solidFill>
                  <a:latin typeface="Calibri" panose="020F0502020204030204"/>
                </a:rPr>
                <a:t>Diagnostic</a:t>
              </a:r>
              <a:br>
                <a:rPr lang="en-US" sz="816" b="1" dirty="0">
                  <a:solidFill>
                    <a:prstClr val="white"/>
                  </a:solidFill>
                  <a:latin typeface="Calibri" panose="020F0502020204030204"/>
                </a:rPr>
              </a:br>
              <a:r>
                <a:rPr lang="en-US" sz="816" b="1" dirty="0">
                  <a:solidFill>
                    <a:prstClr val="white"/>
                  </a:solidFill>
                  <a:latin typeface="Calibri" panose="020F0502020204030204"/>
                </a:rPr>
                <a:t>Equipment</a:t>
              </a:r>
            </a:p>
          </p:txBody>
        </p:sp>
        <p:sp>
          <p:nvSpPr>
            <p:cNvPr id="182" name="Freeform 83"/>
            <p:cNvSpPr>
              <a:spLocks noChangeAspect="1" noEditPoints="1"/>
            </p:cNvSpPr>
            <p:nvPr/>
          </p:nvSpPr>
          <p:spPr bwMode="black">
            <a:xfrm>
              <a:off x="4801264" y="5693563"/>
              <a:ext cx="209490" cy="231204"/>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31" tIns="41966" rIns="83931" bIns="41966" numCol="1" anchor="t" anchorCtr="0" compatLnSpc="1">
              <a:prstTxWarp prst="textNoShape">
                <a:avLst/>
              </a:prstTxWarp>
            </a:bodyPr>
            <a:lstStyle/>
            <a:p>
              <a:pPr defTabSz="951121" fontAlgn="auto">
                <a:spcBef>
                  <a:spcPts val="0"/>
                </a:spcBef>
                <a:spcAft>
                  <a:spcPts val="0"/>
                </a:spcAft>
                <a:defRPr/>
              </a:pPr>
              <a:endParaRPr lang="en-US" sz="816" kern="0">
                <a:solidFill>
                  <a:prstClr val="black"/>
                </a:solidFill>
                <a:latin typeface="Calibri" panose="020F0502020204030204"/>
              </a:endParaRPr>
            </a:p>
          </p:txBody>
        </p:sp>
      </p:grpSp>
      <p:grpSp>
        <p:nvGrpSpPr>
          <p:cNvPr id="183" name="Group 182"/>
          <p:cNvGrpSpPr/>
          <p:nvPr/>
        </p:nvGrpSpPr>
        <p:grpSpPr>
          <a:xfrm>
            <a:off x="3512463" y="6292704"/>
            <a:ext cx="752060" cy="493445"/>
            <a:chOff x="3935617" y="5739804"/>
            <a:chExt cx="737381" cy="483814"/>
          </a:xfrm>
        </p:grpSpPr>
        <p:sp>
          <p:nvSpPr>
            <p:cNvPr id="184" name="Rectangle 183"/>
            <p:cNvSpPr/>
            <p:nvPr/>
          </p:nvSpPr>
          <p:spPr>
            <a:xfrm>
              <a:off x="3935617" y="5972524"/>
              <a:ext cx="737381" cy="251094"/>
            </a:xfrm>
            <a:prstGeom prst="rect">
              <a:avLst/>
            </a:prstGeom>
            <a:noFill/>
            <a:ln w="25400" cap="flat" cmpd="sng" algn="ctr">
              <a:noFill/>
              <a:prstDash val="solid"/>
              <a:miter lim="800000"/>
            </a:ln>
            <a:effectLst/>
            <a:extLst>
              <a:ext uri="{91240B29-F687-4F45-9708-019B960494DF}">
                <a14:hiddenLine xmlns:a14="http://schemas.microsoft.com/office/drawing/2010/main" xmlns="" w="25400" cap="flat" cmpd="sng" algn="ctr">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8737" fontAlgn="auto">
                <a:spcBef>
                  <a:spcPts val="0"/>
                </a:spcBef>
                <a:spcAft>
                  <a:spcPts val="0"/>
                </a:spcAft>
                <a:defRPr/>
              </a:pPr>
              <a:r>
                <a:rPr lang="en-US" sz="816" b="1" dirty="0">
                  <a:solidFill>
                    <a:prstClr val="white"/>
                  </a:solidFill>
                  <a:latin typeface="Calibri" panose="020F0502020204030204"/>
                </a:rPr>
                <a:t>Remote Medical </a:t>
              </a:r>
              <a:br>
                <a:rPr lang="en-US" sz="816" b="1" dirty="0">
                  <a:solidFill>
                    <a:prstClr val="white"/>
                  </a:solidFill>
                  <a:latin typeface="Calibri" panose="020F0502020204030204"/>
                </a:rPr>
              </a:br>
              <a:r>
                <a:rPr lang="en-US" sz="816" b="1" dirty="0">
                  <a:solidFill>
                    <a:prstClr val="white"/>
                  </a:solidFill>
                  <a:latin typeface="Calibri" panose="020F0502020204030204"/>
                </a:rPr>
                <a:t>Monitors</a:t>
              </a:r>
            </a:p>
          </p:txBody>
        </p:sp>
        <p:sp>
          <p:nvSpPr>
            <p:cNvPr id="185" name="Freeform 111"/>
            <p:cNvSpPr>
              <a:spLocks noChangeAspect="1" noEditPoints="1"/>
            </p:cNvSpPr>
            <p:nvPr/>
          </p:nvSpPr>
          <p:spPr bwMode="black">
            <a:xfrm>
              <a:off x="4240378" y="5739804"/>
              <a:ext cx="127856" cy="184964"/>
            </a:xfrm>
            <a:custGeom>
              <a:avLst/>
              <a:gdLst>
                <a:gd name="T0" fmla="*/ 42 w 52"/>
                <a:gd name="T1" fmla="*/ 37 h 72"/>
                <a:gd name="T2" fmla="*/ 35 w 52"/>
                <a:gd name="T3" fmla="*/ 32 h 72"/>
                <a:gd name="T4" fmla="*/ 40 w 52"/>
                <a:gd name="T5" fmla="*/ 27 h 72"/>
                <a:gd name="T6" fmla="*/ 47 w 52"/>
                <a:gd name="T7" fmla="*/ 32 h 72"/>
                <a:gd name="T8" fmla="*/ 42 w 52"/>
                <a:gd name="T9" fmla="*/ 52 h 72"/>
                <a:gd name="T10" fmla="*/ 35 w 52"/>
                <a:gd name="T11" fmla="*/ 47 h 72"/>
                <a:gd name="T12" fmla="*/ 40 w 52"/>
                <a:gd name="T13" fmla="*/ 42 h 72"/>
                <a:gd name="T14" fmla="*/ 47 w 52"/>
                <a:gd name="T15" fmla="*/ 46 h 72"/>
                <a:gd name="T16" fmla="*/ 47 w 52"/>
                <a:gd name="T17" fmla="*/ 61 h 72"/>
                <a:gd name="T18" fmla="*/ 40 w 52"/>
                <a:gd name="T19" fmla="*/ 66 h 72"/>
                <a:gd name="T20" fmla="*/ 35 w 52"/>
                <a:gd name="T21" fmla="*/ 61 h 72"/>
                <a:gd name="T22" fmla="*/ 42 w 52"/>
                <a:gd name="T23" fmla="*/ 56 h 72"/>
                <a:gd name="T24" fmla="*/ 32 w 52"/>
                <a:gd name="T25" fmla="*/ 32 h 72"/>
                <a:gd name="T26" fmla="*/ 25 w 52"/>
                <a:gd name="T27" fmla="*/ 37 h 72"/>
                <a:gd name="T28" fmla="*/ 20 w 52"/>
                <a:gd name="T29" fmla="*/ 32 h 72"/>
                <a:gd name="T30" fmla="*/ 27 w 52"/>
                <a:gd name="T31" fmla="*/ 27 h 72"/>
                <a:gd name="T32" fmla="*/ 32 w 52"/>
                <a:gd name="T33" fmla="*/ 47 h 72"/>
                <a:gd name="T34" fmla="*/ 25 w 52"/>
                <a:gd name="T35" fmla="*/ 52 h 72"/>
                <a:gd name="T36" fmla="*/ 20 w 52"/>
                <a:gd name="T37" fmla="*/ 46 h 72"/>
                <a:gd name="T38" fmla="*/ 27 w 52"/>
                <a:gd name="T39" fmla="*/ 42 h 72"/>
                <a:gd name="T40" fmla="*/ 32 w 52"/>
                <a:gd name="T41" fmla="*/ 47 h 72"/>
                <a:gd name="T42" fmla="*/ 27 w 52"/>
                <a:gd name="T43" fmla="*/ 66 h 72"/>
                <a:gd name="T44" fmla="*/ 20 w 52"/>
                <a:gd name="T45" fmla="*/ 61 h 72"/>
                <a:gd name="T46" fmla="*/ 25 w 52"/>
                <a:gd name="T47" fmla="*/ 56 h 72"/>
                <a:gd name="T48" fmla="*/ 32 w 52"/>
                <a:gd name="T49" fmla="*/ 61 h 72"/>
                <a:gd name="T50" fmla="*/ 12 w 52"/>
                <a:gd name="T51" fmla="*/ 37 h 72"/>
                <a:gd name="T52" fmla="*/ 5 w 52"/>
                <a:gd name="T53" fmla="*/ 32 h 72"/>
                <a:gd name="T54" fmla="*/ 10 w 52"/>
                <a:gd name="T55" fmla="*/ 27 h 72"/>
                <a:gd name="T56" fmla="*/ 17 w 52"/>
                <a:gd name="T57" fmla="*/ 32 h 72"/>
                <a:gd name="T58" fmla="*/ 12 w 52"/>
                <a:gd name="T59" fmla="*/ 52 h 72"/>
                <a:gd name="T60" fmla="*/ 5 w 52"/>
                <a:gd name="T61" fmla="*/ 47 h 72"/>
                <a:gd name="T62" fmla="*/ 10 w 52"/>
                <a:gd name="T63" fmla="*/ 42 h 72"/>
                <a:gd name="T64" fmla="*/ 17 w 52"/>
                <a:gd name="T65" fmla="*/ 46 h 72"/>
                <a:gd name="T66" fmla="*/ 17 w 52"/>
                <a:gd name="T67" fmla="*/ 61 h 72"/>
                <a:gd name="T68" fmla="*/ 10 w 52"/>
                <a:gd name="T69" fmla="*/ 66 h 72"/>
                <a:gd name="T70" fmla="*/ 5 w 52"/>
                <a:gd name="T71" fmla="*/ 61 h 72"/>
                <a:gd name="T72" fmla="*/ 12 w 52"/>
                <a:gd name="T73" fmla="*/ 56 h 72"/>
                <a:gd name="T74" fmla="*/ 6 w 52"/>
                <a:gd name="T75" fmla="*/ 11 h 72"/>
                <a:gd name="T76" fmla="*/ 42 w 52"/>
                <a:gd name="T77" fmla="*/ 7 h 72"/>
                <a:gd name="T78" fmla="*/ 46 w 52"/>
                <a:gd name="T79" fmla="*/ 16 h 72"/>
                <a:gd name="T80" fmla="*/ 10 w 52"/>
                <a:gd name="T81" fmla="*/ 20 h 72"/>
                <a:gd name="T82" fmla="*/ 6 w 52"/>
                <a:gd name="T83" fmla="*/ 11 h 72"/>
                <a:gd name="T84" fmla="*/ 0 w 52"/>
                <a:gd name="T85" fmla="*/ 5 h 72"/>
                <a:gd name="T86" fmla="*/ 5 w 52"/>
                <a:gd name="T87" fmla="*/ 72 h 72"/>
                <a:gd name="T88" fmla="*/ 52 w 52"/>
                <a:gd name="T89" fmla="*/ 67 h 72"/>
                <a:gd name="T90" fmla="*/ 47 w 5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solidFill>
              <a:srgbClr val="FFFFFF"/>
            </a:solidFill>
            <a:ln>
              <a:noFill/>
            </a:ln>
            <a:extLst/>
          </p:spPr>
          <p:txBody>
            <a:bodyPr vert="horz" wrap="square" lIns="93247" tIns="46623" rIns="93247" bIns="46623" numCol="1" anchor="t" anchorCtr="0" compatLnSpc="1">
              <a:prstTxWarp prst="textNoShape">
                <a:avLst/>
              </a:prstTxWarp>
            </a:bodyPr>
            <a:lstStyle/>
            <a:p>
              <a:pPr defTabSz="951121" fontAlgn="auto">
                <a:spcBef>
                  <a:spcPts val="0"/>
                </a:spcBef>
                <a:spcAft>
                  <a:spcPts val="0"/>
                </a:spcAft>
                <a:defRPr/>
              </a:pPr>
              <a:endParaRPr lang="en-US" sz="816" kern="0">
                <a:solidFill>
                  <a:prstClr val="black"/>
                </a:solidFill>
                <a:latin typeface="Calibri" panose="020F0502020204030204"/>
              </a:endParaRPr>
            </a:p>
          </p:txBody>
        </p:sp>
      </p:grpSp>
      <p:grpSp>
        <p:nvGrpSpPr>
          <p:cNvPr id="186" name="Group 185"/>
          <p:cNvGrpSpPr/>
          <p:nvPr/>
        </p:nvGrpSpPr>
        <p:grpSpPr>
          <a:xfrm>
            <a:off x="2880336" y="6328429"/>
            <a:ext cx="490476" cy="460137"/>
            <a:chOff x="3447898" y="5772462"/>
            <a:chExt cx="480902" cy="451156"/>
          </a:xfrm>
        </p:grpSpPr>
        <p:sp>
          <p:nvSpPr>
            <p:cNvPr id="187" name="Rectangle 186"/>
            <p:cNvSpPr/>
            <p:nvPr/>
          </p:nvSpPr>
          <p:spPr bwMode="auto">
            <a:xfrm>
              <a:off x="3447898" y="5972524"/>
              <a:ext cx="480902" cy="251094"/>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1121">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Logic</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Controllers</a:t>
              </a:r>
            </a:p>
          </p:txBody>
        </p:sp>
        <p:grpSp>
          <p:nvGrpSpPr>
            <p:cNvPr id="188" name="Group 187"/>
            <p:cNvGrpSpPr/>
            <p:nvPr/>
          </p:nvGrpSpPr>
          <p:grpSpPr>
            <a:xfrm>
              <a:off x="3586107" y="5772462"/>
              <a:ext cx="217406" cy="184966"/>
              <a:chOff x="4306281" y="5291505"/>
              <a:chExt cx="449470" cy="365760"/>
            </a:xfrm>
          </p:grpSpPr>
          <p:sp>
            <p:nvSpPr>
              <p:cNvPr id="189" name="Freeform 86"/>
              <p:cNvSpPr>
                <a:spLocks noEditPoints="1"/>
              </p:cNvSpPr>
              <p:nvPr/>
            </p:nvSpPr>
            <p:spPr bwMode="black">
              <a:xfrm>
                <a:off x="4306281" y="5327177"/>
                <a:ext cx="328185" cy="330088"/>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51121" fontAlgn="auto">
                  <a:spcBef>
                    <a:spcPts val="0"/>
                  </a:spcBef>
                  <a:spcAft>
                    <a:spcPts val="0"/>
                  </a:spcAft>
                  <a:defRPr/>
                </a:pPr>
                <a:endParaRPr lang="en-US" sz="816" kern="0">
                  <a:solidFill>
                    <a:prstClr val="black"/>
                  </a:solidFill>
                  <a:latin typeface="Calibri" panose="020F0502020204030204"/>
                </a:endParaRPr>
              </a:p>
            </p:txBody>
          </p:sp>
          <p:sp>
            <p:nvSpPr>
              <p:cNvPr id="190" name="Oval 87"/>
              <p:cNvSpPr>
                <a:spLocks noChangeArrowheads="1"/>
              </p:cNvSpPr>
              <p:nvPr/>
            </p:nvSpPr>
            <p:spPr bwMode="black">
              <a:xfrm>
                <a:off x="4439932" y="5461780"/>
                <a:ext cx="60881" cy="60881"/>
              </a:xfrm>
              <a:prstGeom prst="ellipse">
                <a:avLst/>
              </a:pr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51121" fontAlgn="auto">
                  <a:spcBef>
                    <a:spcPts val="0"/>
                  </a:spcBef>
                  <a:spcAft>
                    <a:spcPts val="0"/>
                  </a:spcAft>
                  <a:defRPr/>
                </a:pPr>
                <a:endParaRPr lang="en-US" sz="816" kern="0">
                  <a:solidFill>
                    <a:prstClr val="black"/>
                  </a:solidFill>
                  <a:latin typeface="Calibri" panose="020F0502020204030204"/>
                </a:endParaRPr>
              </a:p>
            </p:txBody>
          </p:sp>
          <p:sp>
            <p:nvSpPr>
              <p:cNvPr id="191" name="Freeform 88"/>
              <p:cNvSpPr>
                <a:spLocks noEditPoints="1"/>
              </p:cNvSpPr>
              <p:nvPr/>
            </p:nvSpPr>
            <p:spPr bwMode="black">
              <a:xfrm>
                <a:off x="4589280" y="5291505"/>
                <a:ext cx="166471" cy="17931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51121" fontAlgn="auto">
                  <a:spcBef>
                    <a:spcPts val="0"/>
                  </a:spcBef>
                  <a:spcAft>
                    <a:spcPts val="0"/>
                  </a:spcAft>
                  <a:defRPr/>
                </a:pPr>
                <a:endParaRPr lang="en-US" sz="816" kern="0">
                  <a:solidFill>
                    <a:prstClr val="black"/>
                  </a:solidFill>
                  <a:latin typeface="Calibri" panose="020F0502020204030204"/>
                </a:endParaRPr>
              </a:p>
            </p:txBody>
          </p:sp>
        </p:grpSp>
      </p:grpSp>
      <p:grpSp>
        <p:nvGrpSpPr>
          <p:cNvPr id="192" name="Group 191"/>
          <p:cNvGrpSpPr/>
          <p:nvPr/>
        </p:nvGrpSpPr>
        <p:grpSpPr>
          <a:xfrm>
            <a:off x="5084577" y="5566270"/>
            <a:ext cx="490476" cy="473957"/>
            <a:chOff x="5174618" y="5310339"/>
            <a:chExt cx="480902" cy="464706"/>
          </a:xfrm>
        </p:grpSpPr>
        <p:sp>
          <p:nvSpPr>
            <p:cNvPr id="193" name="Rectangle 192"/>
            <p:cNvSpPr/>
            <p:nvPr/>
          </p:nvSpPr>
          <p:spPr bwMode="auto">
            <a:xfrm>
              <a:off x="5174618" y="5523951"/>
              <a:ext cx="48090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Specialized</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Devices</a:t>
              </a:r>
            </a:p>
          </p:txBody>
        </p:sp>
        <p:sp>
          <p:nvSpPr>
            <p:cNvPr id="194" name="Rectangle 35"/>
            <p:cNvSpPr>
              <a:spLocks noChangeAspect="1"/>
            </p:cNvSpPr>
            <p:nvPr/>
          </p:nvSpPr>
          <p:spPr bwMode="auto">
            <a:xfrm>
              <a:off x="5270122" y="5310339"/>
              <a:ext cx="289895" cy="183221"/>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0">
                <a:defRPr/>
              </a:pPr>
              <a:endParaRPr lang="en-US" sz="816"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nvGrpSpPr>
          <p:cNvPr id="195" name="Group 194"/>
          <p:cNvGrpSpPr/>
          <p:nvPr/>
        </p:nvGrpSpPr>
        <p:grpSpPr>
          <a:xfrm>
            <a:off x="3629541" y="5689416"/>
            <a:ext cx="444959" cy="521581"/>
            <a:chOff x="3979272" y="5263645"/>
            <a:chExt cx="436274" cy="511400"/>
          </a:xfrm>
        </p:grpSpPr>
        <p:sp>
          <p:nvSpPr>
            <p:cNvPr id="196" name="Rectangle 195"/>
            <p:cNvSpPr/>
            <p:nvPr/>
          </p:nvSpPr>
          <p:spPr bwMode="auto">
            <a:xfrm>
              <a:off x="3979272" y="5523951"/>
              <a:ext cx="436274"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Thin Clients</a:t>
              </a:r>
            </a:p>
          </p:txBody>
        </p:sp>
        <p:sp>
          <p:nvSpPr>
            <p:cNvPr id="197" name="Freeform 196"/>
            <p:cNvSpPr>
              <a:spLocks noChangeAspect="1"/>
            </p:cNvSpPr>
            <p:nvPr/>
          </p:nvSpPr>
          <p:spPr bwMode="auto">
            <a:xfrm flipH="1">
              <a:off x="4122377" y="5263645"/>
              <a:ext cx="150063" cy="229916"/>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rgbClr val="FFFFFF"/>
            </a:solidFill>
            <a:ln w="12700" cap="flat" cmpd="sng" algn="ctr">
              <a:noFill/>
              <a:prstDash val="solid"/>
              <a:headEnd type="none" w="med" len="med"/>
              <a:tailEnd type="none" w="med" len="med"/>
            </a:ln>
            <a:effectLst/>
          </p:spPr>
          <p:txBody>
            <a:bodyPr vert="horz" wrap="none" lIns="93243" tIns="46621" rIns="93243" bIns="46621" numCol="1" rtlCol="0" anchor="ctr" anchorCtr="0" compatLnSpc="1">
              <a:prstTxWarp prst="textNoShape">
                <a:avLst/>
              </a:prstTxWarp>
            </a:bodyPr>
            <a:lstStyle/>
            <a:p>
              <a:pPr algn="ctr" defTabSz="932110">
                <a:defRPr/>
              </a:pPr>
              <a:endParaRPr lang="en-US" sz="816" kern="0" dirty="0">
                <a:solidFill>
                  <a:srgbClr val="FFFFFF"/>
                </a:solidFill>
                <a:latin typeface="Calibri" panose="020F0502020204030204"/>
              </a:endParaRPr>
            </a:p>
          </p:txBody>
        </p:sp>
      </p:grpSp>
      <p:grpSp>
        <p:nvGrpSpPr>
          <p:cNvPr id="198" name="Group 197"/>
          <p:cNvGrpSpPr/>
          <p:nvPr/>
        </p:nvGrpSpPr>
        <p:grpSpPr>
          <a:xfrm>
            <a:off x="4297907" y="6072487"/>
            <a:ext cx="470857" cy="367248"/>
            <a:chOff x="4582533" y="5289418"/>
            <a:chExt cx="461666" cy="360080"/>
          </a:xfrm>
        </p:grpSpPr>
        <p:sp>
          <p:nvSpPr>
            <p:cNvPr id="199" name="Rectangle 198"/>
            <p:cNvSpPr/>
            <p:nvPr/>
          </p:nvSpPr>
          <p:spPr bwMode="auto">
            <a:xfrm>
              <a:off x="4582533" y="5523951"/>
              <a:ext cx="461666" cy="12554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Handhelds</a:t>
              </a:r>
            </a:p>
          </p:txBody>
        </p:sp>
        <p:sp>
          <p:nvSpPr>
            <p:cNvPr id="200" name="Round Same Side Corner Rectangle 26"/>
            <p:cNvSpPr>
              <a:spLocks noChangeAspect="1"/>
            </p:cNvSpPr>
            <p:nvPr/>
          </p:nvSpPr>
          <p:spPr bwMode="auto">
            <a:xfrm>
              <a:off x="4755147" y="5289418"/>
              <a:ext cx="116440" cy="204143"/>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0">
                <a:defRPr/>
              </a:pPr>
              <a:endParaRPr lang="en-US" sz="816"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sp>
        <p:nvSpPr>
          <p:cNvPr id="201" name="Rectangle 200"/>
          <p:cNvSpPr/>
          <p:nvPr/>
        </p:nvSpPr>
        <p:spPr bwMode="auto">
          <a:xfrm>
            <a:off x="3769985" y="5330674"/>
            <a:ext cx="358047" cy="12804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1121">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Security</a:t>
            </a:r>
          </a:p>
        </p:txBody>
      </p:sp>
      <p:pic>
        <p:nvPicPr>
          <p:cNvPr id="202" name="Picture 24" descr="E:\Eric Suchiang FD\Icons\Metro Icon\Metro icons ALL WHITE\cctv.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a:stretch/>
        </p:blipFill>
        <p:spPr bwMode="auto">
          <a:xfrm>
            <a:off x="3754223" y="5136738"/>
            <a:ext cx="360875" cy="20810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03" name="Group 202"/>
          <p:cNvGrpSpPr/>
          <p:nvPr/>
        </p:nvGrpSpPr>
        <p:grpSpPr>
          <a:xfrm>
            <a:off x="1169690" y="5291278"/>
            <a:ext cx="434887" cy="491541"/>
            <a:chOff x="1031694" y="4593071"/>
            <a:chExt cx="426399" cy="481947"/>
          </a:xfrm>
        </p:grpSpPr>
        <p:sp>
          <p:nvSpPr>
            <p:cNvPr id="204" name="Rectangle 203"/>
            <p:cNvSpPr/>
            <p:nvPr/>
          </p:nvSpPr>
          <p:spPr>
            <a:xfrm>
              <a:off x="1031694" y="4823924"/>
              <a:ext cx="426399" cy="251094"/>
            </a:xfrm>
            <a:prstGeom prst="rect">
              <a:avLst/>
            </a:prstGeom>
            <a:noFill/>
            <a:ln w="25400" cap="flat" cmpd="sng" algn="ctr">
              <a:noFill/>
              <a:prstDash val="solid"/>
            </a:ln>
            <a:effectLst/>
            <a:extLst>
              <a:ext uri="{91240B29-F687-4F45-9708-019B960494DF}">
                <a14:hiddenLine xmlns:a14="http://schemas.microsoft.com/office/drawing/2010/main" xmlns="" w="25400" cap="flat" cmpd="sng" algn="ctr">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9290" fontAlgn="auto">
                <a:spcBef>
                  <a:spcPts val="0"/>
                </a:spcBef>
                <a:spcAft>
                  <a:spcPts val="0"/>
                </a:spcAft>
                <a:defRPr/>
              </a:pPr>
              <a:r>
                <a:rPr lang="en-US" sz="816" b="1" dirty="0">
                  <a:solidFill>
                    <a:prstClr val="white"/>
                  </a:solidFill>
                  <a:latin typeface="Calibri" panose="020F0502020204030204"/>
                </a:rPr>
                <a:t>POS </a:t>
              </a:r>
              <a:br>
                <a:rPr lang="en-US" sz="816" b="1" dirty="0">
                  <a:solidFill>
                    <a:prstClr val="white"/>
                  </a:solidFill>
                  <a:latin typeface="Calibri" panose="020F0502020204030204"/>
                </a:rPr>
              </a:br>
              <a:r>
                <a:rPr lang="en-US" sz="816" b="1" dirty="0">
                  <a:solidFill>
                    <a:prstClr val="white"/>
                  </a:solidFill>
                  <a:latin typeface="Calibri" panose="020F0502020204030204"/>
                </a:rPr>
                <a:t>Terminals</a:t>
              </a:r>
            </a:p>
          </p:txBody>
        </p:sp>
        <p:sp>
          <p:nvSpPr>
            <p:cNvPr id="205" name="Rounded Rectangle 89"/>
            <p:cNvSpPr>
              <a:spLocks noChangeAspect="1"/>
            </p:cNvSpPr>
            <p:nvPr/>
          </p:nvSpPr>
          <p:spPr bwMode="auto">
            <a:xfrm rot="16200000">
              <a:off x="1143825" y="4557040"/>
              <a:ext cx="202389" cy="274452"/>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rgbClr val="FFFFFF"/>
            </a:solidFill>
            <a:ln w="9525" cap="flat" cmpd="sng" algn="ctr">
              <a:noFill/>
              <a:prstDash val="solid"/>
              <a:headEnd type="none" w="med" len="med"/>
              <a:tailEnd type="none" w="med" len="med"/>
            </a:ln>
            <a:effectLst/>
          </p:spPr>
          <p:txBody>
            <a:bodyPr rot="0" spcFirstLastPara="0" vert="horz" wrap="square" lIns="93247" tIns="46623" rIns="46623" bIns="93247" numCol="1" spcCol="0" rtlCol="0" fromWordArt="0" anchor="b" anchorCtr="0" forceAA="0" compatLnSpc="1">
              <a:prstTxWarp prst="textNoShape">
                <a:avLst/>
              </a:prstTxWarp>
              <a:no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9088">
                <a:defRPr/>
              </a:pPr>
              <a:endParaRPr lang="en-US" sz="816"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nvGrpSpPr>
          <p:cNvPr id="206" name="Group 205"/>
          <p:cNvGrpSpPr/>
          <p:nvPr/>
        </p:nvGrpSpPr>
        <p:grpSpPr>
          <a:xfrm>
            <a:off x="2382352" y="5639371"/>
            <a:ext cx="534617" cy="497795"/>
            <a:chOff x="3184452" y="4486753"/>
            <a:chExt cx="524182" cy="488079"/>
          </a:xfrm>
        </p:grpSpPr>
        <p:sp>
          <p:nvSpPr>
            <p:cNvPr id="207" name="Rectangle 206"/>
            <p:cNvSpPr/>
            <p:nvPr/>
          </p:nvSpPr>
          <p:spPr bwMode="auto">
            <a:xfrm>
              <a:off x="3184452" y="4723738"/>
              <a:ext cx="52418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0687">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Automation</a:t>
              </a:r>
              <a:br>
                <a:rPr lang="en-US" sz="816" b="1" kern="0" dirty="0">
                  <a:solidFill>
                    <a:prstClr val="white"/>
                  </a:solidFill>
                  <a:latin typeface="Calibri" panose="020F0502020204030204"/>
                  <a:ea typeface="Segoe UI" pitchFamily="34" charset="0"/>
                  <a:cs typeface="Segoe UI" pitchFamily="34" charset="0"/>
                </a:rPr>
              </a:br>
              <a:r>
                <a:rPr lang="en-US" sz="816" b="1" kern="0" dirty="0">
                  <a:solidFill>
                    <a:prstClr val="white"/>
                  </a:solidFill>
                  <a:latin typeface="Calibri" panose="020F0502020204030204"/>
                  <a:ea typeface="Segoe UI" pitchFamily="34" charset="0"/>
                  <a:cs typeface="Segoe UI" pitchFamily="34" charset="0"/>
                </a:rPr>
                <a:t>Devices</a:t>
              </a:r>
            </a:p>
          </p:txBody>
        </p:sp>
        <p:sp>
          <p:nvSpPr>
            <p:cNvPr id="208" name="Freeform 362"/>
            <p:cNvSpPr>
              <a:spLocks noChangeAspect="1"/>
            </p:cNvSpPr>
            <p:nvPr/>
          </p:nvSpPr>
          <p:spPr bwMode="auto">
            <a:xfrm rot="19207886">
              <a:off x="3347259" y="4486753"/>
              <a:ext cx="130982" cy="238262"/>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solidFill>
              <a:srgbClr val="FFFFFF"/>
            </a:solidFill>
            <a:ln w="0">
              <a:noFill/>
              <a:prstDash val="solid"/>
              <a:round/>
              <a:headEnd/>
              <a:tailEnd/>
            </a:ln>
          </p:spPr>
          <p:txBody>
            <a:bodyPr vert="horz" wrap="square" lIns="93247" tIns="46623" rIns="93247" bIns="46623" numCol="1" anchor="t" anchorCtr="0" compatLnSpc="1">
              <a:prstTxWarp prst="textNoShape">
                <a:avLst/>
              </a:prstTxWarp>
            </a:bodyPr>
            <a:lstStyle/>
            <a:p>
              <a:pPr algn="ctr" defTabSz="932597" fontAlgn="auto">
                <a:spcBef>
                  <a:spcPts val="0"/>
                </a:spcBef>
                <a:spcAft>
                  <a:spcPts val="0"/>
                </a:spcAft>
                <a:defRPr/>
              </a:pPr>
              <a:endParaRPr lang="en-US" sz="816" kern="0">
                <a:solidFill>
                  <a:srgbClr val="000000"/>
                </a:solidFill>
                <a:latin typeface="Calibri" panose="020F0502020204030204"/>
              </a:endParaRPr>
            </a:p>
          </p:txBody>
        </p:sp>
      </p:grpSp>
      <p:grpSp>
        <p:nvGrpSpPr>
          <p:cNvPr id="209" name="Group 208"/>
          <p:cNvGrpSpPr/>
          <p:nvPr/>
        </p:nvGrpSpPr>
        <p:grpSpPr>
          <a:xfrm>
            <a:off x="4144433" y="5416039"/>
            <a:ext cx="426713" cy="525135"/>
            <a:chOff x="4290593" y="4459947"/>
            <a:chExt cx="418384" cy="514885"/>
          </a:xfrm>
        </p:grpSpPr>
        <p:sp>
          <p:nvSpPr>
            <p:cNvPr id="210" name="Rectangle 209"/>
            <p:cNvSpPr/>
            <p:nvPr/>
          </p:nvSpPr>
          <p:spPr>
            <a:xfrm>
              <a:off x="4290593" y="4723738"/>
              <a:ext cx="418384" cy="251094"/>
            </a:xfrm>
            <a:prstGeom prst="rect">
              <a:avLst/>
            </a:prstGeom>
            <a:noFill/>
            <a:ln w="25400" cap="flat" cmpd="sng" algn="ctr">
              <a:noFill/>
              <a:prstDash val="solid"/>
            </a:ln>
            <a:effectLst/>
            <a:extLst>
              <a:ext uri="{91240B29-F687-4F45-9708-019B960494DF}">
                <a14:hiddenLine xmlns:a14="http://schemas.microsoft.com/office/drawing/2010/main" xmlns="" w="25400" cap="flat" cmpd="sng" algn="ctr">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8737" fontAlgn="auto">
                <a:spcBef>
                  <a:spcPts val="0"/>
                </a:spcBef>
                <a:spcAft>
                  <a:spcPts val="0"/>
                </a:spcAft>
                <a:defRPr/>
              </a:pPr>
              <a:r>
                <a:rPr lang="en-US" sz="816" b="1" dirty="0">
                  <a:solidFill>
                    <a:prstClr val="white"/>
                  </a:solidFill>
                  <a:latin typeface="Calibri" panose="020F0502020204030204"/>
                </a:rPr>
                <a:t>Vending</a:t>
              </a:r>
              <a:br>
                <a:rPr lang="en-US" sz="816" b="1" dirty="0">
                  <a:solidFill>
                    <a:prstClr val="white"/>
                  </a:solidFill>
                  <a:latin typeface="Calibri" panose="020F0502020204030204"/>
                </a:rPr>
              </a:br>
              <a:r>
                <a:rPr lang="en-US" sz="816" b="1" dirty="0">
                  <a:solidFill>
                    <a:prstClr val="white"/>
                  </a:solidFill>
                  <a:latin typeface="Calibri" panose="020F0502020204030204"/>
                </a:rPr>
                <a:t>Machines</a:t>
              </a:r>
            </a:p>
          </p:txBody>
        </p:sp>
        <p:sp>
          <p:nvSpPr>
            <p:cNvPr id="211" name="Rectangle 2048"/>
            <p:cNvSpPr>
              <a:spLocks noChangeAspect="1"/>
            </p:cNvSpPr>
            <p:nvPr/>
          </p:nvSpPr>
          <p:spPr bwMode="auto">
            <a:xfrm flipV="1">
              <a:off x="4447385" y="4459947"/>
              <a:ext cx="104800" cy="231204"/>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0">
                <a:defRPr/>
              </a:pPr>
              <a:endParaRPr lang="en-US" sz="816"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nvGrpSpPr>
          <p:cNvPr id="212" name="Group 211"/>
          <p:cNvGrpSpPr/>
          <p:nvPr/>
        </p:nvGrpSpPr>
        <p:grpSpPr>
          <a:xfrm>
            <a:off x="4642873" y="5470256"/>
            <a:ext cx="360875" cy="227805"/>
            <a:chOff x="4924572" y="4625926"/>
            <a:chExt cx="353831" cy="223359"/>
          </a:xfrm>
        </p:grpSpPr>
        <p:sp>
          <p:nvSpPr>
            <p:cNvPr id="213" name="Rectangle 212"/>
            <p:cNvSpPr/>
            <p:nvPr/>
          </p:nvSpPr>
          <p:spPr bwMode="auto">
            <a:xfrm>
              <a:off x="4965234" y="4723738"/>
              <a:ext cx="272510"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1121">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Kinect</a:t>
              </a:r>
            </a:p>
          </p:txBody>
        </p:sp>
        <p:sp>
          <p:nvSpPr>
            <p:cNvPr id="214" name="Trapezoid 75"/>
            <p:cNvSpPr>
              <a:spLocks noChangeAspect="1"/>
            </p:cNvSpPr>
            <p:nvPr/>
          </p:nvSpPr>
          <p:spPr>
            <a:xfrm>
              <a:off x="4924572" y="4625926"/>
              <a:ext cx="353831" cy="65225"/>
            </a:xfrm>
            <a:custGeom>
              <a:avLst/>
              <a:gdLst/>
              <a:ahLst/>
              <a:cxnLst/>
              <a:rect l="l" t="t" r="r" b="b"/>
              <a:pathLst>
                <a:path w="1578459" h="278238">
                  <a:moveTo>
                    <a:pt x="624215" y="185238"/>
                  </a:moveTo>
                  <a:lnTo>
                    <a:pt x="938127" y="185238"/>
                  </a:lnTo>
                  <a:lnTo>
                    <a:pt x="1003887" y="278238"/>
                  </a:lnTo>
                  <a:lnTo>
                    <a:pt x="558455" y="278238"/>
                  </a:lnTo>
                  <a:close/>
                  <a:moveTo>
                    <a:pt x="566916" y="108072"/>
                  </a:moveTo>
                  <a:cubicBezTo>
                    <a:pt x="559907" y="108072"/>
                    <a:pt x="554225" y="113849"/>
                    <a:pt x="554225" y="120976"/>
                  </a:cubicBezTo>
                  <a:cubicBezTo>
                    <a:pt x="554225" y="128103"/>
                    <a:pt x="559907" y="133880"/>
                    <a:pt x="566916" y="133880"/>
                  </a:cubicBezTo>
                  <a:cubicBezTo>
                    <a:pt x="573925" y="133880"/>
                    <a:pt x="579607" y="128103"/>
                    <a:pt x="579607" y="120976"/>
                  </a:cubicBezTo>
                  <a:cubicBezTo>
                    <a:pt x="579607" y="113849"/>
                    <a:pt x="573925" y="108072"/>
                    <a:pt x="566916" y="108072"/>
                  </a:cubicBezTo>
                  <a:close/>
                  <a:moveTo>
                    <a:pt x="852731" y="68236"/>
                  </a:moveTo>
                  <a:cubicBezTo>
                    <a:pt x="823244" y="68236"/>
                    <a:pt x="799340" y="90332"/>
                    <a:pt x="799340" y="117588"/>
                  </a:cubicBezTo>
                  <a:cubicBezTo>
                    <a:pt x="799340" y="144844"/>
                    <a:pt x="823244" y="166940"/>
                    <a:pt x="852731" y="166940"/>
                  </a:cubicBezTo>
                  <a:cubicBezTo>
                    <a:pt x="882218" y="166940"/>
                    <a:pt x="906122" y="144844"/>
                    <a:pt x="906122" y="117588"/>
                  </a:cubicBezTo>
                  <a:cubicBezTo>
                    <a:pt x="906122" y="90332"/>
                    <a:pt x="882218" y="68236"/>
                    <a:pt x="852731" y="68236"/>
                  </a:cubicBezTo>
                  <a:close/>
                  <a:moveTo>
                    <a:pt x="709732" y="68236"/>
                  </a:moveTo>
                  <a:cubicBezTo>
                    <a:pt x="680245" y="68236"/>
                    <a:pt x="656341" y="90332"/>
                    <a:pt x="656341" y="117588"/>
                  </a:cubicBezTo>
                  <a:cubicBezTo>
                    <a:pt x="656341" y="144844"/>
                    <a:pt x="680245" y="166940"/>
                    <a:pt x="709732" y="166940"/>
                  </a:cubicBezTo>
                  <a:cubicBezTo>
                    <a:pt x="739219" y="166940"/>
                    <a:pt x="763123" y="144844"/>
                    <a:pt x="763123" y="117588"/>
                  </a:cubicBezTo>
                  <a:cubicBezTo>
                    <a:pt x="763123" y="90332"/>
                    <a:pt x="739219" y="68236"/>
                    <a:pt x="709732" y="68236"/>
                  </a:cubicBezTo>
                  <a:close/>
                  <a:moveTo>
                    <a:pt x="428415" y="68236"/>
                  </a:moveTo>
                  <a:cubicBezTo>
                    <a:pt x="398928" y="68236"/>
                    <a:pt x="375024" y="90332"/>
                    <a:pt x="375024" y="117588"/>
                  </a:cubicBezTo>
                  <a:cubicBezTo>
                    <a:pt x="375024" y="144844"/>
                    <a:pt x="398928" y="166940"/>
                    <a:pt x="428415" y="166940"/>
                  </a:cubicBezTo>
                  <a:cubicBezTo>
                    <a:pt x="457902" y="166940"/>
                    <a:pt x="481806" y="144844"/>
                    <a:pt x="481806" y="117588"/>
                  </a:cubicBezTo>
                  <a:cubicBezTo>
                    <a:pt x="481806" y="90332"/>
                    <a:pt x="457902" y="68236"/>
                    <a:pt x="428415" y="68236"/>
                  </a:cubicBezTo>
                  <a:close/>
                  <a:moveTo>
                    <a:pt x="21158" y="51569"/>
                  </a:moveTo>
                  <a:lnTo>
                    <a:pt x="21634" y="51569"/>
                  </a:lnTo>
                  <a:lnTo>
                    <a:pt x="16360" y="53949"/>
                  </a:lnTo>
                  <a:lnTo>
                    <a:pt x="1563047" y="53949"/>
                  </a:lnTo>
                  <a:cubicBezTo>
                    <a:pt x="1572157" y="55137"/>
                    <a:pt x="1578459" y="63196"/>
                    <a:pt x="1578459" y="72727"/>
                  </a:cubicBezTo>
                  <a:lnTo>
                    <a:pt x="1578459" y="157359"/>
                  </a:lnTo>
                  <a:cubicBezTo>
                    <a:pt x="1578459" y="169044"/>
                    <a:pt x="1568986" y="178517"/>
                    <a:pt x="1557301" y="178517"/>
                  </a:cubicBezTo>
                  <a:lnTo>
                    <a:pt x="21158" y="178517"/>
                  </a:lnTo>
                  <a:cubicBezTo>
                    <a:pt x="9473" y="178517"/>
                    <a:pt x="0" y="169044"/>
                    <a:pt x="0" y="157359"/>
                  </a:cubicBezTo>
                  <a:lnTo>
                    <a:pt x="0" y="72727"/>
                  </a:lnTo>
                  <a:cubicBezTo>
                    <a:pt x="0" y="61042"/>
                    <a:pt x="9473" y="51569"/>
                    <a:pt x="21158" y="51569"/>
                  </a:cubicBezTo>
                  <a:close/>
                  <a:moveTo>
                    <a:pt x="135901" y="0"/>
                  </a:moveTo>
                  <a:lnTo>
                    <a:pt x="1447013" y="0"/>
                  </a:lnTo>
                  <a:lnTo>
                    <a:pt x="1566554" y="53949"/>
                  </a:lnTo>
                  <a:lnTo>
                    <a:pt x="1563047" y="53949"/>
                  </a:lnTo>
                  <a:lnTo>
                    <a:pt x="1557301" y="51569"/>
                  </a:lnTo>
                  <a:lnTo>
                    <a:pt x="21634" y="51569"/>
                  </a:lnTo>
                  <a:close/>
                </a:path>
              </a:pathLst>
            </a:custGeom>
            <a:solidFill>
              <a:srgbClr val="FFFFFF"/>
            </a:solidFill>
            <a:ln w="12700" cap="flat" cmpd="sng" algn="ctr">
              <a:noFill/>
              <a:prstDash val="solid"/>
              <a:miter lim="800000"/>
            </a:ln>
            <a:effectLst/>
          </p:spPr>
          <p:txBody>
            <a:bodyPr rtlCol="0" anchor="ctr"/>
            <a:lstStyle/>
            <a:p>
              <a:pPr algn="ctr" defTabSz="951121" fontAlgn="auto">
                <a:spcBef>
                  <a:spcPts val="0"/>
                </a:spcBef>
                <a:spcAft>
                  <a:spcPts val="0"/>
                </a:spcAft>
                <a:defRPr/>
              </a:pPr>
              <a:endParaRPr lang="en-US" sz="816" kern="0">
                <a:solidFill>
                  <a:prstClr val="white"/>
                </a:solidFill>
                <a:latin typeface="Calibri" panose="020F0502020204030204"/>
                <a:ea typeface="+mn-ea"/>
                <a:cs typeface="+mn-cs"/>
              </a:endParaRPr>
            </a:p>
          </p:txBody>
        </p:sp>
      </p:grpSp>
      <p:grpSp>
        <p:nvGrpSpPr>
          <p:cNvPr id="215" name="Group 214"/>
          <p:cNvGrpSpPr/>
          <p:nvPr/>
        </p:nvGrpSpPr>
        <p:grpSpPr>
          <a:xfrm>
            <a:off x="3342824" y="4954277"/>
            <a:ext cx="210905" cy="435949"/>
            <a:chOff x="3775694" y="4410233"/>
            <a:chExt cx="206788" cy="427440"/>
          </a:xfrm>
        </p:grpSpPr>
        <p:sp>
          <p:nvSpPr>
            <p:cNvPr id="216" name="Rounded Rectangle 4"/>
            <p:cNvSpPr>
              <a:spLocks noChangeAspect="1"/>
            </p:cNvSpPr>
            <p:nvPr/>
          </p:nvSpPr>
          <p:spPr bwMode="auto">
            <a:xfrm>
              <a:off x="3814293" y="4410233"/>
              <a:ext cx="139067" cy="280919"/>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rgbClr val="FFFFFF"/>
            </a:solidFill>
            <a:ln w="9525" cap="flat" cmpd="sng" algn="ctr">
              <a:noFill/>
              <a:prstDash val="solid"/>
              <a:headEnd type="none" w="med" len="med"/>
              <a:tailEnd type="none" w="med" len="med"/>
            </a:ln>
            <a:effectLst/>
          </p:spPr>
          <p:txBody>
            <a:bodyPr rot="0" spcFirstLastPara="0" vert="horz" wrap="square" lIns="93185" tIns="46592" rIns="46592" bIns="93185" numCol="1" spcCol="0" rtlCol="0" fromWordArt="0" anchor="b" anchorCtr="0" forceAA="0" compatLnSpc="1">
              <a:prstTxWarp prst="textNoShape">
                <a:avLst/>
              </a:prstTxWarp>
              <a:no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98534">
                <a:defRPr/>
              </a:pPr>
              <a:endParaRPr lang="en-US" sz="816" spc="-39"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217" name="Rectangle 216"/>
            <p:cNvSpPr/>
            <p:nvPr/>
          </p:nvSpPr>
          <p:spPr bwMode="auto">
            <a:xfrm>
              <a:off x="3775694" y="4712126"/>
              <a:ext cx="206788"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defTabSz="951121">
                <a:spcBef>
                  <a:spcPts val="0"/>
                </a:spcBef>
                <a:spcAft>
                  <a:spcPts val="0"/>
                </a:spcAft>
                <a:defRPr/>
              </a:pPr>
              <a:r>
                <a:rPr lang="en-US" sz="816" b="1" kern="0" dirty="0">
                  <a:solidFill>
                    <a:prstClr val="white"/>
                  </a:solidFill>
                  <a:latin typeface="Calibri" panose="020F0502020204030204"/>
                  <a:ea typeface="Segoe UI" pitchFamily="34" charset="0"/>
                  <a:cs typeface="Segoe UI" pitchFamily="34" charset="0"/>
                </a:rPr>
                <a:t>ATM</a:t>
              </a:r>
            </a:p>
          </p:txBody>
        </p:sp>
      </p:grpSp>
      <p:grpSp>
        <p:nvGrpSpPr>
          <p:cNvPr id="218" name="Group 217"/>
          <p:cNvGrpSpPr/>
          <p:nvPr/>
        </p:nvGrpSpPr>
        <p:grpSpPr>
          <a:xfrm>
            <a:off x="10570546" y="5838797"/>
            <a:ext cx="1482662" cy="990964"/>
            <a:chOff x="9447311" y="4795461"/>
            <a:chExt cx="2587736" cy="1729562"/>
          </a:xfrm>
        </p:grpSpPr>
        <p:grpSp>
          <p:nvGrpSpPr>
            <p:cNvPr id="219" name="Group 218"/>
            <p:cNvGrpSpPr/>
            <p:nvPr/>
          </p:nvGrpSpPr>
          <p:grpSpPr>
            <a:xfrm>
              <a:off x="9447311" y="4795461"/>
              <a:ext cx="2587736" cy="1729562"/>
              <a:chOff x="9992964" y="3433087"/>
              <a:chExt cx="1362906" cy="1155729"/>
            </a:xfrm>
            <a:effectLst>
              <a:outerShdw blurRad="38100" dir="18900000" sy="23000" kx="-1200000" algn="bl" rotWithShape="0">
                <a:prstClr val="black">
                  <a:alpha val="20000"/>
                </a:prstClr>
              </a:outerShdw>
            </a:effectLst>
          </p:grpSpPr>
          <p:grpSp>
            <p:nvGrpSpPr>
              <p:cNvPr id="221" name="Group 220"/>
              <p:cNvGrpSpPr/>
              <p:nvPr/>
            </p:nvGrpSpPr>
            <p:grpSpPr>
              <a:xfrm>
                <a:off x="9992964" y="3433087"/>
                <a:ext cx="1362906" cy="1155729"/>
                <a:chOff x="9992964" y="3433087"/>
                <a:chExt cx="1362906" cy="1155729"/>
              </a:xfrm>
            </p:grpSpPr>
            <p:sp>
              <p:nvSpPr>
                <p:cNvPr id="240" name="Rectangle 239"/>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a:endParaRPr lang="en-US" sz="2000" dirty="0">
                    <a:gradFill>
                      <a:gsLst>
                        <a:gs pos="0">
                          <a:srgbClr val="FFFFFF"/>
                        </a:gs>
                        <a:gs pos="100000">
                          <a:srgbClr val="FFFFFF"/>
                        </a:gs>
                      </a:gsLst>
                      <a:lin ang="5400000" scaled="0"/>
                    </a:gradFill>
                  </a:endParaRPr>
                </a:p>
              </p:txBody>
            </p:sp>
            <p:sp>
              <p:nvSpPr>
                <p:cNvPr id="241"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nvGrpSpPr>
              <p:cNvPr id="222" name="Group 221"/>
              <p:cNvGrpSpPr/>
              <p:nvPr/>
            </p:nvGrpSpPr>
            <p:grpSpPr>
              <a:xfrm>
                <a:off x="10176274" y="3555592"/>
                <a:ext cx="994831" cy="753658"/>
                <a:chOff x="-1748541" y="1986635"/>
                <a:chExt cx="1206735" cy="914192"/>
              </a:xfrm>
            </p:grpSpPr>
            <p:sp>
              <p:nvSpPr>
                <p:cNvPr id="223"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4"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5"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6"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7"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8"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9"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0"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1"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2"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3"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4"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5"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6"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7"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8"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39"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pic>
          <p:nvPicPr>
            <p:cNvPr id="220" name="Picture 219"/>
            <p:cNvPicPr>
              <a:picLocks noChangeAspect="1"/>
            </p:cNvPicPr>
            <p:nvPr/>
          </p:nvPicPr>
          <p:blipFill>
            <a:blip r:embed="rId7"/>
            <a:stretch>
              <a:fillRect/>
            </a:stretch>
          </p:blipFill>
          <p:spPr>
            <a:xfrm>
              <a:off x="9560806" y="4874713"/>
              <a:ext cx="2380807" cy="1352933"/>
            </a:xfrm>
            <a:prstGeom prst="rect">
              <a:avLst/>
            </a:prstGeom>
          </p:spPr>
        </p:pic>
      </p:grpSp>
      <p:grpSp>
        <p:nvGrpSpPr>
          <p:cNvPr id="242" name="Group 241"/>
          <p:cNvGrpSpPr/>
          <p:nvPr/>
        </p:nvGrpSpPr>
        <p:grpSpPr>
          <a:xfrm rot="21269447">
            <a:off x="9410517" y="5998943"/>
            <a:ext cx="1161143" cy="557536"/>
            <a:chOff x="8647291" y="5765552"/>
            <a:chExt cx="1138479" cy="546654"/>
          </a:xfrm>
        </p:grpSpPr>
        <p:cxnSp>
          <p:nvCxnSpPr>
            <p:cNvPr id="243" name="Curved Connector 242"/>
            <p:cNvCxnSpPr/>
            <p:nvPr/>
          </p:nvCxnSpPr>
          <p:spPr>
            <a:xfrm>
              <a:off x="8647291" y="6012124"/>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4" name="Curved Connector 243"/>
            <p:cNvCxnSpPr/>
            <p:nvPr/>
          </p:nvCxnSpPr>
          <p:spPr>
            <a:xfrm>
              <a:off x="8724023" y="5893490"/>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5" name="Curved Connector 244"/>
            <p:cNvCxnSpPr/>
            <p:nvPr/>
          </p:nvCxnSpPr>
          <p:spPr>
            <a:xfrm>
              <a:off x="8789686" y="5765552"/>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46" name="Freeform 95"/>
          <p:cNvSpPr>
            <a:spLocks/>
          </p:cNvSpPr>
          <p:nvPr/>
        </p:nvSpPr>
        <p:spPr bwMode="auto">
          <a:xfrm>
            <a:off x="6731393" y="4844714"/>
            <a:ext cx="3167511" cy="2081924"/>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71B1D1"/>
          </a:solidFill>
          <a:ln>
            <a:noFill/>
          </a:ln>
          <a:extLst/>
        </p:spPr>
        <p:txBody>
          <a:bodyPr vert="horz" wrap="square" lIns="93260" tIns="46630" rIns="93260" bIns="46630" numCol="1" anchor="t" anchorCtr="0" compatLnSpc="1">
            <a:prstTxWarp prst="textNoShape">
              <a:avLst/>
            </a:prstTxWarp>
          </a:bodyPr>
          <a:lstStyle/>
          <a:p>
            <a:endParaRPr lang="en-US" sz="2448">
              <a:solidFill>
                <a:srgbClr val="000000"/>
              </a:solidFill>
            </a:endParaRPr>
          </a:p>
        </p:txBody>
      </p:sp>
      <p:grpSp>
        <p:nvGrpSpPr>
          <p:cNvPr id="248" name="Group 247"/>
          <p:cNvGrpSpPr/>
          <p:nvPr/>
        </p:nvGrpSpPr>
        <p:grpSpPr>
          <a:xfrm rot="21262430">
            <a:off x="5856436" y="5808713"/>
            <a:ext cx="1161143" cy="557536"/>
            <a:chOff x="5535537" y="5228214"/>
            <a:chExt cx="1138479" cy="546654"/>
          </a:xfrm>
        </p:grpSpPr>
        <p:cxnSp>
          <p:nvCxnSpPr>
            <p:cNvPr id="249" name="Curved Connector 248"/>
            <p:cNvCxnSpPr/>
            <p:nvPr/>
          </p:nvCxnSpPr>
          <p:spPr>
            <a:xfrm>
              <a:off x="5535537" y="5474786"/>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0" name="Curved Connector 249"/>
            <p:cNvCxnSpPr/>
            <p:nvPr/>
          </p:nvCxnSpPr>
          <p:spPr>
            <a:xfrm>
              <a:off x="5612269" y="5356152"/>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1" name="Curved Connector 250"/>
            <p:cNvCxnSpPr/>
            <p:nvPr/>
          </p:nvCxnSpPr>
          <p:spPr>
            <a:xfrm>
              <a:off x="5677932" y="5228214"/>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68" name="Group 267"/>
          <p:cNvGrpSpPr/>
          <p:nvPr/>
        </p:nvGrpSpPr>
        <p:grpSpPr>
          <a:xfrm>
            <a:off x="7492442" y="5358055"/>
            <a:ext cx="1476481" cy="1364137"/>
            <a:chOff x="6540327" y="2376796"/>
            <a:chExt cx="977428" cy="1206620"/>
          </a:xfrm>
        </p:grpSpPr>
        <p:sp>
          <p:nvSpPr>
            <p:cNvPr id="269" name="Rectangle 268"/>
            <p:cNvSpPr/>
            <p:nvPr/>
          </p:nvSpPr>
          <p:spPr bwMode="auto">
            <a:xfrm>
              <a:off x="6540327" y="2376796"/>
              <a:ext cx="977428" cy="1010735"/>
            </a:xfrm>
            <a:prstGeom prst="rect">
              <a:avLst/>
            </a:prstGeom>
            <a:solidFill>
              <a:srgbClr val="71B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a:lnSpc>
                  <a:spcPct val="90000"/>
                </a:lnSpc>
              </a:pPr>
              <a:r>
                <a:rPr lang="en-US" sz="2448" dirty="0">
                  <a:gradFill>
                    <a:gsLst>
                      <a:gs pos="0">
                        <a:srgbClr val="FFFFFF"/>
                      </a:gs>
                      <a:gs pos="100000">
                        <a:srgbClr val="FFFFFF"/>
                      </a:gs>
                    </a:gsLst>
                    <a:lin ang="5400000" scaled="1"/>
                  </a:gradFill>
                  <a:ea typeface="Segoe UI" pitchFamily="34" charset="0"/>
                  <a:cs typeface="Segoe UI" pitchFamily="34" charset="0"/>
                </a:rPr>
                <a:t>Stream Analytics</a:t>
              </a:r>
            </a:p>
          </p:txBody>
        </p:sp>
        <p:pic>
          <p:nvPicPr>
            <p:cNvPr id="270" name="Picture 269"/>
            <p:cNvPicPr/>
            <p:nvPr/>
          </p:nvPicPr>
          <p:blipFill rotWithShape="1">
            <a:blip r:embed="rId8"/>
            <a:srcRect t="19808" r="74054" b="15692"/>
            <a:stretch/>
          </p:blipFill>
          <p:spPr>
            <a:xfrm>
              <a:off x="6780252" y="3074394"/>
              <a:ext cx="492997" cy="509022"/>
            </a:xfrm>
            <a:prstGeom prst="rect">
              <a:avLst/>
            </a:prstGeom>
            <a:solidFill>
              <a:srgbClr val="FF0000"/>
            </a:solidFill>
          </p:spPr>
        </p:pic>
      </p:grpSp>
      <p:grpSp>
        <p:nvGrpSpPr>
          <p:cNvPr id="122" name="Group 121"/>
          <p:cNvGrpSpPr/>
          <p:nvPr/>
        </p:nvGrpSpPr>
        <p:grpSpPr>
          <a:xfrm>
            <a:off x="11245069" y="287772"/>
            <a:ext cx="817082" cy="764186"/>
            <a:chOff x="9912032" y="-4017146"/>
            <a:chExt cx="4168776" cy="3898901"/>
          </a:xfrm>
        </p:grpSpPr>
        <p:sp>
          <p:nvSpPr>
            <p:cNvPr id="123"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4314">
                <a:lnSpc>
                  <a:spcPct val="90000"/>
                </a:lnSpc>
                <a:defRPr/>
              </a:pPr>
              <a:endParaRPr lang="en-US" sz="2745" kern="0">
                <a:solidFill>
                  <a:srgbClr val="FFFFFF"/>
                </a:solidFill>
                <a:latin typeface="Segoe UI Light"/>
              </a:endParaRPr>
            </a:p>
          </p:txBody>
        </p:sp>
        <p:sp>
          <p:nvSpPr>
            <p:cNvPr id="124"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79285" tIns="179285" rIns="179285" bIns="179285" anchor="ctr"/>
            <a:lstStyle/>
            <a:p>
              <a:pPr defTabSz="914314">
                <a:lnSpc>
                  <a:spcPct val="90000"/>
                </a:lnSpc>
                <a:defRPr/>
              </a:pPr>
              <a:endParaRPr lang="en-US" sz="2745" kern="0">
                <a:solidFill>
                  <a:srgbClr val="FFFFFF"/>
                </a:solidFill>
                <a:latin typeface="Segoe UI Light"/>
              </a:endParaRPr>
            </a:p>
          </p:txBody>
        </p:sp>
        <p:sp>
          <p:nvSpPr>
            <p:cNvPr id="125" name="Freeform 124"/>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4314">
                <a:lnSpc>
                  <a:spcPct val="90000"/>
                </a:lnSpc>
              </a:pPr>
              <a:endParaRPr lang="en-US" sz="2745" kern="0">
                <a:solidFill>
                  <a:srgbClr val="FFFFFF"/>
                </a:solidFill>
                <a:latin typeface="Segoe UI Light"/>
              </a:endParaRPr>
            </a:p>
          </p:txBody>
        </p:sp>
      </p:grpSp>
      <p:sp>
        <p:nvSpPr>
          <p:cNvPr id="126" name="TextBox 125">
            <a:hlinkClick r:id="rId9"/>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27" name="矩形 126">
            <a:hlinkClick r:id="rId9"/>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9091996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1950"/>
                            </p:stCondLst>
                            <p:childTnLst>
                              <p:par>
                                <p:cTn id="29" presetID="10" presetClass="entr" presetSubtype="0" fill="hold" nodeType="afterEffect">
                                  <p:stCondLst>
                                    <p:cond delay="0"/>
                                  </p:stCondLst>
                                  <p:childTnLst>
                                    <p:set>
                                      <p:cBhvr>
                                        <p:cTn id="30" dur="1" fill="hold">
                                          <p:stCondLst>
                                            <p:cond delay="0"/>
                                          </p:stCondLst>
                                        </p:cTn>
                                        <p:tgtEl>
                                          <p:spTgt spid="262"/>
                                        </p:tgtEl>
                                        <p:attrNameLst>
                                          <p:attrName>style.visibility</p:attrName>
                                        </p:attrNameLst>
                                      </p:cBhvr>
                                      <p:to>
                                        <p:strVal val="visible"/>
                                      </p:to>
                                    </p:set>
                                    <p:animEffect transition="in" filter="fade">
                                      <p:cBhvr>
                                        <p:cTn id="31" dur="500"/>
                                        <p:tgtEl>
                                          <p:spTgt spid="262"/>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304"/>
                                        </p:tgtEl>
                                        <p:attrNameLst>
                                          <p:attrName>style.visibility</p:attrName>
                                        </p:attrNameLst>
                                      </p:cBhvr>
                                      <p:to>
                                        <p:strVal val="visible"/>
                                      </p:to>
                                    </p:set>
                                    <p:animEffect transition="in" filter="fade">
                                      <p:cBhvr>
                                        <p:cTn id="34" dur="500"/>
                                        <p:tgtEl>
                                          <p:spTgt spid="304"/>
                                        </p:tgtEl>
                                      </p:cBhvr>
                                    </p:animEffect>
                                  </p:childTnLst>
                                </p:cTn>
                              </p:par>
                              <p:par>
                                <p:cTn id="35" presetID="10" presetClass="entr" presetSubtype="0" fill="hold" nodeType="with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childTnLst>
                                </p:cTn>
                              </p:par>
                              <p:par>
                                <p:cTn id="38" presetID="10" presetClass="entr" presetSubtype="0" fill="hold" nodeType="withEffect">
                                  <p:stCondLst>
                                    <p:cond delay="0"/>
                                  </p:stCondLst>
                                  <p:childTnLst>
                                    <p:set>
                                      <p:cBhvr>
                                        <p:cTn id="39" dur="1" fill="hold">
                                          <p:stCondLst>
                                            <p:cond delay="0"/>
                                          </p:stCondLst>
                                        </p:cTn>
                                        <p:tgtEl>
                                          <p:spTgt spid="157"/>
                                        </p:tgtEl>
                                        <p:attrNameLst>
                                          <p:attrName>style.visibility</p:attrName>
                                        </p:attrNameLst>
                                      </p:cBhvr>
                                      <p:to>
                                        <p:strVal val="visible"/>
                                      </p:to>
                                    </p:set>
                                    <p:animEffect transition="in" filter="fade">
                                      <p:cBhvr>
                                        <p:cTn id="40" dur="500"/>
                                        <p:tgtEl>
                                          <p:spTgt spid="15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0"/>
                                        </p:tgtEl>
                                        <p:attrNameLst>
                                          <p:attrName>style.visibility</p:attrName>
                                        </p:attrNameLst>
                                      </p:cBhvr>
                                      <p:to>
                                        <p:strVal val="visible"/>
                                      </p:to>
                                    </p:set>
                                    <p:animEffect transition="in" filter="fade">
                                      <p:cBhvr>
                                        <p:cTn id="43" dur="500"/>
                                        <p:tgtEl>
                                          <p:spTgt spid="1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1"/>
                                        </p:tgtEl>
                                        <p:attrNameLst>
                                          <p:attrName>style.visibility</p:attrName>
                                        </p:attrNameLst>
                                      </p:cBhvr>
                                      <p:to>
                                        <p:strVal val="visible"/>
                                      </p:to>
                                    </p:set>
                                    <p:animEffect transition="in" filter="fade">
                                      <p:cBhvr>
                                        <p:cTn id="46" dur="500"/>
                                        <p:tgtEl>
                                          <p:spTgt spid="161"/>
                                        </p:tgtEl>
                                      </p:cBhvr>
                                    </p:animEffect>
                                  </p:childTnLst>
                                </p:cTn>
                              </p:par>
                              <p:par>
                                <p:cTn id="47" presetID="10" presetClass="entr" presetSubtype="0" fill="hold" nodeType="withEffect">
                                  <p:stCondLst>
                                    <p:cond delay="0"/>
                                  </p:stCondLst>
                                  <p:childTnLst>
                                    <p:set>
                                      <p:cBhvr>
                                        <p:cTn id="48" dur="1" fill="hold">
                                          <p:stCondLst>
                                            <p:cond delay="0"/>
                                          </p:stCondLst>
                                        </p:cTn>
                                        <p:tgtEl>
                                          <p:spTgt spid="162"/>
                                        </p:tgtEl>
                                        <p:attrNameLst>
                                          <p:attrName>style.visibility</p:attrName>
                                        </p:attrNameLst>
                                      </p:cBhvr>
                                      <p:to>
                                        <p:strVal val="visible"/>
                                      </p:to>
                                    </p:set>
                                    <p:animEffect transition="in" filter="fade">
                                      <p:cBhvr>
                                        <p:cTn id="49" dur="500"/>
                                        <p:tgtEl>
                                          <p:spTgt spid="162"/>
                                        </p:tgtEl>
                                      </p:cBhvr>
                                    </p:animEffect>
                                  </p:childTnLst>
                                </p:cTn>
                              </p:par>
                              <p:par>
                                <p:cTn id="50" presetID="10" presetClass="entr" presetSubtype="0" fill="hold" nodeType="with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fade">
                                      <p:cBhvr>
                                        <p:cTn id="52" dur="500"/>
                                        <p:tgtEl>
                                          <p:spTgt spid="165"/>
                                        </p:tgtEl>
                                      </p:cBhvr>
                                    </p:animEffect>
                                  </p:childTnLst>
                                </p:cTn>
                              </p:par>
                              <p:par>
                                <p:cTn id="53" presetID="10" presetClass="entr" presetSubtype="0" fill="hold" nodeType="withEffect">
                                  <p:stCondLst>
                                    <p:cond delay="0"/>
                                  </p:stCondLst>
                                  <p:childTnLst>
                                    <p:set>
                                      <p:cBhvr>
                                        <p:cTn id="54" dur="1" fill="hold">
                                          <p:stCondLst>
                                            <p:cond delay="0"/>
                                          </p:stCondLst>
                                        </p:cTn>
                                        <p:tgtEl>
                                          <p:spTgt spid="168"/>
                                        </p:tgtEl>
                                        <p:attrNameLst>
                                          <p:attrName>style.visibility</p:attrName>
                                        </p:attrNameLst>
                                      </p:cBhvr>
                                      <p:to>
                                        <p:strVal val="visible"/>
                                      </p:to>
                                    </p:set>
                                    <p:animEffect transition="in" filter="fade">
                                      <p:cBhvr>
                                        <p:cTn id="55" dur="500"/>
                                        <p:tgtEl>
                                          <p:spTgt spid="168"/>
                                        </p:tgtEl>
                                      </p:cBhvr>
                                    </p:animEffect>
                                  </p:childTnLst>
                                </p:cTn>
                              </p:par>
                              <p:par>
                                <p:cTn id="56" presetID="10" presetClass="entr" presetSubtype="0" fill="hold" nodeType="withEffect">
                                  <p:stCondLst>
                                    <p:cond delay="0"/>
                                  </p:stCondLst>
                                  <p:childTnLst>
                                    <p:set>
                                      <p:cBhvr>
                                        <p:cTn id="57" dur="1" fill="hold">
                                          <p:stCondLst>
                                            <p:cond delay="0"/>
                                          </p:stCondLst>
                                        </p:cTn>
                                        <p:tgtEl>
                                          <p:spTgt spid="174"/>
                                        </p:tgtEl>
                                        <p:attrNameLst>
                                          <p:attrName>style.visibility</p:attrName>
                                        </p:attrNameLst>
                                      </p:cBhvr>
                                      <p:to>
                                        <p:strVal val="visible"/>
                                      </p:to>
                                    </p:set>
                                    <p:animEffect transition="in" filter="fade">
                                      <p:cBhvr>
                                        <p:cTn id="58" dur="500"/>
                                        <p:tgtEl>
                                          <p:spTgt spid="174"/>
                                        </p:tgtEl>
                                      </p:cBhvr>
                                    </p:animEffect>
                                  </p:childTnLst>
                                </p:cTn>
                              </p:par>
                              <p:par>
                                <p:cTn id="59" presetID="10" presetClass="entr" presetSubtype="0" fill="hold" nodeType="withEffect">
                                  <p:stCondLst>
                                    <p:cond delay="0"/>
                                  </p:stCondLst>
                                  <p:childTnLst>
                                    <p:set>
                                      <p:cBhvr>
                                        <p:cTn id="60" dur="1" fill="hold">
                                          <p:stCondLst>
                                            <p:cond delay="0"/>
                                          </p:stCondLst>
                                        </p:cTn>
                                        <p:tgtEl>
                                          <p:spTgt spid="177"/>
                                        </p:tgtEl>
                                        <p:attrNameLst>
                                          <p:attrName>style.visibility</p:attrName>
                                        </p:attrNameLst>
                                      </p:cBhvr>
                                      <p:to>
                                        <p:strVal val="visible"/>
                                      </p:to>
                                    </p:set>
                                    <p:animEffect transition="in" filter="fade">
                                      <p:cBhvr>
                                        <p:cTn id="61" dur="500"/>
                                        <p:tgtEl>
                                          <p:spTgt spid="177"/>
                                        </p:tgtEl>
                                      </p:cBhvr>
                                    </p:animEffect>
                                  </p:childTnLst>
                                </p:cTn>
                              </p:par>
                              <p:par>
                                <p:cTn id="62" presetID="10" presetClass="entr" presetSubtype="0" fill="hold" nodeType="withEffect">
                                  <p:stCondLst>
                                    <p:cond delay="0"/>
                                  </p:stCondLst>
                                  <p:childTnLst>
                                    <p:set>
                                      <p:cBhvr>
                                        <p:cTn id="63" dur="1" fill="hold">
                                          <p:stCondLst>
                                            <p:cond delay="0"/>
                                          </p:stCondLst>
                                        </p:cTn>
                                        <p:tgtEl>
                                          <p:spTgt spid="180"/>
                                        </p:tgtEl>
                                        <p:attrNameLst>
                                          <p:attrName>style.visibility</p:attrName>
                                        </p:attrNameLst>
                                      </p:cBhvr>
                                      <p:to>
                                        <p:strVal val="visible"/>
                                      </p:to>
                                    </p:set>
                                    <p:animEffect transition="in" filter="fade">
                                      <p:cBhvr>
                                        <p:cTn id="64" dur="500"/>
                                        <p:tgtEl>
                                          <p:spTgt spid="180"/>
                                        </p:tgtEl>
                                      </p:cBhvr>
                                    </p:animEffect>
                                  </p:childTnLst>
                                </p:cTn>
                              </p:par>
                              <p:par>
                                <p:cTn id="65" presetID="10" presetClass="entr" presetSubtype="0" fill="hold" nodeType="with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fade">
                                      <p:cBhvr>
                                        <p:cTn id="67" dur="500"/>
                                        <p:tgtEl>
                                          <p:spTgt spid="183"/>
                                        </p:tgtEl>
                                      </p:cBhvr>
                                    </p:animEffect>
                                  </p:childTnLst>
                                </p:cTn>
                              </p:par>
                              <p:par>
                                <p:cTn id="68" presetID="10" presetClass="entr" presetSubtype="0" fill="hold" nodeType="withEffect">
                                  <p:stCondLst>
                                    <p:cond delay="0"/>
                                  </p:stCondLst>
                                  <p:childTnLst>
                                    <p:set>
                                      <p:cBhvr>
                                        <p:cTn id="69" dur="1" fill="hold">
                                          <p:stCondLst>
                                            <p:cond delay="0"/>
                                          </p:stCondLst>
                                        </p:cTn>
                                        <p:tgtEl>
                                          <p:spTgt spid="186"/>
                                        </p:tgtEl>
                                        <p:attrNameLst>
                                          <p:attrName>style.visibility</p:attrName>
                                        </p:attrNameLst>
                                      </p:cBhvr>
                                      <p:to>
                                        <p:strVal val="visible"/>
                                      </p:to>
                                    </p:set>
                                    <p:animEffect transition="in" filter="fade">
                                      <p:cBhvr>
                                        <p:cTn id="70" dur="500"/>
                                        <p:tgtEl>
                                          <p:spTgt spid="186"/>
                                        </p:tgtEl>
                                      </p:cBhvr>
                                    </p:animEffect>
                                  </p:childTnLst>
                                </p:cTn>
                              </p:par>
                              <p:par>
                                <p:cTn id="71" presetID="10" presetClass="entr" presetSubtype="0" fill="hold" nodeType="withEffect">
                                  <p:stCondLst>
                                    <p:cond delay="0"/>
                                  </p:stCondLst>
                                  <p:childTnLst>
                                    <p:set>
                                      <p:cBhvr>
                                        <p:cTn id="72" dur="1" fill="hold">
                                          <p:stCondLst>
                                            <p:cond delay="0"/>
                                          </p:stCondLst>
                                        </p:cTn>
                                        <p:tgtEl>
                                          <p:spTgt spid="192"/>
                                        </p:tgtEl>
                                        <p:attrNameLst>
                                          <p:attrName>style.visibility</p:attrName>
                                        </p:attrNameLst>
                                      </p:cBhvr>
                                      <p:to>
                                        <p:strVal val="visible"/>
                                      </p:to>
                                    </p:set>
                                    <p:animEffect transition="in" filter="fade">
                                      <p:cBhvr>
                                        <p:cTn id="73" dur="500"/>
                                        <p:tgtEl>
                                          <p:spTgt spid="192"/>
                                        </p:tgtEl>
                                      </p:cBhvr>
                                    </p:animEffect>
                                  </p:childTnLst>
                                </p:cTn>
                              </p:par>
                              <p:par>
                                <p:cTn id="74" presetID="10" presetClass="entr" presetSubtype="0" fill="hold" nodeType="withEffect">
                                  <p:stCondLst>
                                    <p:cond delay="0"/>
                                  </p:stCondLst>
                                  <p:childTnLst>
                                    <p:set>
                                      <p:cBhvr>
                                        <p:cTn id="75" dur="1" fill="hold">
                                          <p:stCondLst>
                                            <p:cond delay="0"/>
                                          </p:stCondLst>
                                        </p:cTn>
                                        <p:tgtEl>
                                          <p:spTgt spid="195"/>
                                        </p:tgtEl>
                                        <p:attrNameLst>
                                          <p:attrName>style.visibility</p:attrName>
                                        </p:attrNameLst>
                                      </p:cBhvr>
                                      <p:to>
                                        <p:strVal val="visible"/>
                                      </p:to>
                                    </p:set>
                                    <p:animEffect transition="in" filter="fade">
                                      <p:cBhvr>
                                        <p:cTn id="76" dur="500"/>
                                        <p:tgtEl>
                                          <p:spTgt spid="195"/>
                                        </p:tgtEl>
                                      </p:cBhvr>
                                    </p:animEffect>
                                  </p:childTnLst>
                                </p:cTn>
                              </p:par>
                              <p:par>
                                <p:cTn id="77" presetID="10" presetClass="entr" presetSubtype="0" fill="hold" nodeType="withEffect">
                                  <p:stCondLst>
                                    <p:cond delay="0"/>
                                  </p:stCondLst>
                                  <p:childTnLst>
                                    <p:set>
                                      <p:cBhvr>
                                        <p:cTn id="78" dur="1" fill="hold">
                                          <p:stCondLst>
                                            <p:cond delay="0"/>
                                          </p:stCondLst>
                                        </p:cTn>
                                        <p:tgtEl>
                                          <p:spTgt spid="198"/>
                                        </p:tgtEl>
                                        <p:attrNameLst>
                                          <p:attrName>style.visibility</p:attrName>
                                        </p:attrNameLst>
                                      </p:cBhvr>
                                      <p:to>
                                        <p:strVal val="visible"/>
                                      </p:to>
                                    </p:set>
                                    <p:animEffect transition="in" filter="fade">
                                      <p:cBhvr>
                                        <p:cTn id="79" dur="500"/>
                                        <p:tgtEl>
                                          <p:spTgt spid="19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1"/>
                                        </p:tgtEl>
                                        <p:attrNameLst>
                                          <p:attrName>style.visibility</p:attrName>
                                        </p:attrNameLst>
                                      </p:cBhvr>
                                      <p:to>
                                        <p:strVal val="visible"/>
                                      </p:to>
                                    </p:set>
                                    <p:animEffect transition="in" filter="fade">
                                      <p:cBhvr>
                                        <p:cTn id="82" dur="500"/>
                                        <p:tgtEl>
                                          <p:spTgt spid="201"/>
                                        </p:tgtEl>
                                      </p:cBhvr>
                                    </p:animEffect>
                                  </p:childTnLst>
                                </p:cTn>
                              </p:par>
                              <p:par>
                                <p:cTn id="83" presetID="10" presetClass="entr" presetSubtype="0" fill="hold" nodeType="withEffect">
                                  <p:stCondLst>
                                    <p:cond delay="0"/>
                                  </p:stCondLst>
                                  <p:childTnLst>
                                    <p:set>
                                      <p:cBhvr>
                                        <p:cTn id="84" dur="1" fill="hold">
                                          <p:stCondLst>
                                            <p:cond delay="0"/>
                                          </p:stCondLst>
                                        </p:cTn>
                                        <p:tgtEl>
                                          <p:spTgt spid="202"/>
                                        </p:tgtEl>
                                        <p:attrNameLst>
                                          <p:attrName>style.visibility</p:attrName>
                                        </p:attrNameLst>
                                      </p:cBhvr>
                                      <p:to>
                                        <p:strVal val="visible"/>
                                      </p:to>
                                    </p:set>
                                    <p:animEffect transition="in" filter="fade">
                                      <p:cBhvr>
                                        <p:cTn id="85" dur="500"/>
                                        <p:tgtEl>
                                          <p:spTgt spid="202"/>
                                        </p:tgtEl>
                                      </p:cBhvr>
                                    </p:animEffect>
                                  </p:childTnLst>
                                </p:cTn>
                              </p:par>
                              <p:par>
                                <p:cTn id="86" presetID="10" presetClass="entr" presetSubtype="0" fill="hold" nodeType="withEffect">
                                  <p:stCondLst>
                                    <p:cond delay="0"/>
                                  </p:stCondLst>
                                  <p:childTnLst>
                                    <p:set>
                                      <p:cBhvr>
                                        <p:cTn id="87" dur="1" fill="hold">
                                          <p:stCondLst>
                                            <p:cond delay="0"/>
                                          </p:stCondLst>
                                        </p:cTn>
                                        <p:tgtEl>
                                          <p:spTgt spid="203"/>
                                        </p:tgtEl>
                                        <p:attrNameLst>
                                          <p:attrName>style.visibility</p:attrName>
                                        </p:attrNameLst>
                                      </p:cBhvr>
                                      <p:to>
                                        <p:strVal val="visible"/>
                                      </p:to>
                                    </p:set>
                                    <p:animEffect transition="in" filter="fade">
                                      <p:cBhvr>
                                        <p:cTn id="88" dur="500"/>
                                        <p:tgtEl>
                                          <p:spTgt spid="203"/>
                                        </p:tgtEl>
                                      </p:cBhvr>
                                    </p:animEffect>
                                  </p:childTnLst>
                                </p:cTn>
                              </p:par>
                              <p:par>
                                <p:cTn id="89" presetID="10" presetClass="entr" presetSubtype="0" fill="hold" nodeType="withEffect">
                                  <p:stCondLst>
                                    <p:cond delay="0"/>
                                  </p:stCondLst>
                                  <p:childTnLst>
                                    <p:set>
                                      <p:cBhvr>
                                        <p:cTn id="90" dur="1" fill="hold">
                                          <p:stCondLst>
                                            <p:cond delay="0"/>
                                          </p:stCondLst>
                                        </p:cTn>
                                        <p:tgtEl>
                                          <p:spTgt spid="206"/>
                                        </p:tgtEl>
                                        <p:attrNameLst>
                                          <p:attrName>style.visibility</p:attrName>
                                        </p:attrNameLst>
                                      </p:cBhvr>
                                      <p:to>
                                        <p:strVal val="visible"/>
                                      </p:to>
                                    </p:set>
                                    <p:animEffect transition="in" filter="fade">
                                      <p:cBhvr>
                                        <p:cTn id="91" dur="500"/>
                                        <p:tgtEl>
                                          <p:spTgt spid="206"/>
                                        </p:tgtEl>
                                      </p:cBhvr>
                                    </p:animEffect>
                                  </p:childTnLst>
                                </p:cTn>
                              </p:par>
                              <p:par>
                                <p:cTn id="92" presetID="10" presetClass="entr" presetSubtype="0" fill="hold" nodeType="withEffect">
                                  <p:stCondLst>
                                    <p:cond delay="0"/>
                                  </p:stCondLst>
                                  <p:childTnLst>
                                    <p:set>
                                      <p:cBhvr>
                                        <p:cTn id="93" dur="1" fill="hold">
                                          <p:stCondLst>
                                            <p:cond delay="0"/>
                                          </p:stCondLst>
                                        </p:cTn>
                                        <p:tgtEl>
                                          <p:spTgt spid="209"/>
                                        </p:tgtEl>
                                        <p:attrNameLst>
                                          <p:attrName>style.visibility</p:attrName>
                                        </p:attrNameLst>
                                      </p:cBhvr>
                                      <p:to>
                                        <p:strVal val="visible"/>
                                      </p:to>
                                    </p:set>
                                    <p:animEffect transition="in" filter="fade">
                                      <p:cBhvr>
                                        <p:cTn id="94" dur="500"/>
                                        <p:tgtEl>
                                          <p:spTgt spid="209"/>
                                        </p:tgtEl>
                                      </p:cBhvr>
                                    </p:animEffect>
                                  </p:childTnLst>
                                </p:cTn>
                              </p:par>
                              <p:par>
                                <p:cTn id="95" presetID="10" presetClass="entr" presetSubtype="0" fill="hold" nodeType="withEffect">
                                  <p:stCondLst>
                                    <p:cond delay="0"/>
                                  </p:stCondLst>
                                  <p:childTnLst>
                                    <p:set>
                                      <p:cBhvr>
                                        <p:cTn id="96" dur="1" fill="hold">
                                          <p:stCondLst>
                                            <p:cond delay="0"/>
                                          </p:stCondLst>
                                        </p:cTn>
                                        <p:tgtEl>
                                          <p:spTgt spid="212"/>
                                        </p:tgtEl>
                                        <p:attrNameLst>
                                          <p:attrName>style.visibility</p:attrName>
                                        </p:attrNameLst>
                                      </p:cBhvr>
                                      <p:to>
                                        <p:strVal val="visible"/>
                                      </p:to>
                                    </p:set>
                                    <p:animEffect transition="in" filter="fade">
                                      <p:cBhvr>
                                        <p:cTn id="97" dur="500"/>
                                        <p:tgtEl>
                                          <p:spTgt spid="212"/>
                                        </p:tgtEl>
                                      </p:cBhvr>
                                    </p:animEffect>
                                  </p:childTnLst>
                                </p:cTn>
                              </p:par>
                              <p:par>
                                <p:cTn id="98" presetID="10" presetClass="entr" presetSubtype="0" fill="hold" nodeType="withEffect">
                                  <p:stCondLst>
                                    <p:cond delay="0"/>
                                  </p:stCondLst>
                                  <p:childTnLst>
                                    <p:set>
                                      <p:cBhvr>
                                        <p:cTn id="99" dur="1" fill="hold">
                                          <p:stCondLst>
                                            <p:cond delay="0"/>
                                          </p:stCondLst>
                                        </p:cTn>
                                        <p:tgtEl>
                                          <p:spTgt spid="215"/>
                                        </p:tgtEl>
                                        <p:attrNameLst>
                                          <p:attrName>style.visibility</p:attrName>
                                        </p:attrNameLst>
                                      </p:cBhvr>
                                      <p:to>
                                        <p:strVal val="visible"/>
                                      </p:to>
                                    </p:set>
                                    <p:animEffect transition="in" filter="fade">
                                      <p:cBhvr>
                                        <p:cTn id="100" dur="500"/>
                                        <p:tgtEl>
                                          <p:spTgt spid="215"/>
                                        </p:tgtEl>
                                      </p:cBhvr>
                                    </p:animEffect>
                                  </p:childTnLst>
                                </p:cTn>
                              </p:par>
                              <p:par>
                                <p:cTn id="101" presetID="10" presetClass="entr" presetSubtype="0" fill="hold" nodeType="withEffect">
                                  <p:stCondLst>
                                    <p:cond delay="0"/>
                                  </p:stCondLst>
                                  <p:childTnLst>
                                    <p:set>
                                      <p:cBhvr>
                                        <p:cTn id="102" dur="1" fill="hold">
                                          <p:stCondLst>
                                            <p:cond delay="0"/>
                                          </p:stCondLst>
                                        </p:cTn>
                                        <p:tgtEl>
                                          <p:spTgt spid="218"/>
                                        </p:tgtEl>
                                        <p:attrNameLst>
                                          <p:attrName>style.visibility</p:attrName>
                                        </p:attrNameLst>
                                      </p:cBhvr>
                                      <p:to>
                                        <p:strVal val="visible"/>
                                      </p:to>
                                    </p:set>
                                    <p:animEffect transition="in" filter="fade">
                                      <p:cBhvr>
                                        <p:cTn id="103" dur="500"/>
                                        <p:tgtEl>
                                          <p:spTgt spid="218"/>
                                        </p:tgtEl>
                                      </p:cBhvr>
                                    </p:animEffect>
                                  </p:childTnLst>
                                </p:cTn>
                              </p:par>
                              <p:par>
                                <p:cTn id="104" presetID="10" presetClass="entr" presetSubtype="0" fill="hold" nodeType="withEffect">
                                  <p:stCondLst>
                                    <p:cond delay="0"/>
                                  </p:stCondLst>
                                  <p:childTnLst>
                                    <p:set>
                                      <p:cBhvr>
                                        <p:cTn id="105" dur="1" fill="hold">
                                          <p:stCondLst>
                                            <p:cond delay="0"/>
                                          </p:stCondLst>
                                        </p:cTn>
                                        <p:tgtEl>
                                          <p:spTgt spid="242"/>
                                        </p:tgtEl>
                                        <p:attrNameLst>
                                          <p:attrName>style.visibility</p:attrName>
                                        </p:attrNameLst>
                                      </p:cBhvr>
                                      <p:to>
                                        <p:strVal val="visible"/>
                                      </p:to>
                                    </p:set>
                                    <p:animEffect transition="in" filter="fade">
                                      <p:cBhvr>
                                        <p:cTn id="106" dur="500"/>
                                        <p:tgtEl>
                                          <p:spTgt spid="2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46"/>
                                        </p:tgtEl>
                                        <p:attrNameLst>
                                          <p:attrName>style.visibility</p:attrName>
                                        </p:attrNameLst>
                                      </p:cBhvr>
                                      <p:to>
                                        <p:strVal val="visible"/>
                                      </p:to>
                                    </p:set>
                                    <p:animEffect transition="in" filter="fade">
                                      <p:cBhvr>
                                        <p:cTn id="109" dur="500"/>
                                        <p:tgtEl>
                                          <p:spTgt spid="246"/>
                                        </p:tgtEl>
                                      </p:cBhvr>
                                    </p:animEffect>
                                  </p:childTnLst>
                                </p:cTn>
                              </p:par>
                              <p:par>
                                <p:cTn id="110" presetID="10" presetClass="entr" presetSubtype="0" fill="hold" nodeType="withEffect">
                                  <p:stCondLst>
                                    <p:cond delay="0"/>
                                  </p:stCondLst>
                                  <p:childTnLst>
                                    <p:set>
                                      <p:cBhvr>
                                        <p:cTn id="111" dur="1" fill="hold">
                                          <p:stCondLst>
                                            <p:cond delay="0"/>
                                          </p:stCondLst>
                                        </p:cTn>
                                        <p:tgtEl>
                                          <p:spTgt spid="248"/>
                                        </p:tgtEl>
                                        <p:attrNameLst>
                                          <p:attrName>style.visibility</p:attrName>
                                        </p:attrNameLst>
                                      </p:cBhvr>
                                      <p:to>
                                        <p:strVal val="visible"/>
                                      </p:to>
                                    </p:set>
                                    <p:animEffect transition="in" filter="fade">
                                      <p:cBhvr>
                                        <p:cTn id="112" dur="500"/>
                                        <p:tgtEl>
                                          <p:spTgt spid="248"/>
                                        </p:tgtEl>
                                      </p:cBhvr>
                                    </p:animEffect>
                                  </p:childTnLst>
                                </p:cTn>
                              </p:par>
                              <p:par>
                                <p:cTn id="113" presetID="10" presetClass="entr" presetSubtype="0" fill="hold" nodeType="withEffect">
                                  <p:stCondLst>
                                    <p:cond delay="0"/>
                                  </p:stCondLst>
                                  <p:childTnLst>
                                    <p:set>
                                      <p:cBhvr>
                                        <p:cTn id="114" dur="1" fill="hold">
                                          <p:stCondLst>
                                            <p:cond delay="0"/>
                                          </p:stCondLst>
                                        </p:cTn>
                                        <p:tgtEl>
                                          <p:spTgt spid="268"/>
                                        </p:tgtEl>
                                        <p:attrNameLst>
                                          <p:attrName>style.visibility</p:attrName>
                                        </p:attrNameLst>
                                      </p:cBhvr>
                                      <p:to>
                                        <p:strVal val="visible"/>
                                      </p:to>
                                    </p:set>
                                    <p:animEffect transition="in" filter="fade">
                                      <p:cBhvr>
                                        <p:cTn id="115" dur="500"/>
                                        <p:tgtEl>
                                          <p:spTgt spid="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04" grpId="0"/>
      <p:bldP spid="314" grpId="0" animBg="1"/>
      <p:bldP spid="315" grpId="0" animBg="1"/>
      <p:bldP spid="316" grpId="0" animBg="1"/>
      <p:bldP spid="160" grpId="0"/>
      <p:bldP spid="161" grpId="0" animBg="1"/>
      <p:bldP spid="201" grpId="0"/>
      <p:bldP spid="2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96" dirty="0" smtClean="0"/>
              <a:t>Announcing Azure </a:t>
            </a:r>
            <a:r>
              <a:rPr lang="en-US" sz="4896" dirty="0"/>
              <a:t>Data Factory</a:t>
            </a:r>
            <a:endParaRPr lang="en-US" sz="4799" dirty="0"/>
          </a:p>
        </p:txBody>
      </p:sp>
      <p:sp>
        <p:nvSpPr>
          <p:cNvPr id="302" name="Rectangle 301"/>
          <p:cNvSpPr/>
          <p:nvPr/>
        </p:nvSpPr>
        <p:spPr>
          <a:xfrm>
            <a:off x="6024270" y="1224638"/>
            <a:ext cx="6104834" cy="3199946"/>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572978"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Connect &amp; collect</a:t>
            </a:r>
          </a:p>
          <a:p>
            <a:pPr marL="572978"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Compose </a:t>
            </a:r>
            <a:r>
              <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and orchestrate data services at </a:t>
            </a: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a:t>
            </a:r>
          </a:p>
          <a:p>
            <a:pPr marL="572978" defTabSz="914224">
              <a:spcAft>
                <a:spcPts val="1200"/>
              </a:spcAft>
              <a:defRPr/>
            </a:pPr>
            <a:r>
              <a:rPr lang="en-US" sz="2856"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Publish for analytics</a:t>
            </a:r>
            <a:endParaRPr lang="en-US" sz="2856"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endParaRPr>
          </a:p>
        </p:txBody>
      </p:sp>
      <p:sp>
        <p:nvSpPr>
          <p:cNvPr id="303" name="Rectangle 302"/>
          <p:cNvSpPr/>
          <p:nvPr/>
        </p:nvSpPr>
        <p:spPr>
          <a:xfrm>
            <a:off x="20108" y="1192713"/>
            <a:ext cx="5988471"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algn="ctr" defTabSz="914224">
              <a:defRPr/>
            </a:pPr>
            <a:endParaRPr lang="en-US" sz="1599" kern="0" dirty="0">
              <a:solidFill>
                <a:srgbClr val="68217A"/>
              </a:solidFill>
              <a:latin typeface="Segoe UI"/>
            </a:endParaRPr>
          </a:p>
        </p:txBody>
      </p:sp>
      <p:sp>
        <p:nvSpPr>
          <p:cNvPr id="314" name="Rectangle 313"/>
          <p:cNvSpPr/>
          <p:nvPr/>
        </p:nvSpPr>
        <p:spPr>
          <a:xfrm>
            <a:off x="243908" y="1224637"/>
            <a:ext cx="5713871" cy="1028792"/>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a:gradFill>
                  <a:gsLst>
                    <a:gs pos="6299">
                      <a:srgbClr val="FFFFFF"/>
                    </a:gs>
                    <a:gs pos="28000">
                      <a:srgbClr val="FFFFFF"/>
                    </a:gs>
                  </a:gsLst>
                  <a:lin ang="5400000" scaled="0"/>
                </a:gradFill>
                <a:latin typeface="Segoe UI Light"/>
              </a:rPr>
              <a:t>Manage from </a:t>
            </a:r>
            <a:r>
              <a:rPr lang="en-US" sz="2800" kern="0" dirty="0" smtClean="0">
                <a:gradFill>
                  <a:gsLst>
                    <a:gs pos="6299">
                      <a:srgbClr val="FFFFFF"/>
                    </a:gs>
                    <a:gs pos="28000">
                      <a:srgbClr val="FFFFFF"/>
                    </a:gs>
                  </a:gsLst>
                  <a:lin ang="5400000" scaled="0"/>
                </a:gradFill>
                <a:latin typeface="Segoe UI Light"/>
              </a:rPr>
              <a:t>a single </a:t>
            </a:r>
            <a:r>
              <a:rPr lang="en-US" sz="2800" kern="0" dirty="0">
                <a:gradFill>
                  <a:gsLst>
                    <a:gs pos="6299">
                      <a:srgbClr val="FFFFFF"/>
                    </a:gs>
                    <a:gs pos="28000">
                      <a:srgbClr val="FFFFFF"/>
                    </a:gs>
                  </a:gsLst>
                  <a:lin ang="5400000" scaled="0"/>
                </a:gradFill>
                <a:latin typeface="Segoe UI Light"/>
              </a:rPr>
              <a:t>pane of glass</a:t>
            </a:r>
            <a:endParaRPr lang="en-US" sz="1428" kern="0" dirty="0">
              <a:gradFill>
                <a:gsLst>
                  <a:gs pos="6299">
                    <a:srgbClr val="FFFFFF"/>
                  </a:gs>
                  <a:gs pos="28000">
                    <a:srgbClr val="FFFFFF"/>
                  </a:gs>
                </a:gsLst>
                <a:lin ang="5400000" scaled="0"/>
              </a:gradFill>
              <a:latin typeface="Segoe UI Light"/>
            </a:endParaRPr>
          </a:p>
        </p:txBody>
      </p:sp>
      <p:sp>
        <p:nvSpPr>
          <p:cNvPr id="315" name="Rectangle 314"/>
          <p:cNvSpPr/>
          <p:nvPr/>
        </p:nvSpPr>
        <p:spPr>
          <a:xfrm>
            <a:off x="243908" y="2309143"/>
            <a:ext cx="5713871" cy="102986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a:gradFill>
                  <a:gsLst>
                    <a:gs pos="6299">
                      <a:srgbClr val="FFFFFF"/>
                    </a:gs>
                    <a:gs pos="28000">
                      <a:srgbClr val="FFFFFF"/>
                    </a:gs>
                  </a:gsLst>
                  <a:lin ang="5400000" scaled="0"/>
                </a:gradFill>
                <a:latin typeface="Segoe UI Light"/>
              </a:rPr>
              <a:t>Set data production policy </a:t>
            </a:r>
            <a:endParaRPr lang="en-US" sz="1428" kern="0" dirty="0">
              <a:gradFill>
                <a:gsLst>
                  <a:gs pos="6299">
                    <a:srgbClr val="FFFFFF"/>
                  </a:gs>
                  <a:gs pos="28000">
                    <a:srgbClr val="FFFFFF"/>
                  </a:gs>
                </a:gsLst>
                <a:lin ang="5400000" scaled="0"/>
              </a:gradFill>
              <a:latin typeface="Segoe UI Light"/>
            </a:endParaRPr>
          </a:p>
        </p:txBody>
      </p:sp>
      <p:sp>
        <p:nvSpPr>
          <p:cNvPr id="316" name="Rectangle 315"/>
          <p:cNvSpPr/>
          <p:nvPr/>
        </p:nvSpPr>
        <p:spPr>
          <a:xfrm>
            <a:off x="243908" y="3393646"/>
            <a:ext cx="5713871" cy="1030938"/>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4224">
              <a:defRPr/>
            </a:pPr>
            <a:r>
              <a:rPr lang="en-US" sz="2800" kern="0" dirty="0">
                <a:gradFill>
                  <a:gsLst>
                    <a:gs pos="6299">
                      <a:srgbClr val="FFFFFF"/>
                    </a:gs>
                    <a:gs pos="28000">
                      <a:srgbClr val="FFFFFF"/>
                    </a:gs>
                  </a:gsLst>
                  <a:lin ang="5400000" scaled="0"/>
                </a:gradFill>
                <a:latin typeface="Segoe UI Light"/>
              </a:rPr>
              <a:t>Identify and debug errors </a:t>
            </a:r>
            <a:br>
              <a:rPr lang="en-US" sz="2800" kern="0" dirty="0">
                <a:gradFill>
                  <a:gsLst>
                    <a:gs pos="6299">
                      <a:srgbClr val="FFFFFF"/>
                    </a:gs>
                    <a:gs pos="28000">
                      <a:srgbClr val="FFFFFF"/>
                    </a:gs>
                  </a:gsLst>
                  <a:lin ang="5400000" scaled="0"/>
                </a:gradFill>
                <a:latin typeface="Segoe UI Light"/>
              </a:rPr>
            </a:br>
            <a:endParaRPr lang="en-US" sz="1428" kern="0" dirty="0">
              <a:gradFill>
                <a:gsLst>
                  <a:gs pos="6299">
                    <a:srgbClr val="FFFFFF"/>
                  </a:gs>
                  <a:gs pos="28000">
                    <a:srgbClr val="FFFFFF"/>
                  </a:gs>
                </a:gsLst>
                <a:lin ang="5400000" scaled="0"/>
              </a:gradFill>
              <a:latin typeface="Segoe UI Light"/>
            </a:endParaRPr>
          </a:p>
        </p:txBody>
      </p:sp>
      <p:grpSp>
        <p:nvGrpSpPr>
          <p:cNvPr id="424" name="Group 38"/>
          <p:cNvGrpSpPr>
            <a:grpSpLocks/>
          </p:cNvGrpSpPr>
          <p:nvPr/>
        </p:nvGrpSpPr>
        <p:grpSpPr bwMode="auto">
          <a:xfrm>
            <a:off x="6337736" y="2572693"/>
            <a:ext cx="522213" cy="522213"/>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sp>
          <p:nvSpPr>
            <p:cNvPr id="426" name="Freeform 8"/>
            <p:cNvSpPr>
              <a:spLocks/>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509">
                <a:defRPr/>
              </a:pPr>
              <a:endParaRPr lang="en-US" sz="2448" kern="0" dirty="0">
                <a:solidFill>
                  <a:srgbClr val="000000"/>
                </a:solidFill>
                <a:latin typeface="Segoe UI"/>
              </a:endParaRPr>
            </a:p>
          </p:txBody>
        </p:sp>
      </p:grpSp>
      <p:grpSp>
        <p:nvGrpSpPr>
          <p:cNvPr id="2" name="Group 1"/>
          <p:cNvGrpSpPr/>
          <p:nvPr/>
        </p:nvGrpSpPr>
        <p:grpSpPr>
          <a:xfrm>
            <a:off x="2788738" y="4779069"/>
            <a:ext cx="7794563" cy="2159212"/>
            <a:chOff x="2788738" y="4779069"/>
            <a:chExt cx="7794563" cy="2159212"/>
          </a:xfrm>
        </p:grpSpPr>
        <p:sp>
          <p:nvSpPr>
            <p:cNvPr id="127" name="Freeform 106"/>
            <p:cNvSpPr>
              <a:spLocks noEditPoints="1"/>
            </p:cNvSpPr>
            <p:nvPr/>
          </p:nvSpPr>
          <p:spPr bwMode="auto">
            <a:xfrm rot="291151">
              <a:off x="2896850" y="5362834"/>
              <a:ext cx="490609" cy="509955"/>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rgbClr val="0070C0"/>
            </a:solidFill>
            <a:ln>
              <a:noFill/>
            </a:ln>
            <a:extLst/>
          </p:spPr>
          <p:txBody>
            <a:bodyPr vert="horz" wrap="square" lIns="91427" tIns="45713" rIns="91427" bIns="45713" numCol="1" anchor="b" anchorCtr="0" compatLnSpc="1">
              <a:prstTxWarp prst="textNoShape">
                <a:avLst/>
              </a:prstTxWarp>
            </a:bodyPr>
            <a:lstStyle/>
            <a:p>
              <a:pPr defTabSz="932509"/>
              <a:r>
                <a:rPr lang="en-US" sz="1200" dirty="0" smtClean="0">
                  <a:solidFill>
                    <a:schemeClr val="bg1"/>
                  </a:solidFill>
                </a:rPr>
                <a:t>No SQL</a:t>
              </a:r>
              <a:endParaRPr lang="en-US" sz="1200" dirty="0">
                <a:solidFill>
                  <a:schemeClr val="bg1"/>
                </a:solidFill>
              </a:endParaRPr>
            </a:p>
          </p:txBody>
        </p:sp>
        <p:sp>
          <p:nvSpPr>
            <p:cNvPr id="133" name="Rectangle 132"/>
            <p:cNvSpPr/>
            <p:nvPr/>
          </p:nvSpPr>
          <p:spPr bwMode="auto">
            <a:xfrm flipH="1">
              <a:off x="2938773" y="6596312"/>
              <a:ext cx="46629" cy="243430"/>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Rectangle 133"/>
            <p:cNvSpPr/>
            <p:nvPr/>
          </p:nvSpPr>
          <p:spPr bwMode="auto">
            <a:xfrm>
              <a:off x="4616423" y="5796274"/>
              <a:ext cx="400882" cy="46629"/>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37" name="Group 136"/>
            <p:cNvGrpSpPr/>
            <p:nvPr/>
          </p:nvGrpSpPr>
          <p:grpSpPr>
            <a:xfrm rot="749691">
              <a:off x="2788738" y="5709651"/>
              <a:ext cx="2096297" cy="1022734"/>
              <a:chOff x="4181636" y="4451168"/>
              <a:chExt cx="3370987" cy="1545995"/>
            </a:xfrm>
          </p:grpSpPr>
          <p:sp>
            <p:nvSpPr>
              <p:cNvPr id="138" name="Oval 137"/>
              <p:cNvSpPr/>
              <p:nvPr/>
            </p:nvSpPr>
            <p:spPr bwMode="auto">
              <a:xfrm>
                <a:off x="6999122" y="4451168"/>
                <a:ext cx="384651" cy="384651"/>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39" name="Oval 138"/>
              <p:cNvSpPr/>
              <p:nvPr/>
            </p:nvSpPr>
            <p:spPr bwMode="auto">
              <a:xfrm>
                <a:off x="4351107" y="5612512"/>
                <a:ext cx="384651" cy="384651"/>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Rounded Rectangle 139"/>
              <p:cNvSpPr/>
              <p:nvPr/>
            </p:nvSpPr>
            <p:spPr bwMode="auto">
              <a:xfrm rot="20061992">
                <a:off x="4181636" y="5001302"/>
                <a:ext cx="3370987" cy="438468"/>
              </a:xfrm>
              <a:prstGeom prst="roundRect">
                <a:avLst>
                  <a:gd name="adj" fmla="val 50000"/>
                </a:avLst>
              </a:prstGeom>
              <a:noFill/>
              <a:ln w="57150">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41" name="Oval 140"/>
              <p:cNvSpPr/>
              <p:nvPr/>
            </p:nvSpPr>
            <p:spPr bwMode="auto">
              <a:xfrm>
                <a:off x="4416829" y="5678235"/>
                <a:ext cx="253206" cy="253206"/>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42" name="Oval 141"/>
              <p:cNvSpPr/>
              <p:nvPr/>
            </p:nvSpPr>
            <p:spPr bwMode="auto">
              <a:xfrm>
                <a:off x="7064846" y="4516889"/>
                <a:ext cx="253206" cy="253206"/>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43" name="Freeform 106"/>
            <p:cNvSpPr>
              <a:spLocks noEditPoints="1"/>
            </p:cNvSpPr>
            <p:nvPr/>
          </p:nvSpPr>
          <p:spPr bwMode="auto">
            <a:xfrm rot="20740789">
              <a:off x="2857389" y="5832692"/>
              <a:ext cx="420057" cy="463728"/>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rgbClr val="6821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ctr" anchorCtr="0" compatLnSpc="1">
              <a:prstTxWarp prst="textNoShape">
                <a:avLst/>
              </a:prstTxWarp>
            </a:bodyPr>
            <a:lstStyle/>
            <a:p>
              <a:pPr defTabSz="932509"/>
              <a:r>
                <a:rPr lang="en-US" sz="1428" dirty="0">
                  <a:solidFill>
                    <a:schemeClr val="bg1"/>
                  </a:solidFill>
                </a:rPr>
                <a:t>DB</a:t>
              </a:r>
            </a:p>
          </p:txBody>
        </p:sp>
        <p:sp>
          <p:nvSpPr>
            <p:cNvPr id="144" name="Freeform 106"/>
            <p:cNvSpPr>
              <a:spLocks noEditPoints="1"/>
            </p:cNvSpPr>
            <p:nvPr/>
          </p:nvSpPr>
          <p:spPr bwMode="auto">
            <a:xfrm rot="1717901">
              <a:off x="4613732" y="5285654"/>
              <a:ext cx="358430" cy="422022"/>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tx2">
                <a:lumMod val="50000"/>
                <a:lumOff val="50000"/>
              </a:schemeClr>
            </a:solidFill>
            <a:ln>
              <a:noFill/>
            </a:ln>
            <a:extLst/>
          </p:spPr>
          <p:txBody>
            <a:bodyPr vert="horz" wrap="square" lIns="91427" tIns="45713" rIns="91427" bIns="45713" numCol="1" anchor="t" anchorCtr="0" compatLnSpc="1">
              <a:prstTxWarp prst="textNoShape">
                <a:avLst/>
              </a:prstTxWarp>
            </a:bodyPr>
            <a:lstStyle/>
            <a:p>
              <a:pPr defTabSz="932509"/>
              <a:endParaRPr lang="en-US" sz="2448" dirty="0">
                <a:solidFill>
                  <a:srgbClr val="000000"/>
                </a:solidFill>
              </a:endParaRPr>
            </a:p>
          </p:txBody>
        </p:sp>
        <p:grpSp>
          <p:nvGrpSpPr>
            <p:cNvPr id="145" name="Group 144"/>
            <p:cNvGrpSpPr/>
            <p:nvPr/>
          </p:nvGrpSpPr>
          <p:grpSpPr>
            <a:xfrm rot="177030">
              <a:off x="3764797" y="4869670"/>
              <a:ext cx="959865" cy="1065175"/>
              <a:chOff x="5420607" y="3679717"/>
              <a:chExt cx="966788" cy="1144239"/>
            </a:xfrm>
          </p:grpSpPr>
          <p:sp>
            <p:nvSpPr>
              <p:cNvPr id="146" name="Oval 145"/>
              <p:cNvSpPr/>
              <p:nvPr/>
            </p:nvSpPr>
            <p:spPr bwMode="auto">
              <a:xfrm rot="20610055">
                <a:off x="5820844" y="4252662"/>
                <a:ext cx="401175" cy="13514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47" name="Group 146"/>
              <p:cNvGrpSpPr/>
              <p:nvPr/>
            </p:nvGrpSpPr>
            <p:grpSpPr>
              <a:xfrm>
                <a:off x="5420607" y="3679717"/>
                <a:ext cx="966788" cy="1144239"/>
                <a:chOff x="4935499" y="3831862"/>
                <a:chExt cx="966788" cy="1144239"/>
              </a:xfrm>
            </p:grpSpPr>
            <p:grpSp>
              <p:nvGrpSpPr>
                <p:cNvPr id="148" name="Group 147"/>
                <p:cNvGrpSpPr/>
                <p:nvPr/>
              </p:nvGrpSpPr>
              <p:grpSpPr>
                <a:xfrm rot="20627790">
                  <a:off x="5002101" y="4502128"/>
                  <a:ext cx="423651" cy="473973"/>
                  <a:chOff x="10224193" y="2672167"/>
                  <a:chExt cx="267682" cy="328378"/>
                </a:xfrm>
              </p:grpSpPr>
              <p:sp>
                <p:nvSpPr>
                  <p:cNvPr id="180" name="Freeform 32"/>
                  <p:cNvSpPr>
                    <a:spLocks/>
                  </p:cNvSpPr>
                  <p:nvPr/>
                </p:nvSpPr>
                <p:spPr bwMode="auto">
                  <a:xfrm>
                    <a:off x="10272438" y="2807565"/>
                    <a:ext cx="168080" cy="20232"/>
                  </a:xfrm>
                  <a:custGeom>
                    <a:avLst/>
                    <a:gdLst>
                      <a:gd name="T0" fmla="*/ 102 w 108"/>
                      <a:gd name="T1" fmla="*/ 13 h 13"/>
                      <a:gd name="T2" fmla="*/ 8 w 108"/>
                      <a:gd name="T3" fmla="*/ 13 h 13"/>
                      <a:gd name="T4" fmla="*/ 6 w 108"/>
                      <a:gd name="T5" fmla="*/ 13 h 13"/>
                      <a:gd name="T6" fmla="*/ 4 w 108"/>
                      <a:gd name="T7" fmla="*/ 13 h 13"/>
                      <a:gd name="T8" fmla="*/ 0 w 108"/>
                      <a:gd name="T9" fmla="*/ 7 h 13"/>
                      <a:gd name="T10" fmla="*/ 4 w 108"/>
                      <a:gd name="T11" fmla="*/ 3 h 13"/>
                      <a:gd name="T12" fmla="*/ 6 w 108"/>
                      <a:gd name="T13" fmla="*/ 2 h 13"/>
                      <a:gd name="T14" fmla="*/ 8 w 108"/>
                      <a:gd name="T15" fmla="*/ 0 h 13"/>
                      <a:gd name="T16" fmla="*/ 102 w 108"/>
                      <a:gd name="T17" fmla="*/ 0 h 13"/>
                      <a:gd name="T18" fmla="*/ 104 w 108"/>
                      <a:gd name="T19" fmla="*/ 2 h 13"/>
                      <a:gd name="T20" fmla="*/ 106 w 108"/>
                      <a:gd name="T21" fmla="*/ 3 h 13"/>
                      <a:gd name="T22" fmla="*/ 108 w 108"/>
                      <a:gd name="T23" fmla="*/ 7 h 13"/>
                      <a:gd name="T24" fmla="*/ 108 w 108"/>
                      <a:gd name="T25" fmla="*/ 11 h 13"/>
                      <a:gd name="T26" fmla="*/ 106 w 108"/>
                      <a:gd name="T27" fmla="*/ 13 h 13"/>
                      <a:gd name="T28" fmla="*/ 104 w 108"/>
                      <a:gd name="T29" fmla="*/ 13 h 13"/>
                      <a:gd name="T30" fmla="*/ 102 w 108"/>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
                        <a:moveTo>
                          <a:pt x="102" y="13"/>
                        </a:moveTo>
                        <a:lnTo>
                          <a:pt x="8" y="13"/>
                        </a:lnTo>
                        <a:lnTo>
                          <a:pt x="6" y="13"/>
                        </a:lnTo>
                        <a:lnTo>
                          <a:pt x="4" y="13"/>
                        </a:lnTo>
                        <a:lnTo>
                          <a:pt x="0" y="7"/>
                        </a:lnTo>
                        <a:lnTo>
                          <a:pt x="4" y="3"/>
                        </a:lnTo>
                        <a:lnTo>
                          <a:pt x="6" y="2"/>
                        </a:lnTo>
                        <a:lnTo>
                          <a:pt x="8" y="0"/>
                        </a:lnTo>
                        <a:lnTo>
                          <a:pt x="102" y="0"/>
                        </a:lnTo>
                        <a:lnTo>
                          <a:pt x="104" y="2"/>
                        </a:lnTo>
                        <a:lnTo>
                          <a:pt x="106" y="3"/>
                        </a:lnTo>
                        <a:lnTo>
                          <a:pt x="108" y="7"/>
                        </a:lnTo>
                        <a:lnTo>
                          <a:pt x="108" y="11"/>
                        </a:lnTo>
                        <a:lnTo>
                          <a:pt x="106" y="13"/>
                        </a:lnTo>
                        <a:lnTo>
                          <a:pt x="104" y="13"/>
                        </a:lnTo>
                        <a:lnTo>
                          <a:pt x="102" y="13"/>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81" name="Freeform 33"/>
                  <p:cNvSpPr>
                    <a:spLocks/>
                  </p:cNvSpPr>
                  <p:nvPr/>
                </p:nvSpPr>
                <p:spPr bwMode="auto">
                  <a:xfrm>
                    <a:off x="10339359" y="2760876"/>
                    <a:ext cx="101160" cy="23345"/>
                  </a:xfrm>
                  <a:custGeom>
                    <a:avLst/>
                    <a:gdLst>
                      <a:gd name="T0" fmla="*/ 59 w 65"/>
                      <a:gd name="T1" fmla="*/ 15 h 15"/>
                      <a:gd name="T2" fmla="*/ 7 w 65"/>
                      <a:gd name="T3" fmla="*/ 15 h 15"/>
                      <a:gd name="T4" fmla="*/ 4 w 65"/>
                      <a:gd name="T5" fmla="*/ 13 h 15"/>
                      <a:gd name="T6" fmla="*/ 2 w 65"/>
                      <a:gd name="T7" fmla="*/ 13 h 15"/>
                      <a:gd name="T8" fmla="*/ 0 w 65"/>
                      <a:gd name="T9" fmla="*/ 9 h 15"/>
                      <a:gd name="T10" fmla="*/ 0 w 65"/>
                      <a:gd name="T11" fmla="*/ 8 h 15"/>
                      <a:gd name="T12" fmla="*/ 0 w 65"/>
                      <a:gd name="T13" fmla="*/ 4 h 15"/>
                      <a:gd name="T14" fmla="*/ 2 w 65"/>
                      <a:gd name="T15" fmla="*/ 2 h 15"/>
                      <a:gd name="T16" fmla="*/ 7 w 65"/>
                      <a:gd name="T17" fmla="*/ 0 h 15"/>
                      <a:gd name="T18" fmla="*/ 59 w 65"/>
                      <a:gd name="T19" fmla="*/ 0 h 15"/>
                      <a:gd name="T20" fmla="*/ 61 w 65"/>
                      <a:gd name="T21" fmla="*/ 0 h 15"/>
                      <a:gd name="T22" fmla="*/ 63 w 65"/>
                      <a:gd name="T23" fmla="*/ 2 h 15"/>
                      <a:gd name="T24" fmla="*/ 65 w 65"/>
                      <a:gd name="T25" fmla="*/ 4 h 15"/>
                      <a:gd name="T26" fmla="*/ 65 w 65"/>
                      <a:gd name="T27" fmla="*/ 8 h 15"/>
                      <a:gd name="T28" fmla="*/ 65 w 65"/>
                      <a:gd name="T29" fmla="*/ 9 h 15"/>
                      <a:gd name="T30" fmla="*/ 63 w 65"/>
                      <a:gd name="T31" fmla="*/ 13 h 15"/>
                      <a:gd name="T32" fmla="*/ 61 w 65"/>
                      <a:gd name="T33" fmla="*/ 13 h 15"/>
                      <a:gd name="T34" fmla="*/ 59 w 65"/>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5">
                        <a:moveTo>
                          <a:pt x="59" y="15"/>
                        </a:moveTo>
                        <a:lnTo>
                          <a:pt x="7" y="15"/>
                        </a:lnTo>
                        <a:lnTo>
                          <a:pt x="4" y="13"/>
                        </a:lnTo>
                        <a:lnTo>
                          <a:pt x="2" y="13"/>
                        </a:lnTo>
                        <a:lnTo>
                          <a:pt x="0" y="9"/>
                        </a:lnTo>
                        <a:lnTo>
                          <a:pt x="0" y="8"/>
                        </a:lnTo>
                        <a:lnTo>
                          <a:pt x="0" y="4"/>
                        </a:lnTo>
                        <a:lnTo>
                          <a:pt x="2" y="2"/>
                        </a:lnTo>
                        <a:lnTo>
                          <a:pt x="7" y="0"/>
                        </a:lnTo>
                        <a:lnTo>
                          <a:pt x="59" y="0"/>
                        </a:lnTo>
                        <a:lnTo>
                          <a:pt x="61" y="0"/>
                        </a:lnTo>
                        <a:lnTo>
                          <a:pt x="63" y="2"/>
                        </a:lnTo>
                        <a:lnTo>
                          <a:pt x="65" y="4"/>
                        </a:lnTo>
                        <a:lnTo>
                          <a:pt x="65" y="8"/>
                        </a:lnTo>
                        <a:lnTo>
                          <a:pt x="65" y="9"/>
                        </a:lnTo>
                        <a:lnTo>
                          <a:pt x="63" y="13"/>
                        </a:lnTo>
                        <a:lnTo>
                          <a:pt x="61" y="13"/>
                        </a:lnTo>
                        <a:lnTo>
                          <a:pt x="59" y="15"/>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82" name="Freeform 34"/>
                  <p:cNvSpPr>
                    <a:spLocks/>
                  </p:cNvSpPr>
                  <p:nvPr/>
                </p:nvSpPr>
                <p:spPr bwMode="auto">
                  <a:xfrm>
                    <a:off x="10272438" y="2852697"/>
                    <a:ext cx="168080" cy="23345"/>
                  </a:xfrm>
                  <a:custGeom>
                    <a:avLst/>
                    <a:gdLst>
                      <a:gd name="T0" fmla="*/ 102 w 108"/>
                      <a:gd name="T1" fmla="*/ 15 h 15"/>
                      <a:gd name="T2" fmla="*/ 8 w 108"/>
                      <a:gd name="T3" fmla="*/ 15 h 15"/>
                      <a:gd name="T4" fmla="*/ 6 w 108"/>
                      <a:gd name="T5" fmla="*/ 13 h 15"/>
                      <a:gd name="T6" fmla="*/ 4 w 108"/>
                      <a:gd name="T7" fmla="*/ 11 h 15"/>
                      <a:gd name="T8" fmla="*/ 0 w 108"/>
                      <a:gd name="T9" fmla="*/ 8 h 15"/>
                      <a:gd name="T10" fmla="*/ 4 w 108"/>
                      <a:gd name="T11" fmla="*/ 2 h 15"/>
                      <a:gd name="T12" fmla="*/ 6 w 108"/>
                      <a:gd name="T13" fmla="*/ 0 h 15"/>
                      <a:gd name="T14" fmla="*/ 8 w 108"/>
                      <a:gd name="T15" fmla="*/ 0 h 15"/>
                      <a:gd name="T16" fmla="*/ 102 w 108"/>
                      <a:gd name="T17" fmla="*/ 0 h 15"/>
                      <a:gd name="T18" fmla="*/ 104 w 108"/>
                      <a:gd name="T19" fmla="*/ 0 h 15"/>
                      <a:gd name="T20" fmla="*/ 106 w 108"/>
                      <a:gd name="T21" fmla="*/ 2 h 15"/>
                      <a:gd name="T22" fmla="*/ 108 w 108"/>
                      <a:gd name="T23" fmla="*/ 4 h 15"/>
                      <a:gd name="T24" fmla="*/ 108 w 108"/>
                      <a:gd name="T25" fmla="*/ 8 h 15"/>
                      <a:gd name="T26" fmla="*/ 106 w 108"/>
                      <a:gd name="T27" fmla="*/ 11 h 15"/>
                      <a:gd name="T28" fmla="*/ 104 w 108"/>
                      <a:gd name="T29" fmla="*/ 13 h 15"/>
                      <a:gd name="T30" fmla="*/ 102 w 108"/>
                      <a:gd name="T3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5">
                        <a:moveTo>
                          <a:pt x="102" y="15"/>
                        </a:moveTo>
                        <a:lnTo>
                          <a:pt x="8" y="15"/>
                        </a:lnTo>
                        <a:lnTo>
                          <a:pt x="6" y="13"/>
                        </a:lnTo>
                        <a:lnTo>
                          <a:pt x="4" y="11"/>
                        </a:lnTo>
                        <a:lnTo>
                          <a:pt x="0" y="8"/>
                        </a:lnTo>
                        <a:lnTo>
                          <a:pt x="4" y="2"/>
                        </a:lnTo>
                        <a:lnTo>
                          <a:pt x="6" y="0"/>
                        </a:lnTo>
                        <a:lnTo>
                          <a:pt x="8" y="0"/>
                        </a:lnTo>
                        <a:lnTo>
                          <a:pt x="102" y="0"/>
                        </a:lnTo>
                        <a:lnTo>
                          <a:pt x="104" y="0"/>
                        </a:lnTo>
                        <a:lnTo>
                          <a:pt x="106" y="2"/>
                        </a:lnTo>
                        <a:lnTo>
                          <a:pt x="108" y="4"/>
                        </a:lnTo>
                        <a:lnTo>
                          <a:pt x="108" y="8"/>
                        </a:lnTo>
                        <a:lnTo>
                          <a:pt x="106" y="11"/>
                        </a:lnTo>
                        <a:lnTo>
                          <a:pt x="104" y="13"/>
                        </a:lnTo>
                        <a:lnTo>
                          <a:pt x="102" y="15"/>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83" name="Freeform 35"/>
                  <p:cNvSpPr>
                    <a:spLocks/>
                  </p:cNvSpPr>
                  <p:nvPr/>
                </p:nvSpPr>
                <p:spPr bwMode="auto">
                  <a:xfrm>
                    <a:off x="10272438" y="2899386"/>
                    <a:ext cx="168080" cy="23345"/>
                  </a:xfrm>
                  <a:custGeom>
                    <a:avLst/>
                    <a:gdLst>
                      <a:gd name="T0" fmla="*/ 102 w 108"/>
                      <a:gd name="T1" fmla="*/ 15 h 15"/>
                      <a:gd name="T2" fmla="*/ 8 w 108"/>
                      <a:gd name="T3" fmla="*/ 15 h 15"/>
                      <a:gd name="T4" fmla="*/ 6 w 108"/>
                      <a:gd name="T5" fmla="*/ 15 h 15"/>
                      <a:gd name="T6" fmla="*/ 4 w 108"/>
                      <a:gd name="T7" fmla="*/ 13 h 15"/>
                      <a:gd name="T8" fmla="*/ 2 w 108"/>
                      <a:gd name="T9" fmla="*/ 11 h 15"/>
                      <a:gd name="T10" fmla="*/ 0 w 108"/>
                      <a:gd name="T11" fmla="*/ 7 h 15"/>
                      <a:gd name="T12" fmla="*/ 4 w 108"/>
                      <a:gd name="T13" fmla="*/ 2 h 15"/>
                      <a:gd name="T14" fmla="*/ 6 w 108"/>
                      <a:gd name="T15" fmla="*/ 2 h 15"/>
                      <a:gd name="T16" fmla="*/ 8 w 108"/>
                      <a:gd name="T17" fmla="*/ 0 h 15"/>
                      <a:gd name="T18" fmla="*/ 102 w 108"/>
                      <a:gd name="T19" fmla="*/ 0 h 15"/>
                      <a:gd name="T20" fmla="*/ 104 w 108"/>
                      <a:gd name="T21" fmla="*/ 2 h 15"/>
                      <a:gd name="T22" fmla="*/ 106 w 108"/>
                      <a:gd name="T23" fmla="*/ 2 h 15"/>
                      <a:gd name="T24" fmla="*/ 108 w 108"/>
                      <a:gd name="T25" fmla="*/ 6 h 15"/>
                      <a:gd name="T26" fmla="*/ 108 w 108"/>
                      <a:gd name="T27" fmla="*/ 7 h 15"/>
                      <a:gd name="T28" fmla="*/ 108 w 108"/>
                      <a:gd name="T29" fmla="*/ 11 h 15"/>
                      <a:gd name="T30" fmla="*/ 106 w 108"/>
                      <a:gd name="T31" fmla="*/ 13 h 15"/>
                      <a:gd name="T32" fmla="*/ 104 w 108"/>
                      <a:gd name="T33" fmla="*/ 15 h 15"/>
                      <a:gd name="T34" fmla="*/ 102 w 108"/>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5">
                        <a:moveTo>
                          <a:pt x="102" y="15"/>
                        </a:moveTo>
                        <a:lnTo>
                          <a:pt x="8" y="15"/>
                        </a:lnTo>
                        <a:lnTo>
                          <a:pt x="6" y="15"/>
                        </a:lnTo>
                        <a:lnTo>
                          <a:pt x="4" y="13"/>
                        </a:lnTo>
                        <a:lnTo>
                          <a:pt x="2" y="11"/>
                        </a:lnTo>
                        <a:lnTo>
                          <a:pt x="0" y="7"/>
                        </a:lnTo>
                        <a:lnTo>
                          <a:pt x="4" y="2"/>
                        </a:lnTo>
                        <a:lnTo>
                          <a:pt x="6" y="2"/>
                        </a:lnTo>
                        <a:lnTo>
                          <a:pt x="8" y="0"/>
                        </a:lnTo>
                        <a:lnTo>
                          <a:pt x="102" y="0"/>
                        </a:lnTo>
                        <a:lnTo>
                          <a:pt x="104" y="2"/>
                        </a:lnTo>
                        <a:lnTo>
                          <a:pt x="106" y="2"/>
                        </a:lnTo>
                        <a:lnTo>
                          <a:pt x="108" y="6"/>
                        </a:lnTo>
                        <a:lnTo>
                          <a:pt x="108" y="7"/>
                        </a:lnTo>
                        <a:lnTo>
                          <a:pt x="108" y="11"/>
                        </a:lnTo>
                        <a:lnTo>
                          <a:pt x="106" y="13"/>
                        </a:lnTo>
                        <a:lnTo>
                          <a:pt x="104" y="15"/>
                        </a:lnTo>
                        <a:lnTo>
                          <a:pt x="102" y="15"/>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84" name="Freeform 36"/>
                  <p:cNvSpPr>
                    <a:spLocks noEditPoints="1"/>
                  </p:cNvSpPr>
                  <p:nvPr/>
                </p:nvSpPr>
                <p:spPr bwMode="auto">
                  <a:xfrm>
                    <a:off x="10224193" y="2672167"/>
                    <a:ext cx="267682" cy="328378"/>
                  </a:xfrm>
                  <a:custGeom>
                    <a:avLst/>
                    <a:gdLst>
                      <a:gd name="T0" fmla="*/ 155 w 172"/>
                      <a:gd name="T1" fmla="*/ 0 h 211"/>
                      <a:gd name="T2" fmla="*/ 55 w 172"/>
                      <a:gd name="T3" fmla="*/ 0 h 211"/>
                      <a:gd name="T4" fmla="*/ 0 w 172"/>
                      <a:gd name="T5" fmla="*/ 52 h 211"/>
                      <a:gd name="T6" fmla="*/ 0 w 172"/>
                      <a:gd name="T7" fmla="*/ 192 h 211"/>
                      <a:gd name="T8" fmla="*/ 0 w 172"/>
                      <a:gd name="T9" fmla="*/ 202 h 211"/>
                      <a:gd name="T10" fmla="*/ 4 w 172"/>
                      <a:gd name="T11" fmla="*/ 207 h 211"/>
                      <a:gd name="T12" fmla="*/ 9 w 172"/>
                      <a:gd name="T13" fmla="*/ 209 h 211"/>
                      <a:gd name="T14" fmla="*/ 16 w 172"/>
                      <a:gd name="T15" fmla="*/ 211 h 211"/>
                      <a:gd name="T16" fmla="*/ 172 w 172"/>
                      <a:gd name="T17" fmla="*/ 211 h 211"/>
                      <a:gd name="T18" fmla="*/ 172 w 172"/>
                      <a:gd name="T19" fmla="*/ 16 h 211"/>
                      <a:gd name="T20" fmla="*/ 170 w 172"/>
                      <a:gd name="T21" fmla="*/ 9 h 211"/>
                      <a:gd name="T22" fmla="*/ 166 w 172"/>
                      <a:gd name="T23" fmla="*/ 3 h 211"/>
                      <a:gd name="T24" fmla="*/ 163 w 172"/>
                      <a:gd name="T25" fmla="*/ 2 h 211"/>
                      <a:gd name="T26" fmla="*/ 155 w 172"/>
                      <a:gd name="T27" fmla="*/ 0 h 211"/>
                      <a:gd name="T28" fmla="*/ 159 w 172"/>
                      <a:gd name="T29" fmla="*/ 196 h 211"/>
                      <a:gd name="T30" fmla="*/ 22 w 172"/>
                      <a:gd name="T31" fmla="*/ 196 h 211"/>
                      <a:gd name="T32" fmla="*/ 20 w 172"/>
                      <a:gd name="T33" fmla="*/ 196 h 211"/>
                      <a:gd name="T34" fmla="*/ 16 w 172"/>
                      <a:gd name="T35" fmla="*/ 194 h 211"/>
                      <a:gd name="T36" fmla="*/ 13 w 172"/>
                      <a:gd name="T37" fmla="*/ 190 h 211"/>
                      <a:gd name="T38" fmla="*/ 13 w 172"/>
                      <a:gd name="T39" fmla="*/ 187 h 211"/>
                      <a:gd name="T40" fmla="*/ 13 w 172"/>
                      <a:gd name="T41" fmla="*/ 61 h 211"/>
                      <a:gd name="T42" fmla="*/ 46 w 172"/>
                      <a:gd name="T43" fmla="*/ 61 h 211"/>
                      <a:gd name="T44" fmla="*/ 52 w 172"/>
                      <a:gd name="T45" fmla="*/ 61 h 211"/>
                      <a:gd name="T46" fmla="*/ 57 w 172"/>
                      <a:gd name="T47" fmla="*/ 57 h 211"/>
                      <a:gd name="T48" fmla="*/ 59 w 172"/>
                      <a:gd name="T49" fmla="*/ 52 h 211"/>
                      <a:gd name="T50" fmla="*/ 61 w 172"/>
                      <a:gd name="T51" fmla="*/ 44 h 211"/>
                      <a:gd name="T52" fmla="*/ 61 w 172"/>
                      <a:gd name="T53" fmla="*/ 13 h 211"/>
                      <a:gd name="T54" fmla="*/ 150 w 172"/>
                      <a:gd name="T55" fmla="*/ 13 h 211"/>
                      <a:gd name="T56" fmla="*/ 151 w 172"/>
                      <a:gd name="T57" fmla="*/ 13 h 211"/>
                      <a:gd name="T58" fmla="*/ 155 w 172"/>
                      <a:gd name="T59" fmla="*/ 15 h 211"/>
                      <a:gd name="T60" fmla="*/ 159 w 172"/>
                      <a:gd name="T61" fmla="*/ 20 h 211"/>
                      <a:gd name="T62" fmla="*/ 159 w 172"/>
                      <a:gd name="T63" fmla="*/ 24 h 211"/>
                      <a:gd name="T64" fmla="*/ 159 w 172"/>
                      <a:gd name="T65" fmla="*/ 19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11">
                        <a:moveTo>
                          <a:pt x="155" y="0"/>
                        </a:moveTo>
                        <a:lnTo>
                          <a:pt x="55" y="0"/>
                        </a:lnTo>
                        <a:lnTo>
                          <a:pt x="0" y="52"/>
                        </a:lnTo>
                        <a:lnTo>
                          <a:pt x="0" y="192"/>
                        </a:lnTo>
                        <a:lnTo>
                          <a:pt x="0" y="202"/>
                        </a:lnTo>
                        <a:lnTo>
                          <a:pt x="4" y="207"/>
                        </a:lnTo>
                        <a:lnTo>
                          <a:pt x="9" y="209"/>
                        </a:lnTo>
                        <a:lnTo>
                          <a:pt x="16" y="211"/>
                        </a:lnTo>
                        <a:lnTo>
                          <a:pt x="172" y="211"/>
                        </a:lnTo>
                        <a:lnTo>
                          <a:pt x="172" y="16"/>
                        </a:lnTo>
                        <a:lnTo>
                          <a:pt x="170" y="9"/>
                        </a:lnTo>
                        <a:lnTo>
                          <a:pt x="166" y="3"/>
                        </a:lnTo>
                        <a:lnTo>
                          <a:pt x="163" y="2"/>
                        </a:lnTo>
                        <a:lnTo>
                          <a:pt x="155" y="0"/>
                        </a:lnTo>
                        <a:close/>
                        <a:moveTo>
                          <a:pt x="159" y="196"/>
                        </a:moveTo>
                        <a:lnTo>
                          <a:pt x="22" y="196"/>
                        </a:lnTo>
                        <a:lnTo>
                          <a:pt x="20" y="196"/>
                        </a:lnTo>
                        <a:lnTo>
                          <a:pt x="16" y="194"/>
                        </a:lnTo>
                        <a:lnTo>
                          <a:pt x="13" y="190"/>
                        </a:lnTo>
                        <a:lnTo>
                          <a:pt x="13" y="187"/>
                        </a:lnTo>
                        <a:lnTo>
                          <a:pt x="13" y="61"/>
                        </a:lnTo>
                        <a:lnTo>
                          <a:pt x="46" y="61"/>
                        </a:lnTo>
                        <a:lnTo>
                          <a:pt x="52" y="61"/>
                        </a:lnTo>
                        <a:lnTo>
                          <a:pt x="57" y="57"/>
                        </a:lnTo>
                        <a:lnTo>
                          <a:pt x="59" y="52"/>
                        </a:lnTo>
                        <a:lnTo>
                          <a:pt x="61" y="44"/>
                        </a:lnTo>
                        <a:lnTo>
                          <a:pt x="61" y="13"/>
                        </a:lnTo>
                        <a:lnTo>
                          <a:pt x="150" y="13"/>
                        </a:lnTo>
                        <a:lnTo>
                          <a:pt x="151" y="13"/>
                        </a:lnTo>
                        <a:lnTo>
                          <a:pt x="155" y="15"/>
                        </a:lnTo>
                        <a:lnTo>
                          <a:pt x="159" y="20"/>
                        </a:lnTo>
                        <a:lnTo>
                          <a:pt x="159" y="24"/>
                        </a:lnTo>
                        <a:lnTo>
                          <a:pt x="159" y="196"/>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grpSp>
            <p:sp>
              <p:nvSpPr>
                <p:cNvPr id="149" name="Freeform 106"/>
                <p:cNvSpPr>
                  <a:spLocks noEditPoints="1"/>
                </p:cNvSpPr>
                <p:nvPr/>
              </p:nvSpPr>
              <p:spPr bwMode="auto">
                <a:xfrm rot="20659151">
                  <a:off x="5380609" y="4440371"/>
                  <a:ext cx="382160" cy="449962"/>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accent2"/>
                </a:solidFill>
                <a:ln>
                  <a:noFill/>
                </a:ln>
                <a:extLst/>
              </p:spPr>
              <p:txBody>
                <a:bodyPr vert="horz" wrap="square" lIns="0" tIns="0" rIns="0" bIns="0" numCol="1" anchor="ctr" anchorCtr="0" compatLnSpc="1">
                  <a:prstTxWarp prst="textNoShape">
                    <a:avLst/>
                  </a:prstTxWarp>
                </a:bodyPr>
                <a:lstStyle/>
                <a:p>
                  <a:pPr defTabSz="932509"/>
                  <a:r>
                    <a:rPr lang="en-US" sz="1428" dirty="0">
                      <a:solidFill>
                        <a:schemeClr val="bg1"/>
                      </a:solidFill>
                    </a:rPr>
                    <a:t>Blob</a:t>
                  </a:r>
                </a:p>
              </p:txBody>
            </p:sp>
            <p:grpSp>
              <p:nvGrpSpPr>
                <p:cNvPr id="150" name="Group 4"/>
                <p:cNvGrpSpPr>
                  <a:grpSpLocks noChangeAspect="1"/>
                </p:cNvGrpSpPr>
                <p:nvPr/>
              </p:nvGrpSpPr>
              <p:grpSpPr bwMode="auto">
                <a:xfrm rot="20571841">
                  <a:off x="4935499" y="3831862"/>
                  <a:ext cx="966788" cy="541338"/>
                  <a:chOff x="3438" y="2630"/>
                  <a:chExt cx="609" cy="341"/>
                </a:xfrm>
              </p:grpSpPr>
              <p:sp>
                <p:nvSpPr>
                  <p:cNvPr id="151" name="AutoShape 3"/>
                  <p:cNvSpPr>
                    <a:spLocks noChangeAspect="1" noChangeArrowheads="1" noTextEdit="1"/>
                  </p:cNvSpPr>
                  <p:nvPr/>
                </p:nvSpPr>
                <p:spPr bwMode="auto">
                  <a:xfrm>
                    <a:off x="3439" y="2630"/>
                    <a:ext cx="608" cy="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2" name="Freeform 5"/>
                  <p:cNvSpPr>
                    <a:spLocks/>
                  </p:cNvSpPr>
                  <p:nvPr/>
                </p:nvSpPr>
                <p:spPr bwMode="auto">
                  <a:xfrm>
                    <a:off x="3438" y="2898"/>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3"/>
                          <a:pt x="16" y="25"/>
                          <a:pt x="12" y="27"/>
                        </a:cubicBezTo>
                        <a:cubicBezTo>
                          <a:pt x="9" y="29"/>
                          <a:pt x="5" y="30"/>
                          <a:pt x="0" y="31"/>
                        </a:cubicBezTo>
                        <a:cubicBezTo>
                          <a:pt x="0" y="16"/>
                          <a:pt x="0" y="16"/>
                          <a:pt x="0" y="16"/>
                        </a:cubicBezTo>
                        <a:cubicBezTo>
                          <a:pt x="3" y="15"/>
                          <a:pt x="6"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3" name="Freeform 6"/>
                  <p:cNvSpPr>
                    <a:spLocks/>
                  </p:cNvSpPr>
                  <p:nvPr/>
                </p:nvSpPr>
                <p:spPr bwMode="auto">
                  <a:xfrm>
                    <a:off x="3438" y="2810"/>
                    <a:ext cx="26" cy="72"/>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5" y="31"/>
                          <a:pt x="0" y="32"/>
                        </a:cubicBezTo>
                        <a:cubicBezTo>
                          <a:pt x="0" y="17"/>
                          <a:pt x="0" y="17"/>
                          <a:pt x="0" y="17"/>
                        </a:cubicBezTo>
                        <a:cubicBezTo>
                          <a:pt x="3" y="16"/>
                          <a:pt x="6"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4" name="Freeform 7"/>
                  <p:cNvSpPr>
                    <a:spLocks/>
                  </p:cNvSpPr>
                  <p:nvPr/>
                </p:nvSpPr>
                <p:spPr bwMode="auto">
                  <a:xfrm>
                    <a:off x="3438" y="2722"/>
                    <a:ext cx="26" cy="71"/>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5" y="31"/>
                          <a:pt x="0" y="32"/>
                        </a:cubicBezTo>
                        <a:cubicBezTo>
                          <a:pt x="0" y="17"/>
                          <a:pt x="0" y="17"/>
                          <a:pt x="0" y="17"/>
                        </a:cubicBezTo>
                        <a:cubicBezTo>
                          <a:pt x="3" y="16"/>
                          <a:pt x="6"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5" name="Freeform 8"/>
                  <p:cNvSpPr>
                    <a:spLocks/>
                  </p:cNvSpPr>
                  <p:nvPr/>
                </p:nvSpPr>
                <p:spPr bwMode="auto">
                  <a:xfrm>
                    <a:off x="3486" y="2722"/>
                    <a:ext cx="26"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2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2" y="16"/>
                          <a:pt x="5" y="15"/>
                          <a:pt x="8" y="14"/>
                        </a:cubicBezTo>
                        <a:cubicBezTo>
                          <a:pt x="11" y="13"/>
                          <a:pt x="13" y="12"/>
                          <a:pt x="16" y="10"/>
                        </a:cubicBezTo>
                        <a:cubicBezTo>
                          <a:pt x="19" y="9"/>
                          <a:pt x="21" y="8"/>
                          <a:pt x="24" y="6"/>
                        </a:cubicBezTo>
                        <a:cubicBezTo>
                          <a:pt x="27" y="4"/>
                          <a:pt x="30" y="2"/>
                          <a:pt x="32"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6" name="Freeform 9"/>
                  <p:cNvSpPr>
                    <a:spLocks noEditPoints="1"/>
                  </p:cNvSpPr>
                  <p:nvPr/>
                </p:nvSpPr>
                <p:spPr bwMode="auto">
                  <a:xfrm>
                    <a:off x="3475" y="2897"/>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1 h 115"/>
                      <a:gd name="T14" fmla="*/ 37 w 76"/>
                      <a:gd name="T15" fmla="*/ 115 h 115"/>
                      <a:gd name="T16" fmla="*/ 39 w 76"/>
                      <a:gd name="T17" fmla="*/ 15 h 115"/>
                      <a:gd name="T18" fmla="*/ 18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3" y="26"/>
                          <a:pt x="10" y="15"/>
                        </a:cubicBezTo>
                        <a:cubicBezTo>
                          <a:pt x="17" y="5"/>
                          <a:pt x="27" y="0"/>
                          <a:pt x="40" y="0"/>
                        </a:cubicBezTo>
                        <a:cubicBezTo>
                          <a:pt x="64" y="0"/>
                          <a:pt x="76" y="19"/>
                          <a:pt x="76" y="57"/>
                        </a:cubicBezTo>
                        <a:cubicBezTo>
                          <a:pt x="76" y="76"/>
                          <a:pt x="73" y="91"/>
                          <a:pt x="66" y="101"/>
                        </a:cubicBezTo>
                        <a:cubicBezTo>
                          <a:pt x="59" y="110"/>
                          <a:pt x="49" y="115"/>
                          <a:pt x="37" y="115"/>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7" name="Freeform 10"/>
                  <p:cNvSpPr>
                    <a:spLocks noEditPoints="1"/>
                  </p:cNvSpPr>
                  <p:nvPr/>
                </p:nvSpPr>
                <p:spPr bwMode="auto">
                  <a:xfrm>
                    <a:off x="3476" y="2809"/>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40"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7"/>
                          <a:pt x="58" y="58"/>
                        </a:cubicBezTo>
                        <a:cubicBezTo>
                          <a:pt x="58" y="29"/>
                          <a:pt x="52" y="14"/>
                          <a:pt x="39" y="14"/>
                        </a:cubicBez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8" name="Freeform 11"/>
                  <p:cNvSpPr>
                    <a:spLocks/>
                  </p:cNvSpPr>
                  <p:nvPr/>
                </p:nvSpPr>
                <p:spPr bwMode="auto">
                  <a:xfrm>
                    <a:off x="3533" y="2898"/>
                    <a:ext cx="26" cy="71"/>
                  </a:xfrm>
                  <a:custGeom>
                    <a:avLst/>
                    <a:gdLst>
                      <a:gd name="T0" fmla="*/ 40 w 40"/>
                      <a:gd name="T1" fmla="*/ 0 h 111"/>
                      <a:gd name="T2" fmla="*/ 40 w 40"/>
                      <a:gd name="T3" fmla="*/ 111 h 111"/>
                      <a:gd name="T4" fmla="*/ 22 w 40"/>
                      <a:gd name="T5" fmla="*/ 111 h 111"/>
                      <a:gd name="T6" fmla="*/ 22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2" y="111"/>
                          <a:pt x="22" y="111"/>
                          <a:pt x="22" y="111"/>
                        </a:cubicBezTo>
                        <a:cubicBezTo>
                          <a:pt x="22" y="21"/>
                          <a:pt x="22" y="21"/>
                          <a:pt x="22" y="21"/>
                        </a:cubicBezTo>
                        <a:cubicBezTo>
                          <a:pt x="19" y="23"/>
                          <a:pt x="16" y="25"/>
                          <a:pt x="12" y="27"/>
                        </a:cubicBezTo>
                        <a:cubicBezTo>
                          <a:pt x="8" y="29"/>
                          <a:pt x="4" y="30"/>
                          <a:pt x="0" y="31"/>
                        </a:cubicBezTo>
                        <a:cubicBezTo>
                          <a:pt x="0" y="16"/>
                          <a:pt x="0" y="16"/>
                          <a:pt x="0" y="16"/>
                        </a:cubicBezTo>
                        <a:cubicBezTo>
                          <a:pt x="3" y="15"/>
                          <a:pt x="5" y="14"/>
                          <a:pt x="8" y="13"/>
                        </a:cubicBezTo>
                        <a:cubicBezTo>
                          <a:pt x="11" y="12"/>
                          <a:pt x="13" y="11"/>
                          <a:pt x="16" y="10"/>
                        </a:cubicBezTo>
                        <a:cubicBezTo>
                          <a:pt x="19" y="8"/>
                          <a:pt x="21" y="7"/>
                          <a:pt x="24" y="5"/>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59" name="Freeform 12"/>
                  <p:cNvSpPr>
                    <a:spLocks/>
                  </p:cNvSpPr>
                  <p:nvPr/>
                </p:nvSpPr>
                <p:spPr bwMode="auto">
                  <a:xfrm>
                    <a:off x="3533" y="2810"/>
                    <a:ext cx="26" cy="72"/>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3" y="16"/>
                          <a:pt x="5" y="15"/>
                          <a:pt x="8" y="14"/>
                        </a:cubicBezTo>
                        <a:cubicBezTo>
                          <a:pt x="11" y="13"/>
                          <a:pt x="13" y="12"/>
                          <a:pt x="16" y="10"/>
                        </a:cubicBezTo>
                        <a:cubicBezTo>
                          <a:pt x="19" y="9"/>
                          <a:pt x="21"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0" name="Freeform 13"/>
                  <p:cNvSpPr>
                    <a:spLocks/>
                  </p:cNvSpPr>
                  <p:nvPr/>
                </p:nvSpPr>
                <p:spPr bwMode="auto">
                  <a:xfrm>
                    <a:off x="3533" y="2722"/>
                    <a:ext cx="26"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3" y="16"/>
                          <a:pt x="5" y="15"/>
                          <a:pt x="8" y="14"/>
                        </a:cubicBezTo>
                        <a:cubicBezTo>
                          <a:pt x="11" y="13"/>
                          <a:pt x="13" y="12"/>
                          <a:pt x="16" y="10"/>
                        </a:cubicBezTo>
                        <a:cubicBezTo>
                          <a:pt x="19" y="9"/>
                          <a:pt x="21"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1" name="Freeform 14"/>
                  <p:cNvSpPr>
                    <a:spLocks noEditPoints="1"/>
                  </p:cNvSpPr>
                  <p:nvPr/>
                </p:nvSpPr>
                <p:spPr bwMode="auto">
                  <a:xfrm>
                    <a:off x="3569" y="2897"/>
                    <a:ext cx="49" cy="74"/>
                  </a:xfrm>
                  <a:custGeom>
                    <a:avLst/>
                    <a:gdLst>
                      <a:gd name="T0" fmla="*/ 37 w 76"/>
                      <a:gd name="T1" fmla="*/ 115 h 115"/>
                      <a:gd name="T2" fmla="*/ 9 w 76"/>
                      <a:gd name="T3" fmla="*/ 101 h 115"/>
                      <a:gd name="T4" fmla="*/ 0 w 76"/>
                      <a:gd name="T5" fmla="*/ 60 h 115"/>
                      <a:gd name="T6" fmla="*/ 10 w 76"/>
                      <a:gd name="T7" fmla="*/ 15 h 115"/>
                      <a:gd name="T8" fmla="*/ 39 w 76"/>
                      <a:gd name="T9" fmla="*/ 0 h 115"/>
                      <a:gd name="T10" fmla="*/ 76 w 76"/>
                      <a:gd name="T11" fmla="*/ 57 h 115"/>
                      <a:gd name="T12" fmla="*/ 66 w 76"/>
                      <a:gd name="T13" fmla="*/ 101 h 115"/>
                      <a:gd name="T14" fmla="*/ 37 w 76"/>
                      <a:gd name="T15" fmla="*/ 115 h 115"/>
                      <a:gd name="T16" fmla="*/ 38 w 76"/>
                      <a:gd name="T17" fmla="*/ 15 h 115"/>
                      <a:gd name="T18" fmla="*/ 18 w 76"/>
                      <a:gd name="T19" fmla="*/ 59 h 115"/>
                      <a:gd name="T20" fmla="*/ 38 w 76"/>
                      <a:gd name="T21" fmla="*/ 101 h 115"/>
                      <a:gd name="T22" fmla="*/ 58 w 76"/>
                      <a:gd name="T23" fmla="*/ 59 h 115"/>
                      <a:gd name="T24" fmla="*/ 38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9" y="101"/>
                        </a:cubicBezTo>
                        <a:cubicBezTo>
                          <a:pt x="3" y="92"/>
                          <a:pt x="0" y="78"/>
                          <a:pt x="0" y="60"/>
                        </a:cubicBezTo>
                        <a:cubicBezTo>
                          <a:pt x="0" y="40"/>
                          <a:pt x="3" y="26"/>
                          <a:pt x="10" y="15"/>
                        </a:cubicBezTo>
                        <a:cubicBezTo>
                          <a:pt x="17" y="5"/>
                          <a:pt x="26" y="0"/>
                          <a:pt x="39" y="0"/>
                        </a:cubicBezTo>
                        <a:cubicBezTo>
                          <a:pt x="64" y="0"/>
                          <a:pt x="76" y="19"/>
                          <a:pt x="76" y="57"/>
                        </a:cubicBezTo>
                        <a:cubicBezTo>
                          <a:pt x="76" y="76"/>
                          <a:pt x="73" y="91"/>
                          <a:pt x="66" y="101"/>
                        </a:cubicBezTo>
                        <a:cubicBezTo>
                          <a:pt x="59" y="110"/>
                          <a:pt x="49" y="115"/>
                          <a:pt x="37" y="115"/>
                        </a:cubicBezTo>
                        <a:close/>
                        <a:moveTo>
                          <a:pt x="38" y="15"/>
                        </a:moveTo>
                        <a:cubicBezTo>
                          <a:pt x="25" y="15"/>
                          <a:pt x="18" y="30"/>
                          <a:pt x="18" y="59"/>
                        </a:cubicBezTo>
                        <a:cubicBezTo>
                          <a:pt x="18" y="87"/>
                          <a:pt x="25" y="101"/>
                          <a:pt x="38" y="101"/>
                        </a:cubicBezTo>
                        <a:cubicBezTo>
                          <a:pt x="51" y="101"/>
                          <a:pt x="58" y="87"/>
                          <a:pt x="58" y="59"/>
                        </a:cubicBezTo>
                        <a:cubicBezTo>
                          <a:pt x="58" y="29"/>
                          <a:pt x="51" y="15"/>
                          <a:pt x="38" y="15"/>
                        </a:cubicBez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2" name="Freeform 15"/>
                  <p:cNvSpPr>
                    <a:spLocks noEditPoints="1"/>
                  </p:cNvSpPr>
                  <p:nvPr/>
                </p:nvSpPr>
                <p:spPr bwMode="auto">
                  <a:xfrm>
                    <a:off x="3570" y="2809"/>
                    <a:ext cx="49"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8 w 76"/>
                      <a:gd name="T17" fmla="*/ 14 h 115"/>
                      <a:gd name="T18" fmla="*/ 18 w 76"/>
                      <a:gd name="T19" fmla="*/ 59 h 115"/>
                      <a:gd name="T20" fmla="*/ 38 w 76"/>
                      <a:gd name="T21" fmla="*/ 101 h 115"/>
                      <a:gd name="T22" fmla="*/ 58 w 76"/>
                      <a:gd name="T23" fmla="*/ 58 h 115"/>
                      <a:gd name="T24" fmla="*/ 38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8" y="14"/>
                        </a:moveTo>
                        <a:cubicBezTo>
                          <a:pt x="25" y="14"/>
                          <a:pt x="18" y="29"/>
                          <a:pt x="18" y="59"/>
                        </a:cubicBezTo>
                        <a:cubicBezTo>
                          <a:pt x="18" y="87"/>
                          <a:pt x="25" y="101"/>
                          <a:pt x="38" y="101"/>
                        </a:cubicBezTo>
                        <a:cubicBezTo>
                          <a:pt x="51" y="101"/>
                          <a:pt x="58" y="87"/>
                          <a:pt x="58" y="58"/>
                        </a:cubicBezTo>
                        <a:cubicBezTo>
                          <a:pt x="58" y="29"/>
                          <a:pt x="51" y="14"/>
                          <a:pt x="38" y="14"/>
                        </a:cubicBez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3" name="Freeform 16"/>
                  <p:cNvSpPr>
                    <a:spLocks noEditPoints="1"/>
                  </p:cNvSpPr>
                  <p:nvPr/>
                </p:nvSpPr>
                <p:spPr bwMode="auto">
                  <a:xfrm>
                    <a:off x="3570" y="2720"/>
                    <a:ext cx="49" cy="75"/>
                  </a:xfrm>
                  <a:custGeom>
                    <a:avLst/>
                    <a:gdLst>
                      <a:gd name="T0" fmla="*/ 37 w 76"/>
                      <a:gd name="T1" fmla="*/ 116 h 116"/>
                      <a:gd name="T2" fmla="*/ 10 w 76"/>
                      <a:gd name="T3" fmla="*/ 101 h 116"/>
                      <a:gd name="T4" fmla="*/ 0 w 76"/>
                      <a:gd name="T5" fmla="*/ 60 h 116"/>
                      <a:gd name="T6" fmla="*/ 10 w 76"/>
                      <a:gd name="T7" fmla="*/ 16 h 116"/>
                      <a:gd name="T8" fmla="*/ 39 w 76"/>
                      <a:gd name="T9" fmla="*/ 0 h 116"/>
                      <a:gd name="T10" fmla="*/ 76 w 76"/>
                      <a:gd name="T11" fmla="*/ 58 h 116"/>
                      <a:gd name="T12" fmla="*/ 66 w 76"/>
                      <a:gd name="T13" fmla="*/ 101 h 116"/>
                      <a:gd name="T14" fmla="*/ 37 w 76"/>
                      <a:gd name="T15" fmla="*/ 116 h 116"/>
                      <a:gd name="T16" fmla="*/ 38 w 76"/>
                      <a:gd name="T17" fmla="*/ 15 h 116"/>
                      <a:gd name="T18" fmla="*/ 18 w 76"/>
                      <a:gd name="T19" fmla="*/ 59 h 116"/>
                      <a:gd name="T20" fmla="*/ 38 w 76"/>
                      <a:gd name="T21" fmla="*/ 101 h 116"/>
                      <a:gd name="T22" fmla="*/ 58 w 76"/>
                      <a:gd name="T23" fmla="*/ 59 h 116"/>
                      <a:gd name="T24" fmla="*/ 38 w 76"/>
                      <a:gd name="T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6">
                        <a:moveTo>
                          <a:pt x="37" y="116"/>
                        </a:moveTo>
                        <a:cubicBezTo>
                          <a:pt x="25" y="116"/>
                          <a:pt x="16" y="111"/>
                          <a:pt x="10" y="101"/>
                        </a:cubicBezTo>
                        <a:cubicBezTo>
                          <a:pt x="3" y="92"/>
                          <a:pt x="0" y="78"/>
                          <a:pt x="0" y="60"/>
                        </a:cubicBezTo>
                        <a:cubicBezTo>
                          <a:pt x="0" y="41"/>
                          <a:pt x="3" y="26"/>
                          <a:pt x="10" y="16"/>
                        </a:cubicBezTo>
                        <a:cubicBezTo>
                          <a:pt x="17" y="5"/>
                          <a:pt x="27" y="0"/>
                          <a:pt x="39" y="0"/>
                        </a:cubicBezTo>
                        <a:cubicBezTo>
                          <a:pt x="64" y="0"/>
                          <a:pt x="76" y="19"/>
                          <a:pt x="76" y="58"/>
                        </a:cubicBezTo>
                        <a:cubicBezTo>
                          <a:pt x="76" y="76"/>
                          <a:pt x="73" y="91"/>
                          <a:pt x="66" y="101"/>
                        </a:cubicBezTo>
                        <a:cubicBezTo>
                          <a:pt x="59" y="111"/>
                          <a:pt x="49" y="116"/>
                          <a:pt x="37" y="116"/>
                        </a:cubicBezTo>
                        <a:close/>
                        <a:moveTo>
                          <a:pt x="38" y="15"/>
                        </a:moveTo>
                        <a:cubicBezTo>
                          <a:pt x="25" y="15"/>
                          <a:pt x="18" y="30"/>
                          <a:pt x="18" y="59"/>
                        </a:cubicBezTo>
                        <a:cubicBezTo>
                          <a:pt x="18" y="87"/>
                          <a:pt x="25" y="101"/>
                          <a:pt x="38" y="101"/>
                        </a:cubicBezTo>
                        <a:cubicBezTo>
                          <a:pt x="51" y="101"/>
                          <a:pt x="58" y="87"/>
                          <a:pt x="58" y="59"/>
                        </a:cubicBezTo>
                        <a:cubicBezTo>
                          <a:pt x="58" y="29"/>
                          <a:pt x="51" y="15"/>
                          <a:pt x="38" y="15"/>
                        </a:cubicBezTo>
                        <a:close/>
                      </a:path>
                    </a:pathLst>
                  </a:custGeom>
                  <a:solidFill>
                    <a:srgbClr val="FF8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4" name="Freeform 21"/>
                  <p:cNvSpPr>
                    <a:spLocks/>
                  </p:cNvSpPr>
                  <p:nvPr/>
                </p:nvSpPr>
                <p:spPr bwMode="auto">
                  <a:xfrm>
                    <a:off x="3653" y="2898"/>
                    <a:ext cx="25" cy="71"/>
                  </a:xfrm>
                  <a:custGeom>
                    <a:avLst/>
                    <a:gdLst>
                      <a:gd name="T0" fmla="*/ 40 w 40"/>
                      <a:gd name="T1" fmla="*/ 0 h 111"/>
                      <a:gd name="T2" fmla="*/ 40 w 40"/>
                      <a:gd name="T3" fmla="*/ 111 h 111"/>
                      <a:gd name="T4" fmla="*/ 23 w 40"/>
                      <a:gd name="T5" fmla="*/ 111 h 111"/>
                      <a:gd name="T6" fmla="*/ 23 w 40"/>
                      <a:gd name="T7" fmla="*/ 21 h 111"/>
                      <a:gd name="T8" fmla="*/ 13 w 40"/>
                      <a:gd name="T9" fmla="*/ 27 h 111"/>
                      <a:gd name="T10" fmla="*/ 0 w 40"/>
                      <a:gd name="T11" fmla="*/ 31 h 111"/>
                      <a:gd name="T12" fmla="*/ 0 w 40"/>
                      <a:gd name="T13" fmla="*/ 16 h 111"/>
                      <a:gd name="T14" fmla="*/ 8 w 40"/>
                      <a:gd name="T15" fmla="*/ 13 h 111"/>
                      <a:gd name="T16" fmla="*/ 17 w 40"/>
                      <a:gd name="T17" fmla="*/ 10 h 111"/>
                      <a:gd name="T18" fmla="*/ 25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20" y="23"/>
                          <a:pt x="16" y="25"/>
                          <a:pt x="13" y="27"/>
                        </a:cubicBezTo>
                        <a:cubicBezTo>
                          <a:pt x="9" y="29"/>
                          <a:pt x="5" y="30"/>
                          <a:pt x="0" y="31"/>
                        </a:cubicBezTo>
                        <a:cubicBezTo>
                          <a:pt x="0" y="16"/>
                          <a:pt x="0" y="16"/>
                          <a:pt x="0" y="16"/>
                        </a:cubicBezTo>
                        <a:cubicBezTo>
                          <a:pt x="3" y="15"/>
                          <a:pt x="6" y="14"/>
                          <a:pt x="8" y="13"/>
                        </a:cubicBezTo>
                        <a:cubicBezTo>
                          <a:pt x="11" y="12"/>
                          <a:pt x="14" y="11"/>
                          <a:pt x="17" y="10"/>
                        </a:cubicBezTo>
                        <a:cubicBezTo>
                          <a:pt x="19" y="8"/>
                          <a:pt x="22" y="7"/>
                          <a:pt x="25"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5" name="Freeform 22"/>
                  <p:cNvSpPr>
                    <a:spLocks/>
                  </p:cNvSpPr>
                  <p:nvPr/>
                </p:nvSpPr>
                <p:spPr bwMode="auto">
                  <a:xfrm>
                    <a:off x="3653" y="2810"/>
                    <a:ext cx="25" cy="72"/>
                  </a:xfrm>
                  <a:custGeom>
                    <a:avLst/>
                    <a:gdLst>
                      <a:gd name="T0" fmla="*/ 40 w 40"/>
                      <a:gd name="T1" fmla="*/ 0 h 112"/>
                      <a:gd name="T2" fmla="*/ 40 w 40"/>
                      <a:gd name="T3" fmla="*/ 112 h 112"/>
                      <a:gd name="T4" fmla="*/ 23 w 40"/>
                      <a:gd name="T5" fmla="*/ 112 h 112"/>
                      <a:gd name="T6" fmla="*/ 23 w 40"/>
                      <a:gd name="T7" fmla="*/ 22 h 112"/>
                      <a:gd name="T8" fmla="*/ 13 w 40"/>
                      <a:gd name="T9" fmla="*/ 28 h 112"/>
                      <a:gd name="T10" fmla="*/ 0 w 40"/>
                      <a:gd name="T11" fmla="*/ 32 h 112"/>
                      <a:gd name="T12" fmla="*/ 0 w 40"/>
                      <a:gd name="T13" fmla="*/ 17 h 112"/>
                      <a:gd name="T14" fmla="*/ 8 w 40"/>
                      <a:gd name="T15" fmla="*/ 14 h 112"/>
                      <a:gd name="T16" fmla="*/ 17 w 40"/>
                      <a:gd name="T17" fmla="*/ 10 h 112"/>
                      <a:gd name="T18" fmla="*/ 25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20" y="24"/>
                          <a:pt x="16" y="26"/>
                          <a:pt x="13" y="28"/>
                        </a:cubicBezTo>
                        <a:cubicBezTo>
                          <a:pt x="9" y="29"/>
                          <a:pt x="5" y="31"/>
                          <a:pt x="0" y="32"/>
                        </a:cubicBezTo>
                        <a:cubicBezTo>
                          <a:pt x="0" y="17"/>
                          <a:pt x="0" y="17"/>
                          <a:pt x="0" y="17"/>
                        </a:cubicBezTo>
                        <a:cubicBezTo>
                          <a:pt x="3" y="16"/>
                          <a:pt x="6" y="15"/>
                          <a:pt x="8" y="14"/>
                        </a:cubicBezTo>
                        <a:cubicBezTo>
                          <a:pt x="11" y="13"/>
                          <a:pt x="14" y="12"/>
                          <a:pt x="17" y="10"/>
                        </a:cubicBezTo>
                        <a:cubicBezTo>
                          <a:pt x="19" y="9"/>
                          <a:pt x="22" y="8"/>
                          <a:pt x="25"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6" name="Freeform 23"/>
                  <p:cNvSpPr>
                    <a:spLocks/>
                  </p:cNvSpPr>
                  <p:nvPr/>
                </p:nvSpPr>
                <p:spPr bwMode="auto">
                  <a:xfrm>
                    <a:off x="3653" y="2722"/>
                    <a:ext cx="25" cy="71"/>
                  </a:xfrm>
                  <a:custGeom>
                    <a:avLst/>
                    <a:gdLst>
                      <a:gd name="T0" fmla="*/ 40 w 40"/>
                      <a:gd name="T1" fmla="*/ 0 h 112"/>
                      <a:gd name="T2" fmla="*/ 40 w 40"/>
                      <a:gd name="T3" fmla="*/ 112 h 112"/>
                      <a:gd name="T4" fmla="*/ 23 w 40"/>
                      <a:gd name="T5" fmla="*/ 112 h 112"/>
                      <a:gd name="T6" fmla="*/ 23 w 40"/>
                      <a:gd name="T7" fmla="*/ 22 h 112"/>
                      <a:gd name="T8" fmla="*/ 13 w 40"/>
                      <a:gd name="T9" fmla="*/ 28 h 112"/>
                      <a:gd name="T10" fmla="*/ 0 w 40"/>
                      <a:gd name="T11" fmla="*/ 32 h 112"/>
                      <a:gd name="T12" fmla="*/ 0 w 40"/>
                      <a:gd name="T13" fmla="*/ 17 h 112"/>
                      <a:gd name="T14" fmla="*/ 8 w 40"/>
                      <a:gd name="T15" fmla="*/ 14 h 112"/>
                      <a:gd name="T16" fmla="*/ 17 w 40"/>
                      <a:gd name="T17" fmla="*/ 10 h 112"/>
                      <a:gd name="T18" fmla="*/ 25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20" y="24"/>
                          <a:pt x="16" y="26"/>
                          <a:pt x="13" y="28"/>
                        </a:cubicBezTo>
                        <a:cubicBezTo>
                          <a:pt x="9" y="29"/>
                          <a:pt x="5" y="31"/>
                          <a:pt x="0" y="32"/>
                        </a:cubicBezTo>
                        <a:cubicBezTo>
                          <a:pt x="0" y="17"/>
                          <a:pt x="0" y="17"/>
                          <a:pt x="0" y="17"/>
                        </a:cubicBezTo>
                        <a:cubicBezTo>
                          <a:pt x="3" y="16"/>
                          <a:pt x="6" y="15"/>
                          <a:pt x="8" y="14"/>
                        </a:cubicBezTo>
                        <a:cubicBezTo>
                          <a:pt x="11" y="13"/>
                          <a:pt x="14" y="12"/>
                          <a:pt x="17" y="10"/>
                        </a:cubicBezTo>
                        <a:cubicBezTo>
                          <a:pt x="19" y="9"/>
                          <a:pt x="22" y="8"/>
                          <a:pt x="25"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7" name="Freeform 24"/>
                  <p:cNvSpPr>
                    <a:spLocks/>
                  </p:cNvSpPr>
                  <p:nvPr/>
                </p:nvSpPr>
                <p:spPr bwMode="auto">
                  <a:xfrm>
                    <a:off x="3701" y="2722"/>
                    <a:ext cx="25"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8" name="Freeform 25"/>
                  <p:cNvSpPr>
                    <a:spLocks noEditPoints="1"/>
                  </p:cNvSpPr>
                  <p:nvPr/>
                </p:nvSpPr>
                <p:spPr bwMode="auto">
                  <a:xfrm>
                    <a:off x="3689" y="2897"/>
                    <a:ext cx="49"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1 h 115"/>
                      <a:gd name="T14" fmla="*/ 37 w 76"/>
                      <a:gd name="T15" fmla="*/ 115 h 115"/>
                      <a:gd name="T16" fmla="*/ 39 w 76"/>
                      <a:gd name="T17" fmla="*/ 15 h 115"/>
                      <a:gd name="T18" fmla="*/ 19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4" y="26"/>
                          <a:pt x="10" y="15"/>
                        </a:cubicBezTo>
                        <a:cubicBezTo>
                          <a:pt x="17" y="5"/>
                          <a:pt x="27" y="0"/>
                          <a:pt x="40" y="0"/>
                        </a:cubicBezTo>
                        <a:cubicBezTo>
                          <a:pt x="64" y="0"/>
                          <a:pt x="76" y="19"/>
                          <a:pt x="76" y="57"/>
                        </a:cubicBezTo>
                        <a:cubicBezTo>
                          <a:pt x="76" y="76"/>
                          <a:pt x="73" y="91"/>
                          <a:pt x="66" y="101"/>
                        </a:cubicBezTo>
                        <a:cubicBezTo>
                          <a:pt x="59" y="110"/>
                          <a:pt x="49" y="115"/>
                          <a:pt x="37" y="115"/>
                        </a:cubicBezTo>
                        <a:close/>
                        <a:moveTo>
                          <a:pt x="39" y="15"/>
                        </a:moveTo>
                        <a:cubicBezTo>
                          <a:pt x="25" y="15"/>
                          <a:pt x="19" y="30"/>
                          <a:pt x="19" y="59"/>
                        </a:cubicBezTo>
                        <a:cubicBezTo>
                          <a:pt x="19" y="87"/>
                          <a:pt x="25" y="101"/>
                          <a:pt x="38" y="101"/>
                        </a:cubicBezTo>
                        <a:cubicBezTo>
                          <a:pt x="51" y="101"/>
                          <a:pt x="58" y="87"/>
                          <a:pt x="58" y="59"/>
                        </a:cubicBezTo>
                        <a:cubicBezTo>
                          <a:pt x="58" y="29"/>
                          <a:pt x="52" y="15"/>
                          <a:pt x="39" y="15"/>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69" name="Freeform 26"/>
                  <p:cNvSpPr>
                    <a:spLocks noEditPoints="1"/>
                  </p:cNvSpPr>
                  <p:nvPr/>
                </p:nvSpPr>
                <p:spPr bwMode="auto">
                  <a:xfrm>
                    <a:off x="3690" y="2809"/>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0 h 115"/>
                      <a:gd name="T14" fmla="*/ 37 w 76"/>
                      <a:gd name="T15" fmla="*/ 115 h 115"/>
                      <a:gd name="T16" fmla="*/ 39 w 76"/>
                      <a:gd name="T17" fmla="*/ 14 h 115"/>
                      <a:gd name="T18" fmla="*/ 19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4" y="25"/>
                          <a:pt x="10" y="15"/>
                        </a:cubicBezTo>
                        <a:cubicBezTo>
                          <a:pt x="17" y="5"/>
                          <a:pt x="27" y="0"/>
                          <a:pt x="40" y="0"/>
                        </a:cubicBezTo>
                        <a:cubicBezTo>
                          <a:pt x="64" y="0"/>
                          <a:pt x="76" y="19"/>
                          <a:pt x="76" y="57"/>
                        </a:cubicBezTo>
                        <a:cubicBezTo>
                          <a:pt x="76" y="76"/>
                          <a:pt x="73" y="90"/>
                          <a:pt x="66" y="100"/>
                        </a:cubicBezTo>
                        <a:cubicBezTo>
                          <a:pt x="59" y="110"/>
                          <a:pt x="49" y="115"/>
                          <a:pt x="37" y="115"/>
                        </a:cubicBezTo>
                        <a:close/>
                        <a:moveTo>
                          <a:pt x="39" y="14"/>
                        </a:moveTo>
                        <a:cubicBezTo>
                          <a:pt x="25" y="14"/>
                          <a:pt x="19" y="29"/>
                          <a:pt x="19" y="59"/>
                        </a:cubicBezTo>
                        <a:cubicBezTo>
                          <a:pt x="19" y="87"/>
                          <a:pt x="25" y="101"/>
                          <a:pt x="38" y="101"/>
                        </a:cubicBezTo>
                        <a:cubicBezTo>
                          <a:pt x="52" y="101"/>
                          <a:pt x="58" y="87"/>
                          <a:pt x="58" y="58"/>
                        </a:cubicBezTo>
                        <a:cubicBezTo>
                          <a:pt x="58" y="29"/>
                          <a:pt x="52" y="14"/>
                          <a:pt x="39" y="14"/>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0" name="Freeform 27"/>
                  <p:cNvSpPr>
                    <a:spLocks/>
                  </p:cNvSpPr>
                  <p:nvPr/>
                </p:nvSpPr>
                <p:spPr bwMode="auto">
                  <a:xfrm>
                    <a:off x="3747" y="2898"/>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3"/>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1" name="Freeform 28"/>
                  <p:cNvSpPr>
                    <a:spLocks/>
                  </p:cNvSpPr>
                  <p:nvPr/>
                </p:nvSpPr>
                <p:spPr bwMode="auto">
                  <a:xfrm>
                    <a:off x="3747" y="2810"/>
                    <a:ext cx="26" cy="72"/>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2" name="Freeform 29"/>
                  <p:cNvSpPr>
                    <a:spLocks/>
                  </p:cNvSpPr>
                  <p:nvPr/>
                </p:nvSpPr>
                <p:spPr bwMode="auto">
                  <a:xfrm>
                    <a:off x="3747" y="2722"/>
                    <a:ext cx="26" cy="71"/>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3" name="Freeform 30"/>
                  <p:cNvSpPr>
                    <a:spLocks noEditPoints="1"/>
                  </p:cNvSpPr>
                  <p:nvPr/>
                </p:nvSpPr>
                <p:spPr bwMode="auto">
                  <a:xfrm>
                    <a:off x="3784" y="2897"/>
                    <a:ext cx="48"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1 h 115"/>
                      <a:gd name="T14" fmla="*/ 37 w 76"/>
                      <a:gd name="T15" fmla="*/ 115 h 115"/>
                      <a:gd name="T16" fmla="*/ 39 w 76"/>
                      <a:gd name="T17" fmla="*/ 15 h 115"/>
                      <a:gd name="T18" fmla="*/ 18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3" y="26"/>
                          <a:pt x="10" y="15"/>
                        </a:cubicBezTo>
                        <a:cubicBezTo>
                          <a:pt x="17" y="5"/>
                          <a:pt x="27" y="0"/>
                          <a:pt x="39" y="0"/>
                        </a:cubicBezTo>
                        <a:cubicBezTo>
                          <a:pt x="64" y="0"/>
                          <a:pt x="76" y="19"/>
                          <a:pt x="76" y="57"/>
                        </a:cubicBezTo>
                        <a:cubicBezTo>
                          <a:pt x="76" y="76"/>
                          <a:pt x="73" y="91"/>
                          <a:pt x="66" y="101"/>
                        </a:cubicBezTo>
                        <a:cubicBezTo>
                          <a:pt x="59" y="110"/>
                          <a:pt x="49" y="115"/>
                          <a:pt x="37" y="115"/>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4" name="Freeform 31"/>
                  <p:cNvSpPr>
                    <a:spLocks noEditPoints="1"/>
                  </p:cNvSpPr>
                  <p:nvPr/>
                </p:nvSpPr>
                <p:spPr bwMode="auto">
                  <a:xfrm>
                    <a:off x="3784" y="2809"/>
                    <a:ext cx="49"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7"/>
                          <a:pt x="58" y="58"/>
                        </a:cubicBezTo>
                        <a:cubicBezTo>
                          <a:pt x="58" y="29"/>
                          <a:pt x="51" y="14"/>
                          <a:pt x="39" y="14"/>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5" name="Freeform 32"/>
                  <p:cNvSpPr>
                    <a:spLocks noEditPoints="1"/>
                  </p:cNvSpPr>
                  <p:nvPr/>
                </p:nvSpPr>
                <p:spPr bwMode="auto">
                  <a:xfrm>
                    <a:off x="3784" y="2720"/>
                    <a:ext cx="49" cy="75"/>
                  </a:xfrm>
                  <a:custGeom>
                    <a:avLst/>
                    <a:gdLst>
                      <a:gd name="T0" fmla="*/ 37 w 76"/>
                      <a:gd name="T1" fmla="*/ 116 h 116"/>
                      <a:gd name="T2" fmla="*/ 10 w 76"/>
                      <a:gd name="T3" fmla="*/ 101 h 116"/>
                      <a:gd name="T4" fmla="*/ 0 w 76"/>
                      <a:gd name="T5" fmla="*/ 60 h 116"/>
                      <a:gd name="T6" fmla="*/ 10 w 76"/>
                      <a:gd name="T7" fmla="*/ 16 h 116"/>
                      <a:gd name="T8" fmla="*/ 39 w 76"/>
                      <a:gd name="T9" fmla="*/ 0 h 116"/>
                      <a:gd name="T10" fmla="*/ 76 w 76"/>
                      <a:gd name="T11" fmla="*/ 58 h 116"/>
                      <a:gd name="T12" fmla="*/ 66 w 76"/>
                      <a:gd name="T13" fmla="*/ 101 h 116"/>
                      <a:gd name="T14" fmla="*/ 37 w 76"/>
                      <a:gd name="T15" fmla="*/ 116 h 116"/>
                      <a:gd name="T16" fmla="*/ 39 w 76"/>
                      <a:gd name="T17" fmla="*/ 15 h 116"/>
                      <a:gd name="T18" fmla="*/ 18 w 76"/>
                      <a:gd name="T19" fmla="*/ 59 h 116"/>
                      <a:gd name="T20" fmla="*/ 38 w 76"/>
                      <a:gd name="T21" fmla="*/ 101 h 116"/>
                      <a:gd name="T22" fmla="*/ 58 w 76"/>
                      <a:gd name="T23" fmla="*/ 59 h 116"/>
                      <a:gd name="T24" fmla="*/ 39 w 76"/>
                      <a:gd name="T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6">
                        <a:moveTo>
                          <a:pt x="37" y="116"/>
                        </a:moveTo>
                        <a:cubicBezTo>
                          <a:pt x="25" y="116"/>
                          <a:pt x="16" y="111"/>
                          <a:pt x="10" y="101"/>
                        </a:cubicBezTo>
                        <a:cubicBezTo>
                          <a:pt x="3" y="92"/>
                          <a:pt x="0" y="78"/>
                          <a:pt x="0" y="60"/>
                        </a:cubicBezTo>
                        <a:cubicBezTo>
                          <a:pt x="0" y="41"/>
                          <a:pt x="3" y="26"/>
                          <a:pt x="10" y="16"/>
                        </a:cubicBezTo>
                        <a:cubicBezTo>
                          <a:pt x="17" y="5"/>
                          <a:pt x="27" y="0"/>
                          <a:pt x="39" y="0"/>
                        </a:cubicBezTo>
                        <a:cubicBezTo>
                          <a:pt x="64" y="0"/>
                          <a:pt x="76" y="19"/>
                          <a:pt x="76" y="58"/>
                        </a:cubicBezTo>
                        <a:cubicBezTo>
                          <a:pt x="76" y="76"/>
                          <a:pt x="73" y="91"/>
                          <a:pt x="66" y="101"/>
                        </a:cubicBezTo>
                        <a:cubicBezTo>
                          <a:pt x="59" y="111"/>
                          <a:pt x="49" y="116"/>
                          <a:pt x="37" y="116"/>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6" name="Freeform 33"/>
                  <p:cNvSpPr>
                    <a:spLocks/>
                  </p:cNvSpPr>
                  <p:nvPr/>
                </p:nvSpPr>
                <p:spPr bwMode="auto">
                  <a:xfrm>
                    <a:off x="3653" y="2632"/>
                    <a:ext cx="25" cy="71"/>
                  </a:xfrm>
                  <a:custGeom>
                    <a:avLst/>
                    <a:gdLst>
                      <a:gd name="T0" fmla="*/ 40 w 40"/>
                      <a:gd name="T1" fmla="*/ 0 h 111"/>
                      <a:gd name="T2" fmla="*/ 40 w 40"/>
                      <a:gd name="T3" fmla="*/ 111 h 111"/>
                      <a:gd name="T4" fmla="*/ 23 w 40"/>
                      <a:gd name="T5" fmla="*/ 111 h 111"/>
                      <a:gd name="T6" fmla="*/ 23 w 40"/>
                      <a:gd name="T7" fmla="*/ 21 h 111"/>
                      <a:gd name="T8" fmla="*/ 13 w 40"/>
                      <a:gd name="T9" fmla="*/ 27 h 111"/>
                      <a:gd name="T10" fmla="*/ 0 w 40"/>
                      <a:gd name="T11" fmla="*/ 31 h 111"/>
                      <a:gd name="T12" fmla="*/ 0 w 40"/>
                      <a:gd name="T13" fmla="*/ 16 h 111"/>
                      <a:gd name="T14" fmla="*/ 8 w 40"/>
                      <a:gd name="T15" fmla="*/ 13 h 111"/>
                      <a:gd name="T16" fmla="*/ 17 w 40"/>
                      <a:gd name="T17" fmla="*/ 10 h 111"/>
                      <a:gd name="T18" fmla="*/ 25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20" y="24"/>
                          <a:pt x="16" y="25"/>
                          <a:pt x="13" y="27"/>
                        </a:cubicBezTo>
                        <a:cubicBezTo>
                          <a:pt x="9" y="29"/>
                          <a:pt x="5" y="30"/>
                          <a:pt x="0" y="31"/>
                        </a:cubicBezTo>
                        <a:cubicBezTo>
                          <a:pt x="0" y="16"/>
                          <a:pt x="0" y="16"/>
                          <a:pt x="0" y="16"/>
                        </a:cubicBezTo>
                        <a:cubicBezTo>
                          <a:pt x="3" y="15"/>
                          <a:pt x="6" y="14"/>
                          <a:pt x="8" y="13"/>
                        </a:cubicBezTo>
                        <a:cubicBezTo>
                          <a:pt x="11" y="12"/>
                          <a:pt x="14" y="11"/>
                          <a:pt x="17" y="10"/>
                        </a:cubicBezTo>
                        <a:cubicBezTo>
                          <a:pt x="19" y="8"/>
                          <a:pt x="22" y="7"/>
                          <a:pt x="25"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7" name="Freeform 34"/>
                  <p:cNvSpPr>
                    <a:spLocks/>
                  </p:cNvSpPr>
                  <p:nvPr/>
                </p:nvSpPr>
                <p:spPr bwMode="auto">
                  <a:xfrm>
                    <a:off x="3701" y="2632"/>
                    <a:ext cx="25" cy="71"/>
                  </a:xfrm>
                  <a:custGeom>
                    <a:avLst/>
                    <a:gdLst>
                      <a:gd name="T0" fmla="*/ 40 w 40"/>
                      <a:gd name="T1" fmla="*/ 0 h 111"/>
                      <a:gd name="T2" fmla="*/ 40 w 40"/>
                      <a:gd name="T3" fmla="*/ 111 h 111"/>
                      <a:gd name="T4" fmla="*/ 22 w 40"/>
                      <a:gd name="T5" fmla="*/ 111 h 111"/>
                      <a:gd name="T6" fmla="*/ 22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2" y="111"/>
                          <a:pt x="22" y="111"/>
                          <a:pt x="22" y="111"/>
                        </a:cubicBezTo>
                        <a:cubicBezTo>
                          <a:pt x="22" y="21"/>
                          <a:pt x="22" y="21"/>
                          <a:pt x="22" y="21"/>
                        </a:cubicBezTo>
                        <a:cubicBezTo>
                          <a:pt x="19" y="24"/>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8" name="Freeform 35"/>
                  <p:cNvSpPr>
                    <a:spLocks/>
                  </p:cNvSpPr>
                  <p:nvPr/>
                </p:nvSpPr>
                <p:spPr bwMode="auto">
                  <a:xfrm>
                    <a:off x="3747" y="2632"/>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4"/>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sp>
                <p:nvSpPr>
                  <p:cNvPr id="179" name="Freeform 36"/>
                  <p:cNvSpPr>
                    <a:spLocks noEditPoints="1"/>
                  </p:cNvSpPr>
                  <p:nvPr/>
                </p:nvSpPr>
                <p:spPr bwMode="auto">
                  <a:xfrm>
                    <a:off x="3784" y="2631"/>
                    <a:ext cx="49" cy="73"/>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1"/>
                          <a:pt x="0" y="77"/>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6"/>
                          <a:pt x="58" y="58"/>
                        </a:cubicBezTo>
                        <a:cubicBezTo>
                          <a:pt x="58" y="29"/>
                          <a:pt x="51" y="14"/>
                          <a:pt x="39" y="14"/>
                        </a:cubicBezTo>
                        <a:close/>
                      </a:path>
                    </a:pathLst>
                  </a:custGeom>
                  <a:solidFill>
                    <a:srgbClr val="00B29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2448"/>
                  </a:p>
                </p:txBody>
              </p:sp>
            </p:grpSp>
          </p:grpSp>
        </p:grpSp>
        <p:sp>
          <p:nvSpPr>
            <p:cNvPr id="197" name="Rectangle 33"/>
            <p:cNvSpPr>
              <a:spLocks noChangeArrowheads="1"/>
            </p:cNvSpPr>
            <p:nvPr/>
          </p:nvSpPr>
          <p:spPr bwMode="auto">
            <a:xfrm>
              <a:off x="4859115" y="5132725"/>
              <a:ext cx="1966012" cy="1737957"/>
            </a:xfrm>
            <a:prstGeom prst="rect">
              <a:avLst/>
            </a:prstGeom>
            <a:solidFill>
              <a:schemeClr val="tx2">
                <a:lumMod val="75000"/>
                <a:lumOff val="2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98" name="Rectangle 34"/>
            <p:cNvSpPr>
              <a:spLocks noChangeArrowheads="1"/>
            </p:cNvSpPr>
            <p:nvPr/>
          </p:nvSpPr>
          <p:spPr bwMode="auto">
            <a:xfrm>
              <a:off x="4765924" y="5092868"/>
              <a:ext cx="2158406" cy="41154"/>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199" name="Rectangle 35"/>
            <p:cNvSpPr>
              <a:spLocks noChangeArrowheads="1"/>
            </p:cNvSpPr>
            <p:nvPr/>
          </p:nvSpPr>
          <p:spPr bwMode="auto">
            <a:xfrm>
              <a:off x="5941326" y="6597413"/>
              <a:ext cx="258527" cy="273268"/>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200" name="Rectangle 36"/>
            <p:cNvSpPr>
              <a:spLocks noChangeArrowheads="1"/>
            </p:cNvSpPr>
            <p:nvPr/>
          </p:nvSpPr>
          <p:spPr bwMode="auto">
            <a:xfrm>
              <a:off x="5499423" y="6597413"/>
              <a:ext cx="258527" cy="273268"/>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000000"/>
                </a:solidFill>
              </a:endParaRPr>
            </a:p>
          </p:txBody>
        </p:sp>
        <p:sp>
          <p:nvSpPr>
            <p:cNvPr id="204" name="Rectangle 40"/>
            <p:cNvSpPr>
              <a:spLocks noChangeArrowheads="1"/>
            </p:cNvSpPr>
            <p:nvPr/>
          </p:nvSpPr>
          <p:spPr bwMode="auto">
            <a:xfrm>
              <a:off x="5057521" y="6001023"/>
              <a:ext cx="1584232" cy="186664"/>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ctr" anchorCtr="0" compatLnSpc="1">
              <a:prstTxWarp prst="textNoShape">
                <a:avLst/>
              </a:prstTxWarp>
            </a:bodyPr>
            <a:lstStyle/>
            <a:p>
              <a:pPr defTabSz="932509"/>
              <a:r>
                <a:rPr lang="en-US" sz="1224" dirty="0">
                  <a:solidFill>
                    <a:schemeClr val="bg1"/>
                  </a:solidFill>
                </a:rPr>
                <a:t>C#</a:t>
              </a:r>
            </a:p>
          </p:txBody>
        </p:sp>
        <p:sp>
          <p:nvSpPr>
            <p:cNvPr id="205" name="Rectangle 35"/>
            <p:cNvSpPr>
              <a:spLocks noChangeArrowheads="1"/>
            </p:cNvSpPr>
            <p:nvPr/>
          </p:nvSpPr>
          <p:spPr bwMode="auto">
            <a:xfrm>
              <a:off x="5450825" y="4779069"/>
              <a:ext cx="183372" cy="32056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206" name="Rectangle 36"/>
            <p:cNvSpPr>
              <a:spLocks noChangeArrowheads="1"/>
            </p:cNvSpPr>
            <p:nvPr/>
          </p:nvSpPr>
          <p:spPr bwMode="auto">
            <a:xfrm>
              <a:off x="5186784" y="4787124"/>
              <a:ext cx="183372" cy="32056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208" name="Rectangle 37"/>
            <p:cNvSpPr>
              <a:spLocks noChangeArrowheads="1"/>
            </p:cNvSpPr>
            <p:nvPr/>
          </p:nvSpPr>
          <p:spPr bwMode="auto">
            <a:xfrm>
              <a:off x="5065321" y="5361994"/>
              <a:ext cx="1584232" cy="176541"/>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ctr" anchorCtr="0" compatLnSpc="1">
              <a:prstTxWarp prst="textNoShape">
                <a:avLst/>
              </a:prstTxWarp>
            </a:bodyPr>
            <a:lstStyle/>
            <a:p>
              <a:pPr defTabSz="932509"/>
              <a:r>
                <a:rPr lang="en-US" sz="1224" dirty="0" err="1">
                  <a:solidFill>
                    <a:schemeClr val="bg1"/>
                  </a:solidFill>
                </a:rPr>
                <a:t>MapReduce</a:t>
              </a:r>
              <a:endParaRPr lang="en-US" sz="1224" dirty="0">
                <a:solidFill>
                  <a:schemeClr val="bg1"/>
                </a:solidFill>
              </a:endParaRPr>
            </a:p>
          </p:txBody>
        </p:sp>
        <p:grpSp>
          <p:nvGrpSpPr>
            <p:cNvPr id="209" name="Group 208"/>
            <p:cNvGrpSpPr/>
            <p:nvPr/>
          </p:nvGrpSpPr>
          <p:grpSpPr>
            <a:xfrm>
              <a:off x="9002390" y="5719442"/>
              <a:ext cx="1390038" cy="1178737"/>
              <a:chOff x="9992964" y="3433087"/>
              <a:chExt cx="1362906" cy="1155729"/>
            </a:xfrm>
            <a:effectLst>
              <a:outerShdw blurRad="38100" dir="18900000" sy="23000" kx="-1200000" algn="bl" rotWithShape="0">
                <a:prstClr val="black">
                  <a:alpha val="20000"/>
                </a:prstClr>
              </a:outerShdw>
            </a:effectLst>
          </p:grpSpPr>
          <p:grpSp>
            <p:nvGrpSpPr>
              <p:cNvPr id="210" name="Group 209"/>
              <p:cNvGrpSpPr/>
              <p:nvPr/>
            </p:nvGrpSpPr>
            <p:grpSpPr>
              <a:xfrm>
                <a:off x="9992964" y="3433087"/>
                <a:ext cx="1362906" cy="1155729"/>
                <a:chOff x="9992964" y="3433087"/>
                <a:chExt cx="1362906" cy="1155729"/>
              </a:xfrm>
            </p:grpSpPr>
            <p:sp>
              <p:nvSpPr>
                <p:cNvPr id="229" name="Rectangle 228"/>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a:endParaRPr lang="en-US" sz="2000" dirty="0">
                    <a:gradFill>
                      <a:gsLst>
                        <a:gs pos="0">
                          <a:srgbClr val="FFFFFF"/>
                        </a:gs>
                        <a:gs pos="100000">
                          <a:srgbClr val="FFFFFF"/>
                        </a:gs>
                      </a:gsLst>
                      <a:lin ang="5400000" scaled="0"/>
                    </a:gradFill>
                  </a:endParaRPr>
                </a:p>
              </p:txBody>
            </p:sp>
            <p:sp>
              <p:nvSpPr>
                <p:cNvPr id="230"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nvGrpSpPr>
              <p:cNvPr id="211" name="Group 210"/>
              <p:cNvGrpSpPr/>
              <p:nvPr/>
            </p:nvGrpSpPr>
            <p:grpSpPr>
              <a:xfrm>
                <a:off x="10176274" y="3555592"/>
                <a:ext cx="994831" cy="753658"/>
                <a:chOff x="-1748541" y="1986635"/>
                <a:chExt cx="1206735" cy="914192"/>
              </a:xfrm>
            </p:grpSpPr>
            <p:sp>
              <p:nvSpPr>
                <p:cNvPr id="212"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3"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4"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5"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6"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7"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8"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19"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0"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1"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2"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3"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4"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5"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7"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228"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sp>
          <p:nvSpPr>
            <p:cNvPr id="231" name="TextBox 230"/>
            <p:cNvSpPr txBox="1"/>
            <p:nvPr/>
          </p:nvSpPr>
          <p:spPr>
            <a:xfrm>
              <a:off x="7446673" y="5523539"/>
              <a:ext cx="1555718" cy="499107"/>
            </a:xfrm>
            <a:prstGeom prst="rect">
              <a:avLst/>
            </a:prstGeom>
            <a:noFill/>
          </p:spPr>
          <p:txBody>
            <a:bodyPr wrap="square" lIns="186521" tIns="149217" rIns="186521" bIns="149217" rtlCol="0">
              <a:spAutoFit/>
            </a:bodyPr>
            <a:lstStyle/>
            <a:p>
              <a:pPr>
                <a:lnSpc>
                  <a:spcPct val="90000"/>
                </a:lnSpc>
              </a:pPr>
              <a:r>
                <a:rPr lang="en-US" sz="1428" dirty="0">
                  <a:gradFill>
                    <a:gsLst>
                      <a:gs pos="2917">
                        <a:schemeClr val="tx1"/>
                      </a:gs>
                      <a:gs pos="30000">
                        <a:schemeClr val="tx1"/>
                      </a:gs>
                    </a:gsLst>
                    <a:lin ang="5400000" scaled="0"/>
                  </a:gradFill>
                </a:rPr>
                <a:t>Trusted data</a:t>
              </a:r>
            </a:p>
          </p:txBody>
        </p:sp>
        <p:sp>
          <p:nvSpPr>
            <p:cNvPr id="232" name="TextBox 231"/>
            <p:cNvSpPr txBox="1"/>
            <p:nvPr/>
          </p:nvSpPr>
          <p:spPr>
            <a:xfrm>
              <a:off x="9027583" y="5304759"/>
              <a:ext cx="1555718" cy="499107"/>
            </a:xfrm>
            <a:prstGeom prst="rect">
              <a:avLst/>
            </a:prstGeom>
            <a:noFill/>
          </p:spPr>
          <p:txBody>
            <a:bodyPr wrap="square" lIns="186521" tIns="149217" rIns="186521" bIns="149217" rtlCol="0">
              <a:spAutoFit/>
            </a:bodyPr>
            <a:lstStyle/>
            <a:p>
              <a:pPr>
                <a:lnSpc>
                  <a:spcPct val="90000"/>
                </a:lnSpc>
              </a:pPr>
              <a:r>
                <a:rPr lang="en-US" sz="1428" dirty="0">
                  <a:gradFill>
                    <a:gsLst>
                      <a:gs pos="2917">
                        <a:schemeClr val="tx1"/>
                      </a:gs>
                      <a:gs pos="30000">
                        <a:schemeClr val="tx1"/>
                      </a:gs>
                    </a:gsLst>
                    <a:lin ang="5400000" scaled="0"/>
                  </a:gradFill>
                </a:rPr>
                <a:t>BI &amp; analytics</a:t>
              </a:r>
            </a:p>
          </p:txBody>
        </p:sp>
        <p:grpSp>
          <p:nvGrpSpPr>
            <p:cNvPr id="233" name="Group 232"/>
            <p:cNvGrpSpPr/>
            <p:nvPr/>
          </p:nvGrpSpPr>
          <p:grpSpPr>
            <a:xfrm>
              <a:off x="6738892" y="6409612"/>
              <a:ext cx="2172206" cy="528669"/>
              <a:chOff x="8214246" y="5555651"/>
              <a:chExt cx="2129807" cy="518350"/>
            </a:xfrm>
            <a:effectLst>
              <a:outerShdw blurRad="38100" dir="18900000" sy="23000" kx="-1200000" algn="bl" rotWithShape="0">
                <a:prstClr val="black">
                  <a:alpha val="20000"/>
                </a:prstClr>
              </a:outerShdw>
            </a:effectLst>
          </p:grpSpPr>
          <p:sp>
            <p:nvSpPr>
              <p:cNvPr id="234" name="Rectangle 233"/>
              <p:cNvSpPr/>
              <p:nvPr/>
            </p:nvSpPr>
            <p:spPr bwMode="auto">
              <a:xfrm flipH="1">
                <a:off x="8300326" y="5812502"/>
                <a:ext cx="45719" cy="261499"/>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flipH="1">
                <a:off x="10196054" y="5812502"/>
                <a:ext cx="45719" cy="261499"/>
              </a:xfrm>
              <a:prstGeom prst="rect">
                <a:avLst/>
              </a:prstGeom>
              <a:solidFill>
                <a:schemeClr val="bg2">
                  <a:lumMod val="90000"/>
                </a:schemeClr>
              </a:solidFill>
              <a:ln>
                <a:noFill/>
                <a:headEnd type="none" w="med" len="med"/>
                <a:tailEnd type="none" w="med" len="med"/>
              </a:ln>
              <a:effectLst>
                <a:outerShdw blurRad="38100" dir="18900000" sy="23000" kx="-1200000" algn="b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36" name="Oval 235"/>
              <p:cNvSpPr/>
              <p:nvPr/>
            </p:nvSpPr>
            <p:spPr bwMode="auto">
              <a:xfrm rot="1587740">
                <a:off x="10086099" y="5589233"/>
                <a:ext cx="243024" cy="243024"/>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37" name="Oval 236"/>
              <p:cNvSpPr/>
              <p:nvPr/>
            </p:nvSpPr>
            <p:spPr bwMode="auto">
              <a:xfrm rot="1587740">
                <a:off x="8221760" y="5558176"/>
                <a:ext cx="243024" cy="243024"/>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38" name="Rounded Rectangle 237"/>
              <p:cNvSpPr/>
              <p:nvPr/>
            </p:nvSpPr>
            <p:spPr bwMode="auto">
              <a:xfrm rot="49732">
                <a:off x="8214246" y="5555651"/>
                <a:ext cx="2129807" cy="277026"/>
              </a:xfrm>
              <a:prstGeom prst="roundRect">
                <a:avLst>
                  <a:gd name="adj" fmla="val 50000"/>
                </a:avLst>
              </a:prstGeom>
              <a:no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39" name="Oval 238"/>
              <p:cNvSpPr/>
              <p:nvPr/>
            </p:nvSpPr>
            <p:spPr bwMode="auto">
              <a:xfrm rot="1587740">
                <a:off x="8263284" y="5599699"/>
                <a:ext cx="159977" cy="159977"/>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40" name="Oval 239"/>
              <p:cNvSpPr/>
              <p:nvPr/>
            </p:nvSpPr>
            <p:spPr bwMode="auto">
              <a:xfrm rot="1587740">
                <a:off x="10127623" y="5630757"/>
                <a:ext cx="159977" cy="159977"/>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42" name="Group 241"/>
            <p:cNvGrpSpPr/>
            <p:nvPr/>
          </p:nvGrpSpPr>
          <p:grpSpPr>
            <a:xfrm>
              <a:off x="8082837" y="5947958"/>
              <a:ext cx="644479" cy="488866"/>
              <a:chOff x="10380962" y="4025228"/>
              <a:chExt cx="499760" cy="479324"/>
            </a:xfrm>
            <a:solidFill>
              <a:schemeClr val="accent6"/>
            </a:solidFill>
          </p:grpSpPr>
          <p:sp>
            <p:nvSpPr>
              <p:cNvPr id="243" name="Freeform 106"/>
              <p:cNvSpPr>
                <a:spLocks noEditPoints="1"/>
              </p:cNvSpPr>
              <p:nvPr/>
            </p:nvSpPr>
            <p:spPr bwMode="auto">
              <a:xfrm>
                <a:off x="10380962" y="4196552"/>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a:extLst/>
            </p:spPr>
            <p:txBody>
              <a:bodyPr vert="horz" wrap="square" lIns="91427" tIns="45713" rIns="91427" bIns="45713" numCol="1" anchor="t" anchorCtr="0" compatLnSpc="1">
                <a:prstTxWarp prst="textNoShape">
                  <a:avLst/>
                </a:prstTxWarp>
              </a:bodyPr>
              <a:lstStyle/>
              <a:p>
                <a:pPr defTabSz="932509"/>
                <a:endParaRPr lang="en-US" sz="2448" dirty="0">
                  <a:solidFill>
                    <a:srgbClr val="000000"/>
                  </a:solidFill>
                </a:endParaRPr>
              </a:p>
            </p:txBody>
          </p:sp>
          <p:sp>
            <p:nvSpPr>
              <p:cNvPr id="244" name="Freeform 106"/>
              <p:cNvSpPr>
                <a:spLocks noEditPoints="1"/>
              </p:cNvSpPr>
              <p:nvPr/>
            </p:nvSpPr>
            <p:spPr bwMode="auto">
              <a:xfrm>
                <a:off x="10620874" y="4198602"/>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sp>
            <p:nvSpPr>
              <p:cNvPr id="245" name="Freeform 106"/>
              <p:cNvSpPr>
                <a:spLocks noEditPoints="1"/>
              </p:cNvSpPr>
              <p:nvPr/>
            </p:nvSpPr>
            <p:spPr bwMode="auto">
              <a:xfrm>
                <a:off x="10512169" y="4025228"/>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a:extLst/>
            </p:spPr>
            <p:txBody>
              <a:bodyPr vert="horz" wrap="square" lIns="91427" tIns="45713" rIns="91427" bIns="45713" numCol="1" anchor="t" anchorCtr="0" compatLnSpc="1">
                <a:prstTxWarp prst="textNoShape">
                  <a:avLst/>
                </a:prstTxWarp>
              </a:bodyPr>
              <a:lstStyle/>
              <a:p>
                <a:pPr defTabSz="932509"/>
                <a:endParaRPr lang="en-US" sz="2448">
                  <a:solidFill>
                    <a:srgbClr val="000000"/>
                  </a:solidFill>
                </a:endParaRPr>
              </a:p>
            </p:txBody>
          </p:sp>
        </p:grpSp>
        <p:sp>
          <p:nvSpPr>
            <p:cNvPr id="246" name="Rectangle 37"/>
            <p:cNvSpPr>
              <a:spLocks noChangeArrowheads="1"/>
            </p:cNvSpPr>
            <p:nvPr/>
          </p:nvSpPr>
          <p:spPr bwMode="auto">
            <a:xfrm>
              <a:off x="5065321" y="5575004"/>
              <a:ext cx="1584233" cy="176541"/>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ctr" anchorCtr="0" compatLnSpc="1">
              <a:prstTxWarp prst="textNoShape">
                <a:avLst/>
              </a:prstTxWarp>
            </a:bodyPr>
            <a:lstStyle/>
            <a:p>
              <a:pPr defTabSz="932509"/>
              <a:r>
                <a:rPr lang="en-US" sz="1224" dirty="0">
                  <a:solidFill>
                    <a:schemeClr val="bg1"/>
                  </a:solidFill>
                </a:rPr>
                <a:t>Hive</a:t>
              </a:r>
            </a:p>
          </p:txBody>
        </p:sp>
        <p:sp>
          <p:nvSpPr>
            <p:cNvPr id="247" name="Rectangle 37"/>
            <p:cNvSpPr>
              <a:spLocks noChangeArrowheads="1"/>
            </p:cNvSpPr>
            <p:nvPr/>
          </p:nvSpPr>
          <p:spPr bwMode="auto">
            <a:xfrm>
              <a:off x="5057521" y="5788013"/>
              <a:ext cx="1584233" cy="176541"/>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ctr" anchorCtr="0" compatLnSpc="1">
              <a:prstTxWarp prst="textNoShape">
                <a:avLst/>
              </a:prstTxWarp>
            </a:bodyPr>
            <a:lstStyle/>
            <a:p>
              <a:pPr defTabSz="932509"/>
              <a:r>
                <a:rPr lang="en-US" sz="1224" dirty="0">
                  <a:solidFill>
                    <a:schemeClr val="bg1"/>
                  </a:solidFill>
                </a:rPr>
                <a:t>Pig</a:t>
              </a:r>
            </a:p>
          </p:txBody>
        </p:sp>
        <p:sp>
          <p:nvSpPr>
            <p:cNvPr id="248" name="Rectangle 40"/>
            <p:cNvSpPr>
              <a:spLocks noChangeArrowheads="1"/>
            </p:cNvSpPr>
            <p:nvPr/>
          </p:nvSpPr>
          <p:spPr bwMode="auto">
            <a:xfrm>
              <a:off x="5065321" y="6224158"/>
              <a:ext cx="1584232" cy="186664"/>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ctr" anchorCtr="0" compatLnSpc="1">
              <a:prstTxWarp prst="textNoShape">
                <a:avLst/>
              </a:prstTxWarp>
            </a:bodyPr>
            <a:lstStyle/>
            <a:p>
              <a:pPr defTabSz="932509"/>
              <a:r>
                <a:rPr lang="en-US" sz="1224" dirty="0">
                  <a:solidFill>
                    <a:schemeClr val="bg1"/>
                  </a:solidFill>
                </a:rPr>
                <a:t>Stored Procedures</a:t>
              </a:r>
            </a:p>
          </p:txBody>
        </p:sp>
        <p:grpSp>
          <p:nvGrpSpPr>
            <p:cNvPr id="3" name="Group 2"/>
            <p:cNvGrpSpPr/>
            <p:nvPr/>
          </p:nvGrpSpPr>
          <p:grpSpPr>
            <a:xfrm>
              <a:off x="3106372" y="5396967"/>
              <a:ext cx="917832" cy="860573"/>
              <a:chOff x="1490926" y="4982160"/>
              <a:chExt cx="924451" cy="924451"/>
            </a:xfrm>
          </p:grpSpPr>
          <p:pic>
            <p:nvPicPr>
              <p:cNvPr id="252" name="Picture 6" descr="\\MAGNUM\Projects\Microsoft\Cloud Power FY12\Design\ICONS_PNG\Screen.png"/>
              <p:cNvPicPr>
                <a:picLocks noChangeAspect="1" noChangeArrowheads="1"/>
              </p:cNvPicPr>
              <p:nvPr/>
            </p:nvPicPr>
            <p:blipFill>
              <a:blip r:embed="rId3" cstate="print">
                <a:lum/>
              </a:blip>
              <a:srcRect/>
              <a:stretch>
                <a:fillRect/>
              </a:stretch>
            </p:blipFill>
            <p:spPr bwMode="auto">
              <a:xfrm rot="20270007">
                <a:off x="1490926" y="4982160"/>
                <a:ext cx="924451" cy="924451"/>
              </a:xfrm>
              <a:prstGeom prst="rect">
                <a:avLst/>
              </a:prstGeom>
              <a:noFill/>
            </p:spPr>
          </p:pic>
          <p:sp>
            <p:nvSpPr>
              <p:cNvPr id="251" name="Freeform 106"/>
              <p:cNvSpPr>
                <a:spLocks noEditPoints="1"/>
              </p:cNvSpPr>
              <p:nvPr/>
            </p:nvSpPr>
            <p:spPr bwMode="auto">
              <a:xfrm rot="20676755">
                <a:off x="1725230" y="5152843"/>
                <a:ext cx="350373" cy="404847"/>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accent2"/>
              </a:solidFill>
              <a:ln>
                <a:noFill/>
              </a:ln>
              <a:extLst/>
            </p:spPr>
            <p:txBody>
              <a:bodyPr vert="horz" wrap="square" lIns="0" tIns="0" rIns="0" bIns="0" numCol="1" anchor="ctr" anchorCtr="0" compatLnSpc="1">
                <a:prstTxWarp prst="textNoShape">
                  <a:avLst/>
                </a:prstTxWarp>
              </a:bodyPr>
              <a:lstStyle/>
              <a:p>
                <a:pPr algn="ctr" defTabSz="932509"/>
                <a:r>
                  <a:rPr lang="en-US" sz="1428" dirty="0">
                    <a:solidFill>
                      <a:schemeClr val="bg1"/>
                    </a:solidFill>
                  </a:rPr>
                  <a:t>VM</a:t>
                </a:r>
              </a:p>
            </p:txBody>
          </p:sp>
        </p:grpSp>
      </p:grpSp>
      <p:grpSp>
        <p:nvGrpSpPr>
          <p:cNvPr id="123" name="Group 122"/>
          <p:cNvGrpSpPr/>
          <p:nvPr/>
        </p:nvGrpSpPr>
        <p:grpSpPr>
          <a:xfrm>
            <a:off x="11245069" y="287772"/>
            <a:ext cx="817082" cy="764186"/>
            <a:chOff x="9912032" y="-4017146"/>
            <a:chExt cx="4168776" cy="3898901"/>
          </a:xfrm>
        </p:grpSpPr>
        <p:sp>
          <p:nvSpPr>
            <p:cNvPr id="124"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4314">
                <a:lnSpc>
                  <a:spcPct val="90000"/>
                </a:lnSpc>
                <a:defRPr/>
              </a:pPr>
              <a:endParaRPr lang="en-US" sz="2745" kern="0">
                <a:solidFill>
                  <a:srgbClr val="FFFFFF"/>
                </a:solidFill>
                <a:latin typeface="Segoe UI Light"/>
              </a:endParaRPr>
            </a:p>
          </p:txBody>
        </p:sp>
        <p:sp>
          <p:nvSpPr>
            <p:cNvPr id="125"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79285" tIns="179285" rIns="179285" bIns="179285" anchor="ctr"/>
            <a:lstStyle/>
            <a:p>
              <a:pPr defTabSz="914314">
                <a:lnSpc>
                  <a:spcPct val="90000"/>
                </a:lnSpc>
                <a:defRPr/>
              </a:pPr>
              <a:endParaRPr lang="en-US" sz="2745" kern="0">
                <a:solidFill>
                  <a:srgbClr val="FFFFFF"/>
                </a:solidFill>
                <a:latin typeface="Segoe UI Light"/>
              </a:endParaRPr>
            </a:p>
          </p:txBody>
        </p:sp>
        <p:sp>
          <p:nvSpPr>
            <p:cNvPr id="126" name="Freeform 125"/>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4314">
                <a:lnSpc>
                  <a:spcPct val="90000"/>
                </a:lnSpc>
              </a:pPr>
              <a:endParaRPr lang="en-US" sz="2745" kern="0">
                <a:solidFill>
                  <a:srgbClr val="FFFFFF"/>
                </a:solidFill>
                <a:latin typeface="Segoe UI Light"/>
              </a:endParaRPr>
            </a:p>
          </p:txBody>
        </p:sp>
      </p:grpSp>
      <p:sp>
        <p:nvSpPr>
          <p:cNvPr id="117" name="TextBox 116">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18" name="矩形 117">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1796637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19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14" grpId="0" animBg="1"/>
      <p:bldP spid="315" grpId="0" animBg="1"/>
      <p:bldP spid="3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3245156" y="1987657"/>
            <a:ext cx="5950814" cy="4218315"/>
            <a:chOff x="3245156" y="1987657"/>
            <a:chExt cx="5950814" cy="4218315"/>
          </a:xfrm>
        </p:grpSpPr>
        <p:sp>
          <p:nvSpPr>
            <p:cNvPr id="30" name="Rectangle 29"/>
            <p:cNvSpPr/>
            <p:nvPr/>
          </p:nvSpPr>
          <p:spPr bwMode="auto">
            <a:xfrm>
              <a:off x="3295321" y="1987657"/>
              <a:ext cx="5900649"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prstTxWarp prst="textNoShape">
                <a:avLst/>
              </a:prstTxWarp>
            </a:bodyPr>
            <a:lstStyle/>
            <a:p>
              <a:pPr defTabSz="685965">
                <a:lnSpc>
                  <a:spcPct val="90000"/>
                </a:lnSpc>
              </a:pPr>
              <a:endParaRPr lang="en-US" sz="2300" dirty="0">
                <a:solidFill>
                  <a:srgbClr val="FFFFFF">
                    <a:lumMod val="75000"/>
                  </a:srgbClr>
                </a:solidFill>
                <a:latin typeface="Segoe UI Light"/>
              </a:endParaRPr>
            </a:p>
          </p:txBody>
        </p:sp>
        <p:sp>
          <p:nvSpPr>
            <p:cNvPr id="133" name="Rectangle 132"/>
            <p:cNvSpPr/>
            <p:nvPr/>
          </p:nvSpPr>
          <p:spPr>
            <a:xfrm>
              <a:off x="3245156" y="1987657"/>
              <a:ext cx="5201834" cy="541687"/>
            </a:xfrm>
            <a:prstGeom prst="rect">
              <a:avLst/>
            </a:prstGeom>
          </p:spPr>
          <p:txBody>
            <a:bodyPr wrap="square" lIns="182880" tIns="146304" rIns="182880" bIns="146304">
              <a:spAutoFit/>
            </a:bodyPr>
            <a:lstStyle/>
            <a:p>
              <a:pPr defTabSz="914400" fontAlgn="auto">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anose="020F0502020204030204" pitchFamily="34" charset="0"/>
                  <a:cs typeface="+mn-cs"/>
                </a:rPr>
                <a:t>Microsoft Azure Machine Learning</a:t>
              </a:r>
              <a:endParaRPr lang="en-US" sz="1600" dirty="0">
                <a:gradFill>
                  <a:gsLst>
                    <a:gs pos="7080">
                      <a:srgbClr val="505050"/>
                    </a:gs>
                    <a:gs pos="100000">
                      <a:srgbClr val="505050"/>
                    </a:gs>
                  </a:gsLst>
                  <a:lin ang="5400000" scaled="0"/>
                </a:gradFill>
                <a:latin typeface="Segoe UI"/>
                <a:ea typeface="Calibri" panose="020F0502020204030204" pitchFamily="34" charset="0"/>
                <a:cs typeface="+mn-cs"/>
              </a:endParaRPr>
            </a:p>
          </p:txBody>
        </p:sp>
        <p:sp>
          <p:nvSpPr>
            <p:cNvPr id="136" name="Rectangle 135"/>
            <p:cNvSpPr>
              <a:spLocks noChangeAspect="1"/>
            </p:cNvSpPr>
            <p:nvPr/>
          </p:nvSpPr>
          <p:spPr bwMode="auto">
            <a:xfrm>
              <a:off x="4990753" y="3459994"/>
              <a:ext cx="1237978"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14400" fontAlgn="auto">
                <a:lnSpc>
                  <a:spcPct val="90000"/>
                </a:lnSpc>
                <a:spcBef>
                  <a:spcPts val="0"/>
                </a:spcBef>
                <a:spcAft>
                  <a:spcPts val="0"/>
                </a:spcAft>
              </a:pPr>
              <a:r>
                <a:rPr lang="en-US" sz="1400" dirty="0">
                  <a:gradFill>
                    <a:gsLst>
                      <a:gs pos="7080">
                        <a:srgbClr val="505050"/>
                      </a:gs>
                      <a:gs pos="100000">
                        <a:srgbClr val="505050"/>
                      </a:gs>
                    </a:gsLst>
                    <a:lin ang="5400000" scaled="0"/>
                  </a:gradFill>
                  <a:latin typeface="Segoe UI"/>
                  <a:ea typeface="Calibri" panose="020F0502020204030204" pitchFamily="34" charset="0"/>
                  <a:cs typeface="+mn-cs"/>
                </a:rPr>
                <a:t>Workspace</a:t>
              </a:r>
            </a:p>
          </p:txBody>
        </p:sp>
        <p:grpSp>
          <p:nvGrpSpPr>
            <p:cNvPr id="14" name="Group 13"/>
            <p:cNvGrpSpPr/>
            <p:nvPr/>
          </p:nvGrpSpPr>
          <p:grpSpPr>
            <a:xfrm>
              <a:off x="3684148" y="2515499"/>
              <a:ext cx="1726653" cy="1449453"/>
              <a:chOff x="3647628" y="2515499"/>
              <a:chExt cx="1726653" cy="1449453"/>
            </a:xfrm>
          </p:grpSpPr>
          <p:pic>
            <p:nvPicPr>
              <p:cNvPr id="6" name="Picture 5"/>
              <p:cNvPicPr>
                <a:picLocks noChangeAspect="1"/>
              </p:cNvPicPr>
              <p:nvPr/>
            </p:nvPicPr>
            <p:blipFill>
              <a:blip r:embed="rId3"/>
              <a:stretch>
                <a:fillRect/>
              </a:stretch>
            </p:blipFill>
            <p:spPr>
              <a:xfrm>
                <a:off x="3647628" y="2589742"/>
                <a:ext cx="1726653" cy="1375210"/>
              </a:xfrm>
              <a:prstGeom prst="rect">
                <a:avLst/>
              </a:prstGeom>
            </p:spPr>
          </p:pic>
          <p:sp>
            <p:nvSpPr>
              <p:cNvPr id="44" name="Rectangle 43"/>
              <p:cNvSpPr/>
              <p:nvPr/>
            </p:nvSpPr>
            <p:spPr>
              <a:xfrm>
                <a:off x="3866824" y="2515499"/>
                <a:ext cx="1272929" cy="416653"/>
              </a:xfrm>
              <a:prstGeom prst="rect">
                <a:avLst/>
              </a:prstGeom>
            </p:spPr>
            <p:txBody>
              <a:bodyPr wrap="square" lIns="182880" tIns="146304" rIns="182880" bIns="146304">
                <a:spAutoFit/>
              </a:bodyPr>
              <a:lstStyle/>
              <a:p>
                <a:pPr algn="ctr" defTabSz="932742" fontAlgn="auto">
                  <a:lnSpc>
                    <a:spcPct val="75000"/>
                  </a:lnSpc>
                  <a:spcBef>
                    <a:spcPts val="0"/>
                  </a:spcBef>
                  <a:spcAft>
                    <a:spcPts val="600"/>
                  </a:spcAft>
                </a:pPr>
                <a:r>
                  <a:rPr lang="en-US" sz="1050" dirty="0">
                    <a:gradFill>
                      <a:gsLst>
                        <a:gs pos="30973">
                          <a:srgbClr val="FFFFFF"/>
                        </a:gs>
                        <a:gs pos="100000">
                          <a:srgbClr val="FFFFFF"/>
                        </a:gs>
                      </a:gsLst>
                      <a:lin ang="5400000" scaled="0"/>
                    </a:gradFill>
                    <a:latin typeface="Segoe UI"/>
                    <a:ea typeface="+mn-ea"/>
                    <a:cs typeface="+mn-cs"/>
                  </a:rPr>
                  <a:t>ML Studio</a:t>
                </a:r>
              </a:p>
            </p:txBody>
          </p:sp>
        </p:grpSp>
        <p:pic>
          <p:nvPicPr>
            <p:cNvPr id="24" name="Picture 23"/>
            <p:cNvPicPr>
              <a:picLocks noChangeAspect="1"/>
            </p:cNvPicPr>
            <p:nvPr/>
          </p:nvPicPr>
          <p:blipFill>
            <a:blip r:embed="rId4"/>
            <a:stretch>
              <a:fillRect/>
            </a:stretch>
          </p:blipFill>
          <p:spPr>
            <a:xfrm>
              <a:off x="3974210" y="4655897"/>
              <a:ext cx="573750" cy="1080000"/>
            </a:xfrm>
            <a:prstGeom prst="rect">
              <a:avLst/>
            </a:prstGeom>
          </p:spPr>
        </p:pic>
        <p:sp>
          <p:nvSpPr>
            <p:cNvPr id="68" name="Rectangle 67"/>
            <p:cNvSpPr>
              <a:spLocks noChangeAspect="1"/>
            </p:cNvSpPr>
            <p:nvPr/>
          </p:nvSpPr>
          <p:spPr bwMode="auto">
            <a:xfrm>
              <a:off x="3876594" y="5716768"/>
              <a:ext cx="1670267"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14400" fontAlgn="auto">
                <a:lnSpc>
                  <a:spcPct val="90000"/>
                </a:lnSpc>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Storage space</a:t>
              </a:r>
              <a:endParaRPr lang="en-US" sz="1400" dirty="0">
                <a:gradFill>
                  <a:gsLst>
                    <a:gs pos="7080">
                      <a:srgbClr val="505050"/>
                    </a:gs>
                    <a:gs pos="100000">
                      <a:srgbClr val="505050"/>
                    </a:gs>
                  </a:gsLst>
                  <a:lin ang="5400000" scaled="0"/>
                </a:gradFill>
                <a:latin typeface="Segoe UI"/>
                <a:ea typeface="Calibri" panose="020F0502020204030204" pitchFamily="34" charset="0"/>
                <a:cs typeface="+mn-cs"/>
              </a:endParaRPr>
            </a:p>
          </p:txBody>
        </p:sp>
        <p:cxnSp>
          <p:nvCxnSpPr>
            <p:cNvPr id="72" name="Straight Arrow Connector 71"/>
            <p:cNvCxnSpPr/>
            <p:nvPr/>
          </p:nvCxnSpPr>
          <p:spPr>
            <a:xfrm>
              <a:off x="4265735" y="4096814"/>
              <a:ext cx="0" cy="452322"/>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83" name="Picture 82"/>
            <p:cNvPicPr>
              <a:picLocks noChangeAspect="1"/>
            </p:cNvPicPr>
            <p:nvPr/>
          </p:nvPicPr>
          <p:blipFill>
            <a:blip r:embed="rId4"/>
            <a:stretch>
              <a:fillRect/>
            </a:stretch>
          </p:blipFill>
          <p:spPr>
            <a:xfrm>
              <a:off x="4613328" y="4655897"/>
              <a:ext cx="573750" cy="1080000"/>
            </a:xfrm>
            <a:prstGeom prst="rect">
              <a:avLst/>
            </a:prstGeom>
          </p:spPr>
        </p:pic>
        <p:pic>
          <p:nvPicPr>
            <p:cNvPr id="84" name="Picture 83"/>
            <p:cNvPicPr>
              <a:picLocks noChangeAspect="1"/>
            </p:cNvPicPr>
            <p:nvPr/>
          </p:nvPicPr>
          <p:blipFill>
            <a:blip r:embed="rId4"/>
            <a:stretch>
              <a:fillRect/>
            </a:stretch>
          </p:blipFill>
          <p:spPr>
            <a:xfrm>
              <a:off x="5252446" y="4655897"/>
              <a:ext cx="573750" cy="1080000"/>
            </a:xfrm>
            <a:prstGeom prst="rect">
              <a:avLst/>
            </a:prstGeom>
          </p:spPr>
        </p:pic>
      </p:grpSp>
      <p:grpSp>
        <p:nvGrpSpPr>
          <p:cNvPr id="34" name="Group 33"/>
          <p:cNvGrpSpPr/>
          <p:nvPr/>
        </p:nvGrpSpPr>
        <p:grpSpPr>
          <a:xfrm>
            <a:off x="210948" y="1987657"/>
            <a:ext cx="3035885" cy="4218315"/>
            <a:chOff x="210948" y="1987657"/>
            <a:chExt cx="3035885" cy="4218315"/>
          </a:xfrm>
        </p:grpSpPr>
        <p:sp>
          <p:nvSpPr>
            <p:cNvPr id="104" name="Rectangle 103"/>
            <p:cNvSpPr/>
            <p:nvPr/>
          </p:nvSpPr>
          <p:spPr bwMode="auto">
            <a:xfrm>
              <a:off x="320753" y="1987657"/>
              <a:ext cx="2926080"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prstTxWarp prst="textNoShape">
                <a:avLst/>
              </a:prstTxWarp>
            </a:bodyPr>
            <a:lstStyle/>
            <a:p>
              <a:pPr defTabSz="685965">
                <a:lnSpc>
                  <a:spcPct val="90000"/>
                </a:lnSpc>
              </a:pPr>
              <a:endParaRPr lang="en-US" sz="2300" dirty="0">
                <a:solidFill>
                  <a:srgbClr val="FFFFFF">
                    <a:lumMod val="75000"/>
                  </a:srgbClr>
                </a:solidFill>
                <a:latin typeface="Segoe UI Light"/>
              </a:endParaRPr>
            </a:p>
          </p:txBody>
        </p:sp>
        <p:pic>
          <p:nvPicPr>
            <p:cNvPr id="112" name="Picture 111"/>
            <p:cNvPicPr>
              <a:picLocks noChangeAspect="1"/>
            </p:cNvPicPr>
            <p:nvPr/>
          </p:nvPicPr>
          <p:blipFill rotWithShape="1">
            <a:blip r:embed="rId5"/>
            <a:srcRect l="-2074" r="-456" b="25753"/>
            <a:stretch/>
          </p:blipFill>
          <p:spPr>
            <a:xfrm>
              <a:off x="396902" y="2889510"/>
              <a:ext cx="2773782" cy="1266992"/>
            </a:xfrm>
            <a:prstGeom prst="rect">
              <a:avLst/>
            </a:prstGeom>
          </p:spPr>
        </p:pic>
        <p:pic>
          <p:nvPicPr>
            <p:cNvPr id="3" name="Picture 2"/>
            <p:cNvPicPr>
              <a:picLocks/>
            </p:cNvPicPr>
            <p:nvPr/>
          </p:nvPicPr>
          <p:blipFill>
            <a:blip r:embed="rId6"/>
            <a:stretch>
              <a:fillRect/>
            </a:stretch>
          </p:blipFill>
          <p:spPr>
            <a:xfrm>
              <a:off x="454912" y="4886192"/>
              <a:ext cx="1722871" cy="1141269"/>
            </a:xfrm>
            <a:prstGeom prst="rect">
              <a:avLst/>
            </a:prstGeom>
          </p:spPr>
        </p:pic>
        <p:sp>
          <p:nvSpPr>
            <p:cNvPr id="46" name="Rectangle 45"/>
            <p:cNvSpPr/>
            <p:nvPr/>
          </p:nvSpPr>
          <p:spPr>
            <a:xfrm>
              <a:off x="210948" y="1987657"/>
              <a:ext cx="1061519" cy="541687"/>
            </a:xfrm>
            <a:prstGeom prst="rect">
              <a:avLst/>
            </a:prstGeom>
          </p:spPr>
          <p:txBody>
            <a:bodyPr wrap="square" lIns="182880" tIns="146304" rIns="182880" bIns="146304">
              <a:spAutoFit/>
            </a:bodyPr>
            <a:lstStyle/>
            <a:p>
              <a:pPr defTabSz="914400" fontAlgn="auto">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anose="020F0502020204030204" pitchFamily="34" charset="0"/>
                  <a:cs typeface="+mn-cs"/>
                </a:rPr>
                <a:t>Data</a:t>
              </a:r>
              <a:endParaRPr lang="en-US" sz="1600" dirty="0">
                <a:gradFill>
                  <a:gsLst>
                    <a:gs pos="7080">
                      <a:srgbClr val="505050"/>
                    </a:gs>
                    <a:gs pos="100000">
                      <a:srgbClr val="505050"/>
                    </a:gs>
                  </a:gsLst>
                  <a:lin ang="5400000" scaled="0"/>
                </a:gradFill>
                <a:latin typeface="Segoe UI"/>
                <a:ea typeface="Calibri" panose="020F0502020204030204" pitchFamily="34" charset="0"/>
                <a:cs typeface="+mn-cs"/>
              </a:endParaRPr>
            </a:p>
          </p:txBody>
        </p:sp>
        <p:sp>
          <p:nvSpPr>
            <p:cNvPr id="55" name="Rectangle 54"/>
            <p:cNvSpPr/>
            <p:nvPr/>
          </p:nvSpPr>
          <p:spPr>
            <a:xfrm>
              <a:off x="1974063" y="5111261"/>
              <a:ext cx="1158446" cy="563231"/>
            </a:xfrm>
            <a:prstGeom prst="rect">
              <a:avLst/>
            </a:prstGeom>
            <a:solidFill>
              <a:schemeClr val="bg1">
                <a:lumMod val="95000"/>
              </a:schemeClr>
            </a:solidFill>
          </p:spPr>
          <p:txBody>
            <a:bodyPr wrap="square" lIns="27432" tIns="27432" rIns="27432" bIns="27432" anchor="ctr">
              <a:spAutoFit/>
            </a:bodyPr>
            <a:lstStyle/>
            <a:p>
              <a:pPr defTabSz="914400" fontAlgn="auto">
                <a:spcBef>
                  <a:spcPts val="0"/>
                </a:spcBef>
                <a:spcAft>
                  <a:spcPts val="0"/>
                </a:spcAft>
              </a:pPr>
              <a:r>
                <a:rPr lang="en-US" sz="1100" dirty="0">
                  <a:gradFill>
                    <a:gsLst>
                      <a:gs pos="7080">
                        <a:srgbClr val="505050"/>
                      </a:gs>
                      <a:gs pos="100000">
                        <a:srgbClr val="505050"/>
                      </a:gs>
                    </a:gsLst>
                    <a:lin ang="5400000" scaled="0"/>
                  </a:gradFill>
                  <a:latin typeface="Segoe UI"/>
                  <a:ea typeface="Calibri" panose="020F0502020204030204" pitchFamily="34" charset="0"/>
                  <a:cs typeface="+mn-cs"/>
                </a:rPr>
                <a:t>Desktop files</a:t>
              </a:r>
            </a:p>
            <a:p>
              <a:pPr defTabSz="914400" fontAlgn="auto">
                <a:spcBef>
                  <a:spcPts val="0"/>
                </a:spcBef>
                <a:spcAft>
                  <a:spcPts val="0"/>
                </a:spcAft>
              </a:pPr>
              <a:r>
                <a:rPr lang="en-US" sz="1100" dirty="0">
                  <a:gradFill>
                    <a:gsLst>
                      <a:gs pos="7080">
                        <a:srgbClr val="505050"/>
                      </a:gs>
                      <a:gs pos="100000">
                        <a:srgbClr val="505050"/>
                      </a:gs>
                    </a:gsLst>
                    <a:lin ang="5400000" scaled="0"/>
                  </a:gradFill>
                  <a:latin typeface="Segoe UI"/>
                  <a:ea typeface="Calibri" panose="020F0502020204030204" pitchFamily="34" charset="0"/>
                  <a:cs typeface="+mn-cs"/>
                </a:rPr>
                <a:t>Excel spreadsheet</a:t>
              </a:r>
            </a:p>
            <a:p>
              <a:pPr defTabSz="914400" fontAlgn="auto">
                <a:spcBef>
                  <a:spcPts val="0"/>
                </a:spcBef>
                <a:spcAft>
                  <a:spcPts val="0"/>
                </a:spcAft>
              </a:pPr>
              <a:r>
                <a:rPr lang="en-US" sz="1100" dirty="0">
                  <a:gradFill>
                    <a:gsLst>
                      <a:gs pos="7080">
                        <a:srgbClr val="505050"/>
                      </a:gs>
                      <a:gs pos="100000">
                        <a:srgbClr val="505050"/>
                      </a:gs>
                    </a:gsLst>
                    <a:lin ang="5400000" scaled="0"/>
                  </a:gradFill>
                  <a:latin typeface="Segoe UI"/>
                  <a:ea typeface="Calibri" panose="020F0502020204030204" pitchFamily="34" charset="0"/>
                  <a:cs typeface="+mn-cs"/>
                </a:rPr>
                <a:t>Other data files</a:t>
              </a:r>
            </a:p>
          </p:txBody>
        </p:sp>
        <p:sp>
          <p:nvSpPr>
            <p:cNvPr id="57" name="Rectangle 56"/>
            <p:cNvSpPr/>
            <p:nvPr/>
          </p:nvSpPr>
          <p:spPr>
            <a:xfrm>
              <a:off x="1374103" y="3107474"/>
              <a:ext cx="1434161" cy="940257"/>
            </a:xfrm>
            <a:prstGeom prst="rect">
              <a:avLst/>
            </a:prstGeom>
            <a:noFill/>
          </p:spPr>
          <p:txBody>
            <a:bodyPr wrap="square" lIns="27432" tIns="27432" rIns="27432" bIns="27432" anchor="ctr">
              <a:spAutoFit/>
            </a:bodyPr>
            <a:lstStyle/>
            <a:p>
              <a:pPr defTabSz="932742" fontAlgn="auto">
                <a:lnSpc>
                  <a:spcPct val="75000"/>
                </a:lnSpc>
                <a:spcBef>
                  <a:spcPts val="0"/>
                </a:spcBef>
                <a:spcAft>
                  <a:spcPts val="600"/>
                </a:spcAft>
              </a:pPr>
              <a:r>
                <a:rPr lang="en-US" sz="1000" dirty="0" err="1">
                  <a:gradFill>
                    <a:gsLst>
                      <a:gs pos="30973">
                        <a:srgbClr val="FFFFFF"/>
                      </a:gs>
                      <a:gs pos="100000">
                        <a:srgbClr val="FFFFFF"/>
                      </a:gs>
                    </a:gsLst>
                    <a:lin ang="5400000" scaled="0"/>
                  </a:gradFill>
                  <a:latin typeface="Segoe UI"/>
                  <a:ea typeface="+mn-ea"/>
                  <a:cs typeface="+mn-cs"/>
                </a:rPr>
                <a:t>HDInsight</a:t>
              </a:r>
              <a:endParaRPr lang="en-US" sz="1000" dirty="0">
                <a:gradFill>
                  <a:gsLst>
                    <a:gs pos="30973">
                      <a:srgbClr val="FFFFFF"/>
                    </a:gs>
                    <a:gs pos="100000">
                      <a:srgbClr val="FFFFFF"/>
                    </a:gs>
                  </a:gsLst>
                  <a:lin ang="5400000" scaled="0"/>
                </a:gradFill>
                <a:latin typeface="Segoe UI"/>
                <a:ea typeface="+mn-ea"/>
                <a:cs typeface="+mn-cs"/>
              </a:endParaRPr>
            </a:p>
            <a:p>
              <a:pPr defTabSz="932742" fontAlgn="auto">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SQL Server VM</a:t>
              </a:r>
            </a:p>
            <a:p>
              <a:pPr defTabSz="932742" fontAlgn="auto">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SQL Database</a:t>
              </a:r>
            </a:p>
            <a:p>
              <a:pPr defTabSz="932742" fontAlgn="auto">
                <a:lnSpc>
                  <a:spcPct val="75000"/>
                </a:lnSpc>
                <a:spcBef>
                  <a:spcPts val="0"/>
                </a:spcBef>
                <a:spcAft>
                  <a:spcPts val="600"/>
                </a:spcAft>
              </a:pPr>
              <a:r>
                <a:rPr lang="en-US" sz="1000" dirty="0" err="1">
                  <a:gradFill>
                    <a:gsLst>
                      <a:gs pos="30973">
                        <a:srgbClr val="FFFFFF"/>
                      </a:gs>
                      <a:gs pos="100000">
                        <a:srgbClr val="FFFFFF"/>
                      </a:gs>
                    </a:gsLst>
                    <a:lin ang="5400000" scaled="0"/>
                  </a:gradFill>
                  <a:latin typeface="Segoe UI"/>
                  <a:ea typeface="+mn-ea"/>
                  <a:cs typeface="+mn-cs"/>
                </a:rPr>
                <a:t>DocumentDB</a:t>
              </a:r>
              <a:endParaRPr lang="en-US" sz="1000" dirty="0">
                <a:gradFill>
                  <a:gsLst>
                    <a:gs pos="30973">
                      <a:srgbClr val="FFFFFF"/>
                    </a:gs>
                    <a:gs pos="100000">
                      <a:srgbClr val="FFFFFF"/>
                    </a:gs>
                  </a:gsLst>
                  <a:lin ang="5400000" scaled="0"/>
                </a:gradFill>
                <a:latin typeface="Segoe UI"/>
                <a:ea typeface="+mn-ea"/>
                <a:cs typeface="+mn-cs"/>
              </a:endParaRPr>
            </a:p>
            <a:p>
              <a:pPr defTabSz="932742" fontAlgn="auto">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Blobs &amp; tables</a:t>
              </a:r>
            </a:p>
          </p:txBody>
        </p:sp>
        <p:sp>
          <p:nvSpPr>
            <p:cNvPr id="58" name="Rectangle 57"/>
            <p:cNvSpPr/>
            <p:nvPr/>
          </p:nvSpPr>
          <p:spPr>
            <a:xfrm>
              <a:off x="474853" y="2771558"/>
              <a:ext cx="1468436" cy="510909"/>
            </a:xfrm>
            <a:prstGeom prst="rect">
              <a:avLst/>
            </a:prstGeom>
          </p:spPr>
          <p:txBody>
            <a:bodyPr wrap="square" lIns="182880" tIns="146304" rIns="182880" bIns="146304">
              <a:spAutoFit/>
            </a:bodyPr>
            <a:lstStyle/>
            <a:p>
              <a:pPr defTabSz="914400" fontAlgn="auto">
                <a:spcBef>
                  <a:spcPts val="0"/>
                </a:spcBef>
                <a:spcAft>
                  <a:spcPts val="0"/>
                </a:spcAft>
              </a:pPr>
              <a:r>
                <a:rPr lang="en-US" sz="1400" dirty="0">
                  <a:gradFill>
                    <a:gsLst>
                      <a:gs pos="7080">
                        <a:srgbClr val="505050"/>
                      </a:gs>
                      <a:gs pos="100000">
                        <a:srgbClr val="505050"/>
                      </a:gs>
                    </a:gsLst>
                    <a:lin ang="5400000" scaled="0"/>
                  </a:gradFill>
                  <a:latin typeface="Segoe UI"/>
                  <a:ea typeface="Calibri" panose="020F0502020204030204" pitchFamily="34" charset="0"/>
                  <a:cs typeface="+mn-cs"/>
                </a:rPr>
                <a:t>Cloud</a:t>
              </a:r>
            </a:p>
          </p:txBody>
        </p:sp>
        <p:sp>
          <p:nvSpPr>
            <p:cNvPr id="61" name="Rectangle 60"/>
            <p:cNvSpPr/>
            <p:nvPr/>
          </p:nvSpPr>
          <p:spPr>
            <a:xfrm>
              <a:off x="448037" y="4332575"/>
              <a:ext cx="1468436" cy="510909"/>
            </a:xfrm>
            <a:prstGeom prst="rect">
              <a:avLst/>
            </a:prstGeom>
          </p:spPr>
          <p:txBody>
            <a:bodyPr wrap="square" lIns="182880" tIns="146304" rIns="182880" bIns="146304">
              <a:spAutoFit/>
            </a:bodyPr>
            <a:lstStyle/>
            <a:p>
              <a:pPr defTabSz="914400" fontAlgn="auto">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Local</a:t>
              </a:r>
              <a:endParaRPr lang="en-US" sz="1400" dirty="0">
                <a:gradFill>
                  <a:gsLst>
                    <a:gs pos="7080">
                      <a:srgbClr val="505050"/>
                    </a:gs>
                    <a:gs pos="100000">
                      <a:srgbClr val="505050"/>
                    </a:gs>
                  </a:gsLst>
                  <a:lin ang="5400000" scaled="0"/>
                </a:gradFill>
                <a:latin typeface="Segoe UI"/>
                <a:ea typeface="Calibri" panose="020F0502020204030204" pitchFamily="34" charset="0"/>
                <a:cs typeface="+mn-cs"/>
              </a:endParaRPr>
            </a:p>
          </p:txBody>
        </p:sp>
      </p:grpSp>
      <p:grpSp>
        <p:nvGrpSpPr>
          <p:cNvPr id="37" name="Group 36"/>
          <p:cNvGrpSpPr/>
          <p:nvPr/>
        </p:nvGrpSpPr>
        <p:grpSpPr>
          <a:xfrm>
            <a:off x="9173321" y="1987657"/>
            <a:ext cx="3034632" cy="4218315"/>
            <a:chOff x="9173321" y="1987657"/>
            <a:chExt cx="3034632" cy="4218315"/>
          </a:xfrm>
        </p:grpSpPr>
        <p:sp>
          <p:nvSpPr>
            <p:cNvPr id="32" name="Rectangle 31"/>
            <p:cNvSpPr/>
            <p:nvPr/>
          </p:nvSpPr>
          <p:spPr bwMode="auto">
            <a:xfrm>
              <a:off x="9244460" y="1987657"/>
              <a:ext cx="2963493"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prstTxWarp prst="textNoShape">
                <a:avLst/>
              </a:prstTxWarp>
            </a:bodyPr>
            <a:lstStyle/>
            <a:p>
              <a:pPr defTabSz="685965">
                <a:lnSpc>
                  <a:spcPct val="90000"/>
                </a:lnSpc>
              </a:pPr>
              <a:endParaRPr lang="en-US" sz="2300" dirty="0">
                <a:solidFill>
                  <a:srgbClr val="FFFFFF">
                    <a:lumMod val="75000"/>
                  </a:srgbClr>
                </a:solidFill>
                <a:latin typeface="Segoe UI Light"/>
              </a:endParaRPr>
            </a:p>
          </p:txBody>
        </p:sp>
        <p:pic>
          <p:nvPicPr>
            <p:cNvPr id="16" name="Picture 15"/>
            <p:cNvPicPr>
              <a:picLocks noChangeAspect="1"/>
            </p:cNvPicPr>
            <p:nvPr/>
          </p:nvPicPr>
          <p:blipFill>
            <a:blip r:embed="rId7"/>
            <a:stretch>
              <a:fillRect/>
            </a:stretch>
          </p:blipFill>
          <p:spPr>
            <a:xfrm>
              <a:off x="9378280" y="2698365"/>
              <a:ext cx="2697840" cy="2421556"/>
            </a:xfrm>
            <a:prstGeom prst="rect">
              <a:avLst/>
            </a:prstGeom>
          </p:spPr>
        </p:pic>
        <p:sp>
          <p:nvSpPr>
            <p:cNvPr id="47" name="Rectangle 46"/>
            <p:cNvSpPr/>
            <p:nvPr/>
          </p:nvSpPr>
          <p:spPr>
            <a:xfrm>
              <a:off x="9173321" y="1987657"/>
              <a:ext cx="3034632" cy="541687"/>
            </a:xfrm>
            <a:prstGeom prst="rect">
              <a:avLst/>
            </a:prstGeom>
          </p:spPr>
          <p:txBody>
            <a:bodyPr wrap="square" lIns="182880" tIns="146304" rIns="182880" bIns="146304">
              <a:spAutoFit/>
            </a:bodyPr>
            <a:lstStyle/>
            <a:p>
              <a:pPr defTabSz="914400" fontAlgn="auto">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anose="020F0502020204030204" pitchFamily="34" charset="0"/>
                  <a:cs typeface="+mn-cs"/>
                </a:rPr>
                <a:t>Results &amp; iterations</a:t>
              </a:r>
              <a:endParaRPr lang="en-US" sz="1600" dirty="0">
                <a:gradFill>
                  <a:gsLst>
                    <a:gs pos="7080">
                      <a:srgbClr val="505050"/>
                    </a:gs>
                    <a:gs pos="100000">
                      <a:srgbClr val="505050"/>
                    </a:gs>
                  </a:gsLst>
                  <a:lin ang="5400000" scaled="0"/>
                </a:gradFill>
                <a:latin typeface="Segoe UI"/>
                <a:ea typeface="Calibri" panose="020F0502020204030204" pitchFamily="34" charset="0"/>
                <a:cs typeface="+mn-cs"/>
              </a:endParaRPr>
            </a:p>
          </p:txBody>
        </p:sp>
        <p:sp>
          <p:nvSpPr>
            <p:cNvPr id="64" name="Rectangle 63"/>
            <p:cNvSpPr/>
            <p:nvPr/>
          </p:nvSpPr>
          <p:spPr>
            <a:xfrm>
              <a:off x="9936593" y="5214411"/>
              <a:ext cx="1158446" cy="701731"/>
            </a:xfrm>
            <a:prstGeom prst="rect">
              <a:avLst/>
            </a:prstGeom>
            <a:solidFill>
              <a:schemeClr val="bg1">
                <a:lumMod val="95000"/>
              </a:schemeClr>
            </a:solidFill>
          </p:spPr>
          <p:txBody>
            <a:bodyPr wrap="square" lIns="27432" tIns="27432" rIns="27432" bIns="27432" anchor="ctr">
              <a:spAutoFit/>
            </a:bodyPr>
            <a:lstStyle/>
            <a:p>
              <a:pPr defTabSz="914400" fontAlgn="auto">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Devices</a:t>
              </a:r>
            </a:p>
            <a:p>
              <a:pPr defTabSz="914400" fontAlgn="auto">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Applications</a:t>
              </a:r>
            </a:p>
            <a:p>
              <a:pPr defTabSz="914400" fontAlgn="auto">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Dashboards</a:t>
              </a:r>
              <a:endParaRPr lang="en-US" sz="1400" dirty="0">
                <a:gradFill>
                  <a:gsLst>
                    <a:gs pos="7080">
                      <a:srgbClr val="505050"/>
                    </a:gs>
                    <a:gs pos="100000">
                      <a:srgbClr val="505050"/>
                    </a:gs>
                  </a:gsLst>
                  <a:lin ang="5400000" scaled="0"/>
                </a:gradFill>
                <a:latin typeface="Segoe UI"/>
                <a:ea typeface="Calibri" panose="020F0502020204030204" pitchFamily="34" charset="0"/>
                <a:cs typeface="+mn-cs"/>
              </a:endParaRPr>
            </a:p>
          </p:txBody>
        </p:sp>
      </p:grpSp>
      <p:cxnSp>
        <p:nvCxnSpPr>
          <p:cNvPr id="70" name="Straight Arrow Connector 69"/>
          <p:cNvCxnSpPr/>
          <p:nvPr/>
        </p:nvCxnSpPr>
        <p:spPr>
          <a:xfrm flipH="1">
            <a:off x="5517510" y="2895801"/>
            <a:ext cx="1234629"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40" name="Group 39"/>
          <p:cNvGrpSpPr/>
          <p:nvPr/>
        </p:nvGrpSpPr>
        <p:grpSpPr>
          <a:xfrm>
            <a:off x="6589092" y="2592244"/>
            <a:ext cx="2277867" cy="3166629"/>
            <a:chOff x="6589092" y="2592244"/>
            <a:chExt cx="2277867" cy="3166629"/>
          </a:xfrm>
        </p:grpSpPr>
        <p:grpSp>
          <p:nvGrpSpPr>
            <p:cNvPr id="20" name="Group 19"/>
            <p:cNvGrpSpPr/>
            <p:nvPr/>
          </p:nvGrpSpPr>
          <p:grpSpPr>
            <a:xfrm>
              <a:off x="6589092" y="2592244"/>
              <a:ext cx="2277867" cy="3166629"/>
              <a:chOff x="6552572" y="2592244"/>
              <a:chExt cx="2277867" cy="3166629"/>
            </a:xfrm>
          </p:grpSpPr>
          <p:pic>
            <p:nvPicPr>
              <p:cNvPr id="9" name="Picture 8"/>
              <p:cNvPicPr>
                <a:picLocks noChangeAspect="1"/>
              </p:cNvPicPr>
              <p:nvPr/>
            </p:nvPicPr>
            <p:blipFill>
              <a:blip r:embed="rId8"/>
              <a:stretch>
                <a:fillRect/>
              </a:stretch>
            </p:blipFill>
            <p:spPr>
              <a:xfrm>
                <a:off x="6552572" y="2592244"/>
                <a:ext cx="2277867" cy="1311228"/>
              </a:xfrm>
              <a:prstGeom prst="rect">
                <a:avLst/>
              </a:prstGeom>
            </p:spPr>
          </p:pic>
          <p:sp>
            <p:nvSpPr>
              <p:cNvPr id="11" name="TextBox 10"/>
              <p:cNvSpPr txBox="1"/>
              <p:nvPr/>
            </p:nvSpPr>
            <p:spPr>
              <a:xfrm>
                <a:off x="7199913" y="3021331"/>
                <a:ext cx="1061829" cy="526298"/>
              </a:xfrm>
              <a:prstGeom prst="rect">
                <a:avLst/>
              </a:prstGeom>
              <a:noFill/>
            </p:spPr>
            <p:txBody>
              <a:bodyPr wrap="none" lIns="182880" tIns="146304" rIns="182880" bIns="146304" rtlCol="0">
                <a:spAutoFit/>
              </a:bodyPr>
              <a:lstStyle/>
              <a:p>
                <a:pPr algn="ctr" defTabSz="932742" fontAlgn="auto">
                  <a:lnSpc>
                    <a:spcPct val="75000"/>
                  </a:lnSpc>
                  <a:spcBef>
                    <a:spcPts val="0"/>
                  </a:spcBef>
                  <a:spcAft>
                    <a:spcPts val="600"/>
                  </a:spcAft>
                </a:pPr>
                <a:r>
                  <a:rPr lang="en-US" sz="1000" dirty="0" smtClean="0">
                    <a:gradFill>
                      <a:gsLst>
                        <a:gs pos="10619">
                          <a:srgbClr val="0072C6"/>
                        </a:gs>
                        <a:gs pos="100000">
                          <a:srgbClr val="0072C6"/>
                        </a:gs>
                      </a:gsLst>
                      <a:lin ang="5400000" scaled="0"/>
                    </a:gradFill>
                    <a:latin typeface="Segoe UI"/>
                    <a:ea typeface="+mn-ea"/>
                    <a:cs typeface="+mn-cs"/>
                  </a:rPr>
                  <a:t>Microsoft </a:t>
                </a:r>
                <a:br>
                  <a:rPr lang="en-US" sz="1000" dirty="0" smtClean="0">
                    <a:gradFill>
                      <a:gsLst>
                        <a:gs pos="10619">
                          <a:srgbClr val="0072C6"/>
                        </a:gs>
                        <a:gs pos="100000">
                          <a:srgbClr val="0072C6"/>
                        </a:gs>
                      </a:gsLst>
                      <a:lin ang="5400000" scaled="0"/>
                    </a:gradFill>
                    <a:latin typeface="Segoe UI"/>
                    <a:ea typeface="+mn-ea"/>
                    <a:cs typeface="+mn-cs"/>
                  </a:rPr>
                </a:br>
                <a:r>
                  <a:rPr lang="en-US" sz="1000" dirty="0" smtClean="0">
                    <a:gradFill>
                      <a:gsLst>
                        <a:gs pos="10619">
                          <a:srgbClr val="0072C6"/>
                        </a:gs>
                        <a:gs pos="100000">
                          <a:srgbClr val="0072C6"/>
                        </a:gs>
                      </a:gsLst>
                      <a:lin ang="5400000" scaled="0"/>
                    </a:gradFill>
                    <a:latin typeface="Segoe UI"/>
                    <a:ea typeface="+mn-ea"/>
                    <a:cs typeface="+mn-cs"/>
                  </a:rPr>
                  <a:t>Azure Portal</a:t>
                </a:r>
              </a:p>
            </p:txBody>
          </p:sp>
          <p:pic>
            <p:nvPicPr>
              <p:cNvPr id="15" name="Picture 14"/>
              <p:cNvPicPr>
                <a:picLocks noChangeAspect="1"/>
              </p:cNvPicPr>
              <p:nvPr/>
            </p:nvPicPr>
            <p:blipFill>
              <a:blip r:embed="rId9"/>
              <a:stretch>
                <a:fillRect/>
              </a:stretch>
            </p:blipFill>
            <p:spPr>
              <a:xfrm>
                <a:off x="6715619" y="4815615"/>
                <a:ext cx="1951772" cy="943258"/>
              </a:xfrm>
              <a:prstGeom prst="rect">
                <a:avLst/>
              </a:prstGeom>
            </p:spPr>
          </p:pic>
          <p:cxnSp>
            <p:nvCxnSpPr>
              <p:cNvPr id="146" name="Straight Arrow Connector 145"/>
              <p:cNvCxnSpPr/>
              <p:nvPr/>
            </p:nvCxnSpPr>
            <p:spPr>
              <a:xfrm>
                <a:off x="7691505" y="4255367"/>
                <a:ext cx="0" cy="470810"/>
              </a:xfrm>
              <a:prstGeom prst="straightConnector1">
                <a:avLst/>
              </a:prstGeom>
              <a:solidFill>
                <a:srgbClr val="DC3C00"/>
              </a:solidFill>
              <a:ln w="38100">
                <a:solidFill>
                  <a:schemeClr val="tx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Rectangle 147"/>
              <p:cNvSpPr/>
              <p:nvPr/>
            </p:nvSpPr>
            <p:spPr>
              <a:xfrm>
                <a:off x="6689880" y="3793593"/>
                <a:ext cx="2003250" cy="480131"/>
              </a:xfrm>
              <a:prstGeom prst="rect">
                <a:avLst/>
              </a:prstGeom>
            </p:spPr>
            <p:txBody>
              <a:bodyPr wrap="square" lIns="182880" tIns="146304" rIns="182880" bIns="146304">
                <a:spAutoFit/>
              </a:bodyPr>
              <a:lstStyle/>
              <a:p>
                <a:pPr algn="ctr" defTabSz="914400" fontAlgn="auto">
                  <a:spcBef>
                    <a:spcPts val="0"/>
                  </a:spcBef>
                  <a:spcAft>
                    <a:spcPts val="0"/>
                  </a:spcAft>
                </a:pPr>
                <a:r>
                  <a:rPr lang="en-US" sz="1200" dirty="0" smtClean="0">
                    <a:gradFill>
                      <a:gsLst>
                        <a:gs pos="7080">
                          <a:srgbClr val="505050"/>
                        </a:gs>
                        <a:gs pos="100000">
                          <a:srgbClr val="505050"/>
                        </a:gs>
                      </a:gsLst>
                      <a:lin ang="5400000" scaled="0"/>
                    </a:gradFill>
                    <a:latin typeface="Segoe UI"/>
                    <a:ea typeface="Calibri" panose="020F0502020204030204" pitchFamily="34" charset="0"/>
                    <a:cs typeface="+mn-cs"/>
                  </a:rPr>
                  <a:t>Publish in minutes</a:t>
                </a:r>
                <a:endParaRPr lang="en-US" sz="1200" dirty="0">
                  <a:gradFill>
                    <a:gsLst>
                      <a:gs pos="7080">
                        <a:srgbClr val="505050"/>
                      </a:gs>
                      <a:gs pos="100000">
                        <a:srgbClr val="505050"/>
                      </a:gs>
                    </a:gsLst>
                    <a:lin ang="5400000" scaled="0"/>
                  </a:gradFill>
                  <a:latin typeface="Segoe UI"/>
                  <a:ea typeface="Calibri" panose="020F0502020204030204" pitchFamily="34" charset="0"/>
                  <a:cs typeface="+mn-cs"/>
                </a:endParaRPr>
              </a:p>
            </p:txBody>
          </p:sp>
        </p:grpSp>
        <p:sp>
          <p:nvSpPr>
            <p:cNvPr id="63" name="Rectangle 62"/>
            <p:cNvSpPr>
              <a:spLocks noChangeAspect="1"/>
            </p:cNvSpPr>
            <p:nvPr/>
          </p:nvSpPr>
          <p:spPr bwMode="auto">
            <a:xfrm>
              <a:off x="6752139" y="4489634"/>
              <a:ext cx="1237978"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14400" fontAlgn="auto">
                <a:lnSpc>
                  <a:spcPct val="90000"/>
                </a:lnSpc>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anose="020F0502020204030204" pitchFamily="34" charset="0"/>
                  <a:cs typeface="+mn-cs"/>
                </a:rPr>
                <a:t>Web</a:t>
              </a:r>
              <a:endParaRPr lang="en-US" sz="1400" dirty="0">
                <a:gradFill>
                  <a:gsLst>
                    <a:gs pos="7080">
                      <a:srgbClr val="505050"/>
                    </a:gs>
                    <a:gs pos="100000">
                      <a:srgbClr val="505050"/>
                    </a:gs>
                  </a:gsLst>
                  <a:lin ang="5400000" scaled="0"/>
                </a:gradFill>
                <a:latin typeface="Segoe UI"/>
                <a:ea typeface="Calibri" panose="020F0502020204030204" pitchFamily="34" charset="0"/>
                <a:cs typeface="+mn-cs"/>
              </a:endParaRPr>
            </a:p>
          </p:txBody>
        </p:sp>
      </p:grpSp>
      <p:sp>
        <p:nvSpPr>
          <p:cNvPr id="10" name="Rectangle 9"/>
          <p:cNvSpPr/>
          <p:nvPr/>
        </p:nvSpPr>
        <p:spPr bwMode="auto">
          <a:xfrm>
            <a:off x="320753" y="1880187"/>
            <a:ext cx="11887200" cy="9570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Title 1"/>
          <p:cNvSpPr>
            <a:spLocks noGrp="1"/>
          </p:cNvSpPr>
          <p:nvPr>
            <p:ph type="title"/>
          </p:nvPr>
        </p:nvSpPr>
        <p:spPr>
          <a:xfrm>
            <a:off x="311159" y="295274"/>
            <a:ext cx="11889564" cy="917575"/>
          </a:xfrm>
        </p:spPr>
        <p:txBody>
          <a:bodyPr/>
          <a:lstStyle/>
          <a:p>
            <a:r>
              <a:rPr lang="en-US" sz="4800" dirty="0" smtClean="0"/>
              <a:t>Azure Machine Learning</a:t>
            </a:r>
            <a:endParaRPr lang="en-US" sz="2800" dirty="0"/>
          </a:p>
        </p:txBody>
      </p:sp>
      <p:sp>
        <p:nvSpPr>
          <p:cNvPr id="109" name="Text Placeholder 489"/>
          <p:cNvSpPr txBox="1">
            <a:spLocks/>
          </p:cNvSpPr>
          <p:nvPr/>
        </p:nvSpPr>
        <p:spPr>
          <a:xfrm>
            <a:off x="249460" y="1038299"/>
            <a:ext cx="11900649" cy="757130"/>
          </a:xfrm>
          <a:prstGeom prst="rect">
            <a:avLst/>
          </a:prstGeom>
        </p:spPr>
        <p:txBody>
          <a:bodyPr vert="horz" wrap="square" lIns="182880" tIns="182880" rIns="182880" bIns="182880" rtlCol="0" anchor="t">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None/>
            </a:pPr>
            <a:r>
              <a:rPr lang="en-US" sz="2800" dirty="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T</a:t>
            </a:r>
            <a:r>
              <a:rPr lang="en-US" sz="2800" dirty="0" smtClean="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he </a:t>
            </a:r>
            <a:r>
              <a:rPr lang="en-US" sz="2800" dirty="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power of machine learning to predict future trends or behavior</a:t>
            </a:r>
          </a:p>
        </p:txBody>
      </p:sp>
      <p:cxnSp>
        <p:nvCxnSpPr>
          <p:cNvPr id="149" name="Straight Arrow Connector 148"/>
          <p:cNvCxnSpPr/>
          <p:nvPr/>
        </p:nvCxnSpPr>
        <p:spPr>
          <a:xfrm flipH="1">
            <a:off x="8866959" y="5337023"/>
            <a:ext cx="701301" cy="0"/>
          </a:xfrm>
          <a:prstGeom prst="straightConnector1">
            <a:avLst/>
          </a:prstGeom>
          <a:solidFill>
            <a:srgbClr val="DC3C00"/>
          </a:solidFill>
          <a:ln w="38100">
            <a:solidFill>
              <a:schemeClr val="tx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9" name="Pentagon 4"/>
          <p:cNvSpPr/>
          <p:nvPr/>
        </p:nvSpPr>
        <p:spPr>
          <a:xfrm>
            <a:off x="321092" y="6138638"/>
            <a:ext cx="3392456" cy="3917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1346" tIns="50673" rIns="25337" bIns="50673" numCol="1" spcCol="1270" anchor="ctr" anchorCtr="0">
            <a:noAutofit/>
          </a:bodyPr>
          <a:lstStyle/>
          <a:p>
            <a:pPr algn="ctr" defTabSz="844550" fontAlgn="auto">
              <a:lnSpc>
                <a:spcPct val="90000"/>
              </a:lnSpc>
              <a:spcAft>
                <a:spcPct val="35000"/>
              </a:spcAft>
            </a:pPr>
            <a:endParaRPr lang="en-US" sz="1900" dirty="0">
              <a:gradFill>
                <a:gsLst>
                  <a:gs pos="84956">
                    <a:srgbClr val="FFFFFF"/>
                  </a:gs>
                  <a:gs pos="20000">
                    <a:srgbClr val="FFFFFF"/>
                  </a:gs>
                </a:gsLst>
                <a:lin ang="5400000" scaled="1"/>
              </a:gradFill>
            </a:endParaRPr>
          </a:p>
        </p:txBody>
      </p:sp>
      <p:sp>
        <p:nvSpPr>
          <p:cNvPr id="53" name="Chevron 52"/>
          <p:cNvSpPr/>
          <p:nvPr/>
        </p:nvSpPr>
        <p:spPr>
          <a:xfrm>
            <a:off x="9245296" y="6138638"/>
            <a:ext cx="3157849"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fontAlgn="auto">
              <a:lnSpc>
                <a:spcPct val="90000"/>
              </a:lnSpc>
              <a:spcAft>
                <a:spcPct val="35000"/>
              </a:spcAft>
            </a:pPr>
            <a:r>
              <a:rPr lang="en-US" sz="1900" dirty="0" smtClean="0">
                <a:gradFill>
                  <a:gsLst>
                    <a:gs pos="84956">
                      <a:srgbClr val="FFFFFF"/>
                    </a:gs>
                    <a:gs pos="20000">
                      <a:srgbClr val="FFFFFF"/>
                    </a:gs>
                  </a:gsLst>
                  <a:lin ang="5400000" scaled="1"/>
                </a:gradFill>
              </a:rPr>
              <a:t>Business value</a:t>
            </a:r>
            <a:endParaRPr lang="en-US" sz="1900" dirty="0">
              <a:gradFill>
                <a:gsLst>
                  <a:gs pos="84956">
                    <a:srgbClr val="FFFFFF"/>
                  </a:gs>
                  <a:gs pos="20000">
                    <a:srgbClr val="FFFFFF"/>
                  </a:gs>
                </a:gsLst>
                <a:lin ang="5400000" scaled="1"/>
              </a:gradFill>
            </a:endParaRPr>
          </a:p>
        </p:txBody>
      </p:sp>
      <p:sp>
        <p:nvSpPr>
          <p:cNvPr id="52" name="Chevron 51"/>
          <p:cNvSpPr/>
          <p:nvPr/>
        </p:nvSpPr>
        <p:spPr>
          <a:xfrm>
            <a:off x="6268995" y="6138638"/>
            <a:ext cx="3108960"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fontAlgn="auto">
              <a:lnSpc>
                <a:spcPct val="90000"/>
              </a:lnSpc>
              <a:spcAft>
                <a:spcPct val="35000"/>
              </a:spcAft>
            </a:pPr>
            <a:r>
              <a:rPr lang="en-US" sz="1900" dirty="0" smtClean="0">
                <a:gradFill>
                  <a:gsLst>
                    <a:gs pos="84956">
                      <a:srgbClr val="FFFFFF"/>
                    </a:gs>
                    <a:gs pos="20000">
                      <a:srgbClr val="FFFFFF"/>
                    </a:gs>
                  </a:gsLst>
                  <a:lin ang="5400000" scaled="1"/>
                </a:gradFill>
              </a:rPr>
              <a:t>Deployment</a:t>
            </a:r>
            <a:endParaRPr lang="en-US" sz="1900" dirty="0">
              <a:gradFill>
                <a:gsLst>
                  <a:gs pos="84956">
                    <a:srgbClr val="FFFFFF"/>
                  </a:gs>
                  <a:gs pos="20000">
                    <a:srgbClr val="FFFFFF"/>
                  </a:gs>
                </a:gsLst>
                <a:lin ang="5400000" scaled="1"/>
              </a:gradFill>
            </a:endParaRPr>
          </a:p>
        </p:txBody>
      </p:sp>
      <p:sp>
        <p:nvSpPr>
          <p:cNvPr id="51" name="Chevron 50"/>
          <p:cNvSpPr/>
          <p:nvPr/>
        </p:nvSpPr>
        <p:spPr>
          <a:xfrm>
            <a:off x="3292692" y="6138638"/>
            <a:ext cx="3108960"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fontAlgn="auto">
              <a:lnSpc>
                <a:spcPct val="90000"/>
              </a:lnSpc>
              <a:spcAft>
                <a:spcPct val="35000"/>
              </a:spcAft>
            </a:pPr>
            <a:r>
              <a:rPr lang="en-US" sz="1900" dirty="0" smtClean="0">
                <a:gradFill>
                  <a:gsLst>
                    <a:gs pos="84956">
                      <a:srgbClr val="FFFFFF"/>
                    </a:gs>
                    <a:gs pos="20000">
                      <a:srgbClr val="FFFFFF"/>
                    </a:gs>
                  </a:gsLst>
                  <a:lin ang="5400000" scaled="1"/>
                </a:gradFill>
              </a:rPr>
              <a:t>Modeling</a:t>
            </a:r>
            <a:endParaRPr lang="en-US" sz="1900" dirty="0">
              <a:gradFill>
                <a:gsLst>
                  <a:gs pos="84956">
                    <a:srgbClr val="FFFFFF"/>
                  </a:gs>
                  <a:gs pos="20000">
                    <a:srgbClr val="FFFFFF"/>
                  </a:gs>
                </a:gsLst>
                <a:lin ang="5400000" scaled="1"/>
              </a:gradFill>
            </a:endParaRPr>
          </a:p>
        </p:txBody>
      </p:sp>
      <p:sp>
        <p:nvSpPr>
          <p:cNvPr id="50" name="Pentagon 49"/>
          <p:cNvSpPr/>
          <p:nvPr/>
        </p:nvSpPr>
        <p:spPr>
          <a:xfrm>
            <a:off x="320753" y="6138638"/>
            <a:ext cx="3104596" cy="391742"/>
          </a:xfrm>
          <a:prstGeom prst="homePlate">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fontAlgn="auto">
              <a:lnSpc>
                <a:spcPct val="90000"/>
              </a:lnSpc>
              <a:spcAft>
                <a:spcPct val="35000"/>
              </a:spcAft>
            </a:pPr>
            <a:r>
              <a:rPr lang="en-US" sz="1900" dirty="0" smtClean="0">
                <a:gradFill>
                  <a:gsLst>
                    <a:gs pos="84956">
                      <a:srgbClr val="FFFFFF"/>
                    </a:gs>
                    <a:gs pos="20000">
                      <a:srgbClr val="FFFFFF"/>
                    </a:gs>
                  </a:gsLst>
                  <a:lin ang="5400000" scaled="1"/>
                </a:gradFill>
              </a:rPr>
              <a:t>Business problem</a:t>
            </a:r>
            <a:endParaRPr lang="en-US" sz="1900" dirty="0">
              <a:gradFill>
                <a:gsLst>
                  <a:gs pos="84956">
                    <a:srgbClr val="FFFFFF"/>
                  </a:gs>
                  <a:gs pos="20000">
                    <a:srgbClr val="FFFFFF"/>
                  </a:gs>
                </a:gsLst>
                <a:lin ang="5400000" scaled="1"/>
              </a:gradFill>
            </a:endParaRPr>
          </a:p>
        </p:txBody>
      </p:sp>
      <p:sp useBgFill="1">
        <p:nvSpPr>
          <p:cNvPr id="17" name="Rectangle 16"/>
          <p:cNvSpPr/>
          <p:nvPr/>
        </p:nvSpPr>
        <p:spPr bwMode="auto">
          <a:xfrm>
            <a:off x="-12861" y="1736600"/>
            <a:ext cx="346653" cy="5257926"/>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27" name="Chevron 26"/>
          <p:cNvSpPr/>
          <p:nvPr/>
        </p:nvSpPr>
        <p:spPr bwMode="auto">
          <a:xfrm>
            <a:off x="3227395"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66" name="Chevron 65"/>
          <p:cNvSpPr/>
          <p:nvPr/>
        </p:nvSpPr>
        <p:spPr bwMode="auto">
          <a:xfrm>
            <a:off x="6199785"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67" name="Chevron 66"/>
          <p:cNvSpPr/>
          <p:nvPr/>
        </p:nvSpPr>
        <p:spPr bwMode="auto">
          <a:xfrm>
            <a:off x="9177822"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8" name="Group 37"/>
          <p:cNvGrpSpPr/>
          <p:nvPr/>
        </p:nvGrpSpPr>
        <p:grpSpPr>
          <a:xfrm>
            <a:off x="2196360" y="2757488"/>
            <a:ext cx="1631324" cy="276626"/>
            <a:chOff x="2196360" y="2757488"/>
            <a:chExt cx="1631324" cy="276626"/>
          </a:xfrm>
        </p:grpSpPr>
        <p:cxnSp>
          <p:nvCxnSpPr>
            <p:cNvPr id="56" name="Straight Arrow Connector 55"/>
            <p:cNvCxnSpPr/>
            <p:nvPr/>
          </p:nvCxnSpPr>
          <p:spPr>
            <a:xfrm flipH="1">
              <a:off x="2196360" y="2899901"/>
              <a:ext cx="1631324"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54" name="Rectangle 53"/>
            <p:cNvSpPr/>
            <p:nvPr/>
          </p:nvSpPr>
          <p:spPr>
            <a:xfrm>
              <a:off x="2360092" y="2771558"/>
              <a:ext cx="813728" cy="224677"/>
            </a:xfrm>
            <a:prstGeom prst="rect">
              <a:avLst/>
            </a:prstGeom>
            <a:solidFill>
              <a:schemeClr val="bg1">
                <a:lumMod val="95000"/>
              </a:schemeClr>
            </a:solidFill>
          </p:spPr>
          <p:txBody>
            <a:bodyPr wrap="square" lIns="27432" tIns="27432" rIns="27432" bIns="27432" anchor="ctr">
              <a:spAutoFit/>
            </a:bodyPr>
            <a:lstStyle/>
            <a:p>
              <a:pPr algn="ctr" defTabSz="914400" fontAlgn="auto">
                <a:spcBef>
                  <a:spcPts val="0"/>
                </a:spcBef>
                <a:spcAft>
                  <a:spcPts val="0"/>
                </a:spcAft>
              </a:pPr>
              <a:r>
                <a:rPr lang="en-US" sz="1100" dirty="0" smtClean="0">
                  <a:gradFill>
                    <a:gsLst>
                      <a:gs pos="7080">
                        <a:srgbClr val="505050"/>
                      </a:gs>
                      <a:gs pos="100000">
                        <a:srgbClr val="505050"/>
                      </a:gs>
                    </a:gsLst>
                    <a:lin ang="5400000" scaled="0"/>
                  </a:gradFill>
                  <a:latin typeface="Segoe UI"/>
                  <a:ea typeface="Calibri" panose="020F0502020204030204" pitchFamily="34" charset="0"/>
                  <a:cs typeface="+mn-cs"/>
                </a:rPr>
                <a:t>Data factory</a:t>
              </a:r>
              <a:endParaRPr lang="en-US" sz="1100" dirty="0">
                <a:gradFill>
                  <a:gsLst>
                    <a:gs pos="7080">
                      <a:srgbClr val="505050"/>
                    </a:gs>
                    <a:gs pos="100000">
                      <a:srgbClr val="505050"/>
                    </a:gs>
                  </a:gsLst>
                  <a:lin ang="5400000" scaled="0"/>
                </a:gradFill>
                <a:latin typeface="Segoe UI"/>
                <a:ea typeface="Calibri" panose="020F0502020204030204" pitchFamily="34" charset="0"/>
                <a:cs typeface="+mn-cs"/>
              </a:endParaRPr>
            </a:p>
          </p:txBody>
        </p:sp>
        <p:grpSp>
          <p:nvGrpSpPr>
            <p:cNvPr id="23" name="Group 22"/>
            <p:cNvGrpSpPr/>
            <p:nvPr/>
          </p:nvGrpSpPr>
          <p:grpSpPr>
            <a:xfrm rot="900000">
              <a:off x="3354998" y="2757488"/>
              <a:ext cx="256530" cy="276626"/>
              <a:chOff x="3329474" y="2729965"/>
              <a:chExt cx="307578" cy="331672"/>
            </a:xfrm>
          </p:grpSpPr>
          <p:sp>
            <p:nvSpPr>
              <p:cNvPr id="22" name="Oval 21"/>
              <p:cNvSpPr/>
              <p:nvPr/>
            </p:nvSpPr>
            <p:spPr bwMode="auto">
              <a:xfrm>
                <a:off x="3375081" y="2786026"/>
                <a:ext cx="227750" cy="227750"/>
              </a:xfrm>
              <a:prstGeom prst="ellipse">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prstTxWarp prst="textNoShape">
                  <a:avLst/>
                </a:prstTxWarp>
              </a:bodyPr>
              <a:lstStyle/>
              <a:p>
                <a:pPr defTabSz="685965">
                  <a:lnSpc>
                    <a:spcPct val="90000"/>
                  </a:lnSpc>
                </a:pPr>
                <a:endParaRPr lang="en-US" sz="2300" dirty="0" err="1">
                  <a:solidFill>
                    <a:srgbClr val="FFFFFF">
                      <a:lumMod val="75000"/>
                    </a:srgbClr>
                  </a:solidFill>
                  <a:latin typeface="Segoe UI Light"/>
                </a:endParaRPr>
              </a:p>
            </p:txBody>
          </p:sp>
          <p:sp>
            <p:nvSpPr>
              <p:cNvPr id="65" name="Freeform 21"/>
              <p:cNvSpPr>
                <a:spLocks noEditPoints="1"/>
              </p:cNvSpPr>
              <p:nvPr/>
            </p:nvSpPr>
            <p:spPr bwMode="auto">
              <a:xfrm>
                <a:off x="3329474" y="2729965"/>
                <a:ext cx="307578" cy="331672"/>
              </a:xfrm>
              <a:custGeom>
                <a:avLst/>
                <a:gdLst>
                  <a:gd name="T0" fmla="*/ 461 w 994"/>
                  <a:gd name="T1" fmla="*/ 747 h 1072"/>
                  <a:gd name="T2" fmla="*/ 359 w 994"/>
                  <a:gd name="T3" fmla="*/ 1072 h 1072"/>
                  <a:gd name="T4" fmla="*/ 107 w 994"/>
                  <a:gd name="T5" fmla="*/ 999 h 1072"/>
                  <a:gd name="T6" fmla="*/ 59 w 994"/>
                  <a:gd name="T7" fmla="*/ 770 h 1072"/>
                  <a:gd name="T8" fmla="*/ 39 w 994"/>
                  <a:gd name="T9" fmla="*/ 728 h 1072"/>
                  <a:gd name="T10" fmla="*/ 22 w 994"/>
                  <a:gd name="T11" fmla="*/ 681 h 1072"/>
                  <a:gd name="T12" fmla="*/ 12 w 994"/>
                  <a:gd name="T13" fmla="*/ 639 h 1072"/>
                  <a:gd name="T14" fmla="*/ 4 w 994"/>
                  <a:gd name="T15" fmla="*/ 594 h 1072"/>
                  <a:gd name="T16" fmla="*/ 1 w 994"/>
                  <a:gd name="T17" fmla="*/ 539 h 1072"/>
                  <a:gd name="T18" fmla="*/ 3 w 994"/>
                  <a:gd name="T19" fmla="*/ 486 h 1072"/>
                  <a:gd name="T20" fmla="*/ 11 w 994"/>
                  <a:gd name="T21" fmla="*/ 436 h 1072"/>
                  <a:gd name="T22" fmla="*/ 23 w 994"/>
                  <a:gd name="T23" fmla="*/ 388 h 1072"/>
                  <a:gd name="T24" fmla="*/ 41 w 994"/>
                  <a:gd name="T25" fmla="*/ 340 h 1072"/>
                  <a:gd name="T26" fmla="*/ 43 w 994"/>
                  <a:gd name="T27" fmla="*/ 336 h 1072"/>
                  <a:gd name="T28" fmla="*/ 314 w 994"/>
                  <a:gd name="T29" fmla="*/ 75 h 1072"/>
                  <a:gd name="T30" fmla="*/ 378 w 994"/>
                  <a:gd name="T31" fmla="*/ 237 h 1072"/>
                  <a:gd name="T32" fmla="*/ 201 w 994"/>
                  <a:gd name="T33" fmla="*/ 409 h 1072"/>
                  <a:gd name="T34" fmla="*/ 189 w 994"/>
                  <a:gd name="T35" fmla="*/ 440 h 1072"/>
                  <a:gd name="T36" fmla="*/ 181 w 994"/>
                  <a:gd name="T37" fmla="*/ 472 h 1072"/>
                  <a:gd name="T38" fmla="*/ 176 w 994"/>
                  <a:gd name="T39" fmla="*/ 504 h 1072"/>
                  <a:gd name="T40" fmla="*/ 175 w 994"/>
                  <a:gd name="T41" fmla="*/ 536 h 1072"/>
                  <a:gd name="T42" fmla="*/ 179 w 994"/>
                  <a:gd name="T43" fmla="*/ 590 h 1072"/>
                  <a:gd name="T44" fmla="*/ 191 w 994"/>
                  <a:gd name="T45" fmla="*/ 637 h 1072"/>
                  <a:gd name="T46" fmla="*/ 210 w 994"/>
                  <a:gd name="T47" fmla="*/ 681 h 1072"/>
                  <a:gd name="T48" fmla="*/ 238 w 994"/>
                  <a:gd name="T49" fmla="*/ 727 h 1072"/>
                  <a:gd name="T50" fmla="*/ 265 w 994"/>
                  <a:gd name="T51" fmla="*/ 759 h 1072"/>
                  <a:gd name="T52" fmla="*/ 389 w 994"/>
                  <a:gd name="T53" fmla="*/ 717 h 1072"/>
                  <a:gd name="T54" fmla="*/ 991 w 994"/>
                  <a:gd name="T55" fmla="*/ 492 h 1072"/>
                  <a:gd name="T56" fmla="*/ 985 w 994"/>
                  <a:gd name="T57" fmla="*/ 446 h 1072"/>
                  <a:gd name="T58" fmla="*/ 973 w 994"/>
                  <a:gd name="T59" fmla="*/ 394 h 1072"/>
                  <a:gd name="T60" fmla="*/ 957 w 994"/>
                  <a:gd name="T61" fmla="*/ 348 h 1072"/>
                  <a:gd name="T62" fmla="*/ 936 w 994"/>
                  <a:gd name="T63" fmla="*/ 304 h 1072"/>
                  <a:gd name="T64" fmla="*/ 810 w 994"/>
                  <a:gd name="T65" fmla="*/ 151 h 1072"/>
                  <a:gd name="T66" fmla="*/ 857 w 994"/>
                  <a:gd name="T67" fmla="*/ 0 h 1072"/>
                  <a:gd name="T68" fmla="*/ 533 w 994"/>
                  <a:gd name="T69" fmla="*/ 103 h 1072"/>
                  <a:gd name="T70" fmla="*/ 606 w 994"/>
                  <a:gd name="T71" fmla="*/ 355 h 1072"/>
                  <a:gd name="T72" fmla="*/ 728 w 994"/>
                  <a:gd name="T73" fmla="*/ 312 h 1072"/>
                  <a:gd name="T74" fmla="*/ 756 w 994"/>
                  <a:gd name="T75" fmla="*/ 345 h 1072"/>
                  <a:gd name="T76" fmla="*/ 784 w 994"/>
                  <a:gd name="T77" fmla="*/ 390 h 1072"/>
                  <a:gd name="T78" fmla="*/ 803 w 994"/>
                  <a:gd name="T79" fmla="*/ 435 h 1072"/>
                  <a:gd name="T80" fmla="*/ 815 w 994"/>
                  <a:gd name="T81" fmla="*/ 482 h 1072"/>
                  <a:gd name="T82" fmla="*/ 819 w 994"/>
                  <a:gd name="T83" fmla="*/ 536 h 1072"/>
                  <a:gd name="T84" fmla="*/ 818 w 994"/>
                  <a:gd name="T85" fmla="*/ 568 h 1072"/>
                  <a:gd name="T86" fmla="*/ 813 w 994"/>
                  <a:gd name="T87" fmla="*/ 600 h 1072"/>
                  <a:gd name="T88" fmla="*/ 805 w 994"/>
                  <a:gd name="T89" fmla="*/ 632 h 1072"/>
                  <a:gd name="T90" fmla="*/ 793 w 994"/>
                  <a:gd name="T91" fmla="*/ 662 h 1072"/>
                  <a:gd name="T92" fmla="*/ 616 w 994"/>
                  <a:gd name="T93" fmla="*/ 835 h 1072"/>
                  <a:gd name="T94" fmla="*/ 680 w 994"/>
                  <a:gd name="T95" fmla="*/ 997 h 1072"/>
                  <a:gd name="T96" fmla="*/ 951 w 994"/>
                  <a:gd name="T97" fmla="*/ 735 h 1072"/>
                  <a:gd name="T98" fmla="*/ 953 w 994"/>
                  <a:gd name="T99" fmla="*/ 732 h 1072"/>
                  <a:gd name="T100" fmla="*/ 971 w 994"/>
                  <a:gd name="T101" fmla="*/ 685 h 1072"/>
                  <a:gd name="T102" fmla="*/ 983 w 994"/>
                  <a:gd name="T103" fmla="*/ 636 h 1072"/>
                  <a:gd name="T104" fmla="*/ 991 w 994"/>
                  <a:gd name="T105" fmla="*/ 586 h 1072"/>
                  <a:gd name="T106" fmla="*/ 993 w 994"/>
                  <a:gd name="T107" fmla="*/ 533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4" h="1072">
                    <a:moveTo>
                      <a:pt x="389" y="717"/>
                    </a:moveTo>
                    <a:cubicBezTo>
                      <a:pt x="428" y="677"/>
                      <a:pt x="461" y="691"/>
                      <a:pt x="461" y="747"/>
                    </a:cubicBezTo>
                    <a:cubicBezTo>
                      <a:pt x="461" y="969"/>
                      <a:pt x="461" y="969"/>
                      <a:pt x="461" y="969"/>
                    </a:cubicBezTo>
                    <a:cubicBezTo>
                      <a:pt x="461" y="1025"/>
                      <a:pt x="415" y="1072"/>
                      <a:pt x="359" y="1072"/>
                    </a:cubicBezTo>
                    <a:cubicBezTo>
                      <a:pt x="137" y="1072"/>
                      <a:pt x="137" y="1072"/>
                      <a:pt x="137" y="1072"/>
                    </a:cubicBezTo>
                    <a:cubicBezTo>
                      <a:pt x="80" y="1072"/>
                      <a:pt x="67" y="1039"/>
                      <a:pt x="107" y="999"/>
                    </a:cubicBezTo>
                    <a:cubicBezTo>
                      <a:pt x="184" y="921"/>
                      <a:pt x="184" y="921"/>
                      <a:pt x="184" y="921"/>
                    </a:cubicBezTo>
                    <a:cubicBezTo>
                      <a:pt x="133" y="880"/>
                      <a:pt x="90" y="828"/>
                      <a:pt x="59" y="770"/>
                    </a:cubicBezTo>
                    <a:cubicBezTo>
                      <a:pt x="58" y="768"/>
                      <a:pt x="58" y="768"/>
                      <a:pt x="58" y="768"/>
                    </a:cubicBezTo>
                    <a:cubicBezTo>
                      <a:pt x="51" y="755"/>
                      <a:pt x="45" y="742"/>
                      <a:pt x="39" y="728"/>
                    </a:cubicBezTo>
                    <a:cubicBezTo>
                      <a:pt x="37" y="724"/>
                      <a:pt x="37" y="724"/>
                      <a:pt x="37" y="724"/>
                    </a:cubicBezTo>
                    <a:cubicBezTo>
                      <a:pt x="32" y="710"/>
                      <a:pt x="26" y="696"/>
                      <a:pt x="22" y="681"/>
                    </a:cubicBezTo>
                    <a:cubicBezTo>
                      <a:pt x="21" y="677"/>
                      <a:pt x="21" y="677"/>
                      <a:pt x="21" y="677"/>
                    </a:cubicBezTo>
                    <a:cubicBezTo>
                      <a:pt x="17" y="665"/>
                      <a:pt x="14" y="652"/>
                      <a:pt x="12" y="639"/>
                    </a:cubicBezTo>
                    <a:cubicBezTo>
                      <a:pt x="9" y="625"/>
                      <a:pt x="9" y="625"/>
                      <a:pt x="9" y="625"/>
                    </a:cubicBezTo>
                    <a:cubicBezTo>
                      <a:pt x="7" y="615"/>
                      <a:pt x="6" y="605"/>
                      <a:pt x="4" y="594"/>
                    </a:cubicBezTo>
                    <a:cubicBezTo>
                      <a:pt x="3" y="580"/>
                      <a:pt x="3" y="580"/>
                      <a:pt x="3" y="580"/>
                    </a:cubicBezTo>
                    <a:cubicBezTo>
                      <a:pt x="2" y="567"/>
                      <a:pt x="1" y="553"/>
                      <a:pt x="1" y="539"/>
                    </a:cubicBezTo>
                    <a:cubicBezTo>
                      <a:pt x="0" y="536"/>
                      <a:pt x="0" y="536"/>
                      <a:pt x="0" y="536"/>
                    </a:cubicBezTo>
                    <a:cubicBezTo>
                      <a:pt x="0" y="519"/>
                      <a:pt x="1" y="502"/>
                      <a:pt x="3" y="486"/>
                    </a:cubicBezTo>
                    <a:cubicBezTo>
                      <a:pt x="5" y="474"/>
                      <a:pt x="5" y="474"/>
                      <a:pt x="5" y="474"/>
                    </a:cubicBezTo>
                    <a:cubicBezTo>
                      <a:pt x="6" y="461"/>
                      <a:pt x="8" y="449"/>
                      <a:pt x="11" y="436"/>
                    </a:cubicBezTo>
                    <a:cubicBezTo>
                      <a:pt x="14" y="425"/>
                      <a:pt x="14" y="425"/>
                      <a:pt x="14" y="425"/>
                    </a:cubicBezTo>
                    <a:cubicBezTo>
                      <a:pt x="16" y="412"/>
                      <a:pt x="19" y="400"/>
                      <a:pt x="23" y="388"/>
                    </a:cubicBezTo>
                    <a:cubicBezTo>
                      <a:pt x="27" y="378"/>
                      <a:pt x="27" y="378"/>
                      <a:pt x="27" y="378"/>
                    </a:cubicBezTo>
                    <a:cubicBezTo>
                      <a:pt x="31" y="365"/>
                      <a:pt x="36" y="353"/>
                      <a:pt x="41" y="340"/>
                    </a:cubicBezTo>
                    <a:cubicBezTo>
                      <a:pt x="42" y="339"/>
                      <a:pt x="42" y="339"/>
                      <a:pt x="42" y="339"/>
                    </a:cubicBezTo>
                    <a:cubicBezTo>
                      <a:pt x="43" y="336"/>
                      <a:pt x="43" y="336"/>
                      <a:pt x="43" y="336"/>
                    </a:cubicBezTo>
                    <a:cubicBezTo>
                      <a:pt x="67" y="281"/>
                      <a:pt x="101" y="230"/>
                      <a:pt x="146" y="186"/>
                    </a:cubicBezTo>
                    <a:cubicBezTo>
                      <a:pt x="194" y="137"/>
                      <a:pt x="251" y="100"/>
                      <a:pt x="314" y="75"/>
                    </a:cubicBezTo>
                    <a:cubicBezTo>
                      <a:pt x="359" y="58"/>
                      <a:pt x="409" y="80"/>
                      <a:pt x="427" y="124"/>
                    </a:cubicBezTo>
                    <a:cubicBezTo>
                      <a:pt x="445" y="169"/>
                      <a:pt x="423" y="220"/>
                      <a:pt x="378" y="237"/>
                    </a:cubicBezTo>
                    <a:cubicBezTo>
                      <a:pt x="337" y="253"/>
                      <a:pt x="300" y="278"/>
                      <a:pt x="269" y="309"/>
                    </a:cubicBezTo>
                    <a:cubicBezTo>
                      <a:pt x="239" y="338"/>
                      <a:pt x="217" y="372"/>
                      <a:pt x="201" y="409"/>
                    </a:cubicBezTo>
                    <a:cubicBezTo>
                      <a:pt x="197" y="417"/>
                      <a:pt x="195" y="424"/>
                      <a:pt x="192" y="432"/>
                    </a:cubicBezTo>
                    <a:cubicBezTo>
                      <a:pt x="189" y="440"/>
                      <a:pt x="189" y="440"/>
                      <a:pt x="189" y="440"/>
                    </a:cubicBezTo>
                    <a:cubicBezTo>
                      <a:pt x="187" y="447"/>
                      <a:pt x="186" y="453"/>
                      <a:pt x="184" y="460"/>
                    </a:cubicBezTo>
                    <a:cubicBezTo>
                      <a:pt x="181" y="472"/>
                      <a:pt x="181" y="472"/>
                      <a:pt x="181" y="472"/>
                    </a:cubicBezTo>
                    <a:cubicBezTo>
                      <a:pt x="180" y="478"/>
                      <a:pt x="179" y="483"/>
                      <a:pt x="178" y="489"/>
                    </a:cubicBezTo>
                    <a:cubicBezTo>
                      <a:pt x="176" y="504"/>
                      <a:pt x="176" y="504"/>
                      <a:pt x="176" y="504"/>
                    </a:cubicBezTo>
                    <a:cubicBezTo>
                      <a:pt x="175" y="514"/>
                      <a:pt x="175" y="524"/>
                      <a:pt x="175" y="534"/>
                    </a:cubicBezTo>
                    <a:cubicBezTo>
                      <a:pt x="175" y="536"/>
                      <a:pt x="175" y="536"/>
                      <a:pt x="175" y="536"/>
                    </a:cubicBezTo>
                    <a:cubicBezTo>
                      <a:pt x="175" y="551"/>
                      <a:pt x="176" y="565"/>
                      <a:pt x="178" y="579"/>
                    </a:cubicBezTo>
                    <a:cubicBezTo>
                      <a:pt x="179" y="590"/>
                      <a:pt x="179" y="590"/>
                      <a:pt x="179" y="590"/>
                    </a:cubicBezTo>
                    <a:cubicBezTo>
                      <a:pt x="182" y="604"/>
                      <a:pt x="185" y="617"/>
                      <a:pt x="189" y="630"/>
                    </a:cubicBezTo>
                    <a:cubicBezTo>
                      <a:pt x="191" y="637"/>
                      <a:pt x="191" y="637"/>
                      <a:pt x="191" y="637"/>
                    </a:cubicBezTo>
                    <a:cubicBezTo>
                      <a:pt x="194" y="647"/>
                      <a:pt x="199" y="658"/>
                      <a:pt x="203" y="668"/>
                    </a:cubicBezTo>
                    <a:cubicBezTo>
                      <a:pt x="210" y="681"/>
                      <a:pt x="210" y="681"/>
                      <a:pt x="210" y="681"/>
                    </a:cubicBezTo>
                    <a:cubicBezTo>
                      <a:pt x="214" y="691"/>
                      <a:pt x="220" y="701"/>
                      <a:pt x="226" y="710"/>
                    </a:cubicBezTo>
                    <a:cubicBezTo>
                      <a:pt x="230" y="716"/>
                      <a:pt x="234" y="721"/>
                      <a:pt x="238" y="727"/>
                    </a:cubicBezTo>
                    <a:cubicBezTo>
                      <a:pt x="242" y="733"/>
                      <a:pt x="247" y="739"/>
                      <a:pt x="252" y="745"/>
                    </a:cubicBezTo>
                    <a:cubicBezTo>
                      <a:pt x="265" y="759"/>
                      <a:pt x="265" y="759"/>
                      <a:pt x="265" y="759"/>
                    </a:cubicBezTo>
                    <a:cubicBezTo>
                      <a:pt x="279" y="773"/>
                      <a:pt x="293" y="785"/>
                      <a:pt x="309" y="797"/>
                    </a:cubicBezTo>
                    <a:cubicBezTo>
                      <a:pt x="389" y="717"/>
                      <a:pt x="389" y="717"/>
                      <a:pt x="389" y="717"/>
                    </a:cubicBezTo>
                    <a:moveTo>
                      <a:pt x="993" y="533"/>
                    </a:moveTo>
                    <a:cubicBezTo>
                      <a:pt x="993" y="519"/>
                      <a:pt x="993" y="505"/>
                      <a:pt x="991" y="492"/>
                    </a:cubicBezTo>
                    <a:cubicBezTo>
                      <a:pt x="990" y="478"/>
                      <a:pt x="990" y="478"/>
                      <a:pt x="990" y="478"/>
                    </a:cubicBezTo>
                    <a:cubicBezTo>
                      <a:pt x="989" y="467"/>
                      <a:pt x="987" y="457"/>
                      <a:pt x="985" y="446"/>
                    </a:cubicBezTo>
                    <a:cubicBezTo>
                      <a:pt x="983" y="433"/>
                      <a:pt x="983" y="433"/>
                      <a:pt x="983" y="433"/>
                    </a:cubicBezTo>
                    <a:cubicBezTo>
                      <a:pt x="980" y="420"/>
                      <a:pt x="977" y="407"/>
                      <a:pt x="973" y="394"/>
                    </a:cubicBezTo>
                    <a:cubicBezTo>
                      <a:pt x="972" y="391"/>
                      <a:pt x="972" y="391"/>
                      <a:pt x="972" y="391"/>
                    </a:cubicBezTo>
                    <a:cubicBezTo>
                      <a:pt x="968" y="377"/>
                      <a:pt x="962" y="362"/>
                      <a:pt x="957" y="348"/>
                    </a:cubicBezTo>
                    <a:cubicBezTo>
                      <a:pt x="955" y="344"/>
                      <a:pt x="955" y="344"/>
                      <a:pt x="955" y="344"/>
                    </a:cubicBezTo>
                    <a:cubicBezTo>
                      <a:pt x="949" y="330"/>
                      <a:pt x="943" y="317"/>
                      <a:pt x="936" y="304"/>
                    </a:cubicBezTo>
                    <a:cubicBezTo>
                      <a:pt x="935" y="302"/>
                      <a:pt x="935" y="302"/>
                      <a:pt x="935" y="302"/>
                    </a:cubicBezTo>
                    <a:cubicBezTo>
                      <a:pt x="904" y="244"/>
                      <a:pt x="862" y="192"/>
                      <a:pt x="810" y="151"/>
                    </a:cubicBezTo>
                    <a:cubicBezTo>
                      <a:pt x="887" y="73"/>
                      <a:pt x="887" y="73"/>
                      <a:pt x="887" y="73"/>
                    </a:cubicBezTo>
                    <a:cubicBezTo>
                      <a:pt x="927" y="33"/>
                      <a:pt x="914" y="0"/>
                      <a:pt x="857" y="0"/>
                    </a:cubicBezTo>
                    <a:cubicBezTo>
                      <a:pt x="636" y="0"/>
                      <a:pt x="636" y="0"/>
                      <a:pt x="636" y="0"/>
                    </a:cubicBezTo>
                    <a:cubicBezTo>
                      <a:pt x="579" y="0"/>
                      <a:pt x="533" y="47"/>
                      <a:pt x="533" y="103"/>
                    </a:cubicBezTo>
                    <a:cubicBezTo>
                      <a:pt x="533" y="325"/>
                      <a:pt x="533" y="325"/>
                      <a:pt x="533" y="325"/>
                    </a:cubicBezTo>
                    <a:cubicBezTo>
                      <a:pt x="533" y="381"/>
                      <a:pt x="566" y="395"/>
                      <a:pt x="606" y="355"/>
                    </a:cubicBezTo>
                    <a:cubicBezTo>
                      <a:pt x="685" y="275"/>
                      <a:pt x="685" y="275"/>
                      <a:pt x="685" y="275"/>
                    </a:cubicBezTo>
                    <a:cubicBezTo>
                      <a:pt x="701" y="286"/>
                      <a:pt x="715" y="299"/>
                      <a:pt x="728" y="312"/>
                    </a:cubicBezTo>
                    <a:cubicBezTo>
                      <a:pt x="733" y="317"/>
                      <a:pt x="738" y="322"/>
                      <a:pt x="742" y="327"/>
                    </a:cubicBezTo>
                    <a:cubicBezTo>
                      <a:pt x="747" y="333"/>
                      <a:pt x="752" y="339"/>
                      <a:pt x="756" y="345"/>
                    </a:cubicBezTo>
                    <a:cubicBezTo>
                      <a:pt x="760" y="351"/>
                      <a:pt x="765" y="357"/>
                      <a:pt x="768" y="363"/>
                    </a:cubicBezTo>
                    <a:cubicBezTo>
                      <a:pt x="774" y="372"/>
                      <a:pt x="780" y="381"/>
                      <a:pt x="784" y="390"/>
                    </a:cubicBezTo>
                    <a:cubicBezTo>
                      <a:pt x="791" y="404"/>
                      <a:pt x="791" y="404"/>
                      <a:pt x="791" y="404"/>
                    </a:cubicBezTo>
                    <a:cubicBezTo>
                      <a:pt x="795" y="414"/>
                      <a:pt x="800" y="424"/>
                      <a:pt x="803" y="435"/>
                    </a:cubicBezTo>
                    <a:cubicBezTo>
                      <a:pt x="805" y="442"/>
                      <a:pt x="805" y="442"/>
                      <a:pt x="805" y="442"/>
                    </a:cubicBezTo>
                    <a:cubicBezTo>
                      <a:pt x="809" y="455"/>
                      <a:pt x="812" y="468"/>
                      <a:pt x="815" y="482"/>
                    </a:cubicBezTo>
                    <a:cubicBezTo>
                      <a:pt x="816" y="493"/>
                      <a:pt x="816" y="493"/>
                      <a:pt x="816" y="493"/>
                    </a:cubicBezTo>
                    <a:cubicBezTo>
                      <a:pt x="818" y="507"/>
                      <a:pt x="819" y="521"/>
                      <a:pt x="819" y="536"/>
                    </a:cubicBezTo>
                    <a:cubicBezTo>
                      <a:pt x="819" y="536"/>
                      <a:pt x="819" y="536"/>
                      <a:pt x="819" y="536"/>
                    </a:cubicBezTo>
                    <a:cubicBezTo>
                      <a:pt x="819" y="547"/>
                      <a:pt x="819" y="558"/>
                      <a:pt x="818" y="568"/>
                    </a:cubicBezTo>
                    <a:cubicBezTo>
                      <a:pt x="816" y="582"/>
                      <a:pt x="816" y="582"/>
                      <a:pt x="816" y="582"/>
                    </a:cubicBezTo>
                    <a:cubicBezTo>
                      <a:pt x="815" y="588"/>
                      <a:pt x="814" y="594"/>
                      <a:pt x="813" y="600"/>
                    </a:cubicBezTo>
                    <a:cubicBezTo>
                      <a:pt x="810" y="612"/>
                      <a:pt x="810" y="612"/>
                      <a:pt x="810" y="612"/>
                    </a:cubicBezTo>
                    <a:cubicBezTo>
                      <a:pt x="808" y="619"/>
                      <a:pt x="807" y="625"/>
                      <a:pt x="805" y="632"/>
                    </a:cubicBezTo>
                    <a:cubicBezTo>
                      <a:pt x="802" y="640"/>
                      <a:pt x="802" y="640"/>
                      <a:pt x="802" y="640"/>
                    </a:cubicBezTo>
                    <a:cubicBezTo>
                      <a:pt x="799" y="648"/>
                      <a:pt x="797" y="655"/>
                      <a:pt x="793" y="662"/>
                    </a:cubicBezTo>
                    <a:cubicBezTo>
                      <a:pt x="778" y="700"/>
                      <a:pt x="755" y="734"/>
                      <a:pt x="725" y="763"/>
                    </a:cubicBezTo>
                    <a:cubicBezTo>
                      <a:pt x="694" y="795"/>
                      <a:pt x="657" y="819"/>
                      <a:pt x="616" y="835"/>
                    </a:cubicBezTo>
                    <a:cubicBezTo>
                      <a:pt x="571" y="852"/>
                      <a:pt x="549" y="903"/>
                      <a:pt x="567" y="948"/>
                    </a:cubicBezTo>
                    <a:cubicBezTo>
                      <a:pt x="585" y="992"/>
                      <a:pt x="635" y="1014"/>
                      <a:pt x="680" y="997"/>
                    </a:cubicBezTo>
                    <a:cubicBezTo>
                      <a:pt x="743" y="972"/>
                      <a:pt x="800" y="935"/>
                      <a:pt x="849" y="886"/>
                    </a:cubicBezTo>
                    <a:cubicBezTo>
                      <a:pt x="893" y="842"/>
                      <a:pt x="927" y="791"/>
                      <a:pt x="951" y="735"/>
                    </a:cubicBezTo>
                    <a:cubicBezTo>
                      <a:pt x="953" y="734"/>
                      <a:pt x="953" y="734"/>
                      <a:pt x="953" y="734"/>
                    </a:cubicBezTo>
                    <a:cubicBezTo>
                      <a:pt x="953" y="732"/>
                      <a:pt x="953" y="732"/>
                      <a:pt x="953" y="732"/>
                    </a:cubicBezTo>
                    <a:cubicBezTo>
                      <a:pt x="959" y="719"/>
                      <a:pt x="963" y="706"/>
                      <a:pt x="968" y="693"/>
                    </a:cubicBezTo>
                    <a:cubicBezTo>
                      <a:pt x="971" y="685"/>
                      <a:pt x="971" y="685"/>
                      <a:pt x="971" y="685"/>
                    </a:cubicBezTo>
                    <a:cubicBezTo>
                      <a:pt x="975" y="672"/>
                      <a:pt x="978" y="659"/>
                      <a:pt x="981" y="646"/>
                    </a:cubicBezTo>
                    <a:cubicBezTo>
                      <a:pt x="983" y="636"/>
                      <a:pt x="983" y="636"/>
                      <a:pt x="983" y="636"/>
                    </a:cubicBezTo>
                    <a:cubicBezTo>
                      <a:pt x="986" y="623"/>
                      <a:pt x="988" y="609"/>
                      <a:pt x="990" y="596"/>
                    </a:cubicBezTo>
                    <a:cubicBezTo>
                      <a:pt x="991" y="586"/>
                      <a:pt x="991" y="586"/>
                      <a:pt x="991" y="586"/>
                    </a:cubicBezTo>
                    <a:cubicBezTo>
                      <a:pt x="993" y="570"/>
                      <a:pt x="994" y="553"/>
                      <a:pt x="994" y="536"/>
                    </a:cubicBezTo>
                    <a:lnTo>
                      <a:pt x="993" y="53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cxnSp>
        <p:nvCxnSpPr>
          <p:cNvPr id="69" name="Straight Arrow Connector 68"/>
          <p:cNvCxnSpPr/>
          <p:nvPr/>
        </p:nvCxnSpPr>
        <p:spPr>
          <a:xfrm flipH="1">
            <a:off x="2017320" y="5026868"/>
            <a:ext cx="1810364"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75" name="Group 74"/>
          <p:cNvGrpSpPr/>
          <p:nvPr/>
        </p:nvGrpSpPr>
        <p:grpSpPr>
          <a:xfrm>
            <a:off x="11328054" y="293046"/>
            <a:ext cx="833466" cy="779510"/>
            <a:chOff x="9912032" y="-4017146"/>
            <a:chExt cx="4168776" cy="3898901"/>
          </a:xfrm>
        </p:grpSpPr>
        <p:sp>
          <p:nvSpPr>
            <p:cNvPr id="76"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7"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8" name="Freeform 77"/>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grpSp>
      <p:sp>
        <p:nvSpPr>
          <p:cNvPr id="62" name="TextBox 61">
            <a:hlinkClick r:id="rId10"/>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71" name="矩形 70">
            <a:hlinkClick r:id="rId10"/>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4035061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0-#ppt_w/2"/>
                                          </p:val>
                                        </p:tav>
                                        <p:tav tm="100000">
                                          <p:val>
                                            <p:strVal val="#ppt_x"/>
                                          </p:val>
                                        </p:tav>
                                      </p:tavLst>
                                    </p:anim>
                                    <p:anim calcmode="lin" valueType="num">
                                      <p:cBhvr additive="base">
                                        <p:cTn id="8" dur="1000" fill="hold"/>
                                        <p:tgtEl>
                                          <p:spTgt spid="5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 presetClass="entr" presetSubtype="8" decel="10000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1000" fill="hold"/>
                                        <p:tgtEl>
                                          <p:spTgt spid="51"/>
                                        </p:tgtEl>
                                        <p:attrNameLst>
                                          <p:attrName>ppt_x</p:attrName>
                                        </p:attrNameLst>
                                      </p:cBhvr>
                                      <p:tavLst>
                                        <p:tav tm="0">
                                          <p:val>
                                            <p:strVal val="0-#ppt_w/2"/>
                                          </p:val>
                                        </p:tav>
                                        <p:tav tm="100000">
                                          <p:val>
                                            <p:strVal val="#ppt_x"/>
                                          </p:val>
                                        </p:tav>
                                      </p:tavLst>
                                    </p:anim>
                                    <p:anim calcmode="lin" valueType="num">
                                      <p:cBhvr additive="base">
                                        <p:cTn id="23" dur="1000" fill="hold"/>
                                        <p:tgtEl>
                                          <p:spTgt spid="51"/>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par>
                                <p:cTn id="32" presetID="2" presetClass="entr" presetSubtype="8" decel="10000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1000" fill="hold"/>
                                        <p:tgtEl>
                                          <p:spTgt spid="52"/>
                                        </p:tgtEl>
                                        <p:attrNameLst>
                                          <p:attrName>ppt_x</p:attrName>
                                        </p:attrNameLst>
                                      </p:cBhvr>
                                      <p:tavLst>
                                        <p:tav tm="0">
                                          <p:val>
                                            <p:strVal val="0-#ppt_w/2"/>
                                          </p:val>
                                        </p:tav>
                                        <p:tav tm="100000">
                                          <p:val>
                                            <p:strVal val="#ppt_x"/>
                                          </p:val>
                                        </p:tav>
                                      </p:tavLst>
                                    </p:anim>
                                    <p:anim calcmode="lin" valueType="num">
                                      <p:cBhvr additive="base">
                                        <p:cTn id="35" dur="1000" fill="hold"/>
                                        <p:tgtEl>
                                          <p:spTgt spid="52"/>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49"/>
                                        </p:tgtEl>
                                        <p:attrNameLst>
                                          <p:attrName>style.visibility</p:attrName>
                                        </p:attrNameLst>
                                      </p:cBhvr>
                                      <p:to>
                                        <p:strVal val="visible"/>
                                      </p:to>
                                    </p:set>
                                    <p:animEffect transition="in" filter="wipe(left)">
                                      <p:cBhvr>
                                        <p:cTn id="43" dur="500"/>
                                        <p:tgtEl>
                                          <p:spTgt spid="149"/>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1000" fill="hold"/>
                                        <p:tgtEl>
                                          <p:spTgt spid="53"/>
                                        </p:tgtEl>
                                        <p:attrNameLst>
                                          <p:attrName>ppt_x</p:attrName>
                                        </p:attrNameLst>
                                      </p:cBhvr>
                                      <p:tavLst>
                                        <p:tav tm="0">
                                          <p:val>
                                            <p:strVal val="0-#ppt_w/2"/>
                                          </p:val>
                                        </p:tav>
                                        <p:tav tm="100000">
                                          <p:val>
                                            <p:strVal val="#ppt_x"/>
                                          </p:val>
                                        </p:tav>
                                      </p:tavLst>
                                    </p:anim>
                                    <p:anim calcmode="lin" valueType="num">
                                      <p:cBhvr additive="base">
                                        <p:cTn id="47" dur="1000" fill="hold"/>
                                        <p:tgtEl>
                                          <p:spTgt spid="53"/>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5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2" grpId="0" animBg="1"/>
      <p:bldP spid="51" grpId="0" animBg="1"/>
      <p:bldP spid="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9647837" cy="2751698"/>
          </a:xfrm>
        </p:spPr>
        <p:txBody>
          <a:bodyPr/>
          <a:lstStyle/>
          <a:p>
            <a:r>
              <a:rPr lang="en-US" sz="8800" dirty="0" smtClean="0"/>
              <a:t>DEMO </a:t>
            </a:r>
            <a:r>
              <a:rPr lang="en-US" dirty="0" smtClean="0"/>
              <a:t/>
            </a:r>
            <a:br>
              <a:rPr lang="en-US" dirty="0" smtClean="0"/>
            </a:br>
            <a:r>
              <a:rPr lang="en-US" dirty="0" smtClean="0"/>
              <a:t>Real-time analytics and machine learning</a:t>
            </a:r>
            <a:endParaRPr lang="en-US" dirty="0"/>
          </a:p>
        </p:txBody>
      </p:sp>
      <p:sp>
        <p:nvSpPr>
          <p:cNvPr id="3" name="Text Placeholder 2"/>
          <p:cNvSpPr>
            <a:spLocks noGrp="1"/>
          </p:cNvSpPr>
          <p:nvPr>
            <p:ph type="body" sz="quarter" idx="12"/>
          </p:nvPr>
        </p:nvSpPr>
        <p:spPr>
          <a:xfrm>
            <a:off x="274639" y="4723721"/>
            <a:ext cx="8229589" cy="1829593"/>
          </a:xfrm>
        </p:spPr>
        <p:txBody>
          <a:bodyPr/>
          <a:lstStyle/>
          <a:p>
            <a:r>
              <a:rPr lang="en-US" dirty="0" smtClean="0"/>
              <a:t>Sanjay Soni</a:t>
            </a:r>
          </a:p>
          <a:p>
            <a:r>
              <a:rPr lang="en-US" dirty="0" smtClean="0"/>
              <a:t>Sr. Technical Product Marketing Manager</a:t>
            </a:r>
          </a:p>
          <a:p>
            <a:r>
              <a:rPr lang="en-US" dirty="0" smtClean="0"/>
              <a:t>Microsoft</a:t>
            </a:r>
            <a:endParaRPr lang="en-US" dirty="0"/>
          </a:p>
        </p:txBody>
      </p:sp>
      <p:sp>
        <p:nvSpPr>
          <p:cNvPr id="4" name="TextBox 3">
            <a:hlinkClick r:id="rId2"/>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5" name="矩形 4">
            <a:hlinkClick r:id="rId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707738376"/>
      </p:ext>
    </p:extLst>
  </p:cSld>
  <p:clrMapOvr>
    <a:masterClrMapping/>
  </p:clrMapOvr>
  <mc:AlternateContent xmlns:mc="http://schemas.openxmlformats.org/markup-compatibility/2006">
    <mc:Choice xmlns:p14="http://schemas.microsoft.com/office/powerpoint/2010/main" xmlns="" Requires="p14">
      <p:transition spd="slow" p14:dur="3000">
        <p14:revea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 name="Title 1"/>
          <p:cNvSpPr>
            <a:spLocks noGrp="1"/>
          </p:cNvSpPr>
          <p:nvPr>
            <p:ph type="title"/>
          </p:nvPr>
        </p:nvSpPr>
        <p:spPr>
          <a:xfrm>
            <a:off x="8843" y="42081"/>
            <a:ext cx="11899641" cy="917575"/>
          </a:xfrm>
        </p:spPr>
        <p:txBody>
          <a:bodyPr/>
          <a:lstStyle/>
          <a:p>
            <a:r>
              <a:rPr lang="en-US" sz="3672" dirty="0"/>
              <a:t>Final Retail Demo Architecture</a:t>
            </a:r>
          </a:p>
        </p:txBody>
      </p:sp>
      <p:sp>
        <p:nvSpPr>
          <p:cNvPr id="29" name="Rectangle 28"/>
          <p:cNvSpPr/>
          <p:nvPr/>
        </p:nvSpPr>
        <p:spPr>
          <a:xfrm>
            <a:off x="3185167" y="5546955"/>
            <a:ext cx="2873477" cy="2028537"/>
          </a:xfrm>
          <a:prstGeom prst="rect">
            <a:avLst/>
          </a:prstGeom>
        </p:spPr>
        <p:txBody>
          <a:bodyPr wrap="square">
            <a:spAutoFit/>
          </a:bodyPr>
          <a:lstStyle/>
          <a:p>
            <a:pPr>
              <a:lnSpc>
                <a:spcPct val="90000"/>
              </a:lnSpc>
              <a:spcBef>
                <a:spcPts val="900"/>
              </a:spcBef>
            </a:pPr>
            <a:r>
              <a:rPr lang="en-US" sz="1632" dirty="0">
                <a:gradFill>
                  <a:gsLst>
                    <a:gs pos="93701">
                      <a:srgbClr val="4668C5"/>
                    </a:gs>
                    <a:gs pos="84071">
                      <a:srgbClr val="4668C5"/>
                    </a:gs>
                  </a:gsLst>
                  <a:lin ang="5400000" scaled="0"/>
                </a:gradFill>
              </a:rPr>
              <a:t>Stream Analytics</a:t>
            </a:r>
          </a:p>
          <a:p>
            <a:pPr marL="228557" lvl="1" indent="-228557">
              <a:lnSpc>
                <a:spcPct val="90000"/>
              </a:lnSpc>
              <a:spcBef>
                <a:spcPts val="900"/>
              </a:spcBef>
              <a:buFont typeface="Arial" panose="020B0604020202020204" pitchFamily="34" charset="0"/>
              <a:buChar char="•"/>
            </a:pPr>
            <a:r>
              <a:rPr lang="en-US" sz="1224" dirty="0" smtClean="0">
                <a:gradFill>
                  <a:gsLst>
                    <a:gs pos="7080">
                      <a:srgbClr val="505050"/>
                    </a:gs>
                    <a:gs pos="100000">
                      <a:srgbClr val="505050"/>
                    </a:gs>
                  </a:gsLst>
                  <a:lin ang="5400000" scaled="0"/>
                </a:gradFill>
              </a:rPr>
              <a:t>Managed near real-time </a:t>
            </a:r>
            <a:r>
              <a:rPr lang="en-US" sz="1224" dirty="0">
                <a:gradFill>
                  <a:gsLst>
                    <a:gs pos="7080">
                      <a:srgbClr val="505050"/>
                    </a:gs>
                    <a:gs pos="100000">
                      <a:srgbClr val="505050"/>
                    </a:gs>
                  </a:gsLst>
                  <a:lin ang="5400000" scaled="0"/>
                </a:gradFill>
              </a:rPr>
              <a:t>stream processing and analytics at cloud scale</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Rapid development and mission critical reliability</a:t>
            </a:r>
          </a:p>
          <a:p>
            <a:pPr marL="228557" lvl="1" indent="-228557">
              <a:lnSpc>
                <a:spcPct val="90000"/>
              </a:lnSpc>
              <a:spcBef>
                <a:spcPts val="900"/>
              </a:spcBef>
              <a:buFont typeface="Arial" panose="020B0604020202020204" pitchFamily="34" charset="0"/>
              <a:buChar char="•"/>
            </a:pPr>
            <a:endParaRPr lang="en-US" sz="1224" dirty="0">
              <a:gradFill>
                <a:gsLst>
                  <a:gs pos="7080">
                    <a:srgbClr val="505050"/>
                  </a:gs>
                  <a:gs pos="100000">
                    <a:srgbClr val="505050"/>
                  </a:gs>
                </a:gsLst>
                <a:lin ang="5400000" scaled="0"/>
              </a:gradFill>
            </a:endParaRPr>
          </a:p>
          <a:p>
            <a:pPr marL="228557" lvl="1" indent="-228557">
              <a:lnSpc>
                <a:spcPct val="90000"/>
              </a:lnSpc>
              <a:spcBef>
                <a:spcPts val="900"/>
              </a:spcBef>
              <a:buFont typeface="Arial" panose="020B0604020202020204" pitchFamily="34" charset="0"/>
              <a:buChar char="•"/>
            </a:pPr>
            <a:endParaRPr lang="en-US" sz="1224" dirty="0">
              <a:gradFill>
                <a:gsLst>
                  <a:gs pos="7080">
                    <a:srgbClr val="505050"/>
                  </a:gs>
                  <a:gs pos="100000">
                    <a:srgbClr val="505050"/>
                  </a:gs>
                </a:gsLst>
                <a:lin ang="5400000" scaled="0"/>
              </a:gradFill>
            </a:endParaRPr>
          </a:p>
        </p:txBody>
      </p:sp>
      <p:sp>
        <p:nvSpPr>
          <p:cNvPr id="485" name="Rectangle 484"/>
          <p:cNvSpPr/>
          <p:nvPr/>
        </p:nvSpPr>
        <p:spPr>
          <a:xfrm>
            <a:off x="9136323" y="5584042"/>
            <a:ext cx="2989104" cy="1627690"/>
          </a:xfrm>
          <a:prstGeom prst="rect">
            <a:avLst/>
          </a:prstGeom>
        </p:spPr>
        <p:txBody>
          <a:bodyPr wrap="square">
            <a:spAutoFit/>
          </a:bodyPr>
          <a:lstStyle/>
          <a:p>
            <a:pPr>
              <a:lnSpc>
                <a:spcPct val="90000"/>
              </a:lnSpc>
              <a:spcBef>
                <a:spcPts val="900"/>
              </a:spcBef>
            </a:pPr>
            <a:r>
              <a:rPr lang="en-US" sz="1632" dirty="0">
                <a:gradFill>
                  <a:gsLst>
                    <a:gs pos="93701">
                      <a:srgbClr val="4668C5"/>
                    </a:gs>
                    <a:gs pos="84071">
                      <a:srgbClr val="4668C5"/>
                    </a:gs>
                  </a:gsLst>
                  <a:lin ang="5400000" scaled="0"/>
                </a:gradFill>
              </a:rPr>
              <a:t>Power BI</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Self service analytics for all your data</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Data discovery and natural language exploration to enable data culture</a:t>
            </a:r>
          </a:p>
          <a:p>
            <a:pPr marL="228557" lvl="1" indent="-228557">
              <a:lnSpc>
                <a:spcPct val="90000"/>
              </a:lnSpc>
              <a:spcBef>
                <a:spcPts val="900"/>
              </a:spcBef>
              <a:buFont typeface="Arial" panose="020B0604020202020204" pitchFamily="34" charset="0"/>
              <a:buChar char="•"/>
            </a:pPr>
            <a:endParaRPr lang="en-US" sz="1224" dirty="0">
              <a:gradFill>
                <a:gsLst>
                  <a:gs pos="7080">
                    <a:srgbClr val="505050"/>
                  </a:gs>
                  <a:gs pos="100000">
                    <a:srgbClr val="505050"/>
                  </a:gs>
                </a:gsLst>
                <a:lin ang="5400000" scaled="0"/>
              </a:gradFill>
            </a:endParaRPr>
          </a:p>
          <a:p>
            <a:pPr marL="228557" lvl="1" indent="-228557">
              <a:lnSpc>
                <a:spcPct val="90000"/>
              </a:lnSpc>
              <a:spcBef>
                <a:spcPts val="900"/>
              </a:spcBef>
              <a:buFont typeface="Arial" panose="020B0604020202020204" pitchFamily="34" charset="0"/>
              <a:buChar char="•"/>
            </a:pPr>
            <a:endParaRPr lang="en-US" sz="1224" dirty="0">
              <a:gradFill>
                <a:gsLst>
                  <a:gs pos="7080">
                    <a:srgbClr val="505050"/>
                  </a:gs>
                  <a:gs pos="100000">
                    <a:srgbClr val="505050"/>
                  </a:gs>
                </a:gsLst>
                <a:lin ang="5400000" scaled="0"/>
              </a:gradFill>
            </a:endParaRPr>
          </a:p>
        </p:txBody>
      </p:sp>
      <p:sp>
        <p:nvSpPr>
          <p:cNvPr id="486" name="Rectangle 485"/>
          <p:cNvSpPr/>
          <p:nvPr/>
        </p:nvSpPr>
        <p:spPr>
          <a:xfrm>
            <a:off x="184657" y="5615483"/>
            <a:ext cx="2667769" cy="1623732"/>
          </a:xfrm>
          <a:prstGeom prst="rect">
            <a:avLst/>
          </a:prstGeom>
        </p:spPr>
        <p:txBody>
          <a:bodyPr wrap="square">
            <a:spAutoFit/>
          </a:bodyPr>
          <a:lstStyle/>
          <a:p>
            <a:pPr marL="0" lvl="1">
              <a:lnSpc>
                <a:spcPct val="90000"/>
              </a:lnSpc>
              <a:spcBef>
                <a:spcPts val="900"/>
              </a:spcBef>
            </a:pPr>
            <a:r>
              <a:rPr lang="en-US" sz="1632" dirty="0">
                <a:gradFill>
                  <a:gsLst>
                    <a:gs pos="93701">
                      <a:srgbClr val="4668C5"/>
                    </a:gs>
                    <a:gs pos="84071">
                      <a:srgbClr val="4668C5"/>
                    </a:gs>
                  </a:gsLst>
                  <a:lin ang="5400000" scaled="0"/>
                </a:gradFill>
              </a:rPr>
              <a:t>Azure Data Factory</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Compose and orchestrate data services at scale</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Manage data from a single pane of glass</a:t>
            </a:r>
          </a:p>
          <a:p>
            <a:pPr marL="228557" lvl="1" indent="-228557">
              <a:lnSpc>
                <a:spcPct val="90000"/>
              </a:lnSpc>
              <a:spcBef>
                <a:spcPts val="900"/>
              </a:spcBef>
              <a:buFont typeface="Arial" panose="020B0604020202020204" pitchFamily="34" charset="0"/>
              <a:buChar char="•"/>
            </a:pPr>
            <a:endParaRPr lang="en-US" sz="1599" dirty="0">
              <a:gradFill>
                <a:gsLst>
                  <a:gs pos="7080">
                    <a:srgbClr val="505050"/>
                  </a:gs>
                  <a:gs pos="100000">
                    <a:srgbClr val="505050"/>
                  </a:gs>
                </a:gsLst>
                <a:lin ang="5400000" scaled="0"/>
              </a:gradFill>
            </a:endParaRPr>
          </a:p>
        </p:txBody>
      </p:sp>
      <p:grpSp>
        <p:nvGrpSpPr>
          <p:cNvPr id="47" name="Group 46"/>
          <p:cNvGrpSpPr/>
          <p:nvPr/>
        </p:nvGrpSpPr>
        <p:grpSpPr>
          <a:xfrm>
            <a:off x="195647" y="746130"/>
            <a:ext cx="1915899" cy="4809269"/>
            <a:chOff x="190963" y="731567"/>
            <a:chExt cx="1878503" cy="4715398"/>
          </a:xfrm>
        </p:grpSpPr>
        <p:sp>
          <p:nvSpPr>
            <p:cNvPr id="170" name="Rectangle 169"/>
            <p:cNvSpPr/>
            <p:nvPr/>
          </p:nvSpPr>
          <p:spPr bwMode="auto">
            <a:xfrm>
              <a:off x="190963" y="141651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a:p>
              <a:pPr algn="ctr" defTabSz="932293">
                <a:lnSpc>
                  <a:spcPct val="90000"/>
                </a:lnSpc>
              </a:pPr>
              <a:endParaRPr lang="en-US" sz="1599" dirty="0">
                <a:solidFill>
                  <a:schemeClr val="tx1"/>
                </a:solidFill>
                <a:ea typeface="Segoe UI" pitchFamily="34" charset="0"/>
                <a:cs typeface="Segoe UI" pitchFamily="34" charset="0"/>
              </a:endParaRPr>
            </a:p>
          </p:txBody>
        </p:sp>
        <p:sp>
          <p:nvSpPr>
            <p:cNvPr id="3" name="Rectangle 2"/>
            <p:cNvSpPr/>
            <p:nvPr/>
          </p:nvSpPr>
          <p:spPr bwMode="auto">
            <a:xfrm>
              <a:off x="190963" y="73156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Event / Data producers</a:t>
              </a:r>
            </a:p>
          </p:txBody>
        </p:sp>
        <p:pic>
          <p:nvPicPr>
            <p:cNvPr id="84" name="Picture 83"/>
            <p:cNvPicPr>
              <a:picLocks noChangeAspect="1"/>
            </p:cNvPicPr>
            <p:nvPr/>
          </p:nvPicPr>
          <p:blipFill>
            <a:blip r:embed="rId3">
              <a:duotone>
                <a:prstClr val="black"/>
                <a:srgbClr val="00B0F0">
                  <a:tint val="45000"/>
                  <a:satMod val="400000"/>
                </a:srgbClr>
              </a:duotone>
            </a:blip>
            <a:stretch>
              <a:fillRect/>
            </a:stretch>
          </p:blipFill>
          <p:spPr>
            <a:xfrm>
              <a:off x="635569" y="1622487"/>
              <a:ext cx="901890" cy="697882"/>
            </a:xfrm>
            <a:prstGeom prst="rect">
              <a:avLst/>
            </a:prstGeom>
          </p:spPr>
        </p:pic>
        <p:grpSp>
          <p:nvGrpSpPr>
            <p:cNvPr id="85" name="Group 84"/>
            <p:cNvGrpSpPr/>
            <p:nvPr/>
          </p:nvGrpSpPr>
          <p:grpSpPr>
            <a:xfrm>
              <a:off x="507887" y="3005310"/>
              <a:ext cx="1285375" cy="835114"/>
              <a:chOff x="4802190" y="5115903"/>
              <a:chExt cx="1399318" cy="1043884"/>
            </a:xfrm>
          </p:grpSpPr>
          <p:sp>
            <p:nvSpPr>
              <p:cNvPr id="93" name="Flowchart: Predefined Process 92"/>
              <p:cNvSpPr/>
              <p:nvPr/>
            </p:nvSpPr>
            <p:spPr>
              <a:xfrm>
                <a:off x="4971060" y="5115903"/>
                <a:ext cx="1230448" cy="885429"/>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684">
                  <a:defRPr/>
                </a:pPr>
                <a:endParaRPr lang="en-US" sz="1599" kern="0" dirty="0">
                  <a:solidFill>
                    <a:srgbClr val="FFFFFF"/>
                  </a:solidFill>
                  <a:latin typeface="Calibri" panose="020F0502020204030204"/>
                  <a:ea typeface="+mn-ea"/>
                  <a:cs typeface="+mn-cs"/>
                </a:endParaRPr>
              </a:p>
            </p:txBody>
          </p:sp>
          <p:sp>
            <p:nvSpPr>
              <p:cNvPr id="94" name="Flowchart: Predefined Process 93"/>
              <p:cNvSpPr/>
              <p:nvPr/>
            </p:nvSpPr>
            <p:spPr>
              <a:xfrm>
                <a:off x="4886625" y="5197318"/>
                <a:ext cx="1230448" cy="883242"/>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684">
                  <a:defRPr/>
                </a:pPr>
                <a:endParaRPr lang="en-US" sz="1599" kern="0" dirty="0">
                  <a:solidFill>
                    <a:srgbClr val="FFFFFF"/>
                  </a:solidFill>
                  <a:latin typeface="Calibri" panose="020F0502020204030204"/>
                  <a:ea typeface="+mn-ea"/>
                  <a:cs typeface="+mn-cs"/>
                </a:endParaRPr>
              </a:p>
            </p:txBody>
          </p:sp>
          <p:sp>
            <p:nvSpPr>
              <p:cNvPr id="95" name="Flowchart: Predefined Process 94"/>
              <p:cNvSpPr/>
              <p:nvPr/>
            </p:nvSpPr>
            <p:spPr>
              <a:xfrm>
                <a:off x="4802190" y="5272907"/>
                <a:ext cx="1230448" cy="886880"/>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684">
                  <a:defRPr/>
                </a:pPr>
                <a:endParaRPr lang="en-US" sz="1199" kern="0" dirty="0">
                  <a:solidFill>
                    <a:prstClr val="black"/>
                  </a:solidFill>
                  <a:latin typeface="Calibri" panose="020F0502020204030204"/>
                  <a:ea typeface="+mn-ea"/>
                  <a:cs typeface="+mn-cs"/>
                </a:endParaRPr>
              </a:p>
              <a:p>
                <a:pPr algn="ctr" defTabSz="931684">
                  <a:defRPr/>
                </a:pPr>
                <a:endParaRPr lang="en-US" sz="1199" kern="0" dirty="0">
                  <a:solidFill>
                    <a:prstClr val="black"/>
                  </a:solidFill>
                  <a:latin typeface="Calibri" panose="020F0502020204030204"/>
                </a:endParaRPr>
              </a:p>
              <a:p>
                <a:pPr algn="ctr" defTabSz="931684">
                  <a:defRPr/>
                </a:pPr>
                <a:endParaRPr lang="en-US" sz="1199" kern="0" dirty="0">
                  <a:solidFill>
                    <a:prstClr val="black"/>
                  </a:solidFill>
                  <a:latin typeface="Calibri" panose="020F0502020204030204"/>
                  <a:ea typeface="+mn-ea"/>
                  <a:cs typeface="+mn-cs"/>
                </a:endParaRPr>
              </a:p>
              <a:p>
                <a:pPr algn="ctr" defTabSz="931684">
                  <a:defRPr/>
                </a:pPr>
                <a:endParaRPr lang="en-US" sz="1199" kern="0" dirty="0">
                  <a:solidFill>
                    <a:prstClr val="black"/>
                  </a:solidFill>
                  <a:latin typeface="Calibri" panose="020F0502020204030204"/>
                </a:endParaRPr>
              </a:p>
              <a:p>
                <a:pPr algn="ctr" defTabSz="931684">
                  <a:defRPr/>
                </a:pPr>
                <a:endParaRPr lang="en-US" sz="1199" kern="0" dirty="0">
                  <a:solidFill>
                    <a:prstClr val="black"/>
                  </a:solidFill>
                  <a:latin typeface="Calibri" panose="020F0502020204030204"/>
                  <a:ea typeface="+mn-ea"/>
                  <a:cs typeface="+mn-cs"/>
                </a:endParaRPr>
              </a:p>
              <a:p>
                <a:pPr algn="ctr" defTabSz="931684">
                  <a:defRPr/>
                </a:pPr>
                <a:endParaRPr lang="en-US" sz="1199" kern="0" dirty="0">
                  <a:solidFill>
                    <a:prstClr val="black"/>
                  </a:solidFill>
                  <a:latin typeface="Calibri" panose="020F0502020204030204"/>
                </a:endParaRPr>
              </a:p>
              <a:p>
                <a:pPr algn="ctr" defTabSz="931684">
                  <a:defRPr/>
                </a:pPr>
                <a:endParaRPr lang="en-US" sz="1199" kern="0" dirty="0">
                  <a:solidFill>
                    <a:prstClr val="black"/>
                  </a:solidFill>
                  <a:latin typeface="Calibri" panose="020F0502020204030204"/>
                  <a:ea typeface="+mn-ea"/>
                  <a:cs typeface="+mn-cs"/>
                </a:endParaRPr>
              </a:p>
            </p:txBody>
          </p:sp>
        </p:grpSp>
        <p:grpSp>
          <p:nvGrpSpPr>
            <p:cNvPr id="86" name="Group 85"/>
            <p:cNvGrpSpPr/>
            <p:nvPr/>
          </p:nvGrpSpPr>
          <p:grpSpPr>
            <a:xfrm>
              <a:off x="623837" y="3280116"/>
              <a:ext cx="947586" cy="370535"/>
              <a:chOff x="7374740" y="6267960"/>
              <a:chExt cx="643845" cy="286724"/>
            </a:xfrm>
            <a:solidFill>
              <a:srgbClr val="E7E6E6">
                <a:lumMod val="25000"/>
              </a:srgbClr>
            </a:solidFill>
          </p:grpSpPr>
          <p:sp>
            <p:nvSpPr>
              <p:cNvPr id="89" name="Freeform 21"/>
              <p:cNvSpPr>
                <a:spLocks/>
              </p:cNvSpPr>
              <p:nvPr/>
            </p:nvSpPr>
            <p:spPr bwMode="auto">
              <a:xfrm>
                <a:off x="7384376" y="6267960"/>
                <a:ext cx="634209" cy="285240"/>
              </a:xfrm>
              <a:custGeom>
                <a:avLst/>
                <a:gdLst>
                  <a:gd name="T0" fmla="*/ 316 w 353"/>
                  <a:gd name="T1" fmla="*/ 100 h 147"/>
                  <a:gd name="T2" fmla="*/ 314 w 353"/>
                  <a:gd name="T3" fmla="*/ 97 h 147"/>
                  <a:gd name="T4" fmla="*/ 351 w 353"/>
                  <a:gd name="T5" fmla="*/ 74 h 147"/>
                  <a:gd name="T6" fmla="*/ 47 w 353"/>
                  <a:gd name="T7" fmla="*/ 0 h 147"/>
                  <a:gd name="T8" fmla="*/ 0 w 353"/>
                  <a:gd name="T9" fmla="*/ 16 h 147"/>
                  <a:gd name="T10" fmla="*/ 1 w 353"/>
                  <a:gd name="T11" fmla="*/ 17 h 147"/>
                  <a:gd name="T12" fmla="*/ 304 w 353"/>
                  <a:gd name="T13" fmla="*/ 98 h 147"/>
                  <a:gd name="T14" fmla="*/ 312 w 353"/>
                  <a:gd name="T15" fmla="*/ 108 h 147"/>
                  <a:gd name="T16" fmla="*/ 312 w 353"/>
                  <a:gd name="T17" fmla="*/ 144 h 147"/>
                  <a:gd name="T18" fmla="*/ 312 w 353"/>
                  <a:gd name="T19" fmla="*/ 147 h 147"/>
                  <a:gd name="T20" fmla="*/ 353 w 353"/>
                  <a:gd name="T21" fmla="*/ 77 h 147"/>
                  <a:gd name="T22" fmla="*/ 316 w 353"/>
                  <a:gd name="T2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3" h="147">
                    <a:moveTo>
                      <a:pt x="316" y="100"/>
                    </a:moveTo>
                    <a:cubicBezTo>
                      <a:pt x="314" y="97"/>
                      <a:pt x="314" y="97"/>
                      <a:pt x="314" y="97"/>
                    </a:cubicBezTo>
                    <a:cubicBezTo>
                      <a:pt x="351" y="74"/>
                      <a:pt x="351" y="74"/>
                      <a:pt x="351" y="74"/>
                    </a:cubicBezTo>
                    <a:cubicBezTo>
                      <a:pt x="47" y="0"/>
                      <a:pt x="47" y="0"/>
                      <a:pt x="47" y="0"/>
                    </a:cubicBezTo>
                    <a:cubicBezTo>
                      <a:pt x="0" y="16"/>
                      <a:pt x="0" y="16"/>
                      <a:pt x="0" y="16"/>
                    </a:cubicBezTo>
                    <a:cubicBezTo>
                      <a:pt x="1" y="16"/>
                      <a:pt x="1" y="16"/>
                      <a:pt x="1" y="17"/>
                    </a:cubicBezTo>
                    <a:cubicBezTo>
                      <a:pt x="304" y="98"/>
                      <a:pt x="304" y="98"/>
                      <a:pt x="304" y="98"/>
                    </a:cubicBezTo>
                    <a:cubicBezTo>
                      <a:pt x="309" y="99"/>
                      <a:pt x="312" y="104"/>
                      <a:pt x="312" y="108"/>
                    </a:cubicBezTo>
                    <a:cubicBezTo>
                      <a:pt x="312" y="144"/>
                      <a:pt x="312" y="144"/>
                      <a:pt x="312" y="144"/>
                    </a:cubicBezTo>
                    <a:cubicBezTo>
                      <a:pt x="312" y="145"/>
                      <a:pt x="312" y="146"/>
                      <a:pt x="312" y="147"/>
                    </a:cubicBezTo>
                    <a:cubicBezTo>
                      <a:pt x="347" y="128"/>
                      <a:pt x="352" y="86"/>
                      <a:pt x="353" y="77"/>
                    </a:cubicBezTo>
                    <a:lnTo>
                      <a:pt x="316"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009">
                  <a:defRPr/>
                </a:pPr>
                <a:endParaRPr lang="en-US" sz="1700" kern="0">
                  <a:solidFill>
                    <a:srgbClr val="000000"/>
                  </a:solidFill>
                  <a:latin typeface="Calibri" panose="020F0502020204030204"/>
                  <a:ea typeface="MS PGothic" panose="020B0600070205080204" pitchFamily="34" charset="-128"/>
                </a:endParaRPr>
              </a:p>
            </p:txBody>
          </p:sp>
          <p:sp>
            <p:nvSpPr>
              <p:cNvPr id="90" name="Freeform 22"/>
              <p:cNvSpPr>
                <a:spLocks noEditPoints="1"/>
              </p:cNvSpPr>
              <p:nvPr/>
            </p:nvSpPr>
            <p:spPr bwMode="auto">
              <a:xfrm>
                <a:off x="7374740" y="6304092"/>
                <a:ext cx="563994" cy="250592"/>
              </a:xfrm>
              <a:custGeom>
                <a:avLst/>
                <a:gdLst>
                  <a:gd name="T0" fmla="*/ 308 w 314"/>
                  <a:gd name="T1" fmla="*/ 82 h 129"/>
                  <a:gd name="T2" fmla="*/ 5 w 314"/>
                  <a:gd name="T3" fmla="*/ 0 h 129"/>
                  <a:gd name="T4" fmla="*/ 4 w 314"/>
                  <a:gd name="T5" fmla="*/ 0 h 129"/>
                  <a:gd name="T6" fmla="*/ 0 w 314"/>
                  <a:gd name="T7" fmla="*/ 4 h 129"/>
                  <a:gd name="T8" fmla="*/ 0 w 314"/>
                  <a:gd name="T9" fmla="*/ 40 h 129"/>
                  <a:gd name="T10" fmla="*/ 6 w 314"/>
                  <a:gd name="T11" fmla="*/ 48 h 129"/>
                  <a:gd name="T12" fmla="*/ 309 w 314"/>
                  <a:gd name="T13" fmla="*/ 129 h 129"/>
                  <a:gd name="T14" fmla="*/ 313 w 314"/>
                  <a:gd name="T15" fmla="*/ 128 h 129"/>
                  <a:gd name="T16" fmla="*/ 314 w 314"/>
                  <a:gd name="T17" fmla="*/ 125 h 129"/>
                  <a:gd name="T18" fmla="*/ 314 w 314"/>
                  <a:gd name="T19" fmla="*/ 89 h 129"/>
                  <a:gd name="T20" fmla="*/ 308 w 314"/>
                  <a:gd name="T21" fmla="*/ 82 h 129"/>
                  <a:gd name="T22" fmla="*/ 72 w 314"/>
                  <a:gd name="T23" fmla="*/ 54 h 129"/>
                  <a:gd name="T24" fmla="*/ 60 w 314"/>
                  <a:gd name="T25" fmla="*/ 39 h 129"/>
                  <a:gd name="T26" fmla="*/ 72 w 314"/>
                  <a:gd name="T27" fmla="*/ 30 h 129"/>
                  <a:gd name="T28" fmla="*/ 84 w 314"/>
                  <a:gd name="T29" fmla="*/ 45 h 129"/>
                  <a:gd name="T30" fmla="*/ 72 w 314"/>
                  <a:gd name="T31" fmla="*/ 54 h 129"/>
                  <a:gd name="T32" fmla="*/ 139 w 314"/>
                  <a:gd name="T33" fmla="*/ 72 h 129"/>
                  <a:gd name="T34" fmla="*/ 127 w 314"/>
                  <a:gd name="T35" fmla="*/ 57 h 129"/>
                  <a:gd name="T36" fmla="*/ 139 w 314"/>
                  <a:gd name="T37" fmla="*/ 48 h 129"/>
                  <a:gd name="T38" fmla="*/ 151 w 314"/>
                  <a:gd name="T39" fmla="*/ 63 h 129"/>
                  <a:gd name="T40" fmla="*/ 139 w 314"/>
                  <a:gd name="T41" fmla="*/ 72 h 129"/>
                  <a:gd name="T42" fmla="*/ 175 w 314"/>
                  <a:gd name="T43" fmla="*/ 82 h 129"/>
                  <a:gd name="T44" fmla="*/ 163 w 314"/>
                  <a:gd name="T45" fmla="*/ 66 h 129"/>
                  <a:gd name="T46" fmla="*/ 175 w 314"/>
                  <a:gd name="T47" fmla="*/ 57 h 129"/>
                  <a:gd name="T48" fmla="*/ 188 w 314"/>
                  <a:gd name="T49" fmla="*/ 73 h 129"/>
                  <a:gd name="T50" fmla="*/ 175 w 314"/>
                  <a:gd name="T51" fmla="*/ 8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4" h="129">
                    <a:moveTo>
                      <a:pt x="308" y="82"/>
                    </a:moveTo>
                    <a:cubicBezTo>
                      <a:pt x="5" y="0"/>
                      <a:pt x="5" y="0"/>
                      <a:pt x="5" y="0"/>
                    </a:cubicBezTo>
                    <a:cubicBezTo>
                      <a:pt x="5" y="0"/>
                      <a:pt x="4" y="0"/>
                      <a:pt x="4" y="0"/>
                    </a:cubicBezTo>
                    <a:cubicBezTo>
                      <a:pt x="2" y="0"/>
                      <a:pt x="0" y="2"/>
                      <a:pt x="0" y="4"/>
                    </a:cubicBezTo>
                    <a:cubicBezTo>
                      <a:pt x="0" y="40"/>
                      <a:pt x="0" y="40"/>
                      <a:pt x="0" y="40"/>
                    </a:cubicBezTo>
                    <a:cubicBezTo>
                      <a:pt x="0" y="43"/>
                      <a:pt x="3" y="47"/>
                      <a:pt x="6" y="48"/>
                    </a:cubicBezTo>
                    <a:cubicBezTo>
                      <a:pt x="309" y="129"/>
                      <a:pt x="309" y="129"/>
                      <a:pt x="309" y="129"/>
                    </a:cubicBezTo>
                    <a:cubicBezTo>
                      <a:pt x="311" y="129"/>
                      <a:pt x="312" y="129"/>
                      <a:pt x="313" y="128"/>
                    </a:cubicBezTo>
                    <a:cubicBezTo>
                      <a:pt x="314" y="127"/>
                      <a:pt x="314" y="126"/>
                      <a:pt x="314" y="125"/>
                    </a:cubicBezTo>
                    <a:cubicBezTo>
                      <a:pt x="314" y="89"/>
                      <a:pt x="314" y="89"/>
                      <a:pt x="314" y="89"/>
                    </a:cubicBezTo>
                    <a:cubicBezTo>
                      <a:pt x="314" y="86"/>
                      <a:pt x="311" y="82"/>
                      <a:pt x="308" y="82"/>
                    </a:cubicBezTo>
                    <a:close/>
                    <a:moveTo>
                      <a:pt x="72" y="54"/>
                    </a:moveTo>
                    <a:cubicBezTo>
                      <a:pt x="65" y="52"/>
                      <a:pt x="60" y="45"/>
                      <a:pt x="60" y="39"/>
                    </a:cubicBezTo>
                    <a:cubicBezTo>
                      <a:pt x="60" y="32"/>
                      <a:pt x="65" y="28"/>
                      <a:pt x="72" y="30"/>
                    </a:cubicBezTo>
                    <a:cubicBezTo>
                      <a:pt x="79" y="31"/>
                      <a:pt x="84" y="38"/>
                      <a:pt x="84" y="45"/>
                    </a:cubicBezTo>
                    <a:cubicBezTo>
                      <a:pt x="84" y="52"/>
                      <a:pt x="79" y="56"/>
                      <a:pt x="72" y="54"/>
                    </a:cubicBezTo>
                    <a:close/>
                    <a:moveTo>
                      <a:pt x="139" y="72"/>
                    </a:moveTo>
                    <a:cubicBezTo>
                      <a:pt x="132" y="70"/>
                      <a:pt x="127" y="63"/>
                      <a:pt x="127" y="57"/>
                    </a:cubicBezTo>
                    <a:cubicBezTo>
                      <a:pt x="127" y="50"/>
                      <a:pt x="132" y="46"/>
                      <a:pt x="139" y="48"/>
                    </a:cubicBezTo>
                    <a:cubicBezTo>
                      <a:pt x="146" y="49"/>
                      <a:pt x="151" y="56"/>
                      <a:pt x="151" y="63"/>
                    </a:cubicBezTo>
                    <a:cubicBezTo>
                      <a:pt x="151" y="70"/>
                      <a:pt x="146" y="74"/>
                      <a:pt x="139" y="72"/>
                    </a:cubicBezTo>
                    <a:close/>
                    <a:moveTo>
                      <a:pt x="175" y="82"/>
                    </a:moveTo>
                    <a:cubicBezTo>
                      <a:pt x="169" y="80"/>
                      <a:pt x="163" y="73"/>
                      <a:pt x="163" y="66"/>
                    </a:cubicBezTo>
                    <a:cubicBezTo>
                      <a:pt x="163" y="60"/>
                      <a:pt x="169" y="56"/>
                      <a:pt x="175" y="57"/>
                    </a:cubicBezTo>
                    <a:cubicBezTo>
                      <a:pt x="182" y="59"/>
                      <a:pt x="188" y="66"/>
                      <a:pt x="188" y="73"/>
                    </a:cubicBezTo>
                    <a:cubicBezTo>
                      <a:pt x="188" y="80"/>
                      <a:pt x="182" y="84"/>
                      <a:pt x="175"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009">
                  <a:defRPr/>
                </a:pPr>
                <a:endParaRPr lang="en-US" sz="1700" kern="0">
                  <a:solidFill>
                    <a:srgbClr val="000000"/>
                  </a:solidFill>
                  <a:latin typeface="Calibri" panose="020F0502020204030204"/>
                  <a:ea typeface="MS PGothic" panose="020B0600070205080204" pitchFamily="34" charset="-128"/>
                </a:endParaRPr>
              </a:p>
            </p:txBody>
          </p:sp>
          <p:sp>
            <p:nvSpPr>
              <p:cNvPr id="91" name="Freeform 23"/>
              <p:cNvSpPr>
                <a:spLocks/>
              </p:cNvSpPr>
              <p:nvPr/>
            </p:nvSpPr>
            <p:spPr bwMode="auto">
              <a:xfrm>
                <a:off x="7693485" y="6486344"/>
                <a:ext cx="89847" cy="59626"/>
              </a:xfrm>
              <a:custGeom>
                <a:avLst/>
                <a:gdLst>
                  <a:gd name="T0" fmla="*/ 0 w 119"/>
                  <a:gd name="T1" fmla="*/ 0 h 74"/>
                  <a:gd name="T2" fmla="*/ 0 w 119"/>
                  <a:gd name="T3" fmla="*/ 12 h 74"/>
                  <a:gd name="T4" fmla="*/ 88 w 119"/>
                  <a:gd name="T5" fmla="*/ 74 h 74"/>
                  <a:gd name="T6" fmla="*/ 119 w 119"/>
                  <a:gd name="T7" fmla="*/ 50 h 74"/>
                  <a:gd name="T8" fmla="*/ 43 w 119"/>
                  <a:gd name="T9" fmla="*/ 12 h 74"/>
                  <a:gd name="T10" fmla="*/ 0 w 119"/>
                  <a:gd name="T11" fmla="*/ 0 h 74"/>
                </a:gdLst>
                <a:ahLst/>
                <a:cxnLst>
                  <a:cxn ang="0">
                    <a:pos x="T0" y="T1"/>
                  </a:cxn>
                  <a:cxn ang="0">
                    <a:pos x="T2" y="T3"/>
                  </a:cxn>
                  <a:cxn ang="0">
                    <a:pos x="T4" y="T5"/>
                  </a:cxn>
                  <a:cxn ang="0">
                    <a:pos x="T6" y="T7"/>
                  </a:cxn>
                  <a:cxn ang="0">
                    <a:pos x="T8" y="T9"/>
                  </a:cxn>
                  <a:cxn ang="0">
                    <a:pos x="T10" y="T11"/>
                  </a:cxn>
                </a:cxnLst>
                <a:rect l="0" t="0" r="r" b="b"/>
                <a:pathLst>
                  <a:path w="119" h="74">
                    <a:moveTo>
                      <a:pt x="0" y="0"/>
                    </a:moveTo>
                    <a:lnTo>
                      <a:pt x="0" y="12"/>
                    </a:lnTo>
                    <a:lnTo>
                      <a:pt x="88" y="74"/>
                    </a:lnTo>
                    <a:lnTo>
                      <a:pt x="119" y="50"/>
                    </a:lnTo>
                    <a:lnTo>
                      <a:pt x="43" y="12"/>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009">
                  <a:defRPr/>
                </a:pPr>
                <a:endParaRPr lang="en-US" sz="1700" kern="0">
                  <a:solidFill>
                    <a:srgbClr val="000000"/>
                  </a:solidFill>
                  <a:latin typeface="Calibri" panose="020F0502020204030204"/>
                  <a:ea typeface="MS PGothic" panose="020B0600070205080204" pitchFamily="34" charset="-128"/>
                </a:endParaRPr>
              </a:p>
            </p:txBody>
          </p:sp>
          <p:sp>
            <p:nvSpPr>
              <p:cNvPr id="92" name="Freeform 24"/>
              <p:cNvSpPr>
                <a:spLocks/>
              </p:cNvSpPr>
              <p:nvPr/>
            </p:nvSpPr>
            <p:spPr bwMode="auto">
              <a:xfrm>
                <a:off x="7573053" y="6472696"/>
                <a:ext cx="178183" cy="75742"/>
              </a:xfrm>
              <a:custGeom>
                <a:avLst/>
                <a:gdLst>
                  <a:gd name="T0" fmla="*/ 148 w 236"/>
                  <a:gd name="T1" fmla="*/ 31 h 94"/>
                  <a:gd name="T2" fmla="*/ 148 w 236"/>
                  <a:gd name="T3" fmla="*/ 17 h 94"/>
                  <a:gd name="T4" fmla="*/ 91 w 236"/>
                  <a:gd name="T5" fmla="*/ 0 h 94"/>
                  <a:gd name="T6" fmla="*/ 91 w 236"/>
                  <a:gd name="T7" fmla="*/ 5 h 94"/>
                  <a:gd name="T8" fmla="*/ 53 w 236"/>
                  <a:gd name="T9" fmla="*/ 7 h 94"/>
                  <a:gd name="T10" fmla="*/ 0 w 236"/>
                  <a:gd name="T11" fmla="*/ 29 h 94"/>
                  <a:gd name="T12" fmla="*/ 91 w 236"/>
                  <a:gd name="T13" fmla="*/ 12 h 94"/>
                  <a:gd name="T14" fmla="*/ 91 w 236"/>
                  <a:gd name="T15" fmla="*/ 14 h 94"/>
                  <a:gd name="T16" fmla="*/ 60 w 236"/>
                  <a:gd name="T17" fmla="*/ 19 h 94"/>
                  <a:gd name="T18" fmla="*/ 0 w 236"/>
                  <a:gd name="T19" fmla="*/ 29 h 94"/>
                  <a:gd name="T20" fmla="*/ 119 w 236"/>
                  <a:gd name="T21" fmla="*/ 63 h 94"/>
                  <a:gd name="T22" fmla="*/ 236 w 236"/>
                  <a:gd name="T23" fmla="*/ 94 h 94"/>
                  <a:gd name="T24" fmla="*/ 176 w 236"/>
                  <a:gd name="T25" fmla="*/ 50 h 94"/>
                  <a:gd name="T26" fmla="*/ 148 w 236"/>
                  <a:gd name="T2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94">
                    <a:moveTo>
                      <a:pt x="148" y="31"/>
                    </a:moveTo>
                    <a:lnTo>
                      <a:pt x="148" y="17"/>
                    </a:lnTo>
                    <a:lnTo>
                      <a:pt x="91" y="0"/>
                    </a:lnTo>
                    <a:lnTo>
                      <a:pt x="91" y="5"/>
                    </a:lnTo>
                    <a:lnTo>
                      <a:pt x="53" y="7"/>
                    </a:lnTo>
                    <a:lnTo>
                      <a:pt x="0" y="29"/>
                    </a:lnTo>
                    <a:lnTo>
                      <a:pt x="91" y="12"/>
                    </a:lnTo>
                    <a:lnTo>
                      <a:pt x="91" y="14"/>
                    </a:lnTo>
                    <a:lnTo>
                      <a:pt x="60" y="19"/>
                    </a:lnTo>
                    <a:lnTo>
                      <a:pt x="0" y="29"/>
                    </a:lnTo>
                    <a:lnTo>
                      <a:pt x="119" y="63"/>
                    </a:lnTo>
                    <a:lnTo>
                      <a:pt x="236" y="94"/>
                    </a:lnTo>
                    <a:lnTo>
                      <a:pt x="176" y="50"/>
                    </a:lnTo>
                    <a:lnTo>
                      <a:pt x="148"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009">
                  <a:defRPr/>
                </a:pPr>
                <a:endParaRPr lang="en-US" sz="1700" kern="0">
                  <a:solidFill>
                    <a:srgbClr val="000000"/>
                  </a:solidFill>
                  <a:latin typeface="Calibri" panose="020F0502020204030204"/>
                  <a:ea typeface="MS PGothic" panose="020B0600070205080204" pitchFamily="34" charset="-128"/>
                </a:endParaRPr>
              </a:p>
            </p:txBody>
          </p:sp>
        </p:grpSp>
        <p:sp>
          <p:nvSpPr>
            <p:cNvPr id="87" name="TextBox 86"/>
            <p:cNvSpPr txBox="1"/>
            <p:nvPr/>
          </p:nvSpPr>
          <p:spPr>
            <a:xfrm>
              <a:off x="594414" y="2338380"/>
              <a:ext cx="1029911" cy="276871"/>
            </a:xfrm>
            <a:prstGeom prst="rect">
              <a:avLst/>
            </a:prstGeom>
            <a:noFill/>
          </p:spPr>
          <p:txBody>
            <a:bodyPr wrap="square" rtlCol="0">
              <a:spAutoFit/>
            </a:bodyPr>
            <a:lstStyle/>
            <a:p>
              <a:pPr defTabSz="931684">
                <a:defRPr/>
              </a:pPr>
              <a:r>
                <a:rPr lang="en-IN" sz="1199" kern="0" dirty="0">
                  <a:solidFill>
                    <a:srgbClr val="000000"/>
                  </a:solidFill>
                  <a:latin typeface="Segoe UI Light" panose="020B0502040204020203" pitchFamily="34" charset="0"/>
                  <a:ea typeface="MS PGothic" panose="020B0600070205080204" pitchFamily="34" charset="-128"/>
                  <a:cs typeface="Segoe UI Light" panose="020B0502040204020203" pitchFamily="34" charset="0"/>
                </a:rPr>
                <a:t>Web logs</a:t>
              </a:r>
            </a:p>
          </p:txBody>
        </p:sp>
        <p:sp>
          <p:nvSpPr>
            <p:cNvPr id="88" name="TextBox 87"/>
            <p:cNvSpPr txBox="1"/>
            <p:nvPr/>
          </p:nvSpPr>
          <p:spPr>
            <a:xfrm>
              <a:off x="419982" y="3900896"/>
              <a:ext cx="1390692" cy="276871"/>
            </a:xfrm>
            <a:prstGeom prst="rect">
              <a:avLst/>
            </a:prstGeom>
            <a:noFill/>
          </p:spPr>
          <p:txBody>
            <a:bodyPr wrap="square" rtlCol="0">
              <a:spAutoFit/>
            </a:bodyPr>
            <a:lstStyle/>
            <a:p>
              <a:pPr defTabSz="931684">
                <a:defRPr/>
              </a:pPr>
              <a:r>
                <a:rPr lang="en-IN" sz="1199" kern="0" dirty="0">
                  <a:solidFill>
                    <a:srgbClr val="000000"/>
                  </a:solidFill>
                  <a:latin typeface="Segoe UI Light" panose="020B0502040204020203" pitchFamily="34" charset="0"/>
                  <a:ea typeface="MS PGothic" panose="020B0600070205080204" pitchFamily="34" charset="-128"/>
                  <a:cs typeface="Segoe UI Light" panose="020B0502040204020203" pitchFamily="34" charset="0"/>
                </a:rPr>
                <a:t>In-Store Activity</a:t>
              </a:r>
            </a:p>
          </p:txBody>
        </p:sp>
        <p:grpSp>
          <p:nvGrpSpPr>
            <p:cNvPr id="7" name="Group 6"/>
            <p:cNvGrpSpPr/>
            <p:nvPr/>
          </p:nvGrpSpPr>
          <p:grpSpPr>
            <a:xfrm>
              <a:off x="699218" y="4515955"/>
              <a:ext cx="822221" cy="430564"/>
              <a:chOff x="3552896" y="5616545"/>
              <a:chExt cx="822221" cy="430564"/>
            </a:xfrm>
          </p:grpSpPr>
          <p:sp>
            <p:nvSpPr>
              <p:cNvPr id="6" name="Rectangle 5"/>
              <p:cNvSpPr/>
              <p:nvPr/>
            </p:nvSpPr>
            <p:spPr bwMode="auto">
              <a:xfrm>
                <a:off x="3552896" y="5616545"/>
                <a:ext cx="822221" cy="43056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01" name="Freeform 13"/>
              <p:cNvSpPr>
                <a:spLocks noEditPoints="1"/>
              </p:cNvSpPr>
              <p:nvPr/>
            </p:nvSpPr>
            <p:spPr bwMode="black">
              <a:xfrm>
                <a:off x="3775641" y="5709560"/>
                <a:ext cx="313759" cy="267143"/>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04947" tIns="52473" rIns="104947" bIns="52473" numCol="1" rtlCol="0" anchor="ctr" anchorCtr="0" compatLnSpc="1">
                <a:prstTxWarp prst="textNoShape">
                  <a:avLst/>
                </a:prstTxWarp>
              </a:bodyPr>
              <a:lstStyle/>
              <a:p>
                <a:pPr defTabSz="944485"/>
                <a:endParaRPr lang="en-US" sz="2296" spc="-156">
                  <a:solidFill>
                    <a:srgbClr val="505050">
                      <a:lumMod val="50000"/>
                    </a:srgbClr>
                  </a:solidFill>
                  <a:latin typeface="Segoe UI Light" panose="020B0502040204020203" pitchFamily="34" charset="0"/>
                  <a:sym typeface="Segoe UI Light" panose="020B0502040204020203" pitchFamily="34" charset="0"/>
                </a:endParaRPr>
              </a:p>
            </p:txBody>
          </p:sp>
        </p:grpSp>
        <p:sp>
          <p:nvSpPr>
            <p:cNvPr id="107" name="TextBox 106"/>
            <p:cNvSpPr txBox="1"/>
            <p:nvPr/>
          </p:nvSpPr>
          <p:spPr>
            <a:xfrm>
              <a:off x="330998" y="4987429"/>
              <a:ext cx="1347835" cy="276871"/>
            </a:xfrm>
            <a:prstGeom prst="rect">
              <a:avLst/>
            </a:prstGeom>
            <a:noFill/>
          </p:spPr>
          <p:txBody>
            <a:bodyPr wrap="square" rtlCol="0">
              <a:spAutoFit/>
            </a:bodyPr>
            <a:lstStyle/>
            <a:p>
              <a:pPr defTabSz="931684">
                <a:defRPr/>
              </a:pPr>
              <a:r>
                <a:rPr lang="en-IN" sz="1199" kern="0" dirty="0">
                  <a:solidFill>
                    <a:srgbClr val="000000"/>
                  </a:solidFill>
                  <a:latin typeface="Segoe UI Light" panose="020B0502040204020203" pitchFamily="34" charset="0"/>
                  <a:ea typeface="MS PGothic" panose="020B0600070205080204" pitchFamily="34" charset="-128"/>
                  <a:cs typeface="Segoe UI Light" panose="020B0502040204020203" pitchFamily="34" charset="0"/>
                </a:rPr>
                <a:t>       Social Data</a:t>
              </a:r>
            </a:p>
          </p:txBody>
        </p:sp>
      </p:grpSp>
      <p:sp>
        <p:nvSpPr>
          <p:cNvPr id="192" name="Rectangle 191"/>
          <p:cNvSpPr/>
          <p:nvPr/>
        </p:nvSpPr>
        <p:spPr>
          <a:xfrm>
            <a:off x="6069293" y="5542149"/>
            <a:ext cx="2900902" cy="1396857"/>
          </a:xfrm>
          <a:prstGeom prst="rect">
            <a:avLst/>
          </a:prstGeom>
        </p:spPr>
        <p:txBody>
          <a:bodyPr wrap="square">
            <a:spAutoFit/>
          </a:bodyPr>
          <a:lstStyle/>
          <a:p>
            <a:pPr>
              <a:lnSpc>
                <a:spcPct val="90000"/>
              </a:lnSpc>
              <a:spcBef>
                <a:spcPts val="900"/>
              </a:spcBef>
            </a:pPr>
            <a:r>
              <a:rPr lang="en-US" sz="1632" dirty="0">
                <a:gradFill>
                  <a:gsLst>
                    <a:gs pos="93701">
                      <a:srgbClr val="4668C5"/>
                    </a:gs>
                    <a:gs pos="84071">
                      <a:srgbClr val="4668C5"/>
                    </a:gs>
                  </a:gsLst>
                  <a:lin ang="5400000" scaled="0"/>
                </a:gradFill>
              </a:rPr>
              <a:t>Azure ML</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Fully-managed cloud service to bring you agile &amp; accessible, predictive analytics </a:t>
            </a:r>
          </a:p>
          <a:p>
            <a:pPr marL="228557" lvl="1" indent="-228557">
              <a:lnSpc>
                <a:spcPct val="90000"/>
              </a:lnSpc>
              <a:spcBef>
                <a:spcPts val="900"/>
              </a:spcBef>
              <a:buFont typeface="Arial" panose="020B0604020202020204" pitchFamily="34" charset="0"/>
              <a:buChar char="•"/>
            </a:pPr>
            <a:r>
              <a:rPr lang="en-US" sz="1224" dirty="0">
                <a:gradFill>
                  <a:gsLst>
                    <a:gs pos="7080">
                      <a:srgbClr val="505050"/>
                    </a:gs>
                    <a:gs pos="100000">
                      <a:srgbClr val="505050"/>
                    </a:gs>
                  </a:gsLst>
                  <a:lin ang="5400000" scaled="0"/>
                </a:gradFill>
              </a:rPr>
              <a:t>Azure market place – one-stop shop for Premium Data and Applications</a:t>
            </a:r>
          </a:p>
        </p:txBody>
      </p:sp>
      <p:grpSp>
        <p:nvGrpSpPr>
          <p:cNvPr id="46" name="Group 45"/>
          <p:cNvGrpSpPr/>
          <p:nvPr/>
        </p:nvGrpSpPr>
        <p:grpSpPr>
          <a:xfrm>
            <a:off x="1913060" y="722764"/>
            <a:ext cx="2220145" cy="4809269"/>
            <a:chOff x="1874855" y="708657"/>
            <a:chExt cx="2176810" cy="4715398"/>
          </a:xfrm>
        </p:grpSpPr>
        <p:grpSp>
          <p:nvGrpSpPr>
            <p:cNvPr id="41" name="Group 40"/>
            <p:cNvGrpSpPr/>
            <p:nvPr/>
          </p:nvGrpSpPr>
          <p:grpSpPr>
            <a:xfrm>
              <a:off x="2159984" y="708657"/>
              <a:ext cx="1891681" cy="4715398"/>
              <a:chOff x="2159984" y="708657"/>
              <a:chExt cx="1891681" cy="4715398"/>
            </a:xfrm>
          </p:grpSpPr>
          <p:sp>
            <p:nvSpPr>
              <p:cNvPr id="171" name="Rectangle 170"/>
              <p:cNvSpPr/>
              <p:nvPr/>
            </p:nvSpPr>
            <p:spPr bwMode="auto">
              <a:xfrm>
                <a:off x="2173162"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gradFill>
                    <a:gsLst>
                      <a:gs pos="0">
                        <a:srgbClr val="FFFFFF"/>
                      </a:gs>
                      <a:gs pos="100000">
                        <a:srgbClr val="FFFFFF"/>
                      </a:gs>
                    </a:gsLst>
                    <a:lin ang="5400000" scaled="1"/>
                  </a:gradFill>
                  <a:ea typeface="Segoe UI" pitchFamily="34" charset="0"/>
                  <a:cs typeface="Segoe UI" pitchFamily="34" charset="0"/>
                </a:endParaRPr>
              </a:p>
            </p:txBody>
          </p:sp>
          <p:sp>
            <p:nvSpPr>
              <p:cNvPr id="154" name="Rectangle 153"/>
              <p:cNvSpPr/>
              <p:nvPr/>
            </p:nvSpPr>
            <p:spPr bwMode="auto">
              <a:xfrm>
                <a:off x="2159984"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          Ingest</a:t>
                </a:r>
              </a:p>
            </p:txBody>
          </p:sp>
          <p:grpSp>
            <p:nvGrpSpPr>
              <p:cNvPr id="15" name="Group 14"/>
              <p:cNvGrpSpPr/>
              <p:nvPr/>
            </p:nvGrpSpPr>
            <p:grpSpPr>
              <a:xfrm>
                <a:off x="2717291" y="2105597"/>
                <a:ext cx="958214" cy="842830"/>
                <a:chOff x="4518188" y="2902544"/>
                <a:chExt cx="977428" cy="859730"/>
              </a:xfrm>
            </p:grpSpPr>
            <p:sp>
              <p:nvSpPr>
                <p:cNvPr id="356" name="Rectangle 355"/>
                <p:cNvSpPr/>
                <p:nvPr/>
              </p:nvSpPr>
              <p:spPr bwMode="auto">
                <a:xfrm>
                  <a:off x="4518188" y="2902544"/>
                  <a:ext cx="977428" cy="85973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a:lnSpc>
                      <a:spcPct val="90000"/>
                    </a:lnSpc>
                  </a:pPr>
                  <a:r>
                    <a:rPr lang="en-US" sz="1199" b="1" dirty="0">
                      <a:gradFill>
                        <a:gsLst>
                          <a:gs pos="0">
                            <a:srgbClr val="FFFFFF"/>
                          </a:gs>
                          <a:gs pos="100000">
                            <a:srgbClr val="FFFFFF"/>
                          </a:gs>
                        </a:gsLst>
                        <a:lin ang="5400000" scaled="1"/>
                      </a:gradFill>
                      <a:ea typeface="Segoe UI" pitchFamily="34" charset="0"/>
                      <a:cs typeface="Segoe UI" pitchFamily="34" charset="0"/>
                    </a:rPr>
                    <a:t>Event</a:t>
                  </a:r>
                </a:p>
                <a:p>
                  <a:pPr algn="ctr" defTabSz="932293">
                    <a:lnSpc>
                      <a:spcPct val="90000"/>
                    </a:lnSpc>
                  </a:pPr>
                  <a:r>
                    <a:rPr lang="en-US" sz="1199" b="1" dirty="0">
                      <a:gradFill>
                        <a:gsLst>
                          <a:gs pos="0">
                            <a:srgbClr val="FFFFFF"/>
                          </a:gs>
                          <a:gs pos="100000">
                            <a:srgbClr val="FFFFFF"/>
                          </a:gs>
                        </a:gsLst>
                        <a:lin ang="5400000" scaled="1"/>
                      </a:gradFill>
                      <a:ea typeface="Segoe UI" pitchFamily="34" charset="0"/>
                      <a:cs typeface="Segoe UI" pitchFamily="34" charset="0"/>
                    </a:rPr>
                    <a:t>Hubs</a:t>
                  </a:r>
                </a:p>
              </p:txBody>
            </p:sp>
            <p:sp>
              <p:nvSpPr>
                <p:cNvPr id="358" name="Freeform 5"/>
                <p:cNvSpPr>
                  <a:spLocks noEditPoints="1"/>
                </p:cNvSpPr>
                <p:nvPr/>
              </p:nvSpPr>
              <p:spPr bwMode="auto">
                <a:xfrm>
                  <a:off x="4876247" y="3338287"/>
                  <a:ext cx="261310" cy="384771"/>
                </a:xfrm>
                <a:custGeom>
                  <a:avLst/>
                  <a:gdLst>
                    <a:gd name="T0" fmla="*/ 694 w 1666"/>
                    <a:gd name="T1" fmla="*/ 1171 h 1956"/>
                    <a:gd name="T2" fmla="*/ 694 w 1666"/>
                    <a:gd name="T3" fmla="*/ 1171 h 1956"/>
                    <a:gd name="T4" fmla="*/ 694 w 1666"/>
                    <a:gd name="T5" fmla="*/ 1171 h 1956"/>
                    <a:gd name="T6" fmla="*/ 694 w 1666"/>
                    <a:gd name="T7" fmla="*/ 1586 h 1956"/>
                    <a:gd name="T8" fmla="*/ 864 w 1666"/>
                    <a:gd name="T9" fmla="*/ 1586 h 1956"/>
                    <a:gd name="T10" fmla="*/ 597 w 1666"/>
                    <a:gd name="T11" fmla="*/ 1956 h 1956"/>
                    <a:gd name="T12" fmla="*/ 324 w 1666"/>
                    <a:gd name="T13" fmla="*/ 1586 h 1956"/>
                    <a:gd name="T14" fmla="*/ 489 w 1666"/>
                    <a:gd name="T15" fmla="*/ 1586 h 1956"/>
                    <a:gd name="T16" fmla="*/ 489 w 1666"/>
                    <a:gd name="T17" fmla="*/ 1171 h 1956"/>
                    <a:gd name="T18" fmla="*/ 694 w 1666"/>
                    <a:gd name="T19" fmla="*/ 1171 h 1956"/>
                    <a:gd name="T20" fmla="*/ 347 w 1666"/>
                    <a:gd name="T21" fmla="*/ 548 h 1956"/>
                    <a:gd name="T22" fmla="*/ 347 w 1666"/>
                    <a:gd name="T23" fmla="*/ 690 h 1956"/>
                    <a:gd name="T24" fmla="*/ 830 w 1666"/>
                    <a:gd name="T25" fmla="*/ 690 h 1956"/>
                    <a:gd name="T26" fmla="*/ 830 w 1666"/>
                    <a:gd name="T27" fmla="*/ 548 h 1956"/>
                    <a:gd name="T28" fmla="*/ 347 w 1666"/>
                    <a:gd name="T29" fmla="*/ 548 h 1956"/>
                    <a:gd name="T30" fmla="*/ 347 w 1666"/>
                    <a:gd name="T31" fmla="*/ 754 h 1956"/>
                    <a:gd name="T32" fmla="*/ 347 w 1666"/>
                    <a:gd name="T33" fmla="*/ 896 h 1956"/>
                    <a:gd name="T34" fmla="*/ 830 w 1666"/>
                    <a:gd name="T35" fmla="*/ 896 h 1956"/>
                    <a:gd name="T36" fmla="*/ 830 w 1666"/>
                    <a:gd name="T37" fmla="*/ 754 h 1956"/>
                    <a:gd name="T38" fmla="*/ 347 w 1666"/>
                    <a:gd name="T39" fmla="*/ 754 h 1956"/>
                    <a:gd name="T40" fmla="*/ 347 w 1666"/>
                    <a:gd name="T41" fmla="*/ 963 h 1956"/>
                    <a:gd name="T42" fmla="*/ 347 w 1666"/>
                    <a:gd name="T43" fmla="*/ 1105 h 1956"/>
                    <a:gd name="T44" fmla="*/ 830 w 1666"/>
                    <a:gd name="T45" fmla="*/ 1105 h 1956"/>
                    <a:gd name="T46" fmla="*/ 830 w 1666"/>
                    <a:gd name="T47" fmla="*/ 963 h 1956"/>
                    <a:gd name="T48" fmla="*/ 347 w 1666"/>
                    <a:gd name="T49" fmla="*/ 963 h 1956"/>
                    <a:gd name="T50" fmla="*/ 1336 w 1666"/>
                    <a:gd name="T51" fmla="*/ 896 h 1956"/>
                    <a:gd name="T52" fmla="*/ 1274 w 1666"/>
                    <a:gd name="T53" fmla="*/ 896 h 1956"/>
                    <a:gd name="T54" fmla="*/ 762 w 1666"/>
                    <a:gd name="T55" fmla="*/ 228 h 1956"/>
                    <a:gd name="T56" fmla="*/ 762 w 1666"/>
                    <a:gd name="T57" fmla="*/ 426 h 1956"/>
                    <a:gd name="T58" fmla="*/ 1054 w 1666"/>
                    <a:gd name="T59" fmla="*/ 960 h 1956"/>
                    <a:gd name="T60" fmla="*/ 1048 w 1666"/>
                    <a:gd name="T61" fmla="*/ 1097 h 1956"/>
                    <a:gd name="T62" fmla="*/ 1327 w 1666"/>
                    <a:gd name="T63" fmla="*/ 1094 h 1956"/>
                    <a:gd name="T64" fmla="*/ 1457 w 1666"/>
                    <a:gd name="T65" fmla="*/ 1187 h 1956"/>
                    <a:gd name="T66" fmla="*/ 1457 w 1666"/>
                    <a:gd name="T67" fmla="*/ 1314 h 1956"/>
                    <a:gd name="T68" fmla="*/ 762 w 1666"/>
                    <a:gd name="T69" fmla="*/ 1314 h 1956"/>
                    <a:gd name="T70" fmla="*/ 762 w 1666"/>
                    <a:gd name="T71" fmla="*/ 1512 h 1956"/>
                    <a:gd name="T72" fmla="*/ 1586 w 1666"/>
                    <a:gd name="T73" fmla="*/ 1512 h 1956"/>
                    <a:gd name="T74" fmla="*/ 1666 w 1666"/>
                    <a:gd name="T75" fmla="*/ 1446 h 1956"/>
                    <a:gd name="T76" fmla="*/ 1666 w 1666"/>
                    <a:gd name="T77" fmla="*/ 1187 h 1956"/>
                    <a:gd name="T78" fmla="*/ 1336 w 1666"/>
                    <a:gd name="T79" fmla="*/ 896 h 1956"/>
                    <a:gd name="T80" fmla="*/ 641 w 1666"/>
                    <a:gd name="T81" fmla="*/ 0 h 1956"/>
                    <a:gd name="T82" fmla="*/ 640 w 1666"/>
                    <a:gd name="T83" fmla="*/ 0 h 1956"/>
                    <a:gd name="T84" fmla="*/ 62 w 1666"/>
                    <a:gd name="T85" fmla="*/ 0 h 1956"/>
                    <a:gd name="T86" fmla="*/ 0 w 1666"/>
                    <a:gd name="T87" fmla="*/ 70 h 1956"/>
                    <a:gd name="T88" fmla="*/ 0 w 1666"/>
                    <a:gd name="T89" fmla="*/ 1446 h 1956"/>
                    <a:gd name="T90" fmla="*/ 80 w 1666"/>
                    <a:gd name="T91" fmla="*/ 1512 h 1956"/>
                    <a:gd name="T92" fmla="*/ 420 w 1666"/>
                    <a:gd name="T93" fmla="*/ 1512 h 1956"/>
                    <a:gd name="T94" fmla="*/ 420 w 1666"/>
                    <a:gd name="T95" fmla="*/ 1314 h 1956"/>
                    <a:gd name="T96" fmla="*/ 204 w 1666"/>
                    <a:gd name="T97" fmla="*/ 1314 h 1956"/>
                    <a:gd name="T98" fmla="*/ 204 w 1666"/>
                    <a:gd name="T99" fmla="*/ 199 h 1956"/>
                    <a:gd name="T100" fmla="*/ 489 w 1666"/>
                    <a:gd name="T101" fmla="*/ 199 h 1956"/>
                    <a:gd name="T102" fmla="*/ 489 w 1666"/>
                    <a:gd name="T103" fmla="*/ 484 h 1956"/>
                    <a:gd name="T104" fmla="*/ 694 w 1666"/>
                    <a:gd name="T105" fmla="*/ 484 h 1956"/>
                    <a:gd name="T106" fmla="*/ 694 w 1666"/>
                    <a:gd name="T107" fmla="*/ 59 h 1956"/>
                    <a:gd name="T108" fmla="*/ 641 w 1666"/>
                    <a:gd name="T109" fmla="*/ 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6" h="1956">
                      <a:moveTo>
                        <a:pt x="694" y="1171"/>
                      </a:moveTo>
                      <a:cubicBezTo>
                        <a:pt x="694" y="1171"/>
                        <a:pt x="694" y="1171"/>
                        <a:pt x="694" y="1171"/>
                      </a:cubicBezTo>
                      <a:cubicBezTo>
                        <a:pt x="694" y="1171"/>
                        <a:pt x="694" y="1171"/>
                        <a:pt x="694" y="1171"/>
                      </a:cubicBezTo>
                      <a:cubicBezTo>
                        <a:pt x="694" y="1586"/>
                        <a:pt x="694" y="1586"/>
                        <a:pt x="694" y="1586"/>
                      </a:cubicBezTo>
                      <a:cubicBezTo>
                        <a:pt x="864" y="1586"/>
                        <a:pt x="864" y="1586"/>
                        <a:pt x="864" y="1586"/>
                      </a:cubicBezTo>
                      <a:cubicBezTo>
                        <a:pt x="597" y="1956"/>
                        <a:pt x="597" y="1956"/>
                        <a:pt x="597" y="1956"/>
                      </a:cubicBezTo>
                      <a:cubicBezTo>
                        <a:pt x="324" y="1586"/>
                        <a:pt x="324" y="1586"/>
                        <a:pt x="324" y="1586"/>
                      </a:cubicBezTo>
                      <a:cubicBezTo>
                        <a:pt x="489" y="1586"/>
                        <a:pt x="489" y="1586"/>
                        <a:pt x="489" y="1586"/>
                      </a:cubicBezTo>
                      <a:cubicBezTo>
                        <a:pt x="489" y="1171"/>
                        <a:pt x="489" y="1171"/>
                        <a:pt x="489" y="1171"/>
                      </a:cubicBezTo>
                      <a:cubicBezTo>
                        <a:pt x="694" y="1171"/>
                        <a:pt x="694" y="1171"/>
                        <a:pt x="694" y="1171"/>
                      </a:cubicBezTo>
                      <a:close/>
                      <a:moveTo>
                        <a:pt x="347" y="548"/>
                      </a:moveTo>
                      <a:cubicBezTo>
                        <a:pt x="347" y="690"/>
                        <a:pt x="347" y="690"/>
                        <a:pt x="347" y="690"/>
                      </a:cubicBezTo>
                      <a:cubicBezTo>
                        <a:pt x="830" y="690"/>
                        <a:pt x="830" y="690"/>
                        <a:pt x="830" y="690"/>
                      </a:cubicBezTo>
                      <a:cubicBezTo>
                        <a:pt x="830" y="548"/>
                        <a:pt x="830" y="548"/>
                        <a:pt x="830" y="548"/>
                      </a:cubicBezTo>
                      <a:cubicBezTo>
                        <a:pt x="347" y="548"/>
                        <a:pt x="347" y="548"/>
                        <a:pt x="347" y="548"/>
                      </a:cubicBezTo>
                      <a:close/>
                      <a:moveTo>
                        <a:pt x="347" y="754"/>
                      </a:moveTo>
                      <a:cubicBezTo>
                        <a:pt x="347" y="896"/>
                        <a:pt x="347" y="896"/>
                        <a:pt x="347" y="896"/>
                      </a:cubicBezTo>
                      <a:cubicBezTo>
                        <a:pt x="830" y="896"/>
                        <a:pt x="830" y="896"/>
                        <a:pt x="830" y="896"/>
                      </a:cubicBezTo>
                      <a:cubicBezTo>
                        <a:pt x="830" y="754"/>
                        <a:pt x="830" y="754"/>
                        <a:pt x="830" y="754"/>
                      </a:cubicBezTo>
                      <a:cubicBezTo>
                        <a:pt x="347" y="754"/>
                        <a:pt x="347" y="754"/>
                        <a:pt x="347" y="754"/>
                      </a:cubicBezTo>
                      <a:close/>
                      <a:moveTo>
                        <a:pt x="347" y="963"/>
                      </a:moveTo>
                      <a:cubicBezTo>
                        <a:pt x="347" y="1105"/>
                        <a:pt x="347" y="1105"/>
                        <a:pt x="347" y="1105"/>
                      </a:cubicBezTo>
                      <a:cubicBezTo>
                        <a:pt x="830" y="1105"/>
                        <a:pt x="830" y="1105"/>
                        <a:pt x="830" y="1105"/>
                      </a:cubicBezTo>
                      <a:cubicBezTo>
                        <a:pt x="830" y="963"/>
                        <a:pt x="830" y="963"/>
                        <a:pt x="830" y="963"/>
                      </a:cubicBezTo>
                      <a:cubicBezTo>
                        <a:pt x="347" y="963"/>
                        <a:pt x="347" y="963"/>
                        <a:pt x="347" y="963"/>
                      </a:cubicBezTo>
                      <a:close/>
                      <a:moveTo>
                        <a:pt x="1336" y="896"/>
                      </a:moveTo>
                      <a:cubicBezTo>
                        <a:pt x="1274" y="896"/>
                        <a:pt x="1274" y="896"/>
                        <a:pt x="1274" y="896"/>
                      </a:cubicBezTo>
                      <a:cubicBezTo>
                        <a:pt x="1242" y="484"/>
                        <a:pt x="1039" y="280"/>
                        <a:pt x="762" y="228"/>
                      </a:cubicBezTo>
                      <a:cubicBezTo>
                        <a:pt x="762" y="426"/>
                        <a:pt x="762" y="426"/>
                        <a:pt x="762" y="426"/>
                      </a:cubicBezTo>
                      <a:cubicBezTo>
                        <a:pt x="968" y="495"/>
                        <a:pt x="1048" y="696"/>
                        <a:pt x="1054" y="960"/>
                      </a:cubicBezTo>
                      <a:cubicBezTo>
                        <a:pt x="1048" y="1097"/>
                        <a:pt x="1048" y="1097"/>
                        <a:pt x="1048" y="1097"/>
                      </a:cubicBezTo>
                      <a:cubicBezTo>
                        <a:pt x="1327" y="1094"/>
                        <a:pt x="1327" y="1094"/>
                        <a:pt x="1327" y="1094"/>
                      </a:cubicBezTo>
                      <a:cubicBezTo>
                        <a:pt x="1401" y="1094"/>
                        <a:pt x="1457" y="1114"/>
                        <a:pt x="1457" y="1187"/>
                      </a:cubicBezTo>
                      <a:cubicBezTo>
                        <a:pt x="1457" y="1314"/>
                        <a:pt x="1457" y="1314"/>
                        <a:pt x="1457" y="1314"/>
                      </a:cubicBezTo>
                      <a:cubicBezTo>
                        <a:pt x="762" y="1314"/>
                        <a:pt x="762" y="1314"/>
                        <a:pt x="762" y="1314"/>
                      </a:cubicBezTo>
                      <a:cubicBezTo>
                        <a:pt x="762" y="1512"/>
                        <a:pt x="762" y="1512"/>
                        <a:pt x="762" y="1512"/>
                      </a:cubicBezTo>
                      <a:cubicBezTo>
                        <a:pt x="1586" y="1512"/>
                        <a:pt x="1586" y="1512"/>
                        <a:pt x="1586" y="1512"/>
                      </a:cubicBezTo>
                      <a:cubicBezTo>
                        <a:pt x="1632" y="1512"/>
                        <a:pt x="1666" y="1477"/>
                        <a:pt x="1666" y="1446"/>
                      </a:cubicBezTo>
                      <a:cubicBezTo>
                        <a:pt x="1666" y="1414"/>
                        <a:pt x="1666" y="1187"/>
                        <a:pt x="1666" y="1187"/>
                      </a:cubicBezTo>
                      <a:cubicBezTo>
                        <a:pt x="1666" y="1010"/>
                        <a:pt x="1516" y="896"/>
                        <a:pt x="1336" y="896"/>
                      </a:cubicBezTo>
                      <a:close/>
                      <a:moveTo>
                        <a:pt x="641" y="0"/>
                      </a:moveTo>
                      <a:cubicBezTo>
                        <a:pt x="640" y="0"/>
                        <a:pt x="640" y="0"/>
                        <a:pt x="640" y="0"/>
                      </a:cubicBezTo>
                      <a:cubicBezTo>
                        <a:pt x="62" y="0"/>
                        <a:pt x="62" y="0"/>
                        <a:pt x="62" y="0"/>
                      </a:cubicBezTo>
                      <a:cubicBezTo>
                        <a:pt x="48" y="0"/>
                        <a:pt x="0" y="0"/>
                        <a:pt x="0" y="70"/>
                      </a:cubicBezTo>
                      <a:cubicBezTo>
                        <a:pt x="0" y="70"/>
                        <a:pt x="0" y="1425"/>
                        <a:pt x="0" y="1446"/>
                      </a:cubicBezTo>
                      <a:cubicBezTo>
                        <a:pt x="0" y="1477"/>
                        <a:pt x="35" y="1512"/>
                        <a:pt x="80" y="1512"/>
                      </a:cubicBezTo>
                      <a:cubicBezTo>
                        <a:pt x="420" y="1512"/>
                        <a:pt x="420" y="1512"/>
                        <a:pt x="420" y="1512"/>
                      </a:cubicBezTo>
                      <a:cubicBezTo>
                        <a:pt x="420" y="1314"/>
                        <a:pt x="420" y="1314"/>
                        <a:pt x="420" y="1314"/>
                      </a:cubicBezTo>
                      <a:cubicBezTo>
                        <a:pt x="204" y="1314"/>
                        <a:pt x="204" y="1314"/>
                        <a:pt x="204" y="1314"/>
                      </a:cubicBezTo>
                      <a:cubicBezTo>
                        <a:pt x="204" y="199"/>
                        <a:pt x="204" y="199"/>
                        <a:pt x="204" y="199"/>
                      </a:cubicBezTo>
                      <a:cubicBezTo>
                        <a:pt x="489" y="199"/>
                        <a:pt x="489" y="199"/>
                        <a:pt x="489" y="199"/>
                      </a:cubicBezTo>
                      <a:cubicBezTo>
                        <a:pt x="489" y="484"/>
                        <a:pt x="489" y="484"/>
                        <a:pt x="489" y="484"/>
                      </a:cubicBezTo>
                      <a:cubicBezTo>
                        <a:pt x="694" y="484"/>
                        <a:pt x="694" y="484"/>
                        <a:pt x="694" y="484"/>
                      </a:cubicBezTo>
                      <a:cubicBezTo>
                        <a:pt x="694" y="59"/>
                        <a:pt x="694" y="59"/>
                        <a:pt x="694" y="59"/>
                      </a:cubicBezTo>
                      <a:cubicBezTo>
                        <a:pt x="694" y="3"/>
                        <a:pt x="656" y="0"/>
                        <a:pt x="641" y="0"/>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endParaRPr lang="en-US" sz="1800">
                    <a:solidFill>
                      <a:srgbClr val="000000"/>
                    </a:solidFill>
                  </a:endParaRPr>
                </a:p>
              </p:txBody>
            </p:sp>
          </p:grpSp>
          <p:sp>
            <p:nvSpPr>
              <p:cNvPr id="190" name="Rectangle 189"/>
              <p:cNvSpPr/>
              <p:nvPr/>
            </p:nvSpPr>
            <p:spPr bwMode="auto">
              <a:xfrm>
                <a:off x="2717290" y="3987800"/>
                <a:ext cx="920893" cy="70762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a:lnSpc>
                    <a:spcPct val="90000"/>
                  </a:lnSpc>
                </a:pPr>
                <a:r>
                  <a:rPr lang="en-US" sz="1199" b="1" dirty="0">
                    <a:gradFill>
                      <a:gsLst>
                        <a:gs pos="0">
                          <a:srgbClr val="FFFFFF"/>
                        </a:gs>
                        <a:gs pos="100000">
                          <a:srgbClr val="FFFFFF"/>
                        </a:gs>
                      </a:gsLst>
                      <a:lin ang="5400000" scaled="1"/>
                    </a:gradFill>
                    <a:ea typeface="Segoe UI" pitchFamily="34" charset="0"/>
                    <a:cs typeface="Segoe UI" pitchFamily="34" charset="0"/>
                  </a:rPr>
                  <a:t>Intelligent Systems Services</a:t>
                </a:r>
              </a:p>
            </p:txBody>
          </p:sp>
        </p:grpSp>
        <p:sp>
          <p:nvSpPr>
            <p:cNvPr id="166" name="Right Arrow 165"/>
            <p:cNvSpPr/>
            <p:nvPr/>
          </p:nvSpPr>
          <p:spPr bwMode="auto">
            <a:xfrm>
              <a:off x="1874855" y="2940140"/>
              <a:ext cx="364386" cy="331107"/>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err="1">
                <a:gradFill>
                  <a:gsLst>
                    <a:gs pos="0">
                      <a:srgbClr val="FFFFFF"/>
                    </a:gs>
                    <a:gs pos="100000">
                      <a:srgbClr val="FFFFFF"/>
                    </a:gs>
                  </a:gsLst>
                  <a:lin ang="5400000" scaled="1"/>
                </a:gradFill>
                <a:ea typeface="Segoe UI" pitchFamily="34" charset="0"/>
                <a:cs typeface="Segoe UI" pitchFamily="34" charset="0"/>
              </a:endParaRPr>
            </a:p>
          </p:txBody>
        </p:sp>
      </p:grpSp>
      <p:sp>
        <p:nvSpPr>
          <p:cNvPr id="172" name="Rectangle 171"/>
          <p:cNvSpPr/>
          <p:nvPr/>
        </p:nvSpPr>
        <p:spPr bwMode="auto">
          <a:xfrm>
            <a:off x="4178804" y="1421347"/>
            <a:ext cx="1915899" cy="4110686"/>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gradFill>
                <a:gsLst>
                  <a:gs pos="0">
                    <a:srgbClr val="FFFFFF"/>
                  </a:gs>
                  <a:gs pos="100000">
                    <a:srgbClr val="FFFFFF"/>
                  </a:gs>
                </a:gsLst>
                <a:lin ang="5400000" scaled="1"/>
              </a:gradFill>
              <a:ea typeface="Segoe UI" pitchFamily="34" charset="0"/>
              <a:cs typeface="Segoe UI" pitchFamily="34" charset="0"/>
            </a:endParaRPr>
          </a:p>
        </p:txBody>
      </p:sp>
      <p:sp>
        <p:nvSpPr>
          <p:cNvPr id="155" name="Rectangle 154"/>
          <p:cNvSpPr/>
          <p:nvPr/>
        </p:nvSpPr>
        <p:spPr bwMode="auto">
          <a:xfrm>
            <a:off x="4178804" y="722764"/>
            <a:ext cx="1915899" cy="696588"/>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    Transform</a:t>
            </a:r>
          </a:p>
        </p:txBody>
      </p:sp>
      <p:pic>
        <p:nvPicPr>
          <p:cNvPr id="474" name="Picture 473"/>
          <p:cNvPicPr>
            <a:picLocks noChangeAspect="1"/>
          </p:cNvPicPr>
          <p:nvPr/>
        </p:nvPicPr>
        <p:blipFill rotWithShape="1">
          <a:blip r:embed="rId4">
            <a:biLevel thresh="25000"/>
          </a:blip>
          <a:srcRect l="-2074" r="-456" b="25753"/>
          <a:stretch/>
        </p:blipFill>
        <p:spPr>
          <a:xfrm>
            <a:off x="4339743" y="1542635"/>
            <a:ext cx="1607394" cy="734218"/>
          </a:xfrm>
          <a:prstGeom prst="rect">
            <a:avLst/>
          </a:prstGeom>
        </p:spPr>
      </p:pic>
      <p:pic>
        <p:nvPicPr>
          <p:cNvPr id="20" name="Picture 19"/>
          <p:cNvPicPr>
            <a:picLocks noChangeAspect="1"/>
          </p:cNvPicPr>
          <p:nvPr/>
        </p:nvPicPr>
        <p:blipFill>
          <a:blip r:embed="rId5"/>
          <a:stretch>
            <a:fillRect/>
          </a:stretch>
        </p:blipFill>
        <p:spPr>
          <a:xfrm>
            <a:off x="4678913" y="1633160"/>
            <a:ext cx="712013" cy="580380"/>
          </a:xfrm>
          <a:prstGeom prst="rect">
            <a:avLst/>
          </a:prstGeom>
        </p:spPr>
      </p:pic>
      <p:grpSp>
        <p:nvGrpSpPr>
          <p:cNvPr id="28" name="Group 27"/>
          <p:cNvGrpSpPr/>
          <p:nvPr/>
        </p:nvGrpSpPr>
        <p:grpSpPr>
          <a:xfrm>
            <a:off x="4500540" y="3011406"/>
            <a:ext cx="1137876" cy="1297791"/>
            <a:chOff x="4342336" y="1969162"/>
            <a:chExt cx="1115666" cy="1272460"/>
          </a:xfrm>
        </p:grpSpPr>
        <p:sp>
          <p:nvSpPr>
            <p:cNvPr id="353" name="Rectangle 352"/>
            <p:cNvSpPr/>
            <p:nvPr/>
          </p:nvSpPr>
          <p:spPr bwMode="auto">
            <a:xfrm>
              <a:off x="4443584" y="1969162"/>
              <a:ext cx="958214" cy="84283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a:lnSpc>
                  <a:spcPct val="90000"/>
                </a:lnSpc>
              </a:pPr>
              <a:r>
                <a:rPr lang="en-US" sz="1199" b="1" dirty="0">
                  <a:gradFill>
                    <a:gsLst>
                      <a:gs pos="0">
                        <a:srgbClr val="FFFFFF"/>
                      </a:gs>
                      <a:gs pos="100000">
                        <a:srgbClr val="FFFFFF"/>
                      </a:gs>
                    </a:gsLst>
                    <a:lin ang="5400000" scaled="1"/>
                  </a:gradFill>
                  <a:ea typeface="Segoe UI" pitchFamily="34" charset="0"/>
                  <a:cs typeface="Segoe UI" pitchFamily="34" charset="0"/>
                </a:rPr>
                <a:t>Stream Analytics</a:t>
              </a:r>
            </a:p>
          </p:txBody>
        </p:sp>
        <p:sp>
          <p:nvSpPr>
            <p:cNvPr id="125" name="TextBox 124"/>
            <p:cNvSpPr txBox="1"/>
            <p:nvPr/>
          </p:nvSpPr>
          <p:spPr>
            <a:xfrm>
              <a:off x="4342336" y="2909173"/>
              <a:ext cx="1115666" cy="332449"/>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4" dirty="0" smtClean="0"/>
                <a:t>Stream Analytics</a:t>
              </a:r>
              <a:r>
                <a:rPr lang="en-US" sz="1224" dirty="0"/>
                <a:t/>
              </a:r>
              <a:br>
                <a:rPr lang="en-US" sz="1224" dirty="0"/>
              </a:br>
              <a:endParaRPr lang="en-US" sz="1224" dirty="0"/>
            </a:p>
          </p:txBody>
        </p:sp>
      </p:grpSp>
      <p:sp>
        <p:nvSpPr>
          <p:cNvPr id="126" name="TextBox 125"/>
          <p:cNvSpPr txBox="1"/>
          <p:nvPr/>
        </p:nvSpPr>
        <p:spPr>
          <a:xfrm>
            <a:off x="4569722" y="4993388"/>
            <a:ext cx="1059425" cy="172909"/>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4" dirty="0"/>
              <a:t>Batch Analytics</a:t>
            </a:r>
          </a:p>
        </p:txBody>
      </p:sp>
      <p:pic>
        <p:nvPicPr>
          <p:cNvPr id="127" name="Picture 126"/>
          <p:cNvPicPr>
            <a:picLocks noChangeAspect="1"/>
          </p:cNvPicPr>
          <p:nvPr/>
        </p:nvPicPr>
        <p:blipFill>
          <a:blip r:embed="rId6" cstate="screen">
            <a:duotone>
              <a:srgbClr val="4472C4">
                <a:shade val="45000"/>
                <a:satMod val="135000"/>
              </a:srgbClr>
              <a:prstClr val="white"/>
            </a:duotone>
            <a:extLst>
              <a:ext uri="{28A0092B-C50C-407E-A947-70E740481C1C}">
                <a14:useLocalDpi xmlns:a14="http://schemas.microsoft.com/office/drawing/2010/main" xmlns="" val="0"/>
              </a:ext>
            </a:extLst>
          </a:blip>
          <a:stretch>
            <a:fillRect/>
          </a:stretch>
        </p:blipFill>
        <p:spPr>
          <a:xfrm>
            <a:off x="4546531" y="4260935"/>
            <a:ext cx="1045778" cy="747625"/>
          </a:xfrm>
          <a:prstGeom prst="rect">
            <a:avLst/>
          </a:prstGeom>
          <a:ln>
            <a:noFill/>
          </a:ln>
        </p:spPr>
      </p:pic>
      <p:sp>
        <p:nvSpPr>
          <p:cNvPr id="132" name="TextBox 131"/>
          <p:cNvSpPr txBox="1"/>
          <p:nvPr/>
        </p:nvSpPr>
        <p:spPr>
          <a:xfrm>
            <a:off x="4505595" y="2301466"/>
            <a:ext cx="1376990" cy="424293"/>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4" dirty="0"/>
              <a:t>Azure Data Factory </a:t>
            </a:r>
          </a:p>
          <a:p>
            <a:endParaRPr lang="en-US" sz="1224" dirty="0"/>
          </a:p>
        </p:txBody>
      </p:sp>
      <p:sp>
        <p:nvSpPr>
          <p:cNvPr id="165" name="Right Arrow 164"/>
          <p:cNvSpPr/>
          <p:nvPr/>
        </p:nvSpPr>
        <p:spPr bwMode="auto">
          <a:xfrm>
            <a:off x="3921280" y="2975304"/>
            <a:ext cx="371640" cy="337698"/>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err="1">
              <a:gradFill>
                <a:gsLst>
                  <a:gs pos="0">
                    <a:srgbClr val="FFFFFF"/>
                  </a:gs>
                  <a:gs pos="100000">
                    <a:srgbClr val="FFFFFF"/>
                  </a:gs>
                </a:gsLst>
                <a:lin ang="5400000" scaled="1"/>
              </a:gradFill>
              <a:ea typeface="Segoe UI" pitchFamily="34" charset="0"/>
              <a:cs typeface="Segoe UI" pitchFamily="34" charset="0"/>
            </a:endParaRPr>
          </a:p>
        </p:txBody>
      </p:sp>
      <p:grpSp>
        <p:nvGrpSpPr>
          <p:cNvPr id="51" name="Group 50"/>
          <p:cNvGrpSpPr/>
          <p:nvPr/>
        </p:nvGrpSpPr>
        <p:grpSpPr>
          <a:xfrm>
            <a:off x="5809625" y="722764"/>
            <a:ext cx="2260016" cy="4809269"/>
            <a:chOff x="5695363" y="708657"/>
            <a:chExt cx="2215903" cy="4715398"/>
          </a:xfrm>
        </p:grpSpPr>
        <p:sp>
          <p:nvSpPr>
            <p:cNvPr id="173" name="Rectangle 172"/>
            <p:cNvSpPr/>
            <p:nvPr/>
          </p:nvSpPr>
          <p:spPr bwMode="auto">
            <a:xfrm>
              <a:off x="6032763"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gradFill>
                  <a:gsLst>
                    <a:gs pos="0">
                      <a:srgbClr val="FFFFFF"/>
                    </a:gs>
                    <a:gs pos="100000">
                      <a:srgbClr val="FFFFFF"/>
                    </a:gs>
                  </a:gsLst>
                  <a:lin ang="5400000" scaled="1"/>
                </a:gradFill>
                <a:ea typeface="Segoe UI" pitchFamily="34" charset="0"/>
                <a:cs typeface="Segoe UI" pitchFamily="34" charset="0"/>
              </a:endParaRPr>
            </a:p>
          </p:txBody>
        </p:sp>
        <p:sp>
          <p:nvSpPr>
            <p:cNvPr id="156" name="Rectangle 155"/>
            <p:cNvSpPr/>
            <p:nvPr/>
          </p:nvSpPr>
          <p:spPr bwMode="auto">
            <a:xfrm>
              <a:off x="6032763"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Long-term    storage</a:t>
              </a:r>
            </a:p>
          </p:txBody>
        </p:sp>
        <p:sp>
          <p:nvSpPr>
            <p:cNvPr id="348" name="Freeform 38"/>
            <p:cNvSpPr>
              <a:spLocks noEditPoints="1"/>
            </p:cNvSpPr>
            <p:nvPr/>
          </p:nvSpPr>
          <p:spPr bwMode="auto">
            <a:xfrm>
              <a:off x="6687470" y="2134975"/>
              <a:ext cx="512496" cy="1351132"/>
            </a:xfrm>
            <a:custGeom>
              <a:avLst/>
              <a:gdLst>
                <a:gd name="T0" fmla="*/ 792 w 792"/>
                <a:gd name="T1" fmla="*/ 144 h 2588"/>
                <a:gd name="T2" fmla="*/ 396 w 792"/>
                <a:gd name="T3" fmla="*/ 0 h 2588"/>
                <a:gd name="T4" fmla="*/ 0 w 792"/>
                <a:gd name="T5" fmla="*/ 144 h 2588"/>
                <a:gd name="T6" fmla="*/ 0 w 792"/>
                <a:gd name="T7" fmla="*/ 792 h 2588"/>
                <a:gd name="T8" fmla="*/ 396 w 792"/>
                <a:gd name="T9" fmla="*/ 936 h 2588"/>
                <a:gd name="T10" fmla="*/ 792 w 792"/>
                <a:gd name="T11" fmla="*/ 792 h 2588"/>
                <a:gd name="T12" fmla="*/ 792 w 792"/>
                <a:gd name="T13" fmla="*/ 792 h 2588"/>
                <a:gd name="T14" fmla="*/ 792 w 792"/>
                <a:gd name="T15" fmla="*/ 144 h 2588"/>
                <a:gd name="T16" fmla="*/ 396 w 792"/>
                <a:gd name="T17" fmla="*/ 241 h 2588"/>
                <a:gd name="T18" fmla="*/ 65 w 792"/>
                <a:gd name="T19" fmla="*/ 144 h 2588"/>
                <a:gd name="T20" fmla="*/ 396 w 792"/>
                <a:gd name="T21" fmla="*/ 47 h 2588"/>
                <a:gd name="T22" fmla="*/ 728 w 792"/>
                <a:gd name="T23" fmla="*/ 144 h 2588"/>
                <a:gd name="T24" fmla="*/ 396 w 792"/>
                <a:gd name="T25" fmla="*/ 241 h 2588"/>
                <a:gd name="T26" fmla="*/ 792 w 792"/>
                <a:gd name="T27" fmla="*/ 970 h 2588"/>
                <a:gd name="T28" fmla="*/ 792 w 792"/>
                <a:gd name="T29" fmla="*/ 970 h 2588"/>
                <a:gd name="T30" fmla="*/ 792 w 792"/>
                <a:gd name="T31" fmla="*/ 1618 h 2588"/>
                <a:gd name="T32" fmla="*/ 792 w 792"/>
                <a:gd name="T33" fmla="*/ 1618 h 2588"/>
                <a:gd name="T34" fmla="*/ 396 w 792"/>
                <a:gd name="T35" fmla="*/ 1762 h 2588"/>
                <a:gd name="T36" fmla="*/ 0 w 792"/>
                <a:gd name="T37" fmla="*/ 1618 h 2588"/>
                <a:gd name="T38" fmla="*/ 0 w 792"/>
                <a:gd name="T39" fmla="*/ 970 h 2588"/>
                <a:gd name="T40" fmla="*/ 30 w 792"/>
                <a:gd name="T41" fmla="*/ 915 h 2588"/>
                <a:gd name="T42" fmla="*/ 97 w 792"/>
                <a:gd name="T43" fmla="*/ 946 h 2588"/>
                <a:gd name="T44" fmla="*/ 396 w 792"/>
                <a:gd name="T45" fmla="*/ 992 h 2588"/>
                <a:gd name="T46" fmla="*/ 696 w 792"/>
                <a:gd name="T47" fmla="*/ 946 h 2588"/>
                <a:gd name="T48" fmla="*/ 763 w 792"/>
                <a:gd name="T49" fmla="*/ 915 h 2588"/>
                <a:gd name="T50" fmla="*/ 792 w 792"/>
                <a:gd name="T51" fmla="*/ 970 h 2588"/>
                <a:gd name="T52" fmla="*/ 792 w 792"/>
                <a:gd name="T53" fmla="*/ 1796 h 2588"/>
                <a:gd name="T54" fmla="*/ 792 w 792"/>
                <a:gd name="T55" fmla="*/ 1796 h 2588"/>
                <a:gd name="T56" fmla="*/ 792 w 792"/>
                <a:gd name="T57" fmla="*/ 2444 h 2588"/>
                <a:gd name="T58" fmla="*/ 792 w 792"/>
                <a:gd name="T59" fmla="*/ 2444 h 2588"/>
                <a:gd name="T60" fmla="*/ 396 w 792"/>
                <a:gd name="T61" fmla="*/ 2588 h 2588"/>
                <a:gd name="T62" fmla="*/ 0 w 792"/>
                <a:gd name="T63" fmla="*/ 2444 h 2588"/>
                <a:gd name="T64" fmla="*/ 0 w 792"/>
                <a:gd name="T65" fmla="*/ 1796 h 2588"/>
                <a:gd name="T66" fmla="*/ 30 w 792"/>
                <a:gd name="T67" fmla="*/ 1741 h 2588"/>
                <a:gd name="T68" fmla="*/ 97 w 792"/>
                <a:gd name="T69" fmla="*/ 1772 h 2588"/>
                <a:gd name="T70" fmla="*/ 396 w 792"/>
                <a:gd name="T71" fmla="*/ 1818 h 2588"/>
                <a:gd name="T72" fmla="*/ 696 w 792"/>
                <a:gd name="T73" fmla="*/ 1772 h 2588"/>
                <a:gd name="T74" fmla="*/ 763 w 792"/>
                <a:gd name="T75" fmla="*/ 1741 h 2588"/>
                <a:gd name="T76" fmla="*/ 792 w 792"/>
                <a:gd name="T77" fmla="*/ 1796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2" h="2588">
                  <a:moveTo>
                    <a:pt x="792" y="144"/>
                  </a:moveTo>
                  <a:cubicBezTo>
                    <a:pt x="792" y="64"/>
                    <a:pt x="615" y="0"/>
                    <a:pt x="396" y="0"/>
                  </a:cubicBezTo>
                  <a:cubicBezTo>
                    <a:pt x="178" y="0"/>
                    <a:pt x="0" y="64"/>
                    <a:pt x="0" y="144"/>
                  </a:cubicBezTo>
                  <a:cubicBezTo>
                    <a:pt x="0" y="792"/>
                    <a:pt x="0" y="792"/>
                    <a:pt x="0" y="792"/>
                  </a:cubicBezTo>
                  <a:cubicBezTo>
                    <a:pt x="0" y="872"/>
                    <a:pt x="178" y="936"/>
                    <a:pt x="396" y="936"/>
                  </a:cubicBezTo>
                  <a:cubicBezTo>
                    <a:pt x="615" y="936"/>
                    <a:pt x="792" y="872"/>
                    <a:pt x="792" y="792"/>
                  </a:cubicBezTo>
                  <a:cubicBezTo>
                    <a:pt x="792" y="792"/>
                    <a:pt x="792" y="792"/>
                    <a:pt x="792" y="792"/>
                  </a:cubicBezTo>
                  <a:cubicBezTo>
                    <a:pt x="792" y="144"/>
                    <a:pt x="792" y="144"/>
                    <a:pt x="792" y="144"/>
                  </a:cubicBezTo>
                  <a:close/>
                  <a:moveTo>
                    <a:pt x="396" y="241"/>
                  </a:moveTo>
                  <a:cubicBezTo>
                    <a:pt x="214" y="241"/>
                    <a:pt x="65" y="198"/>
                    <a:pt x="65" y="144"/>
                  </a:cubicBezTo>
                  <a:cubicBezTo>
                    <a:pt x="65" y="90"/>
                    <a:pt x="214" y="47"/>
                    <a:pt x="396" y="47"/>
                  </a:cubicBezTo>
                  <a:cubicBezTo>
                    <a:pt x="579" y="47"/>
                    <a:pt x="728" y="90"/>
                    <a:pt x="728" y="144"/>
                  </a:cubicBezTo>
                  <a:cubicBezTo>
                    <a:pt x="728" y="198"/>
                    <a:pt x="579" y="241"/>
                    <a:pt x="396" y="241"/>
                  </a:cubicBezTo>
                  <a:close/>
                  <a:moveTo>
                    <a:pt x="792" y="970"/>
                  </a:moveTo>
                  <a:cubicBezTo>
                    <a:pt x="792" y="970"/>
                    <a:pt x="792" y="970"/>
                    <a:pt x="792" y="970"/>
                  </a:cubicBezTo>
                  <a:cubicBezTo>
                    <a:pt x="792" y="1618"/>
                    <a:pt x="792" y="1618"/>
                    <a:pt x="792" y="1618"/>
                  </a:cubicBezTo>
                  <a:cubicBezTo>
                    <a:pt x="792" y="1618"/>
                    <a:pt x="792" y="1618"/>
                    <a:pt x="792" y="1618"/>
                  </a:cubicBezTo>
                  <a:cubicBezTo>
                    <a:pt x="792" y="1698"/>
                    <a:pt x="615" y="1762"/>
                    <a:pt x="396" y="1762"/>
                  </a:cubicBezTo>
                  <a:cubicBezTo>
                    <a:pt x="178" y="1762"/>
                    <a:pt x="0" y="1698"/>
                    <a:pt x="0" y="1618"/>
                  </a:cubicBezTo>
                  <a:cubicBezTo>
                    <a:pt x="0" y="970"/>
                    <a:pt x="0" y="970"/>
                    <a:pt x="0" y="970"/>
                  </a:cubicBezTo>
                  <a:cubicBezTo>
                    <a:pt x="0" y="951"/>
                    <a:pt x="11" y="932"/>
                    <a:pt x="30" y="915"/>
                  </a:cubicBezTo>
                  <a:cubicBezTo>
                    <a:pt x="48" y="926"/>
                    <a:pt x="71" y="937"/>
                    <a:pt x="97" y="946"/>
                  </a:cubicBezTo>
                  <a:cubicBezTo>
                    <a:pt x="178" y="976"/>
                    <a:pt x="284" y="992"/>
                    <a:pt x="396" y="992"/>
                  </a:cubicBezTo>
                  <a:cubicBezTo>
                    <a:pt x="509" y="992"/>
                    <a:pt x="615" y="976"/>
                    <a:pt x="696" y="946"/>
                  </a:cubicBezTo>
                  <a:cubicBezTo>
                    <a:pt x="722" y="937"/>
                    <a:pt x="744" y="926"/>
                    <a:pt x="763" y="915"/>
                  </a:cubicBezTo>
                  <a:cubicBezTo>
                    <a:pt x="782" y="932"/>
                    <a:pt x="792" y="951"/>
                    <a:pt x="792" y="970"/>
                  </a:cubicBezTo>
                  <a:close/>
                  <a:moveTo>
                    <a:pt x="792" y="1796"/>
                  </a:moveTo>
                  <a:cubicBezTo>
                    <a:pt x="792" y="1796"/>
                    <a:pt x="792" y="1796"/>
                    <a:pt x="792" y="1796"/>
                  </a:cubicBezTo>
                  <a:cubicBezTo>
                    <a:pt x="792" y="2444"/>
                    <a:pt x="792" y="2444"/>
                    <a:pt x="792" y="2444"/>
                  </a:cubicBezTo>
                  <a:cubicBezTo>
                    <a:pt x="792" y="2444"/>
                    <a:pt x="792" y="2444"/>
                    <a:pt x="792" y="2444"/>
                  </a:cubicBezTo>
                  <a:cubicBezTo>
                    <a:pt x="792" y="2524"/>
                    <a:pt x="615" y="2588"/>
                    <a:pt x="396" y="2588"/>
                  </a:cubicBezTo>
                  <a:cubicBezTo>
                    <a:pt x="178" y="2588"/>
                    <a:pt x="0" y="2524"/>
                    <a:pt x="0" y="2444"/>
                  </a:cubicBezTo>
                  <a:cubicBezTo>
                    <a:pt x="0" y="1796"/>
                    <a:pt x="0" y="1796"/>
                    <a:pt x="0" y="1796"/>
                  </a:cubicBezTo>
                  <a:cubicBezTo>
                    <a:pt x="0" y="1777"/>
                    <a:pt x="11" y="1758"/>
                    <a:pt x="30" y="1741"/>
                  </a:cubicBezTo>
                  <a:cubicBezTo>
                    <a:pt x="48" y="1752"/>
                    <a:pt x="71" y="1763"/>
                    <a:pt x="97" y="1772"/>
                  </a:cubicBezTo>
                  <a:cubicBezTo>
                    <a:pt x="178" y="1802"/>
                    <a:pt x="284" y="1818"/>
                    <a:pt x="396" y="1818"/>
                  </a:cubicBezTo>
                  <a:cubicBezTo>
                    <a:pt x="509" y="1818"/>
                    <a:pt x="615" y="1802"/>
                    <a:pt x="696" y="1772"/>
                  </a:cubicBezTo>
                  <a:cubicBezTo>
                    <a:pt x="722" y="1763"/>
                    <a:pt x="744" y="1752"/>
                    <a:pt x="763" y="1741"/>
                  </a:cubicBezTo>
                  <a:cubicBezTo>
                    <a:pt x="782" y="1758"/>
                    <a:pt x="792" y="1777"/>
                    <a:pt x="792" y="1796"/>
                  </a:cubicBezTo>
                  <a:close/>
                </a:path>
              </a:pathLst>
            </a:custGeom>
            <a:solidFill>
              <a:schemeClr val="accent6">
                <a:lumMod val="40000"/>
                <a:lumOff val="60000"/>
              </a:schemeClr>
            </a:solidFill>
            <a:ln>
              <a:noFill/>
            </a:ln>
            <a:extLst/>
          </p:spPr>
          <p:txBody>
            <a:bodyPr vert="horz" wrap="square" lIns="91427" tIns="45713" rIns="91427" bIns="45713" numCol="1" anchor="t" anchorCtr="0" compatLnSpc="1">
              <a:prstTxWarp prst="textNoShape">
                <a:avLst/>
              </a:prstTxWarp>
            </a:bodyPr>
            <a:lstStyle/>
            <a:p>
              <a:endParaRPr lang="en-US" sz="1800">
                <a:solidFill>
                  <a:srgbClr val="000000"/>
                </a:solidFill>
              </a:endParaRPr>
            </a:p>
          </p:txBody>
        </p:sp>
        <p:sp>
          <p:nvSpPr>
            <p:cNvPr id="146" name="TextBox 145"/>
            <p:cNvSpPr txBox="1"/>
            <p:nvPr/>
          </p:nvSpPr>
          <p:spPr>
            <a:xfrm>
              <a:off x="6268011" y="3771698"/>
              <a:ext cx="1442350" cy="814274"/>
            </a:xfrm>
            <a:prstGeom prst="rect">
              <a:avLst/>
            </a:prstGeom>
            <a:solidFill>
              <a:srgbClr val="00B0F0"/>
            </a:solidFill>
          </p:spPr>
          <p:txBody>
            <a:bodyPr wrap="square" rtlCol="0">
              <a:spAutoFit/>
            </a:bodyPr>
            <a:lstStyle/>
            <a:p>
              <a:pPr defTabSz="931684">
                <a:defRPr/>
              </a:pPr>
              <a:r>
                <a:rPr lang="en-IN" sz="1199" b="1" kern="0" dirty="0" smtClean="0">
                  <a:solidFill>
                    <a:schemeClr val="bg1"/>
                  </a:solidFill>
                  <a:latin typeface="Calibri" panose="020F0502020204030204"/>
                  <a:ea typeface="MS PGothic" panose="020B0600070205080204" pitchFamily="34" charset="-128"/>
                </a:rPr>
                <a:t>Azure SQL Database &amp; </a:t>
              </a:r>
              <a:r>
                <a:rPr lang="en-IN" sz="1199" b="1" kern="0" dirty="0">
                  <a:solidFill>
                    <a:schemeClr val="bg1"/>
                  </a:solidFill>
                  <a:latin typeface="Calibri" panose="020F0502020204030204"/>
                  <a:ea typeface="MS PGothic" panose="020B0600070205080204" pitchFamily="34" charset="-128"/>
                </a:rPr>
                <a:t>Azure </a:t>
              </a:r>
              <a:r>
                <a:rPr lang="en-IN" sz="1199" b="1" kern="0" dirty="0" smtClean="0">
                  <a:solidFill>
                    <a:schemeClr val="bg1"/>
                  </a:solidFill>
                  <a:latin typeface="Calibri" panose="020F0502020204030204"/>
                  <a:ea typeface="MS PGothic" panose="020B0600070205080204" pitchFamily="34" charset="-128"/>
                </a:rPr>
                <a:t>Storage (blobs)</a:t>
              </a:r>
              <a:endParaRPr lang="en-IN" sz="1199" b="1" kern="0" dirty="0">
                <a:solidFill>
                  <a:schemeClr val="bg1"/>
                </a:solidFill>
                <a:latin typeface="Calibri" panose="020F0502020204030204"/>
                <a:ea typeface="MS PGothic" panose="020B0600070205080204" pitchFamily="34" charset="-128"/>
              </a:endParaRPr>
            </a:p>
            <a:p>
              <a:pPr defTabSz="931684">
                <a:defRPr/>
              </a:pPr>
              <a:endParaRPr lang="en-IN" sz="1199" b="1" kern="0" dirty="0">
                <a:solidFill>
                  <a:schemeClr val="bg1"/>
                </a:solidFill>
                <a:latin typeface="Calibri" panose="020F0502020204030204"/>
                <a:ea typeface="MS PGothic" panose="020B0600070205080204" pitchFamily="34" charset="-128"/>
              </a:endParaRPr>
            </a:p>
          </p:txBody>
        </p:sp>
        <p:sp>
          <p:nvSpPr>
            <p:cNvPr id="168" name="Left-Right Arrow 167"/>
            <p:cNvSpPr/>
            <p:nvPr/>
          </p:nvSpPr>
          <p:spPr bwMode="auto">
            <a:xfrm>
              <a:off x="5695363" y="2917230"/>
              <a:ext cx="534190" cy="331107"/>
            </a:xfrm>
            <a:prstGeom prst="lef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err="1">
                <a:gradFill>
                  <a:gsLst>
                    <a:gs pos="0">
                      <a:srgbClr val="FFFFFF"/>
                    </a:gs>
                    <a:gs pos="100000">
                      <a:srgbClr val="FFFFFF"/>
                    </a:gs>
                  </a:gsLst>
                  <a:lin ang="5400000" scaled="1"/>
                </a:gradFill>
                <a:ea typeface="Segoe UI" pitchFamily="34" charset="0"/>
                <a:cs typeface="Segoe UI" pitchFamily="34" charset="0"/>
              </a:endParaRPr>
            </a:p>
          </p:txBody>
        </p:sp>
      </p:grpSp>
      <p:grpSp>
        <p:nvGrpSpPr>
          <p:cNvPr id="52" name="Group 51"/>
          <p:cNvGrpSpPr/>
          <p:nvPr/>
        </p:nvGrpSpPr>
        <p:grpSpPr>
          <a:xfrm>
            <a:off x="7784562" y="722764"/>
            <a:ext cx="2260017" cy="4809269"/>
            <a:chOff x="7631752" y="708657"/>
            <a:chExt cx="2215904" cy="4715398"/>
          </a:xfrm>
        </p:grpSpPr>
        <p:sp>
          <p:nvSpPr>
            <p:cNvPr id="174" name="Rectangle 173"/>
            <p:cNvSpPr/>
            <p:nvPr/>
          </p:nvSpPr>
          <p:spPr bwMode="auto">
            <a:xfrm>
              <a:off x="7969153" y="1393604"/>
              <a:ext cx="1878503" cy="4030451"/>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gradFill>
                  <a:gsLst>
                    <a:gs pos="0">
                      <a:srgbClr val="FFFFFF"/>
                    </a:gs>
                    <a:gs pos="100000">
                      <a:srgbClr val="FFFFFF"/>
                    </a:gs>
                  </a:gsLst>
                  <a:lin ang="5400000" scaled="1"/>
                </a:gradFill>
                <a:ea typeface="Segoe UI" pitchFamily="34" charset="0"/>
                <a:cs typeface="Segoe UI" pitchFamily="34" charset="0"/>
              </a:endParaRPr>
            </a:p>
          </p:txBody>
        </p:sp>
        <p:sp>
          <p:nvSpPr>
            <p:cNvPr id="157" name="Rectangle 156"/>
            <p:cNvSpPr/>
            <p:nvPr/>
          </p:nvSpPr>
          <p:spPr bwMode="auto">
            <a:xfrm>
              <a:off x="7969153"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Predictive     Analytics</a:t>
              </a:r>
            </a:p>
          </p:txBody>
        </p:sp>
        <p:sp>
          <p:nvSpPr>
            <p:cNvPr id="169" name="Left-Right Arrow 168"/>
            <p:cNvSpPr/>
            <p:nvPr/>
          </p:nvSpPr>
          <p:spPr bwMode="auto">
            <a:xfrm>
              <a:off x="7631752" y="2917230"/>
              <a:ext cx="534190" cy="331107"/>
            </a:xfrm>
            <a:prstGeom prst="lef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err="1">
                <a:gradFill>
                  <a:gsLst>
                    <a:gs pos="0">
                      <a:srgbClr val="FFFFFF"/>
                    </a:gs>
                    <a:gs pos="100000">
                      <a:srgbClr val="FFFFFF"/>
                    </a:gs>
                  </a:gsLst>
                  <a:lin ang="5400000" scaled="1"/>
                </a:gradFill>
                <a:ea typeface="Segoe UI" pitchFamily="34" charset="0"/>
                <a:cs typeface="Segoe UI" pitchFamily="34" charset="0"/>
              </a:endParaRPr>
            </a:p>
          </p:txBody>
        </p:sp>
        <p:pic>
          <p:nvPicPr>
            <p:cNvPr id="205" name="Picture 204"/>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8199184" y="2662939"/>
              <a:ext cx="1410675" cy="999228"/>
            </a:xfrm>
            <a:prstGeom prst="rect">
              <a:avLst/>
            </a:prstGeom>
          </p:spPr>
        </p:pic>
        <p:sp>
          <p:nvSpPr>
            <p:cNvPr id="206" name="TextBox 205"/>
            <p:cNvSpPr txBox="1"/>
            <p:nvPr/>
          </p:nvSpPr>
          <p:spPr>
            <a:xfrm>
              <a:off x="8326928" y="3779978"/>
              <a:ext cx="1033114" cy="645946"/>
            </a:xfrm>
            <a:prstGeom prst="rect">
              <a:avLst/>
            </a:prstGeom>
            <a:solidFill>
              <a:srgbClr val="00B0F0"/>
            </a:solidFill>
          </p:spPr>
          <p:txBody>
            <a:bodyPr wrap="square" rtlCol="0">
              <a:spAutoFit/>
            </a:bodyPr>
            <a:lstStyle/>
            <a:p>
              <a:pPr defTabSz="931684"/>
              <a:r>
                <a:rPr lang="en-IN" sz="1199" b="1" kern="0" dirty="0">
                  <a:solidFill>
                    <a:schemeClr val="bg1"/>
                  </a:solidFill>
                  <a:latin typeface="Calibri" panose="020F0502020204030204"/>
                  <a:ea typeface="MS PGothic" panose="020B0600070205080204" pitchFamily="34" charset="-128"/>
                </a:rPr>
                <a:t>Azure Machine </a:t>
              </a:r>
            </a:p>
            <a:p>
              <a:pPr defTabSz="931684"/>
              <a:r>
                <a:rPr lang="en-IN" sz="1199" b="1" kern="0" dirty="0">
                  <a:solidFill>
                    <a:schemeClr val="bg1"/>
                  </a:solidFill>
                  <a:latin typeface="Calibri" panose="020F0502020204030204"/>
                  <a:ea typeface="MS PGothic" panose="020B0600070205080204" pitchFamily="34" charset="-128"/>
                </a:rPr>
                <a:t>Learning</a:t>
              </a:r>
            </a:p>
          </p:txBody>
        </p:sp>
      </p:grpSp>
      <p:grpSp>
        <p:nvGrpSpPr>
          <p:cNvPr id="53" name="Group 52"/>
          <p:cNvGrpSpPr/>
          <p:nvPr/>
        </p:nvGrpSpPr>
        <p:grpSpPr>
          <a:xfrm>
            <a:off x="9846094" y="722764"/>
            <a:ext cx="2173422" cy="4809269"/>
            <a:chOff x="9653045" y="708657"/>
            <a:chExt cx="2130999" cy="4715398"/>
          </a:xfrm>
        </p:grpSpPr>
        <p:sp>
          <p:nvSpPr>
            <p:cNvPr id="175" name="Rectangle 174"/>
            <p:cNvSpPr/>
            <p:nvPr/>
          </p:nvSpPr>
          <p:spPr bwMode="auto">
            <a:xfrm>
              <a:off x="9905541"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a:gradFill>
                  <a:gsLst>
                    <a:gs pos="0">
                      <a:srgbClr val="FFFFFF"/>
                    </a:gs>
                    <a:gs pos="100000">
                      <a:srgbClr val="FFFFFF"/>
                    </a:gs>
                  </a:gsLst>
                  <a:lin ang="5400000" scaled="1"/>
                </a:gradFill>
                <a:ea typeface="Segoe UI" pitchFamily="34" charset="0"/>
                <a:cs typeface="Segoe UI" pitchFamily="34" charset="0"/>
              </a:endParaRPr>
            </a:p>
          </p:txBody>
        </p:sp>
        <p:sp>
          <p:nvSpPr>
            <p:cNvPr id="158" name="Rectangle 157"/>
            <p:cNvSpPr/>
            <p:nvPr/>
          </p:nvSpPr>
          <p:spPr bwMode="auto">
            <a:xfrm>
              <a:off x="9905541"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prstTxWarp prst="textNoShape">
                <a:avLst/>
              </a:prstTxWarp>
              <a:noAutofit/>
            </a:bodyPr>
            <a:lstStyle/>
            <a:p>
              <a:pPr defTabSz="932293">
                <a:lnSpc>
                  <a:spcPct val="90000"/>
                </a:lnSpc>
              </a:pPr>
              <a:r>
                <a:rPr lang="en-US" sz="1599" b="1" dirty="0">
                  <a:solidFill>
                    <a:schemeClr val="bg1"/>
                  </a:solidFill>
                  <a:ea typeface="Segoe UI" pitchFamily="34" charset="0"/>
                  <a:cs typeface="Segoe UI" pitchFamily="34" charset="0"/>
                </a:rPr>
                <a:t>Presentation </a:t>
              </a:r>
              <a:br>
                <a:rPr lang="en-US" sz="1599" b="1" dirty="0">
                  <a:solidFill>
                    <a:schemeClr val="bg1"/>
                  </a:solidFill>
                  <a:ea typeface="Segoe UI" pitchFamily="34" charset="0"/>
                  <a:cs typeface="Segoe UI" pitchFamily="34" charset="0"/>
                </a:rPr>
              </a:br>
              <a:r>
                <a:rPr lang="en-US" sz="1599" b="1" dirty="0">
                  <a:solidFill>
                    <a:schemeClr val="bg1"/>
                  </a:solidFill>
                  <a:ea typeface="Segoe UI" pitchFamily="34" charset="0"/>
                  <a:cs typeface="Segoe UI" pitchFamily="34" charset="0"/>
                </a:rPr>
                <a:t>and action</a:t>
              </a:r>
            </a:p>
          </p:txBody>
        </p:sp>
        <p:sp>
          <p:nvSpPr>
            <p:cNvPr id="167" name="Right Arrow 166"/>
            <p:cNvSpPr/>
            <p:nvPr/>
          </p:nvSpPr>
          <p:spPr bwMode="auto">
            <a:xfrm>
              <a:off x="9653045" y="2917230"/>
              <a:ext cx="364386" cy="331107"/>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a:lnSpc>
                  <a:spcPct val="90000"/>
                </a:lnSpc>
              </a:pPr>
              <a:endParaRPr lang="en-US" sz="1599" dirty="0" err="1">
                <a:gradFill>
                  <a:gsLst>
                    <a:gs pos="0">
                      <a:srgbClr val="FFFFFF"/>
                    </a:gs>
                    <a:gs pos="100000">
                      <a:srgbClr val="FFFFFF"/>
                    </a:gs>
                  </a:gsLst>
                  <a:lin ang="5400000" scaled="1"/>
                </a:gradFill>
                <a:ea typeface="Segoe UI" pitchFamily="34" charset="0"/>
                <a:cs typeface="Segoe UI" pitchFamily="34" charset="0"/>
              </a:endParaRPr>
            </a:p>
          </p:txBody>
        </p:sp>
        <p:sp>
          <p:nvSpPr>
            <p:cNvPr id="343" name="TextBox 342"/>
            <p:cNvSpPr txBox="1"/>
            <p:nvPr/>
          </p:nvSpPr>
          <p:spPr>
            <a:xfrm>
              <a:off x="10431363" y="2238954"/>
              <a:ext cx="862416" cy="387798"/>
            </a:xfrm>
            <a:prstGeom prst="rect">
              <a:avLst/>
            </a:prstGeom>
            <a:noFill/>
          </p:spPr>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r>
                <a:rPr lang="en-US" sz="1122" dirty="0">
                  <a:gradFill>
                    <a:gsLst>
                      <a:gs pos="3937">
                        <a:srgbClr val="505050"/>
                      </a:gs>
                      <a:gs pos="18000">
                        <a:srgbClr val="505050"/>
                      </a:gs>
                    </a:gsLst>
                    <a:lin ang="5400000" scaled="0"/>
                  </a:gradFill>
                </a:rPr>
                <a:t>Visualizations</a:t>
              </a:r>
            </a:p>
            <a:p>
              <a:r>
                <a:rPr lang="en-US" sz="1122" dirty="0">
                  <a:gradFill>
                    <a:gsLst>
                      <a:gs pos="3937">
                        <a:srgbClr val="505050"/>
                      </a:gs>
                      <a:gs pos="18000">
                        <a:srgbClr val="505050"/>
                      </a:gs>
                    </a:gsLst>
                    <a:lin ang="5400000" scaled="0"/>
                  </a:gradFill>
                </a:rPr>
                <a:t>and insights</a:t>
              </a:r>
            </a:p>
          </p:txBody>
        </p:sp>
        <p:sp>
          <p:nvSpPr>
            <p:cNvPr id="344" name="TextBox 343"/>
            <p:cNvSpPr txBox="1"/>
            <p:nvPr/>
          </p:nvSpPr>
          <p:spPr>
            <a:xfrm>
              <a:off x="10325581" y="3736017"/>
              <a:ext cx="1054620" cy="152393"/>
            </a:xfrm>
            <a:prstGeom prst="rect">
              <a:avLst/>
            </a:prstGeom>
            <a:noFill/>
          </p:spPr>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r>
                <a:rPr lang="en-US" sz="1122" dirty="0">
                  <a:gradFill>
                    <a:gsLst>
                      <a:gs pos="3937">
                        <a:srgbClr val="505050"/>
                      </a:gs>
                      <a:gs pos="18000">
                        <a:srgbClr val="505050"/>
                      </a:gs>
                    </a:gsLst>
                    <a:lin ang="5400000" scaled="0"/>
                  </a:gradFill>
                </a:rPr>
                <a:t>Web </a:t>
              </a:r>
              <a:r>
                <a:rPr lang="en-US" sz="1122" dirty="0" smtClean="0">
                  <a:gradFill>
                    <a:gsLst>
                      <a:gs pos="3937">
                        <a:srgbClr val="505050"/>
                      </a:gs>
                      <a:gs pos="18000">
                        <a:srgbClr val="505050"/>
                      </a:gs>
                    </a:gsLst>
                    <a:lin ang="5400000" scaled="0"/>
                  </a:gradFill>
                </a:rPr>
                <a:t>dashboards</a:t>
              </a:r>
              <a:endParaRPr lang="en-US" sz="1122" dirty="0">
                <a:gradFill>
                  <a:gsLst>
                    <a:gs pos="3937">
                      <a:srgbClr val="505050"/>
                    </a:gs>
                    <a:gs pos="18000">
                      <a:srgbClr val="505050"/>
                    </a:gs>
                  </a:gsLst>
                  <a:lin ang="5400000" scaled="0"/>
                </a:gradFill>
              </a:endParaRPr>
            </a:p>
          </p:txBody>
        </p:sp>
        <p:pic>
          <p:nvPicPr>
            <p:cNvPr id="188" name="Picture 187"/>
            <p:cNvPicPr>
              <a:picLocks noChangeAspect="1"/>
            </p:cNvPicPr>
            <p:nvPr/>
          </p:nvPicPr>
          <p:blipFill rotWithShape="1">
            <a:blip r:embed="rId8">
              <a:extLst>
                <a:ext uri="{28A0092B-C50C-407E-A947-70E740481C1C}">
                  <a14:useLocalDpi xmlns:a14="http://schemas.microsoft.com/office/drawing/2010/main" xmlns="" val="0"/>
                </a:ext>
              </a:extLst>
            </a:blip>
            <a:srcRect l="67899"/>
            <a:stretch/>
          </p:blipFill>
          <p:spPr>
            <a:xfrm>
              <a:off x="10666312" y="1508940"/>
              <a:ext cx="511844" cy="669671"/>
            </a:xfrm>
            <a:prstGeom prst="rect">
              <a:avLst/>
            </a:prstGeom>
          </p:spPr>
        </p:pic>
        <p:sp>
          <p:nvSpPr>
            <p:cNvPr id="31" name="Rectangle 30"/>
            <p:cNvSpPr/>
            <p:nvPr/>
          </p:nvSpPr>
          <p:spPr>
            <a:xfrm>
              <a:off x="10386765" y="4903016"/>
              <a:ext cx="1090363" cy="257122"/>
            </a:xfrm>
            <a:prstGeom prst="rect">
              <a:avLst/>
            </a:prstGeom>
          </p:spPr>
          <p:txBody>
            <a:bodyPr wrap="none">
              <a:spAutoFit/>
            </a:bodyPr>
            <a:lstStyle/>
            <a:p>
              <a:r>
                <a:rPr lang="en-US" sz="1071" dirty="0">
                  <a:gradFill>
                    <a:gsLst>
                      <a:gs pos="7080">
                        <a:srgbClr val="505050"/>
                      </a:gs>
                      <a:gs pos="100000">
                        <a:srgbClr val="505050"/>
                      </a:gs>
                    </a:gsLst>
                    <a:lin ang="5400000" scaled="0"/>
                  </a:gradFill>
                  <a:ea typeface="Calibri" panose="020F0502020204030204" pitchFamily="34" charset="0"/>
                </a:rPr>
                <a:t>Mobile devices</a:t>
              </a:r>
              <a:endParaRPr lang="en-US" sz="1071" dirty="0"/>
            </a:p>
          </p:txBody>
        </p:sp>
      </p:grpSp>
      <p:sp>
        <p:nvSpPr>
          <p:cNvPr id="75" name="Freeform 74"/>
          <p:cNvSpPr>
            <a:spLocks noEditPoints="1"/>
          </p:cNvSpPr>
          <p:nvPr/>
        </p:nvSpPr>
        <p:spPr bwMode="auto">
          <a:xfrm>
            <a:off x="4818342" y="3454561"/>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nvGrpSpPr>
          <p:cNvPr id="76" name="Group 75"/>
          <p:cNvGrpSpPr/>
          <p:nvPr/>
        </p:nvGrpSpPr>
        <p:grpSpPr>
          <a:xfrm>
            <a:off x="10658969" y="3040161"/>
            <a:ext cx="845170" cy="716695"/>
            <a:chOff x="9992964" y="3433087"/>
            <a:chExt cx="1362906" cy="1155729"/>
          </a:xfrm>
          <a:effectLst>
            <a:outerShdw blurRad="38100" dir="18900000" sy="23000" kx="-1200000" algn="bl" rotWithShape="0">
              <a:prstClr val="black">
                <a:alpha val="20000"/>
              </a:prstClr>
            </a:outerShdw>
          </a:effectLst>
        </p:grpSpPr>
        <p:grpSp>
          <p:nvGrpSpPr>
            <p:cNvPr id="77" name="Group 76"/>
            <p:cNvGrpSpPr/>
            <p:nvPr/>
          </p:nvGrpSpPr>
          <p:grpSpPr>
            <a:xfrm>
              <a:off x="9992964" y="3433087"/>
              <a:ext cx="1362906" cy="1155729"/>
              <a:chOff x="9992964" y="3433087"/>
              <a:chExt cx="1362906" cy="1155729"/>
            </a:xfrm>
          </p:grpSpPr>
          <p:sp>
            <p:nvSpPr>
              <p:cNvPr id="110" name="Rectangle 109"/>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a:endParaRPr lang="en-US" sz="2000" dirty="0">
                  <a:gradFill>
                    <a:gsLst>
                      <a:gs pos="0">
                        <a:srgbClr val="FFFFFF"/>
                      </a:gs>
                      <a:gs pos="100000">
                        <a:srgbClr val="FFFFFF"/>
                      </a:gs>
                    </a:gsLst>
                    <a:lin ang="5400000" scaled="0"/>
                  </a:gradFill>
                </a:endParaRPr>
              </a:p>
            </p:txBody>
          </p:sp>
          <p:sp>
            <p:nvSpPr>
              <p:cNvPr id="111"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nvGrpSpPr>
            <p:cNvPr id="78" name="Group 77"/>
            <p:cNvGrpSpPr/>
            <p:nvPr/>
          </p:nvGrpSpPr>
          <p:grpSpPr>
            <a:xfrm>
              <a:off x="10176274" y="3555592"/>
              <a:ext cx="994831" cy="753658"/>
              <a:chOff x="-1748541" y="1986635"/>
              <a:chExt cx="1206735" cy="914192"/>
            </a:xfrm>
          </p:grpSpPr>
          <p:sp>
            <p:nvSpPr>
              <p:cNvPr id="79"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80"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81"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82"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83"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96"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97"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98"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99"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0"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2"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3"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4"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5"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8"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sp>
            <p:nvSpPr>
              <p:cNvPr id="109"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09"/>
                <a:endParaRPr lang="en-US" sz="2448" dirty="0">
                  <a:solidFill>
                    <a:srgbClr val="505050"/>
                  </a:solidFill>
                </a:endParaRPr>
              </a:p>
            </p:txBody>
          </p:sp>
        </p:grpSp>
      </p:grpSp>
      <p:grpSp>
        <p:nvGrpSpPr>
          <p:cNvPr id="112" name="Group 111"/>
          <p:cNvGrpSpPr/>
          <p:nvPr/>
        </p:nvGrpSpPr>
        <p:grpSpPr>
          <a:xfrm>
            <a:off x="11331702" y="4361051"/>
            <a:ext cx="331880" cy="570832"/>
            <a:chOff x="10573591" y="4721486"/>
            <a:chExt cx="515205" cy="886151"/>
          </a:xfrm>
        </p:grpSpPr>
        <p:grpSp>
          <p:nvGrpSpPr>
            <p:cNvPr id="113" name="Group 112"/>
            <p:cNvGrpSpPr/>
            <p:nvPr/>
          </p:nvGrpSpPr>
          <p:grpSpPr>
            <a:xfrm>
              <a:off x="10573591" y="4721486"/>
              <a:ext cx="515205" cy="886151"/>
              <a:chOff x="6416654" y="4806210"/>
              <a:chExt cx="515205" cy="886151"/>
            </a:xfrm>
          </p:grpSpPr>
          <p:sp>
            <p:nvSpPr>
              <p:cNvPr id="115" name="Freeform 38"/>
              <p:cNvSpPr>
                <a:spLocks/>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chemeClr val="accent2">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sp>
            <p:nvSpPr>
              <p:cNvPr id="116" name="Freeform 39"/>
              <p:cNvSpPr>
                <a:spLocks/>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rgbClr val="DC3C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grpSp>
        <p:pic>
          <p:nvPicPr>
            <p:cNvPr id="114" name="Picture 113"/>
            <p:cNvPicPr>
              <a:picLocks noChangeAspect="1"/>
            </p:cNvPicPr>
            <p:nvPr/>
          </p:nvPicPr>
          <p:blipFill>
            <a:blip r:embed="rId9" cstate="print">
              <a:extLst>
                <a:ext uri="{BEBA8EAE-BF5A-486C-A8C5-ECC9F3942E4B}">
                  <a14:imgProps xmlns:a14="http://schemas.microsoft.com/office/drawing/2010/main" xmlns="">
                    <a14:imgLayer r:embed="rId10">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10662993" y="4859446"/>
              <a:ext cx="336398" cy="336399"/>
            </a:xfrm>
            <a:prstGeom prst="rect">
              <a:avLst/>
            </a:prstGeom>
          </p:spPr>
        </p:pic>
      </p:grpSp>
      <p:grpSp>
        <p:nvGrpSpPr>
          <p:cNvPr id="117" name="Group 116"/>
          <p:cNvGrpSpPr/>
          <p:nvPr/>
        </p:nvGrpSpPr>
        <p:grpSpPr>
          <a:xfrm>
            <a:off x="10917999" y="4359010"/>
            <a:ext cx="342158" cy="588510"/>
            <a:chOff x="10338712" y="5089668"/>
            <a:chExt cx="515205" cy="886151"/>
          </a:xfrm>
        </p:grpSpPr>
        <p:grpSp>
          <p:nvGrpSpPr>
            <p:cNvPr id="118" name="Group 117"/>
            <p:cNvGrpSpPr/>
            <p:nvPr/>
          </p:nvGrpSpPr>
          <p:grpSpPr>
            <a:xfrm>
              <a:off x="10338712" y="5089668"/>
              <a:ext cx="515205" cy="886151"/>
              <a:chOff x="6416654" y="4806210"/>
              <a:chExt cx="515205" cy="886151"/>
            </a:xfrm>
          </p:grpSpPr>
          <p:sp>
            <p:nvSpPr>
              <p:cNvPr id="120" name="Freeform 38"/>
              <p:cNvSpPr>
                <a:spLocks/>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rgbClr val="0020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sp>
            <p:nvSpPr>
              <p:cNvPr id="121" name="Freeform 39"/>
              <p:cNvSpPr>
                <a:spLocks/>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grpSp>
        <p:pic>
          <p:nvPicPr>
            <p:cNvPr id="119" name="Picture 118"/>
            <p:cNvPicPr>
              <a:picLocks noChangeAspect="1"/>
            </p:cNvPicPr>
            <p:nvPr/>
          </p:nvPicPr>
          <p:blipFill rotWithShape="1">
            <a:blip r:embed="rId11" cstate="print">
              <a:extLst>
                <a:ext uri="{28A0092B-C50C-407E-A947-70E740481C1C}">
                  <a14:useLocalDpi xmlns:a14="http://schemas.microsoft.com/office/drawing/2010/main" xmlns="" val="0"/>
                </a:ext>
              </a:extLst>
            </a:blip>
            <a:srcRect r="77973" b="4460"/>
            <a:stretch/>
          </p:blipFill>
          <p:spPr>
            <a:xfrm>
              <a:off x="10377234" y="5196122"/>
              <a:ext cx="394538" cy="434125"/>
            </a:xfrm>
            <a:prstGeom prst="rect">
              <a:avLst/>
            </a:prstGeom>
          </p:spPr>
        </p:pic>
      </p:grpSp>
      <p:grpSp>
        <p:nvGrpSpPr>
          <p:cNvPr id="123" name="Group 122"/>
          <p:cNvGrpSpPr/>
          <p:nvPr/>
        </p:nvGrpSpPr>
        <p:grpSpPr>
          <a:xfrm>
            <a:off x="10490000" y="4359010"/>
            <a:ext cx="342158" cy="588510"/>
            <a:chOff x="6416654" y="4806210"/>
            <a:chExt cx="515205" cy="886151"/>
          </a:xfrm>
        </p:grpSpPr>
        <p:sp>
          <p:nvSpPr>
            <p:cNvPr id="128" name="Freeform 38"/>
            <p:cNvSpPr>
              <a:spLocks/>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rgbClr val="FB8B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sp>
          <p:nvSpPr>
            <p:cNvPr id="129" name="Freeform 39"/>
            <p:cNvSpPr>
              <a:spLocks/>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505050"/>
                </a:solidFill>
                <a:effectLst/>
                <a:uLnTx/>
                <a:uFillTx/>
              </a:endParaRPr>
            </a:p>
          </p:txBody>
        </p:sp>
      </p:grpSp>
      <p:sp>
        <p:nvSpPr>
          <p:cNvPr id="122" name="TextBox 121">
            <a:hlinkClick r:id="rId12"/>
          </p:cNvPr>
          <p:cNvSpPr txBox="1"/>
          <p:nvPr/>
        </p:nvSpPr>
        <p:spPr>
          <a:xfrm>
            <a:off x="5530944" y="147643"/>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24" name="矩形 123">
            <a:hlinkClick r:id="rId1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6138689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6"/>
                                        </p:tgtEl>
                                        <p:attrNameLst>
                                          <p:attrName>style.visibility</p:attrName>
                                        </p:attrNameLst>
                                      </p:cBhvr>
                                      <p:to>
                                        <p:strVal val="visible"/>
                                      </p:to>
                                    </p:set>
                                    <p:animEffect transition="in" filter="fade">
                                      <p:cBhvr>
                                        <p:cTn id="15" dur="500"/>
                                        <p:tgtEl>
                                          <p:spTgt spid="48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2"/>
                                        </p:tgtEl>
                                        <p:attrNameLst>
                                          <p:attrName>style.visibility</p:attrName>
                                        </p:attrNameLst>
                                      </p:cBhvr>
                                      <p:to>
                                        <p:strVal val="visible"/>
                                      </p:to>
                                    </p:set>
                                    <p:animEffect transition="in" filter="fade">
                                      <p:cBhvr>
                                        <p:cTn id="31" dur="500"/>
                                        <p:tgtEl>
                                          <p:spTgt spid="19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5"/>
                                        </p:tgtEl>
                                        <p:attrNameLst>
                                          <p:attrName>style.visibility</p:attrName>
                                        </p:attrNameLst>
                                      </p:cBhvr>
                                      <p:to>
                                        <p:strVal val="visible"/>
                                      </p:to>
                                    </p:set>
                                    <p:animEffect transition="in" filter="fade">
                                      <p:cBhvr>
                                        <p:cTn id="39" dur="500"/>
                                        <p:tgtEl>
                                          <p:spTgt spid="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85" grpId="0"/>
      <p:bldP spid="486" grpId="0"/>
      <p:bldP spid="19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xmlns="" val="0"/>
              </a:ext>
            </a:extLst>
          </a:blip>
          <a:srcRect l="636" t="7087" b="8487"/>
          <a:stretch/>
        </p:blipFill>
        <p:spPr>
          <a:xfrm flipH="1">
            <a:off x="317" y="-318"/>
            <a:ext cx="12435840" cy="6995160"/>
          </a:xfrm>
          <a:prstGeom prst="rect">
            <a:avLst/>
          </a:prstGeom>
        </p:spPr>
      </p:pic>
      <p:sp>
        <p:nvSpPr>
          <p:cNvPr id="7" name="Rectangle 6"/>
          <p:cNvSpPr/>
          <p:nvPr/>
        </p:nvSpPr>
        <p:spPr bwMode="auto">
          <a:xfrm>
            <a:off x="5761038" y="296863"/>
            <a:ext cx="6400800" cy="6400800"/>
          </a:xfrm>
          <a:prstGeom prst="rect">
            <a:avLst/>
          </a:prstGeom>
          <a:solidFill>
            <a:schemeClr val="accent6">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Subtitle 2"/>
          <p:cNvSpPr txBox="1">
            <a:spLocks/>
          </p:cNvSpPr>
          <p:nvPr/>
        </p:nvSpPr>
        <p:spPr>
          <a:xfrm>
            <a:off x="6101768" y="2301412"/>
            <a:ext cx="5486400"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400" b="1" dirty="0"/>
              <a:t>MICHAEL GILBERT</a:t>
            </a:r>
            <a:br>
              <a:rPr lang="en-US" sz="1400" b="1" dirty="0"/>
            </a:br>
            <a:r>
              <a:rPr lang="en-US" sz="1400" dirty="0"/>
              <a:t>CHIEF TECHNOLOGY OFFICER</a:t>
            </a:r>
            <a:br>
              <a:rPr lang="en-US" sz="1400" dirty="0"/>
            </a:br>
            <a:r>
              <a:rPr lang="en-US" sz="1400" dirty="0"/>
              <a:t>TRANSPORT OF LONDON</a:t>
            </a:r>
          </a:p>
        </p:txBody>
      </p:sp>
      <p:sp>
        <p:nvSpPr>
          <p:cNvPr id="10" name="Rectangle 9"/>
          <p:cNvSpPr/>
          <p:nvPr/>
        </p:nvSpPr>
        <p:spPr>
          <a:xfrm>
            <a:off x="6030408" y="658539"/>
            <a:ext cx="6034592" cy="1846659"/>
          </a:xfrm>
          <a:prstGeom prst="rect">
            <a:avLst/>
          </a:prstGeom>
        </p:spPr>
        <p:txBody>
          <a:bodyPr wrap="square" lIns="182880" tIns="146304" rIns="182880" bIns="146304">
            <a:spAutoFit/>
          </a:bodyPr>
          <a:lstStyle/>
          <a:p>
            <a:pPr marL="117475" indent="-117475" defTabSz="932742">
              <a:lnSpc>
                <a:spcPct val="90000"/>
              </a:lnSpc>
              <a:spcBef>
                <a:spcPts val="2448"/>
              </a:spcBef>
            </a:pPr>
            <a:r>
              <a:rPr lang="en-US" sz="2800" dirty="0">
                <a:gradFill>
                  <a:gsLst>
                    <a:gs pos="67257">
                      <a:srgbClr val="FFFFFF"/>
                    </a:gs>
                    <a:gs pos="37000">
                      <a:srgbClr val="FFFFFF"/>
                    </a:gs>
                  </a:gsLst>
                  <a:lin ang="5400000" scaled="0"/>
                </a:gradFill>
                <a:latin typeface="+mj-lt"/>
              </a:rPr>
              <a:t>“Our challenge is to get information to people in a way that helps them make their journeys better, faster, and less stressful”</a:t>
            </a:r>
          </a:p>
        </p:txBody>
      </p:sp>
      <p:sp>
        <p:nvSpPr>
          <p:cNvPr id="3" name="Rectangle 2"/>
          <p:cNvSpPr/>
          <p:nvPr/>
        </p:nvSpPr>
        <p:spPr>
          <a:xfrm>
            <a:off x="6376087" y="3215812"/>
            <a:ext cx="5688913" cy="2431435"/>
          </a:xfrm>
          <a:prstGeom prst="rect">
            <a:avLst/>
          </a:prstGeom>
        </p:spPr>
        <p:txBody>
          <a:bodyPr wrap="square">
            <a:spAutoFit/>
          </a:bodyPr>
          <a:lstStyle/>
          <a:p>
            <a:pPr marL="342900" indent="-342900">
              <a:spcAft>
                <a:spcPts val="1200"/>
              </a:spcAft>
              <a:buFont typeface="Arial" panose="020B0604020202020204" pitchFamily="34" charset="0"/>
              <a:buChar char="•"/>
            </a:pPr>
            <a:r>
              <a:rPr lang="en-US" sz="2200" dirty="0">
                <a:gradFill>
                  <a:gsLst>
                    <a:gs pos="0">
                      <a:srgbClr val="FFFFFF"/>
                    </a:gs>
                    <a:gs pos="100000">
                      <a:srgbClr val="FFFFFF"/>
                    </a:gs>
                  </a:gsLst>
                  <a:lin ang="5400000" scaled="0"/>
                </a:gradFill>
                <a:latin typeface="+mj-lt"/>
                <a:ea typeface="+mn-ea"/>
              </a:rPr>
              <a:t>Built on Azure, supports a growing 2.3 million hits per day</a:t>
            </a:r>
          </a:p>
          <a:p>
            <a:pPr marL="342900" lvl="0" indent="-342900">
              <a:spcAft>
                <a:spcPts val="1200"/>
              </a:spcAft>
              <a:buFont typeface="Arial" panose="020B0604020202020204" pitchFamily="34" charset="0"/>
              <a:buChar char="•"/>
            </a:pPr>
            <a:r>
              <a:rPr lang="en-US" sz="2200" dirty="0" smtClean="0">
                <a:gradFill>
                  <a:gsLst>
                    <a:gs pos="0">
                      <a:srgbClr val="FFFFFF"/>
                    </a:gs>
                    <a:gs pos="100000">
                      <a:srgbClr val="FFFFFF"/>
                    </a:gs>
                  </a:gsLst>
                  <a:lin ang="5400000" scaled="0"/>
                </a:gradFill>
                <a:latin typeface="+mj-lt"/>
                <a:ea typeface="+mn-ea"/>
              </a:rPr>
              <a:t>Real-time </a:t>
            </a:r>
            <a:r>
              <a:rPr lang="en-US" sz="2200" dirty="0">
                <a:gradFill>
                  <a:gsLst>
                    <a:gs pos="0">
                      <a:srgbClr val="FFFFFF"/>
                    </a:gs>
                    <a:gs pos="100000">
                      <a:srgbClr val="FFFFFF"/>
                    </a:gs>
                  </a:gsLst>
                  <a:lin ang="5400000" scaled="0"/>
                </a:gradFill>
                <a:latin typeface="+mj-lt"/>
                <a:ea typeface="+mn-ea"/>
              </a:rPr>
              <a:t>data feeds </a:t>
            </a:r>
            <a:r>
              <a:rPr lang="en-US" sz="2200" dirty="0" smtClean="0">
                <a:gradFill>
                  <a:gsLst>
                    <a:gs pos="0">
                      <a:srgbClr val="FFFFFF"/>
                    </a:gs>
                    <a:gs pos="100000">
                      <a:srgbClr val="FFFFFF"/>
                    </a:gs>
                  </a:gsLst>
                  <a:lin ang="5400000" scaled="0"/>
                </a:gradFill>
                <a:latin typeface="+mj-lt"/>
                <a:ea typeface="+mn-ea"/>
              </a:rPr>
              <a:t>support data-driven </a:t>
            </a:r>
            <a:r>
              <a:rPr lang="en-US" sz="2200" dirty="0">
                <a:gradFill>
                  <a:gsLst>
                    <a:gs pos="0">
                      <a:srgbClr val="FFFFFF"/>
                    </a:gs>
                    <a:gs pos="100000">
                      <a:srgbClr val="FFFFFF"/>
                    </a:gs>
                  </a:gsLst>
                  <a:lin ang="5400000" scaled="0"/>
                </a:gradFill>
                <a:latin typeface="+mj-lt"/>
                <a:ea typeface="+mn-ea"/>
              </a:rPr>
              <a:t>applications to relieve traffic </a:t>
            </a:r>
            <a:r>
              <a:rPr lang="en-US" sz="2200" dirty="0" smtClean="0">
                <a:gradFill>
                  <a:gsLst>
                    <a:gs pos="0">
                      <a:srgbClr val="FFFFFF"/>
                    </a:gs>
                    <a:gs pos="100000">
                      <a:srgbClr val="FFFFFF"/>
                    </a:gs>
                  </a:gsLst>
                  <a:lin ang="5400000" scaled="0"/>
                </a:gradFill>
                <a:latin typeface="+mj-lt"/>
                <a:ea typeface="+mn-ea"/>
              </a:rPr>
              <a:t>congestion</a:t>
            </a:r>
          </a:p>
          <a:p>
            <a:pPr marL="342900" lvl="0" indent="-342900">
              <a:spcAft>
                <a:spcPts val="1200"/>
              </a:spcAft>
              <a:buFont typeface="Arial" panose="020B0604020202020204" pitchFamily="34" charset="0"/>
              <a:buChar char="•"/>
            </a:pPr>
            <a:r>
              <a:rPr lang="en-US" sz="2200" dirty="0" smtClean="0">
                <a:gradFill>
                  <a:gsLst>
                    <a:gs pos="0">
                      <a:srgbClr val="FFFFFF"/>
                    </a:gs>
                    <a:gs pos="100000">
                      <a:srgbClr val="FFFFFF"/>
                    </a:gs>
                  </a:gsLst>
                  <a:lin ang="5400000" scaled="0"/>
                </a:gradFill>
                <a:latin typeface="+mj-lt"/>
                <a:ea typeface="+mn-ea"/>
              </a:rPr>
              <a:t>Avoided </a:t>
            </a:r>
            <a:r>
              <a:rPr lang="en-US" sz="2200" dirty="0">
                <a:gradFill>
                  <a:gsLst>
                    <a:gs pos="0">
                      <a:srgbClr val="FFFFFF"/>
                    </a:gs>
                    <a:gs pos="100000">
                      <a:srgbClr val="FFFFFF"/>
                    </a:gs>
                  </a:gsLst>
                  <a:lin ang="5400000" scaled="0"/>
                </a:gradFill>
                <a:latin typeface="+mj-lt"/>
                <a:ea typeface="+mn-ea"/>
              </a:rPr>
              <a:t>building a new physical IT infrastructure, saving millions of £ </a:t>
            </a:r>
            <a:endParaRPr lang="en-US" sz="2200" dirty="0" smtClean="0">
              <a:gradFill>
                <a:gsLst>
                  <a:gs pos="0">
                    <a:srgbClr val="FFFFFF"/>
                  </a:gs>
                  <a:gs pos="100000">
                    <a:srgbClr val="FFFFFF"/>
                  </a:gs>
                </a:gsLst>
                <a:lin ang="5400000" scaled="0"/>
              </a:gradFill>
              <a:latin typeface="+mj-lt"/>
              <a:ea typeface="+mn-ea"/>
            </a:endParaRPr>
          </a:p>
        </p:txBody>
      </p:sp>
      <p:pic>
        <p:nvPicPr>
          <p:cNvPr id="12" name="Picture 1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0744200" y="6115303"/>
            <a:ext cx="1235075" cy="395224"/>
          </a:xfrm>
          <a:prstGeom prst="rect">
            <a:avLst/>
          </a:prstGeom>
        </p:spPr>
      </p:pic>
      <p:sp>
        <p:nvSpPr>
          <p:cNvPr id="8" name="TextBox 7">
            <a:hlinkClick r:id="rId5"/>
          </p:cNvPr>
          <p:cNvSpPr txBox="1"/>
          <p:nvPr/>
        </p:nvSpPr>
        <p:spPr>
          <a:xfrm>
            <a:off x="257232" y="618059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11" name="矩形 10">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923953118"/>
      </p:ext>
    </p:extLst>
  </p:cSld>
  <p:clrMapOvr>
    <a:masterClrMapping/>
  </p:clrMapOvr>
  <p:transition spd="med">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96"/>
          <p:cNvGrpSpPr/>
          <p:nvPr/>
        </p:nvGrpSpPr>
        <p:grpSpPr>
          <a:xfrm>
            <a:off x="5040711" y="1729062"/>
            <a:ext cx="6907267" cy="1577772"/>
            <a:chOff x="5034361" y="1481412"/>
            <a:chExt cx="6907267" cy="1577772"/>
          </a:xfrm>
        </p:grpSpPr>
        <p:sp>
          <p:nvSpPr>
            <p:cNvPr id="98" name="Rectangle 97">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99" name="Group 98"/>
            <p:cNvGrpSpPr/>
            <p:nvPr/>
          </p:nvGrpSpPr>
          <p:grpSpPr>
            <a:xfrm>
              <a:off x="10592951" y="1999318"/>
              <a:ext cx="1348677" cy="1059866"/>
              <a:chOff x="10584232" y="1992876"/>
              <a:chExt cx="1348677" cy="1059866"/>
            </a:xfrm>
          </p:grpSpPr>
          <p:sp>
            <p:nvSpPr>
              <p:cNvPr id="112" name="Rectangle 111"/>
              <p:cNvSpPr/>
              <p:nvPr/>
            </p:nvSpPr>
            <p:spPr bwMode="auto">
              <a:xfrm>
                <a:off x="10584232"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113" name="Group 112"/>
              <p:cNvGrpSpPr/>
              <p:nvPr/>
            </p:nvGrpSpPr>
            <p:grpSpPr>
              <a:xfrm>
                <a:off x="10718307" y="2056788"/>
                <a:ext cx="375429" cy="437853"/>
                <a:chOff x="10280016" y="4544833"/>
                <a:chExt cx="728879" cy="719102"/>
              </a:xfrm>
            </p:grpSpPr>
            <p:grpSp>
              <p:nvGrpSpPr>
                <p:cNvPr id="114" name="Group 113"/>
                <p:cNvGrpSpPr/>
                <p:nvPr/>
              </p:nvGrpSpPr>
              <p:grpSpPr bwMode="black">
                <a:xfrm>
                  <a:off x="10280016" y="4544833"/>
                  <a:ext cx="728879" cy="719102"/>
                  <a:chOff x="2916435" y="3914152"/>
                  <a:chExt cx="930763" cy="918513"/>
                </a:xfrm>
              </p:grpSpPr>
              <p:pic>
                <p:nvPicPr>
                  <p:cNvPr id="116" name="Picture 115"/>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117"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89594" tIns="44796" rIns="89594" bIns="44796" numCol="1" anchor="t" anchorCtr="0" compatLnSpc="1">
                    <a:prstTxWarp prst="textNoShape">
                      <a:avLst/>
                    </a:prstTxWarp>
                  </a:bodyPr>
                  <a:lstStyle/>
                  <a:p>
                    <a:pPr marL="0" marR="0" lvl="0" indent="0" defTabSz="91383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dirty="0">
                      <a:ln>
                        <a:noFill/>
                      </a:ln>
                      <a:solidFill>
                        <a:srgbClr val="FFFFFF"/>
                      </a:solidFill>
                      <a:effectLst/>
                      <a:uLnTx/>
                      <a:uFillTx/>
                    </a:endParaRPr>
                  </a:p>
                </p:txBody>
              </p:sp>
            </p:grpSp>
            <p:sp>
              <p:nvSpPr>
                <p:cNvPr id="115" name="Freeform 114"/>
                <p:cNvSpPr/>
                <p:nvPr>
                  <p:custDataLst>
                    <p:tags r:id="rId4"/>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674"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ysClr val="window" lastClr="FFFFFF"/>
                    </a:solidFill>
                    <a:effectLst/>
                    <a:uLnTx/>
                    <a:uFillTx/>
                    <a:latin typeface="Arial"/>
                  </a:endParaRPr>
                </a:p>
              </p:txBody>
            </p:sp>
          </p:grpSp>
        </p:grpSp>
        <p:grpSp>
          <p:nvGrpSpPr>
            <p:cNvPr id="100" name="Group 99"/>
            <p:cNvGrpSpPr/>
            <p:nvPr/>
          </p:nvGrpSpPr>
          <p:grpSpPr>
            <a:xfrm>
              <a:off x="6425524" y="1999318"/>
              <a:ext cx="1348677" cy="1059866"/>
              <a:chOff x="6427937" y="1992876"/>
              <a:chExt cx="1348677" cy="1059866"/>
            </a:xfrm>
          </p:grpSpPr>
          <p:sp>
            <p:nvSpPr>
              <p:cNvPr id="110" name="Rectangle 109"/>
              <p:cNvSpPr/>
              <p:nvPr/>
            </p:nvSpPr>
            <p:spPr bwMode="auto">
              <a:xfrm>
                <a:off x="6427937"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111"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nvGrpSpPr>
            <p:cNvPr id="101" name="Group 100"/>
            <p:cNvGrpSpPr/>
            <p:nvPr/>
          </p:nvGrpSpPr>
          <p:grpSpPr>
            <a:xfrm>
              <a:off x="9197996" y="1999318"/>
              <a:ext cx="1348677" cy="1059866"/>
              <a:chOff x="9197240" y="1992876"/>
              <a:chExt cx="1348677" cy="1059866"/>
            </a:xfrm>
          </p:grpSpPr>
          <p:sp>
            <p:nvSpPr>
              <p:cNvPr id="108" name="Rectangle 107"/>
              <p:cNvSpPr/>
              <p:nvPr/>
            </p:nvSpPr>
            <p:spPr bwMode="auto">
              <a:xfrm>
                <a:off x="9197240"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109"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02" name="Group 101"/>
            <p:cNvGrpSpPr/>
            <p:nvPr/>
          </p:nvGrpSpPr>
          <p:grpSpPr>
            <a:xfrm>
              <a:off x="7811760" y="1999318"/>
              <a:ext cx="1348677" cy="1059866"/>
              <a:chOff x="7814931" y="1992876"/>
              <a:chExt cx="1348677" cy="1059866"/>
            </a:xfrm>
          </p:grpSpPr>
          <p:sp>
            <p:nvSpPr>
              <p:cNvPr id="106" name="Rectangle 105"/>
              <p:cNvSpPr/>
              <p:nvPr/>
            </p:nvSpPr>
            <p:spPr bwMode="auto">
              <a:xfrm>
                <a:off x="7814931"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107" name="Freeform 106"/>
              <p:cNvSpPr/>
              <p:nvPr>
                <p:custDataLst>
                  <p:tags r:id="rId3"/>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952"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ysClr val="window" lastClr="FFFFFF"/>
                  </a:solidFill>
                  <a:effectLst/>
                  <a:uLnTx/>
                  <a:uFillTx/>
                  <a:latin typeface="Arial"/>
                </a:endParaRPr>
              </a:p>
            </p:txBody>
          </p:sp>
        </p:grpSp>
        <p:grpSp>
          <p:nvGrpSpPr>
            <p:cNvPr id="103" name="Group 102"/>
            <p:cNvGrpSpPr/>
            <p:nvPr/>
          </p:nvGrpSpPr>
          <p:grpSpPr>
            <a:xfrm>
              <a:off x="5034361" y="1999319"/>
              <a:ext cx="1348677" cy="1059865"/>
              <a:chOff x="5039288" y="1999319"/>
              <a:chExt cx="1348677" cy="1059865"/>
            </a:xfrm>
          </p:grpSpPr>
          <p:sp>
            <p:nvSpPr>
              <p:cNvPr id="104" name="Rectangle 103"/>
              <p:cNvSpPr/>
              <p:nvPr/>
            </p:nvSpPr>
            <p:spPr bwMode="auto">
              <a:xfrm>
                <a:off x="5039288" y="1999319"/>
                <a:ext cx="1348677" cy="1059865"/>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105"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505050"/>
                  </a:solidFill>
                  <a:effectLst/>
                  <a:uLnTx/>
                  <a:uFillTx/>
                </a:endParaRPr>
              </a:p>
            </p:txBody>
          </p:sp>
        </p:grpSp>
      </p:grpSp>
      <p:grpSp>
        <p:nvGrpSpPr>
          <p:cNvPr id="118" name="Group 117"/>
          <p:cNvGrpSpPr/>
          <p:nvPr/>
        </p:nvGrpSpPr>
        <p:grpSpPr>
          <a:xfrm>
            <a:off x="5040711" y="3371202"/>
            <a:ext cx="6907267" cy="1575051"/>
            <a:chOff x="5040711" y="3371202"/>
            <a:chExt cx="6907267" cy="1575051"/>
          </a:xfrm>
        </p:grpSpPr>
        <p:sp>
          <p:nvSpPr>
            <p:cNvPr id="119" name="Rectangle 118"/>
            <p:cNvSpPr/>
            <p:nvPr/>
          </p:nvSpPr>
          <p:spPr bwMode="auto">
            <a:xfrm>
              <a:off x="7820642" y="3886386"/>
              <a:ext cx="1346145" cy="1059865"/>
            </a:xfrm>
            <a:prstGeom prst="rect">
              <a:avLst/>
            </a:prstGeom>
            <a:solidFill>
              <a:schemeClr val="accent6"/>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defRPr/>
              </a:pPr>
              <a:r>
                <a:rPr lang="en-US" sz="1300" kern="0" dirty="0">
                  <a:gradFill>
                    <a:gsLst>
                      <a:gs pos="11024">
                        <a:srgbClr val="FFFFFF"/>
                      </a:gs>
                      <a:gs pos="23000">
                        <a:srgbClr val="FFFFFF"/>
                      </a:gs>
                    </a:gsLst>
                    <a:lin ang="5400000" scaled="1"/>
                  </a:gradFill>
                </a:rPr>
                <a:t>Complex Event Processing</a:t>
              </a:r>
            </a:p>
          </p:txBody>
        </p:sp>
        <p:grpSp>
          <p:nvGrpSpPr>
            <p:cNvPr id="120" name="Group 119"/>
            <p:cNvGrpSpPr/>
            <p:nvPr/>
          </p:nvGrpSpPr>
          <p:grpSpPr>
            <a:xfrm>
              <a:off x="5040711" y="3371202"/>
              <a:ext cx="6907267" cy="1575051"/>
              <a:chOff x="5040711" y="3371202"/>
              <a:chExt cx="6907267" cy="1575051"/>
            </a:xfrm>
          </p:grpSpPr>
          <p:grpSp>
            <p:nvGrpSpPr>
              <p:cNvPr id="121" name="Group 120"/>
              <p:cNvGrpSpPr/>
              <p:nvPr/>
            </p:nvGrpSpPr>
            <p:grpSpPr>
              <a:xfrm>
                <a:off x="5040711" y="3371202"/>
                <a:ext cx="6907267" cy="1575051"/>
                <a:chOff x="5034361" y="3123552"/>
                <a:chExt cx="6907267" cy="1575051"/>
              </a:xfrm>
            </p:grpSpPr>
            <p:sp>
              <p:nvSpPr>
                <p:cNvPr id="123" name="Rectangle 122">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24" name="Group 123"/>
                <p:cNvGrpSpPr/>
                <p:nvPr/>
              </p:nvGrpSpPr>
              <p:grpSpPr>
                <a:xfrm>
                  <a:off x="5034361" y="3638737"/>
                  <a:ext cx="1348677" cy="1059866"/>
                  <a:chOff x="5034361" y="3658276"/>
                  <a:chExt cx="1348677" cy="1059866"/>
                </a:xfrm>
              </p:grpSpPr>
              <p:sp>
                <p:nvSpPr>
                  <p:cNvPr id="139" name="Rectangle 138"/>
                  <p:cNvSpPr/>
                  <p:nvPr/>
                </p:nvSpPr>
                <p:spPr bwMode="auto">
                  <a:xfrm>
                    <a:off x="5034361" y="3658276"/>
                    <a:ext cx="1348677" cy="1059866"/>
                  </a:xfrm>
                  <a:prstGeom prst="rect">
                    <a:avLst/>
                  </a:prstGeom>
                  <a:solidFill>
                    <a:schemeClr val="accent6"/>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140" name="Group 139"/>
                  <p:cNvGrpSpPr/>
                  <p:nvPr/>
                </p:nvGrpSpPr>
                <p:grpSpPr>
                  <a:xfrm>
                    <a:off x="5101653" y="3755670"/>
                    <a:ext cx="567413" cy="356382"/>
                    <a:chOff x="3806692" y="2708346"/>
                    <a:chExt cx="531683" cy="333940"/>
                  </a:xfrm>
                </p:grpSpPr>
                <p:sp>
                  <p:nvSpPr>
                    <p:cNvPr id="141"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142"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143"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125" name="Group 124"/>
                <p:cNvGrpSpPr/>
                <p:nvPr/>
              </p:nvGrpSpPr>
              <p:grpSpPr>
                <a:xfrm>
                  <a:off x="10592951" y="3638737"/>
                  <a:ext cx="1348677" cy="1059866"/>
                  <a:chOff x="10588808" y="3658276"/>
                  <a:chExt cx="1348677" cy="1059866"/>
                </a:xfrm>
              </p:grpSpPr>
              <p:sp>
                <p:nvSpPr>
                  <p:cNvPr id="135" name="Rectangle 134"/>
                  <p:cNvSpPr/>
                  <p:nvPr/>
                </p:nvSpPr>
                <p:spPr bwMode="auto">
                  <a:xfrm>
                    <a:off x="10588808" y="3658276"/>
                    <a:ext cx="1348677" cy="1059866"/>
                  </a:xfrm>
                  <a:prstGeom prst="rect">
                    <a:avLst/>
                  </a:prstGeom>
                  <a:solidFill>
                    <a:schemeClr val="accent6"/>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136" name="Group 135"/>
                  <p:cNvGrpSpPr/>
                  <p:nvPr/>
                </p:nvGrpSpPr>
                <p:grpSpPr>
                  <a:xfrm>
                    <a:off x="10764074" y="3723087"/>
                    <a:ext cx="246751" cy="421548"/>
                    <a:chOff x="10638708" y="2707362"/>
                    <a:chExt cx="251764" cy="430113"/>
                  </a:xfrm>
                </p:grpSpPr>
                <p:sp>
                  <p:nvSpPr>
                    <p:cNvPr id="137" name="Freeform 136"/>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138" name="Freeform 137"/>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126" name="Group 125"/>
                <p:cNvGrpSpPr/>
                <p:nvPr/>
              </p:nvGrpSpPr>
              <p:grpSpPr>
                <a:xfrm>
                  <a:off x="9197995" y="3638737"/>
                  <a:ext cx="1346145" cy="1059865"/>
                  <a:chOff x="9202506" y="3659720"/>
                  <a:chExt cx="1346145" cy="1059865"/>
                </a:xfrm>
              </p:grpSpPr>
              <p:sp>
                <p:nvSpPr>
                  <p:cNvPr id="130" name="Rectangle 129"/>
                  <p:cNvSpPr/>
                  <p:nvPr/>
                </p:nvSpPr>
                <p:spPr bwMode="auto">
                  <a:xfrm>
                    <a:off x="9202506" y="3659720"/>
                    <a:ext cx="1346145" cy="1059865"/>
                  </a:xfrm>
                  <a:prstGeom prst="rect">
                    <a:avLst/>
                  </a:prstGeom>
                  <a:solidFill>
                    <a:schemeClr val="accent6"/>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131" name="Group 130"/>
                  <p:cNvGrpSpPr/>
                  <p:nvPr/>
                </p:nvGrpSpPr>
                <p:grpSpPr>
                  <a:xfrm>
                    <a:off x="9321062" y="3770949"/>
                    <a:ext cx="302650" cy="351287"/>
                    <a:chOff x="9397262" y="3770949"/>
                    <a:chExt cx="302650" cy="351287"/>
                  </a:xfrm>
                </p:grpSpPr>
                <p:sp>
                  <p:nvSpPr>
                    <p:cNvPr id="132"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133"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134"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127" name="Group 126"/>
                <p:cNvGrpSpPr/>
                <p:nvPr/>
              </p:nvGrpSpPr>
              <p:grpSpPr>
                <a:xfrm>
                  <a:off x="6427733" y="3638736"/>
                  <a:ext cx="1346468" cy="1059866"/>
                  <a:chOff x="6427366" y="3658275"/>
                  <a:chExt cx="1346468" cy="1059866"/>
                </a:xfrm>
              </p:grpSpPr>
              <p:sp>
                <p:nvSpPr>
                  <p:cNvPr id="128" name="Rectangle 127"/>
                  <p:cNvSpPr/>
                  <p:nvPr/>
                </p:nvSpPr>
                <p:spPr bwMode="auto">
                  <a:xfrm>
                    <a:off x="6427366" y="3658275"/>
                    <a:ext cx="1346468" cy="1059866"/>
                  </a:xfrm>
                  <a:prstGeom prst="rect">
                    <a:avLst/>
                  </a:prstGeom>
                  <a:solidFill>
                    <a:schemeClr val="accent6"/>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129"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22" name="Freeform 121"/>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grpSp>
        <p:nvGrpSpPr>
          <p:cNvPr id="144" name="Group 143"/>
          <p:cNvGrpSpPr/>
          <p:nvPr/>
        </p:nvGrpSpPr>
        <p:grpSpPr>
          <a:xfrm>
            <a:off x="5040711" y="5013342"/>
            <a:ext cx="6907267" cy="1575048"/>
            <a:chOff x="5040711" y="5013342"/>
            <a:chExt cx="6907267" cy="1575048"/>
          </a:xfrm>
        </p:grpSpPr>
        <p:grpSp>
          <p:nvGrpSpPr>
            <p:cNvPr id="145" name="Group 144"/>
            <p:cNvGrpSpPr/>
            <p:nvPr/>
          </p:nvGrpSpPr>
          <p:grpSpPr>
            <a:xfrm>
              <a:off x="5040711" y="5013342"/>
              <a:ext cx="6907267" cy="1575048"/>
              <a:chOff x="5040711" y="5013342"/>
              <a:chExt cx="6907267" cy="1575048"/>
            </a:xfrm>
          </p:grpSpPr>
          <p:sp>
            <p:nvSpPr>
              <p:cNvPr id="147"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8" name="Rectangle 147"/>
              <p:cNvSpPr/>
              <p:nvPr/>
            </p:nvSpPr>
            <p:spPr bwMode="auto">
              <a:xfrm>
                <a:off x="9203272" y="5525124"/>
                <a:ext cx="1342848"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Streaming</a:t>
                </a:r>
              </a:p>
            </p:txBody>
          </p:sp>
          <p:grpSp>
            <p:nvGrpSpPr>
              <p:cNvPr id="149" name="Group 148"/>
              <p:cNvGrpSpPr/>
              <p:nvPr/>
            </p:nvGrpSpPr>
            <p:grpSpPr>
              <a:xfrm>
                <a:off x="9314389" y="5619032"/>
                <a:ext cx="367488" cy="351441"/>
                <a:chOff x="8631671" y="5371382"/>
                <a:chExt cx="367488" cy="351441"/>
              </a:xfrm>
              <a:solidFill>
                <a:srgbClr val="FFFFFF"/>
              </a:solidFill>
            </p:grpSpPr>
            <p:sp>
              <p:nvSpPr>
                <p:cNvPr id="162" name="Freeform 7"/>
                <p:cNvSpPr>
                  <a:spLocks/>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3"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4" name="Freeform 9"/>
                <p:cNvSpPr>
                  <a:spLocks/>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5"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6" name="Freeform 11"/>
                <p:cNvSpPr>
                  <a:spLocks/>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7"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8"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69"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0" name="Freeform 15"/>
                <p:cNvSpPr>
                  <a:spLocks/>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1" name="Freeform 16"/>
                <p:cNvSpPr>
                  <a:spLocks/>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2"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3"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4"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5" name="Freeform 20"/>
                <p:cNvSpPr>
                  <a:spLocks/>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176"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grpSp>
          <p:sp>
            <p:nvSpPr>
              <p:cNvPr id="150" name="Rectangle 149">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lang="en-US" sz="2000" kern="0" dirty="0" smtClean="0">
                    <a:ln>
                      <a:solidFill>
                        <a:srgbClr val="FFFFFF">
                          <a:alpha val="0"/>
                        </a:srgbClr>
                      </a:solidFill>
                    </a:ln>
                    <a:gradFill>
                      <a:gsLst>
                        <a:gs pos="55000">
                          <a:srgbClr val="505050">
                            <a:lumMod val="75000"/>
                          </a:srgbClr>
                        </a:gs>
                        <a:gs pos="0">
                          <a:srgbClr val="505050">
                            <a:lumMod val="75000"/>
                          </a:srgbClr>
                        </a:gs>
                      </a:gsLst>
                      <a:lin ang="5400000" scaled="0"/>
                    </a:gradFill>
                    <a:latin typeface="Segoe UI Semibold" panose="020B0702040204020203" pitchFamily="34" charset="0"/>
                    <a:cs typeface="Segoe UI Semibold" panose="020B0702040204020203" pitchFamily="34" charset="0"/>
                  </a:rPr>
                  <a:t>Capture </a:t>
                </a: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51" name="Group 150"/>
              <p:cNvGrpSpPr/>
              <p:nvPr/>
            </p:nvGrpSpPr>
            <p:grpSpPr>
              <a:xfrm>
                <a:off x="5040711" y="5528525"/>
                <a:ext cx="1343812" cy="1059865"/>
                <a:chOff x="5044790" y="5280875"/>
                <a:chExt cx="1343812" cy="1059865"/>
              </a:xfrm>
            </p:grpSpPr>
            <p:sp>
              <p:nvSpPr>
                <p:cNvPr id="160" name="Rectangle 159"/>
                <p:cNvSpPr/>
                <p:nvPr/>
              </p:nvSpPr>
              <p:spPr bwMode="auto">
                <a:xfrm>
                  <a:off x="5044790" y="5280875"/>
                  <a:ext cx="1343812"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Relational</a:t>
                  </a:r>
                </a:p>
              </p:txBody>
            </p:sp>
            <p:sp>
              <p:nvSpPr>
                <p:cNvPr id="161"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52" name="Group 151"/>
              <p:cNvGrpSpPr/>
              <p:nvPr/>
            </p:nvGrpSpPr>
            <p:grpSpPr>
              <a:xfrm>
                <a:off x="10599300" y="5528525"/>
                <a:ext cx="1348677" cy="1059865"/>
                <a:chOff x="10592950" y="5280875"/>
                <a:chExt cx="1348677" cy="1059865"/>
              </a:xfrm>
            </p:grpSpPr>
            <p:sp>
              <p:nvSpPr>
                <p:cNvPr id="158" name="Rectangle 157"/>
                <p:cNvSpPr/>
                <p:nvPr/>
              </p:nvSpPr>
              <p:spPr bwMode="auto">
                <a:xfrm>
                  <a:off x="10592950" y="5280875"/>
                  <a:ext cx="1348677"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a:gradFill>
                        <a:gsLst>
                          <a:gs pos="11024">
                            <a:srgbClr val="FFFFFF"/>
                          </a:gs>
                          <a:gs pos="23000">
                            <a:srgbClr val="FFFFFF"/>
                          </a:gs>
                        </a:gsLst>
                        <a:lin ang="5400000" scaled="1"/>
                      </a:gradFill>
                      <a:latin typeface="Segoe UI"/>
                      <a:ea typeface="+mn-ea"/>
                      <a:cs typeface="+mn-cs"/>
                    </a:rPr>
                    <a:t>Internal &amp; external</a:t>
                  </a:r>
                  <a:endParaRPr lang="en-US" sz="1400" kern="0" dirty="0">
                    <a:gradFill>
                      <a:gsLst>
                        <a:gs pos="11024">
                          <a:srgbClr val="FFFFFF"/>
                        </a:gs>
                        <a:gs pos="23000">
                          <a:srgbClr val="FFFFFF"/>
                        </a:gs>
                      </a:gsLst>
                      <a:lin ang="5400000" scaled="1"/>
                    </a:gradFill>
                    <a:latin typeface="Segoe UI"/>
                    <a:ea typeface="+mn-ea"/>
                    <a:cs typeface="+mn-cs"/>
                  </a:endParaRPr>
                </a:p>
              </p:txBody>
            </p:sp>
            <p:sp>
              <p:nvSpPr>
                <p:cNvPr id="159" name="TextBox 158"/>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674" eaLnBrk="1" fontAlgn="auto" latinLnBrk="0" hangingPunct="1">
                    <a:lnSpc>
                      <a:spcPct val="90000"/>
                    </a:lnSpc>
                    <a:spcBef>
                      <a:spcPts val="0"/>
                    </a:spcBef>
                    <a:spcAft>
                      <a:spcPts val="0"/>
                    </a:spcAft>
                    <a:buClrTx/>
                    <a:buSzTx/>
                    <a:buFontTx/>
                    <a:buNone/>
                    <a:tabLst/>
                    <a:defRPr/>
                  </a:pPr>
                  <a:r>
                    <a:rPr kumimoji="0" lang="en-US" sz="3528" b="1"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3528" b="1" i="0" u="none" strike="noStrike" kern="0" cap="none" spc="0" normalizeH="0" baseline="0" noProof="0" dirty="0">
                    <a:ln>
                      <a:noFill/>
                    </a:ln>
                    <a:solidFill>
                      <a:srgbClr val="FFFFFF"/>
                    </a:solidFill>
                    <a:effectLst/>
                    <a:uLnTx/>
                    <a:uFillTx/>
                  </a:endParaRPr>
                </a:p>
              </p:txBody>
            </p:sp>
          </p:grpSp>
          <p:grpSp>
            <p:nvGrpSpPr>
              <p:cNvPr id="153" name="Group 152"/>
              <p:cNvGrpSpPr/>
              <p:nvPr/>
            </p:nvGrpSpPr>
            <p:grpSpPr>
              <a:xfrm>
                <a:off x="6433687" y="5528525"/>
                <a:ext cx="1346864" cy="1059865"/>
                <a:chOff x="6423193" y="5280875"/>
                <a:chExt cx="1346864" cy="1059865"/>
              </a:xfrm>
            </p:grpSpPr>
            <p:sp>
              <p:nvSpPr>
                <p:cNvPr id="156" name="Rectangle 155"/>
                <p:cNvSpPr/>
                <p:nvPr/>
              </p:nvSpPr>
              <p:spPr bwMode="auto">
                <a:xfrm>
                  <a:off x="6423193" y="5280875"/>
                  <a:ext cx="1346864"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Non-relational</a:t>
                  </a:r>
                </a:p>
              </p:txBody>
            </p:sp>
            <p:sp>
              <p:nvSpPr>
                <p:cNvPr id="157"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54" name="Rectangle 153"/>
              <p:cNvSpPr/>
              <p:nvPr/>
            </p:nvSpPr>
            <p:spPr bwMode="auto">
              <a:xfrm>
                <a:off x="7818581" y="5525124"/>
                <a:ext cx="1342848"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NoSQL</a:t>
                </a:r>
              </a:p>
            </p:txBody>
          </p:sp>
          <p:sp>
            <p:nvSpPr>
              <p:cNvPr id="155" name="Rectangle 154"/>
              <p:cNvSpPr/>
              <p:nvPr/>
            </p:nvSpPr>
            <p:spPr>
              <a:xfrm>
                <a:off x="7794476" y="5559668"/>
                <a:ext cx="503143" cy="361977"/>
              </a:xfrm>
              <a:prstGeom prst="rect">
                <a:avLst/>
              </a:prstGeom>
            </p:spPr>
            <p:txBody>
              <a:bodyPr wrap="square">
                <a:spAutoFit/>
              </a:bodyPr>
              <a:lstStyle/>
              <a:p>
                <a:pPr marL="0" marR="0" lvl="0" indent="0" algn="ctr" defTabSz="932103"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46"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sp useBgFill="1">
        <p:nvSpPr>
          <p:cNvPr id="177" name="Rectangle 176"/>
          <p:cNvSpPr/>
          <p:nvPr/>
        </p:nvSpPr>
        <p:spPr bwMode="auto">
          <a:xfrm>
            <a:off x="33237" y="1341183"/>
            <a:ext cx="4997730"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9" name="Title 8"/>
          <p:cNvSpPr>
            <a:spLocks noGrp="1"/>
          </p:cNvSpPr>
          <p:nvPr>
            <p:ph type="title"/>
          </p:nvPr>
        </p:nvSpPr>
        <p:spPr/>
        <p:txBody>
          <a:bodyPr/>
          <a:lstStyle/>
          <a:p>
            <a:r>
              <a:rPr lang="en-US" smtClean="0"/>
              <a:t>The Microsoft data platform</a:t>
            </a:r>
            <a:endParaRPr lang="en-US" dirty="0"/>
          </a:p>
        </p:txBody>
      </p:sp>
      <p:sp useBgFill="1">
        <p:nvSpPr>
          <p:cNvPr id="741" name="Rectangle 740"/>
          <p:cNvSpPr/>
          <p:nvPr/>
        </p:nvSpPr>
        <p:spPr bwMode="auto">
          <a:xfrm>
            <a:off x="-12700" y="1486146"/>
            <a:ext cx="5044879"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42" name="Trapezoid 741"/>
          <p:cNvSpPr/>
          <p:nvPr/>
        </p:nvSpPr>
        <p:spPr bwMode="auto">
          <a:xfrm rot="16200000">
            <a:off x="1382067" y="2929859"/>
            <a:ext cx="4859329" cy="2457734"/>
          </a:xfrm>
          <a:prstGeom prst="trapezoid">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78" name="AutoShape 3"/>
          <p:cNvSpPr>
            <a:spLocks noChangeAspect="1" noChangeArrowheads="1" noTextEdit="1"/>
          </p:cNvSpPr>
          <p:nvPr/>
        </p:nvSpPr>
        <p:spPr bwMode="auto">
          <a:xfrm>
            <a:off x="709511" y="2068847"/>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178"/>
          <p:cNvSpPr/>
          <p:nvPr/>
        </p:nvSpPr>
        <p:spPr>
          <a:xfrm rot="18493024">
            <a:off x="838291" y="2767992"/>
            <a:ext cx="2300304" cy="1558138"/>
          </a:xfrm>
          <a:prstGeom prst="rect">
            <a:avLst/>
          </a:prstGeom>
        </p:spPr>
        <p:txBody>
          <a:bodyPr wrap="square" anchor="ctr">
            <a:prstTxWarp prst="textArchUp">
              <a:avLst>
                <a:gd name="adj" fmla="val 11674266"/>
              </a:avLst>
            </a:prstTxWarp>
            <a:spAutoFit/>
          </a:bodyPr>
          <a:lstStyle/>
          <a:p>
            <a:pPr algn="ctr" defTabSz="913319" fontAlgn="base">
              <a:lnSpc>
                <a:spcPct val="90000"/>
              </a:lnSpc>
              <a:spcBef>
                <a:spcPct val="0"/>
              </a:spcBef>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180" name="Oval 179"/>
          <p:cNvSpPr/>
          <p:nvPr/>
        </p:nvSpPr>
        <p:spPr bwMode="auto">
          <a:xfrm>
            <a:off x="340232" y="1896489"/>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81" name="Oval 180"/>
          <p:cNvSpPr/>
          <p:nvPr/>
        </p:nvSpPr>
        <p:spPr bwMode="auto">
          <a:xfrm>
            <a:off x="590557" y="2146813"/>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82" name="AutoShape 3"/>
          <p:cNvSpPr>
            <a:spLocks noChangeAspect="1" noChangeArrowheads="1" noTextEdit="1"/>
          </p:cNvSpPr>
          <p:nvPr/>
        </p:nvSpPr>
        <p:spPr bwMode="auto">
          <a:xfrm>
            <a:off x="664816" y="2220879"/>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83" name="Freeform 5"/>
          <p:cNvSpPr>
            <a:spLocks/>
          </p:cNvSpPr>
          <p:nvPr/>
        </p:nvSpPr>
        <p:spPr bwMode="auto">
          <a:xfrm>
            <a:off x="2644429" y="2217704"/>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4" name="Freeform 6"/>
          <p:cNvSpPr>
            <a:spLocks/>
          </p:cNvSpPr>
          <p:nvPr/>
        </p:nvSpPr>
        <p:spPr bwMode="auto">
          <a:xfrm>
            <a:off x="394941" y="2217704"/>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5" name="Freeform 184"/>
          <p:cNvSpPr>
            <a:spLocks/>
          </p:cNvSpPr>
          <p:nvPr/>
        </p:nvSpPr>
        <p:spPr bwMode="auto">
          <a:xfrm>
            <a:off x="939454" y="4200492"/>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6" name="Freeform 8"/>
          <p:cNvSpPr>
            <a:spLocks noEditPoints="1"/>
          </p:cNvSpPr>
          <p:nvPr/>
        </p:nvSpPr>
        <p:spPr bwMode="auto">
          <a:xfrm>
            <a:off x="664816" y="2217704"/>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87" name="Freeform 9"/>
          <p:cNvSpPr>
            <a:spLocks noEditPoints="1"/>
          </p:cNvSpPr>
          <p:nvPr/>
        </p:nvSpPr>
        <p:spPr bwMode="auto">
          <a:xfrm>
            <a:off x="2644429" y="2217704"/>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88" name="Freeform 10"/>
          <p:cNvSpPr>
            <a:spLocks noEditPoints="1"/>
          </p:cNvSpPr>
          <p:nvPr/>
        </p:nvSpPr>
        <p:spPr bwMode="auto">
          <a:xfrm>
            <a:off x="939454" y="4200492"/>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89" name="Isosceles Triangle 60"/>
          <p:cNvSpPr/>
          <p:nvPr/>
        </p:nvSpPr>
        <p:spPr bwMode="auto">
          <a:xfrm rot="16200000">
            <a:off x="1894889" y="3487987"/>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90" name="Oval 189"/>
          <p:cNvSpPr/>
          <p:nvPr/>
        </p:nvSpPr>
        <p:spPr bwMode="auto">
          <a:xfrm>
            <a:off x="1857394" y="3413650"/>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91" name="Group 190"/>
          <p:cNvGrpSpPr/>
          <p:nvPr/>
        </p:nvGrpSpPr>
        <p:grpSpPr>
          <a:xfrm>
            <a:off x="1984550" y="3536081"/>
            <a:ext cx="1254903" cy="1264353"/>
            <a:chOff x="1967973" y="3193753"/>
            <a:chExt cx="1254903" cy="1264353"/>
          </a:xfrm>
        </p:grpSpPr>
        <p:sp>
          <p:nvSpPr>
            <p:cNvPr id="192" name="Arc 191"/>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193" name="Arc 192"/>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94" name="Rectangle 193"/>
          <p:cNvSpPr/>
          <p:nvPr/>
        </p:nvSpPr>
        <p:spPr>
          <a:xfrm rot="18493024">
            <a:off x="793596" y="2920024"/>
            <a:ext cx="2300304"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195" name="Rectangle 194"/>
          <p:cNvSpPr/>
          <p:nvPr/>
        </p:nvSpPr>
        <p:spPr>
          <a:xfrm rot="3146089">
            <a:off x="2191494" y="2940510"/>
            <a:ext cx="2257900"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196" name="Rectangle 195"/>
          <p:cNvSpPr/>
          <p:nvPr/>
        </p:nvSpPr>
        <p:spPr>
          <a:xfrm rot="192760">
            <a:off x="1352559" y="4300256"/>
            <a:ext cx="2409254" cy="1558138"/>
          </a:xfrm>
          <a:prstGeom prst="rect">
            <a:avLst/>
          </a:prstGeom>
        </p:spPr>
        <p:txBody>
          <a:bodyPr wrap="square" anchor="ctr">
            <a:prstTxWarp prst="textArchDown">
              <a:avLst>
                <a:gd name="adj" fmla="val 882042"/>
              </a:avLst>
            </a:prstTxWarp>
            <a:spAutoFit/>
          </a:bodyPr>
          <a:lstStyle/>
          <a:p>
            <a:pPr algn="ctr" defTabSz="913319">
              <a:lnSpc>
                <a:spcPct val="90000"/>
              </a:lnSpc>
              <a:defRPr/>
            </a:pPr>
            <a:r>
              <a:rPr lang="en-US" sz="1800"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manage</a:t>
            </a:r>
          </a:p>
        </p:txBody>
      </p:sp>
      <p:grpSp>
        <p:nvGrpSpPr>
          <p:cNvPr id="197" name="Group 196"/>
          <p:cNvGrpSpPr/>
          <p:nvPr/>
        </p:nvGrpSpPr>
        <p:grpSpPr>
          <a:xfrm>
            <a:off x="5040711" y="3371202"/>
            <a:ext cx="6907267" cy="1575051"/>
            <a:chOff x="5040711" y="3371202"/>
            <a:chExt cx="6907267" cy="1575051"/>
          </a:xfrm>
        </p:grpSpPr>
        <p:sp>
          <p:nvSpPr>
            <p:cNvPr id="198" name="Rectangle 197"/>
            <p:cNvSpPr/>
            <p:nvPr/>
          </p:nvSpPr>
          <p:spPr bwMode="auto">
            <a:xfrm>
              <a:off x="7820642" y="3886386"/>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Complex Event Processing</a:t>
              </a:r>
            </a:p>
          </p:txBody>
        </p:sp>
        <p:grpSp>
          <p:nvGrpSpPr>
            <p:cNvPr id="199" name="Group 198"/>
            <p:cNvGrpSpPr/>
            <p:nvPr/>
          </p:nvGrpSpPr>
          <p:grpSpPr>
            <a:xfrm>
              <a:off x="5040711" y="3371202"/>
              <a:ext cx="6907267" cy="1575051"/>
              <a:chOff x="5040711" y="3371202"/>
              <a:chExt cx="6907267" cy="1575051"/>
            </a:xfrm>
          </p:grpSpPr>
          <p:grpSp>
            <p:nvGrpSpPr>
              <p:cNvPr id="200" name="Group 199"/>
              <p:cNvGrpSpPr/>
              <p:nvPr/>
            </p:nvGrpSpPr>
            <p:grpSpPr>
              <a:xfrm>
                <a:off x="5040711" y="3371202"/>
                <a:ext cx="6907267" cy="1575051"/>
                <a:chOff x="5034361" y="3123552"/>
                <a:chExt cx="6907267" cy="1575051"/>
              </a:xfrm>
            </p:grpSpPr>
            <p:sp>
              <p:nvSpPr>
                <p:cNvPr id="202" name="Rectangle 201">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03" name="Group 202"/>
                <p:cNvGrpSpPr/>
                <p:nvPr/>
              </p:nvGrpSpPr>
              <p:grpSpPr>
                <a:xfrm>
                  <a:off x="5034361" y="3638737"/>
                  <a:ext cx="1348677" cy="1059866"/>
                  <a:chOff x="5034361" y="3658276"/>
                  <a:chExt cx="1348677" cy="1059866"/>
                </a:xfrm>
              </p:grpSpPr>
              <p:sp>
                <p:nvSpPr>
                  <p:cNvPr id="218" name="Rectangle 217"/>
                  <p:cNvSpPr/>
                  <p:nvPr/>
                </p:nvSpPr>
                <p:spPr bwMode="auto">
                  <a:xfrm>
                    <a:off x="5034361"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219" name="Group 218"/>
                  <p:cNvGrpSpPr/>
                  <p:nvPr/>
                </p:nvGrpSpPr>
                <p:grpSpPr>
                  <a:xfrm>
                    <a:off x="5101653" y="3755670"/>
                    <a:ext cx="567413" cy="356382"/>
                    <a:chOff x="3806692" y="2708346"/>
                    <a:chExt cx="531683" cy="333940"/>
                  </a:xfrm>
                </p:grpSpPr>
                <p:sp>
                  <p:nvSpPr>
                    <p:cNvPr id="220"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221"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222"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204" name="Group 203"/>
                <p:cNvGrpSpPr/>
                <p:nvPr/>
              </p:nvGrpSpPr>
              <p:grpSpPr>
                <a:xfrm>
                  <a:off x="10592951" y="3638737"/>
                  <a:ext cx="1348677" cy="1059866"/>
                  <a:chOff x="10588808" y="3658276"/>
                  <a:chExt cx="1348677" cy="1059866"/>
                </a:xfrm>
              </p:grpSpPr>
              <p:sp>
                <p:nvSpPr>
                  <p:cNvPr id="214" name="Rectangle 213"/>
                  <p:cNvSpPr/>
                  <p:nvPr/>
                </p:nvSpPr>
                <p:spPr bwMode="auto">
                  <a:xfrm>
                    <a:off x="10588808"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215" name="Group 214"/>
                  <p:cNvGrpSpPr/>
                  <p:nvPr/>
                </p:nvGrpSpPr>
                <p:grpSpPr>
                  <a:xfrm>
                    <a:off x="10764074" y="3723087"/>
                    <a:ext cx="246751" cy="421548"/>
                    <a:chOff x="10638708" y="2707362"/>
                    <a:chExt cx="251764" cy="430113"/>
                  </a:xfrm>
                </p:grpSpPr>
                <p:sp>
                  <p:nvSpPr>
                    <p:cNvPr id="216" name="Freeform 215"/>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217" name="Freeform 216"/>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205" name="Group 204"/>
                <p:cNvGrpSpPr/>
                <p:nvPr/>
              </p:nvGrpSpPr>
              <p:grpSpPr>
                <a:xfrm>
                  <a:off x="9197995" y="3638737"/>
                  <a:ext cx="1346145" cy="1059865"/>
                  <a:chOff x="9202506" y="3659720"/>
                  <a:chExt cx="1346145" cy="1059865"/>
                </a:xfrm>
              </p:grpSpPr>
              <p:sp>
                <p:nvSpPr>
                  <p:cNvPr id="209" name="Rectangle 208"/>
                  <p:cNvSpPr/>
                  <p:nvPr/>
                </p:nvSpPr>
                <p:spPr bwMode="auto">
                  <a:xfrm>
                    <a:off x="9202506" y="3659720"/>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210" name="Group 209"/>
                  <p:cNvGrpSpPr/>
                  <p:nvPr/>
                </p:nvGrpSpPr>
                <p:grpSpPr>
                  <a:xfrm>
                    <a:off x="9321062" y="3770949"/>
                    <a:ext cx="302650" cy="351287"/>
                    <a:chOff x="9397262" y="3770949"/>
                    <a:chExt cx="302650" cy="351287"/>
                  </a:xfrm>
                </p:grpSpPr>
                <p:sp>
                  <p:nvSpPr>
                    <p:cNvPr id="211"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212"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213"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206" name="Group 205"/>
                <p:cNvGrpSpPr/>
                <p:nvPr/>
              </p:nvGrpSpPr>
              <p:grpSpPr>
                <a:xfrm>
                  <a:off x="6427733" y="3638736"/>
                  <a:ext cx="1346468" cy="1059866"/>
                  <a:chOff x="6427366" y="3658275"/>
                  <a:chExt cx="1346468" cy="1059866"/>
                </a:xfrm>
              </p:grpSpPr>
              <p:sp>
                <p:nvSpPr>
                  <p:cNvPr id="207" name="Rectangle 206"/>
                  <p:cNvSpPr/>
                  <p:nvPr/>
                </p:nvSpPr>
                <p:spPr bwMode="auto">
                  <a:xfrm>
                    <a:off x="6427366" y="3658275"/>
                    <a:ext cx="1346468" cy="1059866"/>
                  </a:xfrm>
                  <a:prstGeom prst="rect">
                    <a:avLst/>
                  </a:prstGeom>
                  <a:solidFill>
                    <a:srgbClr val="BBBCBD"/>
                  </a:solidFill>
                  <a:ln w="10795" cap="flat" cmpd="sng" algn="ctr">
                    <a:noFill/>
                    <a:prstDash val="solid"/>
                  </a:ln>
                  <a:effectLst/>
                </p:spPr>
                <p:txBody>
                  <a:bodyPr lIns="91440" tIns="45720" rIns="91440" bIns="45720" anchor="b"/>
                  <a:lstStyle/>
                  <a:p>
                    <a:pPr defTabSz="932688" fontAlgn="auto">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208"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201" name="Freeform 200"/>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grpSp>
        <p:nvGrpSpPr>
          <p:cNvPr id="223" name="Group 222"/>
          <p:cNvGrpSpPr/>
          <p:nvPr/>
        </p:nvGrpSpPr>
        <p:grpSpPr>
          <a:xfrm>
            <a:off x="5040711" y="1729062"/>
            <a:ext cx="6907267" cy="1577772"/>
            <a:chOff x="5034361" y="1481412"/>
            <a:chExt cx="6907267" cy="1577772"/>
          </a:xfrm>
        </p:grpSpPr>
        <p:sp>
          <p:nvSpPr>
            <p:cNvPr id="224" name="Rectangle 223">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25" name="Group 224"/>
            <p:cNvGrpSpPr/>
            <p:nvPr/>
          </p:nvGrpSpPr>
          <p:grpSpPr>
            <a:xfrm>
              <a:off x="10592951" y="1999318"/>
              <a:ext cx="1348677" cy="1059866"/>
              <a:chOff x="10584232" y="1992876"/>
              <a:chExt cx="1348677" cy="1059866"/>
            </a:xfrm>
          </p:grpSpPr>
          <p:sp>
            <p:nvSpPr>
              <p:cNvPr id="238" name="Rectangle 237"/>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239" name="Group 238"/>
              <p:cNvGrpSpPr/>
              <p:nvPr/>
            </p:nvGrpSpPr>
            <p:grpSpPr>
              <a:xfrm>
                <a:off x="10718307" y="2056788"/>
                <a:ext cx="375429" cy="437853"/>
                <a:chOff x="10280016" y="4544833"/>
                <a:chExt cx="728879" cy="719102"/>
              </a:xfrm>
            </p:grpSpPr>
            <p:grpSp>
              <p:nvGrpSpPr>
                <p:cNvPr id="240" name="Group 239"/>
                <p:cNvGrpSpPr/>
                <p:nvPr/>
              </p:nvGrpSpPr>
              <p:grpSpPr bwMode="black">
                <a:xfrm>
                  <a:off x="10280016" y="4544833"/>
                  <a:ext cx="728879" cy="719102"/>
                  <a:chOff x="2916435" y="3914152"/>
                  <a:chExt cx="930763" cy="918513"/>
                </a:xfrm>
              </p:grpSpPr>
              <p:pic>
                <p:nvPicPr>
                  <p:cNvPr id="242" name="Picture 241"/>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243"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89594" tIns="44796" rIns="89594" bIns="44796" numCol="1" anchor="t" anchorCtr="0" compatLnSpc="1">
                    <a:prstTxWarp prst="textNoShape">
                      <a:avLst/>
                    </a:prstTxWarp>
                  </a:bodyPr>
                  <a:lstStyle/>
                  <a:p>
                    <a:pPr marL="0" marR="0" lvl="0" indent="0" defTabSz="91383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dirty="0">
                      <a:ln>
                        <a:noFill/>
                      </a:ln>
                      <a:solidFill>
                        <a:srgbClr val="FFFFFF"/>
                      </a:solidFill>
                      <a:effectLst/>
                      <a:uLnTx/>
                      <a:uFillTx/>
                    </a:endParaRPr>
                  </a:p>
                </p:txBody>
              </p:sp>
            </p:grpSp>
            <p:sp>
              <p:nvSpPr>
                <p:cNvPr id="241" name="Freeform 240"/>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674"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ysClr val="window" lastClr="FFFFFF"/>
                    </a:solidFill>
                    <a:effectLst/>
                    <a:uLnTx/>
                    <a:uFillTx/>
                    <a:latin typeface="Arial"/>
                  </a:endParaRPr>
                </a:p>
              </p:txBody>
            </p:sp>
          </p:grpSp>
        </p:grpSp>
        <p:grpSp>
          <p:nvGrpSpPr>
            <p:cNvPr id="226" name="Group 225"/>
            <p:cNvGrpSpPr/>
            <p:nvPr/>
          </p:nvGrpSpPr>
          <p:grpSpPr>
            <a:xfrm>
              <a:off x="6425524" y="1999318"/>
              <a:ext cx="1348677" cy="1059866"/>
              <a:chOff x="6427937" y="1992876"/>
              <a:chExt cx="1348677" cy="1059866"/>
            </a:xfrm>
          </p:grpSpPr>
          <p:sp>
            <p:nvSpPr>
              <p:cNvPr id="236" name="Rectangle 235"/>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237"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nvGrpSpPr>
            <p:cNvPr id="227" name="Group 226"/>
            <p:cNvGrpSpPr/>
            <p:nvPr/>
          </p:nvGrpSpPr>
          <p:grpSpPr>
            <a:xfrm>
              <a:off x="9197996" y="1999318"/>
              <a:ext cx="1348677" cy="1059866"/>
              <a:chOff x="9197240" y="1992876"/>
              <a:chExt cx="1348677" cy="1059866"/>
            </a:xfrm>
          </p:grpSpPr>
          <p:sp>
            <p:nvSpPr>
              <p:cNvPr id="234" name="Rectangle 233"/>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235"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228" name="Group 227"/>
            <p:cNvGrpSpPr/>
            <p:nvPr/>
          </p:nvGrpSpPr>
          <p:grpSpPr>
            <a:xfrm>
              <a:off x="7811760" y="1999318"/>
              <a:ext cx="1348677" cy="1059866"/>
              <a:chOff x="7814931" y="1992876"/>
              <a:chExt cx="1348677" cy="1059866"/>
            </a:xfrm>
          </p:grpSpPr>
          <p:sp>
            <p:nvSpPr>
              <p:cNvPr id="232" name="Rectangle 231"/>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33" name="Freeform 232"/>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952"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ysClr val="window" lastClr="FFFFFF"/>
                  </a:solidFill>
                  <a:effectLst/>
                  <a:uLnTx/>
                  <a:uFillTx/>
                  <a:latin typeface="Arial"/>
                </a:endParaRPr>
              </a:p>
            </p:txBody>
          </p:sp>
        </p:grpSp>
        <p:grpSp>
          <p:nvGrpSpPr>
            <p:cNvPr id="229" name="Group 228"/>
            <p:cNvGrpSpPr/>
            <p:nvPr/>
          </p:nvGrpSpPr>
          <p:grpSpPr>
            <a:xfrm>
              <a:off x="5034361" y="1999319"/>
              <a:ext cx="1348677" cy="1059865"/>
              <a:chOff x="5039288" y="1999319"/>
              <a:chExt cx="1348677" cy="1059865"/>
            </a:xfrm>
          </p:grpSpPr>
          <p:sp>
            <p:nvSpPr>
              <p:cNvPr id="230" name="Rectangle 229"/>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231"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505050"/>
                  </a:solidFill>
                  <a:effectLst/>
                  <a:uLnTx/>
                  <a:uFillTx/>
                </a:endParaRPr>
              </a:p>
            </p:txBody>
          </p:sp>
        </p:grpSp>
      </p:grpSp>
      <p:sp>
        <p:nvSpPr>
          <p:cNvPr id="244" name="TextBox 243">
            <a:hlinkClick r:id="rId8"/>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245" name="矩形 244">
            <a:hlinkClick r:id="rId8"/>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13695203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1000" fill="hold"/>
                                        <p:tgtEl>
                                          <p:spTgt spid="184"/>
                                        </p:tgtEl>
                                        <p:attrNameLst>
                                          <p:attrName>fillcolor</p:attrName>
                                        </p:attrNameLst>
                                      </p:cBhvr>
                                      <p:to>
                                        <a:srgbClr val="BFBFBF"/>
                                      </p:to>
                                    </p:animClr>
                                    <p:set>
                                      <p:cBhvr>
                                        <p:cTn id="7" dur="1000" fill="hold"/>
                                        <p:tgtEl>
                                          <p:spTgt spid="184"/>
                                        </p:tgtEl>
                                        <p:attrNameLst>
                                          <p:attrName>fill.type</p:attrName>
                                        </p:attrNameLst>
                                      </p:cBhvr>
                                      <p:to>
                                        <p:strVal val="solid"/>
                                      </p:to>
                                    </p:set>
                                    <p:set>
                                      <p:cBhvr>
                                        <p:cTn id="8" dur="1000" fill="hold"/>
                                        <p:tgtEl>
                                          <p:spTgt spid="184"/>
                                        </p:tgtEl>
                                        <p:attrNameLst>
                                          <p:attrName>fill.on</p:attrName>
                                        </p:attrNameLst>
                                      </p:cBhvr>
                                      <p:to>
                                        <p:strVal val="true"/>
                                      </p:to>
                                    </p:set>
                                  </p:childTnLst>
                                </p:cTn>
                              </p:par>
                              <p:par>
                                <p:cTn id="9" presetID="10" presetClass="entr" presetSubtype="0" fill="hold" nodeType="with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fade">
                                      <p:cBhvr>
                                        <p:cTn id="11" dur="1000"/>
                                        <p:tgtEl>
                                          <p:spTgt spid="197"/>
                                        </p:tgtEl>
                                      </p:cBhvr>
                                    </p:animEffect>
                                  </p:childTnLst>
                                </p:cTn>
                              </p:par>
                              <p:par>
                                <p:cTn id="12" presetID="10" presetClass="entr" presetSubtype="0" fill="hold" nodeType="withEffect">
                                  <p:stCondLst>
                                    <p:cond delay="0"/>
                                  </p:stCondLst>
                                  <p:childTnLst>
                                    <p:set>
                                      <p:cBhvr>
                                        <p:cTn id="13" dur="1" fill="hold">
                                          <p:stCondLst>
                                            <p:cond delay="0"/>
                                          </p:stCondLst>
                                        </p:cTn>
                                        <p:tgtEl>
                                          <p:spTgt spid="223"/>
                                        </p:tgtEl>
                                        <p:attrNameLst>
                                          <p:attrName>style.visibility</p:attrName>
                                        </p:attrNameLst>
                                      </p:cBhvr>
                                      <p:to>
                                        <p:strVal val="visible"/>
                                      </p:to>
                                    </p:set>
                                    <p:animEffect transition="in" filter="fade">
                                      <p:cBhvr>
                                        <p:cTn id="14" dur="1000"/>
                                        <p:tgtEl>
                                          <p:spTgt spid="223"/>
                                        </p:tgtEl>
                                      </p:cBhvr>
                                    </p:animEffect>
                                  </p:childTnLst>
                                </p:cTn>
                              </p:par>
                              <p:par>
                                <p:cTn id="15" presetID="1" presetClass="emph" presetSubtype="2" fill="hold" nodeType="withEffect">
                                  <p:stCondLst>
                                    <p:cond delay="0"/>
                                  </p:stCondLst>
                                  <p:childTnLst>
                                    <p:animClr clrSpc="rgb" dir="cw">
                                      <p:cBhvr>
                                        <p:cTn id="16" dur="1000" fill="hold"/>
                                        <p:tgtEl>
                                          <p:spTgt spid="183"/>
                                        </p:tgtEl>
                                        <p:attrNameLst>
                                          <p:attrName>fillcolor</p:attrName>
                                        </p:attrNameLst>
                                      </p:cBhvr>
                                      <p:to>
                                        <a:srgbClr val="FF8C00"/>
                                      </p:to>
                                    </p:animClr>
                                    <p:set>
                                      <p:cBhvr>
                                        <p:cTn id="17" dur="1000" fill="hold"/>
                                        <p:tgtEl>
                                          <p:spTgt spid="183"/>
                                        </p:tgtEl>
                                        <p:attrNameLst>
                                          <p:attrName>fill.type</p:attrName>
                                        </p:attrNameLst>
                                      </p:cBhvr>
                                      <p:to>
                                        <p:strVal val="solid"/>
                                      </p:to>
                                    </p:set>
                                    <p:set>
                                      <p:cBhvr>
                                        <p:cTn id="18" dur="1000" fill="hold"/>
                                        <p:tgtEl>
                                          <p:spTgt spid="18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Visualize + decide</a:t>
            </a:r>
            <a:endParaRPr lang="en-US" dirty="0"/>
          </a:p>
        </p:txBody>
      </p:sp>
      <p:sp>
        <p:nvSpPr>
          <p:cNvPr id="65" name="Rectangle 64"/>
          <p:cNvSpPr/>
          <p:nvPr/>
        </p:nvSpPr>
        <p:spPr bwMode="auto">
          <a:xfrm>
            <a:off x="3932238" y="2773093"/>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fontAlgn="auto">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Discover, explore, and combine any data type or size, regardless of location</a:t>
            </a:r>
          </a:p>
        </p:txBody>
      </p:sp>
      <p:sp>
        <p:nvSpPr>
          <p:cNvPr id="66" name="Rectangle 65"/>
          <p:cNvSpPr/>
          <p:nvPr/>
        </p:nvSpPr>
        <p:spPr bwMode="auto">
          <a:xfrm>
            <a:off x="3932238" y="3715460"/>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fontAlgn="auto">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Ask questions of data to visualize, analyze, </a:t>
            </a:r>
            <a:br>
              <a:rPr lang="en-US" sz="2000" kern="0" dirty="0">
                <a:gradFill>
                  <a:gsLst>
                    <a:gs pos="2917">
                      <a:srgbClr val="FFFFFF"/>
                    </a:gs>
                    <a:gs pos="97000">
                      <a:srgbClr val="FFFFFF"/>
                    </a:gs>
                  </a:gsLst>
                  <a:lin ang="5400000" scaled="0"/>
                </a:gradFill>
                <a:latin typeface="Segoe UI"/>
                <a:ea typeface="MS PGothic" panose="020B0600070205080204" pitchFamily="34" charset="-128"/>
              </a:rPr>
            </a:br>
            <a:r>
              <a:rPr lang="en-US" sz="2000" kern="0" dirty="0">
                <a:gradFill>
                  <a:gsLst>
                    <a:gs pos="2917">
                      <a:srgbClr val="FFFFFF"/>
                    </a:gs>
                    <a:gs pos="97000">
                      <a:srgbClr val="FFFFFF"/>
                    </a:gs>
                  </a:gsLst>
                  <a:lin ang="5400000" scaled="0"/>
                </a:gradFill>
                <a:latin typeface="Segoe UI"/>
                <a:ea typeface="MS PGothic" panose="020B0600070205080204" pitchFamily="34" charset="-128"/>
              </a:rPr>
              <a:t>and forecast</a:t>
            </a:r>
          </a:p>
        </p:txBody>
      </p:sp>
      <p:sp>
        <p:nvSpPr>
          <p:cNvPr id="67" name="Rectangle 66"/>
          <p:cNvSpPr/>
          <p:nvPr/>
        </p:nvSpPr>
        <p:spPr bwMode="auto">
          <a:xfrm>
            <a:off x="3932238" y="4657826"/>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fontAlgn="auto">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Make faster decisions, share broadly, </a:t>
            </a:r>
          </a:p>
          <a:p>
            <a:pPr marL="457200" defTabSz="914400" fontAlgn="auto">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and access insights on any device</a:t>
            </a:r>
          </a:p>
        </p:txBody>
      </p:sp>
      <p:pic>
        <p:nvPicPr>
          <p:cNvPr id="68" name="Picture 67"/>
          <p:cNvPicPr>
            <a:picLocks noChangeAspect="1"/>
          </p:cNvPicPr>
          <p:nvPr/>
        </p:nvPicPr>
        <p:blipFill rotWithShape="1">
          <a:blip r:embed="rId3" cstate="email">
            <a:extLst>
              <a:ext uri="{28A0092B-C50C-407E-A947-70E740481C1C}">
                <a14:useLocalDpi xmlns:a14="http://schemas.microsoft.com/office/drawing/2010/main" xmlns="" val="0"/>
              </a:ext>
            </a:extLst>
          </a:blip>
          <a:srcRect r="18843" b="12746"/>
          <a:stretch/>
        </p:blipFill>
        <p:spPr>
          <a:xfrm>
            <a:off x="7119254" y="3855447"/>
            <a:ext cx="5317221" cy="3139078"/>
          </a:xfrm>
          <a:prstGeom prst="rect">
            <a:avLst/>
          </a:prstGeom>
          <a:effectLst>
            <a:outerShdw dir="16200000" rotWithShape="0">
              <a:prstClr val="black">
                <a:alpha val="30000"/>
              </a:prstClr>
            </a:outerShdw>
          </a:effectLst>
        </p:spPr>
      </p:pic>
      <p:sp useBgFill="1">
        <p:nvSpPr>
          <p:cNvPr id="69" name="Rectangle 68"/>
          <p:cNvSpPr/>
          <p:nvPr/>
        </p:nvSpPr>
        <p:spPr bwMode="auto">
          <a:xfrm>
            <a:off x="-1" y="1486146"/>
            <a:ext cx="4287840"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0" name="Oval 69"/>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1" name="Oval 70"/>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2"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73" name="Freeform 5"/>
          <p:cNvSpPr>
            <a:spLocks/>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a:noFill/>
            <a:headEnd type="none" w="med" len="med"/>
            <a:tailEnd type="none" w="med" len="me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4" name="Freeform 6"/>
          <p:cNvSpPr>
            <a:spLocks/>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BBBCBD"/>
          </a:solidFill>
          <a:ln w="10795" cap="flat" cmpd="sng" algn="ctr">
            <a:no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75" name="Freeform 74"/>
          <p:cNvSpPr>
            <a:spLocks/>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6"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77"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78"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79"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80" name="Oval 79"/>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81" name="Group 80"/>
          <p:cNvGrpSpPr/>
          <p:nvPr/>
        </p:nvGrpSpPr>
        <p:grpSpPr>
          <a:xfrm>
            <a:off x="1983309" y="3529012"/>
            <a:ext cx="1254903" cy="1264353"/>
            <a:chOff x="1967973" y="3193753"/>
            <a:chExt cx="1254903" cy="1264353"/>
          </a:xfrm>
        </p:grpSpPr>
        <p:sp>
          <p:nvSpPr>
            <p:cNvPr id="82" name="Arc 81"/>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83" name="Arc 82"/>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84" name="Rectangle 83"/>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85" name="Rectangle 84"/>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86" name="Rectangle 85"/>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manage</a:t>
            </a:r>
          </a:p>
        </p:txBody>
      </p:sp>
      <p:sp>
        <p:nvSpPr>
          <p:cNvPr id="25" name="TextBox 24">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26" name="矩形 25">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3946386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7"/>
          <p:cNvSpPr>
            <a:spLocks noEditPoints="1"/>
          </p:cNvSpPr>
          <p:nvPr/>
        </p:nvSpPr>
        <p:spPr bwMode="black">
          <a:xfrm>
            <a:off x="5665313" y="2867237"/>
            <a:ext cx="1091687" cy="96540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2">
              <a:lumMod val="90000"/>
            </a:schemeClr>
          </a:solidFill>
          <a:ln>
            <a:noFill/>
          </a:ln>
          <a:extLst/>
        </p:spPr>
        <p:txBody>
          <a:bodyPr vert="horz" wrap="square" lIns="91421" tIns="45710" rIns="91421" bIns="45710" numCol="1" anchor="t" anchorCtr="0" compatLnSpc="1">
            <a:prstTxWarp prst="textNoShape">
              <a:avLst/>
            </a:prstTxWarp>
          </a:bodyPr>
          <a:lstStyle/>
          <a:p>
            <a:pPr defTabSz="914180"/>
            <a:endParaRPr lang="en-US" sz="1764" dirty="0">
              <a:solidFill>
                <a:srgbClr val="000000"/>
              </a:solidFill>
            </a:endParaRPr>
          </a:p>
        </p:txBody>
      </p:sp>
      <p:grpSp>
        <p:nvGrpSpPr>
          <p:cNvPr id="9" name="Group 8"/>
          <p:cNvGrpSpPr/>
          <p:nvPr/>
        </p:nvGrpSpPr>
        <p:grpSpPr>
          <a:xfrm>
            <a:off x="6768846" y="835095"/>
            <a:ext cx="5503809" cy="5177977"/>
            <a:chOff x="6921246" y="981428"/>
            <a:chExt cx="5503809" cy="5177977"/>
          </a:xfrm>
        </p:grpSpPr>
        <p:grpSp>
          <p:nvGrpSpPr>
            <p:cNvPr id="8" name="Group 7"/>
            <p:cNvGrpSpPr/>
            <p:nvPr/>
          </p:nvGrpSpPr>
          <p:grpSpPr>
            <a:xfrm>
              <a:off x="6921246" y="981428"/>
              <a:ext cx="4967469" cy="5177977"/>
              <a:chOff x="6921246" y="981428"/>
              <a:chExt cx="4967469" cy="5177977"/>
            </a:xfrm>
          </p:grpSpPr>
          <p:sp>
            <p:nvSpPr>
              <p:cNvPr id="39" name="Rectangle 38"/>
              <p:cNvSpPr/>
              <p:nvPr/>
            </p:nvSpPr>
            <p:spPr>
              <a:xfrm>
                <a:off x="6921246" y="981428"/>
                <a:ext cx="4956048" cy="5177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grpSp>
            <p:nvGrpSpPr>
              <p:cNvPr id="51" name="Group 50"/>
              <p:cNvGrpSpPr/>
              <p:nvPr/>
            </p:nvGrpSpPr>
            <p:grpSpPr>
              <a:xfrm>
                <a:off x="6932667" y="2038344"/>
                <a:ext cx="4956048" cy="4121061"/>
                <a:chOff x="6932667" y="1666269"/>
                <a:chExt cx="4956048" cy="4121061"/>
              </a:xfrm>
            </p:grpSpPr>
            <p:sp>
              <p:nvSpPr>
                <p:cNvPr id="52" name="Rectangle 51"/>
                <p:cNvSpPr/>
                <p:nvPr/>
              </p:nvSpPr>
              <p:spPr>
                <a:xfrm>
                  <a:off x="6932667" y="2249464"/>
                  <a:ext cx="4956048" cy="3537866"/>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lnSpc>
                      <a:spcPct val="90000"/>
                    </a:lnSpc>
                    <a:defRPr/>
                  </a:pPr>
                  <a:endParaRPr lang="en-US" sz="1600" dirty="0" smtClean="0">
                    <a:gradFill>
                      <a:gsLst>
                        <a:gs pos="0">
                          <a:srgbClr val="FFFFFF"/>
                        </a:gs>
                        <a:gs pos="50000">
                          <a:srgbClr val="FFFFFF"/>
                        </a:gs>
                      </a:gsLst>
                      <a:lin ang="0" scaled="0"/>
                    </a:gradFill>
                  </a:endParaRPr>
                </a:p>
                <a:p>
                  <a:pPr marL="117475" defTabSz="914400">
                    <a:lnSpc>
                      <a:spcPct val="90000"/>
                    </a:lnSpc>
                    <a:spcBef>
                      <a:spcPts val="1200"/>
                    </a:spcBef>
                    <a:defRPr/>
                  </a:pPr>
                  <a:r>
                    <a:rPr lang="en-US" sz="3200" dirty="0" smtClean="0">
                      <a:gradFill>
                        <a:gsLst>
                          <a:gs pos="0">
                            <a:srgbClr val="FFFFFF"/>
                          </a:gs>
                          <a:gs pos="50000">
                            <a:srgbClr val="FFFFFF"/>
                          </a:gs>
                        </a:gsLst>
                        <a:lin ang="0" scaled="0"/>
                      </a:gradFill>
                    </a:rPr>
                    <a:t>1 </a:t>
                  </a:r>
                  <a:r>
                    <a:rPr lang="en-US" sz="3200" dirty="0">
                      <a:gradFill>
                        <a:gsLst>
                          <a:gs pos="0">
                            <a:srgbClr val="FFFFFF"/>
                          </a:gs>
                          <a:gs pos="50000">
                            <a:srgbClr val="FFFFFF"/>
                          </a:gs>
                        </a:gsLst>
                        <a:lin ang="0" scaled="0"/>
                      </a:gradFill>
                    </a:rPr>
                    <a:t>in 4 enterprise </a:t>
                  </a:r>
                  <a:r>
                    <a:rPr lang="en-US" sz="3200" dirty="0" smtClean="0">
                      <a:gradFill>
                        <a:gsLst>
                          <a:gs pos="0">
                            <a:srgbClr val="FFFFFF"/>
                          </a:gs>
                          <a:gs pos="50000">
                            <a:srgbClr val="FFFFFF"/>
                          </a:gs>
                        </a:gsLst>
                        <a:lin ang="0" scaled="0"/>
                      </a:gradFill>
                    </a:rPr>
                    <a:t>customers on Office 365</a:t>
                  </a:r>
                  <a:endParaRPr lang="en-US" sz="3200" dirty="0">
                    <a:gradFill>
                      <a:gsLst>
                        <a:gs pos="0">
                          <a:srgbClr val="FFFFFF"/>
                        </a:gs>
                        <a:gs pos="50000">
                          <a:srgbClr val="FFFFFF"/>
                        </a:gs>
                      </a:gsLst>
                      <a:lin ang="0" scaled="0"/>
                    </a:gradFill>
                  </a:endParaRPr>
                </a:p>
              </p:txBody>
            </p:sp>
            <p:sp>
              <p:nvSpPr>
                <p:cNvPr id="53" name="Rectangle 52"/>
                <p:cNvSpPr>
                  <a:spLocks noChangeAspect="1"/>
                </p:cNvSpPr>
                <p:nvPr/>
              </p:nvSpPr>
              <p:spPr bwMode="auto">
                <a:xfrm>
                  <a:off x="8670612"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Ask</a:t>
                  </a:r>
                </a:p>
              </p:txBody>
            </p:sp>
            <p:sp>
              <p:nvSpPr>
                <p:cNvPr id="54" name="Rectangle 53"/>
                <p:cNvSpPr>
                  <a:spLocks noChangeAspect="1"/>
                </p:cNvSpPr>
                <p:nvPr/>
              </p:nvSpPr>
              <p:spPr bwMode="auto">
                <a:xfrm>
                  <a:off x="10230739"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Access</a:t>
                  </a:r>
                </a:p>
              </p:txBody>
            </p:sp>
            <p:sp>
              <p:nvSpPr>
                <p:cNvPr id="55" name="Rectangle 54"/>
                <p:cNvSpPr>
                  <a:spLocks noChangeAspect="1"/>
                </p:cNvSpPr>
                <p:nvPr/>
              </p:nvSpPr>
              <p:spPr bwMode="auto">
                <a:xfrm>
                  <a:off x="7110487"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defRPr/>
                  </a:pPr>
                  <a:r>
                    <a:rPr lang="en-US" kern="0" dirty="0" smtClean="0">
                      <a:gradFill>
                        <a:gsLst>
                          <a:gs pos="0">
                            <a:srgbClr val="FFFFFF"/>
                          </a:gs>
                          <a:gs pos="100000">
                            <a:srgbClr val="FFFFFF"/>
                          </a:gs>
                        </a:gsLst>
                        <a:lin ang="5400000" scaled="0"/>
                      </a:gradFill>
                      <a:ea typeface="Segoe UI" pitchFamily="34" charset="0"/>
                      <a:cs typeface="Segoe UI" pitchFamily="34" charset="0"/>
                    </a:rPr>
                    <a:t>Share</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56" name="Freeform 55"/>
                <p:cNvSpPr>
                  <a:spLocks/>
                </p:cNvSpPr>
                <p:nvPr/>
              </p:nvSpPr>
              <p:spPr bwMode="auto">
                <a:xfrm>
                  <a:off x="7404510" y="4776641"/>
                  <a:ext cx="890496" cy="620982"/>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gradFill>
                      <a:gsLst>
                        <a:gs pos="0">
                          <a:srgbClr val="FFFFFF"/>
                        </a:gs>
                        <a:gs pos="100000">
                          <a:srgbClr val="FFFFFF"/>
                        </a:gs>
                      </a:gsLst>
                      <a:lin ang="5400000" scaled="0"/>
                    </a:gradFill>
                  </a:endParaRPr>
                </a:p>
              </p:txBody>
            </p:sp>
            <p:grpSp>
              <p:nvGrpSpPr>
                <p:cNvPr id="57" name="Group 56"/>
                <p:cNvGrpSpPr/>
                <p:nvPr/>
              </p:nvGrpSpPr>
              <p:grpSpPr>
                <a:xfrm>
                  <a:off x="8974240" y="4735532"/>
                  <a:ext cx="871287" cy="730477"/>
                  <a:chOff x="8783963" y="4448677"/>
                  <a:chExt cx="755504" cy="633406"/>
                </a:xfrm>
              </p:grpSpPr>
              <p:grpSp>
                <p:nvGrpSpPr>
                  <p:cNvPr id="65" name="Group 64"/>
                  <p:cNvGrpSpPr/>
                  <p:nvPr/>
                </p:nvGrpSpPr>
                <p:grpSpPr bwMode="black">
                  <a:xfrm>
                    <a:off x="8783963" y="4448677"/>
                    <a:ext cx="735022" cy="633406"/>
                    <a:chOff x="5574622" y="922419"/>
                    <a:chExt cx="576936" cy="497307"/>
                  </a:xfrm>
                </p:grpSpPr>
                <p:sp>
                  <p:nvSpPr>
                    <p:cNvPr id="67" name="Rectangle 66"/>
                    <p:cNvSpPr/>
                    <p:nvPr/>
                  </p:nvSpPr>
                  <p:spPr bwMode="black">
                    <a:xfrm>
                      <a:off x="5574622" y="922419"/>
                      <a:ext cx="576936" cy="360946"/>
                    </a:xfrm>
                    <a:prstGeom prst="rect">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kern="0" spc="-122" dirty="0" smtClean="0">
                        <a:gradFill>
                          <a:gsLst>
                            <a:gs pos="0">
                              <a:srgbClr val="FFFFFF"/>
                            </a:gs>
                            <a:gs pos="100000">
                              <a:srgbClr val="FFFFFF"/>
                            </a:gs>
                          </a:gsLst>
                          <a:lin ang="5400000" scaled="0"/>
                        </a:gradFill>
                        <a:latin typeface="Segoe Light" pitchFamily="34" charset="0"/>
                      </a:endParaRPr>
                    </a:p>
                  </p:txBody>
                </p:sp>
                <p:sp>
                  <p:nvSpPr>
                    <p:cNvPr id="68" name="Isosceles Triangle 67"/>
                    <p:cNvSpPr/>
                    <p:nvPr/>
                  </p:nvSpPr>
                  <p:spPr bwMode="black">
                    <a:xfrm flipV="1">
                      <a:off x="5662862" y="1251284"/>
                      <a:ext cx="202131" cy="168442"/>
                    </a:xfrm>
                    <a:prstGeom prst="triangle">
                      <a:avLst>
                        <a:gd name="adj" fmla="val 20000"/>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kern="0" spc="-122" dirty="0" smtClean="0">
                        <a:gradFill>
                          <a:gsLst>
                            <a:gs pos="0">
                              <a:srgbClr val="FFFFFF"/>
                            </a:gs>
                            <a:gs pos="100000">
                              <a:srgbClr val="FFFFFF"/>
                            </a:gs>
                          </a:gsLst>
                          <a:lin ang="5400000" scaled="0"/>
                        </a:gradFill>
                        <a:latin typeface="Segoe Light" pitchFamily="34" charset="0"/>
                      </a:endParaRPr>
                    </a:p>
                  </p:txBody>
                </p:sp>
              </p:grpSp>
              <p:sp>
                <p:nvSpPr>
                  <p:cNvPr id="66" name="TextBox 65"/>
                  <p:cNvSpPr txBox="1"/>
                  <p:nvPr/>
                </p:nvSpPr>
                <p:spPr bwMode="black">
                  <a:xfrm>
                    <a:off x="8918033" y="4569351"/>
                    <a:ext cx="621434" cy="253533"/>
                  </a:xfrm>
                  <a:prstGeom prst="rect">
                    <a:avLst/>
                  </a:prstGeom>
                  <a:noFill/>
                </p:spPr>
                <p:txBody>
                  <a:bodyPr wrap="square" lIns="0" tIns="0" rIns="0" bIns="0" rtlCol="0">
                    <a:spAutoFit/>
                  </a:bodyPr>
                  <a:lstStyle/>
                  <a:p>
                    <a:pPr defTabSz="914400"/>
                    <a:r>
                      <a:rPr lang="en-US" sz="1900" b="1" kern="0" dirty="0" smtClean="0">
                        <a:gradFill>
                          <a:gsLst>
                            <a:gs pos="0">
                              <a:srgbClr val="00BCF2"/>
                            </a:gs>
                            <a:gs pos="50000">
                              <a:srgbClr val="00BCF2"/>
                            </a:gs>
                          </a:gsLst>
                          <a:lin ang="0" scaled="0"/>
                        </a:gradFill>
                      </a:rPr>
                      <a:t>Q</a:t>
                    </a:r>
                    <a:r>
                      <a:rPr lang="en-US" sz="1900" kern="0" dirty="0" smtClean="0">
                        <a:gradFill>
                          <a:gsLst>
                            <a:gs pos="0">
                              <a:srgbClr val="00BCF2"/>
                            </a:gs>
                            <a:gs pos="50000">
                              <a:srgbClr val="00BCF2"/>
                            </a:gs>
                          </a:gsLst>
                          <a:lin ang="0" scaled="0"/>
                        </a:gradFill>
                      </a:rPr>
                      <a:t>&amp;</a:t>
                    </a:r>
                    <a:r>
                      <a:rPr lang="en-US" sz="1900" b="1" kern="0" dirty="0" smtClean="0">
                        <a:gradFill>
                          <a:gsLst>
                            <a:gs pos="0">
                              <a:srgbClr val="00BCF2"/>
                            </a:gs>
                            <a:gs pos="50000">
                              <a:srgbClr val="00BCF2"/>
                            </a:gs>
                          </a:gsLst>
                          <a:lin ang="0" scaled="0"/>
                        </a:gradFill>
                      </a:rPr>
                      <a:t>A</a:t>
                    </a:r>
                    <a:endParaRPr lang="en-US" sz="1900" kern="0" spc="-135" dirty="0" smtClean="0">
                      <a:gradFill>
                        <a:gsLst>
                          <a:gs pos="0">
                            <a:srgbClr val="00BCF2"/>
                          </a:gs>
                          <a:gs pos="50000">
                            <a:srgbClr val="00BCF2"/>
                          </a:gs>
                        </a:gsLst>
                        <a:lin ang="0" scaled="0"/>
                      </a:gradFill>
                      <a:latin typeface="Arial Black" pitchFamily="34" charset="0"/>
                      <a:cs typeface="Arial" pitchFamily="34" charset="0"/>
                    </a:endParaRPr>
                  </a:p>
                </p:txBody>
              </p:sp>
            </p:grpSp>
            <p:grpSp>
              <p:nvGrpSpPr>
                <p:cNvPr id="58" name="Group 57"/>
                <p:cNvGrpSpPr/>
                <p:nvPr/>
              </p:nvGrpSpPr>
              <p:grpSpPr>
                <a:xfrm>
                  <a:off x="10586933" y="4645295"/>
                  <a:ext cx="766154" cy="755876"/>
                  <a:chOff x="10280016" y="4544833"/>
                  <a:chExt cx="728879" cy="719102"/>
                </a:xfrm>
              </p:grpSpPr>
              <p:grpSp>
                <p:nvGrpSpPr>
                  <p:cNvPr id="61" name="Group 60"/>
                  <p:cNvGrpSpPr/>
                  <p:nvPr/>
                </p:nvGrpSpPr>
                <p:grpSpPr bwMode="black">
                  <a:xfrm>
                    <a:off x="10280016" y="4544833"/>
                    <a:ext cx="728879" cy="719102"/>
                    <a:chOff x="2916435" y="3914152"/>
                    <a:chExt cx="930763" cy="918513"/>
                  </a:xfrm>
                </p:grpSpPr>
                <p:pic>
                  <p:nvPicPr>
                    <p:cNvPr id="63" name="Picture 62"/>
                    <p:cNvPicPr>
                      <a:picLocks noChangeAspect="1"/>
                    </p:cNvPicPr>
                    <p:nvPr/>
                  </p:nvPicPr>
                  <p:blipFill>
                    <a:blip r:embed="rId5" cstate="screen">
                      <a:extLst>
                        <a:ext uri="{BEBA8EAE-BF5A-486C-A8C5-ECC9F3942E4B}">
                          <a14:imgProps xmlns:a14="http://schemas.microsoft.com/office/drawing/2010/main" xmlns="">
                            <a14:imgLayer r:embed="rId6">
                              <a14:imgEffect>
                                <a14:brightnessContrast bright="100000"/>
                              </a14:imgEffect>
                            </a14:imgLayer>
                          </a14:imgProps>
                        </a:ex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6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defTabSz="914400"/>
                      <a:endParaRPr lang="en-US" sz="900" kern="0" dirty="0" smtClean="0">
                        <a:gradFill>
                          <a:gsLst>
                            <a:gs pos="0">
                              <a:srgbClr val="FFFFFF"/>
                            </a:gs>
                            <a:gs pos="100000">
                              <a:srgbClr val="FFFFFF"/>
                            </a:gs>
                          </a:gsLst>
                          <a:lin ang="5400000" scaled="0"/>
                        </a:gradFill>
                      </a:endParaRPr>
                    </a:p>
                  </p:txBody>
                </p:sp>
              </p:grpSp>
              <p:sp>
                <p:nvSpPr>
                  <p:cNvPr id="62" name="Freeform 61"/>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kern="0" dirty="0">
                      <a:gradFill>
                        <a:gsLst>
                          <a:gs pos="0">
                            <a:srgbClr val="FFFFFF"/>
                          </a:gs>
                          <a:gs pos="100000">
                            <a:srgbClr val="FFFFFF"/>
                          </a:gs>
                        </a:gsLst>
                        <a:lin ang="5400000" scaled="0"/>
                      </a:gradFill>
                      <a:latin typeface="Arial"/>
                    </a:endParaRPr>
                  </a:p>
                </p:txBody>
              </p:sp>
            </p:grpSp>
            <p:sp>
              <p:nvSpPr>
                <p:cNvPr id="59" name="Freeform 12"/>
                <p:cNvSpPr>
                  <a:spLocks/>
                </p:cNvSpPr>
                <p:nvPr/>
              </p:nvSpPr>
              <p:spPr bwMode="auto">
                <a:xfrm flipH="1">
                  <a:off x="10831807" y="1666269"/>
                  <a:ext cx="885624" cy="583195"/>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60" name="Freeform 12"/>
                <p:cNvSpPr>
                  <a:spLocks/>
                </p:cNvSpPr>
                <p:nvPr/>
              </p:nvSpPr>
              <p:spPr bwMode="auto">
                <a:xfrm flipH="1">
                  <a:off x="10374146" y="1798909"/>
                  <a:ext cx="1181041" cy="777731"/>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chemeClr val="bg1"/>
                </a:solidFill>
                <a:ln>
                  <a:solidFill>
                    <a:schemeClr val="accent1"/>
                  </a:solid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sp>
            <p:nvSpPr>
              <p:cNvPr id="83" name="Rectangle 82"/>
              <p:cNvSpPr/>
              <p:nvPr/>
            </p:nvSpPr>
            <p:spPr>
              <a:xfrm rot="5400000">
                <a:off x="9360399" y="-1446304"/>
                <a:ext cx="100584" cy="4956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grpSp>
        <p:sp>
          <p:nvSpPr>
            <p:cNvPr id="50" name="Rectangle 49"/>
            <p:cNvSpPr/>
            <p:nvPr/>
          </p:nvSpPr>
          <p:spPr bwMode="auto">
            <a:xfrm>
              <a:off x="6921246" y="1204972"/>
              <a:ext cx="5503809" cy="1381045"/>
            </a:xfrm>
            <a:prstGeom prst="rect">
              <a:avLst/>
            </a:prstGeom>
            <a:no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marL="117475" defTabSz="932290">
                <a:lnSpc>
                  <a:spcPct val="90000"/>
                </a:lnSpc>
                <a:defRPr/>
              </a:pPr>
              <a:r>
                <a:rPr lang="en-US" sz="3600" dirty="0">
                  <a:solidFill>
                    <a:srgbClr val="505050"/>
                  </a:solidFill>
                  <a:cs typeface="+mj-cs"/>
                </a:rPr>
                <a:t>Power BI </a:t>
              </a:r>
              <a:r>
                <a:rPr lang="en-US" sz="3000" dirty="0">
                  <a:solidFill>
                    <a:srgbClr val="505050"/>
                  </a:solidFill>
                  <a:latin typeface="Segoe UI Light"/>
                  <a:cs typeface="+mj-cs"/>
                </a:rPr>
                <a:t>for </a:t>
              </a:r>
              <a:r>
                <a:rPr lang="en-US" sz="3000" dirty="0" smtClean="0">
                  <a:solidFill>
                    <a:srgbClr val="505050"/>
                  </a:solidFill>
                  <a:latin typeface="Segoe UI Light"/>
                  <a:cs typeface="+mj-cs"/>
                </a:rPr>
                <a:t>collaboration</a:t>
              </a:r>
              <a:r>
                <a:rPr lang="en-US" sz="3000" dirty="0">
                  <a:solidFill>
                    <a:srgbClr val="505050"/>
                  </a:solidFill>
                  <a:latin typeface="Segoe UI Light"/>
                  <a:cs typeface="+mj-cs"/>
                </a:rPr>
                <a:t/>
              </a:r>
              <a:br>
                <a:rPr lang="en-US" sz="3000" dirty="0">
                  <a:solidFill>
                    <a:srgbClr val="505050"/>
                  </a:solidFill>
                  <a:latin typeface="Segoe UI Light"/>
                  <a:cs typeface="+mj-cs"/>
                </a:rPr>
              </a:br>
              <a:r>
                <a:rPr lang="en-US" sz="3000" dirty="0">
                  <a:solidFill>
                    <a:srgbClr val="505050"/>
                  </a:solidFill>
                  <a:latin typeface="Segoe UI Light"/>
                  <a:cs typeface="+mj-cs"/>
                </a:rPr>
                <a:t>&amp; new experiences</a:t>
              </a:r>
            </a:p>
          </p:txBody>
        </p:sp>
      </p:grpSp>
      <p:grpSp>
        <p:nvGrpSpPr>
          <p:cNvPr id="5" name="Group 4"/>
          <p:cNvGrpSpPr/>
          <p:nvPr/>
        </p:nvGrpSpPr>
        <p:grpSpPr>
          <a:xfrm>
            <a:off x="672020" y="835095"/>
            <a:ext cx="4956048" cy="5177977"/>
            <a:chOff x="545020" y="981428"/>
            <a:chExt cx="4956048" cy="5177977"/>
          </a:xfrm>
        </p:grpSpPr>
        <p:grpSp>
          <p:nvGrpSpPr>
            <p:cNvPr id="7" name="Group 6"/>
            <p:cNvGrpSpPr/>
            <p:nvPr/>
          </p:nvGrpSpPr>
          <p:grpSpPr>
            <a:xfrm>
              <a:off x="545020" y="981428"/>
              <a:ext cx="4956048" cy="5177977"/>
              <a:chOff x="545020" y="981428"/>
              <a:chExt cx="4956048" cy="5177977"/>
            </a:xfrm>
          </p:grpSpPr>
          <p:sp>
            <p:nvSpPr>
              <p:cNvPr id="2" name="Rectangle 1"/>
              <p:cNvSpPr/>
              <p:nvPr/>
            </p:nvSpPr>
            <p:spPr>
              <a:xfrm>
                <a:off x="545020" y="981428"/>
                <a:ext cx="4956048" cy="5177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sp>
            <p:nvSpPr>
              <p:cNvPr id="69" name="Rectangle 68"/>
              <p:cNvSpPr/>
              <p:nvPr/>
            </p:nvSpPr>
            <p:spPr bwMode="auto">
              <a:xfrm>
                <a:off x="545020" y="1204972"/>
                <a:ext cx="4956048" cy="1381045"/>
              </a:xfrm>
              <a:prstGeom prst="rect">
                <a:avLst/>
              </a:prstGeom>
              <a:no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marL="117475" defTabSz="932290">
                  <a:lnSpc>
                    <a:spcPct val="90000"/>
                  </a:lnSpc>
                  <a:defRPr/>
                </a:pPr>
                <a:r>
                  <a:rPr lang="en-US" sz="3600" dirty="0">
                    <a:solidFill>
                      <a:srgbClr val="505050"/>
                    </a:solidFill>
                    <a:cs typeface="+mj-cs"/>
                  </a:rPr>
                  <a:t>Excel</a:t>
                </a:r>
                <a:r>
                  <a:rPr lang="en-US" sz="3600" dirty="0">
                    <a:solidFill>
                      <a:srgbClr val="505050"/>
                    </a:solidFill>
                    <a:latin typeface="Segoe UI Light"/>
                    <a:cs typeface="+mj-cs"/>
                  </a:rPr>
                  <a:t> </a:t>
                </a:r>
                <a:r>
                  <a:rPr lang="en-US" sz="3000" dirty="0">
                    <a:solidFill>
                      <a:srgbClr val="505050"/>
                    </a:solidFill>
                    <a:latin typeface="Segoe UI Light"/>
                    <a:cs typeface="+mj-cs"/>
                  </a:rPr>
                  <a:t>as the </a:t>
                </a:r>
                <a:r>
                  <a:rPr lang="en-US" sz="3000" dirty="0" smtClean="0">
                    <a:solidFill>
                      <a:srgbClr val="505050"/>
                    </a:solidFill>
                    <a:latin typeface="Segoe UI Light"/>
                    <a:cs typeface="+mj-cs"/>
                  </a:rPr>
                  <a:t>BI </a:t>
                </a:r>
                <a:r>
                  <a:rPr lang="en-US" sz="3000" dirty="0">
                    <a:solidFill>
                      <a:srgbClr val="505050"/>
                    </a:solidFill>
                    <a:latin typeface="Segoe UI Light"/>
                    <a:cs typeface="+mj-cs"/>
                  </a:rPr>
                  <a:t>tool </a:t>
                </a:r>
                <a:r>
                  <a:rPr lang="en-US" sz="3000" dirty="0" smtClean="0">
                    <a:solidFill>
                      <a:srgbClr val="505050"/>
                    </a:solidFill>
                    <a:latin typeface="Segoe UI Light"/>
                    <a:cs typeface="+mj-cs"/>
                  </a:rPr>
                  <a:t/>
                </a:r>
                <a:br>
                  <a:rPr lang="en-US" sz="3000" dirty="0" smtClean="0">
                    <a:solidFill>
                      <a:srgbClr val="505050"/>
                    </a:solidFill>
                    <a:latin typeface="Segoe UI Light"/>
                    <a:cs typeface="+mj-cs"/>
                  </a:rPr>
                </a:br>
                <a:r>
                  <a:rPr lang="en-US" sz="3000" dirty="0" smtClean="0">
                    <a:solidFill>
                      <a:srgbClr val="505050"/>
                    </a:solidFill>
                    <a:latin typeface="Segoe UI Light"/>
                    <a:cs typeface="+mj-cs"/>
                  </a:rPr>
                  <a:t>for </a:t>
                </a:r>
                <a:r>
                  <a:rPr lang="en-US" sz="3000" dirty="0">
                    <a:solidFill>
                      <a:srgbClr val="505050"/>
                    </a:solidFill>
                    <a:latin typeface="Segoe UI Light"/>
                    <a:cs typeface="+mj-cs"/>
                  </a:rPr>
                  <a:t>everyone</a:t>
                </a:r>
              </a:p>
            </p:txBody>
          </p:sp>
          <p:grpSp>
            <p:nvGrpSpPr>
              <p:cNvPr id="70" name="Group 69"/>
              <p:cNvGrpSpPr/>
              <p:nvPr/>
            </p:nvGrpSpPr>
            <p:grpSpPr>
              <a:xfrm>
                <a:off x="545020" y="2621539"/>
                <a:ext cx="4956048" cy="3537866"/>
                <a:chOff x="545020" y="2249464"/>
                <a:chExt cx="4956048" cy="3537866"/>
              </a:xfrm>
            </p:grpSpPr>
            <p:sp>
              <p:nvSpPr>
                <p:cNvPr id="71" name="Rectangle 70"/>
                <p:cNvSpPr/>
                <p:nvPr/>
              </p:nvSpPr>
              <p:spPr>
                <a:xfrm>
                  <a:off x="545020" y="2249464"/>
                  <a:ext cx="4956048" cy="3537866"/>
                </a:xfrm>
                <a:prstGeom prst="rect">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lnSpc>
                      <a:spcPct val="90000"/>
                    </a:lnSpc>
                    <a:defRPr/>
                  </a:pPr>
                  <a:endParaRPr lang="en-US" sz="1600" dirty="0" smtClean="0">
                    <a:gradFill>
                      <a:gsLst>
                        <a:gs pos="0">
                          <a:srgbClr val="FFFFFF"/>
                        </a:gs>
                        <a:gs pos="50000">
                          <a:srgbClr val="FFFFFF"/>
                        </a:gs>
                      </a:gsLst>
                      <a:lin ang="0" scaled="0"/>
                    </a:gradFill>
                  </a:endParaRPr>
                </a:p>
                <a:p>
                  <a:pPr marL="117475" defTabSz="914400">
                    <a:lnSpc>
                      <a:spcPct val="90000"/>
                    </a:lnSpc>
                    <a:spcBef>
                      <a:spcPts val="1200"/>
                    </a:spcBef>
                    <a:defRPr/>
                  </a:pPr>
                  <a:r>
                    <a:rPr lang="en-US" sz="3200" dirty="0" smtClean="0">
                      <a:gradFill>
                        <a:gsLst>
                          <a:gs pos="0">
                            <a:srgbClr val="FFFFFF"/>
                          </a:gs>
                          <a:gs pos="50000">
                            <a:srgbClr val="FFFFFF"/>
                          </a:gs>
                        </a:gsLst>
                        <a:lin ang="0" scaled="0"/>
                      </a:gradFill>
                    </a:rPr>
                    <a:t>1 </a:t>
                  </a:r>
                  <a:r>
                    <a:rPr lang="en-US" sz="3200" dirty="0">
                      <a:gradFill>
                        <a:gsLst>
                          <a:gs pos="0">
                            <a:srgbClr val="FFFFFF"/>
                          </a:gs>
                          <a:gs pos="50000">
                            <a:srgbClr val="FFFFFF"/>
                          </a:gs>
                        </a:gsLst>
                        <a:lin ang="0" scaled="0"/>
                      </a:gradFill>
                    </a:rPr>
                    <a:t>Billion </a:t>
                  </a:r>
                  <a:r>
                    <a:rPr lang="en-US" sz="3200" dirty="0" smtClean="0">
                      <a:gradFill>
                        <a:gsLst>
                          <a:gs pos="0">
                            <a:srgbClr val="FFFFFF"/>
                          </a:gs>
                          <a:gs pos="50000">
                            <a:srgbClr val="FFFFFF"/>
                          </a:gs>
                        </a:gsLst>
                        <a:lin ang="0" scaled="0"/>
                      </a:gradFill>
                    </a:rPr>
                    <a:t/>
                  </a:r>
                  <a:br>
                    <a:rPr lang="en-US" sz="3200" dirty="0" smtClean="0">
                      <a:gradFill>
                        <a:gsLst>
                          <a:gs pos="0">
                            <a:srgbClr val="FFFFFF"/>
                          </a:gs>
                          <a:gs pos="50000">
                            <a:srgbClr val="FFFFFF"/>
                          </a:gs>
                        </a:gsLst>
                        <a:lin ang="0" scaled="0"/>
                      </a:gradFill>
                    </a:rPr>
                  </a:br>
                  <a:r>
                    <a:rPr lang="en-US" sz="3200" dirty="0" smtClean="0">
                      <a:gradFill>
                        <a:gsLst>
                          <a:gs pos="0">
                            <a:srgbClr val="FFFFFF"/>
                          </a:gs>
                          <a:gs pos="50000">
                            <a:srgbClr val="FFFFFF"/>
                          </a:gs>
                        </a:gsLst>
                        <a:lin ang="0" scaled="0"/>
                      </a:gradFill>
                    </a:rPr>
                    <a:t>Microsoft Office users</a:t>
                  </a:r>
                  <a:endParaRPr lang="en-US" sz="3200" dirty="0">
                    <a:gradFill>
                      <a:gsLst>
                        <a:gs pos="0">
                          <a:srgbClr val="FFFFFF"/>
                        </a:gs>
                        <a:gs pos="50000">
                          <a:srgbClr val="FFFFFF"/>
                        </a:gs>
                      </a:gsLst>
                      <a:lin ang="0" scaled="0"/>
                    </a:gradFill>
                  </a:endParaRPr>
                </a:p>
              </p:txBody>
            </p:sp>
            <p:grpSp>
              <p:nvGrpSpPr>
                <p:cNvPr id="72" name="Group 71"/>
                <p:cNvGrpSpPr/>
                <p:nvPr/>
              </p:nvGrpSpPr>
              <p:grpSpPr>
                <a:xfrm>
                  <a:off x="722840" y="4154020"/>
                  <a:ext cx="4598795" cy="1478544"/>
                  <a:chOff x="430634" y="4766116"/>
                  <a:chExt cx="4598795" cy="1478544"/>
                </a:xfrm>
              </p:grpSpPr>
              <p:sp>
                <p:nvSpPr>
                  <p:cNvPr id="74" name="Rectangle 73"/>
                  <p:cNvSpPr>
                    <a:spLocks noChangeAspect="1"/>
                  </p:cNvSpPr>
                  <p:nvPr/>
                </p:nvSpPr>
                <p:spPr bwMode="auto">
                  <a:xfrm>
                    <a:off x="1990759"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Analyze</a:t>
                    </a:r>
                  </a:p>
                </p:txBody>
              </p:sp>
              <p:grpSp>
                <p:nvGrpSpPr>
                  <p:cNvPr id="75" name="Group 74"/>
                  <p:cNvGrpSpPr/>
                  <p:nvPr/>
                </p:nvGrpSpPr>
                <p:grpSpPr>
                  <a:xfrm flipH="1">
                    <a:off x="2451598" y="5232280"/>
                    <a:ext cx="556869" cy="771259"/>
                    <a:chOff x="1539997" y="3645051"/>
                    <a:chExt cx="800271" cy="1108369"/>
                  </a:xfrm>
                  <a:solidFill>
                    <a:srgbClr val="FFFFFF"/>
                  </a:solidFill>
                </p:grpSpPr>
                <p:sp>
                  <p:nvSpPr>
                    <p:cNvPr id="80"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w="10795" cap="flat" cmpd="sng" algn="ctr">
                      <a:noFill/>
                      <a:prstDash val="solid"/>
                    </a:ln>
                    <a:effectLst/>
                  </p:spPr>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gradFill>
                          <a:gsLst>
                            <a:gs pos="0">
                              <a:srgbClr val="FFFFFF"/>
                            </a:gs>
                            <a:gs pos="100000">
                              <a:srgbClr val="FFFFFF"/>
                            </a:gs>
                          </a:gsLst>
                          <a:lin ang="5400000" scaled="0"/>
                        </a:gradFill>
                      </a:endParaRPr>
                    </a:p>
                  </p:txBody>
                </p:sp>
                <p:sp>
                  <p:nvSpPr>
                    <p:cNvPr id="81" name="Freeform 80"/>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gradFill>
                          <a:gsLst>
                            <a:gs pos="0">
                              <a:srgbClr val="FFFFFF"/>
                            </a:gs>
                            <a:gs pos="100000">
                              <a:srgbClr val="FFFFFF"/>
                            </a:gs>
                          </a:gsLst>
                          <a:lin ang="5400000" scaled="0"/>
                        </a:gradFill>
                      </a:endParaRPr>
                    </a:p>
                  </p:txBody>
                </p:sp>
              </p:grpSp>
              <p:sp>
                <p:nvSpPr>
                  <p:cNvPr id="76" name="Rectangle 75"/>
                  <p:cNvSpPr>
                    <a:spLocks noChangeAspect="1"/>
                  </p:cNvSpPr>
                  <p:nvPr/>
                </p:nvSpPr>
                <p:spPr bwMode="auto">
                  <a:xfrm>
                    <a:off x="3550886"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Visualize</a:t>
                    </a:r>
                  </a:p>
                </p:txBody>
              </p:sp>
              <p:sp>
                <p:nvSpPr>
                  <p:cNvPr id="77" name="Freeform 76"/>
                  <p:cNvSpPr/>
                  <p:nvPr>
                    <p:custDataLst>
                      <p:tags r:id="rId1"/>
                    </p:custDataLst>
                  </p:nvPr>
                </p:nvSpPr>
                <p:spPr>
                  <a:xfrm>
                    <a:off x="3902316" y="5223304"/>
                    <a:ext cx="732046" cy="73783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kern="0" dirty="0">
                      <a:gradFill>
                        <a:gsLst>
                          <a:gs pos="0">
                            <a:srgbClr val="FFFFFF"/>
                          </a:gs>
                          <a:gs pos="100000">
                            <a:srgbClr val="FFFFFF"/>
                          </a:gs>
                        </a:gsLst>
                        <a:lin ang="5400000" scaled="0"/>
                      </a:gradFill>
                      <a:latin typeface="Arial"/>
                    </a:endParaRPr>
                  </a:p>
                </p:txBody>
              </p:sp>
              <p:sp>
                <p:nvSpPr>
                  <p:cNvPr id="78" name="Rectangle 77"/>
                  <p:cNvSpPr>
                    <a:spLocks noChangeAspect="1"/>
                  </p:cNvSpPr>
                  <p:nvPr/>
                </p:nvSpPr>
                <p:spPr bwMode="auto">
                  <a:xfrm>
                    <a:off x="430634"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a:lnSpc>
                        <a:spcPct val="90000"/>
                      </a:lnSpc>
                      <a:defRPr/>
                    </a:pPr>
                    <a:r>
                      <a:rPr lang="en-US" kern="0" dirty="0" smtClean="0">
                        <a:gradFill>
                          <a:gsLst>
                            <a:gs pos="0">
                              <a:srgbClr val="FFFFFF"/>
                            </a:gs>
                            <a:gs pos="100000">
                              <a:srgbClr val="FFFFFF"/>
                            </a:gs>
                          </a:gsLst>
                          <a:lin ang="5400000" scaled="0"/>
                        </a:gradFill>
                        <a:ea typeface="Segoe UI" pitchFamily="34" charset="0"/>
                        <a:cs typeface="Segoe UI" pitchFamily="34" charset="0"/>
                      </a:rPr>
                      <a:t>Discover</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79" name="Freeform 8"/>
                  <p:cNvSpPr>
                    <a:spLocks noEditPoints="1"/>
                  </p:cNvSpPr>
                  <p:nvPr/>
                </p:nvSpPr>
                <p:spPr bwMode="black">
                  <a:xfrm>
                    <a:off x="737046" y="5197336"/>
                    <a:ext cx="769980" cy="76977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dirty="0" smtClean="0">
                      <a:gradFill>
                        <a:gsLst>
                          <a:gs pos="0">
                            <a:srgbClr val="FFFFFF"/>
                          </a:gs>
                          <a:gs pos="100000">
                            <a:srgbClr val="FFFFFF"/>
                          </a:gs>
                        </a:gsLst>
                        <a:lin ang="5400000" scaled="0"/>
                      </a:gradFill>
                    </a:endParaRPr>
                  </a:p>
                </p:txBody>
              </p:sp>
            </p:grpSp>
          </p:grpSp>
          <p:sp>
            <p:nvSpPr>
              <p:cNvPr id="82" name="Rectangle 81"/>
              <p:cNvSpPr/>
              <p:nvPr/>
            </p:nvSpPr>
            <p:spPr>
              <a:xfrm rot="5400000">
                <a:off x="2972752" y="-1446304"/>
                <a:ext cx="100584" cy="4956048"/>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grpSp>
        <p:grpSp>
          <p:nvGrpSpPr>
            <p:cNvPr id="4" name="Group 3"/>
            <p:cNvGrpSpPr/>
            <p:nvPr/>
          </p:nvGrpSpPr>
          <p:grpSpPr>
            <a:xfrm>
              <a:off x="3488276" y="2236017"/>
              <a:ext cx="1693608" cy="856065"/>
              <a:chOff x="4436185" y="5919162"/>
              <a:chExt cx="2103304" cy="1063153"/>
            </a:xfrm>
          </p:grpSpPr>
          <p:grpSp>
            <p:nvGrpSpPr>
              <p:cNvPr id="100" name="Group 99"/>
              <p:cNvGrpSpPr/>
              <p:nvPr/>
            </p:nvGrpSpPr>
            <p:grpSpPr>
              <a:xfrm>
                <a:off x="4436185" y="5919162"/>
                <a:ext cx="2103304" cy="1063153"/>
                <a:chOff x="2800451" y="3907427"/>
                <a:chExt cx="2809660" cy="1420193"/>
              </a:xfrm>
            </p:grpSpPr>
            <p:sp>
              <p:nvSpPr>
                <p:cNvPr id="130" name="Freeform 164"/>
                <p:cNvSpPr>
                  <a:spLocks/>
                </p:cNvSpPr>
                <p:nvPr/>
              </p:nvSpPr>
              <p:spPr bwMode="auto">
                <a:xfrm>
                  <a:off x="2800451" y="5150027"/>
                  <a:ext cx="281994" cy="177592"/>
                </a:xfrm>
                <a:custGeom>
                  <a:avLst/>
                  <a:gdLst>
                    <a:gd name="T0" fmla="*/ 108 w 108"/>
                    <a:gd name="T1" fmla="*/ 0 h 67"/>
                    <a:gd name="T2" fmla="*/ 0 w 108"/>
                    <a:gd name="T3" fmla="*/ 0 h 67"/>
                    <a:gd name="T4" fmla="*/ 0 w 108"/>
                    <a:gd name="T5" fmla="*/ 26 h 67"/>
                    <a:gd name="T6" fmla="*/ 41 w 108"/>
                    <a:gd name="T7" fmla="*/ 67 h 67"/>
                    <a:gd name="T8" fmla="*/ 108 w 108"/>
                    <a:gd name="T9" fmla="*/ 67 h 67"/>
                    <a:gd name="T10" fmla="*/ 108 w 108"/>
                    <a:gd name="T11" fmla="*/ 0 h 67"/>
                  </a:gdLst>
                  <a:ahLst/>
                  <a:cxnLst>
                    <a:cxn ang="0">
                      <a:pos x="T0" y="T1"/>
                    </a:cxn>
                    <a:cxn ang="0">
                      <a:pos x="T2" y="T3"/>
                    </a:cxn>
                    <a:cxn ang="0">
                      <a:pos x="T4" y="T5"/>
                    </a:cxn>
                    <a:cxn ang="0">
                      <a:pos x="T6" y="T7"/>
                    </a:cxn>
                    <a:cxn ang="0">
                      <a:pos x="T8" y="T9"/>
                    </a:cxn>
                    <a:cxn ang="0">
                      <a:pos x="T10" y="T11"/>
                    </a:cxn>
                  </a:cxnLst>
                  <a:rect l="0" t="0" r="r" b="b"/>
                  <a:pathLst>
                    <a:path w="108" h="67">
                      <a:moveTo>
                        <a:pt x="108" y="0"/>
                      </a:moveTo>
                      <a:cubicBezTo>
                        <a:pt x="0" y="0"/>
                        <a:pt x="0" y="0"/>
                        <a:pt x="0" y="0"/>
                      </a:cubicBezTo>
                      <a:cubicBezTo>
                        <a:pt x="0" y="26"/>
                        <a:pt x="0" y="26"/>
                        <a:pt x="0" y="26"/>
                      </a:cubicBezTo>
                      <a:cubicBezTo>
                        <a:pt x="0" y="48"/>
                        <a:pt x="18" y="67"/>
                        <a:pt x="41" y="67"/>
                      </a:cubicBezTo>
                      <a:cubicBezTo>
                        <a:pt x="108" y="67"/>
                        <a:pt x="108" y="67"/>
                        <a:pt x="108" y="67"/>
                      </a:cubicBezTo>
                      <a:cubicBezTo>
                        <a:pt x="108" y="41"/>
                        <a:pt x="108" y="19"/>
                        <a:pt x="108" y="0"/>
                      </a:cubicBezTo>
                    </a:path>
                  </a:pathLst>
                </a:custGeom>
                <a:solidFill>
                  <a:schemeClr val="accent5">
                    <a:lumMod val="60000"/>
                    <a:lumOff val="40000"/>
                    <a:alpha val="15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1" name="Rectangle 130"/>
                <p:cNvSpPr/>
                <p:nvPr/>
              </p:nvSpPr>
              <p:spPr>
                <a:xfrm>
                  <a:off x="3081190" y="5150027"/>
                  <a:ext cx="307853" cy="177592"/>
                </a:xfrm>
                <a:prstGeom prst="rect">
                  <a:avLst/>
                </a:prstGeom>
                <a:solidFill>
                  <a:schemeClr val="accent5">
                    <a:lumMod val="60000"/>
                    <a:lumOff val="4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sp>
              <p:nvSpPr>
                <p:cNvPr id="132" name="Freeform 6"/>
                <p:cNvSpPr>
                  <a:spLocks/>
                </p:cNvSpPr>
                <p:nvPr/>
              </p:nvSpPr>
              <p:spPr bwMode="auto">
                <a:xfrm>
                  <a:off x="2968136" y="5220583"/>
                  <a:ext cx="2641975" cy="107037"/>
                </a:xfrm>
                <a:custGeom>
                  <a:avLst/>
                  <a:gdLst>
                    <a:gd name="T0" fmla="*/ 0 w 1282"/>
                    <a:gd name="T1" fmla="*/ 0 h 52"/>
                    <a:gd name="T2" fmla="*/ 0 w 1282"/>
                    <a:gd name="T3" fmla="*/ 25 h 52"/>
                    <a:gd name="T4" fmla="*/ 0 w 1282"/>
                    <a:gd name="T5" fmla="*/ 26 h 52"/>
                    <a:gd name="T6" fmla="*/ 0 w 1282"/>
                    <a:gd name="T7" fmla="*/ 27 h 52"/>
                    <a:gd name="T8" fmla="*/ 0 w 1282"/>
                    <a:gd name="T9" fmla="*/ 29 h 52"/>
                    <a:gd name="T10" fmla="*/ 1 w 1282"/>
                    <a:gd name="T11" fmla="*/ 30 h 52"/>
                    <a:gd name="T12" fmla="*/ 26 w 1282"/>
                    <a:gd name="T13" fmla="*/ 52 h 52"/>
                    <a:gd name="T14" fmla="*/ 1256 w 1282"/>
                    <a:gd name="T15" fmla="*/ 52 h 52"/>
                    <a:gd name="T16" fmla="*/ 1281 w 1282"/>
                    <a:gd name="T17" fmla="*/ 33 h 52"/>
                    <a:gd name="T18" fmla="*/ 1282 w 1282"/>
                    <a:gd name="T19" fmla="*/ 32 h 52"/>
                    <a:gd name="T20" fmla="*/ 1282 w 1282"/>
                    <a:gd name="T21" fmla="*/ 0 h 52"/>
                    <a:gd name="T22" fmla="*/ 0 w 128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2" h="52">
                      <a:moveTo>
                        <a:pt x="0" y="0"/>
                      </a:moveTo>
                      <a:cubicBezTo>
                        <a:pt x="0" y="25"/>
                        <a:pt x="0" y="25"/>
                        <a:pt x="0" y="25"/>
                      </a:cubicBezTo>
                      <a:cubicBezTo>
                        <a:pt x="0" y="25"/>
                        <a:pt x="0" y="26"/>
                        <a:pt x="0" y="26"/>
                      </a:cubicBezTo>
                      <a:cubicBezTo>
                        <a:pt x="0" y="26"/>
                        <a:pt x="0" y="26"/>
                        <a:pt x="0" y="27"/>
                      </a:cubicBezTo>
                      <a:cubicBezTo>
                        <a:pt x="0" y="29"/>
                        <a:pt x="0" y="29"/>
                        <a:pt x="0" y="29"/>
                      </a:cubicBezTo>
                      <a:cubicBezTo>
                        <a:pt x="1" y="30"/>
                        <a:pt x="1" y="30"/>
                        <a:pt x="1" y="30"/>
                      </a:cubicBezTo>
                      <a:cubicBezTo>
                        <a:pt x="2" y="42"/>
                        <a:pt x="13" y="52"/>
                        <a:pt x="26" y="52"/>
                      </a:cubicBezTo>
                      <a:cubicBezTo>
                        <a:pt x="1256" y="52"/>
                        <a:pt x="1256" y="52"/>
                        <a:pt x="1256" y="52"/>
                      </a:cubicBezTo>
                      <a:cubicBezTo>
                        <a:pt x="1268" y="52"/>
                        <a:pt x="1277" y="44"/>
                        <a:pt x="1281" y="33"/>
                      </a:cubicBezTo>
                      <a:cubicBezTo>
                        <a:pt x="1281" y="33"/>
                        <a:pt x="1282" y="32"/>
                        <a:pt x="1282" y="32"/>
                      </a:cubicBezTo>
                      <a:cubicBezTo>
                        <a:pt x="1282" y="0"/>
                        <a:pt x="1282" y="0"/>
                        <a:pt x="1282" y="0"/>
                      </a:cubicBezTo>
                      <a:lnTo>
                        <a:pt x="0" y="0"/>
                      </a:lnTo>
                      <a:close/>
                    </a:path>
                  </a:pathLst>
                </a:custGeom>
                <a:solidFill>
                  <a:schemeClr val="accent5">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3" name="Rectangle 7"/>
                <p:cNvSpPr>
                  <a:spLocks noChangeArrowheads="1"/>
                </p:cNvSpPr>
                <p:nvPr/>
              </p:nvSpPr>
              <p:spPr bwMode="auto">
                <a:xfrm>
                  <a:off x="2875052" y="5174462"/>
                  <a:ext cx="2641974" cy="46122"/>
                </a:xfrm>
                <a:prstGeom prst="rect">
                  <a:avLst/>
                </a:pr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4" name="Rectangle 133"/>
                <p:cNvSpPr/>
                <p:nvPr/>
              </p:nvSpPr>
              <p:spPr>
                <a:xfrm>
                  <a:off x="3389043" y="3970167"/>
                  <a:ext cx="1811607" cy="1132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sp>
              <p:nvSpPr>
                <p:cNvPr id="135" name="Freeform 5"/>
                <p:cNvSpPr>
                  <a:spLocks noEditPoints="1"/>
                </p:cNvSpPr>
                <p:nvPr/>
              </p:nvSpPr>
              <p:spPr bwMode="auto">
                <a:xfrm>
                  <a:off x="3305780" y="3907427"/>
                  <a:ext cx="1972779" cy="1267034"/>
                </a:xfrm>
                <a:custGeom>
                  <a:avLst/>
                  <a:gdLst>
                    <a:gd name="T0" fmla="*/ 32 w 957"/>
                    <a:gd name="T1" fmla="*/ 614 h 614"/>
                    <a:gd name="T2" fmla="*/ 926 w 957"/>
                    <a:gd name="T3" fmla="*/ 614 h 614"/>
                    <a:gd name="T4" fmla="*/ 957 w 957"/>
                    <a:gd name="T5" fmla="*/ 582 h 614"/>
                    <a:gd name="T6" fmla="*/ 957 w 957"/>
                    <a:gd name="T7" fmla="*/ 33 h 614"/>
                    <a:gd name="T8" fmla="*/ 926 w 957"/>
                    <a:gd name="T9" fmla="*/ 0 h 614"/>
                    <a:gd name="T10" fmla="*/ 32 w 957"/>
                    <a:gd name="T11" fmla="*/ 0 h 614"/>
                    <a:gd name="T12" fmla="*/ 0 w 957"/>
                    <a:gd name="T13" fmla="*/ 33 h 614"/>
                    <a:gd name="T14" fmla="*/ 0 w 957"/>
                    <a:gd name="T15" fmla="*/ 582 h 614"/>
                    <a:gd name="T16" fmla="*/ 32 w 957"/>
                    <a:gd name="T17" fmla="*/ 614 h 614"/>
                    <a:gd name="T18" fmla="*/ 41 w 957"/>
                    <a:gd name="T19" fmla="*/ 36 h 614"/>
                    <a:gd name="T20" fmla="*/ 916 w 957"/>
                    <a:gd name="T21" fmla="*/ 36 h 614"/>
                    <a:gd name="T22" fmla="*/ 916 w 957"/>
                    <a:gd name="T23" fmla="*/ 575 h 614"/>
                    <a:gd name="T24" fmla="*/ 41 w 957"/>
                    <a:gd name="T25" fmla="*/ 575 h 614"/>
                    <a:gd name="T26" fmla="*/ 41 w 957"/>
                    <a:gd name="T27" fmla="*/ 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7" h="614">
                      <a:moveTo>
                        <a:pt x="32" y="614"/>
                      </a:moveTo>
                      <a:cubicBezTo>
                        <a:pt x="926" y="614"/>
                        <a:pt x="926" y="614"/>
                        <a:pt x="926" y="614"/>
                      </a:cubicBezTo>
                      <a:cubicBezTo>
                        <a:pt x="945" y="614"/>
                        <a:pt x="957" y="601"/>
                        <a:pt x="957" y="582"/>
                      </a:cubicBezTo>
                      <a:cubicBezTo>
                        <a:pt x="957" y="33"/>
                        <a:pt x="957" y="33"/>
                        <a:pt x="957" y="33"/>
                      </a:cubicBezTo>
                      <a:cubicBezTo>
                        <a:pt x="957" y="13"/>
                        <a:pt x="945" y="0"/>
                        <a:pt x="926" y="0"/>
                      </a:cubicBezTo>
                      <a:cubicBezTo>
                        <a:pt x="32" y="0"/>
                        <a:pt x="32" y="0"/>
                        <a:pt x="32" y="0"/>
                      </a:cubicBezTo>
                      <a:cubicBezTo>
                        <a:pt x="16" y="0"/>
                        <a:pt x="0" y="13"/>
                        <a:pt x="0" y="33"/>
                      </a:cubicBezTo>
                      <a:cubicBezTo>
                        <a:pt x="0" y="582"/>
                        <a:pt x="0" y="582"/>
                        <a:pt x="0" y="582"/>
                      </a:cubicBezTo>
                      <a:cubicBezTo>
                        <a:pt x="0" y="601"/>
                        <a:pt x="16" y="614"/>
                        <a:pt x="32" y="614"/>
                      </a:cubicBezTo>
                      <a:close/>
                      <a:moveTo>
                        <a:pt x="41" y="36"/>
                      </a:moveTo>
                      <a:cubicBezTo>
                        <a:pt x="916" y="36"/>
                        <a:pt x="916" y="36"/>
                        <a:pt x="916" y="36"/>
                      </a:cubicBezTo>
                      <a:cubicBezTo>
                        <a:pt x="916" y="575"/>
                        <a:pt x="916" y="575"/>
                        <a:pt x="916" y="575"/>
                      </a:cubicBezTo>
                      <a:cubicBezTo>
                        <a:pt x="41" y="575"/>
                        <a:pt x="41" y="575"/>
                        <a:pt x="41" y="575"/>
                      </a:cubicBezTo>
                      <a:cubicBezTo>
                        <a:pt x="41" y="36"/>
                        <a:pt x="41" y="36"/>
                        <a:pt x="41" y="36"/>
                      </a:cubicBezTo>
                      <a:close/>
                    </a:path>
                  </a:pathLst>
                </a:custGeom>
                <a:solidFill>
                  <a:schemeClr val="accent5">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6" name="Rectangle 7"/>
                <p:cNvSpPr>
                  <a:spLocks noChangeArrowheads="1"/>
                </p:cNvSpPr>
                <p:nvPr/>
              </p:nvSpPr>
              <p:spPr bwMode="auto">
                <a:xfrm>
                  <a:off x="4829385" y="4716211"/>
                  <a:ext cx="116597" cy="274687"/>
                </a:xfrm>
                <a:prstGeom prst="rect">
                  <a:avLst/>
                </a:prstGeom>
                <a:solidFill>
                  <a:schemeClr val="accent5">
                    <a:lumMod val="20000"/>
                    <a:lumOff val="8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7" name="Freeform 8"/>
                <p:cNvSpPr>
                  <a:spLocks/>
                </p:cNvSpPr>
                <p:nvPr/>
              </p:nvSpPr>
              <p:spPr bwMode="auto">
                <a:xfrm>
                  <a:off x="4408928" y="4760451"/>
                  <a:ext cx="116276" cy="230447"/>
                </a:xfrm>
                <a:custGeom>
                  <a:avLst/>
                  <a:gdLst>
                    <a:gd name="T0" fmla="*/ 0 w 362"/>
                    <a:gd name="T1" fmla="*/ 0 h 922"/>
                    <a:gd name="T2" fmla="*/ 0 w 362"/>
                    <a:gd name="T3" fmla="*/ 185 h 922"/>
                    <a:gd name="T4" fmla="*/ 0 w 362"/>
                    <a:gd name="T5" fmla="*/ 922 h 922"/>
                    <a:gd name="T6" fmla="*/ 362 w 362"/>
                    <a:gd name="T7" fmla="*/ 922 h 922"/>
                    <a:gd name="T8" fmla="*/ 362 w 362"/>
                    <a:gd name="T9" fmla="*/ 43 h 922"/>
                    <a:gd name="T10" fmla="*/ 362 w 362"/>
                    <a:gd name="T11" fmla="*/ 0 h 922"/>
                    <a:gd name="T12" fmla="*/ 0 w 362"/>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362" h="922">
                      <a:moveTo>
                        <a:pt x="0" y="0"/>
                      </a:moveTo>
                      <a:lnTo>
                        <a:pt x="0" y="185"/>
                      </a:lnTo>
                      <a:lnTo>
                        <a:pt x="0" y="922"/>
                      </a:lnTo>
                      <a:lnTo>
                        <a:pt x="362" y="922"/>
                      </a:lnTo>
                      <a:lnTo>
                        <a:pt x="362" y="43"/>
                      </a:lnTo>
                      <a:lnTo>
                        <a:pt x="362" y="0"/>
                      </a:lnTo>
                      <a:lnTo>
                        <a:pt x="0" y="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8" name="Freeform 9"/>
                <p:cNvSpPr>
                  <a:spLocks/>
                </p:cNvSpPr>
                <p:nvPr/>
              </p:nvSpPr>
              <p:spPr bwMode="auto">
                <a:xfrm>
                  <a:off x="4549294" y="4541002"/>
                  <a:ext cx="116276" cy="449896"/>
                </a:xfrm>
                <a:custGeom>
                  <a:avLst/>
                  <a:gdLst>
                    <a:gd name="T0" fmla="*/ 0 w 362"/>
                    <a:gd name="T1" fmla="*/ 0 h 1800"/>
                    <a:gd name="T2" fmla="*/ 0 w 362"/>
                    <a:gd name="T3" fmla="*/ 890 h 1800"/>
                    <a:gd name="T4" fmla="*/ 0 w 362"/>
                    <a:gd name="T5" fmla="*/ 1800 h 1800"/>
                    <a:gd name="T6" fmla="*/ 362 w 362"/>
                    <a:gd name="T7" fmla="*/ 1800 h 1800"/>
                    <a:gd name="T8" fmla="*/ 362 w 362"/>
                    <a:gd name="T9" fmla="*/ 748 h 1800"/>
                    <a:gd name="T10" fmla="*/ 362 w 362"/>
                    <a:gd name="T11" fmla="*/ 0 h 1800"/>
                    <a:gd name="T12" fmla="*/ 0 w 362"/>
                    <a:gd name="T13" fmla="*/ 0 h 1800"/>
                  </a:gdLst>
                  <a:ahLst/>
                  <a:cxnLst>
                    <a:cxn ang="0">
                      <a:pos x="T0" y="T1"/>
                    </a:cxn>
                    <a:cxn ang="0">
                      <a:pos x="T2" y="T3"/>
                    </a:cxn>
                    <a:cxn ang="0">
                      <a:pos x="T4" y="T5"/>
                    </a:cxn>
                    <a:cxn ang="0">
                      <a:pos x="T6" y="T7"/>
                    </a:cxn>
                    <a:cxn ang="0">
                      <a:pos x="T8" y="T9"/>
                    </a:cxn>
                    <a:cxn ang="0">
                      <a:pos x="T10" y="T11"/>
                    </a:cxn>
                    <a:cxn ang="0">
                      <a:pos x="T12" y="T13"/>
                    </a:cxn>
                  </a:cxnLst>
                  <a:rect l="0" t="0" r="r" b="b"/>
                  <a:pathLst>
                    <a:path w="362" h="1800">
                      <a:moveTo>
                        <a:pt x="0" y="0"/>
                      </a:moveTo>
                      <a:lnTo>
                        <a:pt x="0" y="890"/>
                      </a:lnTo>
                      <a:lnTo>
                        <a:pt x="0" y="1800"/>
                      </a:lnTo>
                      <a:lnTo>
                        <a:pt x="362" y="1800"/>
                      </a:lnTo>
                      <a:lnTo>
                        <a:pt x="362" y="748"/>
                      </a:lnTo>
                      <a:lnTo>
                        <a:pt x="362" y="0"/>
                      </a:lnTo>
                      <a:lnTo>
                        <a:pt x="0" y="0"/>
                      </a:lnTo>
                      <a:close/>
                    </a:path>
                  </a:pathLst>
                </a:custGeom>
                <a:solidFill>
                  <a:schemeClr val="accent5">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39" name="Freeform 10"/>
                <p:cNvSpPr>
                  <a:spLocks/>
                </p:cNvSpPr>
                <p:nvPr/>
              </p:nvSpPr>
              <p:spPr bwMode="auto">
                <a:xfrm>
                  <a:off x="4689019" y="4339548"/>
                  <a:ext cx="116597" cy="651350"/>
                </a:xfrm>
                <a:custGeom>
                  <a:avLst/>
                  <a:gdLst>
                    <a:gd name="T0" fmla="*/ 0 w 363"/>
                    <a:gd name="T1" fmla="*/ 0 h 2606"/>
                    <a:gd name="T2" fmla="*/ 0 w 363"/>
                    <a:gd name="T3" fmla="*/ 1524 h 2606"/>
                    <a:gd name="T4" fmla="*/ 0 w 363"/>
                    <a:gd name="T5" fmla="*/ 2606 h 2606"/>
                    <a:gd name="T6" fmla="*/ 363 w 363"/>
                    <a:gd name="T7" fmla="*/ 2606 h 2606"/>
                    <a:gd name="T8" fmla="*/ 363 w 363"/>
                    <a:gd name="T9" fmla="*/ 1382 h 2606"/>
                    <a:gd name="T10" fmla="*/ 363 w 363"/>
                    <a:gd name="T11" fmla="*/ 0 h 2606"/>
                    <a:gd name="T12" fmla="*/ 0 w 363"/>
                    <a:gd name="T13" fmla="*/ 0 h 2606"/>
                  </a:gdLst>
                  <a:ahLst/>
                  <a:cxnLst>
                    <a:cxn ang="0">
                      <a:pos x="T0" y="T1"/>
                    </a:cxn>
                    <a:cxn ang="0">
                      <a:pos x="T2" y="T3"/>
                    </a:cxn>
                    <a:cxn ang="0">
                      <a:pos x="T4" y="T5"/>
                    </a:cxn>
                    <a:cxn ang="0">
                      <a:pos x="T6" y="T7"/>
                    </a:cxn>
                    <a:cxn ang="0">
                      <a:pos x="T8" y="T9"/>
                    </a:cxn>
                    <a:cxn ang="0">
                      <a:pos x="T10" y="T11"/>
                    </a:cxn>
                    <a:cxn ang="0">
                      <a:pos x="T12" y="T13"/>
                    </a:cxn>
                  </a:cxnLst>
                  <a:rect l="0" t="0" r="r" b="b"/>
                  <a:pathLst>
                    <a:path w="363" h="2606">
                      <a:moveTo>
                        <a:pt x="0" y="0"/>
                      </a:moveTo>
                      <a:lnTo>
                        <a:pt x="0" y="1524"/>
                      </a:lnTo>
                      <a:lnTo>
                        <a:pt x="0" y="2606"/>
                      </a:lnTo>
                      <a:lnTo>
                        <a:pt x="363" y="2606"/>
                      </a:lnTo>
                      <a:lnTo>
                        <a:pt x="363" y="1382"/>
                      </a:lnTo>
                      <a:lnTo>
                        <a:pt x="363" y="0"/>
                      </a:lnTo>
                      <a:lnTo>
                        <a:pt x="0" y="0"/>
                      </a:lnTo>
                      <a:close/>
                    </a:path>
                  </a:pathLst>
                </a:custGeom>
                <a:solidFill>
                  <a:schemeClr val="accent5">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40" name="Freeform 11"/>
                <p:cNvSpPr>
                  <a:spLocks/>
                </p:cNvSpPr>
                <p:nvPr/>
              </p:nvSpPr>
              <p:spPr bwMode="auto">
                <a:xfrm>
                  <a:off x="4969752" y="4547500"/>
                  <a:ext cx="116597" cy="443398"/>
                </a:xfrm>
                <a:custGeom>
                  <a:avLst/>
                  <a:gdLst>
                    <a:gd name="T0" fmla="*/ 0 w 363"/>
                    <a:gd name="T1" fmla="*/ 0 h 1774"/>
                    <a:gd name="T2" fmla="*/ 0 w 363"/>
                    <a:gd name="T3" fmla="*/ 349 h 1774"/>
                    <a:gd name="T4" fmla="*/ 0 w 363"/>
                    <a:gd name="T5" fmla="*/ 1774 h 1774"/>
                    <a:gd name="T6" fmla="*/ 363 w 363"/>
                    <a:gd name="T7" fmla="*/ 1774 h 1774"/>
                    <a:gd name="T8" fmla="*/ 363 w 363"/>
                    <a:gd name="T9" fmla="*/ 205 h 1774"/>
                    <a:gd name="T10" fmla="*/ 363 w 363"/>
                    <a:gd name="T11" fmla="*/ 0 h 1774"/>
                    <a:gd name="T12" fmla="*/ 0 w 363"/>
                    <a:gd name="T13" fmla="*/ 0 h 1774"/>
                  </a:gdLst>
                  <a:ahLst/>
                  <a:cxnLst>
                    <a:cxn ang="0">
                      <a:pos x="T0" y="T1"/>
                    </a:cxn>
                    <a:cxn ang="0">
                      <a:pos x="T2" y="T3"/>
                    </a:cxn>
                    <a:cxn ang="0">
                      <a:pos x="T4" y="T5"/>
                    </a:cxn>
                    <a:cxn ang="0">
                      <a:pos x="T6" y="T7"/>
                    </a:cxn>
                    <a:cxn ang="0">
                      <a:pos x="T8" y="T9"/>
                    </a:cxn>
                    <a:cxn ang="0">
                      <a:pos x="T10" y="T11"/>
                    </a:cxn>
                    <a:cxn ang="0">
                      <a:pos x="T12" y="T13"/>
                    </a:cxn>
                  </a:cxnLst>
                  <a:rect l="0" t="0" r="r" b="b"/>
                  <a:pathLst>
                    <a:path w="363" h="1774">
                      <a:moveTo>
                        <a:pt x="0" y="0"/>
                      </a:moveTo>
                      <a:lnTo>
                        <a:pt x="0" y="349"/>
                      </a:lnTo>
                      <a:lnTo>
                        <a:pt x="0" y="1774"/>
                      </a:lnTo>
                      <a:lnTo>
                        <a:pt x="363" y="1774"/>
                      </a:lnTo>
                      <a:lnTo>
                        <a:pt x="363" y="205"/>
                      </a:lnTo>
                      <a:lnTo>
                        <a:pt x="363" y="0"/>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41" name="Freeform 12"/>
                <p:cNvSpPr>
                  <a:spLocks/>
                </p:cNvSpPr>
                <p:nvPr/>
              </p:nvSpPr>
              <p:spPr bwMode="auto">
                <a:xfrm>
                  <a:off x="4128195" y="4769949"/>
                  <a:ext cx="116919" cy="220949"/>
                </a:xfrm>
                <a:custGeom>
                  <a:avLst/>
                  <a:gdLst>
                    <a:gd name="T0" fmla="*/ 0 w 364"/>
                    <a:gd name="T1" fmla="*/ 0 h 884"/>
                    <a:gd name="T2" fmla="*/ 0 w 364"/>
                    <a:gd name="T3" fmla="*/ 492 h 884"/>
                    <a:gd name="T4" fmla="*/ 0 w 364"/>
                    <a:gd name="T5" fmla="*/ 884 h 884"/>
                    <a:gd name="T6" fmla="*/ 364 w 364"/>
                    <a:gd name="T7" fmla="*/ 884 h 884"/>
                    <a:gd name="T8" fmla="*/ 364 w 364"/>
                    <a:gd name="T9" fmla="*/ 347 h 884"/>
                    <a:gd name="T10" fmla="*/ 364 w 364"/>
                    <a:gd name="T11" fmla="*/ 0 h 884"/>
                    <a:gd name="T12" fmla="*/ 0 w 36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364" h="884">
                      <a:moveTo>
                        <a:pt x="0" y="0"/>
                      </a:moveTo>
                      <a:lnTo>
                        <a:pt x="0" y="492"/>
                      </a:lnTo>
                      <a:lnTo>
                        <a:pt x="0" y="884"/>
                      </a:lnTo>
                      <a:lnTo>
                        <a:pt x="364" y="884"/>
                      </a:lnTo>
                      <a:lnTo>
                        <a:pt x="364" y="347"/>
                      </a:lnTo>
                      <a:lnTo>
                        <a:pt x="364" y="0"/>
                      </a:lnTo>
                      <a:lnTo>
                        <a:pt x="0"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42" name="Freeform 13"/>
                <p:cNvSpPr>
                  <a:spLocks/>
                </p:cNvSpPr>
                <p:nvPr/>
              </p:nvSpPr>
              <p:spPr bwMode="auto">
                <a:xfrm>
                  <a:off x="4268561" y="4408532"/>
                  <a:ext cx="116919" cy="582366"/>
                </a:xfrm>
                <a:custGeom>
                  <a:avLst/>
                  <a:gdLst>
                    <a:gd name="T0" fmla="*/ 0 w 364"/>
                    <a:gd name="T1" fmla="*/ 0 h 2330"/>
                    <a:gd name="T2" fmla="*/ 0 w 364"/>
                    <a:gd name="T3" fmla="*/ 1765 h 2330"/>
                    <a:gd name="T4" fmla="*/ 0 w 364"/>
                    <a:gd name="T5" fmla="*/ 2330 h 2330"/>
                    <a:gd name="T6" fmla="*/ 364 w 364"/>
                    <a:gd name="T7" fmla="*/ 2330 h 2330"/>
                    <a:gd name="T8" fmla="*/ 364 w 364"/>
                    <a:gd name="T9" fmla="*/ 1621 h 2330"/>
                    <a:gd name="T10" fmla="*/ 364 w 364"/>
                    <a:gd name="T11" fmla="*/ 0 h 2330"/>
                    <a:gd name="T12" fmla="*/ 0 w 364"/>
                    <a:gd name="T13" fmla="*/ 0 h 2330"/>
                  </a:gdLst>
                  <a:ahLst/>
                  <a:cxnLst>
                    <a:cxn ang="0">
                      <a:pos x="T0" y="T1"/>
                    </a:cxn>
                    <a:cxn ang="0">
                      <a:pos x="T2" y="T3"/>
                    </a:cxn>
                    <a:cxn ang="0">
                      <a:pos x="T4" y="T5"/>
                    </a:cxn>
                    <a:cxn ang="0">
                      <a:pos x="T6" y="T7"/>
                    </a:cxn>
                    <a:cxn ang="0">
                      <a:pos x="T8" y="T9"/>
                    </a:cxn>
                    <a:cxn ang="0">
                      <a:pos x="T10" y="T11"/>
                    </a:cxn>
                    <a:cxn ang="0">
                      <a:pos x="T12" y="T13"/>
                    </a:cxn>
                  </a:cxnLst>
                  <a:rect l="0" t="0" r="r" b="b"/>
                  <a:pathLst>
                    <a:path w="364" h="2330">
                      <a:moveTo>
                        <a:pt x="0" y="0"/>
                      </a:moveTo>
                      <a:lnTo>
                        <a:pt x="0" y="1765"/>
                      </a:lnTo>
                      <a:lnTo>
                        <a:pt x="0" y="2330"/>
                      </a:lnTo>
                      <a:lnTo>
                        <a:pt x="364" y="2330"/>
                      </a:lnTo>
                      <a:lnTo>
                        <a:pt x="364" y="1621"/>
                      </a:lnTo>
                      <a:lnTo>
                        <a:pt x="364"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nvGrpSpPr>
              <p:cNvPr id="111" name="Group 110"/>
              <p:cNvGrpSpPr/>
              <p:nvPr/>
            </p:nvGrpSpPr>
            <p:grpSpPr>
              <a:xfrm>
                <a:off x="4987447" y="6126250"/>
                <a:ext cx="409662" cy="410596"/>
                <a:chOff x="3891087" y="2654847"/>
                <a:chExt cx="803150" cy="804981"/>
              </a:xfrm>
            </p:grpSpPr>
            <p:sp>
              <p:nvSpPr>
                <p:cNvPr id="112" name="Oval 111"/>
                <p:cNvSpPr/>
                <p:nvPr/>
              </p:nvSpPr>
              <p:spPr>
                <a:xfrm>
                  <a:off x="3913431" y="2679022"/>
                  <a:ext cx="780806" cy="780806"/>
                </a:xfrm>
                <a:prstGeom prst="ellips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grpSp>
              <p:nvGrpSpPr>
                <p:cNvPr id="113" name="Group 112"/>
                <p:cNvGrpSpPr/>
                <p:nvPr/>
              </p:nvGrpSpPr>
              <p:grpSpPr>
                <a:xfrm>
                  <a:off x="3891087" y="2654847"/>
                  <a:ext cx="777873" cy="777873"/>
                  <a:chOff x="-7970836" y="1513467"/>
                  <a:chExt cx="4489451" cy="4489450"/>
                </a:xfrm>
              </p:grpSpPr>
              <p:sp>
                <p:nvSpPr>
                  <p:cNvPr id="114" name="Freeform 18"/>
                  <p:cNvSpPr>
                    <a:spLocks/>
                  </p:cNvSpPr>
                  <p:nvPr/>
                </p:nvSpPr>
                <p:spPr bwMode="auto">
                  <a:xfrm>
                    <a:off x="-6698706" y="1513467"/>
                    <a:ext cx="2483632" cy="2258135"/>
                  </a:xfrm>
                  <a:custGeom>
                    <a:avLst/>
                    <a:gdLst>
                      <a:gd name="T0" fmla="*/ 657 w 657"/>
                      <a:gd name="T1" fmla="*/ 154 h 598"/>
                      <a:gd name="T2" fmla="*/ 255 w 657"/>
                      <a:gd name="T3" fmla="*/ 0 h 598"/>
                      <a:gd name="T4" fmla="*/ 0 w 657"/>
                      <a:gd name="T5" fmla="*/ 57 h 598"/>
                      <a:gd name="T6" fmla="*/ 255 w 657"/>
                      <a:gd name="T7" fmla="*/ 598 h 598"/>
                      <a:gd name="T8" fmla="*/ 657 w 657"/>
                      <a:gd name="T9" fmla="*/ 154 h 598"/>
                    </a:gdLst>
                    <a:ahLst/>
                    <a:cxnLst>
                      <a:cxn ang="0">
                        <a:pos x="T0" y="T1"/>
                      </a:cxn>
                      <a:cxn ang="0">
                        <a:pos x="T2" y="T3"/>
                      </a:cxn>
                      <a:cxn ang="0">
                        <a:pos x="T4" y="T5"/>
                      </a:cxn>
                      <a:cxn ang="0">
                        <a:pos x="T6" y="T7"/>
                      </a:cxn>
                      <a:cxn ang="0">
                        <a:pos x="T8" y="T9"/>
                      </a:cxn>
                    </a:cxnLst>
                    <a:rect l="0" t="0" r="r" b="b"/>
                    <a:pathLst>
                      <a:path w="657" h="598">
                        <a:moveTo>
                          <a:pt x="657" y="154"/>
                        </a:moveTo>
                        <a:cubicBezTo>
                          <a:pt x="551" y="58"/>
                          <a:pt x="410" y="0"/>
                          <a:pt x="255" y="0"/>
                        </a:cubicBezTo>
                        <a:cubicBezTo>
                          <a:pt x="164" y="0"/>
                          <a:pt x="78" y="20"/>
                          <a:pt x="0" y="57"/>
                        </a:cubicBezTo>
                        <a:cubicBezTo>
                          <a:pt x="255" y="598"/>
                          <a:pt x="255" y="598"/>
                          <a:pt x="255" y="598"/>
                        </a:cubicBezTo>
                        <a:lnTo>
                          <a:pt x="657" y="154"/>
                        </a:lnTo>
                        <a:close/>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5" name="Freeform 19"/>
                  <p:cNvSpPr>
                    <a:spLocks/>
                  </p:cNvSpPr>
                  <p:nvPr/>
                </p:nvSpPr>
                <p:spPr bwMode="auto">
                  <a:xfrm>
                    <a:off x="-5727698" y="2089730"/>
                    <a:ext cx="2078038" cy="1665288"/>
                  </a:xfrm>
                  <a:custGeom>
                    <a:avLst/>
                    <a:gdLst>
                      <a:gd name="T0" fmla="*/ 554 w 554"/>
                      <a:gd name="T1" fmla="*/ 217 h 444"/>
                      <a:gd name="T2" fmla="*/ 402 w 554"/>
                      <a:gd name="T3" fmla="*/ 0 h 444"/>
                      <a:gd name="T4" fmla="*/ 0 w 554"/>
                      <a:gd name="T5" fmla="*/ 444 h 444"/>
                      <a:gd name="T6" fmla="*/ 554 w 554"/>
                      <a:gd name="T7" fmla="*/ 217 h 444"/>
                    </a:gdLst>
                    <a:ahLst/>
                    <a:cxnLst>
                      <a:cxn ang="0">
                        <a:pos x="T0" y="T1"/>
                      </a:cxn>
                      <a:cxn ang="0">
                        <a:pos x="T2" y="T3"/>
                      </a:cxn>
                      <a:cxn ang="0">
                        <a:pos x="T4" y="T5"/>
                      </a:cxn>
                      <a:cxn ang="0">
                        <a:pos x="T6" y="T7"/>
                      </a:cxn>
                    </a:cxnLst>
                    <a:rect l="0" t="0" r="r" b="b"/>
                    <a:pathLst>
                      <a:path w="554" h="444">
                        <a:moveTo>
                          <a:pt x="554" y="217"/>
                        </a:moveTo>
                        <a:cubicBezTo>
                          <a:pt x="520" y="134"/>
                          <a:pt x="468" y="60"/>
                          <a:pt x="402" y="0"/>
                        </a:cubicBezTo>
                        <a:cubicBezTo>
                          <a:pt x="0" y="444"/>
                          <a:pt x="0" y="444"/>
                          <a:pt x="0" y="444"/>
                        </a:cubicBezTo>
                        <a:lnTo>
                          <a:pt x="554" y="217"/>
                        </a:lnTo>
                        <a:close/>
                      </a:path>
                    </a:pathLst>
                  </a:custGeom>
                  <a:solidFill>
                    <a:schemeClr val="accent1">
                      <a:lumMod val="20000"/>
                      <a:lumOff val="8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6" name="Freeform 20"/>
                  <p:cNvSpPr>
                    <a:spLocks/>
                  </p:cNvSpPr>
                  <p:nvPr/>
                </p:nvSpPr>
                <p:spPr bwMode="auto">
                  <a:xfrm>
                    <a:off x="-7970836" y="1726192"/>
                    <a:ext cx="2243138" cy="3605213"/>
                  </a:xfrm>
                  <a:custGeom>
                    <a:avLst/>
                    <a:gdLst>
                      <a:gd name="T0" fmla="*/ 343 w 598"/>
                      <a:gd name="T1" fmla="*/ 0 h 961"/>
                      <a:gd name="T2" fmla="*/ 0 w 598"/>
                      <a:gd name="T3" fmla="*/ 541 h 961"/>
                      <a:gd name="T4" fmla="*/ 172 w 598"/>
                      <a:gd name="T5" fmla="*/ 961 h 961"/>
                      <a:gd name="T6" fmla="*/ 598 w 598"/>
                      <a:gd name="T7" fmla="*/ 541 h 961"/>
                      <a:gd name="T8" fmla="*/ 343 w 598"/>
                      <a:gd name="T9" fmla="*/ 0 h 961"/>
                    </a:gdLst>
                    <a:ahLst/>
                    <a:cxnLst>
                      <a:cxn ang="0">
                        <a:pos x="T0" y="T1"/>
                      </a:cxn>
                      <a:cxn ang="0">
                        <a:pos x="T2" y="T3"/>
                      </a:cxn>
                      <a:cxn ang="0">
                        <a:pos x="T4" y="T5"/>
                      </a:cxn>
                      <a:cxn ang="0">
                        <a:pos x="T6" y="T7"/>
                      </a:cxn>
                      <a:cxn ang="0">
                        <a:pos x="T8" y="T9"/>
                      </a:cxn>
                    </a:cxnLst>
                    <a:rect l="0" t="0" r="r" b="b"/>
                    <a:pathLst>
                      <a:path w="598" h="961">
                        <a:moveTo>
                          <a:pt x="343" y="0"/>
                        </a:moveTo>
                        <a:cubicBezTo>
                          <a:pt x="140" y="96"/>
                          <a:pt x="0" y="302"/>
                          <a:pt x="0" y="541"/>
                        </a:cubicBezTo>
                        <a:cubicBezTo>
                          <a:pt x="0" y="705"/>
                          <a:pt x="65" y="853"/>
                          <a:pt x="172" y="961"/>
                        </a:cubicBezTo>
                        <a:cubicBezTo>
                          <a:pt x="598" y="541"/>
                          <a:pt x="598" y="541"/>
                          <a:pt x="598" y="541"/>
                        </a:cubicBezTo>
                        <a:lnTo>
                          <a:pt x="343" y="0"/>
                        </a:lnTo>
                        <a:close/>
                      </a:path>
                    </a:pathLst>
                  </a:custGeom>
                  <a:solidFill>
                    <a:schemeClr val="accent5">
                      <a:lumMod val="40000"/>
                      <a:lumOff val="6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7" name="Freeform 21"/>
                  <p:cNvSpPr>
                    <a:spLocks/>
                  </p:cNvSpPr>
                  <p:nvPr/>
                </p:nvSpPr>
                <p:spPr bwMode="auto">
                  <a:xfrm>
                    <a:off x="-5727698" y="2904117"/>
                    <a:ext cx="2246313" cy="850900"/>
                  </a:xfrm>
                  <a:custGeom>
                    <a:avLst/>
                    <a:gdLst>
                      <a:gd name="T0" fmla="*/ 0 w 599"/>
                      <a:gd name="T1" fmla="*/ 227 h 227"/>
                      <a:gd name="T2" fmla="*/ 599 w 599"/>
                      <a:gd name="T3" fmla="*/ 227 h 227"/>
                      <a:gd name="T4" fmla="*/ 554 w 599"/>
                      <a:gd name="T5" fmla="*/ 0 h 227"/>
                      <a:gd name="T6" fmla="*/ 0 w 599"/>
                      <a:gd name="T7" fmla="*/ 227 h 227"/>
                    </a:gdLst>
                    <a:ahLst/>
                    <a:cxnLst>
                      <a:cxn ang="0">
                        <a:pos x="T0" y="T1"/>
                      </a:cxn>
                      <a:cxn ang="0">
                        <a:pos x="T2" y="T3"/>
                      </a:cxn>
                      <a:cxn ang="0">
                        <a:pos x="T4" y="T5"/>
                      </a:cxn>
                      <a:cxn ang="0">
                        <a:pos x="T6" y="T7"/>
                      </a:cxn>
                    </a:cxnLst>
                    <a:rect l="0" t="0" r="r" b="b"/>
                    <a:pathLst>
                      <a:path w="599" h="227">
                        <a:moveTo>
                          <a:pt x="0" y="227"/>
                        </a:moveTo>
                        <a:cubicBezTo>
                          <a:pt x="599" y="227"/>
                          <a:pt x="599" y="227"/>
                          <a:pt x="599" y="227"/>
                        </a:cubicBezTo>
                        <a:cubicBezTo>
                          <a:pt x="599" y="147"/>
                          <a:pt x="583" y="70"/>
                          <a:pt x="554" y="0"/>
                        </a:cubicBezTo>
                        <a:lnTo>
                          <a:pt x="0" y="227"/>
                        </a:lnTo>
                        <a:close/>
                      </a:path>
                    </a:pathLst>
                  </a:custGeom>
                  <a:solidFill>
                    <a:schemeClr val="accent1">
                      <a:lumMod val="40000"/>
                      <a:lumOff val="6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8" name="Freeform 22"/>
                  <p:cNvSpPr>
                    <a:spLocks/>
                  </p:cNvSpPr>
                  <p:nvPr/>
                </p:nvSpPr>
                <p:spPr bwMode="auto">
                  <a:xfrm>
                    <a:off x="-7326311" y="3755017"/>
                    <a:ext cx="1598613" cy="2003425"/>
                  </a:xfrm>
                  <a:custGeom>
                    <a:avLst/>
                    <a:gdLst>
                      <a:gd name="T0" fmla="*/ 0 w 426"/>
                      <a:gd name="T1" fmla="*/ 420 h 534"/>
                      <a:gd name="T2" fmla="*/ 155 w 426"/>
                      <a:gd name="T3" fmla="*/ 534 h 534"/>
                      <a:gd name="T4" fmla="*/ 426 w 426"/>
                      <a:gd name="T5" fmla="*/ 0 h 534"/>
                      <a:gd name="T6" fmla="*/ 0 w 426"/>
                      <a:gd name="T7" fmla="*/ 420 h 534"/>
                    </a:gdLst>
                    <a:ahLst/>
                    <a:cxnLst>
                      <a:cxn ang="0">
                        <a:pos x="T0" y="T1"/>
                      </a:cxn>
                      <a:cxn ang="0">
                        <a:pos x="T2" y="T3"/>
                      </a:cxn>
                      <a:cxn ang="0">
                        <a:pos x="T4" y="T5"/>
                      </a:cxn>
                      <a:cxn ang="0">
                        <a:pos x="T6" y="T7"/>
                      </a:cxn>
                    </a:cxnLst>
                    <a:rect l="0" t="0" r="r" b="b"/>
                    <a:pathLst>
                      <a:path w="426" h="534">
                        <a:moveTo>
                          <a:pt x="0" y="420"/>
                        </a:moveTo>
                        <a:cubicBezTo>
                          <a:pt x="45" y="466"/>
                          <a:pt x="97" y="505"/>
                          <a:pt x="155" y="534"/>
                        </a:cubicBezTo>
                        <a:cubicBezTo>
                          <a:pt x="426" y="0"/>
                          <a:pt x="426" y="0"/>
                          <a:pt x="426" y="0"/>
                        </a:cubicBezTo>
                        <a:lnTo>
                          <a:pt x="0" y="420"/>
                        </a:lnTo>
                        <a:close/>
                      </a:path>
                    </a:pathLst>
                  </a:custGeom>
                  <a:solidFill>
                    <a:schemeClr val="accent6">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119" name="Freeform 23"/>
                  <p:cNvSpPr>
                    <a:spLocks/>
                  </p:cNvSpPr>
                  <p:nvPr/>
                </p:nvSpPr>
                <p:spPr bwMode="auto">
                  <a:xfrm>
                    <a:off x="-6743698" y="3755017"/>
                    <a:ext cx="3262313" cy="2247900"/>
                  </a:xfrm>
                  <a:custGeom>
                    <a:avLst/>
                    <a:gdLst>
                      <a:gd name="T0" fmla="*/ 0 w 870"/>
                      <a:gd name="T1" fmla="*/ 534 h 599"/>
                      <a:gd name="T2" fmla="*/ 271 w 870"/>
                      <a:gd name="T3" fmla="*/ 599 h 599"/>
                      <a:gd name="T4" fmla="*/ 870 w 870"/>
                      <a:gd name="T5" fmla="*/ 0 h 599"/>
                      <a:gd name="T6" fmla="*/ 271 w 870"/>
                      <a:gd name="T7" fmla="*/ 0 h 599"/>
                      <a:gd name="T8" fmla="*/ 0 w 870"/>
                      <a:gd name="T9" fmla="*/ 534 h 599"/>
                    </a:gdLst>
                    <a:ahLst/>
                    <a:cxnLst>
                      <a:cxn ang="0">
                        <a:pos x="T0" y="T1"/>
                      </a:cxn>
                      <a:cxn ang="0">
                        <a:pos x="T2" y="T3"/>
                      </a:cxn>
                      <a:cxn ang="0">
                        <a:pos x="T4" y="T5"/>
                      </a:cxn>
                      <a:cxn ang="0">
                        <a:pos x="T6" y="T7"/>
                      </a:cxn>
                      <a:cxn ang="0">
                        <a:pos x="T8" y="T9"/>
                      </a:cxn>
                    </a:cxnLst>
                    <a:rect l="0" t="0" r="r" b="b"/>
                    <a:pathLst>
                      <a:path w="870" h="599">
                        <a:moveTo>
                          <a:pt x="0" y="534"/>
                        </a:moveTo>
                        <a:cubicBezTo>
                          <a:pt x="82" y="576"/>
                          <a:pt x="174" y="599"/>
                          <a:pt x="271" y="599"/>
                        </a:cubicBezTo>
                        <a:cubicBezTo>
                          <a:pt x="602" y="599"/>
                          <a:pt x="870" y="331"/>
                          <a:pt x="870" y="0"/>
                        </a:cubicBezTo>
                        <a:cubicBezTo>
                          <a:pt x="271" y="0"/>
                          <a:pt x="271" y="0"/>
                          <a:pt x="271" y="0"/>
                        </a:cubicBezTo>
                        <a:lnTo>
                          <a:pt x="0" y="534"/>
                        </a:lnTo>
                        <a:close/>
                      </a:path>
                    </a:pathLst>
                  </a:custGeom>
                  <a:solidFill>
                    <a:srgbClr val="00BCF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grpSp>
        </p:grpSp>
      </p:grpSp>
      <p:grpSp>
        <p:nvGrpSpPr>
          <p:cNvPr id="6" name="Group 5"/>
          <p:cNvGrpSpPr/>
          <p:nvPr/>
        </p:nvGrpSpPr>
        <p:grpSpPr>
          <a:xfrm>
            <a:off x="927577" y="6079322"/>
            <a:ext cx="10590441" cy="761042"/>
            <a:chOff x="927577" y="6003122"/>
            <a:chExt cx="10590441" cy="761042"/>
          </a:xfrm>
        </p:grpSpPr>
        <p:sp>
          <p:nvSpPr>
            <p:cNvPr id="85" name="Left-Right Arrow 84"/>
            <p:cNvSpPr/>
            <p:nvPr/>
          </p:nvSpPr>
          <p:spPr>
            <a:xfrm flipH="1">
              <a:off x="927577" y="6003122"/>
              <a:ext cx="10590441" cy="761042"/>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00" dirty="0" smtClean="0">
                <a:solidFill>
                  <a:srgbClr val="68217A"/>
                </a:solidFill>
              </a:endParaRPr>
            </a:p>
          </p:txBody>
        </p:sp>
        <p:sp useBgFill="1">
          <p:nvSpPr>
            <p:cNvPr id="3" name="TextBox 2"/>
            <p:cNvSpPr txBox="1"/>
            <p:nvPr/>
          </p:nvSpPr>
          <p:spPr>
            <a:xfrm>
              <a:off x="2921630" y="6029700"/>
              <a:ext cx="6751520" cy="707886"/>
            </a:xfrm>
            <a:prstGeom prst="rect">
              <a:avLst/>
            </a:prstGeom>
          </p:spPr>
          <p:txBody>
            <a:bodyPr wrap="square" rtlCol="0">
              <a:spAutoFit/>
            </a:bodyPr>
            <a:lstStyle/>
            <a:p>
              <a:pPr algn="ctr"/>
              <a:r>
                <a:rPr lang="en-US" sz="4000" dirty="0">
                  <a:solidFill>
                    <a:srgbClr val="505050"/>
                  </a:solidFill>
                  <a:latin typeface="Segoe UI Light"/>
                  <a:cs typeface="+mj-cs"/>
                </a:rPr>
                <a:t>Scalable, Manageable, Trusted</a:t>
              </a:r>
            </a:p>
          </p:txBody>
        </p:sp>
      </p:grpSp>
      <p:grpSp>
        <p:nvGrpSpPr>
          <p:cNvPr id="73" name="Group 72"/>
          <p:cNvGrpSpPr/>
          <p:nvPr/>
        </p:nvGrpSpPr>
        <p:grpSpPr>
          <a:xfrm>
            <a:off x="11328054" y="293046"/>
            <a:ext cx="833466" cy="779510"/>
            <a:chOff x="9912032" y="-4017146"/>
            <a:chExt cx="4168776" cy="3898901"/>
          </a:xfrm>
        </p:grpSpPr>
        <p:sp>
          <p:nvSpPr>
            <p:cNvPr id="84"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86"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87" name="Freeform 86"/>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grpSp>
      <p:sp>
        <p:nvSpPr>
          <p:cNvPr id="88" name="TextBox 87">
            <a:hlinkClick r:id="rId7"/>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89" name="矩形 88">
            <a:hlinkClick r:id="rId7"/>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3569538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 presetClass="entr" presetSubtype="8" decel="8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decel="8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B8B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1464280" cy="2751698"/>
          </a:xfrm>
        </p:spPr>
        <p:txBody>
          <a:bodyPr/>
          <a:lstStyle/>
          <a:p>
            <a:r>
              <a:rPr lang="en-US" sz="8800" dirty="0" smtClean="0"/>
              <a:t>DEMO </a:t>
            </a:r>
            <a:r>
              <a:rPr lang="en-US" dirty="0" smtClean="0"/>
              <a:t/>
            </a:r>
            <a:br>
              <a:rPr lang="en-US" dirty="0" smtClean="0"/>
            </a:br>
            <a:r>
              <a:rPr lang="en-US" dirty="0" smtClean="0"/>
              <a:t>Unlock insights with advanced visualizations</a:t>
            </a:r>
            <a:endParaRPr lang="en-US" dirty="0"/>
          </a:p>
        </p:txBody>
      </p:sp>
      <p:sp>
        <p:nvSpPr>
          <p:cNvPr id="3" name="Text Placeholder 2"/>
          <p:cNvSpPr>
            <a:spLocks noGrp="1"/>
          </p:cNvSpPr>
          <p:nvPr>
            <p:ph type="body" sz="quarter" idx="12"/>
          </p:nvPr>
        </p:nvSpPr>
        <p:spPr>
          <a:xfrm>
            <a:off x="274639" y="4723721"/>
            <a:ext cx="8229589" cy="1829593"/>
          </a:xfrm>
        </p:spPr>
        <p:txBody>
          <a:bodyPr/>
          <a:lstStyle/>
          <a:p>
            <a:r>
              <a:rPr lang="en-US" dirty="0" smtClean="0"/>
              <a:t>Sanjay Soni</a:t>
            </a:r>
          </a:p>
          <a:p>
            <a:r>
              <a:rPr lang="en-US" dirty="0" smtClean="0"/>
              <a:t>Sr. Technical Product Marketing Manager</a:t>
            </a:r>
          </a:p>
          <a:p>
            <a:r>
              <a:rPr lang="en-US" dirty="0" smtClean="0"/>
              <a:t>Microsoft</a:t>
            </a:r>
            <a:endParaRPr lang="en-US" dirty="0"/>
          </a:p>
        </p:txBody>
      </p:sp>
      <p:sp>
        <p:nvSpPr>
          <p:cNvPr id="4" name="TextBox 3">
            <a:hlinkClick r:id="rId2"/>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5" name="矩形 4">
            <a:hlinkClick r:id="rId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86209911"/>
      </p:ext>
    </p:extLst>
  </p:cSld>
  <p:clrMapOvr>
    <a:masterClrMapping/>
  </p:clrMapOvr>
  <mc:AlternateContent xmlns:mc="http://schemas.openxmlformats.org/markup-compatibility/2006">
    <mc:Choice xmlns:p14="http://schemas.microsoft.com/office/powerpoint/2010/main" xmlns="" Requires="p14">
      <p:transition spd="slow" p14:dur="30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3050" y="1449387"/>
            <a:ext cx="12163425" cy="29622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9149973" y="1668463"/>
            <a:ext cx="2965828" cy="2743200"/>
            <a:chOff x="9149973" y="1668463"/>
            <a:chExt cx="2965828" cy="2743200"/>
          </a:xfrm>
        </p:grpSpPr>
        <p:sp>
          <p:nvSpPr>
            <p:cNvPr id="20" name="Rectangle 19"/>
            <p:cNvSpPr/>
            <p:nvPr/>
          </p:nvSpPr>
          <p:spPr bwMode="auto">
            <a:xfrm>
              <a:off x="9155113" y="1668463"/>
              <a:ext cx="2960688" cy="2743200"/>
            </a:xfrm>
            <a:prstGeom prst="rect">
              <a:avLst/>
            </a:prstGeom>
            <a:solidFill>
              <a:srgbClr val="0072C6"/>
            </a:solidFill>
            <a:ln w="10795" cap="flat" cmpd="sng" algn="ctr">
              <a:noFill/>
              <a:prstDash val="solid"/>
              <a:headEnd type="none" w="med" len="med"/>
              <a:tailEnd type="none" w="med" len="med"/>
            </a:ln>
            <a:effectLst/>
          </p:spPr>
          <p:txBody>
            <a:bodyPr lIns="146306" tIns="91437" rIns="146306" bIns="91437"/>
            <a:lstStyle/>
            <a:p>
              <a:pPr marL="0" marR="0" lvl="0" indent="0" defTabSz="685965"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Cloud</a:t>
              </a:r>
            </a:p>
          </p:txBody>
        </p:sp>
        <p:sp>
          <p:nvSpPr>
            <p:cNvPr id="23" name="Rectangle 22"/>
            <p:cNvSpPr/>
            <p:nvPr/>
          </p:nvSpPr>
          <p:spPr bwMode="auto">
            <a:xfrm>
              <a:off x="9149973" y="2735263"/>
              <a:ext cx="2958974" cy="1676400"/>
            </a:xfrm>
            <a:prstGeom prst="rect">
              <a:avLst/>
            </a:prstGeom>
            <a:noFill/>
            <a:ln w="10795" cap="flat" cmpd="sng" algn="ctr">
              <a:noFill/>
              <a:prstDash val="solid"/>
              <a:headEnd type="none" w="med" len="med"/>
              <a:tailEnd type="none" w="med" len="med"/>
            </a:ln>
            <a:effectLst/>
          </p:spPr>
          <p:txBody>
            <a:bodyPr lIns="146306" tIns="91440" rIns="146306" bIns="91437"/>
            <a:lstStyle/>
            <a:p>
              <a:pPr marL="0" marR="0" lvl="0" indent="0" defTabSz="685965" eaLnBrk="1" fontAlgn="auto" latinLnBrk="0" hangingPunct="1">
                <a:lnSpc>
                  <a:spcPct val="90000"/>
                </a:lnSpc>
                <a:spcBef>
                  <a:spcPts val="0"/>
                </a:spcBef>
                <a:spcAft>
                  <a:spcPts val="0"/>
                </a:spcAft>
                <a:buClrTx/>
                <a:buSzTx/>
                <a:buFontTx/>
                <a:buNone/>
                <a:tabLst/>
                <a:defRPr/>
              </a:pPr>
              <a:r>
                <a:rPr lang="en-US" sz="3000" kern="0" dirty="0">
                  <a:gradFill>
                    <a:gsLst>
                      <a:gs pos="2917">
                        <a:schemeClr val="bg1"/>
                      </a:gs>
                      <a:gs pos="97000">
                        <a:schemeClr val="bg1"/>
                      </a:gs>
                    </a:gsLst>
                    <a:lin ang="5400000" scaled="0"/>
                  </a:gradFill>
                  <a:latin typeface="+mj-lt"/>
                  <a:ea typeface="+mn-ea"/>
                  <a:cs typeface="+mn-cs"/>
                </a:rPr>
                <a:t>~50%</a:t>
              </a:r>
              <a:r>
                <a:rPr kumimoji="0" lang="en-US" sz="3000" b="0" i="0" u="none" strike="noStrike" kern="0" cap="none" spc="-150" normalizeH="0" baseline="0" noProof="0" dirty="0">
                  <a:ln>
                    <a:noFill/>
                  </a:ln>
                  <a:gradFill>
                    <a:gsLst>
                      <a:gs pos="2917">
                        <a:schemeClr val="bg1"/>
                      </a:gs>
                      <a:gs pos="97000">
                        <a:schemeClr val="bg1"/>
                      </a:gs>
                    </a:gsLst>
                    <a:lin ang="5400000" scaled="0"/>
                  </a:gradFill>
                  <a:effectLst/>
                  <a:uLnTx/>
                  <a:uFillTx/>
                  <a:latin typeface="+mn-lt"/>
                  <a:ea typeface="+mn-ea"/>
                  <a:cs typeface="+mn-cs"/>
                </a:rPr>
                <a:t/>
              </a:r>
              <a:br>
                <a:rPr kumimoji="0" lang="en-US" sz="3000" b="0" i="0" u="none" strike="noStrike" kern="0" cap="none" spc="-150" normalizeH="0" baseline="0" noProof="0" dirty="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nearly half of total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IT spend will be </a:t>
              </a:r>
              <a:r>
                <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cloud-related </a:t>
              </a:r>
              <a: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by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2020</a:t>
              </a:r>
            </a:p>
          </p:txBody>
        </p:sp>
      </p:grpSp>
      <p:grpSp>
        <p:nvGrpSpPr>
          <p:cNvPr id="5" name="Group 4"/>
          <p:cNvGrpSpPr/>
          <p:nvPr/>
        </p:nvGrpSpPr>
        <p:grpSpPr>
          <a:xfrm>
            <a:off x="6194425" y="1668463"/>
            <a:ext cx="2962402" cy="2743200"/>
            <a:chOff x="6194425" y="1668463"/>
            <a:chExt cx="2962402" cy="2743200"/>
          </a:xfrm>
        </p:grpSpPr>
        <p:sp>
          <p:nvSpPr>
            <p:cNvPr id="16" name="Rectangle 15"/>
            <p:cNvSpPr/>
            <p:nvPr/>
          </p:nvSpPr>
          <p:spPr bwMode="auto">
            <a:xfrm>
              <a:off x="6197852" y="1668463"/>
              <a:ext cx="2958975" cy="2743200"/>
            </a:xfrm>
            <a:prstGeom prst="rect">
              <a:avLst/>
            </a:prstGeom>
            <a:solidFill>
              <a:srgbClr val="DC3C00"/>
            </a:solidFill>
            <a:ln w="10795" cap="flat" cmpd="sng" algn="ctr">
              <a:noFill/>
              <a:prstDash val="solid"/>
              <a:headEnd type="none" w="med" len="med"/>
              <a:tailEnd type="none" w="med" len="med"/>
            </a:ln>
            <a:effectLst/>
          </p:spPr>
          <p:txBody>
            <a:bodyPr lIns="146306" tIns="91437" rIns="146306" bIns="91437"/>
            <a:lstStyle/>
            <a:p>
              <a:pPr marL="0" marR="0" lvl="0" indent="0" defTabSz="685965"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Big data</a:t>
              </a:r>
            </a:p>
          </p:txBody>
        </p:sp>
        <p:sp>
          <p:nvSpPr>
            <p:cNvPr id="17" name="Rectangle 16"/>
            <p:cNvSpPr/>
            <p:nvPr/>
          </p:nvSpPr>
          <p:spPr bwMode="auto">
            <a:xfrm>
              <a:off x="6194425" y="2735263"/>
              <a:ext cx="2958975" cy="1676400"/>
            </a:xfrm>
            <a:prstGeom prst="rect">
              <a:avLst/>
            </a:prstGeom>
            <a:noFill/>
            <a:ln w="10795" cap="flat" cmpd="sng" algn="ctr">
              <a:noFill/>
              <a:prstDash val="solid"/>
              <a:headEnd type="none" w="med" len="med"/>
              <a:tailEnd type="none" w="med" len="med"/>
            </a:ln>
            <a:effectLst/>
          </p:spPr>
          <p:txBody>
            <a:bodyPr lIns="91440" tIns="91440" rIns="0" bIns="91437"/>
            <a:lstStyle/>
            <a:p>
              <a:pPr marL="0" marR="0" lvl="0" indent="0" defTabSz="685965" eaLnBrk="1" fontAlgn="auto" latinLnBrk="0" hangingPunct="1">
                <a:lnSpc>
                  <a:spcPct val="90000"/>
                </a:lnSpc>
                <a:spcBef>
                  <a:spcPts val="0"/>
                </a:spcBef>
                <a:spcAft>
                  <a:spcPts val="0"/>
                </a:spcAft>
                <a:buClrTx/>
                <a:buSzTx/>
                <a:buFontTx/>
                <a:buNone/>
                <a:tabLst/>
                <a:defRPr/>
              </a:pPr>
              <a: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j-lt"/>
                  <a:ea typeface="+mn-ea"/>
                  <a:cs typeface="+mn-cs"/>
                </a:rPr>
                <a:t>26B</a:t>
              </a:r>
              <a:r>
                <a:rPr kumimoji="0" lang="en-US" sz="28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
              </a:r>
              <a:br>
                <a:rPr kumimoji="0" lang="en-US" sz="28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By 2020, </a:t>
              </a:r>
              <a:r>
                <a:rPr kumimoji="0" lang="en-US" sz="1600" b="0" i="0" u="none" strike="noStrike" kern="0" cap="none" spc="0" normalizeH="0" baseline="0" noProof="0" dirty="0" err="1" smtClean="0">
                  <a:ln>
                    <a:noFill/>
                  </a:ln>
                  <a:gradFill>
                    <a:gsLst>
                      <a:gs pos="2917">
                        <a:schemeClr val="bg1"/>
                      </a:gs>
                      <a:gs pos="97000">
                        <a:schemeClr val="bg1"/>
                      </a:gs>
                    </a:gsLst>
                    <a:lin ang="5400000" scaled="0"/>
                  </a:gradFill>
                  <a:effectLst/>
                  <a:uLnTx/>
                  <a:uFillTx/>
                  <a:latin typeface="+mn-lt"/>
                  <a:ea typeface="+mn-ea"/>
                  <a:cs typeface="+mn-cs"/>
                </a:rPr>
                <a:t>IoT</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will include 26B units, creating large quantities of data &amp; generating &gt;$300B </a:t>
              </a:r>
              <a:b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in revenue for </a:t>
              </a:r>
              <a:r>
                <a:rPr kumimoji="0" lang="en-US" sz="1600" b="0" i="0" u="none" strike="noStrike" kern="0" cap="none" spc="0" normalizeH="0" baseline="0" noProof="0" dirty="0" err="1" smtClean="0">
                  <a:ln>
                    <a:noFill/>
                  </a:ln>
                  <a:gradFill>
                    <a:gsLst>
                      <a:gs pos="2917">
                        <a:schemeClr val="bg1"/>
                      </a:gs>
                      <a:gs pos="97000">
                        <a:schemeClr val="bg1"/>
                      </a:gs>
                    </a:gsLst>
                    <a:lin ang="5400000" scaled="0"/>
                  </a:gradFill>
                  <a:effectLst/>
                  <a:uLnTx/>
                  <a:uFillTx/>
                  <a:latin typeface="+mn-lt"/>
                  <a:ea typeface="+mn-ea"/>
                  <a:cs typeface="+mn-cs"/>
                </a:rPr>
                <a:t>IoT</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suppliers</a:t>
              </a:r>
              <a:endPar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endParaRPr>
            </a:p>
          </p:txBody>
        </p:sp>
      </p:grpSp>
      <p:grpSp>
        <p:nvGrpSpPr>
          <p:cNvPr id="4" name="Group 3"/>
          <p:cNvGrpSpPr/>
          <p:nvPr/>
        </p:nvGrpSpPr>
        <p:grpSpPr>
          <a:xfrm>
            <a:off x="3223457" y="1668463"/>
            <a:ext cx="2976108" cy="2743200"/>
            <a:chOff x="3223457" y="1668463"/>
            <a:chExt cx="2976108" cy="2743200"/>
          </a:xfrm>
        </p:grpSpPr>
        <p:sp>
          <p:nvSpPr>
            <p:cNvPr id="19" name="Rectangle 18"/>
            <p:cNvSpPr/>
            <p:nvPr/>
          </p:nvSpPr>
          <p:spPr bwMode="auto">
            <a:xfrm>
              <a:off x="3223457" y="1668463"/>
              <a:ext cx="2976108" cy="2743200"/>
            </a:xfrm>
            <a:prstGeom prst="rect">
              <a:avLst/>
            </a:prstGeom>
            <a:solidFill>
              <a:srgbClr val="68217A"/>
            </a:solidFill>
            <a:ln w="10795" cap="flat" cmpd="sng" algn="ctr">
              <a:noFill/>
              <a:prstDash val="solid"/>
              <a:headEnd type="none" w="med" len="med"/>
              <a:tailEnd type="none" w="med" len="med"/>
            </a:ln>
            <a:effectLst/>
          </p:spPr>
          <p:txBody>
            <a:bodyPr lIns="146306" tIns="91437" rIns="146306" bIns="91437"/>
            <a:lstStyle/>
            <a:p>
              <a:pPr marL="0" marR="0" lvl="0" indent="0" defTabSz="685965"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Apps</a:t>
              </a:r>
            </a:p>
          </p:txBody>
        </p:sp>
        <p:sp>
          <p:nvSpPr>
            <p:cNvPr id="22" name="Rectangle 21"/>
            <p:cNvSpPr/>
            <p:nvPr/>
          </p:nvSpPr>
          <p:spPr bwMode="auto">
            <a:xfrm>
              <a:off x="3232025" y="2735263"/>
              <a:ext cx="2957261" cy="1676400"/>
            </a:xfrm>
            <a:prstGeom prst="rect">
              <a:avLst/>
            </a:prstGeom>
            <a:noFill/>
            <a:ln w="10795" cap="flat" cmpd="sng" algn="ctr">
              <a:noFill/>
              <a:prstDash val="solid"/>
              <a:headEnd type="none" w="med" len="med"/>
              <a:tailEnd type="none" w="med" len="med"/>
            </a:ln>
            <a:effectLst/>
          </p:spPr>
          <p:txBody>
            <a:bodyPr lIns="146306" tIns="91440" rIns="146306" bIns="91437"/>
            <a:lstStyle/>
            <a:p>
              <a:pPr marL="0" marR="0" lvl="0" indent="0" defTabSz="685965" eaLnBrk="1" fontAlgn="auto" latinLnBrk="0" hangingPunct="1">
                <a:lnSpc>
                  <a:spcPct val="90000"/>
                </a:lnSpc>
                <a:spcBef>
                  <a:spcPts val="0"/>
                </a:spcBef>
                <a:spcAft>
                  <a:spcPts val="0"/>
                </a:spcAft>
                <a:buClrTx/>
                <a:buSzTx/>
                <a:buFontTx/>
                <a:buNone/>
                <a:tabLst/>
                <a:defRPr/>
              </a:pPr>
              <a:r>
                <a:rPr lang="en-US" sz="3000" kern="0" dirty="0">
                  <a:gradFill>
                    <a:gsLst>
                      <a:gs pos="2917">
                        <a:schemeClr val="bg1"/>
                      </a:gs>
                      <a:gs pos="97000">
                        <a:schemeClr val="bg1"/>
                      </a:gs>
                    </a:gsLst>
                    <a:lin ang="5400000" scaled="0"/>
                  </a:gradFill>
                  <a:latin typeface="+mj-lt"/>
                  <a:ea typeface="+mn-ea"/>
                  <a:cs typeface="+mn-cs"/>
                </a:rPr>
                <a:t>25%</a:t>
              </a:r>
              <a: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1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one quarter of external </a:t>
              </a:r>
              <a:r>
                <a:rPr kumimoji="0" lang="en-US" sz="1600" b="0"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app implementation spending will be on </a:t>
              </a:r>
              <a:r>
                <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mobility, cloud, </a:t>
              </a:r>
              <a:r>
                <a:rPr kumimoji="0" lang="en-US" sz="1600" b="1" i="0" u="none" strike="noStrike" kern="0" cap="none" spc="-1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analytics, </a:t>
              </a:r>
              <a:r>
                <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&amp; social</a:t>
              </a:r>
              <a:r>
                <a:rPr kumimoji="0" lang="en-US" sz="1600" b="0"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 by 2016</a:t>
              </a:r>
              <a:endPar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endParaRPr>
            </a:p>
          </p:txBody>
        </p:sp>
      </p:grpSp>
      <p:sp>
        <p:nvSpPr>
          <p:cNvPr id="3" name="Title 2"/>
          <p:cNvSpPr>
            <a:spLocks noGrp="1"/>
          </p:cNvSpPr>
          <p:nvPr>
            <p:ph type="title"/>
          </p:nvPr>
        </p:nvSpPr>
        <p:spPr/>
        <p:txBody>
          <a:bodyPr/>
          <a:lstStyle/>
          <a:p>
            <a:r>
              <a:rPr lang="en-US" sz="4800" dirty="0" smtClean="0"/>
              <a:t>Trends driving IT pressures &amp; opportunities</a:t>
            </a:r>
            <a:endParaRPr lang="en-US" sz="4800" dirty="0"/>
          </a:p>
        </p:txBody>
      </p:sp>
      <p:grpSp>
        <p:nvGrpSpPr>
          <p:cNvPr id="2" name="Group 1"/>
          <p:cNvGrpSpPr/>
          <p:nvPr/>
        </p:nvGrpSpPr>
        <p:grpSpPr>
          <a:xfrm>
            <a:off x="273050" y="1668463"/>
            <a:ext cx="2958975" cy="2743200"/>
            <a:chOff x="273050" y="1668463"/>
            <a:chExt cx="2958975" cy="2743200"/>
          </a:xfrm>
        </p:grpSpPr>
        <p:sp>
          <p:nvSpPr>
            <p:cNvPr id="18" name="Rectangle 17"/>
            <p:cNvSpPr/>
            <p:nvPr/>
          </p:nvSpPr>
          <p:spPr bwMode="auto">
            <a:xfrm>
              <a:off x="278191" y="1668463"/>
              <a:ext cx="2946981" cy="2743200"/>
            </a:xfrm>
            <a:prstGeom prst="rect">
              <a:avLst/>
            </a:prstGeom>
            <a:solidFill>
              <a:srgbClr val="008272"/>
            </a:solidFill>
            <a:ln w="10795" cap="flat" cmpd="sng" algn="ctr">
              <a:noFill/>
              <a:prstDash val="solid"/>
              <a:headEnd type="none" w="med" len="med"/>
              <a:tailEnd type="none" w="med" len="med"/>
            </a:ln>
            <a:effectLst/>
          </p:spPr>
          <p:txBody>
            <a:bodyPr lIns="146306" tIns="91437" rIns="146306" bIns="91437"/>
            <a:lstStyle/>
            <a:p>
              <a:pPr marL="0" marR="0" lvl="0" indent="0" defTabSz="685965"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Devices</a:t>
              </a:r>
            </a:p>
          </p:txBody>
        </p:sp>
        <p:sp>
          <p:nvSpPr>
            <p:cNvPr id="21" name="Rectangle 20"/>
            <p:cNvSpPr/>
            <p:nvPr/>
          </p:nvSpPr>
          <p:spPr bwMode="auto">
            <a:xfrm>
              <a:off x="273050" y="2735263"/>
              <a:ext cx="2958975" cy="1676400"/>
            </a:xfrm>
            <a:prstGeom prst="rect">
              <a:avLst/>
            </a:prstGeom>
            <a:noFill/>
            <a:ln w="10795" cap="flat" cmpd="sng" algn="ctr">
              <a:noFill/>
              <a:prstDash val="solid"/>
              <a:headEnd type="none" w="med" len="med"/>
              <a:tailEnd type="none" w="med" len="med"/>
            </a:ln>
            <a:effectLst/>
          </p:spPr>
          <p:txBody>
            <a:bodyPr tIns="91440" rIns="18288" bIns="91437"/>
            <a:lstStyle/>
            <a:p>
              <a:pPr marL="0" marR="0" lvl="0" indent="0" defTabSz="685965" eaLnBrk="1" fontAlgn="auto" latinLnBrk="0" hangingPunct="1">
                <a:lnSpc>
                  <a:spcPct val="90000"/>
                </a:lnSpc>
                <a:spcBef>
                  <a:spcPts val="0"/>
                </a:spcBef>
                <a:spcAft>
                  <a:spcPts val="0"/>
                </a:spcAft>
                <a:buClrTx/>
                <a:buSzTx/>
                <a:buFontTx/>
                <a:buNone/>
                <a:tabLst/>
                <a:defRPr/>
              </a:pPr>
              <a:r>
                <a:rPr lang="en-US" sz="3000" kern="0" dirty="0">
                  <a:gradFill>
                    <a:gsLst>
                      <a:gs pos="2917">
                        <a:schemeClr val="bg1"/>
                      </a:gs>
                      <a:gs pos="97000">
                        <a:schemeClr val="bg1"/>
                      </a:gs>
                    </a:gsLst>
                    <a:lin ang="5400000" scaled="0"/>
                  </a:gradFill>
                  <a:latin typeface="+mj-lt"/>
                  <a:ea typeface="+mn-ea"/>
                  <a:cs typeface="+mn-cs"/>
                </a:rPr>
                <a:t>&gt;50% </a:t>
              </a:r>
            </a:p>
            <a:p>
              <a:pPr marL="0" marR="0" lvl="0" indent="0" defTabSz="685965"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More than half of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information workers </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across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17 countries report using </a:t>
              </a:r>
              <a:r>
                <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3+ devices </a:t>
              </a:r>
              <a: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for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work</a:t>
              </a:r>
            </a:p>
          </p:txBody>
        </p:sp>
      </p:grpSp>
      <p:sp>
        <p:nvSpPr>
          <p:cNvPr id="24" name="Rectangle 23"/>
          <p:cNvSpPr/>
          <p:nvPr/>
        </p:nvSpPr>
        <p:spPr bwMode="auto">
          <a:xfrm>
            <a:off x="0" y="4411663"/>
            <a:ext cx="12436475" cy="2605087"/>
          </a:xfrm>
          <a:prstGeom prst="rect">
            <a:avLst/>
          </a:prstGeom>
          <a:solidFill>
            <a:srgbClr val="FFFFFF"/>
          </a:solidFill>
          <a:ln w="9525" cap="flat" cmpd="sng" algn="ctr">
            <a:noFill/>
            <a:prstDash val="solid"/>
            <a:headEnd type="none" w="med" len="med"/>
            <a:tailEnd type="none" w="med" len="med"/>
          </a:ln>
          <a:effectLst/>
        </p:spPr>
        <p:txBody>
          <a:bodyPr lIns="182880" tIns="146304" rIns="182880" bIns="146304"/>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Rectangle 24"/>
          <p:cNvSpPr/>
          <p:nvPr/>
        </p:nvSpPr>
        <p:spPr bwMode="auto">
          <a:xfrm>
            <a:off x="273050" y="5935663"/>
            <a:ext cx="7118350" cy="738187"/>
          </a:xfrm>
          <a:prstGeom prst="rect">
            <a:avLst/>
          </a:prstGeom>
          <a:noFill/>
          <a:ln w="10795" cap="flat" cmpd="sng" algn="ctr">
            <a:noFill/>
            <a:prstDash val="solid"/>
            <a:headEnd type="none" w="med" len="med"/>
            <a:tailEnd type="none" w="med" len="med"/>
          </a:ln>
          <a:effectLst/>
        </p:spPr>
        <p:txBody>
          <a:bodyPr lIns="146306" tIns="91437" rIns="146306" bIns="91437" anchor="b"/>
          <a:lstStyle/>
          <a:p>
            <a:pPr marL="0" marR="0" lvl="0" indent="0" defTabSz="685965"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Devices: “Info Workers Will Erase Boundary Between enterprise And Consumer Technologies.” Forrester Research. August 30, 2012</a:t>
            </a:r>
          </a:p>
          <a:p>
            <a:pPr marL="0" marR="0" lvl="0" indent="0" defTabSz="685965"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Apps: Gartner: “Predicts 2013: Business Impact of Technology Drives the Futures Application Services Market.” Nov. 21, 2012</a:t>
            </a:r>
          </a:p>
          <a:p>
            <a:pPr marL="0" marR="0" lvl="0" indent="0" defTabSz="685965"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Big data: </a:t>
            </a:r>
            <a:r>
              <a:rPr kumimoji="0" lang="en-US" sz="800" b="0" i="0" u="none" strike="noStrike" kern="0" cap="none" spc="0" normalizeH="0" baseline="0" noProof="0" dirty="0" smtClean="0">
                <a:ln>
                  <a:noFill/>
                </a:ln>
                <a:solidFill>
                  <a:srgbClr val="FFFFFF">
                    <a:lumMod val="75000"/>
                  </a:srgbClr>
                </a:solidFill>
                <a:effectLst/>
                <a:uLnTx/>
                <a:uFillTx/>
                <a:latin typeface="Segoe UI"/>
                <a:ea typeface="Ryo Display PlusN B" panose="02020800000000000000" pitchFamily="18" charset="-128"/>
                <a:cs typeface="+mn-cs"/>
              </a:rPr>
              <a:t>Paraphrased from "The </a:t>
            </a: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Impact of the Internet of Things on Data Centers." Gartner Research, Feb 27, 2014 </a:t>
            </a:r>
          </a:p>
          <a:p>
            <a:pPr marL="0" marR="0" lvl="0" indent="0" defTabSz="685965"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Cloud: “Prepare For 2020: Transform Your IT Infrastructure And Operations Practice.” Forrester Research. Oct. 24, 2012</a:t>
            </a:r>
          </a:p>
        </p:txBody>
      </p:sp>
      <p:pic>
        <p:nvPicPr>
          <p:cNvPr id="26" name="Picture 1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954713" y="4630738"/>
            <a:ext cx="7121525" cy="238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Rectangle 27"/>
          <p:cNvSpPr/>
          <p:nvPr/>
        </p:nvSpPr>
        <p:spPr bwMode="auto">
          <a:xfrm>
            <a:off x="-47624" y="1620837"/>
            <a:ext cx="325815" cy="29622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a:hlinkClick r:id="rId4"/>
          </p:cNvPr>
          <p:cNvSpPr txBox="1"/>
          <p:nvPr/>
        </p:nvSpPr>
        <p:spPr>
          <a:xfrm>
            <a:off x="249694" y="5658869"/>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29" name="矩形 28">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4526652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600" fill="hold"/>
                                        <p:tgtEl>
                                          <p:spTgt spid="2"/>
                                        </p:tgtEl>
                                        <p:attrNameLst>
                                          <p:attrName>ppt_x</p:attrName>
                                        </p:attrNameLst>
                                      </p:cBhvr>
                                      <p:tavLst>
                                        <p:tav tm="0">
                                          <p:val>
                                            <p:strVal val="0-#ppt_w/2"/>
                                          </p:val>
                                        </p:tav>
                                        <p:tav tm="100000">
                                          <p:val>
                                            <p:strVal val="#ppt_x"/>
                                          </p:val>
                                        </p:tav>
                                      </p:tavLst>
                                    </p:anim>
                                    <p:anim calcmode="lin" valueType="num">
                                      <p:cBhvr additive="base">
                                        <p:cTn id="8" dur="6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600" fill="hold"/>
                                        <p:tgtEl>
                                          <p:spTgt spid="4"/>
                                        </p:tgtEl>
                                        <p:attrNameLst>
                                          <p:attrName>ppt_x</p:attrName>
                                        </p:attrNameLst>
                                      </p:cBhvr>
                                      <p:tavLst>
                                        <p:tav tm="0">
                                          <p:val>
                                            <p:strVal val="0-#ppt_w/2"/>
                                          </p:val>
                                        </p:tav>
                                        <p:tav tm="100000">
                                          <p:val>
                                            <p:strVal val="#ppt_x"/>
                                          </p:val>
                                        </p:tav>
                                      </p:tavLst>
                                    </p:anim>
                                    <p:anim calcmode="lin" valueType="num">
                                      <p:cBhvr additive="base">
                                        <p:cTn id="12" dur="6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600" fill="hold"/>
                                        <p:tgtEl>
                                          <p:spTgt spid="5"/>
                                        </p:tgtEl>
                                        <p:attrNameLst>
                                          <p:attrName>ppt_x</p:attrName>
                                        </p:attrNameLst>
                                      </p:cBhvr>
                                      <p:tavLst>
                                        <p:tav tm="0">
                                          <p:val>
                                            <p:strVal val="0-#ppt_w/2"/>
                                          </p:val>
                                        </p:tav>
                                        <p:tav tm="100000">
                                          <p:val>
                                            <p:strVal val="#ppt_x"/>
                                          </p:val>
                                        </p:tav>
                                      </p:tavLst>
                                    </p:anim>
                                    <p:anim calcmode="lin" valueType="num">
                                      <p:cBhvr additive="base">
                                        <p:cTn id="16" dur="6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600" fill="hold"/>
                                        <p:tgtEl>
                                          <p:spTgt spid="6"/>
                                        </p:tgtEl>
                                        <p:attrNameLst>
                                          <p:attrName>ppt_x</p:attrName>
                                        </p:attrNameLst>
                                      </p:cBhvr>
                                      <p:tavLst>
                                        <p:tav tm="0">
                                          <p:val>
                                            <p:strVal val="0-#ppt_w/2"/>
                                          </p:val>
                                        </p:tav>
                                        <p:tav tm="100000">
                                          <p:val>
                                            <p:strVal val="#ppt_x"/>
                                          </p:val>
                                        </p:tav>
                                      </p:tavLst>
                                    </p:anim>
                                    <p:anim calcmode="lin" valueType="num">
                                      <p:cBhvr additive="base">
                                        <p:cTn id="20" dur="6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 y="-318"/>
            <a:ext cx="12435840" cy="6995160"/>
          </a:xfrm>
          <a:prstGeom prst="rect">
            <a:avLst/>
          </a:prstGeom>
        </p:spPr>
      </p:pic>
      <p:sp>
        <p:nvSpPr>
          <p:cNvPr id="9" name="Rectangle 8"/>
          <p:cNvSpPr/>
          <p:nvPr/>
        </p:nvSpPr>
        <p:spPr bwMode="auto">
          <a:xfrm>
            <a:off x="6114170" y="296862"/>
            <a:ext cx="6400800" cy="6400800"/>
          </a:xfrm>
          <a:prstGeom prst="rect">
            <a:avLst/>
          </a:prstGeom>
          <a:solidFill>
            <a:srgbClr val="FB8B1F">
              <a:alpha val="91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Subtitle 2"/>
          <p:cNvSpPr txBox="1">
            <a:spLocks/>
          </p:cNvSpPr>
          <p:nvPr/>
        </p:nvSpPr>
        <p:spPr>
          <a:xfrm>
            <a:off x="6028985" y="1680888"/>
            <a:ext cx="5486400"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400" b="1" cap="all" dirty="0"/>
              <a:t>Bruce </a:t>
            </a:r>
            <a:r>
              <a:rPr lang="en-US" sz="1400" b="1" cap="all" dirty="0" err="1"/>
              <a:t>Rioch</a:t>
            </a:r>
            <a:r>
              <a:rPr lang="en-US" sz="1400" b="1" dirty="0" smtClean="0"/>
              <a:t/>
            </a:r>
            <a:br>
              <a:rPr lang="en-US" sz="1400" b="1" dirty="0" smtClean="0"/>
            </a:br>
            <a:r>
              <a:rPr lang="en-US" sz="1400" cap="all" dirty="0"/>
              <a:t>Head of Business Information and Customer Systems</a:t>
            </a:r>
            <a:r>
              <a:rPr lang="en-US" sz="1400" dirty="0" smtClean="0"/>
              <a:t/>
            </a:r>
            <a:br>
              <a:rPr lang="en-US" sz="1400" dirty="0" smtClean="0"/>
            </a:br>
            <a:r>
              <a:rPr lang="en-US" sz="1400" dirty="0" smtClean="0"/>
              <a:t>METRO BANK, UNITED KINGDOM</a:t>
            </a:r>
            <a:endParaRPr lang="en-US" sz="1400" dirty="0"/>
          </a:p>
        </p:txBody>
      </p:sp>
      <p:sp>
        <p:nvSpPr>
          <p:cNvPr id="3" name="Rectangle 2"/>
          <p:cNvSpPr/>
          <p:nvPr/>
        </p:nvSpPr>
        <p:spPr>
          <a:xfrm>
            <a:off x="6584779" y="2839599"/>
            <a:ext cx="5459583" cy="3108543"/>
          </a:xfrm>
          <a:prstGeom prst="rect">
            <a:avLst/>
          </a:prstGeom>
        </p:spPr>
        <p:txBody>
          <a:bodyPr wrap="square">
            <a:spAutoFit/>
          </a:bodyPr>
          <a:lstStyle/>
          <a:p>
            <a:pPr marL="342900" lvl="0" indent="-342900">
              <a:spcAft>
                <a:spcPts val="1200"/>
              </a:spcAft>
              <a:buFont typeface="Arial" panose="020B0604020202020204"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Dashboards </a:t>
            </a:r>
            <a:r>
              <a:rPr lang="en-US" sz="2200" dirty="0">
                <a:gradFill>
                  <a:gsLst>
                    <a:gs pos="0">
                      <a:srgbClr val="FFFFFF"/>
                    </a:gs>
                    <a:gs pos="100000">
                      <a:srgbClr val="FFFFFF"/>
                    </a:gs>
                  </a:gsLst>
                  <a:lin ang="5400000" scaled="0"/>
                </a:gradFill>
                <a:latin typeface="Segoe UI Light" panose="020B0502040204020203" pitchFamily="34" charset="0"/>
              </a:rPr>
              <a:t>to </a:t>
            </a:r>
            <a:r>
              <a:rPr lang="en-US" sz="2200" dirty="0" smtClean="0">
                <a:gradFill>
                  <a:gsLst>
                    <a:gs pos="0">
                      <a:srgbClr val="FFFFFF"/>
                    </a:gs>
                    <a:gs pos="100000">
                      <a:srgbClr val="FFFFFF"/>
                    </a:gs>
                  </a:gsLst>
                  <a:lin ang="5400000" scaled="0"/>
                </a:gradFill>
                <a:latin typeface="Segoe UI Light" panose="020B0502040204020203" pitchFamily="34" charset="0"/>
              </a:rPr>
              <a:t>give </a:t>
            </a:r>
            <a:r>
              <a:rPr lang="en-US" sz="2200" dirty="0">
                <a:gradFill>
                  <a:gsLst>
                    <a:gs pos="0">
                      <a:srgbClr val="FFFFFF"/>
                    </a:gs>
                    <a:gs pos="100000">
                      <a:srgbClr val="FFFFFF"/>
                    </a:gs>
                  </a:gsLst>
                  <a:lin ang="5400000" scaled="0"/>
                </a:gradFill>
                <a:latin typeface="Segoe UI Light" panose="020B0502040204020203" pitchFamily="34" charset="0"/>
              </a:rPr>
              <a:t>executives and colleagues highly visual, at-a-glance statistics on </a:t>
            </a:r>
            <a:r>
              <a:rPr lang="en-US" sz="2200" dirty="0" smtClean="0">
                <a:gradFill>
                  <a:gsLst>
                    <a:gs pos="0">
                      <a:srgbClr val="FFFFFF"/>
                    </a:gs>
                    <a:gs pos="100000">
                      <a:srgbClr val="FFFFFF"/>
                    </a:gs>
                  </a:gsLst>
                  <a:lin ang="5400000" scaled="0"/>
                </a:gradFill>
                <a:latin typeface="Segoe UI Light" panose="020B0502040204020203" pitchFamily="34" charset="0"/>
              </a:rPr>
              <a:t>mobile app engagement</a:t>
            </a:r>
            <a:endParaRPr lang="en-US" sz="2200" dirty="0">
              <a:gradFill>
                <a:gsLst>
                  <a:gs pos="0">
                    <a:srgbClr val="FFFFFF"/>
                  </a:gs>
                  <a:gs pos="100000">
                    <a:srgbClr val="FFFFFF"/>
                  </a:gs>
                </a:gsLst>
                <a:lin ang="5400000" scaled="0"/>
              </a:gradFill>
              <a:latin typeface="Segoe UI Light" panose="020B0502040204020203" pitchFamily="34" charset="0"/>
            </a:endParaRPr>
          </a:p>
          <a:p>
            <a:pPr marL="342900" lvl="0" indent="-342900">
              <a:spcAft>
                <a:spcPts val="1200"/>
              </a:spcAft>
              <a:buFont typeface="Arial" panose="020B0604020202020204"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Uses </a:t>
            </a:r>
            <a:r>
              <a:rPr lang="en-US" sz="2200" dirty="0">
                <a:gradFill>
                  <a:gsLst>
                    <a:gs pos="0">
                      <a:srgbClr val="FFFFFF"/>
                    </a:gs>
                    <a:gs pos="100000">
                      <a:srgbClr val="FFFFFF"/>
                    </a:gs>
                  </a:gsLst>
                  <a:lin ang="5400000" scaled="0"/>
                </a:gradFill>
                <a:latin typeface="Segoe UI Light" panose="020B0502040204020203" pitchFamily="34" charset="0"/>
              </a:rPr>
              <a:t>Power BI to drive millions of transactions into balance sheets and profit-and-loss </a:t>
            </a:r>
            <a:r>
              <a:rPr lang="en-US" sz="2200" dirty="0" smtClean="0">
                <a:gradFill>
                  <a:gsLst>
                    <a:gs pos="0">
                      <a:srgbClr val="FFFFFF"/>
                    </a:gs>
                    <a:gs pos="100000">
                      <a:srgbClr val="FFFFFF"/>
                    </a:gs>
                  </a:gsLst>
                  <a:lin ang="5400000" scaled="0"/>
                </a:gradFill>
                <a:latin typeface="Segoe UI Light" panose="020B0502040204020203" pitchFamily="34" charset="0"/>
              </a:rPr>
              <a:t>statements</a:t>
            </a:r>
          </a:p>
          <a:p>
            <a:pPr marL="342900" lvl="0" indent="-342900">
              <a:spcAft>
                <a:spcPts val="1200"/>
              </a:spcAft>
              <a:buFont typeface="Arial" panose="020B0604020202020204"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Executives </a:t>
            </a:r>
            <a:r>
              <a:rPr lang="en-US" sz="2200" dirty="0">
                <a:gradFill>
                  <a:gsLst>
                    <a:gs pos="0">
                      <a:srgbClr val="FFFFFF"/>
                    </a:gs>
                    <a:gs pos="100000">
                      <a:srgbClr val="FFFFFF"/>
                    </a:gs>
                  </a:gsLst>
                  <a:lin ang="5400000" scaled="0"/>
                </a:gradFill>
                <a:latin typeface="Segoe UI Light" panose="020B0502040204020203" pitchFamily="34" charset="0"/>
              </a:rPr>
              <a:t>and colleagues can view and collaborate on BI data with Power BI</a:t>
            </a:r>
            <a:endParaRPr lang="en-US" sz="2200" dirty="0" smtClean="0">
              <a:gradFill>
                <a:gsLst>
                  <a:gs pos="0">
                    <a:srgbClr val="FFFFFF"/>
                  </a:gs>
                  <a:gs pos="100000">
                    <a:srgbClr val="FFFFFF"/>
                  </a:gs>
                </a:gsLst>
                <a:lin ang="5400000" scaled="0"/>
              </a:gradFill>
              <a:latin typeface="Segoe UI Light" panose="020B0502040204020203" pitchFamily="34" charset="0"/>
            </a:endParaRPr>
          </a:p>
        </p:txBody>
      </p:sp>
      <p:sp>
        <p:nvSpPr>
          <p:cNvPr id="8" name="Rectangle 7"/>
          <p:cNvSpPr/>
          <p:nvPr/>
        </p:nvSpPr>
        <p:spPr>
          <a:xfrm>
            <a:off x="6028985" y="551340"/>
            <a:ext cx="6132853" cy="1181862"/>
          </a:xfrm>
          <a:prstGeom prst="rect">
            <a:avLst/>
          </a:prstGeom>
        </p:spPr>
        <p:txBody>
          <a:bodyPr wrap="square" lIns="91440" tIns="146304" rIns="91440" bIns="146304">
            <a:spAutoFit/>
          </a:bodyPr>
          <a:lstStyle/>
          <a:p>
            <a:pPr marL="117475" indent="-117475" defTabSz="932742">
              <a:lnSpc>
                <a:spcPct val="90000"/>
              </a:lnSpc>
              <a:spcBef>
                <a:spcPts val="2448"/>
              </a:spcBef>
            </a:pPr>
            <a:r>
              <a:rPr lang="en-US" sz="3200" dirty="0" smtClean="0">
                <a:gradFill>
                  <a:gsLst>
                    <a:gs pos="67257">
                      <a:srgbClr val="FFFFFF"/>
                    </a:gs>
                    <a:gs pos="37000">
                      <a:srgbClr val="FFFFFF"/>
                    </a:gs>
                  </a:gsLst>
                  <a:lin ang="5400000" scaled="0"/>
                </a:gradFill>
                <a:latin typeface="+mj-lt"/>
              </a:rPr>
              <a:t> </a:t>
            </a:r>
            <a:r>
              <a:rPr lang="en-US" sz="3200" dirty="0">
                <a:gradFill>
                  <a:gsLst>
                    <a:gs pos="67257">
                      <a:srgbClr val="FFFFFF"/>
                    </a:gs>
                    <a:gs pos="37000">
                      <a:srgbClr val="FFFFFF"/>
                    </a:gs>
                  </a:gsLst>
                  <a:lin ang="5400000" scaled="0"/>
                </a:gradFill>
                <a:latin typeface="+mj-lt"/>
              </a:rPr>
              <a:t>“BI that’s as Fast, Friendly, and Reliable as the Bank Itself."</a:t>
            </a:r>
          </a:p>
        </p:txBody>
      </p:sp>
      <p:pic>
        <p:nvPicPr>
          <p:cNvPr id="5" name="Picture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0862804" y="6062128"/>
            <a:ext cx="1305161" cy="478005"/>
          </a:xfrm>
          <a:prstGeom prst="rect">
            <a:avLst/>
          </a:prstGeom>
        </p:spPr>
      </p:pic>
      <p:sp>
        <p:nvSpPr>
          <p:cNvPr id="10" name="TextBox 9">
            <a:hlinkClick r:id="rId5"/>
          </p:cNvPr>
          <p:cNvSpPr txBox="1"/>
          <p:nvPr/>
        </p:nvSpPr>
        <p:spPr>
          <a:xfrm>
            <a:off x="257232" y="6180597"/>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12" name="矩形 11">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568045505"/>
      </p:ext>
    </p:extLst>
  </p:cSld>
  <p:clrMapOvr>
    <a:masterClrMapping/>
  </p:clrMapOvr>
  <p:transition spd="med">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27658" y="1378046"/>
            <a:ext cx="6907267" cy="4859328"/>
            <a:chOff x="5040711" y="1729062"/>
            <a:chExt cx="6907267" cy="4859328"/>
          </a:xfrm>
        </p:grpSpPr>
        <p:grpSp>
          <p:nvGrpSpPr>
            <p:cNvPr id="142" name="Group 141"/>
            <p:cNvGrpSpPr/>
            <p:nvPr/>
          </p:nvGrpSpPr>
          <p:grpSpPr>
            <a:xfrm>
              <a:off x="5040711" y="1729062"/>
              <a:ext cx="6907267" cy="1577772"/>
              <a:chOff x="5034361" y="1481412"/>
              <a:chExt cx="6907267" cy="1577772"/>
            </a:xfrm>
          </p:grpSpPr>
          <p:sp>
            <p:nvSpPr>
              <p:cNvPr id="143" name="Rectangle 142">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45" name="Group 144"/>
              <p:cNvGrpSpPr/>
              <p:nvPr/>
            </p:nvGrpSpPr>
            <p:grpSpPr>
              <a:xfrm>
                <a:off x="10592951" y="1999318"/>
                <a:ext cx="1348677" cy="1059866"/>
                <a:chOff x="10584232" y="1992876"/>
                <a:chExt cx="1348677" cy="1059866"/>
              </a:xfrm>
            </p:grpSpPr>
            <p:sp>
              <p:nvSpPr>
                <p:cNvPr id="159" name="Rectangle 158"/>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160" name="Group 159"/>
                <p:cNvGrpSpPr/>
                <p:nvPr/>
              </p:nvGrpSpPr>
              <p:grpSpPr>
                <a:xfrm>
                  <a:off x="10718307" y="2056788"/>
                  <a:ext cx="375429" cy="437853"/>
                  <a:chOff x="10280016" y="4544833"/>
                  <a:chExt cx="728879" cy="719102"/>
                </a:xfrm>
              </p:grpSpPr>
              <p:grpSp>
                <p:nvGrpSpPr>
                  <p:cNvPr id="161" name="Group 160"/>
                  <p:cNvGrpSpPr/>
                  <p:nvPr/>
                </p:nvGrpSpPr>
                <p:grpSpPr bwMode="black">
                  <a:xfrm>
                    <a:off x="10280016" y="4544833"/>
                    <a:ext cx="728879" cy="719102"/>
                    <a:chOff x="2916435" y="3914152"/>
                    <a:chExt cx="930763" cy="918513"/>
                  </a:xfrm>
                </p:grpSpPr>
                <p:pic>
                  <p:nvPicPr>
                    <p:cNvPr id="163" name="Picture 162"/>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16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89594" tIns="44796" rIns="89594" bIns="44796" numCol="1" anchor="t" anchorCtr="0" compatLnSpc="1">
                      <a:prstTxWarp prst="textNoShape">
                        <a:avLst/>
                      </a:prstTxWarp>
                    </a:bodyPr>
                    <a:lstStyle/>
                    <a:p>
                      <a:pPr marL="0" marR="0" lvl="0" indent="0" defTabSz="91383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dirty="0">
                        <a:ln>
                          <a:noFill/>
                        </a:ln>
                        <a:solidFill>
                          <a:srgbClr val="FFFFFF"/>
                        </a:solidFill>
                        <a:effectLst/>
                        <a:uLnTx/>
                        <a:uFillTx/>
                      </a:endParaRPr>
                    </a:p>
                  </p:txBody>
                </p:sp>
              </p:grpSp>
              <p:sp>
                <p:nvSpPr>
                  <p:cNvPr id="162" name="Freeform 161"/>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674"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ysClr val="window" lastClr="FFFFFF"/>
                      </a:solidFill>
                      <a:effectLst/>
                      <a:uLnTx/>
                      <a:uFillTx/>
                      <a:latin typeface="Arial"/>
                    </a:endParaRPr>
                  </a:p>
                </p:txBody>
              </p:sp>
            </p:grpSp>
          </p:grpSp>
          <p:grpSp>
            <p:nvGrpSpPr>
              <p:cNvPr id="146" name="Group 145"/>
              <p:cNvGrpSpPr/>
              <p:nvPr/>
            </p:nvGrpSpPr>
            <p:grpSpPr>
              <a:xfrm>
                <a:off x="6425524" y="1999318"/>
                <a:ext cx="1348677" cy="1059866"/>
                <a:chOff x="6427937" y="1992876"/>
                <a:chExt cx="1348677" cy="1059866"/>
              </a:xfrm>
            </p:grpSpPr>
            <p:sp>
              <p:nvSpPr>
                <p:cNvPr id="157" name="Rectangle 156"/>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158"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nvGrpSpPr>
              <p:cNvPr id="148" name="Group 147"/>
              <p:cNvGrpSpPr/>
              <p:nvPr/>
            </p:nvGrpSpPr>
            <p:grpSpPr>
              <a:xfrm>
                <a:off x="9197996" y="1999318"/>
                <a:ext cx="1348677" cy="1059866"/>
                <a:chOff x="9197240" y="1992876"/>
                <a:chExt cx="1348677" cy="1059866"/>
              </a:xfrm>
            </p:grpSpPr>
            <p:sp>
              <p:nvSpPr>
                <p:cNvPr id="155" name="Rectangle 154"/>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156"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49" name="Group 148"/>
              <p:cNvGrpSpPr/>
              <p:nvPr/>
            </p:nvGrpSpPr>
            <p:grpSpPr>
              <a:xfrm>
                <a:off x="7811760" y="1999318"/>
                <a:ext cx="1348677" cy="1059866"/>
                <a:chOff x="7814931" y="1992876"/>
                <a:chExt cx="1348677" cy="1059866"/>
              </a:xfrm>
            </p:grpSpPr>
            <p:sp>
              <p:nvSpPr>
                <p:cNvPr id="153" name="Rectangle 152"/>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154" name="Freeform 153"/>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952"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ysClr val="window" lastClr="FFFFFF"/>
                    </a:solidFill>
                    <a:effectLst/>
                    <a:uLnTx/>
                    <a:uFillTx/>
                    <a:latin typeface="Arial"/>
                  </a:endParaRPr>
                </a:p>
              </p:txBody>
            </p:sp>
          </p:grpSp>
          <p:grpSp>
            <p:nvGrpSpPr>
              <p:cNvPr id="150" name="Group 149"/>
              <p:cNvGrpSpPr/>
              <p:nvPr/>
            </p:nvGrpSpPr>
            <p:grpSpPr>
              <a:xfrm>
                <a:off x="5034361" y="1999319"/>
                <a:ext cx="1348677" cy="1059865"/>
                <a:chOff x="5039288" y="1999319"/>
                <a:chExt cx="1348677" cy="1059865"/>
              </a:xfrm>
            </p:grpSpPr>
            <p:sp>
              <p:nvSpPr>
                <p:cNvPr id="151" name="Rectangle 150"/>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152"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505050"/>
                    </a:solidFill>
                    <a:effectLst/>
                    <a:uLnTx/>
                    <a:uFillTx/>
                  </a:endParaRPr>
                </a:p>
              </p:txBody>
            </p:sp>
          </p:grpSp>
        </p:grpSp>
        <p:grpSp>
          <p:nvGrpSpPr>
            <p:cNvPr id="165" name="Group 164"/>
            <p:cNvGrpSpPr/>
            <p:nvPr/>
          </p:nvGrpSpPr>
          <p:grpSpPr>
            <a:xfrm>
              <a:off x="5040711" y="3371202"/>
              <a:ext cx="6907267" cy="1575051"/>
              <a:chOff x="5040711" y="3371202"/>
              <a:chExt cx="6907267" cy="1575051"/>
            </a:xfrm>
          </p:grpSpPr>
          <p:sp>
            <p:nvSpPr>
              <p:cNvPr id="166" name="Rectangle 165"/>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300" b="0" i="0" u="none" strike="noStrike" kern="0" cap="none" spc="0" normalizeH="0" baseline="0" noProof="0" dirty="0" smtClean="0">
                    <a:ln>
                      <a:noFill/>
                    </a:ln>
                    <a:gradFill>
                      <a:gsLst>
                        <a:gs pos="11024">
                          <a:srgbClr val="FFFFFF"/>
                        </a:gs>
                        <a:gs pos="23000">
                          <a:srgbClr val="FFFFFF"/>
                        </a:gs>
                      </a:gsLst>
                      <a:lin ang="5400000" scaled="1"/>
                    </a:gradFill>
                    <a:effectLst/>
                    <a:uLnTx/>
                    <a:uFillTx/>
                  </a:rPr>
                  <a:t>Complex Event Processing</a:t>
                </a:r>
              </a:p>
            </p:txBody>
          </p:sp>
          <p:grpSp>
            <p:nvGrpSpPr>
              <p:cNvPr id="167" name="Group 166"/>
              <p:cNvGrpSpPr/>
              <p:nvPr/>
            </p:nvGrpSpPr>
            <p:grpSpPr>
              <a:xfrm>
                <a:off x="5040711" y="3371202"/>
                <a:ext cx="6907267" cy="1575051"/>
                <a:chOff x="5040711" y="3371202"/>
                <a:chExt cx="6907267" cy="1575051"/>
              </a:xfrm>
            </p:grpSpPr>
            <p:grpSp>
              <p:nvGrpSpPr>
                <p:cNvPr id="168" name="Group 167"/>
                <p:cNvGrpSpPr/>
                <p:nvPr/>
              </p:nvGrpSpPr>
              <p:grpSpPr>
                <a:xfrm>
                  <a:off x="5040711" y="3371202"/>
                  <a:ext cx="6907267" cy="1575051"/>
                  <a:chOff x="5034361" y="3123552"/>
                  <a:chExt cx="6907267" cy="1575051"/>
                </a:xfrm>
              </p:grpSpPr>
              <p:sp>
                <p:nvSpPr>
                  <p:cNvPr id="170" name="Rectangle 169">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71" name="Group 170"/>
                  <p:cNvGrpSpPr/>
                  <p:nvPr/>
                </p:nvGrpSpPr>
                <p:grpSpPr>
                  <a:xfrm>
                    <a:off x="5034361" y="3638737"/>
                    <a:ext cx="1348677" cy="1059866"/>
                    <a:chOff x="5034361" y="3658276"/>
                    <a:chExt cx="1348677" cy="1059866"/>
                  </a:xfrm>
                </p:grpSpPr>
                <p:sp>
                  <p:nvSpPr>
                    <p:cNvPr id="186" name="Rectangle 185"/>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187" name="Group 186"/>
                    <p:cNvGrpSpPr/>
                    <p:nvPr/>
                  </p:nvGrpSpPr>
                  <p:grpSpPr>
                    <a:xfrm>
                      <a:off x="5101653" y="3755670"/>
                      <a:ext cx="567413" cy="356382"/>
                      <a:chOff x="3806692" y="2708346"/>
                      <a:chExt cx="531683" cy="333940"/>
                    </a:xfrm>
                  </p:grpSpPr>
                  <p:sp>
                    <p:nvSpPr>
                      <p:cNvPr id="188"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189"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190"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172" name="Group 171"/>
                  <p:cNvGrpSpPr/>
                  <p:nvPr/>
                </p:nvGrpSpPr>
                <p:grpSpPr>
                  <a:xfrm>
                    <a:off x="10592951" y="3638737"/>
                    <a:ext cx="1348677" cy="1059866"/>
                    <a:chOff x="10588808" y="3658276"/>
                    <a:chExt cx="1348677" cy="1059866"/>
                  </a:xfrm>
                </p:grpSpPr>
                <p:sp>
                  <p:nvSpPr>
                    <p:cNvPr id="182" name="Rectangle 181"/>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183" name="Group 182"/>
                    <p:cNvGrpSpPr/>
                    <p:nvPr/>
                  </p:nvGrpSpPr>
                  <p:grpSpPr>
                    <a:xfrm>
                      <a:off x="10764074" y="3723087"/>
                      <a:ext cx="246751" cy="421548"/>
                      <a:chOff x="10638708" y="2707362"/>
                      <a:chExt cx="251764" cy="430113"/>
                    </a:xfrm>
                  </p:grpSpPr>
                  <p:sp>
                    <p:nvSpPr>
                      <p:cNvPr id="184" name="Freeform 183"/>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185" name="Freeform 184"/>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173" name="Group 172"/>
                  <p:cNvGrpSpPr/>
                  <p:nvPr/>
                </p:nvGrpSpPr>
                <p:grpSpPr>
                  <a:xfrm>
                    <a:off x="9197995" y="3638737"/>
                    <a:ext cx="1346145" cy="1059865"/>
                    <a:chOff x="9202506" y="3659720"/>
                    <a:chExt cx="1346145" cy="1059865"/>
                  </a:xfrm>
                </p:grpSpPr>
                <p:sp>
                  <p:nvSpPr>
                    <p:cNvPr id="177" name="Rectangle 176"/>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178" name="Group 177"/>
                    <p:cNvGrpSpPr/>
                    <p:nvPr/>
                  </p:nvGrpSpPr>
                  <p:grpSpPr>
                    <a:xfrm>
                      <a:off x="9321062" y="3770949"/>
                      <a:ext cx="302650" cy="351287"/>
                      <a:chOff x="9397262" y="3770949"/>
                      <a:chExt cx="302650" cy="351287"/>
                    </a:xfrm>
                  </p:grpSpPr>
                  <p:sp>
                    <p:nvSpPr>
                      <p:cNvPr id="179"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180"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181"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174" name="Group 173"/>
                  <p:cNvGrpSpPr/>
                  <p:nvPr/>
                </p:nvGrpSpPr>
                <p:grpSpPr>
                  <a:xfrm>
                    <a:off x="6427733" y="3638736"/>
                    <a:ext cx="1346468" cy="1059866"/>
                    <a:chOff x="6427366" y="3658275"/>
                    <a:chExt cx="1346468" cy="1059866"/>
                  </a:xfrm>
                </p:grpSpPr>
                <p:sp>
                  <p:nvSpPr>
                    <p:cNvPr id="175" name="Rectangle 174"/>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176"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69" name="Freeform 168"/>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grpSp>
          <p:nvGrpSpPr>
            <p:cNvPr id="191" name="Group 190"/>
            <p:cNvGrpSpPr/>
            <p:nvPr/>
          </p:nvGrpSpPr>
          <p:grpSpPr>
            <a:xfrm>
              <a:off x="5040711" y="5013342"/>
              <a:ext cx="6907267" cy="1575048"/>
              <a:chOff x="5040711" y="5013342"/>
              <a:chExt cx="6907267" cy="1575048"/>
            </a:xfrm>
          </p:grpSpPr>
          <p:grpSp>
            <p:nvGrpSpPr>
              <p:cNvPr id="192" name="Group 191"/>
              <p:cNvGrpSpPr/>
              <p:nvPr/>
            </p:nvGrpSpPr>
            <p:grpSpPr>
              <a:xfrm>
                <a:off x="5040711" y="5013342"/>
                <a:ext cx="6907267" cy="1575048"/>
                <a:chOff x="5040711" y="5013342"/>
                <a:chExt cx="6907267" cy="1575048"/>
              </a:xfrm>
            </p:grpSpPr>
            <p:sp>
              <p:nvSpPr>
                <p:cNvPr id="194"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5" name="Rectangle 194"/>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196" name="Group 195"/>
                <p:cNvGrpSpPr/>
                <p:nvPr/>
              </p:nvGrpSpPr>
              <p:grpSpPr>
                <a:xfrm>
                  <a:off x="9314389" y="5619032"/>
                  <a:ext cx="367488" cy="351441"/>
                  <a:chOff x="8631671" y="5371382"/>
                  <a:chExt cx="367488" cy="351441"/>
                </a:xfrm>
                <a:solidFill>
                  <a:srgbClr val="FFFFFF"/>
                </a:solidFill>
              </p:grpSpPr>
              <p:sp>
                <p:nvSpPr>
                  <p:cNvPr id="209" name="Freeform 7"/>
                  <p:cNvSpPr>
                    <a:spLocks/>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0"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5" name="Freeform 9"/>
                  <p:cNvSpPr>
                    <a:spLocks/>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6"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7" name="Freeform 11"/>
                  <p:cNvSpPr>
                    <a:spLocks/>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8"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19"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0"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1" name="Freeform 15"/>
                  <p:cNvSpPr>
                    <a:spLocks/>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2" name="Freeform 16"/>
                  <p:cNvSpPr>
                    <a:spLocks/>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3"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4"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5"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6" name="Freeform 20"/>
                  <p:cNvSpPr>
                    <a:spLocks/>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227"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grpSp>
            <p:sp>
              <p:nvSpPr>
                <p:cNvPr id="197" name="Rectangle 196">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98" name="Group 197"/>
                <p:cNvGrpSpPr/>
                <p:nvPr/>
              </p:nvGrpSpPr>
              <p:grpSpPr>
                <a:xfrm>
                  <a:off x="5040711" y="5528525"/>
                  <a:ext cx="1343812" cy="1059865"/>
                  <a:chOff x="5044790" y="5280875"/>
                  <a:chExt cx="1343812" cy="1059865"/>
                </a:xfrm>
              </p:grpSpPr>
              <p:sp>
                <p:nvSpPr>
                  <p:cNvPr id="207" name="Rectangle 206"/>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208"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99" name="Group 198"/>
                <p:cNvGrpSpPr/>
                <p:nvPr/>
              </p:nvGrpSpPr>
              <p:grpSpPr>
                <a:xfrm>
                  <a:off x="10599300" y="5528525"/>
                  <a:ext cx="1348677" cy="1059865"/>
                  <a:chOff x="10592950" y="5280875"/>
                  <a:chExt cx="1348677" cy="1059865"/>
                </a:xfrm>
              </p:grpSpPr>
              <p:sp>
                <p:nvSpPr>
                  <p:cNvPr id="205" name="Rectangle 204"/>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06" name="TextBox 205"/>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674" eaLnBrk="1" fontAlgn="auto" latinLnBrk="0" hangingPunct="1">
                      <a:lnSpc>
                        <a:spcPct val="90000"/>
                      </a:lnSpc>
                      <a:spcBef>
                        <a:spcPts val="0"/>
                      </a:spcBef>
                      <a:spcAft>
                        <a:spcPts val="0"/>
                      </a:spcAft>
                      <a:buClrTx/>
                      <a:buSzTx/>
                      <a:buFontTx/>
                      <a:buNone/>
                      <a:tabLst/>
                      <a:defRPr/>
                    </a:pPr>
                    <a:r>
                      <a:rPr kumimoji="0" lang="en-US" sz="3528" b="1"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3528" b="1" i="0" u="none" strike="noStrike" kern="0" cap="none" spc="0" normalizeH="0" baseline="0" noProof="0" dirty="0">
                      <a:ln>
                        <a:noFill/>
                      </a:ln>
                      <a:solidFill>
                        <a:srgbClr val="FFFFFF"/>
                      </a:solidFill>
                      <a:effectLst/>
                      <a:uLnTx/>
                      <a:uFillTx/>
                    </a:endParaRPr>
                  </a:p>
                </p:txBody>
              </p:sp>
            </p:grpSp>
            <p:grpSp>
              <p:nvGrpSpPr>
                <p:cNvPr id="200" name="Group 199"/>
                <p:cNvGrpSpPr/>
                <p:nvPr/>
              </p:nvGrpSpPr>
              <p:grpSpPr>
                <a:xfrm>
                  <a:off x="6433687" y="5528525"/>
                  <a:ext cx="1346864" cy="1059865"/>
                  <a:chOff x="6423193" y="5280875"/>
                  <a:chExt cx="1346864" cy="1059865"/>
                </a:xfrm>
              </p:grpSpPr>
              <p:sp>
                <p:nvSpPr>
                  <p:cNvPr id="203" name="Rectangle 202"/>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204"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201" name="Rectangle 200"/>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202" name="Rectangle 201"/>
                <p:cNvSpPr/>
                <p:nvPr/>
              </p:nvSpPr>
              <p:spPr>
                <a:xfrm>
                  <a:off x="7794476" y="5559668"/>
                  <a:ext cx="503143" cy="361977"/>
                </a:xfrm>
                <a:prstGeom prst="rect">
                  <a:avLst/>
                </a:prstGeom>
              </p:spPr>
              <p:txBody>
                <a:bodyPr wrap="square">
                  <a:spAutoFit/>
                </a:bodyPr>
                <a:lstStyle/>
                <a:p>
                  <a:pPr marL="0" marR="0" lvl="0" indent="0" algn="ctr" defTabSz="932103"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93"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47" name="Rectangle 146"/>
          <p:cNvSpPr/>
          <p:nvPr/>
        </p:nvSpPr>
        <p:spPr>
          <a:xfrm>
            <a:off x="7598418" y="1436093"/>
            <a:ext cx="4857107" cy="4770537"/>
          </a:xfrm>
          <a:prstGeom prst="rect">
            <a:avLst/>
          </a:prstGeom>
        </p:spPr>
        <p:txBody>
          <a:bodyPr wrap="square">
            <a:spAutoFit/>
          </a:bodyPr>
          <a:lstStyle/>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Analytics Platform System AU2</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SQL Server 2014</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SQL Server on Azure VMs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
            </a:r>
            <a:br>
              <a:rPr lang="en-US" sz="2000" spc="-30" dirty="0" smtClean="0">
                <a:gradFill>
                  <a:gsLst>
                    <a:gs pos="2917">
                      <a:schemeClr val="tx1"/>
                    </a:gs>
                    <a:gs pos="30000">
                      <a:schemeClr val="tx1"/>
                    </a:gs>
                  </a:gsLst>
                  <a:lin ang="5400000" scaled="0"/>
                </a:gradFill>
                <a:latin typeface="+mn-lt"/>
                <a:cs typeface="Segoe UI Light" panose="020B0502040204020203" pitchFamily="34" charset="0"/>
              </a:rPr>
            </a:b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w</a:t>
            </a:r>
            <a:r>
              <a:rPr lang="en-US" sz="2000" spc="-30" dirty="0">
                <a:gradFill>
                  <a:gsLst>
                    <a:gs pos="2917">
                      <a:schemeClr val="tx1"/>
                    </a:gs>
                    <a:gs pos="30000">
                      <a:schemeClr val="tx1"/>
                    </a:gs>
                  </a:gsLst>
                  <a:lin ang="5400000" scaled="0"/>
                </a:gradFill>
                <a:latin typeface="+mn-lt"/>
                <a:cs typeface="Segoe UI Light" panose="020B0502040204020203" pitchFamily="34" charset="0"/>
              </a:rPr>
              <a:t>/ DW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&amp; </a:t>
            </a:r>
            <a:r>
              <a:rPr lang="en-US" sz="2000" spc="-30" dirty="0">
                <a:gradFill>
                  <a:gsLst>
                    <a:gs pos="2917">
                      <a:schemeClr val="tx1"/>
                    </a:gs>
                    <a:gs pos="30000">
                      <a:schemeClr val="tx1"/>
                    </a:gs>
                  </a:gsLst>
                  <a:lin ang="5400000" scaled="0"/>
                </a:gradFill>
                <a:latin typeface="+mn-lt"/>
                <a:cs typeface="Segoe UI Light" panose="020B0502040204020203" pitchFamily="34" charset="0"/>
              </a:rPr>
              <a:t>OLTP images, auto-HA</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SQL Database updates</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a:t>
            </a:r>
            <a:r>
              <a:rPr lang="en-US" sz="2000" spc="-30" dirty="0" err="1">
                <a:gradFill>
                  <a:gsLst>
                    <a:gs pos="2917">
                      <a:schemeClr val="tx1"/>
                    </a:gs>
                    <a:gs pos="30000">
                      <a:schemeClr val="tx1"/>
                    </a:gs>
                  </a:gsLst>
                  <a:lin ang="5400000" scaled="0"/>
                </a:gradFill>
                <a:latin typeface="+mn-lt"/>
                <a:cs typeface="Segoe UI Light" panose="020B0502040204020203" pitchFamily="34" charset="0"/>
              </a:rPr>
              <a:t>DocumentDB</a:t>
            </a:r>
            <a:endParaRPr lang="en-US" sz="2000" spc="-30" dirty="0">
              <a:gradFill>
                <a:gsLst>
                  <a:gs pos="2917">
                    <a:schemeClr val="tx1"/>
                  </a:gs>
                  <a:gs pos="30000">
                    <a:schemeClr val="tx1"/>
                  </a:gs>
                </a:gsLst>
                <a:lin ang="5400000" scaled="0"/>
              </a:gradFill>
              <a:latin typeface="+mn-lt"/>
              <a:cs typeface="Segoe UI Light" panose="020B0502040204020203" pitchFamily="34" charset="0"/>
            </a:endParaRP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a:t>
            </a:r>
            <a:r>
              <a:rPr lang="en-US" sz="2000" spc="-30" dirty="0" err="1">
                <a:gradFill>
                  <a:gsLst>
                    <a:gs pos="2917">
                      <a:schemeClr val="tx1"/>
                    </a:gs>
                    <a:gs pos="30000">
                      <a:schemeClr val="tx1"/>
                    </a:gs>
                  </a:gsLst>
                  <a:lin ang="5400000" scaled="0"/>
                </a:gradFill>
                <a:latin typeface="+mn-lt"/>
                <a:cs typeface="Segoe UI Light" panose="020B0502040204020203" pitchFamily="34" charset="0"/>
              </a:rPr>
              <a:t>HDInsight</a:t>
            </a:r>
            <a:r>
              <a:rPr lang="en-US" sz="2000" spc="-30" dirty="0">
                <a:gradFill>
                  <a:gsLst>
                    <a:gs pos="2917">
                      <a:schemeClr val="tx1"/>
                    </a:gs>
                    <a:gs pos="30000">
                      <a:schemeClr val="tx1"/>
                    </a:gs>
                  </a:gsLst>
                  <a:lin ang="5400000" scaled="0"/>
                </a:gradFill>
                <a:latin typeface="+mn-lt"/>
                <a:cs typeface="Segoe UI Light" panose="020B0502040204020203" pitchFamily="34" charset="0"/>
              </a:rPr>
              <a:t>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w/ </a:t>
            </a:r>
            <a:r>
              <a:rPr lang="en-US" sz="2000" spc="-30" dirty="0" err="1" smtClean="0">
                <a:gradFill>
                  <a:gsLst>
                    <a:gs pos="2917">
                      <a:schemeClr val="tx1"/>
                    </a:gs>
                    <a:gs pos="30000">
                      <a:schemeClr val="tx1"/>
                    </a:gs>
                  </a:gsLst>
                  <a:lin ang="5400000" scaled="0"/>
                </a:gradFill>
                <a:latin typeface="+mn-lt"/>
                <a:cs typeface="Segoe UI Light" panose="020B0502040204020203" pitchFamily="34" charset="0"/>
              </a:rPr>
              <a:t>Hbase</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 &amp; Hadoop 2.4</a:t>
            </a:r>
            <a:endParaRPr lang="en-US" sz="2000" spc="-30" dirty="0">
              <a:gradFill>
                <a:gsLst>
                  <a:gs pos="2917">
                    <a:schemeClr val="tx1"/>
                  </a:gs>
                  <a:gs pos="30000">
                    <a:schemeClr val="tx1"/>
                  </a:gs>
                </a:gsLst>
                <a:lin ang="5400000" scaled="0"/>
              </a:gradFill>
              <a:latin typeface="+mn-lt"/>
              <a:cs typeface="Segoe UI Light" panose="020B0502040204020203" pitchFamily="34" charset="0"/>
            </a:endParaRP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Machine Learning</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Search</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BI</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Map</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Query</a:t>
            </a:r>
          </a:p>
        </p:txBody>
      </p:sp>
      <p:sp>
        <p:nvSpPr>
          <p:cNvPr id="5" name="Rectangle 4"/>
          <p:cNvSpPr/>
          <p:nvPr/>
        </p:nvSpPr>
        <p:spPr bwMode="auto">
          <a:xfrm>
            <a:off x="-21946" y="-1586"/>
            <a:ext cx="12458421" cy="1379632"/>
          </a:xfrm>
          <a:prstGeom prst="rect">
            <a:avLst/>
          </a:prstGeom>
          <a:gradFill>
            <a:gsLst>
              <a:gs pos="83000">
                <a:srgbClr val="FFFFFF"/>
              </a:gs>
              <a:gs pos="100000">
                <a:srgbClr val="FFFFFF">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nvSpPr>
        <p:spPr bwMode="auto">
          <a:xfrm flipV="1">
            <a:off x="0" y="6449505"/>
            <a:ext cx="12458421" cy="545015"/>
          </a:xfrm>
          <a:prstGeom prst="rect">
            <a:avLst/>
          </a:prstGeom>
          <a:gradFill>
            <a:gsLst>
              <a:gs pos="83000">
                <a:srgbClr val="FFFFFF"/>
              </a:gs>
              <a:gs pos="100000">
                <a:srgbClr val="FFFFFF">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a:lnSpc>
                <a:spcPct val="90000"/>
              </a:lnSpc>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a:t>A</a:t>
            </a:r>
            <a:r>
              <a:rPr lang="en-US" dirty="0" smtClean="0"/>
              <a:t>n expanding data platform</a:t>
            </a:r>
            <a:endParaRPr lang="en-US" dirty="0"/>
          </a:p>
        </p:txBody>
      </p:sp>
      <p:grpSp>
        <p:nvGrpSpPr>
          <p:cNvPr id="211" name="Group 210"/>
          <p:cNvGrpSpPr/>
          <p:nvPr/>
        </p:nvGrpSpPr>
        <p:grpSpPr>
          <a:xfrm>
            <a:off x="11328054" y="293046"/>
            <a:ext cx="833466" cy="779510"/>
            <a:chOff x="9912032" y="-4017146"/>
            <a:chExt cx="4168776" cy="3898901"/>
          </a:xfrm>
        </p:grpSpPr>
        <p:sp>
          <p:nvSpPr>
            <p:cNvPr id="212" name="Freeform 5"/>
            <p:cNvSpPr>
              <a:spLocks/>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w="41275" cap="flat" cmpd="sng" algn="ctr">
              <a:solidFill>
                <a:srgbClr val="FFFFFF"/>
              </a:solid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213" name="Freeform 6"/>
            <p:cNvSpPr>
              <a:spLocks/>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214" name="Freeform 213"/>
            <p:cNvSpPr>
              <a:spLocks/>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688" fontAlgn="auto">
                <a:lnSpc>
                  <a:spcPct val="90000"/>
                </a:lnSpc>
                <a:spcBef>
                  <a:spcPts val="0"/>
                </a:spcBef>
                <a:spcAft>
                  <a:spcPts val="0"/>
                </a:spcAft>
              </a:pPr>
              <a:endParaRPr lang="en-US" sz="2800" kern="0">
                <a:solidFill>
                  <a:srgbClr val="FFFFFF"/>
                </a:solidFill>
                <a:latin typeface="Segoe UI Light"/>
                <a:ea typeface="+mn-ea"/>
                <a:cs typeface="+mn-cs"/>
              </a:endParaRPr>
            </a:p>
          </p:txBody>
        </p:sp>
      </p:grpSp>
      <p:sp>
        <p:nvSpPr>
          <p:cNvPr id="91" name="TextBox 90">
            <a:hlinkClick r:id="rId5"/>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92" name="矩形 91">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8827066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42" presetClass="path" presetSubtype="0" decel="100000" fill="hold" grpId="0" nodeType="withEffect">
                                  <p:stCondLst>
                                    <p:cond delay="0"/>
                                  </p:stCondLst>
                                  <p:childTnLst>
                                    <p:animMotion origin="layout" path="M 7.42915E-7 0.79097 L 7.42915E-7 -4.99319E-7 " pathEditMode="relative" rAng="0" ptsTypes="AA">
                                      <p:cBhvr>
                                        <p:cTn id="9" dur="6000" fill="hold"/>
                                        <p:tgtEl>
                                          <p:spTgt spid="147"/>
                                        </p:tgtEl>
                                        <p:attrNameLst>
                                          <p:attrName>ppt_x</p:attrName>
                                          <p:attrName>ppt_y</p:attrName>
                                        </p:attrNameLst>
                                      </p:cBhvr>
                                      <p:rCtr x="0" y="-395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P spid="14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4905610" y="3220936"/>
            <a:ext cx="7402919" cy="1979368"/>
          </a:xfrm>
          <a:prstGeom prst="rect">
            <a:avLst/>
          </a:prstGeom>
        </p:spPr>
      </p:pic>
      <p:sp>
        <p:nvSpPr>
          <p:cNvPr id="3" name="Rectangle 2"/>
          <p:cNvSpPr/>
          <p:nvPr/>
        </p:nvSpPr>
        <p:spPr bwMode="auto">
          <a:xfrm>
            <a:off x="-94129" y="2823882"/>
            <a:ext cx="5517367" cy="28373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12161836" cy="917575"/>
          </a:xfrm>
        </p:spPr>
        <p:txBody>
          <a:bodyPr/>
          <a:lstStyle/>
          <a:p>
            <a:r>
              <a:rPr lang="en-US" sz="4800" dirty="0" smtClean="0"/>
              <a:t>Help your organization seize its data dividend</a:t>
            </a:r>
            <a:endParaRPr lang="en-US" sz="4800" dirty="0"/>
          </a:p>
        </p:txBody>
      </p:sp>
      <p:sp>
        <p:nvSpPr>
          <p:cNvPr id="48" name="Text Placeholder 5"/>
          <p:cNvSpPr txBox="1">
            <a:spLocks/>
          </p:cNvSpPr>
          <p:nvPr/>
        </p:nvSpPr>
        <p:spPr bwMode="auto">
          <a:xfrm>
            <a:off x="7647341" y="1066770"/>
            <a:ext cx="4840759"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92024" tIns="146304" rIns="182880" bIns="146304" numCol="1" anchor="t" anchorCtr="0" compatLnSpc="1">
            <a:prstTxWarp prst="textNoShape">
              <a:avLst/>
            </a:prstTxWarp>
          </a:bodyPr>
          <a:lstStyle>
            <a:lvl1pPr marL="0" indent="0" algn="l" defTabSz="931863"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863"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863" rtl="0" eaLnBrk="1" fontAlgn="base" latinLnBrk="0" hangingPunct="1">
              <a:lnSpc>
                <a:spcPct val="90000"/>
              </a:lnSpc>
              <a:spcBef>
                <a:spcPct val="20000"/>
              </a:spcBef>
              <a:spcAft>
                <a:spcPct val="0"/>
              </a:spcAft>
              <a:buClrTx/>
              <a:buSzPct val="90000"/>
              <a:buFont typeface="Arial" charset="0"/>
              <a:buNone/>
              <a:tabLst/>
              <a:defRPr/>
            </a:pPr>
            <a:r>
              <a:rPr kumimoji="0" lang="en-US" sz="3600" i="1"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…become a data hero</a:t>
            </a:r>
            <a:endParaRPr kumimoji="0" lang="en-US" sz="3600" i="1"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
        <p:nvSpPr>
          <p:cNvPr id="8" name="Freeform 5"/>
          <p:cNvSpPr>
            <a:spLocks/>
          </p:cNvSpPr>
          <p:nvPr/>
        </p:nvSpPr>
        <p:spPr bwMode="auto">
          <a:xfrm>
            <a:off x="5881186" y="1569298"/>
            <a:ext cx="2078539" cy="1112494"/>
          </a:xfrm>
          <a:custGeom>
            <a:avLst/>
            <a:gdLst>
              <a:gd name="T0" fmla="*/ 592 w 684"/>
              <a:gd name="T1" fmla="*/ 180 h 365"/>
              <a:gd name="T2" fmla="*/ 590 w 684"/>
              <a:gd name="T3" fmla="*/ 180 h 365"/>
              <a:gd name="T4" fmla="*/ 407 w 684"/>
              <a:gd name="T5" fmla="*/ 0 h 365"/>
              <a:gd name="T6" fmla="*/ 226 w 684"/>
              <a:gd name="T7" fmla="*/ 160 h 365"/>
              <a:gd name="T8" fmla="*/ 127 w 684"/>
              <a:gd name="T9" fmla="*/ 112 h 365"/>
              <a:gd name="T10" fmla="*/ 0 w 684"/>
              <a:gd name="T11" fmla="*/ 238 h 365"/>
              <a:gd name="T12" fmla="*/ 127 w 684"/>
              <a:gd name="T13" fmla="*/ 365 h 365"/>
              <a:gd name="T14" fmla="*/ 592 w 684"/>
              <a:gd name="T15" fmla="*/ 365 h 365"/>
              <a:gd name="T16" fmla="*/ 684 w 684"/>
              <a:gd name="T17" fmla="*/ 272 h 365"/>
              <a:gd name="T18" fmla="*/ 592 w 684"/>
              <a:gd name="T19" fmla="*/ 18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4" h="365">
                <a:moveTo>
                  <a:pt x="592" y="180"/>
                </a:moveTo>
                <a:cubicBezTo>
                  <a:pt x="591" y="180"/>
                  <a:pt x="590" y="180"/>
                  <a:pt x="590" y="180"/>
                </a:cubicBezTo>
                <a:cubicBezTo>
                  <a:pt x="589" y="80"/>
                  <a:pt x="507" y="0"/>
                  <a:pt x="407" y="0"/>
                </a:cubicBezTo>
                <a:cubicBezTo>
                  <a:pt x="314" y="0"/>
                  <a:pt x="237" y="70"/>
                  <a:pt x="226" y="160"/>
                </a:cubicBezTo>
                <a:cubicBezTo>
                  <a:pt x="203" y="131"/>
                  <a:pt x="167" y="112"/>
                  <a:pt x="127" y="112"/>
                </a:cubicBezTo>
                <a:cubicBezTo>
                  <a:pt x="57" y="112"/>
                  <a:pt x="0" y="168"/>
                  <a:pt x="0" y="238"/>
                </a:cubicBezTo>
                <a:cubicBezTo>
                  <a:pt x="0" y="308"/>
                  <a:pt x="57" y="365"/>
                  <a:pt x="127" y="365"/>
                </a:cubicBezTo>
                <a:cubicBezTo>
                  <a:pt x="592" y="365"/>
                  <a:pt x="592" y="365"/>
                  <a:pt x="592" y="365"/>
                </a:cubicBezTo>
                <a:cubicBezTo>
                  <a:pt x="643" y="365"/>
                  <a:pt x="684" y="323"/>
                  <a:pt x="684" y="272"/>
                </a:cubicBezTo>
                <a:cubicBezTo>
                  <a:pt x="684" y="221"/>
                  <a:pt x="643" y="180"/>
                  <a:pt x="592" y="180"/>
                </a:cubicBez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10274301" y="2351893"/>
            <a:ext cx="582613" cy="331788"/>
          </a:xfrm>
          <a:custGeom>
            <a:avLst/>
            <a:gdLst>
              <a:gd name="T0" fmla="*/ 130 w 155"/>
              <a:gd name="T1" fmla="*/ 37 h 88"/>
              <a:gd name="T2" fmla="*/ 127 w 155"/>
              <a:gd name="T3" fmla="*/ 37 h 88"/>
              <a:gd name="T4" fmla="*/ 130 w 155"/>
              <a:gd name="T5" fmla="*/ 26 h 88"/>
              <a:gd name="T6" fmla="*/ 104 w 155"/>
              <a:gd name="T7" fmla="*/ 0 h 88"/>
              <a:gd name="T8" fmla="*/ 79 w 155"/>
              <a:gd name="T9" fmla="*/ 23 h 88"/>
              <a:gd name="T10" fmla="*/ 60 w 155"/>
              <a:gd name="T11" fmla="*/ 14 h 88"/>
              <a:gd name="T12" fmla="*/ 34 w 155"/>
              <a:gd name="T13" fmla="*/ 38 h 88"/>
              <a:gd name="T14" fmla="*/ 26 w 155"/>
              <a:gd name="T15" fmla="*/ 37 h 88"/>
              <a:gd name="T16" fmla="*/ 0 w 155"/>
              <a:gd name="T17" fmla="*/ 62 h 88"/>
              <a:gd name="T18" fmla="*/ 26 w 155"/>
              <a:gd name="T19" fmla="*/ 88 h 88"/>
              <a:gd name="T20" fmla="*/ 130 w 155"/>
              <a:gd name="T21" fmla="*/ 88 h 88"/>
              <a:gd name="T22" fmla="*/ 155 w 155"/>
              <a:gd name="T23" fmla="*/ 62 h 88"/>
              <a:gd name="T24" fmla="*/ 130 w 155"/>
              <a:gd name="T25" fmla="*/ 3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88">
                <a:moveTo>
                  <a:pt x="130" y="37"/>
                </a:moveTo>
                <a:cubicBezTo>
                  <a:pt x="129" y="37"/>
                  <a:pt x="128" y="37"/>
                  <a:pt x="127" y="37"/>
                </a:cubicBezTo>
                <a:cubicBezTo>
                  <a:pt x="129" y="34"/>
                  <a:pt x="130" y="30"/>
                  <a:pt x="130" y="26"/>
                </a:cubicBezTo>
                <a:cubicBezTo>
                  <a:pt x="130" y="12"/>
                  <a:pt x="118" y="0"/>
                  <a:pt x="104" y="0"/>
                </a:cubicBezTo>
                <a:cubicBezTo>
                  <a:pt x="91" y="0"/>
                  <a:pt x="80" y="10"/>
                  <a:pt x="79" y="23"/>
                </a:cubicBezTo>
                <a:cubicBezTo>
                  <a:pt x="74" y="17"/>
                  <a:pt x="67" y="14"/>
                  <a:pt x="60" y="14"/>
                </a:cubicBezTo>
                <a:cubicBezTo>
                  <a:pt x="46" y="14"/>
                  <a:pt x="35" y="25"/>
                  <a:pt x="34" y="38"/>
                </a:cubicBezTo>
                <a:cubicBezTo>
                  <a:pt x="32" y="37"/>
                  <a:pt x="29" y="37"/>
                  <a:pt x="26" y="37"/>
                </a:cubicBezTo>
                <a:cubicBezTo>
                  <a:pt x="12" y="37"/>
                  <a:pt x="0" y="48"/>
                  <a:pt x="0" y="62"/>
                </a:cubicBezTo>
                <a:cubicBezTo>
                  <a:pt x="0" y="76"/>
                  <a:pt x="12" y="88"/>
                  <a:pt x="26" y="88"/>
                </a:cubicBezTo>
                <a:cubicBezTo>
                  <a:pt x="130" y="88"/>
                  <a:pt x="130" y="88"/>
                  <a:pt x="130" y="88"/>
                </a:cubicBezTo>
                <a:cubicBezTo>
                  <a:pt x="144" y="88"/>
                  <a:pt x="155" y="76"/>
                  <a:pt x="155" y="62"/>
                </a:cubicBezTo>
                <a:cubicBezTo>
                  <a:pt x="155" y="48"/>
                  <a:pt x="144" y="37"/>
                  <a:pt x="130" y="37"/>
                </a:cubicBezTo>
                <a:close/>
              </a:path>
            </a:pathLst>
          </a:custGeom>
          <a:solidFill>
            <a:schemeClr val="accent6">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8"/>
          <p:cNvSpPr>
            <a:spLocks/>
          </p:cNvSpPr>
          <p:nvPr/>
        </p:nvSpPr>
        <p:spPr bwMode="auto">
          <a:xfrm>
            <a:off x="-1023449" y="1175411"/>
            <a:ext cx="2091838" cy="1179797"/>
          </a:xfrm>
          <a:custGeom>
            <a:avLst/>
            <a:gdLst>
              <a:gd name="T0" fmla="*/ 176 w 211"/>
              <a:gd name="T1" fmla="*/ 50 h 119"/>
              <a:gd name="T2" fmla="*/ 172 w 211"/>
              <a:gd name="T3" fmla="*/ 50 h 119"/>
              <a:gd name="T4" fmla="*/ 176 w 211"/>
              <a:gd name="T5" fmla="*/ 34 h 119"/>
              <a:gd name="T6" fmla="*/ 141 w 211"/>
              <a:gd name="T7" fmla="*/ 0 h 119"/>
              <a:gd name="T8" fmla="*/ 107 w 211"/>
              <a:gd name="T9" fmla="*/ 30 h 119"/>
              <a:gd name="T10" fmla="*/ 81 w 211"/>
              <a:gd name="T11" fmla="*/ 19 h 119"/>
              <a:gd name="T12" fmla="*/ 46 w 211"/>
              <a:gd name="T13" fmla="*/ 52 h 119"/>
              <a:gd name="T14" fmla="*/ 34 w 211"/>
              <a:gd name="T15" fmla="*/ 50 h 119"/>
              <a:gd name="T16" fmla="*/ 0 w 211"/>
              <a:gd name="T17" fmla="*/ 84 h 119"/>
              <a:gd name="T18" fmla="*/ 34 w 211"/>
              <a:gd name="T19" fmla="*/ 119 h 119"/>
              <a:gd name="T20" fmla="*/ 176 w 211"/>
              <a:gd name="T21" fmla="*/ 119 h 119"/>
              <a:gd name="T22" fmla="*/ 211 w 211"/>
              <a:gd name="T23" fmla="*/ 84 h 119"/>
              <a:gd name="T24" fmla="*/ 176 w 211"/>
              <a:gd name="T25" fmla="*/ 5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9">
                <a:moveTo>
                  <a:pt x="176" y="50"/>
                </a:moveTo>
                <a:cubicBezTo>
                  <a:pt x="175" y="50"/>
                  <a:pt x="173" y="50"/>
                  <a:pt x="172" y="50"/>
                </a:cubicBezTo>
                <a:cubicBezTo>
                  <a:pt x="175" y="45"/>
                  <a:pt x="176" y="40"/>
                  <a:pt x="176" y="34"/>
                </a:cubicBezTo>
                <a:cubicBezTo>
                  <a:pt x="176" y="15"/>
                  <a:pt x="160" y="0"/>
                  <a:pt x="141" y="0"/>
                </a:cubicBezTo>
                <a:cubicBezTo>
                  <a:pt x="123" y="0"/>
                  <a:pt x="109" y="13"/>
                  <a:pt x="107" y="30"/>
                </a:cubicBezTo>
                <a:cubicBezTo>
                  <a:pt x="100" y="23"/>
                  <a:pt x="91" y="19"/>
                  <a:pt x="81" y="19"/>
                </a:cubicBezTo>
                <a:cubicBezTo>
                  <a:pt x="62" y="19"/>
                  <a:pt x="47" y="33"/>
                  <a:pt x="46" y="52"/>
                </a:cubicBezTo>
                <a:cubicBezTo>
                  <a:pt x="43" y="50"/>
                  <a:pt x="38" y="50"/>
                  <a:pt x="34" y="50"/>
                </a:cubicBezTo>
                <a:cubicBezTo>
                  <a:pt x="15" y="50"/>
                  <a:pt x="0" y="65"/>
                  <a:pt x="0" y="84"/>
                </a:cubicBezTo>
                <a:cubicBezTo>
                  <a:pt x="0" y="103"/>
                  <a:pt x="15" y="119"/>
                  <a:pt x="34" y="119"/>
                </a:cubicBezTo>
                <a:cubicBezTo>
                  <a:pt x="176" y="119"/>
                  <a:pt x="176" y="119"/>
                  <a:pt x="176" y="119"/>
                </a:cubicBezTo>
                <a:cubicBezTo>
                  <a:pt x="195" y="119"/>
                  <a:pt x="211" y="103"/>
                  <a:pt x="211" y="84"/>
                </a:cubicBezTo>
                <a:cubicBezTo>
                  <a:pt x="211" y="65"/>
                  <a:pt x="195" y="50"/>
                  <a:pt x="176" y="50"/>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0"/>
          <p:cNvSpPr>
            <a:spLocks/>
          </p:cNvSpPr>
          <p:nvPr/>
        </p:nvSpPr>
        <p:spPr bwMode="auto">
          <a:xfrm>
            <a:off x="196656" y="6164262"/>
            <a:ext cx="1082869" cy="441092"/>
          </a:xfrm>
          <a:custGeom>
            <a:avLst/>
            <a:gdLst>
              <a:gd name="T0" fmla="*/ 196 w 219"/>
              <a:gd name="T1" fmla="*/ 42 h 89"/>
              <a:gd name="T2" fmla="*/ 192 w 219"/>
              <a:gd name="T3" fmla="*/ 43 h 89"/>
              <a:gd name="T4" fmla="*/ 147 w 219"/>
              <a:gd name="T5" fmla="*/ 0 h 89"/>
              <a:gd name="T6" fmla="*/ 105 w 219"/>
              <a:gd name="T7" fmla="*/ 33 h 89"/>
              <a:gd name="T8" fmla="*/ 81 w 219"/>
              <a:gd name="T9" fmla="*/ 24 h 89"/>
              <a:gd name="T10" fmla="*/ 48 w 219"/>
              <a:gd name="T11" fmla="*/ 53 h 89"/>
              <a:gd name="T12" fmla="*/ 33 w 219"/>
              <a:gd name="T13" fmla="*/ 60 h 89"/>
              <a:gd name="T14" fmla="*/ 18 w 219"/>
              <a:gd name="T15" fmla="*/ 53 h 89"/>
              <a:gd name="T16" fmla="*/ 0 w 219"/>
              <a:gd name="T17" fmla="*/ 71 h 89"/>
              <a:gd name="T18" fmla="*/ 18 w 219"/>
              <a:gd name="T19" fmla="*/ 89 h 89"/>
              <a:gd name="T20" fmla="*/ 23 w 219"/>
              <a:gd name="T21" fmla="*/ 89 h 89"/>
              <a:gd name="T22" fmla="*/ 83 w 219"/>
              <a:gd name="T23" fmla="*/ 89 h 89"/>
              <a:gd name="T24" fmla="*/ 116 w 219"/>
              <a:gd name="T25" fmla="*/ 89 h 89"/>
              <a:gd name="T26" fmla="*/ 197 w 219"/>
              <a:gd name="T27" fmla="*/ 89 h 89"/>
              <a:gd name="T28" fmla="*/ 197 w 219"/>
              <a:gd name="T29" fmla="*/ 89 h 89"/>
              <a:gd name="T30" fmla="*/ 219 w 219"/>
              <a:gd name="T31" fmla="*/ 66 h 89"/>
              <a:gd name="T32" fmla="*/ 196 w 219"/>
              <a:gd name="T33"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9" h="89">
                <a:moveTo>
                  <a:pt x="196" y="42"/>
                </a:moveTo>
                <a:cubicBezTo>
                  <a:pt x="194" y="42"/>
                  <a:pt x="193" y="42"/>
                  <a:pt x="192" y="43"/>
                </a:cubicBezTo>
                <a:cubicBezTo>
                  <a:pt x="191" y="19"/>
                  <a:pt x="171" y="0"/>
                  <a:pt x="147" y="0"/>
                </a:cubicBezTo>
                <a:cubicBezTo>
                  <a:pt x="127" y="0"/>
                  <a:pt x="110" y="14"/>
                  <a:pt x="105" y="33"/>
                </a:cubicBezTo>
                <a:cubicBezTo>
                  <a:pt x="99" y="27"/>
                  <a:pt x="90" y="24"/>
                  <a:pt x="81" y="24"/>
                </a:cubicBezTo>
                <a:cubicBezTo>
                  <a:pt x="64" y="24"/>
                  <a:pt x="50" y="37"/>
                  <a:pt x="48" y="53"/>
                </a:cubicBezTo>
                <a:cubicBezTo>
                  <a:pt x="43" y="54"/>
                  <a:pt x="37" y="57"/>
                  <a:pt x="33" y="60"/>
                </a:cubicBezTo>
                <a:cubicBezTo>
                  <a:pt x="30" y="56"/>
                  <a:pt x="24" y="53"/>
                  <a:pt x="18" y="53"/>
                </a:cubicBezTo>
                <a:cubicBezTo>
                  <a:pt x="8" y="53"/>
                  <a:pt x="0" y="61"/>
                  <a:pt x="0" y="71"/>
                </a:cubicBezTo>
                <a:cubicBezTo>
                  <a:pt x="0" y="81"/>
                  <a:pt x="8" y="89"/>
                  <a:pt x="18" y="89"/>
                </a:cubicBezTo>
                <a:cubicBezTo>
                  <a:pt x="23" y="89"/>
                  <a:pt x="23" y="89"/>
                  <a:pt x="23" y="89"/>
                </a:cubicBezTo>
                <a:cubicBezTo>
                  <a:pt x="83" y="89"/>
                  <a:pt x="83" y="89"/>
                  <a:pt x="83" y="89"/>
                </a:cubicBezTo>
                <a:cubicBezTo>
                  <a:pt x="116" y="89"/>
                  <a:pt x="116" y="89"/>
                  <a:pt x="116" y="89"/>
                </a:cubicBezTo>
                <a:cubicBezTo>
                  <a:pt x="197" y="89"/>
                  <a:pt x="197" y="89"/>
                  <a:pt x="197" y="89"/>
                </a:cubicBezTo>
                <a:cubicBezTo>
                  <a:pt x="197" y="89"/>
                  <a:pt x="197" y="89"/>
                  <a:pt x="197" y="89"/>
                </a:cubicBezTo>
                <a:cubicBezTo>
                  <a:pt x="209" y="88"/>
                  <a:pt x="219" y="78"/>
                  <a:pt x="219" y="66"/>
                </a:cubicBezTo>
                <a:cubicBezTo>
                  <a:pt x="219" y="53"/>
                  <a:pt x="208" y="42"/>
                  <a:pt x="196" y="42"/>
                </a:cubicBezTo>
                <a:close/>
              </a:path>
            </a:pathLst>
          </a:custGeom>
          <a:solidFill>
            <a:schemeClr val="accent6">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1"/>
          <p:cNvSpPr>
            <a:spLocks/>
          </p:cNvSpPr>
          <p:nvPr/>
        </p:nvSpPr>
        <p:spPr bwMode="auto">
          <a:xfrm>
            <a:off x="10620375" y="2469248"/>
            <a:ext cx="1471613" cy="598488"/>
          </a:xfrm>
          <a:custGeom>
            <a:avLst/>
            <a:gdLst>
              <a:gd name="T0" fmla="*/ 350 w 392"/>
              <a:gd name="T1" fmla="*/ 75 h 159"/>
              <a:gd name="T2" fmla="*/ 344 w 392"/>
              <a:gd name="T3" fmla="*/ 75 h 159"/>
              <a:gd name="T4" fmla="*/ 264 w 392"/>
              <a:gd name="T5" fmla="*/ 0 h 159"/>
              <a:gd name="T6" fmla="*/ 188 w 392"/>
              <a:gd name="T7" fmla="*/ 59 h 159"/>
              <a:gd name="T8" fmla="*/ 146 w 392"/>
              <a:gd name="T9" fmla="*/ 41 h 159"/>
              <a:gd name="T10" fmla="*/ 87 w 392"/>
              <a:gd name="T11" fmla="*/ 94 h 159"/>
              <a:gd name="T12" fmla="*/ 60 w 392"/>
              <a:gd name="T13" fmla="*/ 107 h 159"/>
              <a:gd name="T14" fmla="*/ 33 w 392"/>
              <a:gd name="T15" fmla="*/ 93 h 159"/>
              <a:gd name="T16" fmla="*/ 0 w 392"/>
              <a:gd name="T17" fmla="*/ 126 h 159"/>
              <a:gd name="T18" fmla="*/ 33 w 392"/>
              <a:gd name="T19" fmla="*/ 159 h 159"/>
              <a:gd name="T20" fmla="*/ 42 w 392"/>
              <a:gd name="T21" fmla="*/ 159 h 159"/>
              <a:gd name="T22" fmla="*/ 149 w 392"/>
              <a:gd name="T23" fmla="*/ 159 h 159"/>
              <a:gd name="T24" fmla="*/ 209 w 392"/>
              <a:gd name="T25" fmla="*/ 159 h 159"/>
              <a:gd name="T26" fmla="*/ 353 w 392"/>
              <a:gd name="T27" fmla="*/ 159 h 159"/>
              <a:gd name="T28" fmla="*/ 353 w 392"/>
              <a:gd name="T29" fmla="*/ 159 h 159"/>
              <a:gd name="T30" fmla="*/ 392 w 392"/>
              <a:gd name="T31" fmla="*/ 117 h 159"/>
              <a:gd name="T32" fmla="*/ 350 w 392"/>
              <a:gd name="T33" fmla="*/ 7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159">
                <a:moveTo>
                  <a:pt x="350" y="75"/>
                </a:moveTo>
                <a:cubicBezTo>
                  <a:pt x="348" y="75"/>
                  <a:pt x="346" y="75"/>
                  <a:pt x="344" y="75"/>
                </a:cubicBezTo>
                <a:cubicBezTo>
                  <a:pt x="342" y="33"/>
                  <a:pt x="307" y="0"/>
                  <a:pt x="264" y="0"/>
                </a:cubicBezTo>
                <a:cubicBezTo>
                  <a:pt x="228" y="0"/>
                  <a:pt x="197" y="25"/>
                  <a:pt x="188" y="59"/>
                </a:cubicBezTo>
                <a:cubicBezTo>
                  <a:pt x="177" y="48"/>
                  <a:pt x="162" y="41"/>
                  <a:pt x="146" y="41"/>
                </a:cubicBezTo>
                <a:cubicBezTo>
                  <a:pt x="115" y="41"/>
                  <a:pt x="90" y="64"/>
                  <a:pt x="87" y="94"/>
                </a:cubicBezTo>
                <a:cubicBezTo>
                  <a:pt x="77" y="96"/>
                  <a:pt x="67" y="100"/>
                  <a:pt x="60" y="107"/>
                </a:cubicBezTo>
                <a:cubicBezTo>
                  <a:pt x="54" y="99"/>
                  <a:pt x="44" y="93"/>
                  <a:pt x="33" y="93"/>
                </a:cubicBezTo>
                <a:cubicBezTo>
                  <a:pt x="15" y="93"/>
                  <a:pt x="0" y="108"/>
                  <a:pt x="0" y="126"/>
                </a:cubicBezTo>
                <a:cubicBezTo>
                  <a:pt x="0" y="144"/>
                  <a:pt x="15" y="159"/>
                  <a:pt x="33" y="159"/>
                </a:cubicBezTo>
                <a:cubicBezTo>
                  <a:pt x="42" y="159"/>
                  <a:pt x="42" y="159"/>
                  <a:pt x="42" y="159"/>
                </a:cubicBezTo>
                <a:cubicBezTo>
                  <a:pt x="149" y="159"/>
                  <a:pt x="149" y="159"/>
                  <a:pt x="149" y="159"/>
                </a:cubicBezTo>
                <a:cubicBezTo>
                  <a:pt x="209" y="159"/>
                  <a:pt x="209" y="159"/>
                  <a:pt x="209" y="159"/>
                </a:cubicBezTo>
                <a:cubicBezTo>
                  <a:pt x="353" y="159"/>
                  <a:pt x="353" y="159"/>
                  <a:pt x="353" y="159"/>
                </a:cubicBezTo>
                <a:cubicBezTo>
                  <a:pt x="353" y="159"/>
                  <a:pt x="353" y="159"/>
                  <a:pt x="353" y="159"/>
                </a:cubicBezTo>
                <a:cubicBezTo>
                  <a:pt x="375" y="157"/>
                  <a:pt x="392" y="139"/>
                  <a:pt x="392" y="117"/>
                </a:cubicBezTo>
                <a:cubicBezTo>
                  <a:pt x="392" y="93"/>
                  <a:pt x="373" y="75"/>
                  <a:pt x="350" y="75"/>
                </a:cubicBezTo>
                <a:close/>
              </a:path>
            </a:pathLst>
          </a:custGeom>
          <a:solidFill>
            <a:schemeClr val="accent6">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1"/>
          <p:cNvSpPr>
            <a:spLocks/>
          </p:cNvSpPr>
          <p:nvPr/>
        </p:nvSpPr>
        <p:spPr bwMode="auto">
          <a:xfrm>
            <a:off x="7975742" y="5059351"/>
            <a:ext cx="4188462" cy="1703399"/>
          </a:xfrm>
          <a:custGeom>
            <a:avLst/>
            <a:gdLst>
              <a:gd name="T0" fmla="*/ 350 w 392"/>
              <a:gd name="T1" fmla="*/ 75 h 159"/>
              <a:gd name="T2" fmla="*/ 344 w 392"/>
              <a:gd name="T3" fmla="*/ 75 h 159"/>
              <a:gd name="T4" fmla="*/ 264 w 392"/>
              <a:gd name="T5" fmla="*/ 0 h 159"/>
              <a:gd name="T6" fmla="*/ 188 w 392"/>
              <a:gd name="T7" fmla="*/ 59 h 159"/>
              <a:gd name="T8" fmla="*/ 146 w 392"/>
              <a:gd name="T9" fmla="*/ 41 h 159"/>
              <a:gd name="T10" fmla="*/ 87 w 392"/>
              <a:gd name="T11" fmla="*/ 94 h 159"/>
              <a:gd name="T12" fmla="*/ 60 w 392"/>
              <a:gd name="T13" fmla="*/ 107 h 159"/>
              <a:gd name="T14" fmla="*/ 33 w 392"/>
              <a:gd name="T15" fmla="*/ 93 h 159"/>
              <a:gd name="T16" fmla="*/ 0 w 392"/>
              <a:gd name="T17" fmla="*/ 126 h 159"/>
              <a:gd name="T18" fmla="*/ 33 w 392"/>
              <a:gd name="T19" fmla="*/ 159 h 159"/>
              <a:gd name="T20" fmla="*/ 42 w 392"/>
              <a:gd name="T21" fmla="*/ 159 h 159"/>
              <a:gd name="T22" fmla="*/ 149 w 392"/>
              <a:gd name="T23" fmla="*/ 159 h 159"/>
              <a:gd name="T24" fmla="*/ 209 w 392"/>
              <a:gd name="T25" fmla="*/ 159 h 159"/>
              <a:gd name="T26" fmla="*/ 353 w 392"/>
              <a:gd name="T27" fmla="*/ 159 h 159"/>
              <a:gd name="T28" fmla="*/ 353 w 392"/>
              <a:gd name="T29" fmla="*/ 159 h 159"/>
              <a:gd name="T30" fmla="*/ 392 w 392"/>
              <a:gd name="T31" fmla="*/ 117 h 159"/>
              <a:gd name="T32" fmla="*/ 350 w 392"/>
              <a:gd name="T33" fmla="*/ 7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159">
                <a:moveTo>
                  <a:pt x="350" y="75"/>
                </a:moveTo>
                <a:cubicBezTo>
                  <a:pt x="348" y="75"/>
                  <a:pt x="346" y="75"/>
                  <a:pt x="344" y="75"/>
                </a:cubicBezTo>
                <a:cubicBezTo>
                  <a:pt x="342" y="33"/>
                  <a:pt x="307" y="0"/>
                  <a:pt x="264" y="0"/>
                </a:cubicBezTo>
                <a:cubicBezTo>
                  <a:pt x="228" y="0"/>
                  <a:pt x="197" y="25"/>
                  <a:pt x="188" y="59"/>
                </a:cubicBezTo>
                <a:cubicBezTo>
                  <a:pt x="177" y="48"/>
                  <a:pt x="162" y="41"/>
                  <a:pt x="146" y="41"/>
                </a:cubicBezTo>
                <a:cubicBezTo>
                  <a:pt x="115" y="41"/>
                  <a:pt x="90" y="64"/>
                  <a:pt x="87" y="94"/>
                </a:cubicBezTo>
                <a:cubicBezTo>
                  <a:pt x="77" y="96"/>
                  <a:pt x="67" y="100"/>
                  <a:pt x="60" y="107"/>
                </a:cubicBezTo>
                <a:cubicBezTo>
                  <a:pt x="54" y="99"/>
                  <a:pt x="44" y="93"/>
                  <a:pt x="33" y="93"/>
                </a:cubicBezTo>
                <a:cubicBezTo>
                  <a:pt x="15" y="93"/>
                  <a:pt x="0" y="108"/>
                  <a:pt x="0" y="126"/>
                </a:cubicBezTo>
                <a:cubicBezTo>
                  <a:pt x="0" y="144"/>
                  <a:pt x="15" y="159"/>
                  <a:pt x="33" y="159"/>
                </a:cubicBezTo>
                <a:cubicBezTo>
                  <a:pt x="42" y="159"/>
                  <a:pt x="42" y="159"/>
                  <a:pt x="42" y="159"/>
                </a:cubicBezTo>
                <a:cubicBezTo>
                  <a:pt x="149" y="159"/>
                  <a:pt x="149" y="159"/>
                  <a:pt x="149" y="159"/>
                </a:cubicBezTo>
                <a:cubicBezTo>
                  <a:pt x="209" y="159"/>
                  <a:pt x="209" y="159"/>
                  <a:pt x="209" y="159"/>
                </a:cubicBezTo>
                <a:cubicBezTo>
                  <a:pt x="353" y="159"/>
                  <a:pt x="353" y="159"/>
                  <a:pt x="353" y="159"/>
                </a:cubicBezTo>
                <a:cubicBezTo>
                  <a:pt x="353" y="159"/>
                  <a:pt x="353" y="159"/>
                  <a:pt x="353" y="159"/>
                </a:cubicBezTo>
                <a:cubicBezTo>
                  <a:pt x="375" y="157"/>
                  <a:pt x="392" y="139"/>
                  <a:pt x="392" y="117"/>
                </a:cubicBezTo>
                <a:cubicBezTo>
                  <a:pt x="392" y="93"/>
                  <a:pt x="373" y="75"/>
                  <a:pt x="350" y="7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4" name="Group 83"/>
          <p:cNvGrpSpPr/>
          <p:nvPr/>
        </p:nvGrpSpPr>
        <p:grpSpPr>
          <a:xfrm>
            <a:off x="464221" y="1250225"/>
            <a:ext cx="5248162" cy="5248162"/>
            <a:chOff x="3761671" y="1641770"/>
            <a:chExt cx="4543538" cy="4543537"/>
          </a:xfrm>
        </p:grpSpPr>
        <p:grpSp>
          <p:nvGrpSpPr>
            <p:cNvPr id="85" name="Group 84"/>
            <p:cNvGrpSpPr/>
            <p:nvPr/>
          </p:nvGrpSpPr>
          <p:grpSpPr>
            <a:xfrm>
              <a:off x="3761671" y="1641770"/>
              <a:ext cx="4543538" cy="4543537"/>
              <a:chOff x="338991" y="1569498"/>
              <a:chExt cx="4543538" cy="4543537"/>
            </a:xfrm>
          </p:grpSpPr>
          <p:sp>
            <p:nvSpPr>
              <p:cNvPr id="95" name="Oval 94"/>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6" name="Oval 95"/>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7"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98" name="Freeform 5"/>
              <p:cNvSpPr>
                <a:spLocks/>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99" name="Freeform 6"/>
              <p:cNvSpPr>
                <a:spLocks/>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00" name="Freeform 99"/>
              <p:cNvSpPr>
                <a:spLocks/>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01"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02"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03"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86" name="Group 85"/>
            <p:cNvGrpSpPr/>
            <p:nvPr/>
          </p:nvGrpSpPr>
          <p:grpSpPr>
            <a:xfrm>
              <a:off x="5278833" y="3158931"/>
              <a:ext cx="1509214" cy="1509214"/>
              <a:chOff x="1856153" y="3086659"/>
              <a:chExt cx="1509214" cy="1509214"/>
            </a:xfrm>
          </p:grpSpPr>
          <p:sp>
            <p:nvSpPr>
              <p:cNvPr id="90"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1" name="Oval 90"/>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92" name="Group 91"/>
              <p:cNvGrpSpPr/>
              <p:nvPr/>
            </p:nvGrpSpPr>
            <p:grpSpPr>
              <a:xfrm>
                <a:off x="1983309" y="3209090"/>
                <a:ext cx="1254903" cy="1264353"/>
                <a:chOff x="1967973" y="3193753"/>
                <a:chExt cx="1254903" cy="1264353"/>
              </a:xfrm>
            </p:grpSpPr>
            <p:sp>
              <p:nvSpPr>
                <p:cNvPr id="93" name="Arc 9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94" name="Arc 93"/>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87" name="Rectangle 86"/>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88" name="Rectangle 87"/>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89" name="Rectangle 88"/>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lang="en-US" sz="2000" kern="0"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Capture </a:t>
              </a:r>
              <a:r>
                <a:rPr kumimoji="0" lang="en-US" sz="20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 </a:t>
              </a: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manage</a:t>
              </a:r>
            </a:p>
          </p:txBody>
        </p:sp>
      </p:grpSp>
      <p:sp>
        <p:nvSpPr>
          <p:cNvPr id="32" name="TextBox 31">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33" name="矩形 32">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6158064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3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 presetClass="entr" presetSubtype="8"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500" fill="hold"/>
                                        <p:tgtEl>
                                          <p:spTgt spid="15"/>
                                        </p:tgtEl>
                                        <p:attrNameLst>
                                          <p:attrName>ppt_x</p:attrName>
                                        </p:attrNameLst>
                                      </p:cBhvr>
                                      <p:tavLst>
                                        <p:tav tm="0">
                                          <p:val>
                                            <p:strVal val="0-#ppt_w/2"/>
                                          </p:val>
                                        </p:tav>
                                        <p:tav tm="100000">
                                          <p:val>
                                            <p:strVal val="#ppt_x"/>
                                          </p:val>
                                        </p:tav>
                                      </p:tavLst>
                                    </p:anim>
                                    <p:anim calcmode="lin" valueType="num">
                                      <p:cBhvr additive="base">
                                        <p:cTn id="26"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3" grpId="0" animBg="1"/>
      <p:bldP spid="14" grpId="0" animBg="1"/>
      <p:bldP spid="8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1461" y="5935664"/>
            <a:ext cx="11893552" cy="906780"/>
          </a:xfrm>
          <a:prstGeom prst="rect">
            <a:avLst/>
          </a:prstGeom>
          <a:noFill/>
        </p:spPr>
        <p:txBody>
          <a:bodyPr wrap="square" lIns="182880" tIns="146306" rIns="182880" bIns="146306" rtlCol="0">
            <a:noAutofit/>
          </a:bodyPr>
          <a:lstStyle/>
          <a:p>
            <a:pPr defTabSz="932901">
              <a:lnSpc>
                <a:spcPts val="1199"/>
              </a:lnSpc>
            </a:pPr>
            <a:r>
              <a:rPr lang="en-US" sz="1000" dirty="0">
                <a:solidFill>
                  <a:srgbClr val="FFFFFF"/>
                </a:solidFill>
              </a:rPr>
              <a:t>© </a:t>
            </a:r>
            <a:r>
              <a:rPr lang="en-US" sz="1000" dirty="0" smtClean="0">
                <a:solidFill>
                  <a:srgbClr val="FFFFFF"/>
                </a:solidFill>
              </a:rPr>
              <a:t>2014 </a:t>
            </a:r>
            <a:r>
              <a:rPr lang="en-US" sz="1000" dirty="0">
                <a:solidFill>
                  <a:srgbClr val="FFFFFF"/>
                </a:solidFill>
              </a:rPr>
              <a:t>Microsoft Corporation. All rights reserved. Microsoft, Windows, Windows Vista and other product names are or may be registered trademarks and/or trademarks in the U.S. and/or other countries.</a:t>
            </a:r>
          </a:p>
          <a:p>
            <a:pPr defTabSz="932901">
              <a:lnSpc>
                <a:spcPts val="1199"/>
              </a:lnSpc>
            </a:pPr>
            <a:r>
              <a:rPr lang="en-US" sz="1000" dirty="0">
                <a:solidFill>
                  <a:srgbClr val="FFFFFF"/>
                </a:solidFill>
              </a:rPr>
              <a:t>The information herein is for informational purposes only and represents the current view of Microsoft Corporation as of the date of this presentation. Because Microsoft must respond to changing market</a:t>
            </a:r>
          </a:p>
          <a:p>
            <a:pPr defTabSz="932901">
              <a:lnSpc>
                <a:spcPts val="1199"/>
              </a:lnSpc>
            </a:pPr>
            <a:r>
              <a:rPr lang="en-US" sz="1000" dirty="0">
                <a:solidFill>
                  <a:srgbClr val="FFFFFF"/>
                </a:solidFill>
              </a:rPr>
              <a:t>conditions, it should not be interpreted to be a commitment on the part of Microsoft, and Microsoft cannot guarantee the accuracy of any information provided after the date of this presentation.</a:t>
            </a:r>
          </a:p>
          <a:p>
            <a:pPr defTabSz="932901">
              <a:lnSpc>
                <a:spcPts val="1199"/>
              </a:lnSpc>
            </a:pPr>
            <a:r>
              <a:rPr lang="en-US" sz="1000" dirty="0">
                <a:solidFill>
                  <a:srgbClr val="FFFFFF"/>
                </a:solidFill>
              </a:rPr>
              <a:t>MICROSOFT MAKES NO WARRANTIES, EXPRESS, IMPLIED OR STATUTORY, AS TO THE INFORMATION IN THIS PRESENTATION.</a:t>
            </a:r>
          </a:p>
        </p:txBody>
      </p:sp>
      <p:sp>
        <p:nvSpPr>
          <p:cNvPr id="2" name="TextBox 1"/>
          <p:cNvSpPr txBox="1"/>
          <p:nvPr/>
        </p:nvSpPr>
        <p:spPr>
          <a:xfrm>
            <a:off x="1175419" y="5282200"/>
            <a:ext cx="914400" cy="914400"/>
          </a:xfrm>
          <a:prstGeom prst="rect">
            <a:avLst/>
          </a:prstGeom>
          <a:noFill/>
        </p:spPr>
        <p:txBody>
          <a:bodyPr wrap="none" lIns="182880" tIns="146304" rIns="182880" bIns="146304" rtlCol="0">
            <a:noAutofit/>
          </a:bodyPr>
          <a:lstStyle/>
          <a:p>
            <a:pPr>
              <a:lnSpc>
                <a:spcPct val="90000"/>
              </a:lnSpc>
              <a:spcAft>
                <a:spcPts val="600"/>
              </a:spcAft>
            </a:pPr>
            <a:endParaRPr lang="en-US" sz="2400" dirty="0" smtClean="0">
              <a:gradFill>
                <a:gsLst>
                  <a:gs pos="2917">
                    <a:schemeClr val="tx1"/>
                  </a:gs>
                  <a:gs pos="30000">
                    <a:schemeClr val="tx1"/>
                  </a:gs>
                </a:gsLst>
                <a:lin ang="5400000" scaled="0"/>
              </a:gra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1925" y="2516778"/>
            <a:ext cx="3086100" cy="1135202"/>
          </a:xfrm>
          <a:prstGeom prst="rect">
            <a:avLst/>
          </a:prstGeom>
        </p:spPr>
      </p:pic>
      <p:sp>
        <p:nvSpPr>
          <p:cNvPr id="7" name="TextBox 6">
            <a:hlinkClick r:id="rId3"/>
          </p:cNvPr>
          <p:cNvSpPr txBox="1"/>
          <p:nvPr/>
        </p:nvSpPr>
        <p:spPr>
          <a:xfrm>
            <a:off x="2956890" y="2854874"/>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xmlns="" val="3598405343"/>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1" y="0"/>
            <a:ext cx="12436475" cy="4106476"/>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1800" b="1"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Title 14"/>
          <p:cNvSpPr txBox="1">
            <a:spLocks/>
          </p:cNvSpPr>
          <p:nvPr/>
        </p:nvSpPr>
        <p:spPr>
          <a:xfrm>
            <a:off x="1034864" y="1170789"/>
            <a:ext cx="8604437" cy="2071739"/>
          </a:xfrm>
          <a:prstGeom prst="rect">
            <a:avLst/>
          </a:prstGeom>
        </p:spPr>
        <p:txBody>
          <a:bodyPr vert="horz" wrap="square" lIns="146304" tIns="91440" rIns="146304" bIns="91440" rtlCol="0" anchor="t">
            <a:noAutofit/>
          </a:bodyPr>
          <a:lstStyle>
            <a:lvl1pPr algn="l" defTabSz="931863" rtl="0" fontAlgn="base">
              <a:lnSpc>
                <a:spcPct val="90000"/>
              </a:lnSpc>
              <a:spcBef>
                <a:spcPct val="0"/>
              </a:spcBef>
              <a:spcAft>
                <a:spcPct val="0"/>
              </a:spcAft>
              <a:defRPr lang="en-US" sz="5200" kern="1200" spc="-102">
                <a:ln w="3175">
                  <a:noFill/>
                </a:ln>
                <a:solidFill>
                  <a:schemeClr val="tx2"/>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1863" rtl="0" eaLnBrk="1" fontAlgn="base" latinLnBrk="0" hangingPunct="1">
              <a:lnSpc>
                <a:spcPct val="90000"/>
              </a:lnSpc>
              <a:spcBef>
                <a:spcPct val="0"/>
              </a:spcBef>
              <a:spcAft>
                <a:spcPct val="0"/>
              </a:spcAft>
              <a:buClrTx/>
              <a:buSzTx/>
              <a:buFontTx/>
              <a:buNone/>
              <a:tabLst/>
              <a:defRPr/>
            </a:pPr>
            <a:r>
              <a:rPr kumimoji="0" lang="en-US" sz="5200" b="0" i="0" u="none" strike="noStrike" kern="1200" cap="none" spc="-102" normalizeH="0" baseline="0" noProof="0" dirty="0" smtClean="0">
                <a:ln w="3175">
                  <a:noFill/>
                </a:ln>
                <a:gradFill>
                  <a:gsLst>
                    <a:gs pos="2917">
                      <a:schemeClr val="bg1"/>
                    </a:gs>
                    <a:gs pos="97000">
                      <a:schemeClr val="bg1"/>
                    </a:gs>
                  </a:gsLst>
                  <a:lin ang="5400000" scaled="0"/>
                </a:gradFill>
                <a:effectLst/>
                <a:uLnTx/>
                <a:uFillTx/>
                <a:latin typeface="Segoe UI Light"/>
                <a:ea typeface="ＭＳ Ｐゴシック" charset="0"/>
                <a:cs typeface="Segoe UI" pitchFamily="34" charset="0"/>
              </a:rPr>
              <a:t>What differentiates today’s thriving companies?</a:t>
            </a:r>
            <a:endParaRPr kumimoji="0" lang="en-US" sz="5200" b="0" i="0" u="none" strike="noStrike" kern="1200" cap="none" spc="-102" normalizeH="0" baseline="0" noProof="0" dirty="0">
              <a:ln w="3175">
                <a:noFill/>
              </a:ln>
              <a:gradFill>
                <a:gsLst>
                  <a:gs pos="2917">
                    <a:schemeClr val="bg1"/>
                  </a:gs>
                  <a:gs pos="97000">
                    <a:schemeClr val="bg1"/>
                  </a:gs>
                </a:gsLst>
                <a:lin ang="5400000" scaled="0"/>
              </a:gradFill>
              <a:effectLst/>
              <a:uLnTx/>
              <a:uFillTx/>
              <a:latin typeface="Segoe UI Light"/>
              <a:ea typeface="ＭＳ Ｐゴシック" charset="0"/>
              <a:cs typeface="Segoe UI" pitchFamily="34" charset="0"/>
            </a:endParaRPr>
          </a:p>
        </p:txBody>
      </p:sp>
      <p:grpSp>
        <p:nvGrpSpPr>
          <p:cNvPr id="3" name="Group 2"/>
          <p:cNvGrpSpPr/>
          <p:nvPr/>
        </p:nvGrpSpPr>
        <p:grpSpPr>
          <a:xfrm>
            <a:off x="2936849" y="3339021"/>
            <a:ext cx="9182124" cy="3358641"/>
            <a:chOff x="2936849" y="3339021"/>
            <a:chExt cx="9182124" cy="3358641"/>
          </a:xfrm>
        </p:grpSpPr>
        <p:sp>
          <p:nvSpPr>
            <p:cNvPr id="32" name="Title 14"/>
            <p:cNvSpPr txBox="1">
              <a:spLocks/>
            </p:cNvSpPr>
            <p:nvPr/>
          </p:nvSpPr>
          <p:spPr>
            <a:xfrm>
              <a:off x="2936849" y="4299462"/>
              <a:ext cx="3209925" cy="1308100"/>
            </a:xfrm>
            <a:prstGeom prst="rect">
              <a:avLst/>
            </a:prstGeom>
          </p:spPr>
          <p:txBody>
            <a:bodyPr lIns="146304" tIns="91440" rIns="146304" bIns="91440"/>
            <a:lstStyle>
              <a:lvl1pPr algn="l" defTabSz="932742" rtl="0" eaLnBrk="1" latinLnBrk="0" hangingPunct="1">
                <a:lnSpc>
                  <a:spcPct val="90000"/>
                </a:lnSpc>
                <a:spcBef>
                  <a:spcPct val="0"/>
                </a:spcBef>
                <a:buNone/>
                <a:defRPr lang="en-US" sz="5200" b="0" kern="1200" cap="none" spc="-102" baseline="0">
                  <a:ln w="3175">
                    <a:noFill/>
                  </a:ln>
                  <a:solidFill>
                    <a:schemeClr val="tx2"/>
                  </a:solidFill>
                  <a:effectLst/>
                  <a:latin typeface="+mj-lt"/>
                  <a:ea typeface="+mn-ea"/>
                  <a:cs typeface="Segoe UI" pitchFamily="34" charset="0"/>
                </a:defRPr>
              </a:lvl1pPr>
            </a:lstStyle>
            <a:p>
              <a:pPr marL="0" marR="0" lvl="0" indent="0" algn="r" defTabSz="932742" rtl="0" eaLnBrk="1" fontAlgn="auto" latinLnBrk="0" hangingPunct="1">
                <a:lnSpc>
                  <a:spcPct val="90000"/>
                </a:lnSpc>
                <a:spcBef>
                  <a:spcPct val="0"/>
                </a:spcBef>
                <a:spcAft>
                  <a:spcPts val="0"/>
                </a:spcAft>
                <a:buClrTx/>
                <a:buSzTx/>
                <a:buFontTx/>
                <a:buNone/>
                <a:tabLst/>
                <a:defRPr/>
              </a:pPr>
              <a:r>
                <a:rPr kumimoji="0" lang="en-US" sz="8000" b="0" i="0" u="none" strike="noStrike" kern="1200" cap="none" spc="-102" normalizeH="0" baseline="0" noProof="0" dirty="0" smtClean="0">
                  <a:ln w="3175">
                    <a:noFill/>
                  </a:ln>
                  <a:gradFill>
                    <a:gsLst>
                      <a:gs pos="22047">
                        <a:srgbClr val="505050"/>
                      </a:gs>
                      <a:gs pos="47000">
                        <a:srgbClr val="505050"/>
                      </a:gs>
                    </a:gsLst>
                    <a:lin ang="5400000" scaled="0"/>
                  </a:gradFill>
                  <a:effectLst/>
                  <a:uLnTx/>
                  <a:uFillTx/>
                  <a:latin typeface="Segoe UI Light"/>
                  <a:ea typeface="+mn-ea"/>
                  <a:cs typeface="Segoe UI" pitchFamily="34" charset="0"/>
                </a:rPr>
                <a:t>Data.</a:t>
              </a:r>
              <a:endParaRPr kumimoji="0" lang="en-US" sz="8000" b="0" i="0" u="none" strike="noStrike" kern="1200" cap="none" spc="-102" normalizeH="0" baseline="0" noProof="0" dirty="0">
                <a:ln w="3175">
                  <a:noFill/>
                </a:ln>
                <a:gradFill>
                  <a:gsLst>
                    <a:gs pos="22047">
                      <a:srgbClr val="505050"/>
                    </a:gs>
                    <a:gs pos="47000">
                      <a:srgbClr val="505050"/>
                    </a:gs>
                  </a:gsLst>
                  <a:lin ang="5400000" scaled="0"/>
                </a:gradFill>
                <a:effectLst/>
                <a:uLnTx/>
                <a:uFillTx/>
                <a:latin typeface="Segoe UI Light"/>
                <a:ea typeface="+mn-ea"/>
                <a:cs typeface="Segoe UI" pitchFamily="34" charset="0"/>
              </a:endParaRPr>
            </a:p>
          </p:txBody>
        </p:sp>
        <p:sp>
          <p:nvSpPr>
            <p:cNvPr id="33" name="Freeform 5"/>
            <p:cNvSpPr>
              <a:spLocks/>
            </p:cNvSpPr>
            <p:nvPr/>
          </p:nvSpPr>
          <p:spPr bwMode="auto">
            <a:xfrm>
              <a:off x="5877073" y="6444845"/>
              <a:ext cx="6241900" cy="252817"/>
            </a:xfrm>
            <a:custGeom>
              <a:avLst/>
              <a:gdLst>
                <a:gd name="T0" fmla="*/ 0 w 3666"/>
                <a:gd name="T1" fmla="*/ 0 h 148"/>
                <a:gd name="T2" fmla="*/ 0 w 3666"/>
                <a:gd name="T3" fmla="*/ 71 h 148"/>
                <a:gd name="T4" fmla="*/ 0 w 3666"/>
                <a:gd name="T5" fmla="*/ 74 h 148"/>
                <a:gd name="T6" fmla="*/ 0 w 3666"/>
                <a:gd name="T7" fmla="*/ 77 h 148"/>
                <a:gd name="T8" fmla="*/ 0 w 3666"/>
                <a:gd name="T9" fmla="*/ 83 h 148"/>
                <a:gd name="T10" fmla="*/ 0 w 3666"/>
                <a:gd name="T11" fmla="*/ 85 h 148"/>
                <a:gd name="T12" fmla="*/ 75 w 3666"/>
                <a:gd name="T13" fmla="*/ 148 h 148"/>
                <a:gd name="T14" fmla="*/ 3592 w 3666"/>
                <a:gd name="T15" fmla="*/ 148 h 148"/>
                <a:gd name="T16" fmla="*/ 3666 w 3666"/>
                <a:gd name="T17" fmla="*/ 94 h 148"/>
                <a:gd name="T18" fmla="*/ 3666 w 3666"/>
                <a:gd name="T19" fmla="*/ 91 h 148"/>
                <a:gd name="T20" fmla="*/ 3666 w 3666"/>
                <a:gd name="T21" fmla="*/ 0 h 148"/>
                <a:gd name="T22" fmla="*/ 0 w 3666"/>
                <a:gd name="T23" fmla="*/ 0 h 148"/>
                <a:gd name="T24" fmla="*/ 0 w 3666"/>
                <a:gd name="T25"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6" h="148">
                  <a:moveTo>
                    <a:pt x="0" y="0"/>
                  </a:moveTo>
                  <a:cubicBezTo>
                    <a:pt x="0" y="71"/>
                    <a:pt x="0" y="71"/>
                    <a:pt x="0" y="71"/>
                  </a:cubicBezTo>
                  <a:cubicBezTo>
                    <a:pt x="0" y="74"/>
                    <a:pt x="0" y="74"/>
                    <a:pt x="0" y="74"/>
                  </a:cubicBezTo>
                  <a:cubicBezTo>
                    <a:pt x="0" y="74"/>
                    <a:pt x="0" y="74"/>
                    <a:pt x="0" y="77"/>
                  </a:cubicBezTo>
                  <a:cubicBezTo>
                    <a:pt x="0" y="83"/>
                    <a:pt x="0" y="83"/>
                    <a:pt x="0" y="83"/>
                  </a:cubicBezTo>
                  <a:cubicBezTo>
                    <a:pt x="0" y="85"/>
                    <a:pt x="0" y="85"/>
                    <a:pt x="0" y="85"/>
                  </a:cubicBezTo>
                  <a:cubicBezTo>
                    <a:pt x="3" y="120"/>
                    <a:pt x="37" y="148"/>
                    <a:pt x="75" y="148"/>
                  </a:cubicBezTo>
                  <a:cubicBezTo>
                    <a:pt x="3592" y="148"/>
                    <a:pt x="3592" y="148"/>
                    <a:pt x="3592" y="148"/>
                  </a:cubicBezTo>
                  <a:cubicBezTo>
                    <a:pt x="3626" y="148"/>
                    <a:pt x="3655" y="125"/>
                    <a:pt x="3666" y="94"/>
                  </a:cubicBezTo>
                  <a:cubicBezTo>
                    <a:pt x="3666" y="91"/>
                    <a:pt x="3666" y="91"/>
                    <a:pt x="3666" y="91"/>
                  </a:cubicBezTo>
                  <a:cubicBezTo>
                    <a:pt x="3666" y="0"/>
                    <a:pt x="3666" y="0"/>
                    <a:pt x="3666" y="0"/>
                  </a:cubicBezTo>
                  <a:cubicBezTo>
                    <a:pt x="0" y="0"/>
                    <a:pt x="0" y="0"/>
                    <a:pt x="0" y="0"/>
                  </a:cubicBezTo>
                  <a:cubicBezTo>
                    <a:pt x="0" y="0"/>
                    <a:pt x="0" y="0"/>
                    <a:pt x="0" y="0"/>
                  </a:cubicBezTo>
                  <a:close/>
                </a:path>
              </a:pathLst>
            </a:custGeom>
            <a:solidFill>
              <a:srgbClr val="50505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4" name="Freeform 6"/>
            <p:cNvSpPr>
              <a:spLocks/>
            </p:cNvSpPr>
            <p:nvPr/>
          </p:nvSpPr>
          <p:spPr bwMode="auto">
            <a:xfrm>
              <a:off x="5877073" y="6336084"/>
              <a:ext cx="6241900" cy="108762"/>
            </a:xfrm>
            <a:custGeom>
              <a:avLst/>
              <a:gdLst>
                <a:gd name="T0" fmla="*/ 0 w 8666"/>
                <a:gd name="T1" fmla="*/ 0 h 151"/>
                <a:gd name="T2" fmla="*/ 8666 w 8666"/>
                <a:gd name="T3" fmla="*/ 0 h 151"/>
                <a:gd name="T4" fmla="*/ 8666 w 8666"/>
                <a:gd name="T5" fmla="*/ 151 h 151"/>
                <a:gd name="T6" fmla="*/ 0 w 8666"/>
                <a:gd name="T7" fmla="*/ 151 h 151"/>
                <a:gd name="T8" fmla="*/ 0 w 8666"/>
                <a:gd name="T9" fmla="*/ 0 h 151"/>
                <a:gd name="T10" fmla="*/ 0 w 8666"/>
                <a:gd name="T11" fmla="*/ 0 h 151"/>
              </a:gdLst>
              <a:ahLst/>
              <a:cxnLst>
                <a:cxn ang="0">
                  <a:pos x="T0" y="T1"/>
                </a:cxn>
                <a:cxn ang="0">
                  <a:pos x="T2" y="T3"/>
                </a:cxn>
                <a:cxn ang="0">
                  <a:pos x="T4" y="T5"/>
                </a:cxn>
                <a:cxn ang="0">
                  <a:pos x="T6" y="T7"/>
                </a:cxn>
                <a:cxn ang="0">
                  <a:pos x="T8" y="T9"/>
                </a:cxn>
                <a:cxn ang="0">
                  <a:pos x="T10" y="T11"/>
                </a:cxn>
              </a:cxnLst>
              <a:rect l="0" t="0" r="r" b="b"/>
              <a:pathLst>
                <a:path w="8666" h="151">
                  <a:moveTo>
                    <a:pt x="0" y="0"/>
                  </a:moveTo>
                  <a:lnTo>
                    <a:pt x="8666" y="0"/>
                  </a:lnTo>
                  <a:lnTo>
                    <a:pt x="8666" y="151"/>
                  </a:lnTo>
                  <a:lnTo>
                    <a:pt x="0" y="151"/>
                  </a:lnTo>
                  <a:lnTo>
                    <a:pt x="0" y="0"/>
                  </a:lnTo>
                  <a:lnTo>
                    <a:pt x="0" y="0"/>
                  </a:lnTo>
                  <a:close/>
                </a:path>
              </a:pathLst>
            </a:custGeom>
            <a:solidFill>
              <a:srgbClr val="000000">
                <a:lumMod val="50000"/>
                <a:lumOff val="5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5" name="Freeform 7"/>
            <p:cNvSpPr>
              <a:spLocks/>
            </p:cNvSpPr>
            <p:nvPr/>
          </p:nvSpPr>
          <p:spPr bwMode="auto">
            <a:xfrm>
              <a:off x="6800850" y="3514048"/>
              <a:ext cx="4362450" cy="2631164"/>
            </a:xfrm>
            <a:custGeom>
              <a:avLst/>
              <a:gdLst>
                <a:gd name="T0" fmla="*/ 0 w 5919"/>
                <a:gd name="T1" fmla="*/ 0 h 3653"/>
                <a:gd name="T2" fmla="*/ 5919 w 5919"/>
                <a:gd name="T3" fmla="*/ 0 h 3653"/>
                <a:gd name="T4" fmla="*/ 5919 w 5919"/>
                <a:gd name="T5" fmla="*/ 3653 h 3653"/>
                <a:gd name="T6" fmla="*/ 0 w 5919"/>
                <a:gd name="T7" fmla="*/ 3653 h 3653"/>
                <a:gd name="T8" fmla="*/ 0 w 5919"/>
                <a:gd name="T9" fmla="*/ 0 h 3653"/>
                <a:gd name="T10" fmla="*/ 0 w 5919"/>
                <a:gd name="T11" fmla="*/ 0 h 3653"/>
              </a:gdLst>
              <a:ahLst/>
              <a:cxnLst>
                <a:cxn ang="0">
                  <a:pos x="T0" y="T1"/>
                </a:cxn>
                <a:cxn ang="0">
                  <a:pos x="T2" y="T3"/>
                </a:cxn>
                <a:cxn ang="0">
                  <a:pos x="T4" y="T5"/>
                </a:cxn>
                <a:cxn ang="0">
                  <a:pos x="T6" y="T7"/>
                </a:cxn>
                <a:cxn ang="0">
                  <a:pos x="T8" y="T9"/>
                </a:cxn>
                <a:cxn ang="0">
                  <a:pos x="T10" y="T11"/>
                </a:cxn>
              </a:cxnLst>
              <a:rect l="0" t="0" r="r" b="b"/>
              <a:pathLst>
                <a:path w="5919" h="3653">
                  <a:moveTo>
                    <a:pt x="0" y="0"/>
                  </a:moveTo>
                  <a:lnTo>
                    <a:pt x="5919" y="0"/>
                  </a:lnTo>
                  <a:lnTo>
                    <a:pt x="5919" y="3653"/>
                  </a:lnTo>
                  <a:lnTo>
                    <a:pt x="0" y="3653"/>
                  </a:ln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6" name="Freeform 8"/>
            <p:cNvSpPr>
              <a:spLocks noEditPoints="1"/>
            </p:cNvSpPr>
            <p:nvPr/>
          </p:nvSpPr>
          <p:spPr bwMode="auto">
            <a:xfrm>
              <a:off x="6674417" y="3339021"/>
              <a:ext cx="4661617" cy="2997063"/>
            </a:xfrm>
            <a:custGeom>
              <a:avLst/>
              <a:gdLst>
                <a:gd name="T0" fmla="*/ 91 w 2738"/>
                <a:gd name="T1" fmla="*/ 1759 h 1759"/>
                <a:gd name="T2" fmla="*/ 2649 w 2738"/>
                <a:gd name="T3" fmla="*/ 1759 h 1759"/>
                <a:gd name="T4" fmla="*/ 2738 w 2738"/>
                <a:gd name="T5" fmla="*/ 1667 h 1759"/>
                <a:gd name="T6" fmla="*/ 2738 w 2738"/>
                <a:gd name="T7" fmla="*/ 95 h 1759"/>
                <a:gd name="T8" fmla="*/ 2649 w 2738"/>
                <a:gd name="T9" fmla="*/ 0 h 1759"/>
                <a:gd name="T10" fmla="*/ 91 w 2738"/>
                <a:gd name="T11" fmla="*/ 0 h 1759"/>
                <a:gd name="T12" fmla="*/ 0 w 2738"/>
                <a:gd name="T13" fmla="*/ 95 h 1759"/>
                <a:gd name="T14" fmla="*/ 0 w 2738"/>
                <a:gd name="T15" fmla="*/ 1667 h 1759"/>
                <a:gd name="T16" fmla="*/ 91 w 2738"/>
                <a:gd name="T17" fmla="*/ 1759 h 1759"/>
                <a:gd name="T18" fmla="*/ 117 w 2738"/>
                <a:gd name="T19" fmla="*/ 103 h 1759"/>
                <a:gd name="T20" fmla="*/ 2621 w 2738"/>
                <a:gd name="T21" fmla="*/ 103 h 1759"/>
                <a:gd name="T22" fmla="*/ 2621 w 2738"/>
                <a:gd name="T23" fmla="*/ 1647 h 1759"/>
                <a:gd name="T24" fmla="*/ 117 w 2738"/>
                <a:gd name="T25" fmla="*/ 1647 h 1759"/>
                <a:gd name="T26" fmla="*/ 117 w 2738"/>
                <a:gd name="T27" fmla="*/ 103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38" h="1759">
                  <a:moveTo>
                    <a:pt x="91" y="1759"/>
                  </a:moveTo>
                  <a:cubicBezTo>
                    <a:pt x="2649" y="1759"/>
                    <a:pt x="2649" y="1759"/>
                    <a:pt x="2649" y="1759"/>
                  </a:cubicBezTo>
                  <a:cubicBezTo>
                    <a:pt x="2704" y="1759"/>
                    <a:pt x="2738" y="1722"/>
                    <a:pt x="2738" y="1667"/>
                  </a:cubicBezTo>
                  <a:cubicBezTo>
                    <a:pt x="2738" y="95"/>
                    <a:pt x="2738" y="95"/>
                    <a:pt x="2738" y="95"/>
                  </a:cubicBezTo>
                  <a:cubicBezTo>
                    <a:pt x="2738" y="38"/>
                    <a:pt x="2704" y="0"/>
                    <a:pt x="2649" y="0"/>
                  </a:cubicBezTo>
                  <a:cubicBezTo>
                    <a:pt x="91" y="0"/>
                    <a:pt x="91" y="0"/>
                    <a:pt x="91" y="0"/>
                  </a:cubicBezTo>
                  <a:cubicBezTo>
                    <a:pt x="45" y="0"/>
                    <a:pt x="0" y="38"/>
                    <a:pt x="0" y="95"/>
                  </a:cubicBezTo>
                  <a:cubicBezTo>
                    <a:pt x="0" y="1667"/>
                    <a:pt x="0" y="1667"/>
                    <a:pt x="0" y="1667"/>
                  </a:cubicBezTo>
                  <a:cubicBezTo>
                    <a:pt x="0" y="1722"/>
                    <a:pt x="45" y="1759"/>
                    <a:pt x="91" y="1759"/>
                  </a:cubicBezTo>
                  <a:close/>
                  <a:moveTo>
                    <a:pt x="117" y="103"/>
                  </a:moveTo>
                  <a:cubicBezTo>
                    <a:pt x="2621" y="103"/>
                    <a:pt x="2621" y="103"/>
                    <a:pt x="2621" y="103"/>
                  </a:cubicBezTo>
                  <a:cubicBezTo>
                    <a:pt x="2621" y="1647"/>
                    <a:pt x="2621" y="1647"/>
                    <a:pt x="2621" y="1647"/>
                  </a:cubicBezTo>
                  <a:cubicBezTo>
                    <a:pt x="117" y="1647"/>
                    <a:pt x="117" y="1647"/>
                    <a:pt x="117" y="1647"/>
                  </a:cubicBezTo>
                  <a:cubicBezTo>
                    <a:pt x="117" y="103"/>
                    <a:pt x="117" y="103"/>
                    <a:pt x="117" y="103"/>
                  </a:cubicBezTo>
                  <a:close/>
                </a:path>
              </a:pathLst>
            </a:custGeom>
            <a:solidFill>
              <a:srgbClr val="FFFFFF">
                <a:lumMod val="6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7" name="Rectangle 9"/>
            <p:cNvSpPr>
              <a:spLocks noChangeArrowheads="1"/>
            </p:cNvSpPr>
            <p:nvPr/>
          </p:nvSpPr>
          <p:spPr bwMode="auto">
            <a:xfrm>
              <a:off x="8572815" y="5348144"/>
              <a:ext cx="253867" cy="641176"/>
            </a:xfrm>
            <a:prstGeom prst="rect">
              <a:avLst/>
            </a:prstGeom>
            <a:solidFill>
              <a:srgbClr val="FDB81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8" name="Freeform 10"/>
            <p:cNvSpPr>
              <a:spLocks/>
            </p:cNvSpPr>
            <p:nvPr/>
          </p:nvSpPr>
          <p:spPr bwMode="auto">
            <a:xfrm>
              <a:off x="7653362" y="5452295"/>
              <a:ext cx="253867" cy="537026"/>
            </a:xfrm>
            <a:custGeom>
              <a:avLst/>
              <a:gdLst>
                <a:gd name="T0" fmla="*/ 0 w 312"/>
                <a:gd name="T1" fmla="*/ 0 h 660"/>
                <a:gd name="T2" fmla="*/ 0 w 312"/>
                <a:gd name="T3" fmla="*/ 132 h 660"/>
                <a:gd name="T4" fmla="*/ 0 w 312"/>
                <a:gd name="T5" fmla="*/ 660 h 660"/>
                <a:gd name="T6" fmla="*/ 312 w 312"/>
                <a:gd name="T7" fmla="*/ 660 h 660"/>
                <a:gd name="T8" fmla="*/ 312 w 312"/>
                <a:gd name="T9" fmla="*/ 28 h 660"/>
                <a:gd name="T10" fmla="*/ 312 w 312"/>
                <a:gd name="T11" fmla="*/ 0 h 660"/>
                <a:gd name="T12" fmla="*/ 0 w 312"/>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312" h="660">
                  <a:moveTo>
                    <a:pt x="0" y="0"/>
                  </a:moveTo>
                  <a:lnTo>
                    <a:pt x="0" y="132"/>
                  </a:lnTo>
                  <a:lnTo>
                    <a:pt x="0" y="660"/>
                  </a:lnTo>
                  <a:lnTo>
                    <a:pt x="312" y="660"/>
                  </a:lnTo>
                  <a:lnTo>
                    <a:pt x="312" y="28"/>
                  </a:lnTo>
                  <a:lnTo>
                    <a:pt x="312" y="0"/>
                  </a:lnTo>
                  <a:lnTo>
                    <a:pt x="0" y="0"/>
                  </a:ln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9" name="Freeform 11"/>
            <p:cNvSpPr>
              <a:spLocks/>
            </p:cNvSpPr>
            <p:nvPr/>
          </p:nvSpPr>
          <p:spPr bwMode="auto">
            <a:xfrm>
              <a:off x="7959304" y="4938052"/>
              <a:ext cx="255494" cy="1051269"/>
            </a:xfrm>
            <a:custGeom>
              <a:avLst/>
              <a:gdLst>
                <a:gd name="T0" fmla="*/ 0 w 314"/>
                <a:gd name="T1" fmla="*/ 0 h 1292"/>
                <a:gd name="T2" fmla="*/ 0 w 314"/>
                <a:gd name="T3" fmla="*/ 641 h 1292"/>
                <a:gd name="T4" fmla="*/ 0 w 314"/>
                <a:gd name="T5" fmla="*/ 1292 h 1292"/>
                <a:gd name="T6" fmla="*/ 314 w 314"/>
                <a:gd name="T7" fmla="*/ 1292 h 1292"/>
                <a:gd name="T8" fmla="*/ 314 w 314"/>
                <a:gd name="T9" fmla="*/ 537 h 1292"/>
                <a:gd name="T10" fmla="*/ 314 w 314"/>
                <a:gd name="T11" fmla="*/ 0 h 1292"/>
                <a:gd name="T12" fmla="*/ 0 w 314"/>
                <a:gd name="T13" fmla="*/ 0 h 1292"/>
              </a:gdLst>
              <a:ahLst/>
              <a:cxnLst>
                <a:cxn ang="0">
                  <a:pos x="T0" y="T1"/>
                </a:cxn>
                <a:cxn ang="0">
                  <a:pos x="T2" y="T3"/>
                </a:cxn>
                <a:cxn ang="0">
                  <a:pos x="T4" y="T5"/>
                </a:cxn>
                <a:cxn ang="0">
                  <a:pos x="T6" y="T7"/>
                </a:cxn>
                <a:cxn ang="0">
                  <a:pos x="T8" y="T9"/>
                </a:cxn>
                <a:cxn ang="0">
                  <a:pos x="T10" y="T11"/>
                </a:cxn>
                <a:cxn ang="0">
                  <a:pos x="T12" y="T13"/>
                </a:cxn>
              </a:cxnLst>
              <a:rect l="0" t="0" r="r" b="b"/>
              <a:pathLst>
                <a:path w="314" h="1292">
                  <a:moveTo>
                    <a:pt x="0" y="0"/>
                  </a:moveTo>
                  <a:lnTo>
                    <a:pt x="0" y="641"/>
                  </a:lnTo>
                  <a:lnTo>
                    <a:pt x="0" y="1292"/>
                  </a:lnTo>
                  <a:lnTo>
                    <a:pt x="314" y="1292"/>
                  </a:lnTo>
                  <a:lnTo>
                    <a:pt x="314" y="537"/>
                  </a:lnTo>
                  <a:lnTo>
                    <a:pt x="314" y="0"/>
                  </a:lnTo>
                  <a:lnTo>
                    <a:pt x="0" y="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0" name="Freeform 12"/>
            <p:cNvSpPr>
              <a:spLocks/>
            </p:cNvSpPr>
            <p:nvPr/>
          </p:nvSpPr>
          <p:spPr bwMode="auto">
            <a:xfrm>
              <a:off x="8265246" y="4468561"/>
              <a:ext cx="255494" cy="1520760"/>
            </a:xfrm>
            <a:custGeom>
              <a:avLst/>
              <a:gdLst>
                <a:gd name="T0" fmla="*/ 0 w 314"/>
                <a:gd name="T1" fmla="*/ 0 h 1869"/>
                <a:gd name="T2" fmla="*/ 0 w 314"/>
                <a:gd name="T3" fmla="*/ 1093 h 1869"/>
                <a:gd name="T4" fmla="*/ 0 w 314"/>
                <a:gd name="T5" fmla="*/ 1869 h 1869"/>
                <a:gd name="T6" fmla="*/ 314 w 314"/>
                <a:gd name="T7" fmla="*/ 1869 h 1869"/>
                <a:gd name="T8" fmla="*/ 314 w 314"/>
                <a:gd name="T9" fmla="*/ 991 h 1869"/>
                <a:gd name="T10" fmla="*/ 314 w 314"/>
                <a:gd name="T11" fmla="*/ 0 h 1869"/>
                <a:gd name="T12" fmla="*/ 0 w 314"/>
                <a:gd name="T13" fmla="*/ 0 h 1869"/>
              </a:gdLst>
              <a:ahLst/>
              <a:cxnLst>
                <a:cxn ang="0">
                  <a:pos x="T0" y="T1"/>
                </a:cxn>
                <a:cxn ang="0">
                  <a:pos x="T2" y="T3"/>
                </a:cxn>
                <a:cxn ang="0">
                  <a:pos x="T4" y="T5"/>
                </a:cxn>
                <a:cxn ang="0">
                  <a:pos x="T6" y="T7"/>
                </a:cxn>
                <a:cxn ang="0">
                  <a:pos x="T8" y="T9"/>
                </a:cxn>
                <a:cxn ang="0">
                  <a:pos x="T10" y="T11"/>
                </a:cxn>
                <a:cxn ang="0">
                  <a:pos x="T12" y="T13"/>
                </a:cxn>
              </a:cxnLst>
              <a:rect l="0" t="0" r="r" b="b"/>
              <a:pathLst>
                <a:path w="314" h="1869">
                  <a:moveTo>
                    <a:pt x="0" y="0"/>
                  </a:moveTo>
                  <a:lnTo>
                    <a:pt x="0" y="1093"/>
                  </a:lnTo>
                  <a:lnTo>
                    <a:pt x="0" y="1869"/>
                  </a:lnTo>
                  <a:lnTo>
                    <a:pt x="314" y="1869"/>
                  </a:lnTo>
                  <a:lnTo>
                    <a:pt x="314" y="991"/>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1" name="Freeform 13"/>
            <p:cNvSpPr>
              <a:spLocks/>
            </p:cNvSpPr>
            <p:nvPr/>
          </p:nvSpPr>
          <p:spPr bwMode="auto">
            <a:xfrm>
              <a:off x="8878757" y="4953512"/>
              <a:ext cx="255494" cy="1035809"/>
            </a:xfrm>
            <a:custGeom>
              <a:avLst/>
              <a:gdLst>
                <a:gd name="T0" fmla="*/ 0 w 314"/>
                <a:gd name="T1" fmla="*/ 0 h 1273"/>
                <a:gd name="T2" fmla="*/ 0 w 314"/>
                <a:gd name="T3" fmla="*/ 251 h 1273"/>
                <a:gd name="T4" fmla="*/ 0 w 314"/>
                <a:gd name="T5" fmla="*/ 1273 h 1273"/>
                <a:gd name="T6" fmla="*/ 314 w 314"/>
                <a:gd name="T7" fmla="*/ 1273 h 1273"/>
                <a:gd name="T8" fmla="*/ 314 w 314"/>
                <a:gd name="T9" fmla="*/ 149 h 1273"/>
                <a:gd name="T10" fmla="*/ 314 w 314"/>
                <a:gd name="T11" fmla="*/ 0 h 1273"/>
                <a:gd name="T12" fmla="*/ 0 w 314"/>
                <a:gd name="T13" fmla="*/ 0 h 1273"/>
              </a:gdLst>
              <a:ahLst/>
              <a:cxnLst>
                <a:cxn ang="0">
                  <a:pos x="T0" y="T1"/>
                </a:cxn>
                <a:cxn ang="0">
                  <a:pos x="T2" y="T3"/>
                </a:cxn>
                <a:cxn ang="0">
                  <a:pos x="T4" y="T5"/>
                </a:cxn>
                <a:cxn ang="0">
                  <a:pos x="T6" y="T7"/>
                </a:cxn>
                <a:cxn ang="0">
                  <a:pos x="T8" y="T9"/>
                </a:cxn>
                <a:cxn ang="0">
                  <a:pos x="T10" y="T11"/>
                </a:cxn>
                <a:cxn ang="0">
                  <a:pos x="T12" y="T13"/>
                </a:cxn>
              </a:cxnLst>
              <a:rect l="0" t="0" r="r" b="b"/>
              <a:pathLst>
                <a:path w="314" h="1273">
                  <a:moveTo>
                    <a:pt x="0" y="0"/>
                  </a:moveTo>
                  <a:lnTo>
                    <a:pt x="0" y="251"/>
                  </a:lnTo>
                  <a:lnTo>
                    <a:pt x="0" y="1273"/>
                  </a:lnTo>
                  <a:lnTo>
                    <a:pt x="314" y="1273"/>
                  </a:lnTo>
                  <a:lnTo>
                    <a:pt x="314" y="149"/>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2" name="Freeform 14"/>
            <p:cNvSpPr>
              <a:spLocks/>
            </p:cNvSpPr>
            <p:nvPr/>
          </p:nvSpPr>
          <p:spPr bwMode="auto">
            <a:xfrm>
              <a:off x="7039850" y="5473451"/>
              <a:ext cx="253867" cy="515870"/>
            </a:xfrm>
            <a:custGeom>
              <a:avLst/>
              <a:gdLst>
                <a:gd name="T0" fmla="*/ 0 w 312"/>
                <a:gd name="T1" fmla="*/ 0 h 634"/>
                <a:gd name="T2" fmla="*/ 0 w 312"/>
                <a:gd name="T3" fmla="*/ 353 h 634"/>
                <a:gd name="T4" fmla="*/ 0 w 312"/>
                <a:gd name="T5" fmla="*/ 634 h 634"/>
                <a:gd name="T6" fmla="*/ 312 w 312"/>
                <a:gd name="T7" fmla="*/ 634 h 634"/>
                <a:gd name="T8" fmla="*/ 312 w 312"/>
                <a:gd name="T9" fmla="*/ 251 h 634"/>
                <a:gd name="T10" fmla="*/ 312 w 312"/>
                <a:gd name="T11" fmla="*/ 0 h 634"/>
                <a:gd name="T12" fmla="*/ 0 w 312"/>
                <a:gd name="T13" fmla="*/ 0 h 634"/>
              </a:gdLst>
              <a:ahLst/>
              <a:cxnLst>
                <a:cxn ang="0">
                  <a:pos x="T0" y="T1"/>
                </a:cxn>
                <a:cxn ang="0">
                  <a:pos x="T2" y="T3"/>
                </a:cxn>
                <a:cxn ang="0">
                  <a:pos x="T4" y="T5"/>
                </a:cxn>
                <a:cxn ang="0">
                  <a:pos x="T6" y="T7"/>
                </a:cxn>
                <a:cxn ang="0">
                  <a:pos x="T8" y="T9"/>
                </a:cxn>
                <a:cxn ang="0">
                  <a:pos x="T10" y="T11"/>
                </a:cxn>
                <a:cxn ang="0">
                  <a:pos x="T12" y="T13"/>
                </a:cxn>
              </a:cxnLst>
              <a:rect l="0" t="0" r="r" b="b"/>
              <a:pathLst>
                <a:path w="312" h="634">
                  <a:moveTo>
                    <a:pt x="0" y="0"/>
                  </a:moveTo>
                  <a:lnTo>
                    <a:pt x="0" y="353"/>
                  </a:lnTo>
                  <a:lnTo>
                    <a:pt x="0" y="634"/>
                  </a:lnTo>
                  <a:lnTo>
                    <a:pt x="312" y="634"/>
                  </a:lnTo>
                  <a:lnTo>
                    <a:pt x="312" y="251"/>
                  </a:lnTo>
                  <a:lnTo>
                    <a:pt x="312" y="0"/>
                  </a:lnTo>
                  <a:lnTo>
                    <a:pt x="0" y="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3" name="Freeform 15"/>
            <p:cNvSpPr>
              <a:spLocks/>
            </p:cNvSpPr>
            <p:nvPr/>
          </p:nvSpPr>
          <p:spPr bwMode="auto">
            <a:xfrm>
              <a:off x="7345793" y="4872958"/>
              <a:ext cx="255494" cy="1116363"/>
            </a:xfrm>
            <a:custGeom>
              <a:avLst/>
              <a:gdLst>
                <a:gd name="T0" fmla="*/ 0 w 314"/>
                <a:gd name="T1" fmla="*/ 0 h 1372"/>
                <a:gd name="T2" fmla="*/ 0 w 314"/>
                <a:gd name="T3" fmla="*/ 1038 h 1372"/>
                <a:gd name="T4" fmla="*/ 0 w 314"/>
                <a:gd name="T5" fmla="*/ 1372 h 1372"/>
                <a:gd name="T6" fmla="*/ 314 w 314"/>
                <a:gd name="T7" fmla="*/ 1372 h 1372"/>
                <a:gd name="T8" fmla="*/ 314 w 314"/>
                <a:gd name="T9" fmla="*/ 956 h 1372"/>
                <a:gd name="T10" fmla="*/ 314 w 314"/>
                <a:gd name="T11" fmla="*/ 0 h 1372"/>
                <a:gd name="T12" fmla="*/ 0 w 314"/>
                <a:gd name="T13" fmla="*/ 0 h 1372"/>
              </a:gdLst>
              <a:ahLst/>
              <a:cxnLst>
                <a:cxn ang="0">
                  <a:pos x="T0" y="T1"/>
                </a:cxn>
                <a:cxn ang="0">
                  <a:pos x="T2" y="T3"/>
                </a:cxn>
                <a:cxn ang="0">
                  <a:pos x="T4" y="T5"/>
                </a:cxn>
                <a:cxn ang="0">
                  <a:pos x="T6" y="T7"/>
                </a:cxn>
                <a:cxn ang="0">
                  <a:pos x="T8" y="T9"/>
                </a:cxn>
                <a:cxn ang="0">
                  <a:pos x="T10" y="T11"/>
                </a:cxn>
                <a:cxn ang="0">
                  <a:pos x="T12" y="T13"/>
                </a:cxn>
              </a:cxnLst>
              <a:rect l="0" t="0" r="r" b="b"/>
              <a:pathLst>
                <a:path w="314" h="1372">
                  <a:moveTo>
                    <a:pt x="0" y="0"/>
                  </a:moveTo>
                  <a:lnTo>
                    <a:pt x="0" y="1038"/>
                  </a:lnTo>
                  <a:lnTo>
                    <a:pt x="0" y="1372"/>
                  </a:lnTo>
                  <a:lnTo>
                    <a:pt x="314" y="1372"/>
                  </a:lnTo>
                  <a:lnTo>
                    <a:pt x="314" y="956"/>
                  </a:lnTo>
                  <a:lnTo>
                    <a:pt x="314" y="0"/>
                  </a:lnTo>
                  <a:lnTo>
                    <a:pt x="0" y="0"/>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4" name="Rectangle 16"/>
            <p:cNvSpPr>
              <a:spLocks noChangeArrowheads="1"/>
            </p:cNvSpPr>
            <p:nvPr/>
          </p:nvSpPr>
          <p:spPr bwMode="auto">
            <a:xfrm>
              <a:off x="9417411" y="4938052"/>
              <a:ext cx="224575"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5" name="Rectangle 17"/>
            <p:cNvSpPr>
              <a:spLocks noChangeArrowheads="1"/>
            </p:cNvSpPr>
            <p:nvPr/>
          </p:nvSpPr>
          <p:spPr bwMode="auto">
            <a:xfrm>
              <a:off x="9861678" y="4938052"/>
              <a:ext cx="222947"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6" name="Rectangle 18"/>
            <p:cNvSpPr>
              <a:spLocks noChangeArrowheads="1"/>
            </p:cNvSpPr>
            <p:nvPr/>
          </p:nvSpPr>
          <p:spPr bwMode="auto">
            <a:xfrm>
              <a:off x="10307571" y="4938052"/>
              <a:ext cx="225388"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7" name="Rectangle 19"/>
            <p:cNvSpPr>
              <a:spLocks noChangeArrowheads="1"/>
            </p:cNvSpPr>
            <p:nvPr/>
          </p:nvSpPr>
          <p:spPr bwMode="auto">
            <a:xfrm>
              <a:off x="10751838" y="4938052"/>
              <a:ext cx="222947" cy="1051269"/>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8" name="Freeform 20"/>
            <p:cNvSpPr>
              <a:spLocks/>
            </p:cNvSpPr>
            <p:nvPr/>
          </p:nvSpPr>
          <p:spPr bwMode="auto">
            <a:xfrm>
              <a:off x="9417411" y="5409984"/>
              <a:ext cx="1492281" cy="489019"/>
            </a:xfrm>
            <a:custGeom>
              <a:avLst/>
              <a:gdLst>
                <a:gd name="T0" fmla="*/ 11 w 1834"/>
                <a:gd name="T1" fmla="*/ 601 h 601"/>
                <a:gd name="T2" fmla="*/ 0 w 1834"/>
                <a:gd name="T3" fmla="*/ 561 h 601"/>
                <a:gd name="T4" fmla="*/ 534 w 1834"/>
                <a:gd name="T5" fmla="*/ 438 h 601"/>
                <a:gd name="T6" fmla="*/ 969 w 1834"/>
                <a:gd name="T7" fmla="*/ 182 h 601"/>
                <a:gd name="T8" fmla="*/ 1505 w 1834"/>
                <a:gd name="T9" fmla="*/ 163 h 601"/>
                <a:gd name="T10" fmla="*/ 1834 w 1834"/>
                <a:gd name="T11" fmla="*/ 0 h 601"/>
                <a:gd name="T12" fmla="*/ 1834 w 1834"/>
                <a:gd name="T13" fmla="*/ 0 h 601"/>
                <a:gd name="T14" fmla="*/ 1834 w 1834"/>
                <a:gd name="T15" fmla="*/ 43 h 601"/>
                <a:gd name="T16" fmla="*/ 1834 w 1834"/>
                <a:gd name="T17" fmla="*/ 45 h 601"/>
                <a:gd name="T18" fmla="*/ 1520 w 1834"/>
                <a:gd name="T19" fmla="*/ 203 h 601"/>
                <a:gd name="T20" fmla="*/ 983 w 1834"/>
                <a:gd name="T21" fmla="*/ 222 h 601"/>
                <a:gd name="T22" fmla="*/ 550 w 1834"/>
                <a:gd name="T23" fmla="*/ 478 h 601"/>
                <a:gd name="T24" fmla="*/ 11 w 1834"/>
                <a:gd name="T25" fmla="*/ 60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4" h="601">
                  <a:moveTo>
                    <a:pt x="11" y="601"/>
                  </a:moveTo>
                  <a:lnTo>
                    <a:pt x="0" y="561"/>
                  </a:lnTo>
                  <a:lnTo>
                    <a:pt x="534" y="438"/>
                  </a:lnTo>
                  <a:lnTo>
                    <a:pt x="969" y="182"/>
                  </a:lnTo>
                  <a:lnTo>
                    <a:pt x="1505" y="163"/>
                  </a:lnTo>
                  <a:lnTo>
                    <a:pt x="1834" y="0"/>
                  </a:lnTo>
                  <a:lnTo>
                    <a:pt x="1834" y="0"/>
                  </a:lnTo>
                  <a:lnTo>
                    <a:pt x="1834" y="43"/>
                  </a:lnTo>
                  <a:lnTo>
                    <a:pt x="1834" y="45"/>
                  </a:lnTo>
                  <a:lnTo>
                    <a:pt x="1520" y="203"/>
                  </a:lnTo>
                  <a:lnTo>
                    <a:pt x="983" y="222"/>
                  </a:lnTo>
                  <a:lnTo>
                    <a:pt x="550" y="478"/>
                  </a:lnTo>
                  <a:lnTo>
                    <a:pt x="11" y="601"/>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9" name="Freeform 21"/>
            <p:cNvSpPr>
              <a:spLocks/>
            </p:cNvSpPr>
            <p:nvPr/>
          </p:nvSpPr>
          <p:spPr bwMode="auto">
            <a:xfrm>
              <a:off x="9420665" y="5036506"/>
              <a:ext cx="1510182" cy="806352"/>
            </a:xfrm>
            <a:custGeom>
              <a:avLst/>
              <a:gdLst>
                <a:gd name="T0" fmla="*/ 19 w 1856"/>
                <a:gd name="T1" fmla="*/ 991 h 991"/>
                <a:gd name="T2" fmla="*/ 0 w 1856"/>
                <a:gd name="T3" fmla="*/ 953 h 991"/>
                <a:gd name="T4" fmla="*/ 433 w 1856"/>
                <a:gd name="T5" fmla="*/ 764 h 991"/>
                <a:gd name="T6" fmla="*/ 700 w 1856"/>
                <a:gd name="T7" fmla="*/ 468 h 991"/>
                <a:gd name="T8" fmla="*/ 1137 w 1856"/>
                <a:gd name="T9" fmla="*/ 383 h 991"/>
                <a:gd name="T10" fmla="*/ 1402 w 1856"/>
                <a:gd name="T11" fmla="*/ 90 h 991"/>
                <a:gd name="T12" fmla="*/ 1856 w 1856"/>
                <a:gd name="T13" fmla="*/ 0 h 991"/>
                <a:gd name="T14" fmla="*/ 1856 w 1856"/>
                <a:gd name="T15" fmla="*/ 40 h 991"/>
                <a:gd name="T16" fmla="*/ 1426 w 1856"/>
                <a:gd name="T17" fmla="*/ 128 h 991"/>
                <a:gd name="T18" fmla="*/ 1161 w 1856"/>
                <a:gd name="T19" fmla="*/ 421 h 991"/>
                <a:gd name="T20" fmla="*/ 724 w 1856"/>
                <a:gd name="T21" fmla="*/ 509 h 991"/>
                <a:gd name="T22" fmla="*/ 461 w 1856"/>
                <a:gd name="T23" fmla="*/ 800 h 991"/>
                <a:gd name="T24" fmla="*/ 19 w 1856"/>
                <a:gd name="T25" fmla="*/ 991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6" h="991">
                  <a:moveTo>
                    <a:pt x="19" y="991"/>
                  </a:moveTo>
                  <a:lnTo>
                    <a:pt x="0" y="953"/>
                  </a:lnTo>
                  <a:lnTo>
                    <a:pt x="433" y="764"/>
                  </a:lnTo>
                  <a:lnTo>
                    <a:pt x="700" y="468"/>
                  </a:lnTo>
                  <a:lnTo>
                    <a:pt x="1137" y="383"/>
                  </a:lnTo>
                  <a:lnTo>
                    <a:pt x="1402" y="90"/>
                  </a:lnTo>
                  <a:lnTo>
                    <a:pt x="1856" y="0"/>
                  </a:lnTo>
                  <a:lnTo>
                    <a:pt x="1856" y="40"/>
                  </a:lnTo>
                  <a:lnTo>
                    <a:pt x="1426" y="128"/>
                  </a:lnTo>
                  <a:lnTo>
                    <a:pt x="1161" y="421"/>
                  </a:lnTo>
                  <a:lnTo>
                    <a:pt x="724" y="509"/>
                  </a:lnTo>
                  <a:lnTo>
                    <a:pt x="461" y="800"/>
                  </a:lnTo>
                  <a:lnTo>
                    <a:pt x="19" y="991"/>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0" name="Freeform 22"/>
            <p:cNvSpPr>
              <a:spLocks/>
            </p:cNvSpPr>
            <p:nvPr/>
          </p:nvSpPr>
          <p:spPr bwMode="auto">
            <a:xfrm>
              <a:off x="9424734" y="5580856"/>
              <a:ext cx="1484958" cy="381614"/>
            </a:xfrm>
            <a:custGeom>
              <a:avLst/>
              <a:gdLst>
                <a:gd name="T0" fmla="*/ 7 w 1825"/>
                <a:gd name="T1" fmla="*/ 469 h 469"/>
                <a:gd name="T2" fmla="*/ 0 w 1825"/>
                <a:gd name="T3" fmla="*/ 426 h 469"/>
                <a:gd name="T4" fmla="*/ 423 w 1825"/>
                <a:gd name="T5" fmla="*/ 365 h 469"/>
                <a:gd name="T6" fmla="*/ 775 w 1825"/>
                <a:gd name="T7" fmla="*/ 161 h 469"/>
                <a:gd name="T8" fmla="*/ 1203 w 1825"/>
                <a:gd name="T9" fmla="*/ 202 h 469"/>
                <a:gd name="T10" fmla="*/ 1553 w 1825"/>
                <a:gd name="T11" fmla="*/ 0 h 469"/>
                <a:gd name="T12" fmla="*/ 1825 w 1825"/>
                <a:gd name="T13" fmla="*/ 31 h 469"/>
                <a:gd name="T14" fmla="*/ 1825 w 1825"/>
                <a:gd name="T15" fmla="*/ 74 h 469"/>
                <a:gd name="T16" fmla="*/ 1563 w 1825"/>
                <a:gd name="T17" fmla="*/ 43 h 469"/>
                <a:gd name="T18" fmla="*/ 1213 w 1825"/>
                <a:gd name="T19" fmla="*/ 244 h 469"/>
                <a:gd name="T20" fmla="*/ 785 w 1825"/>
                <a:gd name="T21" fmla="*/ 204 h 469"/>
                <a:gd name="T22" fmla="*/ 437 w 1825"/>
                <a:gd name="T23" fmla="*/ 405 h 469"/>
                <a:gd name="T24" fmla="*/ 7 w 182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5" h="469">
                  <a:moveTo>
                    <a:pt x="7" y="469"/>
                  </a:moveTo>
                  <a:lnTo>
                    <a:pt x="0" y="426"/>
                  </a:lnTo>
                  <a:lnTo>
                    <a:pt x="423" y="365"/>
                  </a:lnTo>
                  <a:lnTo>
                    <a:pt x="775" y="161"/>
                  </a:lnTo>
                  <a:lnTo>
                    <a:pt x="1203" y="202"/>
                  </a:lnTo>
                  <a:lnTo>
                    <a:pt x="1553" y="0"/>
                  </a:lnTo>
                  <a:lnTo>
                    <a:pt x="1825" y="31"/>
                  </a:lnTo>
                  <a:lnTo>
                    <a:pt x="1825" y="74"/>
                  </a:lnTo>
                  <a:lnTo>
                    <a:pt x="1563" y="43"/>
                  </a:lnTo>
                  <a:lnTo>
                    <a:pt x="1213" y="244"/>
                  </a:lnTo>
                  <a:lnTo>
                    <a:pt x="785" y="204"/>
                  </a:lnTo>
                  <a:lnTo>
                    <a:pt x="437" y="405"/>
                  </a:lnTo>
                  <a:lnTo>
                    <a:pt x="7" y="469"/>
                  </a:ln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1" name="Freeform 23"/>
            <p:cNvSpPr>
              <a:spLocks/>
            </p:cNvSpPr>
            <p:nvPr/>
          </p:nvSpPr>
          <p:spPr bwMode="auto">
            <a:xfrm>
              <a:off x="10451592" y="3825757"/>
              <a:ext cx="256308" cy="232712"/>
            </a:xfrm>
            <a:custGeom>
              <a:avLst/>
              <a:gdLst>
                <a:gd name="T0" fmla="*/ 133 w 133"/>
                <a:gd name="T1" fmla="*/ 31 h 121"/>
                <a:gd name="T2" fmla="*/ 52 w 133"/>
                <a:gd name="T3" fmla="*/ 0 h 121"/>
                <a:gd name="T4" fmla="*/ 0 w 133"/>
                <a:gd name="T5" fmla="*/ 11 h 121"/>
                <a:gd name="T6" fmla="*/ 52 w 133"/>
                <a:gd name="T7" fmla="*/ 121 h 121"/>
                <a:gd name="T8" fmla="*/ 133 w 133"/>
                <a:gd name="T9" fmla="*/ 31 h 121"/>
              </a:gdLst>
              <a:ahLst/>
              <a:cxnLst>
                <a:cxn ang="0">
                  <a:pos x="T0" y="T1"/>
                </a:cxn>
                <a:cxn ang="0">
                  <a:pos x="T2" y="T3"/>
                </a:cxn>
                <a:cxn ang="0">
                  <a:pos x="T4" y="T5"/>
                </a:cxn>
                <a:cxn ang="0">
                  <a:pos x="T6" y="T7"/>
                </a:cxn>
                <a:cxn ang="0">
                  <a:pos x="T8" y="T9"/>
                </a:cxn>
              </a:cxnLst>
              <a:rect l="0" t="0" r="r" b="b"/>
              <a:pathLst>
                <a:path w="133" h="121">
                  <a:moveTo>
                    <a:pt x="133" y="31"/>
                  </a:moveTo>
                  <a:cubicBezTo>
                    <a:pt x="112" y="12"/>
                    <a:pt x="83" y="0"/>
                    <a:pt x="52" y="0"/>
                  </a:cubicBezTo>
                  <a:cubicBezTo>
                    <a:pt x="33" y="0"/>
                    <a:pt x="16" y="4"/>
                    <a:pt x="0" y="11"/>
                  </a:cubicBezTo>
                  <a:cubicBezTo>
                    <a:pt x="52" y="121"/>
                    <a:pt x="52" y="121"/>
                    <a:pt x="52" y="121"/>
                  </a:cubicBezTo>
                  <a:lnTo>
                    <a:pt x="133" y="31"/>
                  </a:ln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2" name="Freeform 24"/>
            <p:cNvSpPr>
              <a:spLocks/>
            </p:cNvSpPr>
            <p:nvPr/>
          </p:nvSpPr>
          <p:spPr bwMode="auto">
            <a:xfrm>
              <a:off x="10546556" y="3883820"/>
              <a:ext cx="237831" cy="178594"/>
            </a:xfrm>
            <a:custGeom>
              <a:avLst/>
              <a:gdLst>
                <a:gd name="T0" fmla="*/ 112 w 121"/>
                <a:gd name="T1" fmla="*/ 44 h 90"/>
                <a:gd name="T2" fmla="*/ 81 w 121"/>
                <a:gd name="T3" fmla="*/ 0 h 90"/>
                <a:gd name="T4" fmla="*/ 0 w 121"/>
                <a:gd name="T5" fmla="*/ 90 h 90"/>
                <a:gd name="T6" fmla="*/ 121 w 121"/>
                <a:gd name="T7" fmla="*/ 90 h 90"/>
                <a:gd name="T8" fmla="*/ 112 w 121"/>
                <a:gd name="T9" fmla="*/ 44 h 90"/>
              </a:gdLst>
              <a:ahLst/>
              <a:cxnLst>
                <a:cxn ang="0">
                  <a:pos x="T0" y="T1"/>
                </a:cxn>
                <a:cxn ang="0">
                  <a:pos x="T2" y="T3"/>
                </a:cxn>
                <a:cxn ang="0">
                  <a:pos x="T4" y="T5"/>
                </a:cxn>
                <a:cxn ang="0">
                  <a:pos x="T6" y="T7"/>
                </a:cxn>
                <a:cxn ang="0">
                  <a:pos x="T8" y="T9"/>
                </a:cxn>
              </a:cxnLst>
              <a:rect l="0" t="0" r="r" b="b"/>
              <a:pathLst>
                <a:path w="121" h="90">
                  <a:moveTo>
                    <a:pt x="112" y="44"/>
                  </a:moveTo>
                  <a:cubicBezTo>
                    <a:pt x="105" y="27"/>
                    <a:pt x="95" y="12"/>
                    <a:pt x="81" y="0"/>
                  </a:cubicBezTo>
                  <a:cubicBezTo>
                    <a:pt x="0" y="90"/>
                    <a:pt x="0" y="90"/>
                    <a:pt x="0" y="90"/>
                  </a:cubicBezTo>
                  <a:cubicBezTo>
                    <a:pt x="121" y="90"/>
                    <a:pt x="121" y="90"/>
                    <a:pt x="121" y="90"/>
                  </a:cubicBezTo>
                  <a:cubicBezTo>
                    <a:pt x="121" y="74"/>
                    <a:pt x="118" y="58"/>
                    <a:pt x="112" y="44"/>
                  </a:cubicBez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3" name="Freeform 25"/>
            <p:cNvSpPr>
              <a:spLocks/>
            </p:cNvSpPr>
            <p:nvPr/>
          </p:nvSpPr>
          <p:spPr bwMode="auto">
            <a:xfrm>
              <a:off x="10317336" y="3846912"/>
              <a:ext cx="467050" cy="446708"/>
            </a:xfrm>
            <a:custGeom>
              <a:avLst/>
              <a:gdLst>
                <a:gd name="T0" fmla="*/ 122 w 243"/>
                <a:gd name="T1" fmla="*/ 110 h 232"/>
                <a:gd name="T2" fmla="*/ 70 w 243"/>
                <a:gd name="T3" fmla="*/ 0 h 232"/>
                <a:gd name="T4" fmla="*/ 0 w 243"/>
                <a:gd name="T5" fmla="*/ 110 h 232"/>
                <a:gd name="T6" fmla="*/ 35 w 243"/>
                <a:gd name="T7" fmla="*/ 195 h 232"/>
                <a:gd name="T8" fmla="*/ 67 w 243"/>
                <a:gd name="T9" fmla="*/ 218 h 232"/>
                <a:gd name="T10" fmla="*/ 122 w 243"/>
                <a:gd name="T11" fmla="*/ 232 h 232"/>
                <a:gd name="T12" fmla="*/ 243 w 243"/>
                <a:gd name="T13" fmla="*/ 110 h 232"/>
                <a:gd name="T14" fmla="*/ 122 w 243"/>
                <a:gd name="T15" fmla="*/ 110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32">
                  <a:moveTo>
                    <a:pt x="122" y="110"/>
                  </a:moveTo>
                  <a:cubicBezTo>
                    <a:pt x="70" y="0"/>
                    <a:pt x="70" y="0"/>
                    <a:pt x="70" y="0"/>
                  </a:cubicBezTo>
                  <a:cubicBezTo>
                    <a:pt x="29" y="20"/>
                    <a:pt x="0" y="62"/>
                    <a:pt x="0" y="110"/>
                  </a:cubicBezTo>
                  <a:cubicBezTo>
                    <a:pt x="0" y="143"/>
                    <a:pt x="14" y="173"/>
                    <a:pt x="35" y="195"/>
                  </a:cubicBezTo>
                  <a:cubicBezTo>
                    <a:pt x="44" y="205"/>
                    <a:pt x="55" y="212"/>
                    <a:pt x="67" y="218"/>
                  </a:cubicBezTo>
                  <a:cubicBezTo>
                    <a:pt x="83" y="227"/>
                    <a:pt x="102" y="232"/>
                    <a:pt x="122" y="232"/>
                  </a:cubicBezTo>
                  <a:cubicBezTo>
                    <a:pt x="189" y="232"/>
                    <a:pt x="243" y="177"/>
                    <a:pt x="243" y="110"/>
                  </a:cubicBezTo>
                  <a:lnTo>
                    <a:pt x="122" y="110"/>
                  </a:lnTo>
                  <a:close/>
                </a:path>
              </a:pathLst>
            </a:custGeom>
            <a:solidFill>
              <a:srgbClr val="FDB8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4" name="Freeform 26"/>
            <p:cNvSpPr>
              <a:spLocks/>
            </p:cNvSpPr>
            <p:nvPr/>
          </p:nvSpPr>
          <p:spPr bwMode="auto">
            <a:xfrm>
              <a:off x="9639301" y="3933826"/>
              <a:ext cx="460784" cy="336200"/>
            </a:xfrm>
            <a:custGeom>
              <a:avLst/>
              <a:gdLst>
                <a:gd name="T0" fmla="*/ 218 w 236"/>
                <a:gd name="T1" fmla="*/ 85 h 174"/>
                <a:gd name="T2" fmla="*/ 158 w 236"/>
                <a:gd name="T3" fmla="*/ 0 h 174"/>
                <a:gd name="T4" fmla="*/ 0 w 236"/>
                <a:gd name="T5" fmla="*/ 174 h 174"/>
                <a:gd name="T6" fmla="*/ 236 w 236"/>
                <a:gd name="T7" fmla="*/ 174 h 174"/>
                <a:gd name="T8" fmla="*/ 218 w 236"/>
                <a:gd name="T9" fmla="*/ 85 h 174"/>
              </a:gdLst>
              <a:ahLst/>
              <a:cxnLst>
                <a:cxn ang="0">
                  <a:pos x="T0" y="T1"/>
                </a:cxn>
                <a:cxn ang="0">
                  <a:pos x="T2" y="T3"/>
                </a:cxn>
                <a:cxn ang="0">
                  <a:pos x="T4" y="T5"/>
                </a:cxn>
                <a:cxn ang="0">
                  <a:pos x="T6" y="T7"/>
                </a:cxn>
                <a:cxn ang="0">
                  <a:pos x="T8" y="T9"/>
                </a:cxn>
              </a:cxnLst>
              <a:rect l="0" t="0" r="r" b="b"/>
              <a:pathLst>
                <a:path w="236" h="174">
                  <a:moveTo>
                    <a:pt x="218" y="85"/>
                  </a:moveTo>
                  <a:cubicBezTo>
                    <a:pt x="205" y="52"/>
                    <a:pt x="184" y="23"/>
                    <a:pt x="158" y="0"/>
                  </a:cubicBezTo>
                  <a:cubicBezTo>
                    <a:pt x="0" y="174"/>
                    <a:pt x="0" y="174"/>
                    <a:pt x="0" y="174"/>
                  </a:cubicBezTo>
                  <a:cubicBezTo>
                    <a:pt x="236" y="174"/>
                    <a:pt x="236" y="174"/>
                    <a:pt x="236" y="174"/>
                  </a:cubicBezTo>
                  <a:cubicBezTo>
                    <a:pt x="236" y="143"/>
                    <a:pt x="229" y="112"/>
                    <a:pt x="218" y="85"/>
                  </a:cubicBezTo>
                  <a:close/>
                </a:path>
              </a:pathLst>
            </a:custGeom>
            <a:solidFill>
              <a:srgbClr val="E741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5" name="Freeform 27"/>
            <p:cNvSpPr>
              <a:spLocks/>
            </p:cNvSpPr>
            <p:nvPr/>
          </p:nvSpPr>
          <p:spPr bwMode="auto">
            <a:xfrm>
              <a:off x="9193650" y="3817621"/>
              <a:ext cx="755905" cy="856800"/>
            </a:xfrm>
            <a:custGeom>
              <a:avLst/>
              <a:gdLst>
                <a:gd name="T0" fmla="*/ 235 w 393"/>
                <a:gd name="T1" fmla="*/ 0 h 445"/>
                <a:gd name="T2" fmla="*/ 135 w 393"/>
                <a:gd name="T3" fmla="*/ 22 h 445"/>
                <a:gd name="T4" fmla="*/ 0 w 393"/>
                <a:gd name="T5" fmla="*/ 235 h 445"/>
                <a:gd name="T6" fmla="*/ 68 w 393"/>
                <a:gd name="T7" fmla="*/ 400 h 445"/>
                <a:gd name="T8" fmla="*/ 129 w 393"/>
                <a:gd name="T9" fmla="*/ 445 h 445"/>
                <a:gd name="T10" fmla="*/ 235 w 393"/>
                <a:gd name="T11" fmla="*/ 235 h 445"/>
                <a:gd name="T12" fmla="*/ 393 w 393"/>
                <a:gd name="T13" fmla="*/ 61 h 445"/>
                <a:gd name="T14" fmla="*/ 235 w 393"/>
                <a:gd name="T15" fmla="*/ 0 h 4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 h="445">
                  <a:moveTo>
                    <a:pt x="235" y="0"/>
                  </a:moveTo>
                  <a:cubicBezTo>
                    <a:pt x="200" y="0"/>
                    <a:pt x="166" y="8"/>
                    <a:pt x="135" y="22"/>
                  </a:cubicBezTo>
                  <a:cubicBezTo>
                    <a:pt x="56" y="60"/>
                    <a:pt x="0" y="141"/>
                    <a:pt x="0" y="235"/>
                  </a:cubicBezTo>
                  <a:cubicBezTo>
                    <a:pt x="0" y="299"/>
                    <a:pt x="26" y="358"/>
                    <a:pt x="68" y="400"/>
                  </a:cubicBezTo>
                  <a:cubicBezTo>
                    <a:pt x="86" y="418"/>
                    <a:pt x="106" y="433"/>
                    <a:pt x="129" y="445"/>
                  </a:cubicBezTo>
                  <a:cubicBezTo>
                    <a:pt x="235" y="235"/>
                    <a:pt x="235" y="235"/>
                    <a:pt x="235" y="235"/>
                  </a:cubicBezTo>
                  <a:cubicBezTo>
                    <a:pt x="393" y="61"/>
                    <a:pt x="393" y="61"/>
                    <a:pt x="393" y="61"/>
                  </a:cubicBezTo>
                  <a:cubicBezTo>
                    <a:pt x="351" y="23"/>
                    <a:pt x="296" y="0"/>
                    <a:pt x="235" y="0"/>
                  </a:cubicBezTo>
                  <a:close/>
                </a:path>
              </a:pathLst>
            </a:custGeom>
            <a:solidFill>
              <a:srgbClr val="2186C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56" name="Freeform 28"/>
            <p:cNvSpPr>
              <a:spLocks/>
            </p:cNvSpPr>
            <p:nvPr/>
          </p:nvSpPr>
          <p:spPr bwMode="auto">
            <a:xfrm>
              <a:off x="9441820" y="4270024"/>
              <a:ext cx="658264" cy="452404"/>
            </a:xfrm>
            <a:custGeom>
              <a:avLst/>
              <a:gdLst>
                <a:gd name="T0" fmla="*/ 0 w 342"/>
                <a:gd name="T1" fmla="*/ 210 h 235"/>
                <a:gd name="T2" fmla="*/ 106 w 342"/>
                <a:gd name="T3" fmla="*/ 235 h 235"/>
                <a:gd name="T4" fmla="*/ 342 w 342"/>
                <a:gd name="T5" fmla="*/ 0 h 235"/>
                <a:gd name="T6" fmla="*/ 106 w 342"/>
                <a:gd name="T7" fmla="*/ 0 h 235"/>
                <a:gd name="T8" fmla="*/ 0 w 342"/>
                <a:gd name="T9" fmla="*/ 210 h 235"/>
              </a:gdLst>
              <a:ahLst/>
              <a:cxnLst>
                <a:cxn ang="0">
                  <a:pos x="T0" y="T1"/>
                </a:cxn>
                <a:cxn ang="0">
                  <a:pos x="T2" y="T3"/>
                </a:cxn>
                <a:cxn ang="0">
                  <a:pos x="T4" y="T5"/>
                </a:cxn>
                <a:cxn ang="0">
                  <a:pos x="T6" y="T7"/>
                </a:cxn>
                <a:cxn ang="0">
                  <a:pos x="T8" y="T9"/>
                </a:cxn>
              </a:cxnLst>
              <a:rect l="0" t="0" r="r" b="b"/>
              <a:pathLst>
                <a:path w="342" h="235">
                  <a:moveTo>
                    <a:pt x="0" y="210"/>
                  </a:moveTo>
                  <a:cubicBezTo>
                    <a:pt x="32" y="226"/>
                    <a:pt x="68" y="235"/>
                    <a:pt x="106" y="235"/>
                  </a:cubicBezTo>
                  <a:cubicBezTo>
                    <a:pt x="236" y="235"/>
                    <a:pt x="342" y="130"/>
                    <a:pt x="342" y="0"/>
                  </a:cubicBezTo>
                  <a:cubicBezTo>
                    <a:pt x="106" y="0"/>
                    <a:pt x="106" y="0"/>
                    <a:pt x="106" y="0"/>
                  </a:cubicBezTo>
                  <a:lnTo>
                    <a:pt x="0" y="210"/>
                  </a:lnTo>
                  <a:close/>
                </a:path>
              </a:pathLst>
            </a:custGeom>
            <a:solidFill>
              <a:srgbClr val="FDB81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sp>
        <p:nvSpPr>
          <p:cNvPr id="57" name="TextBox 56">
            <a:hlinkClick r:id="rId3"/>
          </p:cNvPr>
          <p:cNvSpPr txBox="1"/>
          <p:nvPr/>
        </p:nvSpPr>
        <p:spPr>
          <a:xfrm>
            <a:off x="1062496" y="2718311"/>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58" name="矩形 57">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31762598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2" presetClass="entr" presetSubtype="8" decel="10000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6"/>
          <p:cNvSpPr>
            <a:spLocks noGrp="1"/>
          </p:cNvSpPr>
          <p:nvPr>
            <p:ph type="title"/>
          </p:nvPr>
        </p:nvSpPr>
        <p:spPr/>
        <p:txBody>
          <a:bodyPr/>
          <a:lstStyle/>
          <a:p>
            <a:r>
              <a:rPr lang="en-US" dirty="0" smtClean="0"/>
              <a:t>Technology innovation accelerates value</a:t>
            </a:r>
            <a:endParaRPr lang="en-US" dirty="0"/>
          </a:p>
        </p:txBody>
      </p:sp>
      <p:grpSp>
        <p:nvGrpSpPr>
          <p:cNvPr id="2" name="Group 1"/>
          <p:cNvGrpSpPr/>
          <p:nvPr/>
        </p:nvGrpSpPr>
        <p:grpSpPr>
          <a:xfrm>
            <a:off x="237494" y="1934377"/>
            <a:ext cx="12059139" cy="4747396"/>
            <a:chOff x="237494" y="1934377"/>
            <a:chExt cx="12059139" cy="4747396"/>
          </a:xfrm>
        </p:grpSpPr>
        <p:sp>
          <p:nvSpPr>
            <p:cNvPr id="43" name="Rectangle 29"/>
            <p:cNvSpPr/>
            <p:nvPr/>
          </p:nvSpPr>
          <p:spPr bwMode="auto">
            <a:xfrm flipH="1">
              <a:off x="503238" y="2082800"/>
              <a:ext cx="11549062" cy="4389256"/>
            </a:xfrm>
            <a:custGeom>
              <a:avLst/>
              <a:gdLst>
                <a:gd name="connsiteX0" fmla="*/ 0 w 11549062"/>
                <a:gd name="connsiteY0" fmla="*/ 0 h 4389256"/>
                <a:gd name="connsiteX1" fmla="*/ 11549062 w 11549062"/>
                <a:gd name="connsiteY1" fmla="*/ 0 h 4389256"/>
                <a:gd name="connsiteX2" fmla="*/ 11549062 w 11549062"/>
                <a:gd name="connsiteY2" fmla="*/ 4389256 h 4389256"/>
                <a:gd name="connsiteX3" fmla="*/ 0 w 11549062"/>
                <a:gd name="connsiteY3" fmla="*/ 4389256 h 4389256"/>
                <a:gd name="connsiteX4" fmla="*/ 0 w 11549062"/>
                <a:gd name="connsiteY4" fmla="*/ 0 h 4389256"/>
                <a:gd name="connsiteX0" fmla="*/ 0 w 11549062"/>
                <a:gd name="connsiteY0" fmla="*/ 0 h 4389256"/>
                <a:gd name="connsiteX1" fmla="*/ 11549062 w 11549062"/>
                <a:gd name="connsiteY1" fmla="*/ 3213100 h 4389256"/>
                <a:gd name="connsiteX2" fmla="*/ 11549062 w 11549062"/>
                <a:gd name="connsiteY2" fmla="*/ 4389256 h 4389256"/>
                <a:gd name="connsiteX3" fmla="*/ 0 w 11549062"/>
                <a:gd name="connsiteY3" fmla="*/ 4389256 h 4389256"/>
                <a:gd name="connsiteX4" fmla="*/ 0 w 11549062"/>
                <a:gd name="connsiteY4" fmla="*/ 0 h 4389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9062" h="4389256">
                  <a:moveTo>
                    <a:pt x="0" y="0"/>
                  </a:moveTo>
                  <a:lnTo>
                    <a:pt x="11549062" y="3213100"/>
                  </a:lnTo>
                  <a:lnTo>
                    <a:pt x="11549062" y="4389256"/>
                  </a:lnTo>
                  <a:lnTo>
                    <a:pt x="0" y="4389256"/>
                  </a:lnTo>
                  <a:lnTo>
                    <a:pt x="0" y="0"/>
                  </a:lnTo>
                  <a:close/>
                </a:path>
              </a:pathLst>
            </a:custGeom>
            <a:gradFill flip="none" rotWithShape="1">
              <a:gsLst>
                <a:gs pos="0">
                  <a:srgbClr val="D2D2D2"/>
                </a:gs>
                <a:gs pos="100000">
                  <a:srgbClr val="E9E9E9"/>
                </a:gs>
                <a:gs pos="77000">
                  <a:srgbClr val="FFFFFF"/>
                </a:gs>
              </a:gsLst>
              <a:lin ang="10800000" scaled="0"/>
              <a:tileRect/>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dirty="0" smtClean="0">
                <a:ln>
                  <a:noFill/>
                </a:ln>
                <a:gradFill>
                  <a:gsLst>
                    <a:gs pos="18898">
                      <a:srgbClr val="FFFFFF"/>
                    </a:gs>
                    <a:gs pos="49000">
                      <a:srgbClr val="FFFFFF"/>
                    </a:gs>
                  </a:gsLst>
                  <a:lin ang="5400000" scaled="0"/>
                </a:gradFill>
                <a:effectLst/>
                <a:uLnTx/>
                <a:uFillTx/>
                <a:latin typeface="Segoe UI Light"/>
                <a:ea typeface="Segoe UI" pitchFamily="34" charset="0"/>
                <a:cs typeface="Segoe UI" pitchFamily="34" charset="0"/>
              </a:endParaRPr>
            </a:p>
          </p:txBody>
        </p:sp>
        <p:cxnSp>
          <p:nvCxnSpPr>
            <p:cNvPr id="44" name="Straight Connector 43"/>
            <p:cNvCxnSpPr/>
            <p:nvPr/>
          </p:nvCxnSpPr>
          <p:spPr>
            <a:xfrm flipV="1">
              <a:off x="539733" y="2070100"/>
              <a:ext cx="11652267" cy="3192344"/>
            </a:xfrm>
            <a:prstGeom prst="line">
              <a:avLst/>
            </a:prstGeom>
            <a:noFill/>
            <a:ln w="228600" cap="flat" cmpd="sng" algn="ctr">
              <a:solidFill>
                <a:srgbClr val="FFFFFF">
                  <a:lumMod val="65000"/>
                </a:srgbClr>
              </a:solidFill>
              <a:prstDash val="solid"/>
              <a:headEnd type="none"/>
              <a:tailEnd type="triangle" w="sm" len="sm"/>
            </a:ln>
            <a:effectLst/>
          </p:spPr>
        </p:cxnSp>
        <p:sp>
          <p:nvSpPr>
            <p:cNvPr id="45" name="Rectangle 44"/>
            <p:cNvSpPr/>
            <p:nvPr/>
          </p:nvSpPr>
          <p:spPr>
            <a:xfrm>
              <a:off x="1172624" y="4518074"/>
              <a:ext cx="2516525" cy="331490"/>
            </a:xfrm>
            <a:prstGeom prst="rect">
              <a:avLst/>
            </a:prstGeom>
            <a:solidFill>
              <a:srgbClr val="68217A">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Complex implementations</a:t>
              </a:r>
            </a:p>
          </p:txBody>
        </p:sp>
        <p:sp>
          <p:nvSpPr>
            <p:cNvPr id="46" name="Rectangle 45"/>
            <p:cNvSpPr/>
            <p:nvPr/>
          </p:nvSpPr>
          <p:spPr>
            <a:xfrm>
              <a:off x="3849875" y="4331576"/>
              <a:ext cx="2613794" cy="333489"/>
            </a:xfrm>
            <a:prstGeom prst="rect">
              <a:avLst/>
            </a:prstGeom>
            <a:solidFill>
              <a:srgbClr val="68217A"/>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Enterprise data warehouse</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47" name="Rectangle 46"/>
            <p:cNvSpPr/>
            <p:nvPr/>
          </p:nvSpPr>
          <p:spPr>
            <a:xfrm>
              <a:off x="1223448" y="5000509"/>
              <a:ext cx="1309909" cy="333489"/>
            </a:xfrm>
            <a:prstGeom prst="rect">
              <a:avLst/>
            </a:prstGeom>
            <a:solidFill>
              <a:srgbClr val="68217A">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err="1" smtClean="0">
                  <a:ln>
                    <a:noFill/>
                  </a:ln>
                  <a:gradFill>
                    <a:gsLst>
                      <a:gs pos="18898">
                        <a:srgbClr val="FFFFFF"/>
                      </a:gs>
                      <a:gs pos="49000">
                        <a:srgbClr val="FFFFFF"/>
                      </a:gs>
                    </a:gsLst>
                    <a:lin ang="5400000" scaled="0"/>
                  </a:gradFill>
                  <a:effectLst/>
                  <a:uLnTx/>
                  <a:uFillTx/>
                  <a:ea typeface="MS PGothic" panose="020B0600070205080204" pitchFamily="34" charset="-128"/>
                </a:rPr>
                <a:t>Spreadmarts</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48" name="Rectangle 47"/>
            <p:cNvSpPr/>
            <p:nvPr/>
          </p:nvSpPr>
          <p:spPr>
            <a:xfrm>
              <a:off x="2099736" y="5421003"/>
              <a:ext cx="1178114" cy="331490"/>
            </a:xfrm>
            <a:prstGeom prst="rect">
              <a:avLst/>
            </a:prstGeom>
            <a:solidFill>
              <a:srgbClr val="68217A">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Siloed data</a:t>
              </a:r>
            </a:p>
          </p:txBody>
        </p:sp>
        <p:sp>
          <p:nvSpPr>
            <p:cNvPr id="49" name="Rectangle 48"/>
            <p:cNvSpPr/>
            <p:nvPr/>
          </p:nvSpPr>
          <p:spPr>
            <a:xfrm>
              <a:off x="6023702" y="3906451"/>
              <a:ext cx="901208" cy="333489"/>
            </a:xfrm>
            <a:prstGeom prst="rect">
              <a:avLst/>
            </a:prstGeom>
            <a:solidFill>
              <a:srgbClr val="0072C6">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Hadoop</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50" name="Rectangle 49"/>
            <p:cNvSpPr/>
            <p:nvPr/>
          </p:nvSpPr>
          <p:spPr>
            <a:xfrm>
              <a:off x="7268427" y="3480584"/>
              <a:ext cx="1234184" cy="333489"/>
            </a:xfrm>
            <a:prstGeom prst="rect">
              <a:avLst/>
            </a:prstGeom>
            <a:solidFill>
              <a:srgbClr val="0072C6">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Dashboards</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51" name="Rectangle 50"/>
            <p:cNvSpPr/>
            <p:nvPr/>
          </p:nvSpPr>
          <p:spPr>
            <a:xfrm>
              <a:off x="5609043" y="3493880"/>
              <a:ext cx="1548822" cy="333489"/>
            </a:xfrm>
            <a:prstGeom prst="rect">
              <a:avLst/>
            </a:prstGeom>
            <a:solidFill>
              <a:srgbClr val="0072C6">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smtClean="0">
                  <a:ln>
                    <a:noFill/>
                  </a:ln>
                  <a:gradFill>
                    <a:gsLst>
                      <a:gs pos="18898">
                        <a:srgbClr val="FFFFFF"/>
                      </a:gs>
                      <a:gs pos="49000">
                        <a:srgbClr val="FFFFFF"/>
                      </a:gs>
                    </a:gsLst>
                    <a:lin ang="5400000" scaled="0"/>
                  </a:gradFill>
                  <a:effectLst/>
                  <a:uLnTx/>
                  <a:uFillTx/>
                  <a:ea typeface="MS PGothic" panose="020B0600070205080204" pitchFamily="34" charset="-128"/>
                </a:rPr>
                <a:t>Ad hoc </a:t>
              </a: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analysis</a:t>
              </a:r>
            </a:p>
          </p:txBody>
        </p:sp>
        <p:sp>
          <p:nvSpPr>
            <p:cNvPr id="52" name="Rectangle 51"/>
            <p:cNvSpPr/>
            <p:nvPr/>
          </p:nvSpPr>
          <p:spPr>
            <a:xfrm>
              <a:off x="9133355" y="2359442"/>
              <a:ext cx="1743048" cy="337716"/>
            </a:xfrm>
            <a:prstGeom prst="rect">
              <a:avLst/>
            </a:prstGeom>
            <a:solidFill>
              <a:srgbClr val="0072C6"/>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Machine learning</a:t>
              </a:r>
            </a:p>
          </p:txBody>
        </p:sp>
        <p:sp>
          <p:nvSpPr>
            <p:cNvPr id="53" name="Rectangle 52"/>
            <p:cNvSpPr/>
            <p:nvPr/>
          </p:nvSpPr>
          <p:spPr>
            <a:xfrm>
              <a:off x="4272784" y="3903620"/>
              <a:ext cx="678544" cy="331491"/>
            </a:xfrm>
            <a:prstGeom prst="rect">
              <a:avLst/>
            </a:prstGeom>
            <a:solidFill>
              <a:srgbClr val="68217A"/>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OLAP</a:t>
              </a:r>
            </a:p>
          </p:txBody>
        </p:sp>
        <p:sp>
          <p:nvSpPr>
            <p:cNvPr id="54" name="Rectangle 53"/>
            <p:cNvSpPr/>
            <p:nvPr/>
          </p:nvSpPr>
          <p:spPr>
            <a:xfrm>
              <a:off x="10004879" y="2791714"/>
              <a:ext cx="985134" cy="339272"/>
            </a:xfrm>
            <a:prstGeom prst="rect">
              <a:avLst/>
            </a:prstGeom>
            <a:solidFill>
              <a:srgbClr val="0072C6"/>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Any data</a:t>
              </a:r>
            </a:p>
          </p:txBody>
        </p:sp>
        <p:sp>
          <p:nvSpPr>
            <p:cNvPr id="55" name="Rectangle 54"/>
            <p:cNvSpPr/>
            <p:nvPr/>
          </p:nvSpPr>
          <p:spPr>
            <a:xfrm>
              <a:off x="8682030" y="2799494"/>
              <a:ext cx="1195233" cy="337716"/>
            </a:xfrm>
            <a:prstGeom prst="rect">
              <a:avLst/>
            </a:prstGeom>
            <a:solidFill>
              <a:srgbClr val="0072C6"/>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In-memory</a:t>
              </a:r>
            </a:p>
          </p:txBody>
        </p:sp>
        <p:sp>
          <p:nvSpPr>
            <p:cNvPr id="56" name="Rectangle 55"/>
            <p:cNvSpPr/>
            <p:nvPr/>
          </p:nvSpPr>
          <p:spPr>
            <a:xfrm>
              <a:off x="8987841" y="3222844"/>
              <a:ext cx="1778843" cy="339272"/>
            </a:xfrm>
            <a:prstGeom prst="rect">
              <a:avLst/>
            </a:prstGeom>
            <a:solidFill>
              <a:srgbClr val="0072C6"/>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rPr>
                <a:t>Internet of Things</a:t>
              </a:r>
            </a:p>
          </p:txBody>
        </p:sp>
        <p:sp>
          <p:nvSpPr>
            <p:cNvPr id="57" name="TextBox 56"/>
            <p:cNvSpPr txBox="1"/>
            <p:nvPr/>
          </p:nvSpPr>
          <p:spPr>
            <a:xfrm>
              <a:off x="253333" y="6316013"/>
              <a:ext cx="12043300" cy="365760"/>
            </a:xfrm>
            <a:prstGeom prst="rightArrow">
              <a:avLst>
                <a:gd name="adj1" fmla="val 100000"/>
                <a:gd name="adj2" fmla="val 50000"/>
              </a:avLst>
            </a:prstGeom>
            <a:gradFill>
              <a:gsLst>
                <a:gs pos="0">
                  <a:srgbClr val="68217A"/>
                </a:gs>
                <a:gs pos="100000">
                  <a:srgbClr val="0072C6"/>
                </a:gs>
              </a:gsLst>
              <a:lin ang="0" scaled="0"/>
            </a:gradFill>
          </p:spPr>
          <p:txBody>
            <a:bodyPr lIns="179259" tIns="143407" rIns="179259" bIns="143407" anchor="ctr"/>
            <a:lstStyle/>
            <a:p>
              <a:pPr marL="0" marR="0" lvl="0" indent="0" algn="r" defTabSz="913505" eaLnBrk="1" fontAlgn="auto" latinLnBrk="0" hangingPunct="1">
                <a:lnSpc>
                  <a:spcPct val="90000"/>
                </a:lnSpc>
                <a:spcBef>
                  <a:spcPts val="0"/>
                </a:spcBef>
                <a:spcAft>
                  <a:spcPts val="588"/>
                </a:spcAft>
                <a:buClrTx/>
                <a:buSzTx/>
                <a:buFontTx/>
                <a:buNone/>
                <a:tabLst/>
                <a:defRPr/>
              </a:pPr>
              <a:r>
                <a:rPr kumimoji="0" lang="en-US" sz="1600" b="0" i="0" u="none" strike="noStrike" kern="0" cap="none" spc="0" normalizeH="0" baseline="0" noProof="0" smtClean="0">
                  <a:ln>
                    <a:noFill/>
                  </a:ln>
                  <a:gradFill>
                    <a:gsLst>
                      <a:gs pos="18898">
                        <a:srgbClr val="FFFFFF"/>
                      </a:gs>
                      <a:gs pos="49000">
                        <a:srgbClr val="FFFFFF"/>
                      </a:gs>
                    </a:gsLst>
                    <a:lin ang="5400000" scaled="0"/>
                  </a:gradFill>
                  <a:effectLst/>
                  <a:uLnTx/>
                  <a:uFillTx/>
                </a:rPr>
                <a:t>Innovation</a:t>
              </a:r>
              <a:endParaRPr kumimoji="0" lang="en-US" sz="1600" b="0" i="0" u="none" strike="noStrike" kern="0" cap="none" spc="0" normalizeH="0" baseline="0" noProof="0" dirty="0" smtClean="0">
                <a:ln>
                  <a:noFill/>
                </a:ln>
                <a:gradFill>
                  <a:gsLst>
                    <a:gs pos="18898">
                      <a:srgbClr val="FFFFFF"/>
                    </a:gs>
                    <a:gs pos="49000">
                      <a:srgbClr val="FFFFFF"/>
                    </a:gs>
                  </a:gsLst>
                  <a:lin ang="5400000" scaled="0"/>
                </a:gradFill>
                <a:effectLst/>
                <a:uLnTx/>
                <a:uFillTx/>
              </a:endParaRPr>
            </a:p>
          </p:txBody>
        </p:sp>
        <p:sp>
          <p:nvSpPr>
            <p:cNvPr id="58" name="Rectangle 57"/>
            <p:cNvSpPr/>
            <p:nvPr/>
          </p:nvSpPr>
          <p:spPr>
            <a:xfrm>
              <a:off x="978494" y="4099988"/>
              <a:ext cx="2089290" cy="333489"/>
            </a:xfrm>
            <a:prstGeom prst="rect">
              <a:avLst/>
            </a:prstGeom>
            <a:solidFill>
              <a:srgbClr val="68217A">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Transactional systems</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59" name="Rectangle 58"/>
            <p:cNvSpPr/>
            <p:nvPr/>
          </p:nvSpPr>
          <p:spPr>
            <a:xfrm>
              <a:off x="3593392" y="3899775"/>
              <a:ext cx="486415" cy="333489"/>
            </a:xfrm>
            <a:prstGeom prst="rect">
              <a:avLst/>
            </a:prstGeom>
            <a:solidFill>
              <a:srgbClr val="68217A"/>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ETL</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60" name="Rectangle 59"/>
            <p:cNvSpPr/>
            <p:nvPr/>
          </p:nvSpPr>
          <p:spPr>
            <a:xfrm>
              <a:off x="6044236" y="3058991"/>
              <a:ext cx="2119426" cy="333489"/>
            </a:xfrm>
            <a:prstGeom prst="rect">
              <a:avLst/>
            </a:prstGeom>
            <a:solidFill>
              <a:srgbClr val="0072C6">
                <a:lumMod val="75000"/>
              </a:srgbClr>
            </a:solidFill>
          </p:spPr>
          <p:txBody>
            <a:bodyPr wrap="none" anchor="ctr">
              <a:spAutoFit/>
            </a:bodyPr>
            <a:lstStyle/>
            <a:p>
              <a:pPr marL="0" marR="0" lvl="0" indent="0" algn="ctr" defTabSz="913330" eaLnBrk="1" fontAlgn="auto" latinLnBrk="0" hangingPunct="1">
                <a:lnSpc>
                  <a:spcPct val="100000"/>
                </a:lnSpc>
                <a:spcBef>
                  <a:spcPts val="0"/>
                </a:spcBef>
                <a:spcAft>
                  <a:spcPts val="0"/>
                </a:spcAft>
                <a:buClrTx/>
                <a:buSzTx/>
                <a:buFontTx/>
                <a:buNone/>
                <a:tabLst/>
                <a:defRPr/>
              </a:pPr>
              <a:r>
                <a:rPr kumimoji="0" lang="en-US" sz="1567"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anose="020B0600070205080204" pitchFamily="34" charset="-128"/>
                </a:rPr>
                <a:t>Operational reporting</a:t>
              </a:r>
              <a:endParaRPr kumimoji="0" lang="en-US" sz="1567"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anose="020B0600070205080204" pitchFamily="34" charset="-128"/>
              </a:endParaRPr>
            </a:p>
          </p:txBody>
        </p:sp>
        <p:sp>
          <p:nvSpPr>
            <p:cNvPr id="61" name="TextBox 60"/>
            <p:cNvSpPr txBox="1"/>
            <p:nvPr/>
          </p:nvSpPr>
          <p:spPr>
            <a:xfrm rot="16200000">
              <a:off x="-1948945" y="4120816"/>
              <a:ext cx="4738638" cy="365760"/>
            </a:xfrm>
            <a:prstGeom prst="rightArrow">
              <a:avLst>
                <a:gd name="adj1" fmla="val 100000"/>
                <a:gd name="adj2" fmla="val 51866"/>
              </a:avLst>
            </a:prstGeom>
            <a:gradFill>
              <a:gsLst>
                <a:gs pos="84000">
                  <a:srgbClr val="0072C6"/>
                </a:gs>
                <a:gs pos="45000">
                  <a:srgbClr val="68217A"/>
                </a:gs>
              </a:gsLst>
              <a:lin ang="0" scaled="0"/>
            </a:gradFill>
          </p:spPr>
          <p:txBody>
            <a:bodyPr lIns="179259" tIns="143407" rIns="179259" bIns="143407" anchor="ctr"/>
            <a:lstStyle/>
            <a:p>
              <a:pPr marL="0" marR="0" lvl="0" indent="0" algn="r" defTabSz="913505" eaLnBrk="1" fontAlgn="auto" latinLnBrk="0" hangingPunct="1">
                <a:lnSpc>
                  <a:spcPct val="90000"/>
                </a:lnSpc>
                <a:spcBef>
                  <a:spcPts val="0"/>
                </a:spcBef>
                <a:spcAft>
                  <a:spcPts val="588"/>
                </a:spcAft>
                <a:buClrTx/>
                <a:buSzTx/>
                <a:buFontTx/>
                <a:buNone/>
                <a:tabLst/>
                <a:defRPr/>
              </a:pPr>
              <a:r>
                <a:rPr kumimoji="0" lang="en-US" sz="1600" b="0" i="0" u="none" strike="noStrike" kern="0" cap="none" spc="0" normalizeH="0" baseline="0" noProof="0" smtClean="0">
                  <a:ln>
                    <a:noFill/>
                  </a:ln>
                  <a:gradFill>
                    <a:gsLst>
                      <a:gs pos="18898">
                        <a:srgbClr val="FFFFFF"/>
                      </a:gs>
                      <a:gs pos="49000">
                        <a:srgbClr val="FFFFFF"/>
                      </a:gs>
                    </a:gsLst>
                    <a:lin ang="5400000" scaled="0"/>
                  </a:gradFill>
                  <a:effectLst/>
                  <a:uLnTx/>
                  <a:uFillTx/>
                </a:rPr>
                <a:t>Value</a:t>
              </a:r>
              <a:endParaRPr kumimoji="0" lang="en-US" sz="1600" b="0" i="0" u="none" strike="noStrike" kern="0" cap="none" spc="0" normalizeH="0" baseline="0" noProof="0" dirty="0" smtClean="0">
                <a:ln>
                  <a:noFill/>
                </a:ln>
                <a:gradFill>
                  <a:gsLst>
                    <a:gs pos="18898">
                      <a:srgbClr val="FFFFFF"/>
                    </a:gs>
                    <a:gs pos="49000">
                      <a:srgbClr val="FFFFFF"/>
                    </a:gs>
                  </a:gsLst>
                  <a:lin ang="5400000" scaled="0"/>
                </a:gradFill>
                <a:effectLst/>
                <a:uLnTx/>
                <a:uFillTx/>
              </a:endParaRPr>
            </a:p>
          </p:txBody>
        </p:sp>
      </p:grpSp>
      <p:sp>
        <p:nvSpPr>
          <p:cNvPr id="23" name="TextBox 22">
            <a:hlinkClick r:id="rId3"/>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24" name="矩形 23">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29208760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126"/>
          <p:cNvSpPr/>
          <p:nvPr/>
        </p:nvSpPr>
        <p:spPr>
          <a:xfrm>
            <a:off x="4517760" y="3048530"/>
            <a:ext cx="1188551" cy="1188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509">
              <a:lnSpc>
                <a:spcPct val="80000"/>
              </a:lnSpc>
              <a:defRPr/>
            </a:pPr>
            <a:r>
              <a:rPr lang="en-US" sz="2000" dirty="0">
                <a:gradFill>
                  <a:gsLst>
                    <a:gs pos="3540">
                      <a:srgbClr val="FFFFFF"/>
                    </a:gs>
                    <a:gs pos="41000">
                      <a:srgbClr val="FFFFFF"/>
                    </a:gs>
                  </a:gsLst>
                  <a:lin ang="5400000" scaled="0"/>
                </a:gradFill>
              </a:rPr>
              <a:t>More people</a:t>
            </a:r>
          </a:p>
        </p:txBody>
      </p:sp>
      <p:sp>
        <p:nvSpPr>
          <p:cNvPr id="130" name="Rectangle 129"/>
          <p:cNvSpPr/>
          <p:nvPr/>
        </p:nvSpPr>
        <p:spPr>
          <a:xfrm>
            <a:off x="2687917" y="3048530"/>
            <a:ext cx="1188551" cy="1188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509">
              <a:lnSpc>
                <a:spcPct val="80000"/>
              </a:lnSpc>
              <a:defRPr/>
            </a:pPr>
            <a:r>
              <a:rPr lang="en-US" sz="2000" dirty="0">
                <a:gradFill>
                  <a:gsLst>
                    <a:gs pos="3540">
                      <a:srgbClr val="FFFFFF"/>
                    </a:gs>
                    <a:gs pos="41000">
                      <a:srgbClr val="FFFFFF"/>
                    </a:gs>
                  </a:gsLst>
                  <a:lin ang="5400000" scaled="0"/>
                </a:gradFill>
              </a:rPr>
              <a:t>New analytics</a:t>
            </a:r>
          </a:p>
        </p:txBody>
      </p:sp>
      <p:sp>
        <p:nvSpPr>
          <p:cNvPr id="131" name="Rectangle 130"/>
          <p:cNvSpPr/>
          <p:nvPr/>
        </p:nvSpPr>
        <p:spPr>
          <a:xfrm>
            <a:off x="886345" y="3048530"/>
            <a:ext cx="1188551" cy="1188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509">
              <a:lnSpc>
                <a:spcPct val="80000"/>
              </a:lnSpc>
              <a:defRPr/>
            </a:pPr>
            <a:r>
              <a:rPr lang="en-US" sz="2000" dirty="0">
                <a:gradFill>
                  <a:gsLst>
                    <a:gs pos="3540">
                      <a:srgbClr val="FFFFFF"/>
                    </a:gs>
                    <a:gs pos="41000">
                      <a:srgbClr val="FFFFFF"/>
                    </a:gs>
                  </a:gsLst>
                  <a:lin ang="5400000" scaled="0"/>
                </a:gradFill>
              </a:rPr>
              <a:t>Diverse data</a:t>
            </a:r>
          </a:p>
        </p:txBody>
      </p:sp>
      <p:sp>
        <p:nvSpPr>
          <p:cNvPr id="4" name="Title 3"/>
          <p:cNvSpPr>
            <a:spLocks noGrp="1"/>
          </p:cNvSpPr>
          <p:nvPr>
            <p:ph type="title"/>
          </p:nvPr>
        </p:nvSpPr>
        <p:spPr/>
        <p:txBody>
          <a:bodyPr/>
          <a:lstStyle/>
          <a:p>
            <a:r>
              <a:rPr lang="en-US" sz="5000" dirty="0"/>
              <a:t>Help customers seize their data dividend</a:t>
            </a:r>
          </a:p>
        </p:txBody>
      </p:sp>
      <p:sp>
        <p:nvSpPr>
          <p:cNvPr id="490" name="Text Placeholder 489"/>
          <p:cNvSpPr>
            <a:spLocks noGrp="1"/>
          </p:cNvSpPr>
          <p:nvPr>
            <p:ph type="body" sz="quarter" idx="4294967295"/>
          </p:nvPr>
        </p:nvSpPr>
        <p:spPr>
          <a:xfrm>
            <a:off x="276628" y="1216025"/>
            <a:ext cx="10056813" cy="1204913"/>
          </a:xfrm>
        </p:spPr>
        <p:txBody>
          <a:bodyPr anchor="t"/>
          <a:lstStyle/>
          <a:p>
            <a:pPr marL="0" indent="0">
              <a:spcBef>
                <a:spcPct val="0"/>
              </a:spcBef>
              <a:buNone/>
            </a:pPr>
            <a:r>
              <a:rPr lang="en-US" sz="3599" dirty="0">
                <a:ln w="3175">
                  <a:noFill/>
                </a:ln>
                <a:gradFill>
                  <a:gsLst>
                    <a:gs pos="15929">
                      <a:schemeClr val="accent2"/>
                    </a:gs>
                    <a:gs pos="52000">
                      <a:schemeClr val="accent2"/>
                    </a:gs>
                  </a:gsLst>
                  <a:lin ang="5400000" scaled="0"/>
                </a:gradFill>
                <a:cs typeface="Segoe UI" pitchFamily="34" charset="0"/>
              </a:rPr>
              <a:t>Capture a $1.6 trillion data dividend from data investments by 2017 worldwide.</a:t>
            </a:r>
          </a:p>
        </p:txBody>
      </p:sp>
      <p:sp>
        <p:nvSpPr>
          <p:cNvPr id="61" name="TextBox 60"/>
          <p:cNvSpPr txBox="1"/>
          <p:nvPr/>
        </p:nvSpPr>
        <p:spPr>
          <a:xfrm>
            <a:off x="6916450" y="3350511"/>
            <a:ext cx="1161156" cy="634440"/>
          </a:xfrm>
          <a:prstGeom prst="rect">
            <a:avLst/>
          </a:prstGeom>
          <a:noFill/>
        </p:spPr>
        <p:txBody>
          <a:bodyPr wrap="square" tIns="146283" rIns="182854" bIns="146283" anchor="ctr">
            <a:spAutoFit/>
          </a:bodyPr>
          <a:lstStyle/>
          <a:p>
            <a:pPr defTabSz="932509">
              <a:lnSpc>
                <a:spcPct val="90000"/>
              </a:lnSpc>
              <a:spcAft>
                <a:spcPts val="1199"/>
              </a:spcAft>
              <a:defRPr/>
            </a:pPr>
            <a:r>
              <a:rPr lang="en-US" dirty="0">
                <a:gradFill>
                  <a:gsLst>
                    <a:gs pos="92920">
                      <a:schemeClr val="tx1"/>
                    </a:gs>
                    <a:gs pos="71000">
                      <a:schemeClr val="tx1"/>
                    </a:gs>
                  </a:gsLst>
                  <a:lin ang="5400000" scaled="0"/>
                </a:gradFill>
                <a:cs typeface="Segoe UI"/>
              </a:rPr>
              <a:t>Speed</a:t>
            </a:r>
          </a:p>
        </p:txBody>
      </p:sp>
      <p:sp>
        <p:nvSpPr>
          <p:cNvPr id="112" name="Left Bracket 111"/>
          <p:cNvSpPr/>
          <p:nvPr/>
        </p:nvSpPr>
        <p:spPr>
          <a:xfrm>
            <a:off x="591690" y="2891630"/>
            <a:ext cx="172550" cy="1502353"/>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sp>
        <p:nvSpPr>
          <p:cNvPr id="113" name="Left Bracket 112"/>
          <p:cNvSpPr/>
          <p:nvPr/>
        </p:nvSpPr>
        <p:spPr>
          <a:xfrm flipH="1">
            <a:off x="5828417" y="2891630"/>
            <a:ext cx="172550" cy="1502353"/>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sp>
        <p:nvSpPr>
          <p:cNvPr id="125" name="Freeform 93"/>
          <p:cNvSpPr>
            <a:spLocks/>
          </p:cNvSpPr>
          <p:nvPr/>
        </p:nvSpPr>
        <p:spPr bwMode="black">
          <a:xfrm rot="5400000">
            <a:off x="2193900" y="3458401"/>
            <a:ext cx="375013" cy="368812"/>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bg1">
              <a:lumMod val="75000"/>
            </a:schemeClr>
          </a:solidFill>
          <a:ln>
            <a:noFill/>
          </a:ln>
          <a:extLst/>
        </p:spPr>
        <p:txBody>
          <a:bodyPr vert="horz" wrap="square" lIns="91408" tIns="45703" rIns="91408" bIns="45703" numCol="1" anchor="t" anchorCtr="0" compatLnSpc="1">
            <a:prstTxWarp prst="textNoShape">
              <a:avLst/>
            </a:prstTxWarp>
          </a:bodyPr>
          <a:lstStyle/>
          <a:p>
            <a:pPr defTabSz="914005"/>
            <a:endParaRPr lang="en-US" sz="1763" dirty="0">
              <a:solidFill>
                <a:srgbClr val="000000"/>
              </a:solidFill>
            </a:endParaRPr>
          </a:p>
        </p:txBody>
      </p:sp>
      <p:sp>
        <p:nvSpPr>
          <p:cNvPr id="126" name="Freeform 93"/>
          <p:cNvSpPr>
            <a:spLocks/>
          </p:cNvSpPr>
          <p:nvPr/>
        </p:nvSpPr>
        <p:spPr bwMode="black">
          <a:xfrm rot="5400000">
            <a:off x="3995235" y="3444266"/>
            <a:ext cx="403758" cy="397082"/>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bg1">
              <a:lumMod val="75000"/>
            </a:schemeClr>
          </a:solidFill>
          <a:ln>
            <a:noFill/>
          </a:ln>
          <a:extLst/>
        </p:spPr>
        <p:txBody>
          <a:bodyPr vert="horz" wrap="square" lIns="91408" tIns="45703" rIns="91408" bIns="45703" numCol="1" anchor="t" anchorCtr="0" compatLnSpc="1">
            <a:prstTxWarp prst="textNoShape">
              <a:avLst/>
            </a:prstTxWarp>
          </a:bodyPr>
          <a:lstStyle/>
          <a:p>
            <a:pPr defTabSz="914005"/>
            <a:endParaRPr lang="en-US" sz="1763" dirty="0">
              <a:solidFill>
                <a:srgbClr val="000000"/>
              </a:solidFill>
            </a:endParaRPr>
          </a:p>
        </p:txBody>
      </p:sp>
      <p:grpSp>
        <p:nvGrpSpPr>
          <p:cNvPr id="2" name="Group 1"/>
          <p:cNvGrpSpPr/>
          <p:nvPr/>
        </p:nvGrpSpPr>
        <p:grpSpPr>
          <a:xfrm>
            <a:off x="6233570" y="3356881"/>
            <a:ext cx="621704" cy="621702"/>
            <a:chOff x="6210569" y="3289848"/>
            <a:chExt cx="621792" cy="621790"/>
          </a:xfrm>
        </p:grpSpPr>
        <p:sp>
          <p:nvSpPr>
            <p:cNvPr id="132" name="Oval 131"/>
            <p:cNvSpPr>
              <a:spLocks noChangeAspect="1"/>
            </p:cNvSpPr>
            <p:nvPr/>
          </p:nvSpPr>
          <p:spPr bwMode="auto">
            <a:xfrm>
              <a:off x="6210569" y="3289848"/>
              <a:ext cx="621792" cy="621790"/>
            </a:xfrm>
            <a:prstGeom prst="ellipse">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endParaRPr lang="en-US" sz="1800" b="1" dirty="0">
                <a:solidFill>
                  <a:srgbClr val="000000"/>
                </a:solidFill>
              </a:endParaRPr>
            </a:p>
          </p:txBody>
        </p:sp>
        <p:sp>
          <p:nvSpPr>
            <p:cNvPr id="134" name="TextBox 133"/>
            <p:cNvSpPr txBox="1"/>
            <p:nvPr/>
          </p:nvSpPr>
          <p:spPr>
            <a:xfrm>
              <a:off x="6210569" y="3289849"/>
              <a:ext cx="621792" cy="621789"/>
            </a:xfrm>
            <a:prstGeom prst="rect">
              <a:avLst/>
            </a:prstGeom>
            <a:noFill/>
          </p:spPr>
          <p:txBody>
            <a:bodyPr wrap="square" lIns="0" tIns="0" rIns="0" bIns="0" rtlCol="0" anchor="ctr">
              <a:noAutofit/>
            </a:bodyPr>
            <a:lstStyle>
              <a:defPPr>
                <a:defRPr lang="en-US"/>
              </a:defPPr>
              <a:lvl1pPr algn="ctr">
                <a:lnSpc>
                  <a:spcPct val="90000"/>
                </a:lnSpc>
                <a:spcAft>
                  <a:spcPts val="600"/>
                </a:spcAft>
                <a:defRPr sz="4000" b="1" spc="-100">
                  <a:ln w="22225">
                    <a:noFill/>
                  </a:ln>
                  <a:gradFill>
                    <a:gsLst>
                      <a:gs pos="82323">
                        <a:srgbClr val="FFFFFF"/>
                      </a:gs>
                      <a:gs pos="73039">
                        <a:srgbClr val="FFFFFF"/>
                      </a:gs>
                    </a:gsLst>
                    <a:lin ang="5400000" scaled="0"/>
                  </a:gradFill>
                  <a:latin typeface="Segoe UI Semibold" panose="020B0702040204020203" pitchFamily="34" charset="0"/>
                  <a:cs typeface="Segoe UI Semibold" panose="020B0702040204020203" pitchFamily="34" charset="0"/>
                </a:defRPr>
              </a:lvl1pPr>
            </a:lstStyle>
            <a:p>
              <a:r>
                <a:rPr lang="en-US" sz="3999" dirty="0"/>
                <a:t>@</a:t>
              </a:r>
            </a:p>
          </p:txBody>
        </p:sp>
      </p:grpSp>
      <p:sp>
        <p:nvSpPr>
          <p:cNvPr id="135" name="TextBox 134"/>
          <p:cNvSpPr txBox="1"/>
          <p:nvPr/>
        </p:nvSpPr>
        <p:spPr>
          <a:xfrm>
            <a:off x="7744772" y="6441891"/>
            <a:ext cx="4205597" cy="406208"/>
          </a:xfrm>
          <a:prstGeom prst="rect">
            <a:avLst/>
          </a:prstGeom>
          <a:noFill/>
        </p:spPr>
        <p:txBody>
          <a:bodyPr wrap="square" lIns="182854" tIns="146283" rIns="182854" bIns="146283" rtlCol="0">
            <a:spAutoFit/>
          </a:bodyPr>
          <a:lstStyle/>
          <a:p>
            <a:pPr algn="r">
              <a:lnSpc>
                <a:spcPct val="90000"/>
              </a:lnSpc>
              <a:spcAft>
                <a:spcPts val="600"/>
              </a:spcAft>
            </a:pPr>
            <a:r>
              <a:rPr lang="en-US" sz="800" dirty="0">
                <a:gradFill>
                  <a:gsLst>
                    <a:gs pos="92920">
                      <a:schemeClr val="tx1"/>
                    </a:gs>
                    <a:gs pos="71000">
                      <a:schemeClr val="tx1"/>
                    </a:gs>
                  </a:gsLst>
                  <a:lin ang="5400000" scaled="0"/>
                </a:gradFill>
              </a:rPr>
              <a:t>Source: IDC &amp; Microsoft, April 2014</a:t>
            </a:r>
          </a:p>
        </p:txBody>
      </p:sp>
      <p:sp>
        <p:nvSpPr>
          <p:cNvPr id="161" name="Freeform 83"/>
          <p:cNvSpPr>
            <a:spLocks noEditPoints="1"/>
          </p:cNvSpPr>
          <p:nvPr/>
        </p:nvSpPr>
        <p:spPr bwMode="black">
          <a:xfrm rot="5400000">
            <a:off x="8117723" y="3483333"/>
            <a:ext cx="258538" cy="368799"/>
          </a:xfrm>
          <a:custGeom>
            <a:avLst/>
            <a:gdLst>
              <a:gd name="T0" fmla="*/ 0 w 68"/>
              <a:gd name="T1" fmla="*/ 0 h 97"/>
              <a:gd name="T2" fmla="*/ 20 w 68"/>
              <a:gd name="T3" fmla="*/ 0 h 97"/>
              <a:gd name="T4" fmla="*/ 20 w 68"/>
              <a:gd name="T5" fmla="*/ 97 h 97"/>
              <a:gd name="T6" fmla="*/ 0 w 68"/>
              <a:gd name="T7" fmla="*/ 97 h 97"/>
              <a:gd name="T8" fmla="*/ 0 w 68"/>
              <a:gd name="T9" fmla="*/ 0 h 97"/>
              <a:gd name="T10" fmla="*/ 48 w 68"/>
              <a:gd name="T11" fmla="*/ 97 h 97"/>
              <a:gd name="T12" fmla="*/ 68 w 68"/>
              <a:gd name="T13" fmla="*/ 97 h 97"/>
              <a:gd name="T14" fmla="*/ 68 w 68"/>
              <a:gd name="T15" fmla="*/ 0 h 97"/>
              <a:gd name="T16" fmla="*/ 48 w 68"/>
              <a:gd name="T17" fmla="*/ 0 h 97"/>
              <a:gd name="T18" fmla="*/ 48 w 68"/>
              <a:gd name="T19"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97">
                <a:moveTo>
                  <a:pt x="0" y="0"/>
                </a:moveTo>
                <a:lnTo>
                  <a:pt x="20" y="0"/>
                </a:lnTo>
                <a:lnTo>
                  <a:pt x="20" y="97"/>
                </a:lnTo>
                <a:lnTo>
                  <a:pt x="0" y="97"/>
                </a:lnTo>
                <a:lnTo>
                  <a:pt x="0" y="0"/>
                </a:lnTo>
                <a:close/>
                <a:moveTo>
                  <a:pt x="48" y="97"/>
                </a:moveTo>
                <a:lnTo>
                  <a:pt x="68" y="97"/>
                </a:lnTo>
                <a:lnTo>
                  <a:pt x="68" y="0"/>
                </a:lnTo>
                <a:lnTo>
                  <a:pt x="48" y="0"/>
                </a:lnTo>
                <a:lnTo>
                  <a:pt x="48" y="97"/>
                </a:lnTo>
                <a:close/>
              </a:path>
            </a:pathLst>
          </a:custGeom>
          <a:solidFill>
            <a:schemeClr val="bg2">
              <a:lumMod val="90000"/>
            </a:schemeClr>
          </a:solidFill>
          <a:ln>
            <a:noFill/>
          </a:ln>
          <a:extLst/>
        </p:spPr>
        <p:txBody>
          <a:bodyPr vert="horz" wrap="square" lIns="91408" tIns="45703" rIns="91408" bIns="45703" numCol="1" anchor="t" anchorCtr="0" compatLnSpc="1">
            <a:prstTxWarp prst="textNoShape">
              <a:avLst/>
            </a:prstTxWarp>
          </a:bodyPr>
          <a:lstStyle/>
          <a:p>
            <a:pPr defTabSz="914005"/>
            <a:endParaRPr lang="en-US" sz="1763" dirty="0">
              <a:solidFill>
                <a:srgbClr val="000000"/>
              </a:solidFill>
            </a:endParaRPr>
          </a:p>
        </p:txBody>
      </p:sp>
      <p:grpSp>
        <p:nvGrpSpPr>
          <p:cNvPr id="74" name="Group 73"/>
          <p:cNvGrpSpPr/>
          <p:nvPr/>
        </p:nvGrpSpPr>
        <p:grpSpPr>
          <a:xfrm>
            <a:off x="-371248" y="5471225"/>
            <a:ext cx="10341339" cy="1522805"/>
            <a:chOff x="229221" y="5276104"/>
            <a:chExt cx="11732420" cy="1727647"/>
          </a:xfrm>
        </p:grpSpPr>
        <p:grpSp>
          <p:nvGrpSpPr>
            <p:cNvPr id="75" name="Group 74"/>
            <p:cNvGrpSpPr/>
            <p:nvPr/>
          </p:nvGrpSpPr>
          <p:grpSpPr>
            <a:xfrm>
              <a:off x="229221" y="5276104"/>
              <a:ext cx="4410751" cy="1727647"/>
              <a:chOff x="4092791" y="3635676"/>
              <a:chExt cx="8598833" cy="3368075"/>
            </a:xfrm>
          </p:grpSpPr>
          <p:grpSp>
            <p:nvGrpSpPr>
              <p:cNvPr id="284" name="Group 283"/>
              <p:cNvGrpSpPr/>
              <p:nvPr/>
            </p:nvGrpSpPr>
            <p:grpSpPr>
              <a:xfrm>
                <a:off x="4092791" y="3635676"/>
                <a:ext cx="8598833" cy="3368075"/>
                <a:chOff x="3324709" y="3101831"/>
                <a:chExt cx="9196148" cy="3602037"/>
              </a:xfrm>
            </p:grpSpPr>
            <p:sp>
              <p:nvSpPr>
                <p:cNvPr id="288"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9" name="Rectangle 6"/>
                <p:cNvSpPr>
                  <a:spLocks noChangeArrowheads="1"/>
                </p:cNvSpPr>
                <p:nvPr/>
              </p:nvSpPr>
              <p:spPr bwMode="auto">
                <a:xfrm>
                  <a:off x="6464883"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0"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1" name="Rectangle 8"/>
                <p:cNvSpPr>
                  <a:spLocks noChangeArrowheads="1"/>
                </p:cNvSpPr>
                <p:nvPr/>
              </p:nvSpPr>
              <p:spPr bwMode="auto">
                <a:xfrm>
                  <a:off x="6884231" y="5682395"/>
                  <a:ext cx="475302" cy="9518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2" name="Rectangle 9"/>
                <p:cNvSpPr>
                  <a:spLocks noChangeArrowheads="1"/>
                </p:cNvSpPr>
                <p:nvPr/>
              </p:nvSpPr>
              <p:spPr bwMode="auto">
                <a:xfrm>
                  <a:off x="7189445"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3" name="Rectangle 10"/>
                <p:cNvSpPr>
                  <a:spLocks noChangeArrowheads="1"/>
                </p:cNvSpPr>
                <p:nvPr/>
              </p:nvSpPr>
              <p:spPr bwMode="auto">
                <a:xfrm>
                  <a:off x="10228205" y="5419696"/>
                  <a:ext cx="245593" cy="1214527"/>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4" name="Rectangle 11"/>
                <p:cNvSpPr>
                  <a:spLocks noChangeArrowheads="1"/>
                </p:cNvSpPr>
                <p:nvPr/>
              </p:nvSpPr>
              <p:spPr bwMode="auto">
                <a:xfrm>
                  <a:off x="10075472" y="4896741"/>
                  <a:ext cx="245593" cy="1737482"/>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5" name="Rectangle 12"/>
                <p:cNvSpPr>
                  <a:spLocks noChangeArrowheads="1"/>
                </p:cNvSpPr>
                <p:nvPr/>
              </p:nvSpPr>
              <p:spPr bwMode="auto">
                <a:xfrm>
                  <a:off x="10473802" y="5682395"/>
                  <a:ext cx="1430794" cy="9518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6" name="Rectangle 13"/>
                <p:cNvSpPr>
                  <a:spLocks noChangeArrowheads="1"/>
                </p:cNvSpPr>
                <p:nvPr/>
              </p:nvSpPr>
              <p:spPr bwMode="auto">
                <a:xfrm>
                  <a:off x="10952766"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7"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8"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99"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0"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1"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2"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3"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4"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5"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6"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7"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8" name="Rectangle 26"/>
                <p:cNvSpPr>
                  <a:spLocks noChangeArrowheads="1"/>
                </p:cNvSpPr>
                <p:nvPr/>
              </p:nvSpPr>
              <p:spPr bwMode="auto">
                <a:xfrm>
                  <a:off x="4767723" y="5044585"/>
                  <a:ext cx="779545" cy="1656839"/>
                </a:xfrm>
                <a:prstGeom prst="rect">
                  <a:avLst/>
                </a:prstGeom>
                <a:solidFill>
                  <a:srgbClr val="EB3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09" name="Rectangle 27"/>
                <p:cNvSpPr>
                  <a:spLocks noChangeArrowheads="1"/>
                </p:cNvSpPr>
                <p:nvPr/>
              </p:nvSpPr>
              <p:spPr bwMode="auto">
                <a:xfrm>
                  <a:off x="5195373"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0" name="Rectangle 28"/>
                <p:cNvSpPr>
                  <a:spLocks noChangeArrowheads="1"/>
                </p:cNvSpPr>
                <p:nvPr/>
              </p:nvSpPr>
              <p:spPr bwMode="auto">
                <a:xfrm>
                  <a:off x="5019425"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1" name="Rectangle 29"/>
                <p:cNvSpPr>
                  <a:spLocks noChangeArrowheads="1"/>
                </p:cNvSpPr>
                <p:nvPr/>
              </p:nvSpPr>
              <p:spPr bwMode="auto">
                <a:xfrm>
                  <a:off x="4845921" y="5818021"/>
                  <a:ext cx="625591" cy="100192"/>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2" name="Rectangle 30"/>
                <p:cNvSpPr>
                  <a:spLocks noChangeArrowheads="1"/>
                </p:cNvSpPr>
                <p:nvPr/>
              </p:nvSpPr>
              <p:spPr bwMode="auto">
                <a:xfrm>
                  <a:off x="4845921" y="5993969"/>
                  <a:ext cx="625591" cy="101415"/>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3" name="Rectangle 31"/>
                <p:cNvSpPr>
                  <a:spLocks noChangeArrowheads="1"/>
                </p:cNvSpPr>
                <p:nvPr/>
              </p:nvSpPr>
              <p:spPr bwMode="auto">
                <a:xfrm>
                  <a:off x="4845921" y="6167473"/>
                  <a:ext cx="625591" cy="100192"/>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4" name="Rectangle 32"/>
                <p:cNvSpPr>
                  <a:spLocks noChangeArrowheads="1"/>
                </p:cNvSpPr>
                <p:nvPr/>
              </p:nvSpPr>
              <p:spPr bwMode="auto">
                <a:xfrm>
                  <a:off x="4845921" y="6343420"/>
                  <a:ext cx="625591" cy="100192"/>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5" name="Rectangle 33"/>
                <p:cNvSpPr>
                  <a:spLocks noChangeArrowheads="1"/>
                </p:cNvSpPr>
                <p:nvPr/>
              </p:nvSpPr>
              <p:spPr bwMode="auto">
                <a:xfrm>
                  <a:off x="4845921" y="5468570"/>
                  <a:ext cx="625591" cy="101415"/>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6" name="Rectangle 34"/>
                <p:cNvSpPr>
                  <a:spLocks noChangeArrowheads="1"/>
                </p:cNvSpPr>
                <p:nvPr/>
              </p:nvSpPr>
              <p:spPr bwMode="auto">
                <a:xfrm>
                  <a:off x="4845921" y="5644518"/>
                  <a:ext cx="625591" cy="97749"/>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7" name="Rectangle 35"/>
                <p:cNvSpPr>
                  <a:spLocks noChangeArrowheads="1"/>
                </p:cNvSpPr>
                <p:nvPr/>
              </p:nvSpPr>
              <p:spPr bwMode="auto">
                <a:xfrm>
                  <a:off x="4845921" y="5119119"/>
                  <a:ext cx="625591" cy="101415"/>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8" name="Rectangle 36"/>
                <p:cNvSpPr>
                  <a:spLocks noChangeArrowheads="1"/>
                </p:cNvSpPr>
                <p:nvPr/>
              </p:nvSpPr>
              <p:spPr bwMode="auto">
                <a:xfrm>
                  <a:off x="4845921" y="5295066"/>
                  <a:ext cx="625591" cy="101415"/>
                </a:xfrm>
                <a:prstGeom prst="rect">
                  <a:avLst/>
                </a:prstGeom>
                <a:solidFill>
                  <a:srgbClr val="FF8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19" name="Freeform 37"/>
                <p:cNvSpPr>
                  <a:spLocks/>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0" name="Freeform 38"/>
                <p:cNvSpPr>
                  <a:spLocks/>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1" name="Rectangle 39"/>
                <p:cNvSpPr>
                  <a:spLocks noChangeArrowheads="1"/>
                </p:cNvSpPr>
                <p:nvPr/>
              </p:nvSpPr>
              <p:spPr bwMode="auto">
                <a:xfrm>
                  <a:off x="8670336" y="5381818"/>
                  <a:ext cx="1058129" cy="1319606"/>
                </a:xfrm>
                <a:prstGeom prst="rect">
                  <a:avLst/>
                </a:prstGeom>
                <a:solidFill>
                  <a:srgbClr val="9B4F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2" name="Rectangle 40"/>
                <p:cNvSpPr>
                  <a:spLocks noChangeArrowheads="1"/>
                </p:cNvSpPr>
                <p:nvPr/>
              </p:nvSpPr>
              <p:spPr bwMode="auto">
                <a:xfrm>
                  <a:off x="8617797" y="5341497"/>
                  <a:ext cx="1163209" cy="40322"/>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3" name="Rectangle 41"/>
                <p:cNvSpPr>
                  <a:spLocks noChangeArrowheads="1"/>
                </p:cNvSpPr>
                <p:nvPr/>
              </p:nvSpPr>
              <p:spPr bwMode="auto">
                <a:xfrm>
                  <a:off x="9253163" y="6435059"/>
                  <a:ext cx="138070" cy="26636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4" name="Rectangle 42"/>
                <p:cNvSpPr>
                  <a:spLocks noChangeArrowheads="1"/>
                </p:cNvSpPr>
                <p:nvPr/>
              </p:nvSpPr>
              <p:spPr bwMode="auto">
                <a:xfrm>
                  <a:off x="9013678" y="6435059"/>
                  <a:ext cx="138070" cy="26636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5" name="Rectangle 43"/>
                <p:cNvSpPr>
                  <a:spLocks noChangeArrowheads="1"/>
                </p:cNvSpPr>
                <p:nvPr/>
              </p:nvSpPr>
              <p:spPr bwMode="auto">
                <a:xfrm>
                  <a:off x="8776638" y="5500338"/>
                  <a:ext cx="854078" cy="138070"/>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6" name="Rectangle 44"/>
                <p:cNvSpPr>
                  <a:spLocks noChangeArrowheads="1"/>
                </p:cNvSpPr>
                <p:nvPr/>
              </p:nvSpPr>
              <p:spPr bwMode="auto">
                <a:xfrm>
                  <a:off x="8776638" y="5737379"/>
                  <a:ext cx="854078" cy="138070"/>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7" name="Rectangle 45"/>
                <p:cNvSpPr>
                  <a:spLocks noChangeArrowheads="1"/>
                </p:cNvSpPr>
                <p:nvPr/>
              </p:nvSpPr>
              <p:spPr bwMode="auto">
                <a:xfrm>
                  <a:off x="8776638" y="5976863"/>
                  <a:ext cx="854078" cy="135627"/>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8" name="Rectangle 46"/>
                <p:cNvSpPr>
                  <a:spLocks noChangeArrowheads="1"/>
                </p:cNvSpPr>
                <p:nvPr/>
              </p:nvSpPr>
              <p:spPr bwMode="auto">
                <a:xfrm>
                  <a:off x="8776638" y="6212681"/>
                  <a:ext cx="854078" cy="135627"/>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29" name="Rectangle 48"/>
                <p:cNvSpPr>
                  <a:spLocks noChangeArrowheads="1"/>
                </p:cNvSpPr>
                <p:nvPr/>
              </p:nvSpPr>
              <p:spPr bwMode="auto">
                <a:xfrm>
                  <a:off x="8842618" y="5176546"/>
                  <a:ext cx="410544" cy="164951"/>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0" name="Rectangle 49"/>
                <p:cNvSpPr>
                  <a:spLocks noChangeArrowheads="1"/>
                </p:cNvSpPr>
                <p:nvPr/>
              </p:nvSpPr>
              <p:spPr bwMode="auto">
                <a:xfrm>
                  <a:off x="7380053" y="3976681"/>
                  <a:ext cx="1055684" cy="2724743"/>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1" name="Rectangle 51"/>
                <p:cNvSpPr>
                  <a:spLocks noChangeArrowheads="1"/>
                </p:cNvSpPr>
                <p:nvPr/>
              </p:nvSpPr>
              <p:spPr bwMode="auto">
                <a:xfrm>
                  <a:off x="7959215" y="6435059"/>
                  <a:ext cx="139292" cy="266365"/>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2" name="Rectangle 52"/>
                <p:cNvSpPr>
                  <a:spLocks noChangeArrowheads="1"/>
                </p:cNvSpPr>
                <p:nvPr/>
              </p:nvSpPr>
              <p:spPr bwMode="auto">
                <a:xfrm>
                  <a:off x="7723397" y="6435059"/>
                  <a:ext cx="135626" cy="266365"/>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3" name="Rectangle 53"/>
                <p:cNvSpPr>
                  <a:spLocks noChangeArrowheads="1"/>
                </p:cNvSpPr>
                <p:nvPr/>
              </p:nvSpPr>
              <p:spPr bwMode="auto">
                <a:xfrm>
                  <a:off x="7483913" y="5500338"/>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4" name="Rectangle 54"/>
                <p:cNvSpPr>
                  <a:spLocks noChangeArrowheads="1"/>
                </p:cNvSpPr>
                <p:nvPr/>
              </p:nvSpPr>
              <p:spPr bwMode="auto">
                <a:xfrm>
                  <a:off x="7483913" y="5737379"/>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5" name="Rectangle 55"/>
                <p:cNvSpPr>
                  <a:spLocks noChangeArrowheads="1"/>
                </p:cNvSpPr>
                <p:nvPr/>
              </p:nvSpPr>
              <p:spPr bwMode="auto">
                <a:xfrm>
                  <a:off x="7483913" y="5976863"/>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6" name="Rectangle 56"/>
                <p:cNvSpPr>
                  <a:spLocks noChangeArrowheads="1"/>
                </p:cNvSpPr>
                <p:nvPr/>
              </p:nvSpPr>
              <p:spPr bwMode="auto">
                <a:xfrm>
                  <a:off x="7483913" y="6212681"/>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7" name="Rectangle 57"/>
                <p:cNvSpPr>
                  <a:spLocks noChangeArrowheads="1"/>
                </p:cNvSpPr>
                <p:nvPr/>
              </p:nvSpPr>
              <p:spPr bwMode="auto">
                <a:xfrm>
                  <a:off x="7483913" y="5027479"/>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8" name="Rectangle 58"/>
                <p:cNvSpPr>
                  <a:spLocks noChangeArrowheads="1"/>
                </p:cNvSpPr>
                <p:nvPr/>
              </p:nvSpPr>
              <p:spPr bwMode="auto">
                <a:xfrm>
                  <a:off x="7483913" y="5263298"/>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39" name="Rectangle 59"/>
                <p:cNvSpPr>
                  <a:spLocks noChangeArrowheads="1"/>
                </p:cNvSpPr>
                <p:nvPr/>
              </p:nvSpPr>
              <p:spPr bwMode="auto">
                <a:xfrm>
                  <a:off x="7483913" y="4313914"/>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0" name="Rectangle 60"/>
                <p:cNvSpPr>
                  <a:spLocks noChangeArrowheads="1"/>
                </p:cNvSpPr>
                <p:nvPr/>
              </p:nvSpPr>
              <p:spPr bwMode="auto">
                <a:xfrm>
                  <a:off x="7483913" y="4553398"/>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1" name="Rectangle 61"/>
                <p:cNvSpPr>
                  <a:spLocks noChangeArrowheads="1"/>
                </p:cNvSpPr>
                <p:nvPr/>
              </p:nvSpPr>
              <p:spPr bwMode="auto">
                <a:xfrm>
                  <a:off x="7483913" y="4790439"/>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2" name="Rectangle 63"/>
                <p:cNvSpPr>
                  <a:spLocks noChangeArrowheads="1"/>
                </p:cNvSpPr>
                <p:nvPr/>
              </p:nvSpPr>
              <p:spPr bwMode="auto">
                <a:xfrm>
                  <a:off x="7483913" y="4076874"/>
                  <a:ext cx="854078" cy="139292"/>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3"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4"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5"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6"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7"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8"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49"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0"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1"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2"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3" name="Rectangle 75"/>
                <p:cNvSpPr>
                  <a:spLocks noChangeArrowheads="1"/>
                </p:cNvSpPr>
                <p:nvPr/>
              </p:nvSpPr>
              <p:spPr bwMode="auto">
                <a:xfrm>
                  <a:off x="5524053" y="4790439"/>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4" name="Rectangle 76"/>
                <p:cNvSpPr>
                  <a:spLocks noChangeArrowheads="1"/>
                </p:cNvSpPr>
                <p:nvPr/>
              </p:nvSpPr>
              <p:spPr bwMode="auto">
                <a:xfrm>
                  <a:off x="8355097" y="6634222"/>
                  <a:ext cx="398326"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5"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6" name="Rectangle 79"/>
                <p:cNvSpPr>
                  <a:spLocks noChangeArrowheads="1"/>
                </p:cNvSpPr>
                <p:nvPr/>
              </p:nvSpPr>
              <p:spPr bwMode="auto">
                <a:xfrm>
                  <a:off x="5318780" y="5044584"/>
                  <a:ext cx="101414" cy="1654198"/>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7" name="Freeform 84"/>
                <p:cNvSpPr>
                  <a:spLocks/>
                </p:cNvSpPr>
                <p:nvPr/>
              </p:nvSpPr>
              <p:spPr bwMode="auto">
                <a:xfrm>
                  <a:off x="4637668" y="6455830"/>
                  <a:ext cx="48872"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8" name="Oval 85"/>
                <p:cNvSpPr>
                  <a:spLocks noChangeArrowheads="1"/>
                </p:cNvSpPr>
                <p:nvPr/>
              </p:nvSpPr>
              <p:spPr bwMode="auto">
                <a:xfrm>
                  <a:off x="4524030" y="6290880"/>
                  <a:ext cx="248038"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59" name="Oval 86"/>
                <p:cNvSpPr>
                  <a:spLocks noChangeArrowheads="1"/>
                </p:cNvSpPr>
                <p:nvPr/>
              </p:nvSpPr>
              <p:spPr bwMode="auto">
                <a:xfrm>
                  <a:off x="4559467" y="6163807"/>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0" name="Freeform 87"/>
                <p:cNvSpPr>
                  <a:spLocks/>
                </p:cNvSpPr>
                <p:nvPr/>
              </p:nvSpPr>
              <p:spPr bwMode="auto">
                <a:xfrm>
                  <a:off x="4807912" y="6510813"/>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1" name="Oval 88"/>
                <p:cNvSpPr>
                  <a:spLocks noChangeArrowheads="1"/>
                </p:cNvSpPr>
                <p:nvPr/>
              </p:nvSpPr>
              <p:spPr bwMode="auto">
                <a:xfrm>
                  <a:off x="4739489" y="6394738"/>
                  <a:ext cx="169839" cy="173503"/>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2" name="Oval 89"/>
                <p:cNvSpPr>
                  <a:spLocks noChangeArrowheads="1"/>
                </p:cNvSpPr>
                <p:nvPr/>
              </p:nvSpPr>
              <p:spPr bwMode="auto">
                <a:xfrm>
                  <a:off x="4762702" y="6307985"/>
                  <a:ext cx="123407" cy="12707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3" name="Freeform 90"/>
                <p:cNvSpPr>
                  <a:spLocks/>
                </p:cNvSpPr>
                <p:nvPr/>
              </p:nvSpPr>
              <p:spPr bwMode="auto">
                <a:xfrm>
                  <a:off x="11310771"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4" name="Oval 91"/>
                <p:cNvSpPr>
                  <a:spLocks noChangeArrowheads="1"/>
                </p:cNvSpPr>
                <p:nvPr/>
              </p:nvSpPr>
              <p:spPr bwMode="auto">
                <a:xfrm>
                  <a:off x="11209356" y="6299433"/>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5" name="Oval 92"/>
                <p:cNvSpPr>
                  <a:spLocks noChangeArrowheads="1"/>
                </p:cNvSpPr>
                <p:nvPr/>
              </p:nvSpPr>
              <p:spPr bwMode="auto">
                <a:xfrm>
                  <a:off x="11244791" y="6169916"/>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6" name="Freeform 93"/>
                <p:cNvSpPr>
                  <a:spLocks/>
                </p:cNvSpPr>
                <p:nvPr/>
              </p:nvSpPr>
              <p:spPr bwMode="auto">
                <a:xfrm>
                  <a:off x="11489162" y="6519368"/>
                  <a:ext cx="35433" cy="129517"/>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7" name="Oval 94"/>
                <p:cNvSpPr>
                  <a:spLocks noChangeArrowheads="1"/>
                </p:cNvSpPr>
                <p:nvPr/>
              </p:nvSpPr>
              <p:spPr bwMode="auto">
                <a:xfrm>
                  <a:off x="11420738" y="6403291"/>
                  <a:ext cx="169838"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8" name="Oval 95"/>
                <p:cNvSpPr>
                  <a:spLocks noChangeArrowheads="1"/>
                </p:cNvSpPr>
                <p:nvPr/>
              </p:nvSpPr>
              <p:spPr bwMode="auto">
                <a:xfrm>
                  <a:off x="11443953" y="6314096"/>
                  <a:ext cx="123407" cy="12951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69" name="Freeform 96"/>
                <p:cNvSpPr>
                  <a:spLocks/>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0"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1" name="Oval 98"/>
                <p:cNvSpPr>
                  <a:spLocks noChangeArrowheads="1"/>
                </p:cNvSpPr>
                <p:nvPr/>
              </p:nvSpPr>
              <p:spPr bwMode="auto">
                <a:xfrm>
                  <a:off x="11728646" y="6169916"/>
                  <a:ext cx="182056"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2" name="Freeform 99"/>
                <p:cNvSpPr>
                  <a:spLocks/>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3"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4"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5"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6" name="Rectangle 12"/>
                <p:cNvSpPr>
                  <a:spLocks noChangeArrowheads="1"/>
                </p:cNvSpPr>
                <p:nvPr/>
              </p:nvSpPr>
              <p:spPr bwMode="auto">
                <a:xfrm>
                  <a:off x="12145347" y="5468571"/>
                  <a:ext cx="375510" cy="1165653"/>
                </a:xfrm>
                <a:prstGeom prst="rect">
                  <a:avLst/>
                </a:prstGeom>
                <a:solidFill>
                  <a:schemeClr val="bg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7" name="Rectangle 47"/>
                <p:cNvSpPr>
                  <a:spLocks noChangeArrowheads="1"/>
                </p:cNvSpPr>
                <p:nvPr/>
              </p:nvSpPr>
              <p:spPr bwMode="auto">
                <a:xfrm>
                  <a:off x="9728465" y="6634222"/>
                  <a:ext cx="2531689"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8" name="Rectangle 77"/>
                <p:cNvSpPr>
                  <a:spLocks noChangeArrowheads="1"/>
                </p:cNvSpPr>
                <p:nvPr/>
              </p:nvSpPr>
              <p:spPr bwMode="auto">
                <a:xfrm>
                  <a:off x="6217096" y="6634222"/>
                  <a:ext cx="1142437"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379" name="Rectangle 76"/>
                <p:cNvSpPr>
                  <a:spLocks noChangeArrowheads="1"/>
                </p:cNvSpPr>
                <p:nvPr/>
              </p:nvSpPr>
              <p:spPr bwMode="auto">
                <a:xfrm>
                  <a:off x="8725517"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sp>
            <p:nvSpPr>
              <p:cNvPr id="285" name="Freeform 284"/>
              <p:cNvSpPr>
                <a:spLocks noEditPoints="1"/>
              </p:cNvSpPr>
              <p:nvPr/>
            </p:nvSpPr>
            <p:spPr bwMode="auto">
              <a:xfrm flipH="1">
                <a:off x="8912057"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6" name="Freeform 285"/>
              <p:cNvSpPr>
                <a:spLocks noEditPoints="1"/>
              </p:cNvSpPr>
              <p:nvPr/>
            </p:nvSpPr>
            <p:spPr bwMode="auto">
              <a:xfrm>
                <a:off x="5720947" y="6638708"/>
                <a:ext cx="461492" cy="299406"/>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rgbClr val="FFFF00"/>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7" name="Freeform 286"/>
              <p:cNvSpPr>
                <a:spLocks noEditPoints="1"/>
              </p:cNvSpPr>
              <p:nvPr/>
            </p:nvSpPr>
            <p:spPr bwMode="auto">
              <a:xfrm flipH="1">
                <a:off x="7058366" y="6638710"/>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rgbClr val="9930B2"/>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grpSp>
          <p:nvGrpSpPr>
            <p:cNvPr id="76" name="Group 75"/>
            <p:cNvGrpSpPr/>
            <p:nvPr/>
          </p:nvGrpSpPr>
          <p:grpSpPr>
            <a:xfrm>
              <a:off x="3954521" y="5276104"/>
              <a:ext cx="4285710" cy="1727647"/>
              <a:chOff x="4092791" y="3635676"/>
              <a:chExt cx="8355063" cy="3368075"/>
            </a:xfrm>
          </p:grpSpPr>
          <p:grpSp>
            <p:nvGrpSpPr>
              <p:cNvPr id="190" name="Group 189"/>
              <p:cNvGrpSpPr/>
              <p:nvPr/>
            </p:nvGrpSpPr>
            <p:grpSpPr>
              <a:xfrm>
                <a:off x="4092791" y="3635676"/>
                <a:ext cx="8355063" cy="3368075"/>
                <a:chOff x="3324709" y="3101831"/>
                <a:chExt cx="8935445" cy="3602037"/>
              </a:xfrm>
            </p:grpSpPr>
            <p:sp>
              <p:nvSpPr>
                <p:cNvPr id="196" name="Rectangle 12"/>
                <p:cNvSpPr>
                  <a:spLocks noChangeArrowheads="1"/>
                </p:cNvSpPr>
                <p:nvPr/>
              </p:nvSpPr>
              <p:spPr bwMode="auto">
                <a:xfrm>
                  <a:off x="11435400" y="5682395"/>
                  <a:ext cx="475302" cy="9518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7"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8" name="Rectangle 6"/>
                <p:cNvSpPr>
                  <a:spLocks noChangeArrowheads="1"/>
                </p:cNvSpPr>
                <p:nvPr/>
              </p:nvSpPr>
              <p:spPr bwMode="auto">
                <a:xfrm>
                  <a:off x="6464883"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9"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0" name="Rectangle 8"/>
                <p:cNvSpPr>
                  <a:spLocks noChangeArrowheads="1"/>
                </p:cNvSpPr>
                <p:nvPr/>
              </p:nvSpPr>
              <p:spPr bwMode="auto">
                <a:xfrm>
                  <a:off x="6996391" y="5682395"/>
                  <a:ext cx="475302" cy="951828"/>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1" name="Rectangle 9"/>
                <p:cNvSpPr>
                  <a:spLocks noChangeArrowheads="1"/>
                </p:cNvSpPr>
                <p:nvPr/>
              </p:nvSpPr>
              <p:spPr bwMode="auto">
                <a:xfrm>
                  <a:off x="7189445" y="5235195"/>
                  <a:ext cx="476525" cy="1399028"/>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2" name="Rectangle 10"/>
                <p:cNvSpPr>
                  <a:spLocks noChangeArrowheads="1"/>
                </p:cNvSpPr>
                <p:nvPr/>
              </p:nvSpPr>
              <p:spPr bwMode="auto">
                <a:xfrm>
                  <a:off x="10228205" y="5419696"/>
                  <a:ext cx="245593" cy="1214527"/>
                </a:xfrm>
                <a:prstGeom prst="rect">
                  <a:avLst/>
                </a:prstGeom>
                <a:solidFill>
                  <a:srgbClr val="96969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3" name="Rectangle 11"/>
                <p:cNvSpPr>
                  <a:spLocks noChangeArrowheads="1"/>
                </p:cNvSpPr>
                <p:nvPr/>
              </p:nvSpPr>
              <p:spPr bwMode="auto">
                <a:xfrm>
                  <a:off x="10075472" y="4896741"/>
                  <a:ext cx="245593" cy="1737482"/>
                </a:xfrm>
                <a:prstGeom prst="rect">
                  <a:avLst/>
                </a:prstGeom>
                <a:solidFill>
                  <a:srgbClr val="96969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4" name="Rectangle 12"/>
                <p:cNvSpPr>
                  <a:spLocks noChangeArrowheads="1"/>
                </p:cNvSpPr>
                <p:nvPr/>
              </p:nvSpPr>
              <p:spPr bwMode="auto">
                <a:xfrm>
                  <a:off x="10759713" y="5682395"/>
                  <a:ext cx="475302" cy="951828"/>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5" name="Rectangle 13"/>
                <p:cNvSpPr>
                  <a:spLocks noChangeArrowheads="1"/>
                </p:cNvSpPr>
                <p:nvPr/>
              </p:nvSpPr>
              <p:spPr bwMode="auto">
                <a:xfrm>
                  <a:off x="10952766" y="5235195"/>
                  <a:ext cx="476525" cy="1399028"/>
                </a:xfrm>
                <a:prstGeom prst="rect">
                  <a:avLst/>
                </a:prstGeom>
                <a:solidFill>
                  <a:srgbClr val="96969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6"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7"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8"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09"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0"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1"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2"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3"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4"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5"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6"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7" name="Rectangle 26"/>
                <p:cNvSpPr>
                  <a:spLocks noChangeArrowheads="1"/>
                </p:cNvSpPr>
                <p:nvPr/>
              </p:nvSpPr>
              <p:spPr bwMode="auto">
                <a:xfrm>
                  <a:off x="4767723" y="5044585"/>
                  <a:ext cx="779544" cy="1656840"/>
                </a:xfrm>
                <a:prstGeom prst="rect">
                  <a:avLst/>
                </a:prstGeom>
                <a:solidFill>
                  <a:schemeClr val="accent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8" name="Rectangle 27"/>
                <p:cNvSpPr>
                  <a:spLocks noChangeArrowheads="1"/>
                </p:cNvSpPr>
                <p:nvPr/>
              </p:nvSpPr>
              <p:spPr bwMode="auto">
                <a:xfrm>
                  <a:off x="5195373" y="6504706"/>
                  <a:ext cx="103858" cy="196720"/>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19" name="Rectangle 28"/>
                <p:cNvSpPr>
                  <a:spLocks noChangeArrowheads="1"/>
                </p:cNvSpPr>
                <p:nvPr/>
              </p:nvSpPr>
              <p:spPr bwMode="auto">
                <a:xfrm>
                  <a:off x="5019425" y="6504706"/>
                  <a:ext cx="103858" cy="196720"/>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0" name="Rectangle 29"/>
                <p:cNvSpPr>
                  <a:spLocks noChangeArrowheads="1"/>
                </p:cNvSpPr>
                <p:nvPr/>
              </p:nvSpPr>
              <p:spPr bwMode="auto">
                <a:xfrm>
                  <a:off x="4845921" y="5818021"/>
                  <a:ext cx="625591" cy="100192"/>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1" name="Rectangle 30"/>
                <p:cNvSpPr>
                  <a:spLocks noChangeArrowheads="1"/>
                </p:cNvSpPr>
                <p:nvPr/>
              </p:nvSpPr>
              <p:spPr bwMode="auto">
                <a:xfrm>
                  <a:off x="4845921" y="5993969"/>
                  <a:ext cx="625591" cy="101415"/>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2" name="Rectangle 31"/>
                <p:cNvSpPr>
                  <a:spLocks noChangeArrowheads="1"/>
                </p:cNvSpPr>
                <p:nvPr/>
              </p:nvSpPr>
              <p:spPr bwMode="auto">
                <a:xfrm>
                  <a:off x="4845921" y="6167473"/>
                  <a:ext cx="625591" cy="100192"/>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3" name="Rectangle 32"/>
                <p:cNvSpPr>
                  <a:spLocks noChangeArrowheads="1"/>
                </p:cNvSpPr>
                <p:nvPr/>
              </p:nvSpPr>
              <p:spPr bwMode="auto">
                <a:xfrm>
                  <a:off x="4845921" y="6343420"/>
                  <a:ext cx="625591" cy="100192"/>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4" name="Rectangle 33"/>
                <p:cNvSpPr>
                  <a:spLocks noChangeArrowheads="1"/>
                </p:cNvSpPr>
                <p:nvPr/>
              </p:nvSpPr>
              <p:spPr bwMode="auto">
                <a:xfrm>
                  <a:off x="4845921" y="5468570"/>
                  <a:ext cx="625591" cy="101415"/>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5" name="Rectangle 34"/>
                <p:cNvSpPr>
                  <a:spLocks noChangeArrowheads="1"/>
                </p:cNvSpPr>
                <p:nvPr/>
              </p:nvSpPr>
              <p:spPr bwMode="auto">
                <a:xfrm>
                  <a:off x="4845921" y="5644518"/>
                  <a:ext cx="625591" cy="97749"/>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6" name="Rectangle 35"/>
                <p:cNvSpPr>
                  <a:spLocks noChangeArrowheads="1"/>
                </p:cNvSpPr>
                <p:nvPr/>
              </p:nvSpPr>
              <p:spPr bwMode="auto">
                <a:xfrm>
                  <a:off x="4845921" y="5119119"/>
                  <a:ext cx="625591" cy="101415"/>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7" name="Rectangle 36"/>
                <p:cNvSpPr>
                  <a:spLocks noChangeArrowheads="1"/>
                </p:cNvSpPr>
                <p:nvPr/>
              </p:nvSpPr>
              <p:spPr bwMode="auto">
                <a:xfrm>
                  <a:off x="4845921" y="5295066"/>
                  <a:ext cx="625591" cy="101415"/>
                </a:xfrm>
                <a:prstGeom prst="rect">
                  <a:avLst/>
                </a:prstGeom>
                <a:solidFill>
                  <a:srgbClr val="008A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8" name="Freeform 37"/>
                <p:cNvSpPr>
                  <a:spLocks/>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29" name="Freeform 38"/>
                <p:cNvSpPr>
                  <a:spLocks/>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0" name="Rectangle 39"/>
                <p:cNvSpPr>
                  <a:spLocks noChangeArrowheads="1"/>
                </p:cNvSpPr>
                <p:nvPr/>
              </p:nvSpPr>
              <p:spPr bwMode="auto">
                <a:xfrm>
                  <a:off x="8670336" y="5381818"/>
                  <a:ext cx="1058129" cy="1319606"/>
                </a:xfrm>
                <a:prstGeom prst="rect">
                  <a:avLst/>
                </a:prstGeom>
                <a:solidFill>
                  <a:schemeClr val="bg1">
                    <a:lumMod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1" name="Rectangle 40"/>
                <p:cNvSpPr>
                  <a:spLocks noChangeArrowheads="1"/>
                </p:cNvSpPr>
                <p:nvPr/>
              </p:nvSpPr>
              <p:spPr bwMode="auto">
                <a:xfrm>
                  <a:off x="8617797" y="5341497"/>
                  <a:ext cx="1163209" cy="40322"/>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2" name="Rectangle 41"/>
                <p:cNvSpPr>
                  <a:spLocks noChangeArrowheads="1"/>
                </p:cNvSpPr>
                <p:nvPr/>
              </p:nvSpPr>
              <p:spPr bwMode="auto">
                <a:xfrm>
                  <a:off x="9253163" y="6435059"/>
                  <a:ext cx="138070" cy="26636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3" name="Rectangle 42"/>
                <p:cNvSpPr>
                  <a:spLocks noChangeArrowheads="1"/>
                </p:cNvSpPr>
                <p:nvPr/>
              </p:nvSpPr>
              <p:spPr bwMode="auto">
                <a:xfrm>
                  <a:off x="9013678" y="6435059"/>
                  <a:ext cx="138070" cy="266365"/>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4" name="Rectangle 43"/>
                <p:cNvSpPr>
                  <a:spLocks noChangeArrowheads="1"/>
                </p:cNvSpPr>
                <p:nvPr/>
              </p:nvSpPr>
              <p:spPr bwMode="auto">
                <a:xfrm>
                  <a:off x="8776638" y="5500338"/>
                  <a:ext cx="854078" cy="138070"/>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5" name="Rectangle 44"/>
                <p:cNvSpPr>
                  <a:spLocks noChangeArrowheads="1"/>
                </p:cNvSpPr>
                <p:nvPr/>
              </p:nvSpPr>
              <p:spPr bwMode="auto">
                <a:xfrm>
                  <a:off x="8776638" y="5737379"/>
                  <a:ext cx="854078" cy="138070"/>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6" name="Rectangle 45"/>
                <p:cNvSpPr>
                  <a:spLocks noChangeArrowheads="1"/>
                </p:cNvSpPr>
                <p:nvPr/>
              </p:nvSpPr>
              <p:spPr bwMode="auto">
                <a:xfrm>
                  <a:off x="8776638" y="5976863"/>
                  <a:ext cx="854078" cy="135627"/>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7" name="Rectangle 46"/>
                <p:cNvSpPr>
                  <a:spLocks noChangeArrowheads="1"/>
                </p:cNvSpPr>
                <p:nvPr/>
              </p:nvSpPr>
              <p:spPr bwMode="auto">
                <a:xfrm>
                  <a:off x="8776638" y="6212681"/>
                  <a:ext cx="854078" cy="135627"/>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8" name="Rectangle 47"/>
                <p:cNvSpPr>
                  <a:spLocks noChangeArrowheads="1"/>
                </p:cNvSpPr>
                <p:nvPr/>
              </p:nvSpPr>
              <p:spPr bwMode="auto">
                <a:xfrm>
                  <a:off x="9728465" y="6634222"/>
                  <a:ext cx="2531689"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39" name="Rectangle 48"/>
                <p:cNvSpPr>
                  <a:spLocks noChangeArrowheads="1"/>
                </p:cNvSpPr>
                <p:nvPr/>
              </p:nvSpPr>
              <p:spPr bwMode="auto">
                <a:xfrm>
                  <a:off x="8842618" y="5176546"/>
                  <a:ext cx="410544" cy="164951"/>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0" name="Rectangle 49"/>
                <p:cNvSpPr>
                  <a:spLocks noChangeArrowheads="1"/>
                </p:cNvSpPr>
                <p:nvPr/>
              </p:nvSpPr>
              <p:spPr bwMode="auto">
                <a:xfrm>
                  <a:off x="7380053" y="3500156"/>
                  <a:ext cx="1055684" cy="3201268"/>
                </a:xfrm>
                <a:prstGeom prst="rect">
                  <a:avLst/>
                </a:prstGeom>
                <a:solidFill>
                  <a:srgbClr val="0072C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1" name="Rectangle 51"/>
                <p:cNvSpPr>
                  <a:spLocks noChangeArrowheads="1"/>
                </p:cNvSpPr>
                <p:nvPr/>
              </p:nvSpPr>
              <p:spPr bwMode="auto">
                <a:xfrm>
                  <a:off x="7959215" y="6435059"/>
                  <a:ext cx="139292" cy="266365"/>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2" name="Rectangle 52"/>
                <p:cNvSpPr>
                  <a:spLocks noChangeArrowheads="1"/>
                </p:cNvSpPr>
                <p:nvPr/>
              </p:nvSpPr>
              <p:spPr bwMode="auto">
                <a:xfrm>
                  <a:off x="7723397" y="6435059"/>
                  <a:ext cx="135626" cy="266365"/>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3" name="Rectangle 53"/>
                <p:cNvSpPr>
                  <a:spLocks noChangeArrowheads="1"/>
                </p:cNvSpPr>
                <p:nvPr/>
              </p:nvSpPr>
              <p:spPr bwMode="auto">
                <a:xfrm>
                  <a:off x="7483913" y="5500338"/>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4" name="Rectangle 54"/>
                <p:cNvSpPr>
                  <a:spLocks noChangeArrowheads="1"/>
                </p:cNvSpPr>
                <p:nvPr/>
              </p:nvSpPr>
              <p:spPr bwMode="auto">
                <a:xfrm>
                  <a:off x="7483913" y="5737379"/>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5" name="Rectangle 55"/>
                <p:cNvSpPr>
                  <a:spLocks noChangeArrowheads="1"/>
                </p:cNvSpPr>
                <p:nvPr/>
              </p:nvSpPr>
              <p:spPr bwMode="auto">
                <a:xfrm>
                  <a:off x="7483913" y="5976863"/>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6" name="Rectangle 56"/>
                <p:cNvSpPr>
                  <a:spLocks noChangeArrowheads="1"/>
                </p:cNvSpPr>
                <p:nvPr/>
              </p:nvSpPr>
              <p:spPr bwMode="auto">
                <a:xfrm>
                  <a:off x="7483913" y="6212681"/>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7" name="Rectangle 57"/>
                <p:cNvSpPr>
                  <a:spLocks noChangeArrowheads="1"/>
                </p:cNvSpPr>
                <p:nvPr/>
              </p:nvSpPr>
              <p:spPr bwMode="auto">
                <a:xfrm>
                  <a:off x="7483913" y="5027479"/>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8" name="Rectangle 58"/>
                <p:cNvSpPr>
                  <a:spLocks noChangeArrowheads="1"/>
                </p:cNvSpPr>
                <p:nvPr/>
              </p:nvSpPr>
              <p:spPr bwMode="auto">
                <a:xfrm>
                  <a:off x="7483913" y="5263298"/>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49" name="Rectangle 59"/>
                <p:cNvSpPr>
                  <a:spLocks noChangeArrowheads="1"/>
                </p:cNvSpPr>
                <p:nvPr/>
              </p:nvSpPr>
              <p:spPr bwMode="auto">
                <a:xfrm>
                  <a:off x="7483913" y="4313914"/>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0" name="Rectangle 60"/>
                <p:cNvSpPr>
                  <a:spLocks noChangeArrowheads="1"/>
                </p:cNvSpPr>
                <p:nvPr/>
              </p:nvSpPr>
              <p:spPr bwMode="auto">
                <a:xfrm>
                  <a:off x="7483913" y="4553398"/>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1" name="Rectangle 61"/>
                <p:cNvSpPr>
                  <a:spLocks noChangeArrowheads="1"/>
                </p:cNvSpPr>
                <p:nvPr/>
              </p:nvSpPr>
              <p:spPr bwMode="auto">
                <a:xfrm>
                  <a:off x="7483913" y="4790439"/>
                  <a:ext cx="854078" cy="138070"/>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2" name="Rectangle 62"/>
                <p:cNvSpPr>
                  <a:spLocks noChangeArrowheads="1"/>
                </p:cNvSpPr>
                <p:nvPr/>
              </p:nvSpPr>
              <p:spPr bwMode="auto">
                <a:xfrm>
                  <a:off x="7483913" y="3841055"/>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3" name="Rectangle 63"/>
                <p:cNvSpPr>
                  <a:spLocks noChangeArrowheads="1"/>
                </p:cNvSpPr>
                <p:nvPr/>
              </p:nvSpPr>
              <p:spPr bwMode="auto">
                <a:xfrm>
                  <a:off x="7483913" y="4076874"/>
                  <a:ext cx="854078" cy="139292"/>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4" name="Rectangle 64"/>
                <p:cNvSpPr>
                  <a:spLocks noChangeArrowheads="1"/>
                </p:cNvSpPr>
                <p:nvPr/>
              </p:nvSpPr>
              <p:spPr bwMode="auto">
                <a:xfrm>
                  <a:off x="7483913" y="3597905"/>
                  <a:ext cx="854078" cy="135627"/>
                </a:xfrm>
                <a:prstGeom prst="rect">
                  <a:avLst/>
                </a:prstGeom>
                <a:solidFill>
                  <a:srgbClr val="002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5"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6"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7"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8"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59"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0"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1"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2"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3"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4"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5" name="Rectangle 75"/>
                <p:cNvSpPr>
                  <a:spLocks noChangeArrowheads="1"/>
                </p:cNvSpPr>
                <p:nvPr/>
              </p:nvSpPr>
              <p:spPr bwMode="auto">
                <a:xfrm>
                  <a:off x="5524053" y="4790439"/>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6" name="Rectangle 76"/>
                <p:cNvSpPr>
                  <a:spLocks noChangeArrowheads="1"/>
                </p:cNvSpPr>
                <p:nvPr/>
              </p:nvSpPr>
              <p:spPr bwMode="auto">
                <a:xfrm>
                  <a:off x="8322861"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7"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8" name="Rectangle 79"/>
                <p:cNvSpPr>
                  <a:spLocks noChangeArrowheads="1"/>
                </p:cNvSpPr>
                <p:nvPr/>
              </p:nvSpPr>
              <p:spPr bwMode="auto">
                <a:xfrm>
                  <a:off x="5318780" y="5044584"/>
                  <a:ext cx="101414" cy="1654198"/>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69" name="Freeform 84"/>
                <p:cNvSpPr>
                  <a:spLocks/>
                </p:cNvSpPr>
                <p:nvPr/>
              </p:nvSpPr>
              <p:spPr bwMode="auto">
                <a:xfrm>
                  <a:off x="4592805" y="6455831"/>
                  <a:ext cx="48873"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0" name="Oval 85"/>
                <p:cNvSpPr>
                  <a:spLocks noChangeArrowheads="1"/>
                </p:cNvSpPr>
                <p:nvPr/>
              </p:nvSpPr>
              <p:spPr bwMode="auto">
                <a:xfrm>
                  <a:off x="4479167" y="6290880"/>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1" name="Oval 86"/>
                <p:cNvSpPr>
                  <a:spLocks noChangeArrowheads="1"/>
                </p:cNvSpPr>
                <p:nvPr/>
              </p:nvSpPr>
              <p:spPr bwMode="auto">
                <a:xfrm>
                  <a:off x="4514602" y="6163807"/>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2" name="Freeform 87"/>
                <p:cNvSpPr>
                  <a:spLocks/>
                </p:cNvSpPr>
                <p:nvPr/>
              </p:nvSpPr>
              <p:spPr bwMode="auto">
                <a:xfrm>
                  <a:off x="4763048" y="6510814"/>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3" name="Oval 88"/>
                <p:cNvSpPr>
                  <a:spLocks noChangeArrowheads="1"/>
                </p:cNvSpPr>
                <p:nvPr/>
              </p:nvSpPr>
              <p:spPr bwMode="auto">
                <a:xfrm>
                  <a:off x="4694624" y="6394738"/>
                  <a:ext cx="169838"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4" name="Oval 89"/>
                <p:cNvSpPr>
                  <a:spLocks noChangeArrowheads="1"/>
                </p:cNvSpPr>
                <p:nvPr/>
              </p:nvSpPr>
              <p:spPr bwMode="auto">
                <a:xfrm>
                  <a:off x="4717839" y="6307986"/>
                  <a:ext cx="123407" cy="127073"/>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5" name="Freeform 90"/>
                <p:cNvSpPr>
                  <a:spLocks/>
                </p:cNvSpPr>
                <p:nvPr/>
              </p:nvSpPr>
              <p:spPr bwMode="auto">
                <a:xfrm>
                  <a:off x="11310771"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6" name="Freeform 96"/>
                <p:cNvSpPr>
                  <a:spLocks/>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7"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8" name="Freeform 99"/>
                <p:cNvSpPr>
                  <a:spLocks/>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79"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0"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1"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2" name="Rectangle 77"/>
                <p:cNvSpPr>
                  <a:spLocks noChangeArrowheads="1"/>
                </p:cNvSpPr>
                <p:nvPr/>
              </p:nvSpPr>
              <p:spPr bwMode="auto">
                <a:xfrm>
                  <a:off x="6155100" y="6634222"/>
                  <a:ext cx="1142438"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283" name="Rectangle 76"/>
                <p:cNvSpPr>
                  <a:spLocks noChangeArrowheads="1"/>
                </p:cNvSpPr>
                <p:nvPr/>
              </p:nvSpPr>
              <p:spPr bwMode="auto">
                <a:xfrm>
                  <a:off x="8522022"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sp>
            <p:nvSpPr>
              <p:cNvPr id="191" name="Freeform 190"/>
              <p:cNvSpPr>
                <a:spLocks noEditPoints="1"/>
              </p:cNvSpPr>
              <p:nvPr/>
            </p:nvSpPr>
            <p:spPr bwMode="auto">
              <a:xfrm flipH="1">
                <a:off x="10755933"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2" name="Freeform 191"/>
              <p:cNvSpPr>
                <a:spLocks noEditPoints="1"/>
              </p:cNvSpPr>
              <p:nvPr/>
            </p:nvSpPr>
            <p:spPr bwMode="auto">
              <a:xfrm flipH="1">
                <a:off x="8781898" y="6646632"/>
                <a:ext cx="461492" cy="299404"/>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3" name="Freeform 192"/>
              <p:cNvSpPr>
                <a:spLocks noEditPoints="1"/>
              </p:cNvSpPr>
              <p:nvPr/>
            </p:nvSpPr>
            <p:spPr bwMode="auto">
              <a:xfrm flipH="1">
                <a:off x="5710014" y="6646633"/>
                <a:ext cx="461492" cy="299405"/>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4" name="Freeform 193"/>
              <p:cNvSpPr>
                <a:spLocks noEditPoints="1"/>
              </p:cNvSpPr>
              <p:nvPr/>
            </p:nvSpPr>
            <p:spPr bwMode="auto">
              <a:xfrm flipH="1">
                <a:off x="6826516"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95" name="Freeform 194"/>
              <p:cNvSpPr>
                <a:spLocks noEditPoints="1"/>
              </p:cNvSpPr>
              <p:nvPr/>
            </p:nvSpPr>
            <p:spPr bwMode="auto">
              <a:xfrm>
                <a:off x="7346081"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grpSp>
          <p:nvGrpSpPr>
            <p:cNvPr id="77" name="Group 76"/>
            <p:cNvGrpSpPr/>
            <p:nvPr/>
          </p:nvGrpSpPr>
          <p:grpSpPr>
            <a:xfrm>
              <a:off x="7675931" y="5276104"/>
              <a:ext cx="4285710" cy="1727647"/>
              <a:chOff x="4092791" y="3635676"/>
              <a:chExt cx="8355063" cy="3368075"/>
            </a:xfrm>
          </p:grpSpPr>
          <p:grpSp>
            <p:nvGrpSpPr>
              <p:cNvPr id="78" name="Group 77"/>
              <p:cNvGrpSpPr/>
              <p:nvPr/>
            </p:nvGrpSpPr>
            <p:grpSpPr>
              <a:xfrm>
                <a:off x="4092791" y="3635676"/>
                <a:ext cx="8355063" cy="3368075"/>
                <a:chOff x="3324709" y="3101831"/>
                <a:chExt cx="8935445" cy="3602037"/>
              </a:xfrm>
            </p:grpSpPr>
            <p:sp>
              <p:nvSpPr>
                <p:cNvPr id="81"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2" name="Rectangle 6"/>
                <p:cNvSpPr>
                  <a:spLocks noChangeArrowheads="1"/>
                </p:cNvSpPr>
                <p:nvPr/>
              </p:nvSpPr>
              <p:spPr bwMode="auto">
                <a:xfrm>
                  <a:off x="6464880" y="5419697"/>
                  <a:ext cx="531508" cy="12145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3"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4" name="Rectangle 8"/>
                <p:cNvSpPr>
                  <a:spLocks noChangeArrowheads="1"/>
                </p:cNvSpPr>
                <p:nvPr/>
              </p:nvSpPr>
              <p:spPr bwMode="auto">
                <a:xfrm>
                  <a:off x="6996391" y="5682395"/>
                  <a:ext cx="475302" cy="951828"/>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5" name="Rectangle 9"/>
                <p:cNvSpPr>
                  <a:spLocks noChangeArrowheads="1"/>
                </p:cNvSpPr>
                <p:nvPr/>
              </p:nvSpPr>
              <p:spPr bwMode="auto">
                <a:xfrm>
                  <a:off x="7189445"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6" name="Rectangle 10"/>
                <p:cNvSpPr>
                  <a:spLocks noChangeArrowheads="1"/>
                </p:cNvSpPr>
                <p:nvPr/>
              </p:nvSpPr>
              <p:spPr bwMode="auto">
                <a:xfrm>
                  <a:off x="10228205"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7" name="Rectangle 11"/>
                <p:cNvSpPr>
                  <a:spLocks noChangeArrowheads="1"/>
                </p:cNvSpPr>
                <p:nvPr/>
              </p:nvSpPr>
              <p:spPr bwMode="auto">
                <a:xfrm>
                  <a:off x="10075472"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8" name="Rectangle 12"/>
                <p:cNvSpPr>
                  <a:spLocks noChangeArrowheads="1"/>
                </p:cNvSpPr>
                <p:nvPr/>
              </p:nvSpPr>
              <p:spPr bwMode="auto">
                <a:xfrm>
                  <a:off x="10759713" y="5682395"/>
                  <a:ext cx="475302" cy="951828"/>
                </a:xfrm>
                <a:prstGeom prst="rect">
                  <a:avLst/>
                </a:pr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9" name="Rectangle 13"/>
                <p:cNvSpPr>
                  <a:spLocks noChangeArrowheads="1"/>
                </p:cNvSpPr>
                <p:nvPr/>
              </p:nvSpPr>
              <p:spPr bwMode="auto">
                <a:xfrm>
                  <a:off x="10952766" y="5235195"/>
                  <a:ext cx="476525" cy="1399028"/>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0"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1"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2"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3"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4"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5"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6"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7"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8"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99"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0"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1" name="Rectangle 26"/>
                <p:cNvSpPr>
                  <a:spLocks noChangeArrowheads="1"/>
                </p:cNvSpPr>
                <p:nvPr/>
              </p:nvSpPr>
              <p:spPr bwMode="auto">
                <a:xfrm>
                  <a:off x="4767723" y="5044585"/>
                  <a:ext cx="779545" cy="1656839"/>
                </a:xfrm>
                <a:prstGeom prst="rect">
                  <a:avLst/>
                </a:prstGeom>
                <a:solidFill>
                  <a:srgbClr val="EB3C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2" name="Rectangle 27"/>
                <p:cNvSpPr>
                  <a:spLocks noChangeArrowheads="1"/>
                </p:cNvSpPr>
                <p:nvPr/>
              </p:nvSpPr>
              <p:spPr bwMode="auto">
                <a:xfrm>
                  <a:off x="5195373"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3" name="Rectangle 28"/>
                <p:cNvSpPr>
                  <a:spLocks noChangeArrowheads="1"/>
                </p:cNvSpPr>
                <p:nvPr/>
              </p:nvSpPr>
              <p:spPr bwMode="auto">
                <a:xfrm>
                  <a:off x="5019425" y="6504706"/>
                  <a:ext cx="103858" cy="196720"/>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4" name="Rectangle 29"/>
                <p:cNvSpPr>
                  <a:spLocks noChangeArrowheads="1"/>
                </p:cNvSpPr>
                <p:nvPr/>
              </p:nvSpPr>
              <p:spPr bwMode="auto">
                <a:xfrm>
                  <a:off x="4845921" y="5818021"/>
                  <a:ext cx="625591"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5" name="Rectangle 30"/>
                <p:cNvSpPr>
                  <a:spLocks noChangeArrowheads="1"/>
                </p:cNvSpPr>
                <p:nvPr/>
              </p:nvSpPr>
              <p:spPr bwMode="auto">
                <a:xfrm>
                  <a:off x="4845921" y="5993969"/>
                  <a:ext cx="625591"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6" name="Rectangle 31"/>
                <p:cNvSpPr>
                  <a:spLocks noChangeArrowheads="1"/>
                </p:cNvSpPr>
                <p:nvPr/>
              </p:nvSpPr>
              <p:spPr bwMode="auto">
                <a:xfrm>
                  <a:off x="4845921" y="6167473"/>
                  <a:ext cx="625591"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7" name="Rectangle 32"/>
                <p:cNvSpPr>
                  <a:spLocks noChangeArrowheads="1"/>
                </p:cNvSpPr>
                <p:nvPr/>
              </p:nvSpPr>
              <p:spPr bwMode="auto">
                <a:xfrm>
                  <a:off x="4845921" y="6343420"/>
                  <a:ext cx="625591" cy="100192"/>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8" name="Rectangle 33"/>
                <p:cNvSpPr>
                  <a:spLocks noChangeArrowheads="1"/>
                </p:cNvSpPr>
                <p:nvPr/>
              </p:nvSpPr>
              <p:spPr bwMode="auto">
                <a:xfrm>
                  <a:off x="4845921" y="5468570"/>
                  <a:ext cx="625591"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09" name="Rectangle 34"/>
                <p:cNvSpPr>
                  <a:spLocks noChangeArrowheads="1"/>
                </p:cNvSpPr>
                <p:nvPr/>
              </p:nvSpPr>
              <p:spPr bwMode="auto">
                <a:xfrm>
                  <a:off x="4845921" y="5644518"/>
                  <a:ext cx="625591" cy="97749"/>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0" name="Rectangle 35"/>
                <p:cNvSpPr>
                  <a:spLocks noChangeArrowheads="1"/>
                </p:cNvSpPr>
                <p:nvPr/>
              </p:nvSpPr>
              <p:spPr bwMode="auto">
                <a:xfrm>
                  <a:off x="4845921" y="5119119"/>
                  <a:ext cx="625591"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1" name="Rectangle 36"/>
                <p:cNvSpPr>
                  <a:spLocks noChangeArrowheads="1"/>
                </p:cNvSpPr>
                <p:nvPr/>
              </p:nvSpPr>
              <p:spPr bwMode="auto">
                <a:xfrm>
                  <a:off x="4845921" y="5295066"/>
                  <a:ext cx="625591" cy="101415"/>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4" name="Freeform 37"/>
                <p:cNvSpPr>
                  <a:spLocks/>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bg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5" name="Freeform 38"/>
                <p:cNvSpPr>
                  <a:spLocks/>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6" name="Rectangle 39"/>
                <p:cNvSpPr>
                  <a:spLocks noChangeArrowheads="1"/>
                </p:cNvSpPr>
                <p:nvPr/>
              </p:nvSpPr>
              <p:spPr bwMode="auto">
                <a:xfrm>
                  <a:off x="8670336" y="5381818"/>
                  <a:ext cx="1058129" cy="1319606"/>
                </a:xfrm>
                <a:prstGeom prst="rect">
                  <a:avLst/>
                </a:prstGeom>
                <a:solidFill>
                  <a:schemeClr val="bg1">
                    <a:lumMod val="6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7" name="Rectangle 40"/>
                <p:cNvSpPr>
                  <a:spLocks noChangeArrowheads="1"/>
                </p:cNvSpPr>
                <p:nvPr/>
              </p:nvSpPr>
              <p:spPr bwMode="auto">
                <a:xfrm>
                  <a:off x="8617797" y="5341497"/>
                  <a:ext cx="1163209" cy="40322"/>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8" name="Rectangle 41"/>
                <p:cNvSpPr>
                  <a:spLocks noChangeArrowheads="1"/>
                </p:cNvSpPr>
                <p:nvPr/>
              </p:nvSpPr>
              <p:spPr bwMode="auto">
                <a:xfrm>
                  <a:off x="9253163" y="6435059"/>
                  <a:ext cx="138070" cy="266365"/>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19" name="Rectangle 42"/>
                <p:cNvSpPr>
                  <a:spLocks noChangeArrowheads="1"/>
                </p:cNvSpPr>
                <p:nvPr/>
              </p:nvSpPr>
              <p:spPr bwMode="auto">
                <a:xfrm>
                  <a:off x="9013678" y="6435059"/>
                  <a:ext cx="138070" cy="266365"/>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0" name="Rectangle 43"/>
                <p:cNvSpPr>
                  <a:spLocks noChangeArrowheads="1"/>
                </p:cNvSpPr>
                <p:nvPr/>
              </p:nvSpPr>
              <p:spPr bwMode="auto">
                <a:xfrm>
                  <a:off x="8776638" y="5500338"/>
                  <a:ext cx="854078" cy="138070"/>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1" name="Rectangle 44"/>
                <p:cNvSpPr>
                  <a:spLocks noChangeArrowheads="1"/>
                </p:cNvSpPr>
                <p:nvPr/>
              </p:nvSpPr>
              <p:spPr bwMode="auto">
                <a:xfrm>
                  <a:off x="8776638" y="5737379"/>
                  <a:ext cx="854078" cy="138070"/>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2" name="Rectangle 45"/>
                <p:cNvSpPr>
                  <a:spLocks noChangeArrowheads="1"/>
                </p:cNvSpPr>
                <p:nvPr/>
              </p:nvSpPr>
              <p:spPr bwMode="auto">
                <a:xfrm>
                  <a:off x="8776638" y="5976863"/>
                  <a:ext cx="854078" cy="135627"/>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3" name="Rectangle 46"/>
                <p:cNvSpPr>
                  <a:spLocks noChangeArrowheads="1"/>
                </p:cNvSpPr>
                <p:nvPr/>
              </p:nvSpPr>
              <p:spPr bwMode="auto">
                <a:xfrm>
                  <a:off x="8776638" y="6212681"/>
                  <a:ext cx="854078" cy="135627"/>
                </a:xfrm>
                <a:prstGeom prst="rect">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4" name="Rectangle 48"/>
                <p:cNvSpPr>
                  <a:spLocks noChangeArrowheads="1"/>
                </p:cNvSpPr>
                <p:nvPr/>
              </p:nvSpPr>
              <p:spPr bwMode="auto">
                <a:xfrm>
                  <a:off x="8842618" y="5176546"/>
                  <a:ext cx="410544" cy="164951"/>
                </a:xfrm>
                <a:prstGeom prst="rect">
                  <a:avLst/>
                </a:prstGeom>
                <a:solidFill>
                  <a:schemeClr val="accent1">
                    <a:lumMod val="75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8" name="Rectangle 49"/>
                <p:cNvSpPr>
                  <a:spLocks noChangeArrowheads="1"/>
                </p:cNvSpPr>
                <p:nvPr/>
              </p:nvSpPr>
              <p:spPr bwMode="auto">
                <a:xfrm>
                  <a:off x="7380053" y="4689026"/>
                  <a:ext cx="1055684" cy="2012399"/>
                </a:xfrm>
                <a:prstGeom prst="rect">
                  <a:avLst/>
                </a:prstGeom>
                <a:solidFill>
                  <a:srgbClr val="DD59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29" name="Rectangle 51"/>
                <p:cNvSpPr>
                  <a:spLocks noChangeArrowheads="1"/>
                </p:cNvSpPr>
                <p:nvPr/>
              </p:nvSpPr>
              <p:spPr bwMode="auto">
                <a:xfrm>
                  <a:off x="7959215" y="6435059"/>
                  <a:ext cx="139292" cy="266365"/>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33" name="Rectangle 52"/>
                <p:cNvSpPr>
                  <a:spLocks noChangeArrowheads="1"/>
                </p:cNvSpPr>
                <p:nvPr/>
              </p:nvSpPr>
              <p:spPr bwMode="auto">
                <a:xfrm>
                  <a:off x="7723397" y="6435059"/>
                  <a:ext cx="135626" cy="266365"/>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36" name="Rectangle 53"/>
                <p:cNvSpPr>
                  <a:spLocks noChangeArrowheads="1"/>
                </p:cNvSpPr>
                <p:nvPr/>
              </p:nvSpPr>
              <p:spPr bwMode="auto">
                <a:xfrm>
                  <a:off x="7483913" y="5500338"/>
                  <a:ext cx="854078" cy="138070"/>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37" name="Rectangle 54"/>
                <p:cNvSpPr>
                  <a:spLocks noChangeArrowheads="1"/>
                </p:cNvSpPr>
                <p:nvPr/>
              </p:nvSpPr>
              <p:spPr bwMode="auto">
                <a:xfrm>
                  <a:off x="7483913" y="5737379"/>
                  <a:ext cx="854078" cy="138070"/>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38" name="Rectangle 55"/>
                <p:cNvSpPr>
                  <a:spLocks noChangeArrowheads="1"/>
                </p:cNvSpPr>
                <p:nvPr/>
              </p:nvSpPr>
              <p:spPr bwMode="auto">
                <a:xfrm>
                  <a:off x="7483913" y="5976863"/>
                  <a:ext cx="854078" cy="135627"/>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39" name="Rectangle 56"/>
                <p:cNvSpPr>
                  <a:spLocks noChangeArrowheads="1"/>
                </p:cNvSpPr>
                <p:nvPr/>
              </p:nvSpPr>
              <p:spPr bwMode="auto">
                <a:xfrm>
                  <a:off x="7483913" y="6212681"/>
                  <a:ext cx="854078" cy="135627"/>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0" name="Rectangle 57"/>
                <p:cNvSpPr>
                  <a:spLocks noChangeArrowheads="1"/>
                </p:cNvSpPr>
                <p:nvPr/>
              </p:nvSpPr>
              <p:spPr bwMode="auto">
                <a:xfrm>
                  <a:off x="7483913" y="5027479"/>
                  <a:ext cx="854078" cy="135627"/>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1" name="Rectangle 58"/>
                <p:cNvSpPr>
                  <a:spLocks noChangeArrowheads="1"/>
                </p:cNvSpPr>
                <p:nvPr/>
              </p:nvSpPr>
              <p:spPr bwMode="auto">
                <a:xfrm>
                  <a:off x="7483913" y="5263298"/>
                  <a:ext cx="854078" cy="135627"/>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2" name="Rectangle 61"/>
                <p:cNvSpPr>
                  <a:spLocks noChangeArrowheads="1"/>
                </p:cNvSpPr>
                <p:nvPr/>
              </p:nvSpPr>
              <p:spPr bwMode="auto">
                <a:xfrm>
                  <a:off x="7483913" y="4790439"/>
                  <a:ext cx="854078" cy="138070"/>
                </a:xfrm>
                <a:prstGeom prst="rect">
                  <a:avLst/>
                </a:prstGeom>
                <a:solidFill>
                  <a:srgbClr val="8E25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3"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4"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5"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48"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51"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54"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57"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58"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59"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0"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2" name="Rectangle 75"/>
                <p:cNvSpPr>
                  <a:spLocks noChangeArrowheads="1"/>
                </p:cNvSpPr>
                <p:nvPr/>
              </p:nvSpPr>
              <p:spPr bwMode="auto">
                <a:xfrm>
                  <a:off x="5524053" y="4790439"/>
                  <a:ext cx="854079" cy="138071"/>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3" name="Rectangle 76"/>
                <p:cNvSpPr>
                  <a:spLocks noChangeArrowheads="1"/>
                </p:cNvSpPr>
                <p:nvPr/>
              </p:nvSpPr>
              <p:spPr bwMode="auto">
                <a:xfrm>
                  <a:off x="8586028"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4"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5" name="Rectangle 79"/>
                <p:cNvSpPr>
                  <a:spLocks noChangeArrowheads="1"/>
                </p:cNvSpPr>
                <p:nvPr/>
              </p:nvSpPr>
              <p:spPr bwMode="auto">
                <a:xfrm>
                  <a:off x="5318780" y="5044584"/>
                  <a:ext cx="101414" cy="1654198"/>
                </a:xfrm>
                <a:prstGeom prst="rect">
                  <a:avLst/>
                </a:prstGeom>
                <a:solidFill>
                  <a:srgbClr val="BA14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6" name="Freeform 84"/>
                <p:cNvSpPr>
                  <a:spLocks/>
                </p:cNvSpPr>
                <p:nvPr/>
              </p:nvSpPr>
              <p:spPr bwMode="auto">
                <a:xfrm>
                  <a:off x="4592805" y="6455831"/>
                  <a:ext cx="48873"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7" name="Oval 85"/>
                <p:cNvSpPr>
                  <a:spLocks noChangeArrowheads="1"/>
                </p:cNvSpPr>
                <p:nvPr/>
              </p:nvSpPr>
              <p:spPr bwMode="auto">
                <a:xfrm>
                  <a:off x="4479167" y="6290880"/>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68" name="Oval 86"/>
                <p:cNvSpPr>
                  <a:spLocks noChangeArrowheads="1"/>
                </p:cNvSpPr>
                <p:nvPr/>
              </p:nvSpPr>
              <p:spPr bwMode="auto">
                <a:xfrm>
                  <a:off x="4514602" y="6163807"/>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0" name="Freeform 87"/>
                <p:cNvSpPr>
                  <a:spLocks/>
                </p:cNvSpPr>
                <p:nvPr/>
              </p:nvSpPr>
              <p:spPr bwMode="auto">
                <a:xfrm>
                  <a:off x="4763048" y="6510814"/>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1" name="Oval 88"/>
                <p:cNvSpPr>
                  <a:spLocks noChangeArrowheads="1"/>
                </p:cNvSpPr>
                <p:nvPr/>
              </p:nvSpPr>
              <p:spPr bwMode="auto">
                <a:xfrm>
                  <a:off x="4694624" y="6394738"/>
                  <a:ext cx="169838"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2" name="Oval 89"/>
                <p:cNvSpPr>
                  <a:spLocks noChangeArrowheads="1"/>
                </p:cNvSpPr>
                <p:nvPr/>
              </p:nvSpPr>
              <p:spPr bwMode="auto">
                <a:xfrm>
                  <a:off x="4717839" y="6307986"/>
                  <a:ext cx="123407" cy="127073"/>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3" name="Freeform 90"/>
                <p:cNvSpPr>
                  <a:spLocks/>
                </p:cNvSpPr>
                <p:nvPr/>
              </p:nvSpPr>
              <p:spPr bwMode="auto">
                <a:xfrm>
                  <a:off x="11396912" y="6464383"/>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4" name="Oval 91"/>
                <p:cNvSpPr>
                  <a:spLocks noChangeArrowheads="1"/>
                </p:cNvSpPr>
                <p:nvPr/>
              </p:nvSpPr>
              <p:spPr bwMode="auto">
                <a:xfrm>
                  <a:off x="11295497" y="6299434"/>
                  <a:ext cx="248038"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5" name="Oval 92"/>
                <p:cNvSpPr>
                  <a:spLocks noChangeArrowheads="1"/>
                </p:cNvSpPr>
                <p:nvPr/>
              </p:nvSpPr>
              <p:spPr bwMode="auto">
                <a:xfrm>
                  <a:off x="11330931" y="6169916"/>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6" name="Freeform 93"/>
                <p:cNvSpPr>
                  <a:spLocks/>
                </p:cNvSpPr>
                <p:nvPr/>
              </p:nvSpPr>
              <p:spPr bwMode="auto">
                <a:xfrm>
                  <a:off x="11489161" y="6514883"/>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7" name="Oval 94"/>
                <p:cNvSpPr>
                  <a:spLocks noChangeArrowheads="1"/>
                </p:cNvSpPr>
                <p:nvPr/>
              </p:nvSpPr>
              <p:spPr bwMode="auto">
                <a:xfrm>
                  <a:off x="11506878" y="6403291"/>
                  <a:ext cx="169839" cy="173503"/>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8" name="Oval 95"/>
                <p:cNvSpPr>
                  <a:spLocks noChangeArrowheads="1"/>
                </p:cNvSpPr>
                <p:nvPr/>
              </p:nvSpPr>
              <p:spPr bwMode="auto">
                <a:xfrm>
                  <a:off x="11530094" y="6314096"/>
                  <a:ext cx="123407" cy="129518"/>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79" name="Freeform 96"/>
                <p:cNvSpPr>
                  <a:spLocks/>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0"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1" name="Freeform 99"/>
                <p:cNvSpPr>
                  <a:spLocks/>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2"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3"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4"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5" name="Rectangle 76"/>
                <p:cNvSpPr>
                  <a:spLocks noChangeArrowheads="1"/>
                </p:cNvSpPr>
                <p:nvPr/>
              </p:nvSpPr>
              <p:spPr bwMode="auto">
                <a:xfrm>
                  <a:off x="8294494"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6" name="Freeform 90"/>
                <p:cNvSpPr>
                  <a:spLocks/>
                </p:cNvSpPr>
                <p:nvPr/>
              </p:nvSpPr>
              <p:spPr bwMode="auto">
                <a:xfrm>
                  <a:off x="10436830" y="6464383"/>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7" name="Oval 91"/>
                <p:cNvSpPr>
                  <a:spLocks noChangeArrowheads="1"/>
                </p:cNvSpPr>
                <p:nvPr/>
              </p:nvSpPr>
              <p:spPr bwMode="auto">
                <a:xfrm>
                  <a:off x="10335415" y="6299434"/>
                  <a:ext cx="248038" cy="245594"/>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8" name="Oval 92"/>
                <p:cNvSpPr>
                  <a:spLocks noChangeArrowheads="1"/>
                </p:cNvSpPr>
                <p:nvPr/>
              </p:nvSpPr>
              <p:spPr bwMode="auto">
                <a:xfrm>
                  <a:off x="10370849" y="6169916"/>
                  <a:ext cx="180835" cy="182057"/>
                </a:xfrm>
                <a:prstGeom prst="ellipse">
                  <a:avLst/>
                </a:prstGeom>
                <a:solidFill>
                  <a:srgbClr val="7FBA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189" name="Rectangle 47"/>
                <p:cNvSpPr>
                  <a:spLocks noChangeArrowheads="1"/>
                </p:cNvSpPr>
                <p:nvPr/>
              </p:nvSpPr>
              <p:spPr bwMode="auto">
                <a:xfrm>
                  <a:off x="9728465" y="6634222"/>
                  <a:ext cx="2531689" cy="67204"/>
                </a:xfrm>
                <a:prstGeom prst="rect">
                  <a:avLst/>
                </a:prstGeom>
                <a:solidFill>
                  <a:schemeClr val="accent1">
                    <a:lumMod val="50000"/>
                  </a:schemeClr>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sp>
            <p:nvSpPr>
              <p:cNvPr id="79" name="Freeform 78"/>
              <p:cNvSpPr>
                <a:spLocks noEditPoints="1"/>
              </p:cNvSpPr>
              <p:nvPr/>
            </p:nvSpPr>
            <p:spPr bwMode="auto">
              <a:xfrm flipH="1">
                <a:off x="8903396" y="6638710"/>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sp>
            <p:nvSpPr>
              <p:cNvPr id="80" name="Freeform 79"/>
              <p:cNvSpPr>
                <a:spLocks noEditPoints="1"/>
              </p:cNvSpPr>
              <p:nvPr/>
            </p:nvSpPr>
            <p:spPr bwMode="auto">
              <a:xfrm>
                <a:off x="7183039"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endParaRPr lang="en-US" sz="1800" dirty="0">
                  <a:solidFill>
                    <a:srgbClr val="000000"/>
                  </a:solidFill>
                </a:endParaRPr>
              </a:p>
            </p:txBody>
          </p:sp>
        </p:grpSp>
      </p:grpSp>
      <p:sp>
        <p:nvSpPr>
          <p:cNvPr id="381" name="Left Bracket 380"/>
          <p:cNvSpPr/>
          <p:nvPr/>
        </p:nvSpPr>
        <p:spPr>
          <a:xfrm>
            <a:off x="8926709" y="3671746"/>
            <a:ext cx="149855" cy="1866398"/>
          </a:xfrm>
          <a:prstGeom prst="leftBracket">
            <a:avLst>
              <a:gd name="adj" fmla="val 0"/>
            </a:avLst>
          </a:pr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grpSp>
        <p:nvGrpSpPr>
          <p:cNvPr id="394" name="Group 393"/>
          <p:cNvGrpSpPr/>
          <p:nvPr/>
        </p:nvGrpSpPr>
        <p:grpSpPr>
          <a:xfrm>
            <a:off x="10061085" y="1100717"/>
            <a:ext cx="1775365" cy="1063529"/>
            <a:chOff x="1340887" y="4520381"/>
            <a:chExt cx="1775617" cy="1063680"/>
          </a:xfrm>
        </p:grpSpPr>
        <p:sp>
          <p:nvSpPr>
            <p:cNvPr id="395" name="TextBox 394"/>
            <p:cNvSpPr txBox="1"/>
            <p:nvPr/>
          </p:nvSpPr>
          <p:spPr>
            <a:xfrm>
              <a:off x="1340888" y="4520381"/>
              <a:ext cx="1775616" cy="784739"/>
            </a:xfrm>
            <a:prstGeom prst="rect">
              <a:avLst/>
            </a:prstGeom>
            <a:noFill/>
          </p:spPr>
          <p:txBody>
            <a:bodyPr wrap="square" rtlCol="0">
              <a:spAutoFit/>
            </a:bodyPr>
            <a:lstStyle/>
            <a:p>
              <a:pPr defTabSz="931684"/>
              <a:r>
                <a:rPr lang="en-US" sz="4399" dirty="0">
                  <a:solidFill>
                    <a:srgbClr val="0072C6">
                      <a:lumMod val="75000"/>
                    </a:srgbClr>
                  </a:solidFill>
                  <a:latin typeface="Segoe UI Light"/>
                  <a:ea typeface="MS PGothic" panose="020B0600070205080204" pitchFamily="34" charset="-128"/>
                </a:rPr>
                <a:t>$158B</a:t>
              </a:r>
            </a:p>
          </p:txBody>
        </p:sp>
        <p:sp>
          <p:nvSpPr>
            <p:cNvPr id="396" name="TextBox 395"/>
            <p:cNvSpPr txBox="1"/>
            <p:nvPr/>
          </p:nvSpPr>
          <p:spPr>
            <a:xfrm>
              <a:off x="1340887" y="5238849"/>
              <a:ext cx="1632578" cy="345212"/>
            </a:xfrm>
            <a:prstGeom prst="rect">
              <a:avLst/>
            </a:prstGeom>
            <a:noFill/>
          </p:spPr>
          <p:txBody>
            <a:bodyPr wrap="square" rtlCol="0">
              <a:spAutoFit/>
            </a:bodyPr>
            <a:lstStyle/>
            <a:p>
              <a:pPr defTabSz="931684"/>
              <a:r>
                <a:rPr lang="en-US" sz="1599" dirty="0">
                  <a:solidFill>
                    <a:srgbClr val="0072C6">
                      <a:lumMod val="75000"/>
                    </a:srgbClr>
                  </a:solidFill>
                  <a:ea typeface="MS PGothic" panose="020B0600070205080204" pitchFamily="34" charset="-128"/>
                </a:rPr>
                <a:t>Productivity</a:t>
              </a:r>
            </a:p>
          </p:txBody>
        </p:sp>
      </p:grpSp>
      <p:grpSp>
        <p:nvGrpSpPr>
          <p:cNvPr id="397" name="Group 396"/>
          <p:cNvGrpSpPr/>
          <p:nvPr/>
        </p:nvGrpSpPr>
        <p:grpSpPr>
          <a:xfrm>
            <a:off x="10061085" y="2488683"/>
            <a:ext cx="1775365" cy="1045951"/>
            <a:chOff x="3172255" y="4537962"/>
            <a:chExt cx="1775617" cy="1046099"/>
          </a:xfrm>
        </p:grpSpPr>
        <p:sp>
          <p:nvSpPr>
            <p:cNvPr id="398" name="TextBox 397"/>
            <p:cNvSpPr txBox="1"/>
            <p:nvPr/>
          </p:nvSpPr>
          <p:spPr>
            <a:xfrm>
              <a:off x="3172256" y="4537962"/>
              <a:ext cx="1775616" cy="784739"/>
            </a:xfrm>
            <a:prstGeom prst="rect">
              <a:avLst/>
            </a:prstGeom>
            <a:noFill/>
          </p:spPr>
          <p:txBody>
            <a:bodyPr wrap="square" rtlCol="0">
              <a:spAutoFit/>
            </a:bodyPr>
            <a:lstStyle/>
            <a:p>
              <a:pPr defTabSz="931684"/>
              <a:r>
                <a:rPr lang="en-US" sz="4399" dirty="0">
                  <a:solidFill>
                    <a:srgbClr val="0072C6">
                      <a:lumMod val="75000"/>
                    </a:srgbClr>
                  </a:solidFill>
                  <a:latin typeface="Segoe UI Light"/>
                  <a:ea typeface="MS PGothic" panose="020B0600070205080204" pitchFamily="34" charset="-128"/>
                </a:rPr>
                <a:t>$486B</a:t>
              </a:r>
            </a:p>
          </p:txBody>
        </p:sp>
        <p:sp>
          <p:nvSpPr>
            <p:cNvPr id="399" name="TextBox 398"/>
            <p:cNvSpPr txBox="1"/>
            <p:nvPr/>
          </p:nvSpPr>
          <p:spPr>
            <a:xfrm>
              <a:off x="3172255" y="5238849"/>
              <a:ext cx="1632578" cy="345212"/>
            </a:xfrm>
            <a:prstGeom prst="rect">
              <a:avLst/>
            </a:prstGeom>
            <a:noFill/>
          </p:spPr>
          <p:txBody>
            <a:bodyPr wrap="square" rtlCol="0">
              <a:spAutoFit/>
            </a:bodyPr>
            <a:lstStyle/>
            <a:p>
              <a:pPr defTabSz="931684"/>
              <a:r>
                <a:rPr lang="en-US" sz="1599" dirty="0">
                  <a:solidFill>
                    <a:srgbClr val="0072C6">
                      <a:lumMod val="75000"/>
                    </a:srgbClr>
                  </a:solidFill>
                  <a:ea typeface="MS PGothic" panose="020B0600070205080204" pitchFamily="34" charset="-128"/>
                </a:rPr>
                <a:t>Operations</a:t>
              </a:r>
            </a:p>
          </p:txBody>
        </p:sp>
      </p:grpSp>
      <p:grpSp>
        <p:nvGrpSpPr>
          <p:cNvPr id="400" name="Group 399"/>
          <p:cNvGrpSpPr/>
          <p:nvPr/>
        </p:nvGrpSpPr>
        <p:grpSpPr>
          <a:xfrm>
            <a:off x="10061085" y="3859070"/>
            <a:ext cx="1775365" cy="1012533"/>
            <a:chOff x="5349419" y="4571384"/>
            <a:chExt cx="1775617" cy="1012677"/>
          </a:xfrm>
        </p:grpSpPr>
        <p:sp>
          <p:nvSpPr>
            <p:cNvPr id="401" name="TextBox 400"/>
            <p:cNvSpPr txBox="1"/>
            <p:nvPr/>
          </p:nvSpPr>
          <p:spPr>
            <a:xfrm>
              <a:off x="5349420" y="4571384"/>
              <a:ext cx="1775616" cy="784739"/>
            </a:xfrm>
            <a:prstGeom prst="rect">
              <a:avLst/>
            </a:prstGeom>
            <a:noFill/>
          </p:spPr>
          <p:txBody>
            <a:bodyPr wrap="square" rtlCol="0">
              <a:spAutoFit/>
            </a:bodyPr>
            <a:lstStyle/>
            <a:p>
              <a:pPr defTabSz="931684"/>
              <a:r>
                <a:rPr lang="en-US" sz="4399" dirty="0">
                  <a:solidFill>
                    <a:srgbClr val="0072C6">
                      <a:lumMod val="75000"/>
                    </a:srgbClr>
                  </a:solidFill>
                  <a:latin typeface="Segoe UI Light"/>
                  <a:ea typeface="MS PGothic" panose="020B0600070205080204" pitchFamily="34" charset="-128"/>
                </a:rPr>
                <a:t>$235B</a:t>
              </a:r>
            </a:p>
          </p:txBody>
        </p:sp>
        <p:sp>
          <p:nvSpPr>
            <p:cNvPr id="402" name="TextBox 401"/>
            <p:cNvSpPr txBox="1"/>
            <p:nvPr/>
          </p:nvSpPr>
          <p:spPr>
            <a:xfrm>
              <a:off x="5349419" y="5238849"/>
              <a:ext cx="1632578" cy="345212"/>
            </a:xfrm>
            <a:prstGeom prst="rect">
              <a:avLst/>
            </a:prstGeom>
            <a:noFill/>
          </p:spPr>
          <p:txBody>
            <a:bodyPr wrap="square" rtlCol="0">
              <a:spAutoFit/>
            </a:bodyPr>
            <a:lstStyle/>
            <a:p>
              <a:pPr defTabSz="931684"/>
              <a:r>
                <a:rPr lang="en-US" sz="1599" dirty="0">
                  <a:solidFill>
                    <a:srgbClr val="0072C6">
                      <a:lumMod val="75000"/>
                    </a:srgbClr>
                  </a:solidFill>
                  <a:ea typeface="MS PGothic" panose="020B0600070205080204" pitchFamily="34" charset="-128"/>
                </a:rPr>
                <a:t>Innovations</a:t>
              </a:r>
            </a:p>
          </p:txBody>
        </p:sp>
      </p:grpSp>
      <p:grpSp>
        <p:nvGrpSpPr>
          <p:cNvPr id="403" name="Group 402"/>
          <p:cNvGrpSpPr/>
          <p:nvPr/>
        </p:nvGrpSpPr>
        <p:grpSpPr>
          <a:xfrm>
            <a:off x="10061084" y="5196039"/>
            <a:ext cx="2393103" cy="1038877"/>
            <a:chOff x="7415581" y="4545037"/>
            <a:chExt cx="2393442" cy="1039024"/>
          </a:xfrm>
        </p:grpSpPr>
        <p:sp>
          <p:nvSpPr>
            <p:cNvPr id="404" name="TextBox 403"/>
            <p:cNvSpPr txBox="1"/>
            <p:nvPr/>
          </p:nvSpPr>
          <p:spPr>
            <a:xfrm>
              <a:off x="7415582" y="4545037"/>
              <a:ext cx="1775616" cy="784739"/>
            </a:xfrm>
            <a:prstGeom prst="rect">
              <a:avLst/>
            </a:prstGeom>
            <a:noFill/>
          </p:spPr>
          <p:txBody>
            <a:bodyPr wrap="square" rtlCol="0">
              <a:spAutoFit/>
            </a:bodyPr>
            <a:lstStyle/>
            <a:p>
              <a:pPr defTabSz="931684"/>
              <a:r>
                <a:rPr lang="en-US" sz="4399" dirty="0">
                  <a:solidFill>
                    <a:srgbClr val="0072C6">
                      <a:lumMod val="75000"/>
                    </a:srgbClr>
                  </a:solidFill>
                  <a:latin typeface="Segoe UI Light"/>
                  <a:ea typeface="MS PGothic" panose="020B0600070205080204" pitchFamily="34" charset="-128"/>
                </a:rPr>
                <a:t>$235B</a:t>
              </a:r>
            </a:p>
          </p:txBody>
        </p:sp>
        <p:sp>
          <p:nvSpPr>
            <p:cNvPr id="405" name="TextBox 404"/>
            <p:cNvSpPr txBox="1"/>
            <p:nvPr/>
          </p:nvSpPr>
          <p:spPr>
            <a:xfrm>
              <a:off x="7415581" y="5238849"/>
              <a:ext cx="2393442" cy="345212"/>
            </a:xfrm>
            <a:prstGeom prst="rect">
              <a:avLst/>
            </a:prstGeom>
            <a:noFill/>
          </p:spPr>
          <p:txBody>
            <a:bodyPr wrap="square" rtlCol="0">
              <a:spAutoFit/>
            </a:bodyPr>
            <a:lstStyle/>
            <a:p>
              <a:pPr defTabSz="931684"/>
              <a:r>
                <a:rPr lang="en-US" sz="1599" dirty="0">
                  <a:solidFill>
                    <a:srgbClr val="0072C6">
                      <a:lumMod val="75000"/>
                    </a:srgbClr>
                  </a:solidFill>
                  <a:ea typeface="MS PGothic" panose="020B0600070205080204" pitchFamily="34" charset="-128"/>
                </a:rPr>
                <a:t>Customer-facing</a:t>
              </a:r>
            </a:p>
          </p:txBody>
        </p:sp>
      </p:grpSp>
      <p:sp>
        <p:nvSpPr>
          <p:cNvPr id="406" name="Left Bracket 405"/>
          <p:cNvSpPr/>
          <p:nvPr/>
        </p:nvSpPr>
        <p:spPr>
          <a:xfrm>
            <a:off x="9656262" y="1140366"/>
            <a:ext cx="322602" cy="5132135"/>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931684"/>
            <a:endParaRPr lang="en-US" sz="1800" dirty="0">
              <a:solidFill>
                <a:srgbClr val="000000"/>
              </a:solidFill>
            </a:endParaRPr>
          </a:p>
        </p:txBody>
      </p:sp>
      <p:sp>
        <p:nvSpPr>
          <p:cNvPr id="380" name="TextBox 379">
            <a:hlinkClick r:id="rId3"/>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382" name="矩形 381">
            <a:hlinkClick r:id="rId3"/>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5044154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0" presetClass="entr" presetSubtype="0"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131"/>
                                        </p:tgtEl>
                                        <p:attrNameLst>
                                          <p:attrName>style.visibility</p:attrName>
                                        </p:attrNameLst>
                                      </p:cBhvr>
                                      <p:to>
                                        <p:strVal val="visible"/>
                                      </p:to>
                                    </p:set>
                                    <p:animEffect transition="in" filter="fade">
                                      <p:cBhvr>
                                        <p:cTn id="11" dur="500"/>
                                        <p:tgtEl>
                                          <p:spTgt spid="131"/>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25"/>
                                        </p:tgtEl>
                                        <p:attrNameLst>
                                          <p:attrName>style.visibility</p:attrName>
                                        </p:attrNameLst>
                                      </p:cBhvr>
                                      <p:to>
                                        <p:strVal val="visible"/>
                                      </p:to>
                                    </p:set>
                                    <p:animEffect transition="in" filter="fade">
                                      <p:cBhvr>
                                        <p:cTn id="15" dur="500"/>
                                        <p:tgtEl>
                                          <p:spTgt spid="12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fade">
                                      <p:cBhvr>
                                        <p:cTn id="19" dur="500"/>
                                        <p:tgtEl>
                                          <p:spTgt spid="130"/>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500"/>
                                        <p:tgtEl>
                                          <p:spTgt spid="126"/>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127"/>
                                        </p:tgtEl>
                                        <p:attrNameLst>
                                          <p:attrName>style.visibility</p:attrName>
                                        </p:attrNameLst>
                                      </p:cBhvr>
                                      <p:to>
                                        <p:strVal val="visible"/>
                                      </p:to>
                                    </p:set>
                                    <p:animEffect transition="in" filter="fade">
                                      <p:cBhvr>
                                        <p:cTn id="27" dur="500"/>
                                        <p:tgtEl>
                                          <p:spTgt spid="127"/>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61"/>
                                        </p:tgtEl>
                                        <p:attrNameLst>
                                          <p:attrName>style.visibility</p:attrName>
                                        </p:attrNameLst>
                                      </p:cBhvr>
                                      <p:to>
                                        <p:strVal val="visible"/>
                                      </p:to>
                                    </p:set>
                                    <p:animEffect transition="in" filter="fade">
                                      <p:cBhvr>
                                        <p:cTn id="42" dur="500"/>
                                        <p:tgtEl>
                                          <p:spTgt spid="161"/>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381"/>
                                        </p:tgtEl>
                                        <p:attrNameLst>
                                          <p:attrName>style.visibility</p:attrName>
                                        </p:attrNameLst>
                                      </p:cBhvr>
                                      <p:to>
                                        <p:strVal val="visible"/>
                                      </p:to>
                                    </p:set>
                                    <p:animEffect transition="in" filter="fade">
                                      <p:cBhvr>
                                        <p:cTn id="46" dur="500"/>
                                        <p:tgtEl>
                                          <p:spTgt spid="381"/>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406"/>
                                        </p:tgtEl>
                                        <p:attrNameLst>
                                          <p:attrName>style.visibility</p:attrName>
                                        </p:attrNameLst>
                                      </p:cBhvr>
                                      <p:to>
                                        <p:strVal val="visible"/>
                                      </p:to>
                                    </p:set>
                                    <p:animEffect transition="in" filter="wipe(left)">
                                      <p:cBhvr>
                                        <p:cTn id="50" dur="500"/>
                                        <p:tgtEl>
                                          <p:spTgt spid="406"/>
                                        </p:tgtEl>
                                      </p:cBhvr>
                                    </p:animEffect>
                                  </p:childTnLst>
                                </p:cTn>
                              </p:par>
                              <p:par>
                                <p:cTn id="51" presetID="2" presetClass="entr" presetSubtype="2" decel="100000" fill="hold" nodeType="withEffect">
                                  <p:stCondLst>
                                    <p:cond delay="100"/>
                                  </p:stCondLst>
                                  <p:childTnLst>
                                    <p:set>
                                      <p:cBhvr>
                                        <p:cTn id="52" dur="1" fill="hold">
                                          <p:stCondLst>
                                            <p:cond delay="0"/>
                                          </p:stCondLst>
                                        </p:cTn>
                                        <p:tgtEl>
                                          <p:spTgt spid="394"/>
                                        </p:tgtEl>
                                        <p:attrNameLst>
                                          <p:attrName>style.visibility</p:attrName>
                                        </p:attrNameLst>
                                      </p:cBhvr>
                                      <p:to>
                                        <p:strVal val="visible"/>
                                      </p:to>
                                    </p:set>
                                    <p:anim calcmode="lin" valueType="num">
                                      <p:cBhvr additive="base">
                                        <p:cTn id="53" dur="500" fill="hold"/>
                                        <p:tgtEl>
                                          <p:spTgt spid="394"/>
                                        </p:tgtEl>
                                        <p:attrNameLst>
                                          <p:attrName>ppt_x</p:attrName>
                                        </p:attrNameLst>
                                      </p:cBhvr>
                                      <p:tavLst>
                                        <p:tav tm="0">
                                          <p:val>
                                            <p:strVal val="1+#ppt_w/2"/>
                                          </p:val>
                                        </p:tav>
                                        <p:tav tm="100000">
                                          <p:val>
                                            <p:strVal val="#ppt_x"/>
                                          </p:val>
                                        </p:tav>
                                      </p:tavLst>
                                    </p:anim>
                                    <p:anim calcmode="lin" valueType="num">
                                      <p:cBhvr additive="base">
                                        <p:cTn id="54" dur="500" fill="hold"/>
                                        <p:tgtEl>
                                          <p:spTgt spid="394"/>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250"/>
                                  </p:stCondLst>
                                  <p:childTnLst>
                                    <p:set>
                                      <p:cBhvr>
                                        <p:cTn id="56" dur="1" fill="hold">
                                          <p:stCondLst>
                                            <p:cond delay="0"/>
                                          </p:stCondLst>
                                        </p:cTn>
                                        <p:tgtEl>
                                          <p:spTgt spid="397"/>
                                        </p:tgtEl>
                                        <p:attrNameLst>
                                          <p:attrName>style.visibility</p:attrName>
                                        </p:attrNameLst>
                                      </p:cBhvr>
                                      <p:to>
                                        <p:strVal val="visible"/>
                                      </p:to>
                                    </p:set>
                                    <p:anim calcmode="lin" valueType="num">
                                      <p:cBhvr additive="base">
                                        <p:cTn id="57" dur="500" fill="hold"/>
                                        <p:tgtEl>
                                          <p:spTgt spid="397"/>
                                        </p:tgtEl>
                                        <p:attrNameLst>
                                          <p:attrName>ppt_x</p:attrName>
                                        </p:attrNameLst>
                                      </p:cBhvr>
                                      <p:tavLst>
                                        <p:tav tm="0">
                                          <p:val>
                                            <p:strVal val="1+#ppt_w/2"/>
                                          </p:val>
                                        </p:tav>
                                        <p:tav tm="100000">
                                          <p:val>
                                            <p:strVal val="#ppt_x"/>
                                          </p:val>
                                        </p:tav>
                                      </p:tavLst>
                                    </p:anim>
                                    <p:anim calcmode="lin" valueType="num">
                                      <p:cBhvr additive="base">
                                        <p:cTn id="58" dur="500" fill="hold"/>
                                        <p:tgtEl>
                                          <p:spTgt spid="397"/>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500"/>
                                  </p:stCondLst>
                                  <p:childTnLst>
                                    <p:set>
                                      <p:cBhvr>
                                        <p:cTn id="60" dur="1" fill="hold">
                                          <p:stCondLst>
                                            <p:cond delay="0"/>
                                          </p:stCondLst>
                                        </p:cTn>
                                        <p:tgtEl>
                                          <p:spTgt spid="400"/>
                                        </p:tgtEl>
                                        <p:attrNameLst>
                                          <p:attrName>style.visibility</p:attrName>
                                        </p:attrNameLst>
                                      </p:cBhvr>
                                      <p:to>
                                        <p:strVal val="visible"/>
                                      </p:to>
                                    </p:set>
                                    <p:anim calcmode="lin" valueType="num">
                                      <p:cBhvr additive="base">
                                        <p:cTn id="61" dur="500" fill="hold"/>
                                        <p:tgtEl>
                                          <p:spTgt spid="400"/>
                                        </p:tgtEl>
                                        <p:attrNameLst>
                                          <p:attrName>ppt_x</p:attrName>
                                        </p:attrNameLst>
                                      </p:cBhvr>
                                      <p:tavLst>
                                        <p:tav tm="0">
                                          <p:val>
                                            <p:strVal val="1+#ppt_w/2"/>
                                          </p:val>
                                        </p:tav>
                                        <p:tav tm="100000">
                                          <p:val>
                                            <p:strVal val="#ppt_x"/>
                                          </p:val>
                                        </p:tav>
                                      </p:tavLst>
                                    </p:anim>
                                    <p:anim calcmode="lin" valueType="num">
                                      <p:cBhvr additive="base">
                                        <p:cTn id="62" dur="500" fill="hold"/>
                                        <p:tgtEl>
                                          <p:spTgt spid="400"/>
                                        </p:tgtEl>
                                        <p:attrNameLst>
                                          <p:attrName>ppt_y</p:attrName>
                                        </p:attrNameLst>
                                      </p:cBhvr>
                                      <p:tavLst>
                                        <p:tav tm="0">
                                          <p:val>
                                            <p:strVal val="#ppt_y"/>
                                          </p:val>
                                        </p:tav>
                                        <p:tav tm="100000">
                                          <p:val>
                                            <p:strVal val="#ppt_y"/>
                                          </p:val>
                                        </p:tav>
                                      </p:tavLst>
                                    </p:anim>
                                  </p:childTnLst>
                                </p:cTn>
                              </p:par>
                              <p:par>
                                <p:cTn id="63" presetID="2" presetClass="entr" presetSubtype="2" decel="100000" fill="hold" nodeType="withEffect">
                                  <p:stCondLst>
                                    <p:cond delay="750"/>
                                  </p:stCondLst>
                                  <p:childTnLst>
                                    <p:set>
                                      <p:cBhvr>
                                        <p:cTn id="64" dur="1" fill="hold">
                                          <p:stCondLst>
                                            <p:cond delay="0"/>
                                          </p:stCondLst>
                                        </p:cTn>
                                        <p:tgtEl>
                                          <p:spTgt spid="403"/>
                                        </p:tgtEl>
                                        <p:attrNameLst>
                                          <p:attrName>style.visibility</p:attrName>
                                        </p:attrNameLst>
                                      </p:cBhvr>
                                      <p:to>
                                        <p:strVal val="visible"/>
                                      </p:to>
                                    </p:set>
                                    <p:anim calcmode="lin" valueType="num">
                                      <p:cBhvr additive="base">
                                        <p:cTn id="65" dur="500" fill="hold"/>
                                        <p:tgtEl>
                                          <p:spTgt spid="403"/>
                                        </p:tgtEl>
                                        <p:attrNameLst>
                                          <p:attrName>ppt_x</p:attrName>
                                        </p:attrNameLst>
                                      </p:cBhvr>
                                      <p:tavLst>
                                        <p:tav tm="0">
                                          <p:val>
                                            <p:strVal val="1+#ppt_w/2"/>
                                          </p:val>
                                        </p:tav>
                                        <p:tav tm="100000">
                                          <p:val>
                                            <p:strVal val="#ppt_x"/>
                                          </p:val>
                                        </p:tav>
                                      </p:tavLst>
                                    </p:anim>
                                    <p:anim calcmode="lin" valueType="num">
                                      <p:cBhvr additive="base">
                                        <p:cTn id="66" dur="500" fill="hold"/>
                                        <p:tgtEl>
                                          <p:spTgt spid="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30" grpId="0" animBg="1"/>
      <p:bldP spid="131" grpId="0" animBg="1"/>
      <p:bldP spid="61" grpId="0"/>
      <p:bldP spid="112" grpId="0" animBg="1"/>
      <p:bldP spid="113" grpId="0" animBg="1"/>
      <p:bldP spid="125" grpId="0" animBg="1"/>
      <p:bldP spid="126" grpId="0" animBg="1"/>
      <p:bldP spid="161" grpId="0" animBg="1"/>
      <p:bldP spid="381" grpId="0" animBg="1"/>
      <p:bldP spid="40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Microsoft’s approach delivers </a:t>
            </a:r>
            <a:r>
              <a:rPr lang="en-US" sz="4800" dirty="0" smtClean="0">
                <a:gradFill>
                  <a:gsLst>
                    <a:gs pos="16535">
                      <a:schemeClr val="accent2"/>
                    </a:gs>
                    <a:gs pos="38000">
                      <a:schemeClr val="accent2"/>
                    </a:gs>
                  </a:gsLst>
                  <a:lin ang="5400000" scaled="0"/>
                </a:gradFill>
              </a:rPr>
              <a:t>data dividends</a:t>
            </a:r>
            <a:endParaRPr lang="en-US" sz="4800" dirty="0">
              <a:gradFill>
                <a:gsLst>
                  <a:gs pos="16535">
                    <a:schemeClr val="accent2"/>
                  </a:gs>
                  <a:gs pos="38000">
                    <a:schemeClr val="accent2"/>
                  </a:gs>
                </a:gsLst>
                <a:lin ang="5400000" scaled="0"/>
              </a:gradFill>
            </a:endParaRPr>
          </a:p>
        </p:txBody>
      </p:sp>
      <p:sp>
        <p:nvSpPr>
          <p:cNvPr id="101" name="Chevron 100"/>
          <p:cNvSpPr/>
          <p:nvPr/>
        </p:nvSpPr>
        <p:spPr bwMode="auto">
          <a:xfrm>
            <a:off x="3063557" y="5938762"/>
            <a:ext cx="6602956" cy="828986"/>
          </a:xfrm>
          <a:prstGeom prst="chevron">
            <a:avLst>
              <a:gd name="adj" fmla="val 34307"/>
            </a:avLst>
          </a:prstGeom>
          <a:solidFill>
            <a:srgbClr val="68217A">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Microsoft data platform</a:t>
            </a:r>
          </a:p>
        </p:txBody>
      </p:sp>
      <p:sp>
        <p:nvSpPr>
          <p:cNvPr id="102" name="Text Placeholder 6"/>
          <p:cNvSpPr txBox="1">
            <a:spLocks/>
          </p:cNvSpPr>
          <p:nvPr/>
        </p:nvSpPr>
        <p:spPr bwMode="auto">
          <a:xfrm>
            <a:off x="274638" y="1010519"/>
            <a:ext cx="11033125"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92024" tIns="146304" rIns="182880" bIns="146304" numCol="1" anchor="t" anchorCtr="0" compatLnSpc="1">
            <a:prstTxWarp prst="textNoShape">
              <a:avLst/>
            </a:prstTxWarp>
          </a:bodyPr>
          <a:lstStyle>
            <a:lvl1pPr marL="0" indent="0" algn="l" defTabSz="931863"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863"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863" rtl="0" eaLnBrk="1" fontAlgn="base" latinLnBrk="0" hangingPunct="1">
              <a:lnSpc>
                <a:spcPct val="90000"/>
              </a:lnSpc>
              <a:spcBef>
                <a:spcPct val="20000"/>
              </a:spcBef>
              <a:spcAft>
                <a:spcPct val="0"/>
              </a:spcAft>
              <a:buClrTx/>
              <a:buSzPct val="90000"/>
              <a:buFont typeface="Arial" charset="0"/>
              <a:buNone/>
              <a:tabLst/>
              <a:defRPr/>
            </a:pPr>
            <a:r>
              <a:rPr kumimoji="0" lang="en-US" sz="2800" b="0" i="0" u="none" strike="noStrike" kern="1200" cap="none" spc="0" normalizeH="0" baseline="0" noProof="0" smtClean="0">
                <a:ln>
                  <a:noFill/>
                </a:ln>
                <a:gradFill>
                  <a:gsLst>
                    <a:gs pos="55000">
                      <a:srgbClr val="505050">
                        <a:lumMod val="75000"/>
                      </a:srgbClr>
                    </a:gs>
                    <a:gs pos="0">
                      <a:srgbClr val="505050">
                        <a:lumMod val="75000"/>
                      </a:srgbClr>
                    </a:gs>
                  </a:gsLst>
                  <a:lin ang="5400000" scaled="0"/>
                </a:gradFill>
                <a:effectLst/>
                <a:uLnTx/>
                <a:uFillTx/>
                <a:latin typeface="Segoe UI Light"/>
                <a:ea typeface="+mn-ea"/>
                <a:cs typeface="+mn-cs"/>
              </a:rPr>
              <a:t>An end-to-end platform for any data and everyone </a:t>
            </a:r>
            <a:endParaRPr kumimoji="0" lang="en-US" sz="2800" b="0" i="0" u="none" strike="noStrike" kern="1200" cap="none" spc="0" normalizeH="0" baseline="0" noProof="0" dirty="0">
              <a:ln>
                <a:noFill/>
              </a:ln>
              <a:gradFill>
                <a:gsLst>
                  <a:gs pos="55000">
                    <a:srgbClr val="505050">
                      <a:lumMod val="75000"/>
                    </a:srgbClr>
                  </a:gs>
                  <a:gs pos="0">
                    <a:srgbClr val="505050">
                      <a:lumMod val="75000"/>
                    </a:srgbClr>
                  </a:gs>
                </a:gsLst>
                <a:lin ang="5400000" scaled="0"/>
              </a:gradFill>
              <a:effectLst/>
              <a:uLnTx/>
              <a:uFillTx/>
              <a:latin typeface="Segoe UI Light"/>
              <a:ea typeface="+mn-ea"/>
              <a:cs typeface="+mn-cs"/>
            </a:endParaRPr>
          </a:p>
        </p:txBody>
      </p:sp>
      <p:sp>
        <p:nvSpPr>
          <p:cNvPr id="103" name="Rectangle 102"/>
          <p:cNvSpPr/>
          <p:nvPr/>
        </p:nvSpPr>
        <p:spPr bwMode="auto">
          <a:xfrm>
            <a:off x="3063557" y="2238725"/>
            <a:ext cx="6309360" cy="3657600"/>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grpSp>
        <p:nvGrpSpPr>
          <p:cNvPr id="104" name="Group 103"/>
          <p:cNvGrpSpPr/>
          <p:nvPr/>
        </p:nvGrpSpPr>
        <p:grpSpPr>
          <a:xfrm>
            <a:off x="3944469" y="1795755"/>
            <a:ext cx="4543538" cy="4543537"/>
            <a:chOff x="3761671" y="1641770"/>
            <a:chExt cx="4543538" cy="4543537"/>
          </a:xfrm>
        </p:grpSpPr>
        <p:grpSp>
          <p:nvGrpSpPr>
            <p:cNvPr id="105" name="Group 104"/>
            <p:cNvGrpSpPr/>
            <p:nvPr/>
          </p:nvGrpSpPr>
          <p:grpSpPr>
            <a:xfrm>
              <a:off x="3761671" y="1641770"/>
              <a:ext cx="4543538" cy="4543537"/>
              <a:chOff x="338991" y="1569498"/>
              <a:chExt cx="4543538" cy="4543537"/>
            </a:xfrm>
          </p:grpSpPr>
          <p:sp>
            <p:nvSpPr>
              <p:cNvPr id="115" name="Oval 114"/>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6" name="Oval 115"/>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7"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18" name="Freeform 5"/>
              <p:cNvSpPr>
                <a:spLocks/>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19" name="Freeform 6"/>
              <p:cNvSpPr>
                <a:spLocks/>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0" name="Freeform 119"/>
              <p:cNvSpPr>
                <a:spLocks/>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1"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22"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23"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106" name="Group 105"/>
            <p:cNvGrpSpPr/>
            <p:nvPr/>
          </p:nvGrpSpPr>
          <p:grpSpPr>
            <a:xfrm>
              <a:off x="5278833" y="3158931"/>
              <a:ext cx="1509214" cy="1509214"/>
              <a:chOff x="1856153" y="3086659"/>
              <a:chExt cx="1509214" cy="1509214"/>
            </a:xfrm>
          </p:grpSpPr>
          <p:sp>
            <p:nvSpPr>
              <p:cNvPr id="110"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1" name="Oval 110"/>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12" name="Group 111"/>
              <p:cNvGrpSpPr/>
              <p:nvPr/>
            </p:nvGrpSpPr>
            <p:grpSpPr>
              <a:xfrm>
                <a:off x="1983309" y="3209090"/>
                <a:ext cx="1254903" cy="1264353"/>
                <a:chOff x="1967973" y="3193753"/>
                <a:chExt cx="1254903" cy="1264353"/>
              </a:xfrm>
            </p:grpSpPr>
            <p:sp>
              <p:nvSpPr>
                <p:cNvPr id="113" name="Arc 11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114" name="Arc 113"/>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107" name="Rectangle 106"/>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108" name="Rectangle 107"/>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109" name="Rectangle 108"/>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manage</a:t>
              </a:r>
            </a:p>
          </p:txBody>
        </p:sp>
      </p:grpSp>
      <p:grpSp>
        <p:nvGrpSpPr>
          <p:cNvPr id="124" name="Group 123"/>
          <p:cNvGrpSpPr/>
          <p:nvPr/>
        </p:nvGrpSpPr>
        <p:grpSpPr>
          <a:xfrm>
            <a:off x="3063555" y="2238724"/>
            <a:ext cx="3156680" cy="3657601"/>
            <a:chOff x="3061558" y="2125663"/>
            <a:chExt cx="3156680" cy="3657601"/>
          </a:xfrm>
          <a:solidFill>
            <a:srgbClr val="68217A"/>
          </a:solidFill>
        </p:grpSpPr>
        <p:sp>
          <p:nvSpPr>
            <p:cNvPr id="125" name="Rectangle 124"/>
            <p:cNvSpPr/>
            <p:nvPr/>
          </p:nvSpPr>
          <p:spPr bwMode="auto">
            <a:xfrm>
              <a:off x="3061558" y="2125663"/>
              <a:ext cx="3156679" cy="3657600"/>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r" defTabSz="932472"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Business questions </a:t>
              </a:r>
            </a:p>
            <a:p>
              <a:pPr marL="0" marR="0" lvl="0" indent="0" algn="r" defTabSz="932472"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and problems</a:t>
              </a:r>
              <a:endPar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endParaRPr>
            </a:p>
          </p:txBody>
        </p:sp>
        <p:pic>
          <p:nvPicPr>
            <p:cNvPr id="126" name="Picture 125"/>
            <p:cNvPicPr>
              <a:picLocks noChangeAspect="1"/>
            </p:cNvPicPr>
            <p:nvPr/>
          </p:nvPicPr>
          <p:blipFill rotWithShape="1">
            <a:blip r:embed="rId3"/>
            <a:srcRect r="50000"/>
            <a:stretch/>
          </p:blipFill>
          <p:spPr>
            <a:xfrm>
              <a:off x="5059898" y="2125664"/>
              <a:ext cx="1158340" cy="3657600"/>
            </a:xfrm>
            <a:prstGeom prst="rect">
              <a:avLst/>
            </a:prstGeom>
            <a:noFill/>
          </p:spPr>
        </p:pic>
      </p:grpSp>
      <p:grpSp>
        <p:nvGrpSpPr>
          <p:cNvPr id="127" name="Group 126"/>
          <p:cNvGrpSpPr/>
          <p:nvPr/>
        </p:nvGrpSpPr>
        <p:grpSpPr>
          <a:xfrm>
            <a:off x="6216239" y="2238725"/>
            <a:ext cx="3156675" cy="3661092"/>
            <a:chOff x="6218236" y="2125663"/>
            <a:chExt cx="3156675" cy="3661092"/>
          </a:xfrm>
        </p:grpSpPr>
        <p:sp>
          <p:nvSpPr>
            <p:cNvPr id="128" name="Rectangle 127"/>
            <p:cNvSpPr/>
            <p:nvPr/>
          </p:nvSpPr>
          <p:spPr bwMode="auto">
            <a:xfrm>
              <a:off x="6218236" y="2125663"/>
              <a:ext cx="3156675" cy="3657600"/>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457200" bIns="146304" numCol="1" spcCol="0" rtlCol="0" fromWordArt="0" anchor="ctr" anchorCtr="0" forceAA="0" compatLnSpc="1">
              <a:prstTxWarp prst="textNoShape">
                <a:avLst/>
              </a:prstTxWarp>
              <a:noAutofit/>
            </a:bodyPr>
            <a:lstStyle/>
            <a:p>
              <a:pPr marL="0" marR="0" lvl="0" indent="0" algn="r" defTabSz="932472"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Actionable </a:t>
              </a:r>
            </a:p>
            <a:p>
              <a:pPr marL="0" marR="0" lvl="0" indent="0" algn="r" defTabSz="932472"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results </a:t>
              </a:r>
            </a:p>
          </p:txBody>
        </p:sp>
        <p:pic>
          <p:nvPicPr>
            <p:cNvPr id="129" name="Picture 128"/>
            <p:cNvPicPr>
              <a:picLocks noChangeAspect="1"/>
            </p:cNvPicPr>
            <p:nvPr/>
          </p:nvPicPr>
          <p:blipFill rotWithShape="1">
            <a:blip r:embed="rId3"/>
            <a:srcRect l="50160" r="-160"/>
            <a:stretch/>
          </p:blipFill>
          <p:spPr>
            <a:xfrm>
              <a:off x="6218236" y="2129155"/>
              <a:ext cx="1161870" cy="3657600"/>
            </a:xfrm>
            <a:prstGeom prst="rect">
              <a:avLst/>
            </a:prstGeom>
          </p:spPr>
        </p:pic>
      </p:grpSp>
      <p:sp>
        <p:nvSpPr>
          <p:cNvPr id="32" name="TextBox 31">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33" name="矩形 32">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41090061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31000" decel="69000" fill="hold" nodeType="afterEffect">
                                  <p:stCondLst>
                                    <p:cond delay="0"/>
                                  </p:stCondLst>
                                  <p:childTnLst>
                                    <p:animMotion origin="layout" path="M -4.83023E-6 1.99728E-7 L -0.25759 1.99728E-7 " pathEditMode="relative" rAng="0" ptsTypes="AA">
                                      <p:cBhvr>
                                        <p:cTn id="6" dur="1000" fill="hold"/>
                                        <p:tgtEl>
                                          <p:spTgt spid="124"/>
                                        </p:tgtEl>
                                        <p:attrNameLst>
                                          <p:attrName>ppt_x</p:attrName>
                                          <p:attrName>ppt_y</p:attrName>
                                        </p:attrNameLst>
                                      </p:cBhvr>
                                      <p:rCtr x="-12880" y="0"/>
                                    </p:animMotion>
                                  </p:childTnLst>
                                </p:cTn>
                              </p:par>
                              <p:par>
                                <p:cTn id="7" presetID="42" presetClass="path" presetSubtype="0" accel="31000" decel="69000" fill="hold" nodeType="withEffect">
                                  <p:stCondLst>
                                    <p:cond delay="0"/>
                                  </p:stCondLst>
                                  <p:childTnLst>
                                    <p:animMotion origin="layout" path="M 4.83023E-6 3.2365E-6 L 0.25746 3.2365E-6 " pathEditMode="relative" rAng="0" ptsTypes="AA">
                                      <p:cBhvr>
                                        <p:cTn id="8" dur="1000" fill="hold"/>
                                        <p:tgtEl>
                                          <p:spTgt spid="127"/>
                                        </p:tgtEl>
                                        <p:attrNameLst>
                                          <p:attrName>ppt_x</p:attrName>
                                          <p:attrName>ppt_y</p:attrName>
                                        </p:attrNameLst>
                                      </p:cBhvr>
                                      <p:rCtr x="12867" y="0"/>
                                    </p:animMotion>
                                  </p:childTnLst>
                                </p:cTn>
                              </p:par>
                              <p:par>
                                <p:cTn id="9" presetID="53" presetClass="entr" presetSubtype="16" fill="hold" nodeType="withEffect">
                                  <p:stCondLst>
                                    <p:cond delay="100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6" presetClass="emph" presetSubtype="0" accel="100000" autoRev="1" fill="hold" nodeType="withEffect">
                                  <p:stCondLst>
                                    <p:cond delay="1400"/>
                                  </p:stCondLst>
                                  <p:childTnLst>
                                    <p:animScale>
                                      <p:cBhvr>
                                        <p:cTn id="15" dur="150" fill="hold"/>
                                        <p:tgtEl>
                                          <p:spTgt spid="104"/>
                                        </p:tgtEl>
                                      </p:cBhvr>
                                      <p:by x="105000" y="105000"/>
                                    </p:animScale>
                                  </p:childTnLst>
                                </p:cTn>
                              </p:par>
                              <p:par>
                                <p:cTn id="16" presetID="2" presetClass="entr" presetSubtype="8" decel="100000" fill="hold" grpId="0" nodeType="withEffect">
                                  <p:stCondLst>
                                    <p:cond delay="1500"/>
                                  </p:stCondLst>
                                  <p:childTnLst>
                                    <p:set>
                                      <p:cBhvr>
                                        <p:cTn id="17" dur="1" fill="hold">
                                          <p:stCondLst>
                                            <p:cond delay="0"/>
                                          </p:stCondLst>
                                        </p:cTn>
                                        <p:tgtEl>
                                          <p:spTgt spid="101"/>
                                        </p:tgtEl>
                                        <p:attrNameLst>
                                          <p:attrName>style.visibility</p:attrName>
                                        </p:attrNameLst>
                                      </p:cBhvr>
                                      <p:to>
                                        <p:strVal val="visible"/>
                                      </p:to>
                                    </p:set>
                                    <p:anim calcmode="lin" valueType="num">
                                      <p:cBhvr additive="base">
                                        <p:cTn id="18" dur="750" fill="hold"/>
                                        <p:tgtEl>
                                          <p:spTgt spid="101"/>
                                        </p:tgtEl>
                                        <p:attrNameLst>
                                          <p:attrName>ppt_x</p:attrName>
                                        </p:attrNameLst>
                                      </p:cBhvr>
                                      <p:tavLst>
                                        <p:tav tm="0">
                                          <p:val>
                                            <p:strVal val="0-#ppt_w/2"/>
                                          </p:val>
                                        </p:tav>
                                        <p:tav tm="100000">
                                          <p:val>
                                            <p:strVal val="#ppt_x"/>
                                          </p:val>
                                        </p:tav>
                                      </p:tavLst>
                                    </p:anim>
                                    <p:anim calcmode="lin" valueType="num">
                                      <p:cBhvr additive="base">
                                        <p:cTn id="19" dur="75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The Microsoft data platform</a:t>
            </a:r>
            <a:endParaRPr lang="en-US" dirty="0"/>
          </a:p>
        </p:txBody>
      </p:sp>
      <p:grpSp>
        <p:nvGrpSpPr>
          <p:cNvPr id="318" name="Group 317"/>
          <p:cNvGrpSpPr/>
          <p:nvPr/>
        </p:nvGrpSpPr>
        <p:grpSpPr>
          <a:xfrm>
            <a:off x="3946467" y="1621587"/>
            <a:ext cx="4543538" cy="4543537"/>
            <a:chOff x="3761671" y="1641770"/>
            <a:chExt cx="4543538" cy="4543537"/>
          </a:xfrm>
        </p:grpSpPr>
        <p:grpSp>
          <p:nvGrpSpPr>
            <p:cNvPr id="319" name="Group 318"/>
            <p:cNvGrpSpPr/>
            <p:nvPr/>
          </p:nvGrpSpPr>
          <p:grpSpPr>
            <a:xfrm>
              <a:off x="3761671" y="1641770"/>
              <a:ext cx="4543538" cy="4543537"/>
              <a:chOff x="338991" y="1569498"/>
              <a:chExt cx="4543538" cy="4543537"/>
            </a:xfrm>
          </p:grpSpPr>
          <p:sp>
            <p:nvSpPr>
              <p:cNvPr id="329" name="Oval 328"/>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30" name="Oval 329"/>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31"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2" name="Freeform 5"/>
              <p:cNvSpPr>
                <a:spLocks/>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3" name="Freeform 6"/>
              <p:cNvSpPr>
                <a:spLocks/>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4" name="Freeform 333"/>
              <p:cNvSpPr>
                <a:spLocks/>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5"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6"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337"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320" name="Group 319"/>
            <p:cNvGrpSpPr/>
            <p:nvPr/>
          </p:nvGrpSpPr>
          <p:grpSpPr>
            <a:xfrm>
              <a:off x="5278833" y="3158931"/>
              <a:ext cx="1509214" cy="1509214"/>
              <a:chOff x="1856153" y="3086659"/>
              <a:chExt cx="1509214" cy="1509214"/>
            </a:xfrm>
          </p:grpSpPr>
          <p:sp>
            <p:nvSpPr>
              <p:cNvPr id="324"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25" name="Oval 324"/>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326" name="Group 325"/>
              <p:cNvGrpSpPr/>
              <p:nvPr/>
            </p:nvGrpSpPr>
            <p:grpSpPr>
              <a:xfrm>
                <a:off x="1983309" y="3209090"/>
                <a:ext cx="1254903" cy="1264353"/>
                <a:chOff x="1967973" y="3193753"/>
                <a:chExt cx="1254903" cy="1264353"/>
              </a:xfrm>
            </p:grpSpPr>
            <p:sp>
              <p:nvSpPr>
                <p:cNvPr id="327" name="Arc 3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328" name="Arc 3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321" name="Rectangle 320"/>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322" name="Rectangle 321"/>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323" name="Rectangle 322"/>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31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anose="020B0600070205080204" pitchFamily="34" charset="-128"/>
                  <a:cs typeface="Segoe UI Semibold" panose="020B0702040204020203" pitchFamily="34" charset="0"/>
                </a:rPr>
                <a:t>Collect + manage</a:t>
              </a:r>
            </a:p>
          </p:txBody>
        </p:sp>
      </p:grpSp>
      <p:grpSp>
        <p:nvGrpSpPr>
          <p:cNvPr id="12" name="Group 11"/>
          <p:cNvGrpSpPr/>
          <p:nvPr/>
        </p:nvGrpSpPr>
        <p:grpSpPr>
          <a:xfrm>
            <a:off x="5040711" y="5013342"/>
            <a:ext cx="6907267" cy="1575048"/>
            <a:chOff x="5040711" y="5013342"/>
            <a:chExt cx="6907267" cy="1575048"/>
          </a:xfrm>
        </p:grpSpPr>
        <p:grpSp>
          <p:nvGrpSpPr>
            <p:cNvPr id="7" name="Group 6"/>
            <p:cNvGrpSpPr/>
            <p:nvPr/>
          </p:nvGrpSpPr>
          <p:grpSpPr>
            <a:xfrm>
              <a:off x="5040711" y="5013342"/>
              <a:ext cx="6907267" cy="1575048"/>
              <a:chOff x="5040711" y="5013342"/>
              <a:chExt cx="6907267" cy="1575048"/>
            </a:xfrm>
          </p:grpSpPr>
          <p:sp>
            <p:nvSpPr>
              <p:cNvPr id="360"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4" name="Rectangle 373"/>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375" name="Group 374"/>
              <p:cNvGrpSpPr/>
              <p:nvPr/>
            </p:nvGrpSpPr>
            <p:grpSpPr>
              <a:xfrm>
                <a:off x="9314389" y="5619032"/>
                <a:ext cx="367488" cy="351441"/>
                <a:chOff x="8631671" y="5371382"/>
                <a:chExt cx="367488" cy="351441"/>
              </a:xfrm>
              <a:solidFill>
                <a:srgbClr val="FFFFFF"/>
              </a:solidFill>
            </p:grpSpPr>
            <p:sp>
              <p:nvSpPr>
                <p:cNvPr id="376" name="Freeform 7"/>
                <p:cNvSpPr>
                  <a:spLocks/>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77"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78" name="Freeform 9"/>
                <p:cNvSpPr>
                  <a:spLocks/>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79"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0" name="Freeform 11"/>
                <p:cNvSpPr>
                  <a:spLocks/>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1"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2"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3"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4" name="Freeform 15"/>
                <p:cNvSpPr>
                  <a:spLocks/>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5" name="Freeform 16"/>
                <p:cNvSpPr>
                  <a:spLocks/>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6"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7"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8"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89" name="Freeform 20"/>
                <p:cNvSpPr>
                  <a:spLocks/>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sp>
              <p:nvSpPr>
                <p:cNvPr id="390"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a:extLst/>
              </p:spPr>
              <p:txBody>
                <a:bodyPr vert="horz" wrap="square" lIns="89606" tIns="44803" rIns="89606" bIns="44803"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a:ln>
                      <a:noFill/>
                    </a:ln>
                    <a:solidFill>
                      <a:srgbClr val="000000"/>
                    </a:solidFill>
                    <a:effectLst/>
                    <a:uLnTx/>
                    <a:uFillTx/>
                  </a:endParaRPr>
                </a:p>
              </p:txBody>
            </p:sp>
          </p:grpSp>
          <p:sp>
            <p:nvSpPr>
              <p:cNvPr id="362" name="Rectangle 361">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63" name="Group 362"/>
              <p:cNvGrpSpPr/>
              <p:nvPr/>
            </p:nvGrpSpPr>
            <p:grpSpPr>
              <a:xfrm>
                <a:off x="5040711" y="5528525"/>
                <a:ext cx="1343812" cy="1059865"/>
                <a:chOff x="5044790" y="5280875"/>
                <a:chExt cx="1343812" cy="1059865"/>
              </a:xfrm>
            </p:grpSpPr>
            <p:sp>
              <p:nvSpPr>
                <p:cNvPr id="372" name="Rectangle 371"/>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373"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marL="0" marR="0" lvl="0" indent="0" algn="ctr" defTabSz="913740" eaLnBrk="1" fontAlgn="auto" latinLnBrk="0" hangingPunct="1">
                    <a:lnSpc>
                      <a:spcPct val="90000"/>
                    </a:lnSpc>
                    <a:spcBef>
                      <a:spcPts val="0"/>
                    </a:spcBef>
                    <a:spcAft>
                      <a:spcPts val="0"/>
                    </a:spcAft>
                    <a:buClrTx/>
                    <a:buSzTx/>
                    <a:buFontTx/>
                    <a:buNone/>
                    <a:tabLst/>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364" name="Group 363"/>
              <p:cNvGrpSpPr/>
              <p:nvPr/>
            </p:nvGrpSpPr>
            <p:grpSpPr>
              <a:xfrm>
                <a:off x="10599300" y="5528525"/>
                <a:ext cx="1348677" cy="1059865"/>
                <a:chOff x="10592950" y="5280875"/>
                <a:chExt cx="1348677" cy="1059865"/>
              </a:xfrm>
            </p:grpSpPr>
            <p:sp>
              <p:nvSpPr>
                <p:cNvPr id="370" name="Rectangle 369"/>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371" name="TextBox 370"/>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674" eaLnBrk="1" fontAlgn="auto" latinLnBrk="0" hangingPunct="1">
                    <a:lnSpc>
                      <a:spcPct val="90000"/>
                    </a:lnSpc>
                    <a:spcBef>
                      <a:spcPts val="0"/>
                    </a:spcBef>
                    <a:spcAft>
                      <a:spcPts val="0"/>
                    </a:spcAft>
                    <a:buClrTx/>
                    <a:buSzTx/>
                    <a:buFontTx/>
                    <a:buNone/>
                    <a:tabLst/>
                    <a:defRPr/>
                  </a:pPr>
                  <a:r>
                    <a:rPr kumimoji="0" lang="en-US" sz="3528" b="1"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3528" b="1" i="0" u="none" strike="noStrike" kern="0" cap="none" spc="0" normalizeH="0" baseline="0" noProof="0" dirty="0">
                    <a:ln>
                      <a:noFill/>
                    </a:ln>
                    <a:solidFill>
                      <a:srgbClr val="FFFFFF"/>
                    </a:solidFill>
                    <a:effectLst/>
                    <a:uLnTx/>
                    <a:uFillTx/>
                  </a:endParaRPr>
                </a:p>
              </p:txBody>
            </p:sp>
          </p:grpSp>
          <p:grpSp>
            <p:nvGrpSpPr>
              <p:cNvPr id="365" name="Group 364"/>
              <p:cNvGrpSpPr/>
              <p:nvPr/>
            </p:nvGrpSpPr>
            <p:grpSpPr>
              <a:xfrm>
                <a:off x="6433687" y="5528525"/>
                <a:ext cx="1346864" cy="1059865"/>
                <a:chOff x="6423193" y="5280875"/>
                <a:chExt cx="1346864" cy="1059865"/>
              </a:xfrm>
            </p:grpSpPr>
            <p:sp>
              <p:nvSpPr>
                <p:cNvPr id="366" name="Rectangle 365"/>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368"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20" name="Rectangle 119"/>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121" name="Rectangle 120"/>
              <p:cNvSpPr/>
              <p:nvPr/>
            </p:nvSpPr>
            <p:spPr>
              <a:xfrm>
                <a:off x="7794476" y="5559668"/>
                <a:ext cx="503143" cy="361977"/>
              </a:xfrm>
              <a:prstGeom prst="rect">
                <a:avLst/>
              </a:prstGeom>
            </p:spPr>
            <p:txBody>
              <a:bodyPr wrap="square">
                <a:spAutoFit/>
              </a:bodyPr>
              <a:lstStyle/>
              <a:p>
                <a:pPr marL="0" marR="0" lvl="0" indent="0" algn="ctr" defTabSz="932103"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30"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740" fontAlgn="auto">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38" name="Group 337"/>
          <p:cNvGrpSpPr/>
          <p:nvPr/>
        </p:nvGrpSpPr>
        <p:grpSpPr>
          <a:xfrm>
            <a:off x="5040711" y="1729062"/>
            <a:ext cx="6907267" cy="1577772"/>
            <a:chOff x="5034361" y="1481412"/>
            <a:chExt cx="6907267" cy="1577772"/>
          </a:xfrm>
        </p:grpSpPr>
        <p:sp>
          <p:nvSpPr>
            <p:cNvPr id="339" name="Rectangle 338">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40" name="Group 339"/>
            <p:cNvGrpSpPr/>
            <p:nvPr/>
          </p:nvGrpSpPr>
          <p:grpSpPr>
            <a:xfrm>
              <a:off x="10592951" y="1999318"/>
              <a:ext cx="1348677" cy="1059866"/>
              <a:chOff x="10584232" y="1992876"/>
              <a:chExt cx="1348677" cy="1059866"/>
            </a:xfrm>
          </p:grpSpPr>
          <p:sp>
            <p:nvSpPr>
              <p:cNvPr id="353" name="Rectangle 352"/>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354" name="Group 353"/>
              <p:cNvGrpSpPr/>
              <p:nvPr/>
            </p:nvGrpSpPr>
            <p:grpSpPr>
              <a:xfrm>
                <a:off x="10718307" y="2056788"/>
                <a:ext cx="375429" cy="437853"/>
                <a:chOff x="10280016" y="4544833"/>
                <a:chExt cx="728879" cy="719102"/>
              </a:xfrm>
            </p:grpSpPr>
            <p:grpSp>
              <p:nvGrpSpPr>
                <p:cNvPr id="355" name="Group 354"/>
                <p:cNvGrpSpPr/>
                <p:nvPr/>
              </p:nvGrpSpPr>
              <p:grpSpPr bwMode="black">
                <a:xfrm>
                  <a:off x="10280016" y="4544833"/>
                  <a:ext cx="728879" cy="719102"/>
                  <a:chOff x="2916435" y="3914152"/>
                  <a:chExt cx="930763" cy="918513"/>
                </a:xfrm>
              </p:grpSpPr>
              <p:pic>
                <p:nvPicPr>
                  <p:cNvPr id="357" name="Picture 356"/>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bwMode="black">
                  <a:xfrm rot="2614426" flipH="1">
                    <a:off x="2916435" y="4302640"/>
                    <a:ext cx="394555" cy="530025"/>
                  </a:xfrm>
                  <a:prstGeom prst="rect">
                    <a:avLst/>
                  </a:prstGeom>
                </p:spPr>
              </p:pic>
              <p:sp>
                <p:nvSpPr>
                  <p:cNvPr id="358"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89594" tIns="44796" rIns="89594" bIns="44796" numCol="1" anchor="t" anchorCtr="0" compatLnSpc="1">
                    <a:prstTxWarp prst="textNoShape">
                      <a:avLst/>
                    </a:prstTxWarp>
                  </a:bodyPr>
                  <a:lstStyle/>
                  <a:p>
                    <a:pPr marL="0" marR="0" lvl="0" indent="0" defTabSz="913830"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dirty="0">
                      <a:ln>
                        <a:noFill/>
                      </a:ln>
                      <a:solidFill>
                        <a:srgbClr val="FFFFFF"/>
                      </a:solidFill>
                      <a:effectLst/>
                      <a:uLnTx/>
                      <a:uFillTx/>
                    </a:endParaRPr>
                  </a:p>
                </p:txBody>
              </p:sp>
            </p:grpSp>
            <p:sp>
              <p:nvSpPr>
                <p:cNvPr id="356" name="Freeform 355"/>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674"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ysClr val="window" lastClr="FFFFFF"/>
                    </a:solidFill>
                    <a:effectLst/>
                    <a:uLnTx/>
                    <a:uFillTx/>
                    <a:latin typeface="Arial"/>
                  </a:endParaRPr>
                </a:p>
              </p:txBody>
            </p:sp>
          </p:grpSp>
        </p:grpSp>
        <p:grpSp>
          <p:nvGrpSpPr>
            <p:cNvPr id="341" name="Group 340"/>
            <p:cNvGrpSpPr/>
            <p:nvPr/>
          </p:nvGrpSpPr>
          <p:grpSpPr>
            <a:xfrm>
              <a:off x="6425524" y="1999318"/>
              <a:ext cx="1348677" cy="1059866"/>
              <a:chOff x="6427937" y="1992876"/>
              <a:chExt cx="1348677" cy="1059866"/>
            </a:xfrm>
          </p:grpSpPr>
          <p:sp>
            <p:nvSpPr>
              <p:cNvPr id="351" name="Rectangle 350"/>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352"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nvGrpSpPr>
            <p:cNvPr id="342" name="Group 341"/>
            <p:cNvGrpSpPr/>
            <p:nvPr/>
          </p:nvGrpSpPr>
          <p:grpSpPr>
            <a:xfrm>
              <a:off x="9197996" y="1999318"/>
              <a:ext cx="1348677" cy="1059866"/>
              <a:chOff x="9197240" y="1992876"/>
              <a:chExt cx="1348677" cy="1059866"/>
            </a:xfrm>
          </p:grpSpPr>
          <p:sp>
            <p:nvSpPr>
              <p:cNvPr id="349" name="Rectangle 348"/>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350"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568"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343" name="Group 342"/>
            <p:cNvGrpSpPr/>
            <p:nvPr/>
          </p:nvGrpSpPr>
          <p:grpSpPr>
            <a:xfrm>
              <a:off x="7811760" y="1999318"/>
              <a:ext cx="1348677" cy="1059866"/>
              <a:chOff x="7814931" y="1992876"/>
              <a:chExt cx="1348677" cy="1059866"/>
            </a:xfrm>
          </p:grpSpPr>
          <p:sp>
            <p:nvSpPr>
              <p:cNvPr id="347" name="Rectangle 346"/>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348" name="Freeform 347"/>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952"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ysClr val="window" lastClr="FFFFFF"/>
                  </a:solidFill>
                  <a:effectLst/>
                  <a:uLnTx/>
                  <a:uFillTx/>
                  <a:latin typeface="Arial"/>
                </a:endParaRPr>
              </a:p>
            </p:txBody>
          </p:sp>
        </p:grpSp>
        <p:grpSp>
          <p:nvGrpSpPr>
            <p:cNvPr id="344" name="Group 343"/>
            <p:cNvGrpSpPr/>
            <p:nvPr/>
          </p:nvGrpSpPr>
          <p:grpSpPr>
            <a:xfrm>
              <a:off x="5034361" y="1999319"/>
              <a:ext cx="1348677" cy="1059865"/>
              <a:chOff x="5039288" y="1999319"/>
              <a:chExt cx="1348677" cy="1059865"/>
            </a:xfrm>
          </p:grpSpPr>
          <p:sp>
            <p:nvSpPr>
              <p:cNvPr id="345" name="Rectangle 344"/>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346"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prstTxWarp prst="textNoShape">
                  <a:avLst/>
                </a:prstTxWarp>
              </a:bodyPr>
              <a:lstStyle/>
              <a:p>
                <a:pPr marL="0" marR="0" lvl="0" indent="0" defTabSz="91418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505050"/>
                  </a:solidFill>
                  <a:effectLst/>
                  <a:uLnTx/>
                  <a:uFillTx/>
                </a:endParaRPr>
              </a:p>
            </p:txBody>
          </p:sp>
        </p:grpSp>
      </p:grpSp>
      <p:grpSp>
        <p:nvGrpSpPr>
          <p:cNvPr id="10" name="Group 9"/>
          <p:cNvGrpSpPr/>
          <p:nvPr/>
        </p:nvGrpSpPr>
        <p:grpSpPr>
          <a:xfrm>
            <a:off x="5040711" y="3371202"/>
            <a:ext cx="6907267" cy="1575051"/>
            <a:chOff x="5040711" y="3371202"/>
            <a:chExt cx="6907267" cy="1575051"/>
          </a:xfrm>
        </p:grpSpPr>
        <p:sp>
          <p:nvSpPr>
            <p:cNvPr id="117" name="Rectangle 116"/>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300" b="0" i="0" u="none" strike="noStrike" kern="0" cap="none" spc="0" normalizeH="0" baseline="0" noProof="0" dirty="0" smtClean="0">
                  <a:ln>
                    <a:noFill/>
                  </a:ln>
                  <a:gradFill>
                    <a:gsLst>
                      <a:gs pos="11024">
                        <a:srgbClr val="FFFFFF"/>
                      </a:gs>
                      <a:gs pos="23000">
                        <a:srgbClr val="FFFFFF"/>
                      </a:gs>
                    </a:gsLst>
                    <a:lin ang="5400000" scaled="1"/>
                  </a:gradFill>
                  <a:effectLst/>
                  <a:uLnTx/>
                  <a:uFillTx/>
                </a:rPr>
                <a:t>Complex Event Processing</a:t>
              </a:r>
            </a:p>
          </p:txBody>
        </p:sp>
        <p:grpSp>
          <p:nvGrpSpPr>
            <p:cNvPr id="8" name="Group 7"/>
            <p:cNvGrpSpPr/>
            <p:nvPr/>
          </p:nvGrpSpPr>
          <p:grpSpPr>
            <a:xfrm>
              <a:off x="5040711" y="3371202"/>
              <a:ext cx="6907267" cy="1575051"/>
              <a:chOff x="5040711" y="3371202"/>
              <a:chExt cx="6907267" cy="1575051"/>
            </a:xfrm>
          </p:grpSpPr>
          <p:grpSp>
            <p:nvGrpSpPr>
              <p:cNvPr id="391" name="Group 390"/>
              <p:cNvGrpSpPr/>
              <p:nvPr/>
            </p:nvGrpSpPr>
            <p:grpSpPr>
              <a:xfrm>
                <a:off x="5040711" y="3371202"/>
                <a:ext cx="6907267" cy="1575051"/>
                <a:chOff x="5034361" y="3123552"/>
                <a:chExt cx="6907267" cy="1575051"/>
              </a:xfrm>
            </p:grpSpPr>
            <p:sp>
              <p:nvSpPr>
                <p:cNvPr id="392" name="Rectangle 391">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marL="0" marR="0" lvl="0" indent="0" defTabSz="76132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93" name="Group 392"/>
                <p:cNvGrpSpPr/>
                <p:nvPr/>
              </p:nvGrpSpPr>
              <p:grpSpPr>
                <a:xfrm>
                  <a:off x="5034361" y="3638737"/>
                  <a:ext cx="1348677" cy="1059866"/>
                  <a:chOff x="5034361" y="3658276"/>
                  <a:chExt cx="1348677" cy="1059866"/>
                </a:xfrm>
              </p:grpSpPr>
              <p:sp>
                <p:nvSpPr>
                  <p:cNvPr id="408" name="Rectangle 407"/>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409" name="Group 408"/>
                  <p:cNvGrpSpPr/>
                  <p:nvPr/>
                </p:nvGrpSpPr>
                <p:grpSpPr>
                  <a:xfrm>
                    <a:off x="5101653" y="3755670"/>
                    <a:ext cx="567413" cy="356382"/>
                    <a:chOff x="3806692" y="2708346"/>
                    <a:chExt cx="531683" cy="333940"/>
                  </a:xfrm>
                </p:grpSpPr>
                <p:sp>
                  <p:nvSpPr>
                    <p:cNvPr id="410" name="Freeform 151"/>
                    <p:cNvSpPr>
                      <a:spLocks/>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411"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sp>
                  <p:nvSpPr>
                    <p:cNvPr id="412" name="Freeform 152"/>
                    <p:cNvSpPr>
                      <a:spLocks/>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marL="0" marR="0" lvl="0" indent="0" defTabSz="895820" eaLnBrk="1" fontAlgn="auto" latinLnBrk="0" hangingPunct="1">
                        <a:lnSpc>
                          <a:spcPct val="100000"/>
                        </a:lnSpc>
                        <a:spcBef>
                          <a:spcPts val="0"/>
                        </a:spcBef>
                        <a:spcAft>
                          <a:spcPts val="0"/>
                        </a:spcAft>
                        <a:buClrTx/>
                        <a:buSzTx/>
                        <a:buFontTx/>
                        <a:buNone/>
                        <a:tabLst/>
                        <a:defRPr/>
                      </a:pPr>
                      <a:endParaRPr kumimoji="0" lang="en-US" sz="1666" b="0" i="0" u="none" strike="noStrike" kern="0" cap="none" spc="0" normalizeH="0" baseline="0" noProof="0">
                        <a:ln>
                          <a:noFill/>
                        </a:ln>
                        <a:solidFill>
                          <a:srgbClr val="000000"/>
                        </a:solidFill>
                        <a:effectLst/>
                        <a:uLnTx/>
                        <a:uFillTx/>
                      </a:endParaRPr>
                    </a:p>
                  </p:txBody>
                </p:sp>
              </p:grpSp>
            </p:grpSp>
            <p:grpSp>
              <p:nvGrpSpPr>
                <p:cNvPr id="394" name="Group 393"/>
                <p:cNvGrpSpPr/>
                <p:nvPr/>
              </p:nvGrpSpPr>
              <p:grpSpPr>
                <a:xfrm>
                  <a:off x="10592951" y="3638737"/>
                  <a:ext cx="1348677" cy="1059866"/>
                  <a:chOff x="10588808" y="3658276"/>
                  <a:chExt cx="1348677" cy="1059866"/>
                </a:xfrm>
              </p:grpSpPr>
              <p:sp>
                <p:nvSpPr>
                  <p:cNvPr id="404" name="Rectangle 403"/>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405" name="Group 404"/>
                  <p:cNvGrpSpPr/>
                  <p:nvPr/>
                </p:nvGrpSpPr>
                <p:grpSpPr>
                  <a:xfrm>
                    <a:off x="10764074" y="3723087"/>
                    <a:ext cx="246751" cy="421548"/>
                    <a:chOff x="10638708" y="2707362"/>
                    <a:chExt cx="251764" cy="430113"/>
                  </a:xfrm>
                </p:grpSpPr>
                <p:sp>
                  <p:nvSpPr>
                    <p:cNvPr id="406" name="Freeform 405"/>
                    <p:cNvSpPr>
                      <a:spLocks/>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sp>
                  <p:nvSpPr>
                    <p:cNvPr id="407" name="Freeform 406"/>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marL="0" marR="0" lvl="0" indent="0" algn="ctr" defTabSz="559577" rtl="0" eaLnBrk="1" fontAlgn="auto" latinLnBrk="0" hangingPunct="1">
                        <a:lnSpc>
                          <a:spcPct val="100000"/>
                        </a:lnSpc>
                        <a:spcBef>
                          <a:spcPts val="0"/>
                        </a:spcBef>
                        <a:spcAft>
                          <a:spcPts val="0"/>
                        </a:spcAft>
                        <a:buClrTx/>
                        <a:buSzTx/>
                        <a:buFontTx/>
                        <a:buNone/>
                        <a:tabLst/>
                        <a:defRPr/>
                      </a:pPr>
                      <a:endParaRPr kumimoji="0" lang="en-US" sz="686"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95" name="Group 394"/>
                <p:cNvGrpSpPr/>
                <p:nvPr/>
              </p:nvGrpSpPr>
              <p:grpSpPr>
                <a:xfrm>
                  <a:off x="9197995" y="3638737"/>
                  <a:ext cx="1346145" cy="1059865"/>
                  <a:chOff x="9202506" y="3659720"/>
                  <a:chExt cx="1346145" cy="1059865"/>
                </a:xfrm>
              </p:grpSpPr>
              <p:sp>
                <p:nvSpPr>
                  <p:cNvPr id="399" name="Rectangle 398"/>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400" name="Group 399"/>
                  <p:cNvGrpSpPr/>
                  <p:nvPr/>
                </p:nvGrpSpPr>
                <p:grpSpPr>
                  <a:xfrm>
                    <a:off x="9321062" y="3770949"/>
                    <a:ext cx="302650" cy="351287"/>
                    <a:chOff x="9397262" y="3770949"/>
                    <a:chExt cx="302650" cy="351287"/>
                  </a:xfrm>
                </p:grpSpPr>
                <p:sp>
                  <p:nvSpPr>
                    <p:cNvPr id="401" name="Freeform 67"/>
                    <p:cNvSpPr>
                      <a:spLocks/>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402" name="Freeform 68"/>
                    <p:cNvSpPr>
                      <a:spLocks/>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sp>
                  <p:nvSpPr>
                    <p:cNvPr id="403" name="Freeform 69"/>
                    <p:cNvSpPr>
                      <a:spLocks/>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prstTxWarp prst="textNoShape">
                        <a:avLst/>
                      </a:prstTxWarp>
                    </a:bodyPr>
                    <a:lstStyle/>
                    <a:p>
                      <a:pPr marL="0" marR="0" lvl="0" indent="0" defTabSz="914139" eaLnBrk="1" fontAlgn="auto" latinLnBrk="0" hangingPunct="1">
                        <a:lnSpc>
                          <a:spcPct val="100000"/>
                        </a:lnSpc>
                        <a:spcBef>
                          <a:spcPts val="0"/>
                        </a:spcBef>
                        <a:spcAft>
                          <a:spcPts val="0"/>
                        </a:spcAft>
                        <a:buClrTx/>
                        <a:buSzTx/>
                        <a:buFontTx/>
                        <a:buNone/>
                        <a:tabLst/>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96" name="Group 395"/>
                <p:cNvGrpSpPr/>
                <p:nvPr/>
              </p:nvGrpSpPr>
              <p:grpSpPr>
                <a:xfrm>
                  <a:off x="6427733" y="3638736"/>
                  <a:ext cx="1346468" cy="1059866"/>
                  <a:chOff x="6427366" y="3658275"/>
                  <a:chExt cx="1346468" cy="1059866"/>
                </a:xfrm>
              </p:grpSpPr>
              <p:sp>
                <p:nvSpPr>
                  <p:cNvPr id="397" name="Rectangle 396"/>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prstTxWarp prst="textNoShape">
                      <a:avLst/>
                    </a:prstTxWarp>
                    <a:no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398"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23" name="Freeform 122"/>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606" tIns="44803" rIns="89606" bIns="44803" numCol="1" anchor="t" anchorCtr="0" compatLnSpc="1">
                <a:prstTxWarp prst="textNoShape">
                  <a:avLst/>
                </a:prstTxWarp>
              </a:bodyPr>
              <a:lstStyle/>
              <a:p>
                <a:pPr defTabSz="895820" fontAlgn="auto">
                  <a:spcBef>
                    <a:spcPts val="0"/>
                  </a:spcBef>
                  <a:spcAft>
                    <a:spcPts val="0"/>
                  </a:spcAft>
                </a:pPr>
                <a:endParaRPr lang="en-US" sz="1666" kern="0">
                  <a:solidFill>
                    <a:srgbClr val="000000"/>
                  </a:solidFill>
                </a:endParaRPr>
              </a:p>
            </p:txBody>
          </p:sp>
        </p:grpSp>
      </p:grpSp>
      <p:sp useBgFill="1">
        <p:nvSpPr>
          <p:cNvPr id="413" name="Rectangle 412"/>
          <p:cNvSpPr/>
          <p:nvPr/>
        </p:nvSpPr>
        <p:spPr bwMode="auto">
          <a:xfrm>
            <a:off x="-12700" y="1486146"/>
            <a:ext cx="5044879"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4" name="Trapezoid 413"/>
          <p:cNvSpPr/>
          <p:nvPr/>
        </p:nvSpPr>
        <p:spPr bwMode="auto">
          <a:xfrm rot="16200000">
            <a:off x="1382067" y="2929859"/>
            <a:ext cx="4859329" cy="2457734"/>
          </a:xfrm>
          <a:prstGeom prst="trapezoid">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5" name="Oval 414"/>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6" name="Oval 415"/>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7"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18" name="Freeform 5"/>
          <p:cNvSpPr>
            <a:spLocks/>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19" name="Freeform 6"/>
          <p:cNvSpPr>
            <a:spLocks/>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0" name="Freeform 419"/>
          <p:cNvSpPr>
            <a:spLocks/>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1"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22"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23"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424"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25" name="Oval 424"/>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426" name="Group 425"/>
          <p:cNvGrpSpPr/>
          <p:nvPr/>
        </p:nvGrpSpPr>
        <p:grpSpPr>
          <a:xfrm>
            <a:off x="1983309" y="3529012"/>
            <a:ext cx="1254903" cy="1264353"/>
            <a:chOff x="1967973" y="3193753"/>
            <a:chExt cx="1254903" cy="1264353"/>
          </a:xfrm>
        </p:grpSpPr>
        <p:sp>
          <p:nvSpPr>
            <p:cNvPr id="427" name="Arc 4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428" name="Arc 4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429" name="Rectangle 428"/>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430" name="Rectangle 429"/>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431" name="Rectangle 430"/>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algn="ctr" defTabSz="913319">
              <a:lnSpc>
                <a:spcPct val="90000"/>
              </a:lnSpc>
              <a:defRPr/>
            </a:pPr>
            <a:r>
              <a:rPr lang="en-US" sz="1800"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manage</a:t>
            </a:r>
          </a:p>
        </p:txBody>
      </p:sp>
      <p:sp>
        <p:nvSpPr>
          <p:cNvPr id="122" name="TextBox 121">
            <a:hlinkClick r:id="rId6"/>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24" name="矩形 123">
            <a:hlinkClick r:id="rId6"/>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7257354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4000" decel="76000" fill="hold" nodeType="withEffect">
                                  <p:stCondLst>
                                    <p:cond delay="0"/>
                                  </p:stCondLst>
                                  <p:childTnLst>
                                    <p:animMotion origin="layout" path="M 0 -3.84476E-6 L -0.29014 0.03835 " pathEditMode="relative" rAng="0" ptsTypes="AA">
                                      <p:cBhvr>
                                        <p:cTn id="6" dur="750" fill="hold"/>
                                        <p:tgtEl>
                                          <p:spTgt spid="318"/>
                                        </p:tgtEl>
                                        <p:attrNameLst>
                                          <p:attrName>ppt_x</p:attrName>
                                          <p:attrName>ppt_y</p:attrName>
                                        </p:attrNameLst>
                                      </p:cBhvr>
                                      <p:rCtr x="-14514" y="1861"/>
                                    </p:animMotion>
                                  </p:childTnLst>
                                </p:cTn>
                              </p:par>
                              <p:par>
                                <p:cTn id="7" presetID="1" presetClass="entr" presetSubtype="0" fill="hold" grpId="0" nodeType="withEffect">
                                  <p:stCondLst>
                                    <p:cond delay="750"/>
                                  </p:stCondLst>
                                  <p:childTnLst>
                                    <p:set>
                                      <p:cBhvr>
                                        <p:cTn id="8" dur="1" fill="hold">
                                          <p:stCondLst>
                                            <p:cond delay="0"/>
                                          </p:stCondLst>
                                        </p:cTn>
                                        <p:tgtEl>
                                          <p:spTgt spid="424"/>
                                        </p:tgtEl>
                                        <p:attrNameLst>
                                          <p:attrName>style.visibility</p:attrName>
                                        </p:attrNameLst>
                                      </p:cBhvr>
                                      <p:to>
                                        <p:strVal val="visible"/>
                                      </p:to>
                                    </p:set>
                                  </p:childTnLst>
                                </p:cTn>
                              </p:par>
                              <p:par>
                                <p:cTn id="9" presetID="1" presetClass="entr" presetSubtype="0" fill="hold" grpId="0" nodeType="withEffect">
                                  <p:stCondLst>
                                    <p:cond delay="750"/>
                                  </p:stCondLst>
                                  <p:childTnLst>
                                    <p:set>
                                      <p:cBhvr>
                                        <p:cTn id="10" dur="1" fill="hold">
                                          <p:stCondLst>
                                            <p:cond delay="0"/>
                                          </p:stCondLst>
                                        </p:cTn>
                                        <p:tgtEl>
                                          <p:spTgt spid="425"/>
                                        </p:tgtEl>
                                        <p:attrNameLst>
                                          <p:attrName>style.visibility</p:attrName>
                                        </p:attrNameLst>
                                      </p:cBhvr>
                                      <p:to>
                                        <p:strVal val="visible"/>
                                      </p:to>
                                    </p:set>
                                  </p:childTnLst>
                                </p:cTn>
                              </p:par>
                              <p:par>
                                <p:cTn id="11" presetID="1" presetClass="entr" presetSubtype="0" fill="hold" nodeType="withEffect">
                                  <p:stCondLst>
                                    <p:cond delay="750"/>
                                  </p:stCondLst>
                                  <p:childTnLst>
                                    <p:set>
                                      <p:cBhvr>
                                        <p:cTn id="12" dur="1" fill="hold">
                                          <p:stCondLst>
                                            <p:cond delay="0"/>
                                          </p:stCondLst>
                                        </p:cTn>
                                        <p:tgtEl>
                                          <p:spTgt spid="426"/>
                                        </p:tgtEl>
                                        <p:attrNameLst>
                                          <p:attrName>style.visibility</p:attrName>
                                        </p:attrNameLst>
                                      </p:cBhvr>
                                      <p:to>
                                        <p:strVal val="visible"/>
                                      </p:to>
                                    </p:set>
                                  </p:childTnLst>
                                </p:cTn>
                              </p:par>
                              <p:par>
                                <p:cTn id="13" presetID="1" presetClass="entr" presetSubtype="0" fill="hold" grpId="0" nodeType="withEffect">
                                  <p:stCondLst>
                                    <p:cond delay="750"/>
                                  </p:stCondLst>
                                  <p:childTnLst>
                                    <p:set>
                                      <p:cBhvr>
                                        <p:cTn id="14" dur="1" fill="hold">
                                          <p:stCondLst>
                                            <p:cond delay="0"/>
                                          </p:stCondLst>
                                        </p:cTn>
                                        <p:tgtEl>
                                          <p:spTgt spid="415"/>
                                        </p:tgtEl>
                                        <p:attrNameLst>
                                          <p:attrName>style.visibility</p:attrName>
                                        </p:attrNameLst>
                                      </p:cBhvr>
                                      <p:to>
                                        <p:strVal val="visible"/>
                                      </p:to>
                                    </p:set>
                                  </p:childTnLst>
                                </p:cTn>
                              </p:par>
                              <p:par>
                                <p:cTn id="15" presetID="1" presetClass="entr" presetSubtype="0" fill="hold" grpId="0" nodeType="withEffect">
                                  <p:stCondLst>
                                    <p:cond delay="750"/>
                                  </p:stCondLst>
                                  <p:childTnLst>
                                    <p:set>
                                      <p:cBhvr>
                                        <p:cTn id="16" dur="1" fill="hold">
                                          <p:stCondLst>
                                            <p:cond delay="0"/>
                                          </p:stCondLst>
                                        </p:cTn>
                                        <p:tgtEl>
                                          <p:spTgt spid="416"/>
                                        </p:tgtEl>
                                        <p:attrNameLst>
                                          <p:attrName>style.visibility</p:attrName>
                                        </p:attrNameLst>
                                      </p:cBhvr>
                                      <p:to>
                                        <p:strVal val="visible"/>
                                      </p:to>
                                    </p:set>
                                  </p:childTnLst>
                                </p:cTn>
                              </p:par>
                              <p:par>
                                <p:cTn id="17" presetID="1" presetClass="entr" presetSubtype="0" fill="hold" grpId="0" nodeType="withEffect" nodePh="1">
                                  <p:stCondLst>
                                    <p:cond delay="750"/>
                                  </p:stCondLst>
                                  <p:endCondLst>
                                    <p:cond evt="begin" delay="0">
                                      <p:tn val="17"/>
                                    </p:cond>
                                  </p:endCondLst>
                                  <p:childTnLst>
                                    <p:set>
                                      <p:cBhvr>
                                        <p:cTn id="18" dur="1" fill="hold">
                                          <p:stCondLst>
                                            <p:cond delay="0"/>
                                          </p:stCondLst>
                                        </p:cTn>
                                        <p:tgtEl>
                                          <p:spTgt spid="417"/>
                                        </p:tgtEl>
                                        <p:attrNameLst>
                                          <p:attrName>style.visibility</p:attrName>
                                        </p:attrNameLst>
                                      </p:cBhvr>
                                      <p:to>
                                        <p:strVal val="visible"/>
                                      </p:to>
                                    </p:set>
                                  </p:childTnLst>
                                </p:cTn>
                              </p:par>
                              <p:par>
                                <p:cTn id="19" presetID="1" presetClass="entr" presetSubtype="0" fill="hold" grpId="0" nodeType="withEffect">
                                  <p:stCondLst>
                                    <p:cond delay="750"/>
                                  </p:stCondLst>
                                  <p:childTnLst>
                                    <p:set>
                                      <p:cBhvr>
                                        <p:cTn id="20" dur="1" fill="hold">
                                          <p:stCondLst>
                                            <p:cond delay="0"/>
                                          </p:stCondLst>
                                        </p:cTn>
                                        <p:tgtEl>
                                          <p:spTgt spid="418"/>
                                        </p:tgtEl>
                                        <p:attrNameLst>
                                          <p:attrName>style.visibility</p:attrName>
                                        </p:attrNameLst>
                                      </p:cBhvr>
                                      <p:to>
                                        <p:strVal val="visible"/>
                                      </p:to>
                                    </p:set>
                                  </p:childTnLst>
                                </p:cTn>
                              </p:par>
                              <p:par>
                                <p:cTn id="21" presetID="1" presetClass="entr" presetSubtype="0" fill="hold" grpId="0" nodeType="withEffect">
                                  <p:stCondLst>
                                    <p:cond delay="750"/>
                                  </p:stCondLst>
                                  <p:childTnLst>
                                    <p:set>
                                      <p:cBhvr>
                                        <p:cTn id="22" dur="1" fill="hold">
                                          <p:stCondLst>
                                            <p:cond delay="0"/>
                                          </p:stCondLst>
                                        </p:cTn>
                                        <p:tgtEl>
                                          <p:spTgt spid="419"/>
                                        </p:tgtEl>
                                        <p:attrNameLst>
                                          <p:attrName>style.visibility</p:attrName>
                                        </p:attrNameLst>
                                      </p:cBhvr>
                                      <p:to>
                                        <p:strVal val="visible"/>
                                      </p:to>
                                    </p:set>
                                  </p:childTnLst>
                                </p:cTn>
                              </p:par>
                              <p:par>
                                <p:cTn id="23" presetID="1" presetClass="entr" presetSubtype="0" fill="hold" grpId="0" nodeType="withEffect">
                                  <p:stCondLst>
                                    <p:cond delay="750"/>
                                  </p:stCondLst>
                                  <p:childTnLst>
                                    <p:set>
                                      <p:cBhvr>
                                        <p:cTn id="24" dur="1" fill="hold">
                                          <p:stCondLst>
                                            <p:cond delay="0"/>
                                          </p:stCondLst>
                                        </p:cTn>
                                        <p:tgtEl>
                                          <p:spTgt spid="420"/>
                                        </p:tgtEl>
                                        <p:attrNameLst>
                                          <p:attrName>style.visibility</p:attrName>
                                        </p:attrNameLst>
                                      </p:cBhvr>
                                      <p:to>
                                        <p:strVal val="visible"/>
                                      </p:to>
                                    </p:set>
                                  </p:childTnLst>
                                </p:cTn>
                              </p:par>
                              <p:par>
                                <p:cTn id="25" presetID="1" presetClass="entr" presetSubtype="0" fill="hold" grpId="0" nodeType="withEffect">
                                  <p:stCondLst>
                                    <p:cond delay="750"/>
                                  </p:stCondLst>
                                  <p:childTnLst>
                                    <p:set>
                                      <p:cBhvr>
                                        <p:cTn id="26" dur="1" fill="hold">
                                          <p:stCondLst>
                                            <p:cond delay="0"/>
                                          </p:stCondLst>
                                        </p:cTn>
                                        <p:tgtEl>
                                          <p:spTgt spid="421"/>
                                        </p:tgtEl>
                                        <p:attrNameLst>
                                          <p:attrName>style.visibility</p:attrName>
                                        </p:attrNameLst>
                                      </p:cBhvr>
                                      <p:to>
                                        <p:strVal val="visible"/>
                                      </p:to>
                                    </p:set>
                                  </p:childTnLst>
                                </p:cTn>
                              </p:par>
                              <p:par>
                                <p:cTn id="27" presetID="1" presetClass="entr" presetSubtype="0" fill="hold" grpId="0" nodeType="withEffect">
                                  <p:stCondLst>
                                    <p:cond delay="750"/>
                                  </p:stCondLst>
                                  <p:childTnLst>
                                    <p:set>
                                      <p:cBhvr>
                                        <p:cTn id="28" dur="1" fill="hold">
                                          <p:stCondLst>
                                            <p:cond delay="0"/>
                                          </p:stCondLst>
                                        </p:cTn>
                                        <p:tgtEl>
                                          <p:spTgt spid="422"/>
                                        </p:tgtEl>
                                        <p:attrNameLst>
                                          <p:attrName>style.visibility</p:attrName>
                                        </p:attrNameLst>
                                      </p:cBhvr>
                                      <p:to>
                                        <p:strVal val="visible"/>
                                      </p:to>
                                    </p:set>
                                  </p:childTnLst>
                                </p:cTn>
                              </p:par>
                              <p:par>
                                <p:cTn id="29" presetID="1" presetClass="entr" presetSubtype="0" fill="hold" grpId="0" nodeType="withEffect">
                                  <p:stCondLst>
                                    <p:cond delay="750"/>
                                  </p:stCondLst>
                                  <p:childTnLst>
                                    <p:set>
                                      <p:cBhvr>
                                        <p:cTn id="30" dur="1" fill="hold">
                                          <p:stCondLst>
                                            <p:cond delay="0"/>
                                          </p:stCondLst>
                                        </p:cTn>
                                        <p:tgtEl>
                                          <p:spTgt spid="423"/>
                                        </p:tgtEl>
                                        <p:attrNameLst>
                                          <p:attrName>style.visibility</p:attrName>
                                        </p:attrNameLst>
                                      </p:cBhvr>
                                      <p:to>
                                        <p:strVal val="visible"/>
                                      </p:to>
                                    </p:set>
                                  </p:childTnLst>
                                </p:cTn>
                              </p:par>
                              <p:par>
                                <p:cTn id="31" presetID="1" presetClass="entr" presetSubtype="0" fill="hold" grpId="0" nodeType="withEffect">
                                  <p:stCondLst>
                                    <p:cond delay="750"/>
                                  </p:stCondLst>
                                  <p:childTnLst>
                                    <p:set>
                                      <p:cBhvr>
                                        <p:cTn id="32" dur="1" fill="hold">
                                          <p:stCondLst>
                                            <p:cond delay="0"/>
                                          </p:stCondLst>
                                        </p:cTn>
                                        <p:tgtEl>
                                          <p:spTgt spid="430"/>
                                        </p:tgtEl>
                                        <p:attrNameLst>
                                          <p:attrName>style.visibility</p:attrName>
                                        </p:attrNameLst>
                                      </p:cBhvr>
                                      <p:to>
                                        <p:strVal val="visible"/>
                                      </p:to>
                                    </p:set>
                                  </p:childTnLst>
                                </p:cTn>
                              </p:par>
                              <p:par>
                                <p:cTn id="33" presetID="1" presetClass="entr" presetSubtype="0" fill="hold" grpId="0" nodeType="withEffect">
                                  <p:stCondLst>
                                    <p:cond delay="750"/>
                                  </p:stCondLst>
                                  <p:childTnLst>
                                    <p:set>
                                      <p:cBhvr>
                                        <p:cTn id="34" dur="1" fill="hold">
                                          <p:stCondLst>
                                            <p:cond delay="0"/>
                                          </p:stCondLst>
                                        </p:cTn>
                                        <p:tgtEl>
                                          <p:spTgt spid="429"/>
                                        </p:tgtEl>
                                        <p:attrNameLst>
                                          <p:attrName>style.visibility</p:attrName>
                                        </p:attrNameLst>
                                      </p:cBhvr>
                                      <p:to>
                                        <p:strVal val="visible"/>
                                      </p:to>
                                    </p:set>
                                  </p:childTnLst>
                                </p:cTn>
                              </p:par>
                              <p:par>
                                <p:cTn id="35" presetID="1" presetClass="entr" presetSubtype="0" fill="hold" grpId="0" nodeType="withEffect">
                                  <p:stCondLst>
                                    <p:cond delay="750"/>
                                  </p:stCondLst>
                                  <p:childTnLst>
                                    <p:set>
                                      <p:cBhvr>
                                        <p:cTn id="36" dur="1" fill="hold">
                                          <p:stCondLst>
                                            <p:cond delay="0"/>
                                          </p:stCondLst>
                                        </p:cTn>
                                        <p:tgtEl>
                                          <p:spTgt spid="431"/>
                                        </p:tgtEl>
                                        <p:attrNameLst>
                                          <p:attrName>style.visibility</p:attrName>
                                        </p:attrNameLst>
                                      </p:cBhvr>
                                      <p:to>
                                        <p:strVal val="visible"/>
                                      </p:to>
                                    </p:set>
                                  </p:childTnLst>
                                </p:cTn>
                              </p:par>
                              <p:par>
                                <p:cTn id="37" presetID="1" presetClass="exit" presetSubtype="0" fill="hold" nodeType="withEffect">
                                  <p:stCondLst>
                                    <p:cond delay="1000"/>
                                  </p:stCondLst>
                                  <p:childTnLst>
                                    <p:set>
                                      <p:cBhvr>
                                        <p:cTn id="38" dur="1" fill="hold">
                                          <p:stCondLst>
                                            <p:cond delay="0"/>
                                          </p:stCondLst>
                                        </p:cTn>
                                        <p:tgtEl>
                                          <p:spTgt spid="318"/>
                                        </p:tgtEl>
                                        <p:attrNameLst>
                                          <p:attrName>style.visibility</p:attrName>
                                        </p:attrNameLst>
                                      </p:cBhvr>
                                      <p:to>
                                        <p:strVal val="hidden"/>
                                      </p:to>
                                    </p:se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414"/>
                                        </p:tgtEl>
                                        <p:attrNameLst>
                                          <p:attrName>style.visibility</p:attrName>
                                        </p:attrNameLst>
                                      </p:cBhvr>
                                      <p:to>
                                        <p:strVal val="visible"/>
                                      </p:to>
                                    </p:set>
                                    <p:animEffect transition="in" filter="wipe(left)">
                                      <p:cBhvr>
                                        <p:cTn id="42" dur="500"/>
                                        <p:tgtEl>
                                          <p:spTgt spid="414"/>
                                        </p:tgtEl>
                                      </p:cBhvr>
                                    </p:animEffect>
                                  </p:childTnLst>
                                </p:cTn>
                              </p:par>
                              <p:par>
                                <p:cTn id="43" presetID="1" presetClass="entr" presetSubtype="0" fill="hold" grpId="0" nodeType="withEffect">
                                  <p:stCondLst>
                                    <p:cond delay="500"/>
                                  </p:stCondLst>
                                  <p:childTnLst>
                                    <p:set>
                                      <p:cBhvr>
                                        <p:cTn id="44" dur="1" fill="hold">
                                          <p:stCondLst>
                                            <p:cond delay="0"/>
                                          </p:stCondLst>
                                        </p:cTn>
                                        <p:tgtEl>
                                          <p:spTgt spid="413"/>
                                        </p:tgtEl>
                                        <p:attrNameLst>
                                          <p:attrName>style.visibility</p:attrName>
                                        </p:attrNameLst>
                                      </p:cBhvr>
                                      <p:to>
                                        <p:strVal val="visible"/>
                                      </p:to>
                                    </p:set>
                                  </p:childTnLst>
                                </p:cTn>
                              </p:par>
                            </p:childTnLst>
                          </p:cTn>
                        </p:par>
                        <p:par>
                          <p:cTn id="45" fill="hold">
                            <p:stCondLst>
                              <p:cond delay="1500"/>
                            </p:stCondLst>
                            <p:childTnLst>
                              <p:par>
                                <p:cTn id="46" presetID="2" presetClass="entr" presetSubtype="8" decel="10000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decel="100000"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decel="100000" fill="hold" nodeType="clickEffect">
                                  <p:stCondLst>
                                    <p:cond delay="0"/>
                                  </p:stCondLst>
                                  <p:childTnLst>
                                    <p:set>
                                      <p:cBhvr>
                                        <p:cTn id="59" dur="1" fill="hold">
                                          <p:stCondLst>
                                            <p:cond delay="0"/>
                                          </p:stCondLst>
                                        </p:cTn>
                                        <p:tgtEl>
                                          <p:spTgt spid="338"/>
                                        </p:tgtEl>
                                        <p:attrNameLst>
                                          <p:attrName>style.visibility</p:attrName>
                                        </p:attrNameLst>
                                      </p:cBhvr>
                                      <p:to>
                                        <p:strVal val="visible"/>
                                      </p:to>
                                    </p:set>
                                    <p:anim calcmode="lin" valueType="num">
                                      <p:cBhvr additive="base">
                                        <p:cTn id="60" dur="500" fill="hold"/>
                                        <p:tgtEl>
                                          <p:spTgt spid="338"/>
                                        </p:tgtEl>
                                        <p:attrNameLst>
                                          <p:attrName>ppt_x</p:attrName>
                                        </p:attrNameLst>
                                      </p:cBhvr>
                                      <p:tavLst>
                                        <p:tav tm="0">
                                          <p:val>
                                            <p:strVal val="0-#ppt_w/2"/>
                                          </p:val>
                                        </p:tav>
                                        <p:tav tm="100000">
                                          <p:val>
                                            <p:strVal val="#ppt_x"/>
                                          </p:val>
                                        </p:tav>
                                      </p:tavLst>
                                    </p:anim>
                                    <p:anim calcmode="lin" valueType="num">
                                      <p:cBhvr additive="base">
                                        <p:cTn id="61" dur="500" fill="hold"/>
                                        <p:tgtEl>
                                          <p:spTgt spid="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animBg="1"/>
      <p:bldP spid="414" grpId="0" animBg="1"/>
      <p:bldP spid="415" grpId="0" animBg="1"/>
      <p:bldP spid="416" grpId="0" animBg="1"/>
      <p:bldP spid="417" grpId="0"/>
      <p:bldP spid="418" grpId="0" animBg="1"/>
      <p:bldP spid="419" grpId="0" animBg="1"/>
      <p:bldP spid="420" grpId="0" animBg="1"/>
      <p:bldP spid="421" grpId="0" animBg="1"/>
      <p:bldP spid="422" grpId="0" animBg="1"/>
      <p:bldP spid="423" grpId="0" animBg="1"/>
      <p:bldP spid="424" grpId="0" animBg="1"/>
      <p:bldP spid="425" grpId="0" animBg="1"/>
      <p:bldP spid="429" grpId="0"/>
      <p:bldP spid="430" grpId="0"/>
      <p:bldP spid="4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icture 112"/>
          <p:cNvPicPr>
            <a:picLocks noChangeAspect="1"/>
          </p:cNvPicPr>
          <p:nvPr/>
        </p:nvPicPr>
        <p:blipFill rotWithShape="1">
          <a:blip r:embed="rId3"/>
          <a:srcRect l="-3144" r="26610" b="24753"/>
          <a:stretch/>
        </p:blipFill>
        <p:spPr>
          <a:xfrm>
            <a:off x="7848600" y="4568960"/>
            <a:ext cx="4587876" cy="2425565"/>
          </a:xfrm>
          <a:prstGeom prst="rect">
            <a:avLst/>
          </a:prstGeom>
        </p:spPr>
      </p:pic>
      <p:sp>
        <p:nvSpPr>
          <p:cNvPr id="28" name="Rectangle 27"/>
          <p:cNvSpPr/>
          <p:nvPr/>
        </p:nvSpPr>
        <p:spPr bwMode="auto">
          <a:xfrm>
            <a:off x="3385343" y="5167947"/>
            <a:ext cx="8778860"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1092200" marR="0" lvl="0" defTabSz="914400" eaLnBrk="1" fontAlgn="auto" latinLnBrk="0" hangingPunct="1">
              <a:lnSpc>
                <a:spcPct val="90000"/>
              </a:lnSpc>
              <a:spcBef>
                <a:spcPts val="0"/>
              </a:spcBef>
              <a:spcAft>
                <a:spcPts val="0"/>
              </a:spcAft>
              <a:buClrTx/>
              <a:buSzTx/>
              <a:buFontTx/>
              <a:buNone/>
              <a:tabLst/>
              <a:defRPr/>
            </a:pPr>
            <a:r>
              <a:rPr lang="en-US" sz="2000" kern="0" dirty="0" smtClean="0">
                <a:gradFill>
                  <a:gsLst>
                    <a:gs pos="2917">
                      <a:srgbClr val="FFFFFF"/>
                    </a:gs>
                    <a:gs pos="97000">
                      <a:srgbClr val="FFFFFF"/>
                    </a:gs>
                  </a:gsLst>
                  <a:lin ang="5400000" scaled="0"/>
                </a:gradFill>
                <a:latin typeface="Segoe UI"/>
                <a:ea typeface="MS PGothic" panose="020B0600070205080204" pitchFamily="34" charset="-128"/>
              </a:rPr>
              <a:t>Breakthrough In-memory performance</a:t>
            </a:r>
            <a:endParaRPr lang="en-US" sz="2000" kern="0" dirty="0">
              <a:gradFill>
                <a:gsLst>
                  <a:gs pos="2917">
                    <a:srgbClr val="FFFFFF"/>
                  </a:gs>
                  <a:gs pos="97000">
                    <a:srgbClr val="FFFFFF"/>
                  </a:gs>
                </a:gsLst>
                <a:lin ang="5400000" scaled="0"/>
              </a:gradFill>
              <a:latin typeface="Segoe UI"/>
              <a:ea typeface="MS PGothic" panose="020B0600070205080204" pitchFamily="34" charset="-128"/>
            </a:endParaRPr>
          </a:p>
        </p:txBody>
      </p:sp>
      <p:sp>
        <p:nvSpPr>
          <p:cNvPr id="109" name="Rectangle 108"/>
          <p:cNvSpPr/>
          <p:nvPr/>
        </p:nvSpPr>
        <p:spPr bwMode="auto">
          <a:xfrm>
            <a:off x="3686175" y="2331224"/>
            <a:ext cx="846137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800100" marR="0" lvl="0" defTabSz="91440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Scale your platform quickly to meet changing demands </a:t>
            </a:r>
          </a:p>
        </p:txBody>
      </p:sp>
      <p:sp>
        <p:nvSpPr>
          <p:cNvPr id="110" name="Rectangle 109"/>
          <p:cNvSpPr/>
          <p:nvPr/>
        </p:nvSpPr>
        <p:spPr bwMode="auto">
          <a:xfrm>
            <a:off x="4054914" y="3273591"/>
            <a:ext cx="809263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457200" marR="0" lvl="0" indent="0" defTabSz="91440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Capture any </a:t>
            </a: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data: structured, unstructured, and </a:t>
            </a: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rPr>
              <a:t>streaming</a:t>
            </a:r>
            <a:endPar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anose="020B0600070205080204" pitchFamily="34" charset="-128"/>
              <a:cs typeface="+mn-cs"/>
            </a:endParaRPr>
          </a:p>
        </p:txBody>
      </p:sp>
      <p:sp>
        <p:nvSpPr>
          <p:cNvPr id="111" name="Rectangle 110"/>
          <p:cNvSpPr/>
          <p:nvPr/>
        </p:nvSpPr>
        <p:spPr bwMode="auto">
          <a:xfrm>
            <a:off x="4054914" y="4215957"/>
            <a:ext cx="809263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457200" defTabSz="914400" fontAlgn="auto">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anose="020B0600070205080204" pitchFamily="34" charset="-128"/>
              </a:rPr>
              <a:t>On-premises, cloud, and appliance data </a:t>
            </a:r>
            <a:r>
              <a:rPr lang="en-US" sz="2000" kern="0" dirty="0" smtClean="0">
                <a:gradFill>
                  <a:gsLst>
                    <a:gs pos="2917">
                      <a:srgbClr val="FFFFFF"/>
                    </a:gs>
                    <a:gs pos="97000">
                      <a:srgbClr val="FFFFFF"/>
                    </a:gs>
                  </a:gsLst>
                  <a:lin ang="5400000" scaled="0"/>
                </a:gradFill>
                <a:latin typeface="Segoe UI"/>
                <a:ea typeface="MS PGothic" panose="020B0600070205080204" pitchFamily="34" charset="-128"/>
              </a:rPr>
              <a:t>sources</a:t>
            </a:r>
            <a:endParaRPr lang="en-US" sz="2000" kern="0" dirty="0">
              <a:gradFill>
                <a:gsLst>
                  <a:gs pos="2917">
                    <a:srgbClr val="FFFFFF"/>
                  </a:gs>
                  <a:gs pos="97000">
                    <a:srgbClr val="FFFFFF"/>
                  </a:gs>
                </a:gsLst>
                <a:lin ang="5400000" scaled="0"/>
              </a:gradFill>
              <a:latin typeface="Segoe UI"/>
              <a:ea typeface="MS PGothic" panose="020B0600070205080204" pitchFamily="34" charset="-128"/>
            </a:endParaRPr>
          </a:p>
        </p:txBody>
      </p:sp>
      <p:sp useBgFill="1">
        <p:nvSpPr>
          <p:cNvPr id="77" name="Rectangle 76"/>
          <p:cNvSpPr/>
          <p:nvPr/>
        </p:nvSpPr>
        <p:spPr bwMode="auto">
          <a:xfrm>
            <a:off x="0" y="1486146"/>
            <a:ext cx="3765988"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115" name="Oval 114"/>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6" name="Oval 115"/>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7"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18" name="Freeform 5"/>
          <p:cNvSpPr>
            <a:spLocks/>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19" name="Freeform 6"/>
          <p:cNvSpPr>
            <a:spLocks/>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0" name="Freeform 119"/>
          <p:cNvSpPr>
            <a:spLocks/>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688" eaLnBrk="1" fontAlgn="auto" latinLnBrk="0" hangingPunct="1">
              <a:lnSpc>
                <a:spcPct val="90000"/>
              </a:lnSpc>
              <a:spcBef>
                <a:spcPts val="0"/>
              </a:spcBef>
              <a:spcAft>
                <a:spcPts val="0"/>
              </a:spcAft>
              <a:buClrTx/>
              <a:buSzTx/>
              <a:buFontTx/>
              <a:buNone/>
              <a:tabLst/>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1"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22"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23"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endParaRPr>
          </a:p>
        </p:txBody>
      </p:sp>
      <p:sp>
        <p:nvSpPr>
          <p:cNvPr id="124"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endParaRPr kumimoji="0" lang="en-US" sz="1764"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25" name="Oval 124"/>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marL="0" marR="0" lvl="0" indent="0" algn="ctr" defTabSz="913916" eaLnBrk="1" fontAlgn="auto" latinLnBrk="0" hangingPunct="1">
              <a:lnSpc>
                <a:spcPct val="90000"/>
              </a:lnSpc>
              <a:spcBef>
                <a:spcPts val="0"/>
              </a:spcBef>
              <a:spcAft>
                <a:spcPts val="0"/>
              </a:spcAft>
              <a:buClrTx/>
              <a:buSzTx/>
              <a:buFontTx/>
              <a:buNone/>
              <a:tabLst/>
              <a:defRPr/>
            </a:pPr>
            <a:r>
              <a:rPr kumimoji="0" lang="en-US" sz="2352"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26" name="Group 125"/>
          <p:cNvGrpSpPr/>
          <p:nvPr/>
        </p:nvGrpSpPr>
        <p:grpSpPr>
          <a:xfrm>
            <a:off x="1983309" y="3529012"/>
            <a:ext cx="1254903" cy="1264353"/>
            <a:chOff x="1967973" y="3193753"/>
            <a:chExt cx="1254903" cy="1264353"/>
          </a:xfrm>
        </p:grpSpPr>
        <p:sp>
          <p:nvSpPr>
            <p:cNvPr id="127" name="Arc 1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sp>
          <p:nvSpPr>
            <p:cNvPr id="128" name="Arc 1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319" eaLnBrk="1" fontAlgn="auto" latinLnBrk="0" hangingPunct="1">
                <a:lnSpc>
                  <a:spcPct val="100000"/>
                </a:lnSpc>
                <a:spcBef>
                  <a:spcPts val="0"/>
                </a:spcBef>
                <a:spcAft>
                  <a:spcPts val="0"/>
                </a:spcAft>
                <a:buClrTx/>
                <a:buSzTx/>
                <a:buFontTx/>
                <a:buNone/>
                <a:tabLst/>
                <a:defRPr/>
              </a:pPr>
              <a:endParaRPr kumimoji="0" lang="en-IN" sz="2352"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29" name="Rectangle 128"/>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Transform + analyze</a:t>
            </a:r>
          </a:p>
        </p:txBody>
      </p:sp>
      <p:sp>
        <p:nvSpPr>
          <p:cNvPr id="130" name="Rectangle 129"/>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algn="ctr" defTabSz="913319">
              <a:lnSpc>
                <a:spcPct val="90000"/>
              </a:lnSpc>
              <a:defRPr/>
            </a:pP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Visualize + decide</a:t>
            </a:r>
          </a:p>
        </p:txBody>
      </p:sp>
      <p:sp>
        <p:nvSpPr>
          <p:cNvPr id="131" name="Rectangle 130"/>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algn="ctr" defTabSz="913319">
              <a:lnSpc>
                <a:spcPct val="90000"/>
              </a:lnSpc>
              <a:defRPr/>
            </a:pPr>
            <a:r>
              <a:rPr lang="en-US" sz="1800"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manage</a:t>
            </a:r>
          </a:p>
        </p:txBody>
      </p:sp>
      <p:sp>
        <p:nvSpPr>
          <p:cNvPr id="2" name="Title 1"/>
          <p:cNvSpPr>
            <a:spLocks noGrp="1"/>
          </p:cNvSpPr>
          <p:nvPr>
            <p:ph type="title"/>
          </p:nvPr>
        </p:nvSpPr>
        <p:spPr/>
        <p:txBody>
          <a:bodyPr/>
          <a:lstStyle/>
          <a:p>
            <a:r>
              <a:rPr lang="en-US" dirty="0" smtClean="0"/>
              <a:t>Capture + manage</a:t>
            </a:r>
            <a:endParaRPr lang="en-US" dirty="0"/>
          </a:p>
        </p:txBody>
      </p:sp>
      <p:sp>
        <p:nvSpPr>
          <p:cNvPr id="112" name="Text Placeholder 5"/>
          <p:cNvSpPr txBox="1">
            <a:spLocks/>
          </p:cNvSpPr>
          <p:nvPr/>
        </p:nvSpPr>
        <p:spPr bwMode="auto">
          <a:xfrm>
            <a:off x="274638" y="1120441"/>
            <a:ext cx="11033125"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92024" tIns="146304" rIns="182880" bIns="146304" numCol="1" anchor="t" anchorCtr="0" compatLnSpc="1">
            <a:prstTxWarp prst="textNoShape">
              <a:avLst/>
            </a:prstTxWarp>
          </a:bodyPr>
          <a:lstStyle>
            <a:lvl1pPr marL="0" indent="0" algn="l" defTabSz="931863"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863"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863" rtl="0" eaLnBrk="1" fontAlgn="base" latinLnBrk="0" hangingPunct="1">
              <a:lnSpc>
                <a:spcPct val="90000"/>
              </a:lnSpc>
              <a:spcBef>
                <a:spcPct val="20000"/>
              </a:spcBef>
              <a:spcAft>
                <a:spcPct val="0"/>
              </a:spcAft>
              <a:buClrTx/>
              <a:buSzPct val="90000"/>
              <a:buFont typeface="Arial" charset="0"/>
              <a:buNone/>
              <a:tabLst/>
              <a:defRPr/>
            </a:pPr>
            <a:r>
              <a:rPr kumimoji="0" lang="en-US" sz="2800" b="0" i="0"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Collect and manage diverse data types with breakthrough speed</a:t>
            </a:r>
            <a:endParaRPr kumimoji="0" lang="en-US" sz="2800" b="0" i="0"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
        <p:nvSpPr>
          <p:cNvPr id="114" name="Text Placeholder 5"/>
          <p:cNvSpPr txBox="1">
            <a:spLocks/>
          </p:cNvSpPr>
          <p:nvPr/>
        </p:nvSpPr>
        <p:spPr bwMode="auto">
          <a:xfrm>
            <a:off x="8101231" y="1590951"/>
            <a:ext cx="5342029"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92024" tIns="146304" rIns="182880" bIns="146304" numCol="1" anchor="t" anchorCtr="0" compatLnSpc="1">
            <a:prstTxWarp prst="textNoShape">
              <a:avLst/>
            </a:prstTxWarp>
          </a:bodyPr>
          <a:lstStyle>
            <a:lvl1pPr marL="0" indent="0" algn="l" defTabSz="931863"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863"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863"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863" rtl="0" eaLnBrk="1" fontAlgn="base" latinLnBrk="0" hangingPunct="1">
              <a:lnSpc>
                <a:spcPct val="90000"/>
              </a:lnSpc>
              <a:spcBef>
                <a:spcPct val="20000"/>
              </a:spcBef>
              <a:spcAft>
                <a:spcPct val="0"/>
              </a:spcAft>
              <a:buClrTx/>
              <a:buSzPct val="90000"/>
              <a:buFont typeface="Arial" charset="0"/>
              <a:buNone/>
              <a:tabLst/>
              <a:defRPr/>
            </a:pPr>
            <a:r>
              <a:rPr kumimoji="0" lang="en-US" sz="2800" b="0" i="0"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…across a data continuum</a:t>
            </a:r>
            <a:endParaRPr kumimoji="0" lang="en-US" sz="2800" b="0" i="0"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
        <p:nvSpPr>
          <p:cNvPr id="29" name="TextBox 28">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30" name="矩形 29">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xmlns="" val="10905282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250"/>
                                  </p:stCondLst>
                                  <p:childTnLst>
                                    <p:animClr clrSpc="rgb" dir="cw">
                                      <p:cBhvr>
                                        <p:cTn id="6" dur="750" fill="hold"/>
                                        <p:tgtEl>
                                          <p:spTgt spid="119"/>
                                        </p:tgtEl>
                                        <p:attrNameLst>
                                          <p:attrName>fillcolor</p:attrName>
                                        </p:attrNameLst>
                                      </p:cBhvr>
                                      <p:to>
                                        <a:srgbClr val="BFBFBF"/>
                                      </p:to>
                                    </p:animClr>
                                    <p:set>
                                      <p:cBhvr>
                                        <p:cTn id="7" dur="750" fill="hold"/>
                                        <p:tgtEl>
                                          <p:spTgt spid="119"/>
                                        </p:tgtEl>
                                        <p:attrNameLst>
                                          <p:attrName>fill.type</p:attrName>
                                        </p:attrNameLst>
                                      </p:cBhvr>
                                      <p:to>
                                        <p:strVal val="solid"/>
                                      </p:to>
                                    </p:set>
                                    <p:set>
                                      <p:cBhvr>
                                        <p:cTn id="8" dur="750" fill="hold"/>
                                        <p:tgtEl>
                                          <p:spTgt spid="119"/>
                                        </p:tgtEl>
                                        <p:attrNameLst>
                                          <p:attrName>fill.on</p:attrName>
                                        </p:attrNameLst>
                                      </p:cBhvr>
                                      <p:to>
                                        <p:strVal val="true"/>
                                      </p:to>
                                    </p:set>
                                  </p:childTnLst>
                                </p:cTn>
                              </p:par>
                              <p:par>
                                <p:cTn id="9" presetID="1" presetClass="emph" presetSubtype="2" fill="hold" nodeType="withEffect">
                                  <p:stCondLst>
                                    <p:cond delay="250"/>
                                  </p:stCondLst>
                                  <p:childTnLst>
                                    <p:animClr clrSpc="rgb" dir="cw">
                                      <p:cBhvr>
                                        <p:cTn id="10" dur="750" fill="hold"/>
                                        <p:tgtEl>
                                          <p:spTgt spid="118"/>
                                        </p:tgtEl>
                                        <p:attrNameLst>
                                          <p:attrName>fillcolor</p:attrName>
                                        </p:attrNameLst>
                                      </p:cBhvr>
                                      <p:to>
                                        <a:srgbClr val="BFBFBF"/>
                                      </p:to>
                                    </p:animClr>
                                    <p:set>
                                      <p:cBhvr>
                                        <p:cTn id="11" dur="750" fill="hold"/>
                                        <p:tgtEl>
                                          <p:spTgt spid="118"/>
                                        </p:tgtEl>
                                        <p:attrNameLst>
                                          <p:attrName>fill.type</p:attrName>
                                        </p:attrNameLst>
                                      </p:cBhvr>
                                      <p:to>
                                        <p:strVal val="solid"/>
                                      </p:to>
                                    </p:set>
                                    <p:set>
                                      <p:cBhvr>
                                        <p:cTn id="12" dur="750" fill="hold"/>
                                        <p:tgtEl>
                                          <p:spTgt spid="118"/>
                                        </p:tgtEl>
                                        <p:attrNameLst>
                                          <p:attrName>fill.on</p:attrName>
                                        </p:attrNameLst>
                                      </p:cBhvr>
                                      <p:to>
                                        <p:strVal val="true"/>
                                      </p:to>
                                    </p:set>
                                  </p:childTnLst>
                                </p:cTn>
                              </p:par>
                              <p:par>
                                <p:cTn id="13" presetID="2" presetClass="entr" presetSubtype="8" decel="100000"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500" fill="hold"/>
                                        <p:tgtEl>
                                          <p:spTgt spid="110"/>
                                        </p:tgtEl>
                                        <p:attrNameLst>
                                          <p:attrName>ppt_x</p:attrName>
                                        </p:attrNameLst>
                                      </p:cBhvr>
                                      <p:tavLst>
                                        <p:tav tm="0">
                                          <p:val>
                                            <p:strVal val="0-#ppt_w/2"/>
                                          </p:val>
                                        </p:tav>
                                        <p:tav tm="100000">
                                          <p:val>
                                            <p:strVal val="#ppt_x"/>
                                          </p:val>
                                        </p:tav>
                                      </p:tavLst>
                                    </p:anim>
                                    <p:anim calcmode="lin" valueType="num">
                                      <p:cBhvr additive="base">
                                        <p:cTn id="20" dur="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500" fill="hold"/>
                                        <p:tgtEl>
                                          <p:spTgt spid="111"/>
                                        </p:tgtEl>
                                        <p:attrNameLst>
                                          <p:attrName>ppt_x</p:attrName>
                                        </p:attrNameLst>
                                      </p:cBhvr>
                                      <p:tavLst>
                                        <p:tav tm="0">
                                          <p:val>
                                            <p:strVal val="0-#ppt_w/2"/>
                                          </p:val>
                                        </p:tav>
                                        <p:tav tm="100000">
                                          <p:val>
                                            <p:strVal val="#ppt_x"/>
                                          </p:val>
                                        </p:tav>
                                      </p:tavLst>
                                    </p:anim>
                                    <p:anim calcmode="lin" valueType="num">
                                      <p:cBhvr additive="base">
                                        <p:cTn id="24" dur="500" fill="hold"/>
                                        <p:tgtEl>
                                          <p:spTgt spid="111"/>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9" grpId="0" animBg="1"/>
      <p:bldP spid="110" grpId="0" animBg="1"/>
      <p:bldP spid="1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STB Conversations 2013">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4"/>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000" b="1" dirty="0" smtClean="0">
            <a:solidFill>
              <a:schemeClr val="bg1"/>
            </a:solidFill>
            <a:latin typeface="+mj-lt"/>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noAutofit/>
      </a:bodyPr>
      <a:lstStyle>
        <a:defPPr>
          <a:lnSpc>
            <a:spcPct val="90000"/>
          </a:lnSpc>
          <a:spcAft>
            <a:spcPts val="600"/>
          </a:spcAft>
          <a:defRPr sz="240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KCDoc" ma:contentTypeID="0x010100FF1FAB0DEDE9AF4ABA57B67AF4A9F3210200596A0E07C3E77448942F9A5D1E81E582" ma:contentTypeVersion="64" ma:contentTypeDescription="" ma:contentTypeScope="" ma:versionID="b86604fd0f2553045e82e0921fb27214">
  <xsd:schema xmlns:xsd="http://www.w3.org/2001/XMLSchema" xmlns:xs="http://www.w3.org/2001/XMLSchema" xmlns:p="http://schemas.microsoft.com/office/2006/metadata/properties" xmlns:ns1="http://schemas.microsoft.com/sharepoint/v3" xmlns:ns2="230e9df3-be65-4c73-a93b-d1236ebd677e" xmlns:ns3="4e240d41-6d38-4eac-9584-b3f543b50010" xmlns:ns4="7b813d5f-7206-4d46-95a5-a58185f478af" xmlns:ns5="http://schemas.microsoft.com/sharepoint/v4" targetNamespace="http://schemas.microsoft.com/office/2006/metadata/properties" ma:root="true" ma:fieldsID="fc1dd66cb14117e3b804c44704a258ec" ns1:_="" ns2:_="" ns3:_="" ns4:_="" ns5:_="">
    <xsd:import namespace="http://schemas.microsoft.com/sharepoint/v3"/>
    <xsd:import namespace="230e9df3-be65-4c73-a93b-d1236ebd677e"/>
    <xsd:import namespace="4e240d41-6d38-4eac-9584-b3f543b50010"/>
    <xsd:import namespace="7b813d5f-7206-4d46-95a5-a58185f478af"/>
    <xsd:import namespace="http://schemas.microsoft.com/sharepoint/v4"/>
    <xsd:element name="properties">
      <xsd:complexType>
        <xsd:sequence>
          <xsd:element name="documentManagement">
            <xsd:complexType>
              <xsd:all>
                <xsd:element ref="ns3:Thumbnail1" minOccurs="0"/>
                <xsd:element ref="ns3:DocumentDescription" minOccurs="0"/>
                <xsd:element ref="ns1:AverageRating" minOccurs="0"/>
                <xsd:element ref="ns1:RatingCount" minOccurs="0"/>
                <xsd:element ref="ns3:CoOwner" minOccurs="0"/>
                <xsd:element ref="ns3:Owner" minOccurs="0"/>
                <xsd:element ref="ns4:DocumentSetKcId" minOccurs="0"/>
                <xsd:element ref="ns3:TagTemplate" minOccurs="0"/>
                <xsd:element ref="ns3:PublishDate" minOccurs="0"/>
                <xsd:element ref="ns1:PublishingExpirationDate" minOccurs="0"/>
                <xsd:element ref="ns1:PublishingPageContent" minOccurs="0"/>
                <xsd:element ref="ns3:AudiencesTaxHTField0" minOccurs="0"/>
                <xsd:element ref="ns2:TaxKeywordTaxHTField" minOccurs="0"/>
                <xsd:element ref="ns3:RegionTaxHTField0" minOccurs="0"/>
                <xsd:element ref="ns2:_dlc_DocId" minOccurs="0"/>
                <xsd:element ref="ns3:ConfidentialityTaxHTField0" minOccurs="0"/>
                <xsd:element ref="ns2:_dlc_DocIdUrl" minOccurs="0"/>
                <xsd:element ref="ns3:BusinessArchitectureTaxHTField0" minOccurs="0"/>
                <xsd:element ref="ns2:_dlc_DocIdPersistId" minOccurs="0"/>
                <xsd:element ref="ns3:TopicsTaxHTField0" minOccurs="0"/>
                <xsd:element ref="ns5:IconOverlay" minOccurs="0"/>
                <xsd:element ref="ns3:GroupsTaxHTField0" minOccurs="0"/>
                <xsd:element ref="ns3:PartnersTaxHTField0" minOccurs="0"/>
                <xsd:element ref="ns2:TaxCatchAll" minOccurs="0"/>
                <xsd:element ref="ns3:ActivitiesAndProgramsTaxHTField0" minOccurs="0"/>
                <xsd:element ref="ns3:RolesTaxHTField0" minOccurs="0"/>
                <xsd:element ref="ns2:TaxCatchAllLabel" minOccurs="0"/>
                <xsd:element ref="ns1:RoutingRuleDescription" minOccurs="0"/>
                <xsd:element ref="ns3:SMSGDomainTaxHTField0" minOccurs="0"/>
                <xsd:element ref="ns3:ProductsTaxHTField0" minOccurs="0"/>
                <xsd:element ref="ns1:_vti_ItemDeclaredRecord" minOccurs="0"/>
                <xsd:element ref="ns1:_vti_ItemHoldRecordStatus" minOccurs="0"/>
                <xsd:element ref="ns3:LanguagesTaxHTField0" minOccurs="0"/>
                <xsd:element ref="ns3:CompetitorsTaxHTField0" minOccurs="0"/>
                <xsd:element ref="ns3:h1e7aaa5788c480c922636922fec8914" minOccurs="0"/>
                <xsd:element ref="ns3:ItemTypeTaxHTField0" minOccurs="0"/>
                <xsd:element ref="ns3:IndustriesTaxHTField0" minOccurs="0"/>
                <xsd:element ref="ns3:SegmentsTaxHTField0" minOccurs="0"/>
                <xsd:element ref="ns3:ApplyWorkflowRules" minOccurs="0"/>
                <xsd:element ref="ns3:EnterpriseDomainTagsTaxHTField0" minOccurs="0"/>
                <xsd:element ref="ns3:Expire_x0020_Review"/>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7" nillable="true" ma:displayName="Rating (0-5)" ma:decimals="2" ma:description="Average value of all the ratings that have been submitted" ma:indexed="true" ma:internalName="Rating_x0020__x0028_0_x002d_5_x0029_" ma:readOnly="true">
      <xsd:simpleType>
        <xsd:restriction base="dms:Number"/>
      </xsd:simpleType>
    </xsd:element>
    <xsd:element name="RatingCount" ma:index="8" nillable="true" ma:displayName="Number of Ratings" ma:decimals="0" ma:description="Number of ratings submitted" ma:indexed="true" ma:internalName="Number_x0020_of_x0020_Ratings" ma:readOnly="true">
      <xsd:simpleType>
        <xsd:restriction base="dms:Number"/>
      </xsd:simpleType>
    </xsd:element>
    <xsd:element name="PublishingExpirationDate" ma:index="29" nillable="true" ma:displayName="Scheduling End Date" ma:internalName="PublishingExpirationDate">
      <xsd:simpleType>
        <xsd:restriction base="dms:Unknown"/>
      </xsd:simpleType>
    </xsd:element>
    <xsd:element name="PublishingPageContent" ma:index="30" nillable="true" ma:displayName="Page Content" ma:internalName="PublishingPageContent">
      <xsd:simpleType>
        <xsd:restriction base="dms:Unknown"/>
      </xsd:simpleType>
    </xsd:element>
    <xsd:element name="RoutingRuleDescription" ma:index="49" nillable="true" ma:displayName="Description" ma:hidden="true" ma:internalName="RoutingRuleDescription" ma:readOnly="false">
      <xsd:simpleType>
        <xsd:restriction base="dms:Text">
          <xsd:maxLength value="255"/>
        </xsd:restriction>
      </xsd:simpleType>
    </xsd:element>
    <xsd:element name="_vti_ItemDeclaredRecord" ma:index="54" nillable="true" ma:displayName="Declared Record" ma:hidden="true" ma:internalName="_vti_ItemDeclaredRecord" ma:readOnly="true">
      <xsd:simpleType>
        <xsd:restriction base="dms:DateTime"/>
      </xsd:simpleType>
    </xsd:element>
    <xsd:element name="_vti_ItemHoldRecordStatus" ma:index="55"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33" nillable="true" ma:taxonomy="true" ma:internalName="TaxKeywordTaxHTField" ma:taxonomyFieldName="TaxKeyword" ma:displayName="Enterprise Keywords" ma:readOnly="tru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_dlc_DocId" ma:index="35" nillable="true" ma:displayName="Document ID Value" ma:description="The value of the document ID assigned to this item." ma:indexed="true" ma:internalName="_dlc_DocId" ma:readOnly="true">
      <xsd:simpleType>
        <xsd:restriction base="dms:Text"/>
      </xsd:simpleType>
    </xsd:element>
    <xsd:element name="_dlc_DocIdUrl" ma:index="3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9" nillable="true" ma:displayName="Persist ID" ma:description="Keep ID on add." ma:hidden="true" ma:internalName="_dlc_DocIdPersistId" ma:readOnly="true">
      <xsd:simpleType>
        <xsd:restriction base="dms:Boolean"/>
      </xsd:simpleType>
    </xsd:element>
    <xsd:element name="TaxCatchAll" ma:index="44" nillable="true" ma:displayName="Taxonomy Catch All Column" ma:hidden="true" ma:list="{cca7b197-9018-4002-9750-a2693d6b6f1f}" ma:internalName="TaxCatchAll" ma:showField="CatchAllData" ma:web="4e240d41-6d38-4eac-9584-b3f543b50010">
      <xsd:complexType>
        <xsd:complexContent>
          <xsd:extension base="dms:MultiChoiceLookup">
            <xsd:sequence>
              <xsd:element name="Value" type="dms:Lookup" maxOccurs="unbounded" minOccurs="0" nillable="true"/>
            </xsd:sequence>
          </xsd:extension>
        </xsd:complexContent>
      </xsd:complexType>
    </xsd:element>
    <xsd:element name="TaxCatchAllLabel" ma:index="47" nillable="true" ma:displayName="Taxonomy Catch All Column1" ma:hidden="true" ma:list="{cca7b197-9018-4002-9750-a2693d6b6f1f}" ma:internalName="TaxCatchAllLabel" ma:readOnly="true" ma:showField="CatchAllDataLabel" ma:web="4e240d41-6d38-4eac-9584-b3f543b5001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e240d41-6d38-4eac-9584-b3f543b50010" elementFormDefault="qualified">
    <xsd:import namespace="http://schemas.microsoft.com/office/2006/documentManagement/types"/>
    <xsd:import namespace="http://schemas.microsoft.com/office/infopath/2007/PartnerControls"/>
    <xsd:element name="Thumbnail1" ma:index="5" nillable="true" ma:displayName="Thumbnail" ma:format="Hyperlink" ma:internalName="Thumbnail1">
      <xsd:complexType>
        <xsd:complexContent>
          <xsd:extension base="dms:URL">
            <xsd:sequence>
              <xsd:element name="Url" type="dms:ValidUrl" minOccurs="0" nillable="true"/>
              <xsd:element name="Description" type="xsd:string" nillable="true"/>
            </xsd:sequence>
          </xsd:extension>
        </xsd:complexContent>
      </xsd:complexType>
    </xsd:element>
    <xsd:element name="DocumentDescription" ma:index="6" nillable="true" ma:displayName="Document Description" ma:description="Document Description for document content type KCDoc" ma:internalName="DocumentDescription">
      <xsd:simpleType>
        <xsd:restriction base="dms:Note"/>
      </xsd:simpleType>
    </xsd:element>
    <xsd:element name="CoOwner" ma:index="21" nillable="true" ma:displayName="Co-Owner" ma:list="UserInfo" ma:SearchPeopleOnly="false" ma:SharePointGroup="0" ma:internalName="CoOwner" ma:readOnly="tru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wner" ma:index="23"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gTemplate" ma:index="26" nillable="true" ma:displayName="TagTemplate" ma:internalName="TagTemplate0">
      <xsd:simpleType>
        <xsd:restriction base="dms:Text">
          <xsd:maxLength value="255"/>
        </xsd:restriction>
      </xsd:simpleType>
    </xsd:element>
    <xsd:element name="PublishDate" ma:index="28" nillable="true" ma:displayName="PublishDate" ma:description="Used in Blog Posts, this date is used to specify the Blog Article Date." ma:format="DateOnly" ma:internalName="PublishDate">
      <xsd:simpleType>
        <xsd:restriction base="dms:DateTime"/>
      </xsd:simpleType>
    </xsd:element>
    <xsd:element name="AudiencesTaxHTField0" ma:index="32" nillable="true" ma:taxonomy="true" ma:internalName="AudiencesTaxHTField0" ma:taxonomyFieldName="Audiences" ma:displayName="Customer Audiences" ma:readOnly="false" ma:default="" ma:fieldId="{e142f759-3ac7-4b2f-96cb-1e9174b500b8}"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RegionTaxHTField0" ma:index="34" nillable="true" ma:taxonomy="true" ma:internalName="RegionTaxHTField0" ma:taxonomyFieldName="Region" ma:displayName="Region" ma:readOnly="false" ma:default="" ma:fieldId="{4737695a-1cd7-4a2e-b339-4aad0188abb4}"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ConfidentialityTaxHTField0" ma:index="36" nillable="true" ma:taxonomy="true" ma:internalName="ConfidentialityTaxHTField0" ma:taxonomyFieldName="Confidentiality" ma:displayName="Confidentiality" ma:indexed="true" ma:readOnly="false" ma:default="21;#Microsoft confidential|461efa83-0283-486a-a8d5-943328f3693f" ma:fieldId="{78ab4373-53e1-48d5-ab4d-d29698f3efd9}"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BusinessArchitectureTaxHTField0" ma:index="38" nillable="true" ma:taxonomy="true" ma:internalName="BusinessArchitectureTaxHTField0" ma:taxonomyFieldName="BusinessArchitecture" ma:displayName="Business Architecture" ma:readOnly="false" ma:default="" ma:fieldId="{d7cf789b-4ee0-44de-b4df-8d5b0482baa9}"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TopicsTaxHTField0" ma:index="40" nillable="true" ma:taxonomy="true" ma:internalName="TopicsTaxHTField0" ma:taxonomyFieldName="Topics" ma:displayName="Topics" ma:readOnly="false" ma:default="" ma:fieldId="{878ad871-6083-42b1-a9d8-caa3411e86f2}"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GroupsTaxHTField0" ma:index="42" nillable="true" ma:taxonomy="true" ma:internalName="GroupsTaxHTField0" ma:taxonomyFieldName="Groups" ma:displayName="Groups" ma:readOnly="false" ma:default="" ma:fieldId="{822c6b82-c53e-484c-9c53-5c6ce5969db5}"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PartnersTaxHTField0" ma:index="43" nillable="true" ma:taxonomy="true" ma:internalName="PartnersTaxHTField0" ma:taxonomyFieldName="Partners" ma:displayName="Partners" ma:readOnly="true" ma:default="" ma:fieldId="{7c281638-d92a-454e-b8fe-7088c941df66}"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ActivitiesAndProgramsTaxHTField0" ma:index="45" nillable="true" ma:taxonomy="true" ma:internalName="ActivitiesAndProgramsTaxHTField0" ma:taxonomyFieldName="ActivitiesAndPrograms" ma:displayName="Activities &amp; Programs" ma:readOnly="false" ma:default="" ma:fieldId="{b1238bc0-413c-4dea-a499-043137e11d15}"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RolesTaxHTField0" ma:index="46" nillable="true" ma:taxonomy="true" ma:internalName="RolesTaxHTField0" ma:taxonomyFieldName="Roles" ma:displayName="Roles" ma:readOnly="true" ma:default="" ma:fieldId="{147013c4-c08e-4610-8a54-80ec865dae35}"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SMSGDomainTaxHTField0" ma:index="51" nillable="true" ma:taxonomy="true" ma:internalName="SMSGDomainTaxHTField0" ma:taxonomyFieldName="SMSGDomain" ma:displayName="SMSG Domain" ma:readOnly="true" ma:default="" ma:fieldId="{2c8f543d-b3fa-4810-874a-ad0f88d0f61a}"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ProductsTaxHTField0" ma:index="52" nillable="true" ma:taxonomy="true" ma:internalName="ProductsTaxHTField0" ma:taxonomyFieldName="Products" ma:displayName="Products &amp; Technologies" ma:readOnly="false" ma:default="" ma:fieldId="{461032cf-5451-4cac-8727-96de1535ed65}"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LanguagesTaxHTField0" ma:index="56" nillable="true" ma:taxonomy="true" ma:internalName="LanguagesTaxHTField0" ma:taxonomyFieldName="Languages" ma:displayName="Languages" ma:default="" ma:fieldId="{57b7e61f-5f00-4c23-b9fb-7e2af434aabb}"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CompetitorsTaxHTField0" ma:index="60" nillable="true" ma:taxonomy="true" ma:internalName="CompetitorsTaxHTField0" ma:taxonomyFieldName="Competitors" ma:displayName="Competition" ma:readOnly="true" ma:default="" ma:fieldId="{033f61ce-97ac-4204-9e44-87296a243ffe}"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h1e7aaa5788c480c922636922fec8914" ma:index="61" nillable="true" ma:taxonomy="true" ma:internalName="h1e7aaa5788c480c922636922fec8914" ma:taxonomyFieldName="messageframeworktype" ma:displayName="SMSG Local Taxonomy" ma:readOnly="false" ma:default="" ma:fieldId="{11e7aaa5-788c-480c-9226-36922fec8914}" ma:taxonomyMulti="true" ma:sspId="e385fb40-52d4-4fae-9c5b-3e8ff8a5878e" ma:termSetId="3e722879-8567-4839-b7c6-80b3907c7bba" ma:anchorId="00000000-0000-0000-0000-000000000000" ma:open="true" ma:isKeyword="false">
      <xsd:complexType>
        <xsd:sequence>
          <xsd:element ref="pc:Terms" minOccurs="0" maxOccurs="1"/>
        </xsd:sequence>
      </xsd:complexType>
    </xsd:element>
    <xsd:element name="ItemTypeTaxHTField0" ma:index="62" nillable="true" ma:taxonomy="true" ma:internalName="ItemTypeTaxHTField0" ma:taxonomyFieldName="ItemType" ma:displayName="Item Type" ma:default="" ma:fieldId="{d147f11f-8a15-4fb8-8d37-5fb29263610d}"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IndustriesTaxHTField0" ma:index="63" nillable="true" ma:taxonomy="true" ma:internalName="IndustriesTaxHTField0" ma:taxonomyFieldName="Industries" ma:displayName="Industries" ma:readOnly="false" ma:default="" ma:fieldId="{28af9966-4172-49a2-8fcb-8642a15f1fc5}"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SegmentsTaxHTField0" ma:index="65" nillable="true" ma:taxonomy="true" ma:internalName="SegmentsTaxHTField0" ma:taxonomyFieldName="Segments" ma:displayName="Customer Segments" ma:readOnly="false" ma:default="" ma:fieldId="{5810de59-adc2-4212-9275-76550f6ccd4e}"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ApplyWorkflowRules" ma:index="66" nillable="true" ma:displayName="ApplyWorkflowRules" ma:default="Yes" ma:description="This columns is used to help to apply the workflow rules on Document Sets / Documents. by Default the Value is Yes" ma:format="Dropdown" ma:hidden="true" ma:internalName="ApplyWorkflowRules" ma:readOnly="false">
      <xsd:simpleType>
        <xsd:restriction base="dms:Choice">
          <xsd:enumeration value="Yes"/>
          <xsd:enumeration value="No"/>
        </xsd:restriction>
      </xsd:simpleType>
    </xsd:element>
    <xsd:element name="EnterpriseDomainTagsTaxHTField0" ma:index="67" nillable="true" ma:taxonomy="true" ma:internalName="EnterpriseDomainTagsTaxHTField0" ma:taxonomyFieldName="EnterpriseDomainTags" ma:displayName="EnterpriseDomainTags" ma:default="" ma:fieldId="{b0426b94-b978-4d64-9f6d-77397f8ecefd}"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element name="Expire_x0020_Review" ma:index="69" ma:displayName="Expiration" ma:description="Date content is to expire; set 1 day to 24 months out" ma:format="DateOnly" ma:internalName="Expire_x0020_Review"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7b813d5f-7206-4d46-95a5-a58185f478af" elementFormDefault="qualified">
    <xsd:import namespace="http://schemas.microsoft.com/office/2006/documentManagement/types"/>
    <xsd:import namespace="http://schemas.microsoft.com/office/infopath/2007/PartnerControls"/>
    <xsd:element name="DocumentSetKcId" ma:index="25" nillable="true" ma:displayName="DocumentSetKcId" ma:indexed="true" ma:internalName="DocumentSetKcId"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4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e385fb40-52d4-4fae-9c5b-3e8ff8a5878e" ContentTypeId="0x010100FF1FAB0DEDE9AF4ABA57B67AF4A9F321" PreviousValue="false"/>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10009</Type>
    <SequenceNumber>1004</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SegmentsTaxHTField0 xmlns="4e240d41-6d38-4eac-9584-b3f543b50010">
      <Terms xmlns="http://schemas.microsoft.com/office/infopath/2007/PartnerControls"/>
    </SegmentsTaxHTField0>
    <AudiencesTaxHTField0 xmlns="4e240d41-6d38-4eac-9584-b3f543b50010">
      <Terms xmlns="http://schemas.microsoft.com/office/infopath/2007/PartnerControls">
        <TermInfo xmlns="http://schemas.microsoft.com/office/infopath/2007/PartnerControls">
          <TermName xmlns="http://schemas.microsoft.com/office/infopath/2007/PartnerControls">IT decision makers</TermName>
          <TermId xmlns="http://schemas.microsoft.com/office/infopath/2007/PartnerControls">9b4e6e74-580c-4c34-b4d3-48674047e67e</TermId>
        </TermInfo>
      </Terms>
    </AudiencesTaxHTField0>
    <DocumentDescription xmlns="4e240d41-6d38-4eac-9584-b3f543b50010">Audience Target CIO, CIO-1, Business Analyst, Level 50-100, Customer ready. Use this presentation to introduce the Data Insights customer conversation under the Cloud OS campaign umbrella. Shortened version of the full presentation defining value of data insights articulating the value of each of the core pillars: Easy access to data, Powerful Analytics for All, Complete Data Platform, and key evidence. Approximately 15-20 min in length; deck includes embedded speaker notes.</DocumentDescription>
    <h1e7aaa5788c480c922636922fec8914 xmlns="4e240d41-6d38-4eac-9584-b3f543b50010">
      <Terms xmlns="http://schemas.microsoft.com/office/infopath/2007/PartnerControls"/>
    </h1e7aaa5788c480c922636922fec8914>
    <Expire_x0020_Review xmlns="4e240d41-6d38-4eac-9584-b3f543b50010">2016-06-18T07:00:00+00:00</Expire_x0020_Review>
    <TopicsTaxHTField0 xmlns="4e240d41-6d38-4eac-9584-b3f543b50010">
      <Terms xmlns="http://schemas.microsoft.com/office/infopath/2007/PartnerControls"/>
    </TopicsTaxHTField0>
    <ApplyWorkflowRules xmlns="4e240d41-6d38-4eac-9584-b3f543b50010">Yes</ApplyWorkflowRules>
    <_dlc_DocId xmlns="230e9df3-be65-4c73-a93b-d1236ebd677e">KC00-15-210716</_dlc_DocId>
    <TaxCatchAll xmlns="230e9df3-be65-4c73-a93b-d1236ebd677e">
      <Value>10899</Value>
      <Value>12636</Value>
      <Value>10849</Value>
      <Value>10237</Value>
      <Value>20105</Value>
      <Value>19399</Value>
      <Value>80</Value>
      <Value>10747</Value>
      <Value>19757</Value>
      <Value>20339</Value>
      <Value>20517</Value>
      <Value>16098</Value>
      <Value>10314</Value>
      <Value>19760</Value>
      <Value>10077</Value>
      <Value>18442</Value>
      <Value>10921</Value>
      <Value>13172</Value>
      <Value>19590</Value>
      <Value>14526</Value>
      <Value>20635</Value>
      <Value>10058</Value>
    </TaxCatchAll>
    <Thumbnail1 xmlns="4e240d41-6d38-4eac-9584-b3f543b50010">
      <Url>http://infopedia/kc02/media/Thumbnails/Server%20and%20Tools%20Business/KC00-15-207300/KC00-15-210716.png</Url>
      <Description>/kc02/media/Thumbnails/Server and Tools Business/KC00-15-207300/KC00-15-210716.png</Description>
    </Thumbnail1>
    <AverageRating xmlns="http://schemas.microsoft.com/sharepoint/v3" xsi:nil="true"/>
    <TaxKeywordTaxHTField xmlns="230e9df3-be65-4c73-a93b-d1236ebd677e">
      <Terms xmlns="http://schemas.microsoft.com/office/infopath/2007/PartnerControls"/>
    </TaxKeywordTaxHTField>
    <TagTemplate xmlns="4e240d41-6d38-4eac-9584-b3f543b50010" xsi:nil="true"/>
    <PublishDate xmlns="4e240d41-6d38-4eac-9584-b3f543b50010" xsi:nil="true"/>
    <DocumentSetKcId xmlns="7b813d5f-7206-4d46-95a5-a58185f478af">207300</DocumentSetKcId>
    <RoutingRuleDescription xmlns="http://schemas.microsoft.com/sharepoint/v3" xsi:nil="true"/>
    <CompetitorsTaxHTField0 xmlns="4e240d41-6d38-4eac-9584-b3f543b50010">
      <Terms xmlns="http://schemas.microsoft.com/office/infopath/2007/PartnerControls"/>
    </CompetitorsTaxHTField0>
    <IconOverlay xmlns="http://schemas.microsoft.com/sharepoint/v4" xsi:nil="true"/>
    <PublishingExpirationDate xmlns="http://schemas.microsoft.com/sharepoint/v3" xsi:nil="true"/>
    <Owner xmlns="4e240d41-6d38-4eac-9584-b3f543b50010">
      <UserInfo>
        <DisplayName>Sherrie Lotito</DisplayName>
        <AccountId>90474</AccountId>
        <AccountType/>
      </UserInfo>
    </Owner>
    <ConfidentialityTaxHTField0 xmlns="4e240d41-6d38-4eac-9584-b3f543b50010">
      <Terms xmlns="http://schemas.microsoft.com/office/infopath/2007/PartnerControls">
        <TermInfo xmlns="http://schemas.microsoft.com/office/infopath/2007/PartnerControls">
          <TermName xmlns="http://schemas.microsoft.com/office/infopath/2007/PartnerControls">customer ready</TermName>
          <TermId xmlns="http://schemas.microsoft.com/office/infopath/2007/PartnerControls">8986c41d-21c5-4f8f-8a12-ea4625b46858</TermId>
        </TermInfo>
      </Terms>
    </ConfidentialityTaxHTField0>
    <SMSGDomainTaxHTField0 xmlns="4e240d41-6d38-4eac-9584-b3f543b50010">
      <Terms xmlns="http://schemas.microsoft.com/office/infopath/2007/PartnerControls">
        <TermInfo xmlns="http://schemas.microsoft.com/office/infopath/2007/PartnerControls">
          <TermName xmlns="http://schemas.microsoft.com/office/infopath/2007/PartnerControls">Server and Tools Business</TermName>
          <TermId xmlns="http://schemas.microsoft.com/office/infopath/2007/PartnerControls">6783548d-8609-4f97-be4a-4ca2616905a6</TermId>
        </TermInfo>
        <TermInfo xmlns="http://schemas.microsoft.com/office/infopath/2007/PartnerControls">
          <TermName xmlns="http://schemas.microsoft.com/office/infopath/2007/PartnerControls">STB Conversations Domain</TermName>
          <TermId xmlns="http://schemas.microsoft.com/office/infopath/2007/PartnerControls">ab3ceaba-e38a-46cd-ac14-3fcc9aa094c0</TermId>
        </TermInfo>
        <TermInfo xmlns="http://schemas.microsoft.com/office/infopath/2007/PartnerControls">
          <TermName xmlns="http://schemas.microsoft.com/office/infopath/2007/PartnerControls">Enterprise and Partner Group</TermName>
          <TermId xmlns="http://schemas.microsoft.com/office/infopath/2007/PartnerControls">b6e10940-8c6c-40cf-9dc4-c224c7da837a</TermId>
        </TermInfo>
      </Terms>
    </SMSGDomainTaxHTField0>
    <IndustriesTaxHTField0 xmlns="4e240d41-6d38-4eac-9584-b3f543b50010">
      <Terms xmlns="http://schemas.microsoft.com/office/infopath/2007/PartnerControls"/>
    </IndustriesTaxHTField0>
    <EnterpriseDomainTagsTaxHTField0 xmlns="4e240d41-6d38-4eac-9584-b3f543b50010">
      <Terms xmlns="http://schemas.microsoft.com/office/infopath/2007/PartnerControls">
        <TermInfo xmlns="http://schemas.microsoft.com/office/infopath/2007/PartnerControls">
          <TermName xmlns="http://schemas.microsoft.com/office/infopath/2007/PartnerControls">Enterprise and Partner Group</TermName>
          <TermId xmlns="http://schemas.microsoft.com/office/infopath/2007/PartnerControls">b6e10940-8c6c-40cf-9dc4-c224c7da837a</TermId>
        </TermInfo>
        <TermInfo xmlns="http://schemas.microsoft.com/office/infopath/2007/PartnerControls">
          <TermName xmlns="http://schemas.microsoft.com/office/infopath/2007/PartnerControls">enterprise campaign in a box</TermName>
          <TermId xmlns="http://schemas.microsoft.com/office/infopath/2007/PartnerControls">39675275-15e7-44be-8b31-69c9953e6a39</TermId>
        </TermInfo>
        <TermInfo xmlns="http://schemas.microsoft.com/office/infopath/2007/PartnerControls">
          <TermName xmlns="http://schemas.microsoft.com/office/infopath/2007/PartnerControls">Insights Campaign</TermName>
          <TermId xmlns="http://schemas.microsoft.com/office/infopath/2007/PartnerControls">b5d6e11c-91ef-41ee-9bd8-5846b75485cc</TermId>
        </TermInfo>
      </Terms>
    </EnterpriseDomainTagsTaxHTField0>
    <ItemTypeTaxHTField0 xmlns="4e240d41-6d38-4eac-9584-b3f543b50010">
      <Terms xmlns="http://schemas.microsoft.com/office/infopath/2007/PartnerControls">
        <TermInfo xmlns="http://schemas.microsoft.com/office/infopath/2007/PartnerControls">
          <TermName xmlns="http://schemas.microsoft.com/office/infopath/2007/PartnerControls">customer presentations</TermName>
          <TermId xmlns="http://schemas.microsoft.com/office/infopath/2007/PartnerControls">18e9ae94-e321-4eea-82d2-ad5b2f470f3c</TermId>
        </TermInfo>
        <TermInfo xmlns="http://schemas.microsoft.com/office/infopath/2007/PartnerControls">
          <TermName xmlns="http://schemas.microsoft.com/office/infopath/2007/PartnerControls">Enterprise Campaign-in-a-Box</TermName>
          <TermId xmlns="http://schemas.microsoft.com/office/infopath/2007/PartnerControls">5be44a56-7d97-49d9-a0b1-5644a599714f</TermId>
        </TermInfo>
        <TermInfo xmlns="http://schemas.microsoft.com/office/infopath/2007/PartnerControls">
          <TermName xmlns="http://schemas.microsoft.com/office/infopath/2007/PartnerControls">core content</TermName>
          <TermId xmlns="http://schemas.microsoft.com/office/infopath/2007/PartnerControls">97da5641-e364-4415-923f-331e90ae0f00</TermId>
        </TermInfo>
      </Terms>
    </ItemTypeTaxHTField0>
    <_dlc_DocIdUrl xmlns="230e9df3-be65-4c73-a93b-d1236ebd677e">
      <Url>http://infopedia/docstore/_layouts/DocIdRedir.aspx?ID=KC00-15-210716</Url>
      <Description>KC00-15-210716</Description>
    </_dlc_DocIdUrl>
    <ProductsTaxHTField0 xmlns="4e240d41-6d38-4eac-9584-b3f543b50010">
      <Terms xmlns="http://schemas.microsoft.com/office/infopath/2007/PartnerControls">
        <TermInfo xmlns="http://schemas.microsoft.com/office/infopath/2007/PartnerControls">
          <TermName xmlns="http://schemas.microsoft.com/office/infopath/2007/PartnerControls">Microsoft Office</TermName>
          <TermId xmlns="http://schemas.microsoft.com/office/infopath/2007/PartnerControls">3a4e9862-cdce-4bdc-8664-91038e3eb1e9</TermId>
        </TermInfo>
        <TermInfo xmlns="http://schemas.microsoft.com/office/infopath/2007/PartnerControls">
          <TermName xmlns="http://schemas.microsoft.com/office/infopath/2007/PartnerControls">Microsoft SQL Server</TermName>
          <TermId xmlns="http://schemas.microsoft.com/office/infopath/2007/PartnerControls">261ba873-f3ab-420e-96d6-e3004596a551</TermId>
        </TermInfo>
        <TermInfo xmlns="http://schemas.microsoft.com/office/infopath/2007/PartnerControls">
          <TermName xmlns="http://schemas.microsoft.com/office/infopath/2007/PartnerControls">Microsoft Azure</TermName>
          <TermId xmlns="http://schemas.microsoft.com/office/infopath/2007/PartnerControls">669a3112-5edf-444b-a003-630063601f07</TermId>
        </TermInfo>
        <TermInfo xmlns="http://schemas.microsoft.com/office/infopath/2007/PartnerControls">
          <TermName xmlns="http://schemas.microsoft.com/office/infopath/2007/PartnerControls">Windows Server</TermName>
          <TermId xmlns="http://schemas.microsoft.com/office/infopath/2007/PartnerControls">ca5543fc-6710-4f1f-bdee-81c42361029e</TermId>
        </TermInfo>
        <TermInfo xmlns="http://schemas.microsoft.com/office/infopath/2007/PartnerControls">
          <TermName xmlns="http://schemas.microsoft.com/office/infopath/2007/PartnerControls">Power BI for Office 365</TermName>
          <TermId xmlns="http://schemas.microsoft.com/office/infopath/2007/PartnerControls">f9a65d80-21ac-4b9a-bf55-4f28a6454a78</TermId>
        </TermInfo>
      </Terms>
    </ProductsTaxHTField0>
    <RolesTaxHTField0 xmlns="4e240d41-6d38-4eac-9584-b3f543b50010">
      <Terms xmlns="http://schemas.microsoft.com/office/infopath/2007/PartnerControls"/>
    </RolesTaxHTField0>
    <PublishingPageContent xmlns="http://schemas.microsoft.com/sharepoint/v3" xsi:nil="true"/>
    <CoOwner xmlns="4e240d41-6d38-4eac-9584-b3f543b50010">
      <UserInfo>
        <DisplayName>REDMOND\meeryan</DisplayName>
        <AccountId>44027</AccountId>
        <AccountType/>
      </UserInfo>
    </CoOwner>
    <GroupsTaxHTField0 xmlns="4e240d41-6d38-4eac-9584-b3f543b50010">
      <Terms xmlns="http://schemas.microsoft.com/office/infopath/2007/PartnerControls">
        <TermInfo xmlns="http://schemas.microsoft.com/office/infopath/2007/PartnerControls">
          <TermName xmlns="http://schemas.microsoft.com/office/infopath/2007/PartnerControls">Server and Tools Marketing Group</TermName>
          <TermId xmlns="http://schemas.microsoft.com/office/infopath/2007/PartnerControls">4f75e184-e5aa-4234-a07f-b032d60df254</TermId>
        </TermInfo>
      </Terms>
    </GroupsTaxHTField0>
    <RegionTaxHTField0 xmlns="4e240d41-6d38-4eac-9584-b3f543b50010">
      <Terms xmlns="http://schemas.microsoft.com/office/infopath/2007/PartnerControls"/>
    </RegionTaxHTField0>
    <BusinessArchitectureTaxHTField0 xmlns="4e240d41-6d38-4eac-9584-b3f543b50010">
      <Terms xmlns="http://schemas.microsoft.com/office/infopath/2007/PartnerControls">
        <TermInfo xmlns="http://schemas.microsoft.com/office/infopath/2007/PartnerControls">
          <TermName xmlns="http://schemas.microsoft.com/office/infopath/2007/PartnerControls">Cloud OS</TermName>
          <TermId xmlns="http://schemas.microsoft.com/office/infopath/2007/PartnerControls">ec248454-62d9-485e-995d-0cfad61f7f4c</TermId>
        </TermInfo>
        <TermInfo xmlns="http://schemas.microsoft.com/office/infopath/2007/PartnerControls">
          <TermName xmlns="http://schemas.microsoft.com/office/infopath/2007/PartnerControls">New Conversation</TermName>
          <TermId xmlns="http://schemas.microsoft.com/office/infopath/2007/PartnerControls">5ae50351-4e19-465d-a34a-e592b7a56769</TermId>
        </TermInfo>
        <TermInfo xmlns="http://schemas.microsoft.com/office/infopath/2007/PartnerControls">
          <TermName xmlns="http://schemas.microsoft.com/office/infopath/2007/PartnerControls">Unlock Insights on Any Data</TermName>
          <TermId xmlns="http://schemas.microsoft.com/office/infopath/2007/PartnerControls">16b929ac-254f-441f-92d5-a2425c6763c0</TermId>
        </TermInfo>
        <TermInfo xmlns="http://schemas.microsoft.com/office/infopath/2007/PartnerControls">
          <TermName xmlns="http://schemas.microsoft.com/office/infopath/2007/PartnerControls">Power BI solution</TermName>
          <TermId xmlns="http://schemas.microsoft.com/office/infopath/2007/PartnerControls">a774047b-2f39-4ee6-a302-4d53f94b9400</TermId>
        </TermInfo>
      </Terms>
    </BusinessArchitectureTaxHTField0>
    <PartnersTaxHTField0 xmlns="4e240d41-6d38-4eac-9584-b3f543b50010">
      <Terms xmlns="http://schemas.microsoft.com/office/infopath/2007/PartnerControls"/>
    </PartnersTaxHTField0>
    <LanguagesTaxHTField0 xmlns="4e240d41-6d38-4eac-9584-b3f543b50010">
      <Terms xmlns="http://schemas.microsoft.com/office/infopath/2007/PartnerControls"/>
    </LanguagesTaxHTField0>
    <ActivitiesAndProgramsTaxHTField0 xmlns="4e240d41-6d38-4eac-9584-b3f543b50010">
      <Terms xmlns="http://schemas.microsoft.com/office/infopath/2007/PartnerControls">
        <TermInfo xmlns="http://schemas.microsoft.com/office/infopath/2007/PartnerControls">
          <TermName xmlns="http://schemas.microsoft.com/office/infopath/2007/PartnerControls">enterprise campaign in a box</TermName>
          <TermId xmlns="http://schemas.microsoft.com/office/infopath/2007/PartnerControls">39675275-15e7-44be-8b31-69c9953e6a39</TermId>
        </TermInfo>
        <TermInfo xmlns="http://schemas.microsoft.com/office/infopath/2007/PartnerControls">
          <TermName xmlns="http://schemas.microsoft.com/office/infopath/2007/PartnerControls">Cloud OS Campaign</TermName>
          <TermId xmlns="http://schemas.microsoft.com/office/infopath/2007/PartnerControls">1cbb1ac2-faeb-49e0-b8fa-b1da774b985c</TermId>
        </TermInfo>
      </Terms>
    </ActivitiesAndProgramsTaxHTField0>
  </documentManagement>
</p:properties>
</file>

<file path=customXml/itemProps1.xml><?xml version="1.0" encoding="utf-8"?>
<ds:datastoreItem xmlns:ds="http://schemas.openxmlformats.org/officeDocument/2006/customXml" ds:itemID="{C8121200-FFF7-4C19-B48D-EC6EB3BCFBBB}">
  <ds:schemaRefs>
    <ds:schemaRef ds:uri="http://schemas.microsoft.com/sharepoint/v3/contenttype/forms"/>
  </ds:schemaRefs>
</ds:datastoreItem>
</file>

<file path=customXml/itemProps2.xml><?xml version="1.0" encoding="utf-8"?>
<ds:datastoreItem xmlns:ds="http://schemas.openxmlformats.org/officeDocument/2006/customXml" ds:itemID="{F3958E8A-C618-4794-9A04-19A345B914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4e240d41-6d38-4eac-9584-b3f543b50010"/>
    <ds:schemaRef ds:uri="7b813d5f-7206-4d46-95a5-a58185f478af"/>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E7B039-823E-43D6-9C6C-7E7B9AE417C0}">
  <ds:schemaRefs>
    <ds:schemaRef ds:uri="Microsoft.SharePoint.Taxonomy.ContentTypeSync"/>
  </ds:schemaRefs>
</ds:datastoreItem>
</file>

<file path=customXml/itemProps4.xml><?xml version="1.0" encoding="utf-8"?>
<ds:datastoreItem xmlns:ds="http://schemas.openxmlformats.org/officeDocument/2006/customXml" ds:itemID="{C7684459-1610-41F5-9422-E7B34A0A8D98}">
  <ds:schemaRefs>
    <ds:schemaRef ds:uri="http://schemas.microsoft.com/sharepoint/events"/>
  </ds:schemaRefs>
</ds:datastoreItem>
</file>

<file path=customXml/itemProps5.xml><?xml version="1.0" encoding="utf-8"?>
<ds:datastoreItem xmlns:ds="http://schemas.openxmlformats.org/officeDocument/2006/customXml" ds:itemID="{97904D08-8706-4E09-B845-3237AE343182}">
  <ds:schemaRefs>
    <ds:schemaRef ds:uri="7b813d5f-7206-4d46-95a5-a58185f478af"/>
    <ds:schemaRef ds:uri="http://schemas.microsoft.com/office/2006/documentManagement/types"/>
    <ds:schemaRef ds:uri="http://schemas.microsoft.com/office/infopath/2007/PartnerControls"/>
    <ds:schemaRef ds:uri="http://purl.org/dc/dcmitype/"/>
    <ds:schemaRef ds:uri="http://schemas.microsoft.com/office/2006/metadata/properties"/>
    <ds:schemaRef ds:uri="http://schemas.microsoft.com/sharepoint/v4"/>
    <ds:schemaRef ds:uri="4e240d41-6d38-4eac-9584-b3f543b50010"/>
    <ds:schemaRef ds:uri="http://purl.org/dc/terms/"/>
    <ds:schemaRef ds:uri="http://purl.org/dc/elements/1.1/"/>
    <ds:schemaRef ds:uri="http://www.w3.org/XML/1998/namespace"/>
    <ds:schemaRef ds:uri="http://schemas.openxmlformats.org/package/2006/metadata/core-properties"/>
    <ds:schemaRef ds:uri="230e9df3-be65-4c73-a93b-d1236ebd677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3273</Words>
  <Application>Microsoft Office PowerPoint</Application>
  <PresentationFormat>自定义</PresentationFormat>
  <Paragraphs>572</Paragraphs>
  <Slides>33</Slides>
  <Notes>26</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TEE14 Speaker PPT Template</vt:lpstr>
      <vt:lpstr>STB Conversations 2013</vt:lpstr>
      <vt:lpstr>幻灯片 1</vt:lpstr>
      <vt:lpstr>Unlock insights on any data</vt:lpstr>
      <vt:lpstr>Trends driving IT pressures &amp; opportunities</vt:lpstr>
      <vt:lpstr>幻灯片 4</vt:lpstr>
      <vt:lpstr>Technology innovation accelerates value</vt:lpstr>
      <vt:lpstr>Help customers seize their data dividend</vt:lpstr>
      <vt:lpstr>Microsoft’s approach delivers data dividends</vt:lpstr>
      <vt:lpstr>The Microsoft data platform</vt:lpstr>
      <vt:lpstr>Capture + manage</vt:lpstr>
      <vt:lpstr>SQL Server 2014 breakthrough in-memory</vt:lpstr>
      <vt:lpstr>DEMO  Breakthrough In-memory performance </vt:lpstr>
      <vt:lpstr>幻灯片 12</vt:lpstr>
      <vt:lpstr>SQL Server 2014 built-in hybrid technologies </vt:lpstr>
      <vt:lpstr>Azure Data Services for Modern App Design</vt:lpstr>
      <vt:lpstr>DEMO  Data services for the modern app </vt:lpstr>
      <vt:lpstr>幻灯片 16</vt:lpstr>
      <vt:lpstr>The Microsoft data platform</vt:lpstr>
      <vt:lpstr>Transform + analyze</vt:lpstr>
      <vt:lpstr>Analytics Platform System for Big Data</vt:lpstr>
      <vt:lpstr>Announcing: Azure Stream Analytics</vt:lpstr>
      <vt:lpstr>Announcing Azure Data Factory</vt:lpstr>
      <vt:lpstr>Azure Machine Learning</vt:lpstr>
      <vt:lpstr>DEMO  Real-time analytics and machine learning</vt:lpstr>
      <vt:lpstr>Final Retail Demo Architecture</vt:lpstr>
      <vt:lpstr>幻灯片 25</vt:lpstr>
      <vt:lpstr>The Microsoft data platform</vt:lpstr>
      <vt:lpstr>Visualize + decide</vt:lpstr>
      <vt:lpstr>幻灯片 28</vt:lpstr>
      <vt:lpstr>DEMO  Unlock insights with advanced visualizations</vt:lpstr>
      <vt:lpstr>幻灯片 30</vt:lpstr>
      <vt:lpstr>An expanding data platform</vt:lpstr>
      <vt:lpstr>Help your organization seize its data dividend</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2014-07-28T21:54:25Z</dcterms:created>
  <dcterms:modified xsi:type="dcterms:W3CDTF">2015-03-15T14:29:44Z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Order">
    <vt:r8>21071600</vt:r8>
  </property>
  <property fmtid="{D5CDD505-2E9C-101B-9397-08002B2CF9AE}" pid="4" name="_dlc_policyId">
    <vt:lpwstr/>
  </property>
  <property fmtid="{D5CDD505-2E9C-101B-9397-08002B2CF9AE}" pid="5" name="Region">
    <vt:lpwstr/>
  </property>
  <property fmtid="{D5CDD505-2E9C-101B-9397-08002B2CF9AE}" pid="6" name="Confidentiality">
    <vt:lpwstr>80;#customer ready|8986c41d-21c5-4f8f-8a12-ea4625b46858</vt:lpwstr>
  </property>
  <property fmtid="{D5CDD505-2E9C-101B-9397-08002B2CF9AE}" pid="7" name="ItemType">
    <vt:lpwstr>10849;#customer presentations|18e9ae94-e321-4eea-82d2-ad5b2f470f3c;#20105;#Enterprise Campaign-in-a-Box|5be44a56-7d97-49d9-a0b1-5644a599714f;#12636;#core content|97da5641-e364-4415-923f-331e90ae0f00</vt:lpwstr>
  </property>
  <property fmtid="{D5CDD505-2E9C-101B-9397-08002B2CF9AE}" pid="8" name="ContentTypeId">
    <vt:lpwstr>0x010100FF1FAB0DEDE9AF4ABA57B67AF4A9F3210200596A0E07C3E77448942F9A5D1E81E582</vt:lpwstr>
  </property>
  <property fmtid="{D5CDD505-2E9C-101B-9397-08002B2CF9AE}" pid="9" name="Industries">
    <vt:lpwstr/>
  </property>
  <property fmtid="{D5CDD505-2E9C-101B-9397-08002B2CF9AE}" pid="10" name="Roles">
    <vt:lpwstr/>
  </property>
  <property fmtid="{D5CDD505-2E9C-101B-9397-08002B2CF9AE}" pid="11" name="SMSGDomain">
    <vt:lpwstr>13172;#Server and Tools Business|6783548d-8609-4f97-be4a-4ca2616905a6;#19757;#STB Conversations Domain|ab3ceaba-e38a-46cd-ac14-3fcc9aa094c0;#16098;#Enterprise and Partner Group|b6e10940-8c6c-40cf-9dc4-c224c7da837a</vt:lpwstr>
  </property>
  <property fmtid="{D5CDD505-2E9C-101B-9397-08002B2CF9AE}" pid="12" name="Competitors">
    <vt:lpwstr/>
  </property>
  <property fmtid="{D5CDD505-2E9C-101B-9397-08002B2CF9AE}" pid="13" name="ItemRetentionFormula">
    <vt:lpwstr/>
  </property>
  <property fmtid="{D5CDD505-2E9C-101B-9397-08002B2CF9AE}" pid="14" name="BusinessArchitecture">
    <vt:lpwstr>19399;#Cloud OS|ec248454-62d9-485e-995d-0cfad61f7f4c;#10058;#New Conversation|5ae50351-4e19-465d-a34a-e592b7a56769;#19760;#Unlock Insights on Any Data|16b929ac-254f-441f-92d5-a2425c6763c0;#20635;#Power BI solution|a774047b-2f39-4ee6-a302-4d53f94b9400</vt:lpwstr>
  </property>
  <property fmtid="{D5CDD505-2E9C-101B-9397-08002B2CF9AE}" pid="15" name="SMSGTags">
    <vt:lpwstr/>
  </property>
  <property fmtid="{D5CDD505-2E9C-101B-9397-08002B2CF9AE}" pid="16" name="Products">
    <vt:lpwstr>10899;#Microsoft Office|3a4e9862-cdce-4bdc-8664-91038e3eb1e9;#10237;#Microsoft SQL Server|261ba873-f3ab-420e-96d6-e3004596a551;#10921;#Microsoft Azure|669a3112-5edf-444b-a003-630063601f07;#10314;#Windows Server|ca5543fc-6710-4f1f-bdee-81c42361029e;#20339;</vt:lpwstr>
  </property>
  <property fmtid="{D5CDD505-2E9C-101B-9397-08002B2CF9AE}" pid="17" name="_dlc_DocIdItemGuid">
    <vt:lpwstr>c44c72eb-523f-43c3-b159-4d3609129c1e</vt:lpwstr>
  </property>
  <property fmtid="{D5CDD505-2E9C-101B-9397-08002B2CF9AE}" pid="18" name="EnterpriseDomainTags">
    <vt:lpwstr>14526;#Enterprise and Partner Group|b6e10940-8c6c-40cf-9dc4-c224c7da837a;#10747;#enterprise campaign in a box|39675275-15e7-44be-8b31-69c9953e6a39;#20517;#Insights Campaign|b5d6e11c-91ef-41ee-9bd8-5846b75485cc</vt:lpwstr>
  </property>
  <property fmtid="{D5CDD505-2E9C-101B-9397-08002B2CF9AE}" pid="19" name="Segments">
    <vt:lpwstr/>
  </property>
  <property fmtid="{D5CDD505-2E9C-101B-9397-08002B2CF9AE}" pid="20" name="ActivitiesAndPrograms">
    <vt:lpwstr>10747;#enterprise campaign in a box|39675275-15e7-44be-8b31-69c9953e6a39;#19590;#Cloud OS Campaign|1cbb1ac2-faeb-49e0-b8fa-b1da774b985c</vt:lpwstr>
  </property>
  <property fmtid="{D5CDD505-2E9C-101B-9397-08002B2CF9AE}" pid="21" name="Partners">
    <vt:lpwstr/>
  </property>
  <property fmtid="{D5CDD505-2E9C-101B-9397-08002B2CF9AE}" pid="22" name="WorkflowChangePath">
    <vt:lpwstr>1fb2635a-68dc-46ab-be64-a3a681949ebe,5;1fb2635a-68dc-46ab-be64-a3a681949ebe,16;1fb2635a-68dc-46ab-be64-a3a681949ebe,19;</vt:lpwstr>
  </property>
  <property fmtid="{D5CDD505-2E9C-101B-9397-08002B2CF9AE}" pid="23" name="Groups">
    <vt:lpwstr>18442;#Server and Tools Marketing Group|4f75e184-e5aa-4234-a07f-b032d60df254</vt:lpwstr>
  </property>
  <property fmtid="{D5CDD505-2E9C-101B-9397-08002B2CF9AE}" pid="24" name="Topics">
    <vt:lpwstr/>
  </property>
  <property fmtid="{D5CDD505-2E9C-101B-9397-08002B2CF9AE}" pid="25" name="LastUpdatedByBatchTagging">
    <vt:bool>true</vt:bool>
  </property>
  <property fmtid="{D5CDD505-2E9C-101B-9397-08002B2CF9AE}" pid="26" name="Languages">
    <vt:lpwstr/>
  </property>
  <property fmtid="{D5CDD505-2E9C-101B-9397-08002B2CF9AE}" pid="27" name="messageframeworktype">
    <vt:lpwstr/>
  </property>
  <property fmtid="{D5CDD505-2E9C-101B-9397-08002B2CF9AE}" pid="28" name="_docset_NoMedatataSyncRequired">
    <vt:lpwstr>False</vt:lpwstr>
  </property>
  <property fmtid="{D5CDD505-2E9C-101B-9397-08002B2CF9AE}" pid="29" name="SMSGTagsTaxHTField0">
    <vt:lpwstr/>
  </property>
  <property fmtid="{D5CDD505-2E9C-101B-9397-08002B2CF9AE}" pid="30" name="Audiences">
    <vt:lpwstr>10077;#IT decision makers|9b4e6e74-580c-4c34-b4d3-48674047e67e</vt:lpwstr>
  </property>
</Properties>
</file>