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embeddedFontLst>
    <p:embeddedFont>
      <p:font typeface="微软雅黑" pitchFamily="34" charset="-122"/>
      <p:regular r:id="rId15"/>
      <p:bold r:id="rId16"/>
    </p:embeddedFont>
    <p:embeddedFont>
      <p:font typeface="Calibri" pitchFamily="34" charset="0"/>
      <p:regular r:id="rId17"/>
      <p:bold r:id="rId18"/>
      <p:italic r:id="rId19"/>
      <p:boldItalic r:id="rId2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开篇" id="{2F53A49C-1A06-4442-8AC8-C47C39664B35}">
          <p14:sldIdLst>
            <p14:sldId id="256"/>
            <p14:sldId id="257"/>
          </p14:sldIdLst>
        </p14:section>
        <p14:section name="试验方法" id="{84886334-84CA-457C-BF0E-069096BBA245}">
          <p14:sldIdLst>
            <p14:sldId id="258"/>
          </p14:sldIdLst>
        </p14:section>
        <p14:section name="结果分析" id="{55E1F71F-C787-4BAE-B01B-3CF4CCAA4971}">
          <p14:sldIdLst>
            <p14:sldId id="259"/>
            <p14:sldId id="260"/>
            <p14:sldId id="261"/>
            <p14:sldId id="262"/>
            <p14:sldId id="263"/>
          </p14:sldIdLst>
        </p14:section>
        <p14:section name="讨论与结论" id="{105D5450-ADAF-4534-B671-750CFF80A13C}">
          <p14:sldIdLst>
            <p14:sldId id="264"/>
            <p14:sldId id="265"/>
            <p14:sldId id="266"/>
          </p14:sldIdLst>
        </p14:section>
        <p14:section name="结尾" id="{9CB47F71-C8C8-4F28-9F06-E5FEE8BC16E4}">
          <p14:sldIdLst>
            <p14:sldId id="267"/>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4" d="100"/>
          <a:sy n="104" d="100"/>
        </p:scale>
        <p:origin x="-192"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EF2C3E-4CED-436D-9620-2051083FA8E1}" type="datetimeFigureOut">
              <a:rPr lang="zh-CN" altLang="en-US" smtClean="0"/>
              <a:t>2016-10-02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9FF945-040D-4D9C-A5BC-E6161A387B51}" type="slidenum">
              <a:rPr lang="zh-CN" altLang="en-US" smtClean="0"/>
              <a:t>‹#›</a:t>
            </a:fld>
            <a:endParaRPr lang="zh-CN" altLang="en-US"/>
          </a:p>
        </p:txBody>
      </p:sp>
    </p:spTree>
    <p:extLst>
      <p:ext uri="{BB962C8B-B14F-4D97-AF65-F5344CB8AC3E}">
        <p14:creationId xmlns:p14="http://schemas.microsoft.com/office/powerpoint/2010/main" val="2442756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E26819-62B9-4E9C-B976-396376BC8E9B}" type="slidenum">
              <a:rPr lang="zh-CN" altLang="en-US" smtClean="0"/>
              <a:t>2</a:t>
            </a:fld>
            <a:endParaRPr lang="zh-CN" altLang="en-US"/>
          </a:p>
        </p:txBody>
      </p:sp>
    </p:spTree>
    <p:extLst>
      <p:ext uri="{BB962C8B-B14F-4D97-AF65-F5344CB8AC3E}">
        <p14:creationId xmlns:p14="http://schemas.microsoft.com/office/powerpoint/2010/main" val="25033193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0" name="矩形 9"/>
          <p:cNvSpPr/>
          <p:nvPr userDrawn="1"/>
        </p:nvSpPr>
        <p:spPr>
          <a:xfrm>
            <a:off x="0" y="0"/>
            <a:ext cx="12192000" cy="8367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1" name="Rectangle 90"/>
          <p:cNvSpPr>
            <a:spLocks noChangeArrowheads="1"/>
          </p:cNvSpPr>
          <p:nvPr userDrawn="1"/>
        </p:nvSpPr>
        <p:spPr bwMode="ltGray">
          <a:xfrm>
            <a:off x="0" y="765175"/>
            <a:ext cx="12192000" cy="5032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dirty="0">
              <a:ea typeface="微软雅黑" panose="020B0503020204020204" pitchFamily="34" charset="-122"/>
            </a:endParaRPr>
          </a:p>
        </p:txBody>
      </p:sp>
      <p:sp>
        <p:nvSpPr>
          <p:cNvPr id="12" name="Rectangle 91"/>
          <p:cNvSpPr>
            <a:spLocks noChangeArrowheads="1"/>
          </p:cNvSpPr>
          <p:nvPr userDrawn="1"/>
        </p:nvSpPr>
        <p:spPr bwMode="ltGray">
          <a:xfrm>
            <a:off x="1" y="908050"/>
            <a:ext cx="527051" cy="5964238"/>
          </a:xfrm>
          <a:prstGeom prst="rect">
            <a:avLst/>
          </a:prstGeom>
          <a:solidFill>
            <a:srgbClr val="00B0F0"/>
          </a:solidFill>
          <a:ln>
            <a:noFill/>
          </a:ln>
          <a:effectLst/>
        </p:spPr>
        <p:txBody>
          <a:bodyPr wrap="none" anchor="ctr"/>
          <a:lstStyle/>
          <a:p>
            <a:endParaRPr lang="zh-CN" altLang="en-US" sz="1800" dirty="0">
              <a:ea typeface="微软雅黑" panose="020B0503020204020204" pitchFamily="34" charset="-122"/>
            </a:endParaRPr>
          </a:p>
        </p:txBody>
      </p:sp>
      <p:sp>
        <p:nvSpPr>
          <p:cNvPr id="13" name="Rectangle 2"/>
          <p:cNvSpPr>
            <a:spLocks noGrp="1" noChangeArrowheads="1"/>
          </p:cNvSpPr>
          <p:nvPr>
            <p:ph type="title"/>
          </p:nvPr>
        </p:nvSpPr>
        <p:spPr bwMode="white">
          <a:xfrm>
            <a:off x="508000" y="763588"/>
            <a:ext cx="116840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defRPr>
                <a:ea typeface="微软雅黑" panose="020B0503020204020204" pitchFamily="34" charset="-122"/>
              </a:defRPr>
            </a:lvl1pPr>
          </a:lstStyle>
          <a:p>
            <a:pPr lvl="0"/>
            <a:r>
              <a:rPr lang="zh-CN" altLang="en-US" dirty="0" smtClean="0"/>
              <a:t>单击此处编辑母版标题样式</a:t>
            </a:r>
          </a:p>
        </p:txBody>
      </p:sp>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27384"/>
            <a:ext cx="1487488" cy="792088"/>
          </a:xfrm>
          <a:prstGeom prst="rect">
            <a:avLst/>
          </a:prstGeom>
        </p:spPr>
      </p:pic>
      <p:sp>
        <p:nvSpPr>
          <p:cNvPr id="2" name="矩形 1"/>
          <p:cNvSpPr/>
          <p:nvPr userDrawn="1"/>
        </p:nvSpPr>
        <p:spPr>
          <a:xfrm>
            <a:off x="1199456" y="-27384"/>
            <a:ext cx="648072" cy="792088"/>
          </a:xfrm>
          <a:prstGeom prst="rect">
            <a:avLst/>
          </a:prstGeom>
          <a:gradFill flip="none" rotWithShape="1">
            <a:gsLst>
              <a:gs pos="0">
                <a:srgbClr val="0070C0"/>
              </a:gs>
              <a:gs pos="55000">
                <a:srgbClr val="0070C0"/>
              </a:gs>
              <a:gs pos="100000">
                <a:srgbClr val="0070C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文本框 2"/>
          <p:cNvSpPr txBox="1"/>
          <p:nvPr userDrawn="1"/>
        </p:nvSpPr>
        <p:spPr>
          <a:xfrm>
            <a:off x="11280576" y="6466461"/>
            <a:ext cx="792088" cy="369332"/>
          </a:xfrm>
          <a:prstGeom prst="rect">
            <a:avLst/>
          </a:prstGeom>
          <a:noFill/>
        </p:spPr>
        <p:txBody>
          <a:bodyPr wrap="square" rtlCol="0">
            <a:spAutoFit/>
          </a:bodyPr>
          <a:lstStyle/>
          <a:p>
            <a:r>
              <a:rPr lang="en-US" altLang="zh-CN" dirty="0" smtClean="0"/>
              <a:t>-</a:t>
            </a:r>
            <a:fld id="{59EE5E3B-E0FF-4BEF-B365-E1EAC6A7EA28}" type="slidenum">
              <a:rPr lang="zh-CN" altLang="en-US" smtClean="0"/>
              <a:t>‹#›</a:t>
            </a:fld>
            <a:r>
              <a:rPr lang="en-US" altLang="zh-CN" dirty="0" smtClean="0"/>
              <a:t>-</a:t>
            </a:r>
            <a:endParaRPr lang="zh-CN" altLang="en-US" dirty="0"/>
          </a:p>
        </p:txBody>
      </p:sp>
    </p:spTree>
    <p:extLst>
      <p:ext uri="{BB962C8B-B14F-4D97-AF65-F5344CB8AC3E}">
        <p14:creationId xmlns:p14="http://schemas.microsoft.com/office/powerpoint/2010/main" val="202172344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8367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0" name="Rectangle 90"/>
          <p:cNvSpPr>
            <a:spLocks noChangeArrowheads="1"/>
          </p:cNvSpPr>
          <p:nvPr userDrawn="1"/>
        </p:nvSpPr>
        <p:spPr bwMode="ltGray">
          <a:xfrm>
            <a:off x="0" y="765175"/>
            <a:ext cx="12192000" cy="5032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dirty="0">
              <a:ea typeface="微软雅黑" panose="020B0503020204020204" pitchFamily="34" charset="-122"/>
            </a:endParaRPr>
          </a:p>
        </p:txBody>
      </p:sp>
      <p:sp>
        <p:nvSpPr>
          <p:cNvPr id="11" name="Rectangle 91"/>
          <p:cNvSpPr>
            <a:spLocks noChangeArrowheads="1"/>
          </p:cNvSpPr>
          <p:nvPr userDrawn="1"/>
        </p:nvSpPr>
        <p:spPr bwMode="ltGray">
          <a:xfrm>
            <a:off x="1" y="908050"/>
            <a:ext cx="527051" cy="5964238"/>
          </a:xfrm>
          <a:prstGeom prst="rect">
            <a:avLst/>
          </a:prstGeom>
          <a:solidFill>
            <a:srgbClr val="00B0F0"/>
          </a:solidFill>
          <a:ln>
            <a:noFill/>
          </a:ln>
          <a:effectLst/>
        </p:spPr>
        <p:txBody>
          <a:bodyPr wrap="none" anchor="ctr"/>
          <a:lstStyle/>
          <a:p>
            <a:endParaRPr lang="zh-CN" altLang="en-US" sz="1800" dirty="0">
              <a:ea typeface="微软雅黑" panose="020B0503020204020204" pitchFamily="34" charset="-122"/>
            </a:endParaRPr>
          </a:p>
        </p:txBody>
      </p:sp>
      <p:sp>
        <p:nvSpPr>
          <p:cNvPr id="12" name="Rectangle 2"/>
          <p:cNvSpPr>
            <a:spLocks noGrp="1" noChangeArrowheads="1"/>
          </p:cNvSpPr>
          <p:nvPr>
            <p:ph type="title"/>
          </p:nvPr>
        </p:nvSpPr>
        <p:spPr bwMode="white">
          <a:xfrm>
            <a:off x="508000" y="763588"/>
            <a:ext cx="116840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defRPr>
                <a:ea typeface="微软雅黑" panose="020B0503020204020204" pitchFamily="34" charset="-122"/>
              </a:defRPr>
            </a:lvl1pPr>
          </a:lstStyle>
          <a:p>
            <a:pPr lvl="0"/>
            <a:r>
              <a:rPr lang="zh-CN" altLang="en-US" dirty="0" smtClean="0"/>
              <a:t>单击此处编辑母版标题样式</a:t>
            </a:r>
          </a:p>
        </p:txBody>
      </p:sp>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a:ext>
            </a:extLst>
          </a:blip>
          <a:srcRect t="14176" b="7853"/>
          <a:stretch/>
        </p:blipFill>
        <p:spPr>
          <a:xfrm>
            <a:off x="-24679" y="-27385"/>
            <a:ext cx="864096" cy="792089"/>
          </a:xfrm>
          <a:prstGeom prst="rect">
            <a:avLst/>
          </a:prstGeom>
        </p:spPr>
      </p:pic>
      <p:sp>
        <p:nvSpPr>
          <p:cNvPr id="7" name="矩形 6"/>
          <p:cNvSpPr/>
          <p:nvPr userDrawn="1"/>
        </p:nvSpPr>
        <p:spPr>
          <a:xfrm>
            <a:off x="551384" y="-27384"/>
            <a:ext cx="648072" cy="792088"/>
          </a:xfrm>
          <a:prstGeom prst="rect">
            <a:avLst/>
          </a:prstGeom>
          <a:gradFill flip="none" rotWithShape="1">
            <a:gsLst>
              <a:gs pos="0">
                <a:srgbClr val="0070C0"/>
              </a:gs>
              <a:gs pos="55000">
                <a:srgbClr val="0070C0"/>
              </a:gs>
              <a:gs pos="100000">
                <a:srgbClr val="0070C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3" name="Text Box 92"/>
          <p:cNvSpPr txBox="1">
            <a:spLocks noChangeArrowheads="1"/>
          </p:cNvSpPr>
          <p:nvPr userDrawn="1"/>
        </p:nvSpPr>
        <p:spPr bwMode="auto">
          <a:xfrm rot="16200000">
            <a:off x="-1315508" y="4950769"/>
            <a:ext cx="3200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spc="300" dirty="0" smtClean="0">
                <a:solidFill>
                  <a:schemeClr val="bg1"/>
                </a:solidFill>
                <a:effectLst/>
                <a:latin typeface="微软雅黑" panose="020B0503020204020204" pitchFamily="34" charset="-122"/>
                <a:ea typeface="微软雅黑" panose="020B0503020204020204" pitchFamily="34" charset="-122"/>
              </a:rPr>
              <a:t>结果与分析</a:t>
            </a:r>
          </a:p>
        </p:txBody>
      </p:sp>
      <p:sp>
        <p:nvSpPr>
          <p:cNvPr id="15" name="文本框 14"/>
          <p:cNvSpPr txBox="1"/>
          <p:nvPr userDrawn="1"/>
        </p:nvSpPr>
        <p:spPr>
          <a:xfrm>
            <a:off x="11280576" y="6466461"/>
            <a:ext cx="792088" cy="369332"/>
          </a:xfrm>
          <a:prstGeom prst="rect">
            <a:avLst/>
          </a:prstGeom>
          <a:noFill/>
        </p:spPr>
        <p:txBody>
          <a:bodyPr wrap="square" rtlCol="0">
            <a:spAutoFit/>
          </a:bodyPr>
          <a:lstStyle/>
          <a:p>
            <a:r>
              <a:rPr lang="en-US" altLang="zh-CN" dirty="0" smtClean="0"/>
              <a:t>-</a:t>
            </a:r>
            <a:fld id="{59EE5E3B-E0FF-4BEF-B365-E1EAC6A7EA28}" type="slidenum">
              <a:rPr lang="zh-CN" altLang="en-US" smtClean="0"/>
              <a:t>‹#›</a:t>
            </a:fld>
            <a:r>
              <a:rPr lang="en-US" altLang="zh-CN" dirty="0" smtClean="0"/>
              <a:t>-</a:t>
            </a:r>
            <a:endParaRPr lang="zh-CN" altLang="en-US" dirty="0"/>
          </a:p>
        </p:txBody>
      </p:sp>
    </p:spTree>
    <p:extLst>
      <p:ext uri="{BB962C8B-B14F-4D97-AF65-F5344CB8AC3E}">
        <p14:creationId xmlns:p14="http://schemas.microsoft.com/office/powerpoint/2010/main" val="909103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9" name="矩形 8"/>
          <p:cNvSpPr/>
          <p:nvPr userDrawn="1"/>
        </p:nvSpPr>
        <p:spPr>
          <a:xfrm>
            <a:off x="0" y="0"/>
            <a:ext cx="12192000" cy="8367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0" name="Rectangle 90"/>
          <p:cNvSpPr>
            <a:spLocks noChangeArrowheads="1"/>
          </p:cNvSpPr>
          <p:nvPr userDrawn="1"/>
        </p:nvSpPr>
        <p:spPr bwMode="ltGray">
          <a:xfrm>
            <a:off x="0" y="765175"/>
            <a:ext cx="12192000" cy="5032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dirty="0">
              <a:ea typeface="微软雅黑" panose="020B0503020204020204" pitchFamily="34" charset="-122"/>
            </a:endParaRPr>
          </a:p>
        </p:txBody>
      </p:sp>
      <p:sp>
        <p:nvSpPr>
          <p:cNvPr id="11" name="Rectangle 91"/>
          <p:cNvSpPr>
            <a:spLocks noChangeArrowheads="1"/>
          </p:cNvSpPr>
          <p:nvPr userDrawn="1"/>
        </p:nvSpPr>
        <p:spPr bwMode="ltGray">
          <a:xfrm>
            <a:off x="1" y="908050"/>
            <a:ext cx="527051" cy="5964238"/>
          </a:xfrm>
          <a:prstGeom prst="rect">
            <a:avLst/>
          </a:prstGeom>
          <a:solidFill>
            <a:srgbClr val="00B0F0"/>
          </a:solidFill>
          <a:ln>
            <a:noFill/>
          </a:ln>
          <a:effectLst/>
        </p:spPr>
        <p:txBody>
          <a:bodyPr wrap="none" anchor="ctr"/>
          <a:lstStyle/>
          <a:p>
            <a:endParaRPr lang="zh-CN" altLang="en-US" sz="1800" dirty="0">
              <a:ea typeface="微软雅黑" panose="020B0503020204020204" pitchFamily="34" charset="-122"/>
            </a:endParaRPr>
          </a:p>
        </p:txBody>
      </p:sp>
      <p:sp>
        <p:nvSpPr>
          <p:cNvPr id="12" name="Rectangle 2"/>
          <p:cNvSpPr>
            <a:spLocks noGrp="1" noChangeArrowheads="1"/>
          </p:cNvSpPr>
          <p:nvPr>
            <p:ph type="title"/>
          </p:nvPr>
        </p:nvSpPr>
        <p:spPr bwMode="white">
          <a:xfrm>
            <a:off x="508000" y="763588"/>
            <a:ext cx="116840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defRPr>
                <a:ea typeface="微软雅黑" panose="020B0503020204020204" pitchFamily="34" charset="-122"/>
              </a:defRPr>
            </a:lvl1pPr>
          </a:lstStyle>
          <a:p>
            <a:pPr lvl="0"/>
            <a:r>
              <a:rPr lang="zh-CN" altLang="en-US" dirty="0" smtClean="0"/>
              <a:t>单击此处编辑母版标题样式</a:t>
            </a:r>
          </a:p>
        </p:txBody>
      </p:sp>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415480" cy="764704"/>
          </a:xfrm>
          <a:prstGeom prst="rect">
            <a:avLst/>
          </a:prstGeom>
        </p:spPr>
      </p:pic>
      <p:sp>
        <p:nvSpPr>
          <p:cNvPr id="7" name="Text Box 92"/>
          <p:cNvSpPr txBox="1">
            <a:spLocks noChangeArrowheads="1"/>
          </p:cNvSpPr>
          <p:nvPr userDrawn="1"/>
        </p:nvSpPr>
        <p:spPr bwMode="auto">
          <a:xfrm rot="16200000">
            <a:off x="-1315508" y="4950768"/>
            <a:ext cx="3200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spc="300" dirty="0" smtClean="0">
                <a:solidFill>
                  <a:schemeClr val="bg1"/>
                </a:solidFill>
                <a:latin typeface="微软雅黑" panose="020B0503020204020204" pitchFamily="34" charset="-122"/>
                <a:ea typeface="微软雅黑" panose="020B0503020204020204" pitchFamily="34" charset="-122"/>
              </a:rPr>
              <a:t>讨论与结论</a:t>
            </a:r>
            <a:endParaRPr lang="en-US" altLang="zh-CN" sz="2400" b="1" spc="3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userDrawn="1"/>
        </p:nvSpPr>
        <p:spPr>
          <a:xfrm>
            <a:off x="1131360" y="-27384"/>
            <a:ext cx="648072" cy="792088"/>
          </a:xfrm>
          <a:prstGeom prst="rect">
            <a:avLst/>
          </a:prstGeom>
          <a:gradFill flip="none" rotWithShape="1">
            <a:gsLst>
              <a:gs pos="0">
                <a:srgbClr val="0070C0"/>
              </a:gs>
              <a:gs pos="55000">
                <a:srgbClr val="0070C0"/>
              </a:gs>
              <a:gs pos="100000">
                <a:srgbClr val="0070C0">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文本框 13"/>
          <p:cNvSpPr txBox="1"/>
          <p:nvPr userDrawn="1"/>
        </p:nvSpPr>
        <p:spPr>
          <a:xfrm>
            <a:off x="11280576" y="6466461"/>
            <a:ext cx="792088" cy="369332"/>
          </a:xfrm>
          <a:prstGeom prst="rect">
            <a:avLst/>
          </a:prstGeom>
          <a:noFill/>
        </p:spPr>
        <p:txBody>
          <a:bodyPr wrap="square" rtlCol="0">
            <a:spAutoFit/>
          </a:bodyPr>
          <a:lstStyle/>
          <a:p>
            <a:r>
              <a:rPr lang="en-US" altLang="zh-CN" dirty="0" smtClean="0"/>
              <a:t>-</a:t>
            </a:r>
            <a:fld id="{59EE5E3B-E0FF-4BEF-B365-E1EAC6A7EA28}" type="slidenum">
              <a:rPr lang="zh-CN" altLang="en-US" smtClean="0"/>
              <a:t>‹#›</a:t>
            </a:fld>
            <a:r>
              <a:rPr lang="en-US" altLang="zh-CN" dirty="0" smtClean="0"/>
              <a:t>-</a:t>
            </a:r>
            <a:endParaRPr lang="zh-CN" altLang="en-US" dirty="0"/>
          </a:p>
        </p:txBody>
      </p:sp>
    </p:spTree>
    <p:extLst>
      <p:ext uri="{BB962C8B-B14F-4D97-AF65-F5344CB8AC3E}">
        <p14:creationId xmlns:p14="http://schemas.microsoft.com/office/powerpoint/2010/main" val="4043741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文本框 3"/>
          <p:cNvSpPr txBox="1"/>
          <p:nvPr userDrawn="1"/>
        </p:nvSpPr>
        <p:spPr>
          <a:xfrm>
            <a:off x="11280576" y="6466461"/>
            <a:ext cx="792088" cy="369332"/>
          </a:xfrm>
          <a:prstGeom prst="rect">
            <a:avLst/>
          </a:prstGeom>
          <a:noFill/>
        </p:spPr>
        <p:txBody>
          <a:bodyPr wrap="square" rtlCol="0">
            <a:spAutoFit/>
          </a:bodyPr>
          <a:lstStyle/>
          <a:p>
            <a:r>
              <a:rPr lang="en-US" altLang="zh-CN" dirty="0" smtClean="0"/>
              <a:t>-</a:t>
            </a:r>
            <a:fld id="{59EE5E3B-E0FF-4BEF-B365-E1EAC6A7EA28}" type="slidenum">
              <a:rPr lang="zh-CN" altLang="en-US" smtClean="0"/>
              <a:t>‹#›</a:t>
            </a:fld>
            <a:r>
              <a:rPr lang="en-US" altLang="zh-CN" dirty="0" smtClean="0"/>
              <a:t>-</a:t>
            </a:r>
            <a:endParaRPr lang="zh-CN" altLang="en-US" dirty="0"/>
          </a:p>
        </p:txBody>
      </p:sp>
    </p:spTree>
    <p:extLst>
      <p:ext uri="{BB962C8B-B14F-4D97-AF65-F5344CB8AC3E}">
        <p14:creationId xmlns:p14="http://schemas.microsoft.com/office/powerpoint/2010/main" val="1408948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72906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634654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b="37844"/>
          <a:stretch/>
        </p:blipFill>
        <p:spPr>
          <a:xfrm>
            <a:off x="0" y="-27384"/>
            <a:ext cx="12192000" cy="5052053"/>
          </a:xfrm>
          <a:prstGeom prst="rect">
            <a:avLst/>
          </a:prstGeom>
        </p:spPr>
      </p:pic>
      <p:sp>
        <p:nvSpPr>
          <p:cNvPr id="18" name="矩形 17"/>
          <p:cNvSpPr/>
          <p:nvPr/>
        </p:nvSpPr>
        <p:spPr>
          <a:xfrm>
            <a:off x="0" y="3789039"/>
            <a:ext cx="12192000" cy="1270955"/>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1631504" y="3928493"/>
            <a:ext cx="8928992" cy="1077218"/>
          </a:xfrm>
          <a:prstGeom prst="rect">
            <a:avLst/>
          </a:prstGeom>
        </p:spPr>
        <p:txBody>
          <a:bodyPr wrap="square">
            <a:spAutoFit/>
          </a:bodyPr>
          <a:lstStyle/>
          <a:p>
            <a:pPr algn="ctr"/>
            <a:r>
              <a:rPr lang="zh-CN" altLang="zh-CN" sz="3200" b="1" spc="225"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自制禽源耐药大肠杆菌三价灭活疫苗对小白鼠保护力及脏器指数影响的研究</a:t>
            </a:r>
            <a:endParaRPr lang="zh-CN" altLang="en-US" sz="3200" spc="225"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矩形 13"/>
          <p:cNvSpPr/>
          <p:nvPr/>
        </p:nvSpPr>
        <p:spPr>
          <a:xfrm>
            <a:off x="8742802" y="5664664"/>
            <a:ext cx="3113838" cy="1061829"/>
          </a:xfrm>
          <a:prstGeom prst="rect">
            <a:avLst/>
          </a:prstGeom>
        </p:spPr>
        <p:txBody>
          <a:bodyPr wrap="square">
            <a:spAutoFit/>
          </a:bodyPr>
          <a:lstStyle/>
          <a:p>
            <a:pPr algn="r">
              <a:lnSpc>
                <a:spcPct val="150000"/>
              </a:lnSpc>
            </a:pPr>
            <a:r>
              <a:rPr lang="zh-CN" altLang="zh-CN" sz="2100" b="1" dirty="0">
                <a:latin typeface="微软雅黑" panose="020B0503020204020204" pitchFamily="34" charset="-122"/>
                <a:ea typeface="微软雅黑" panose="020B0503020204020204" pitchFamily="34" charset="-122"/>
              </a:rPr>
              <a:t>药物制</a:t>
            </a:r>
            <a:r>
              <a:rPr lang="zh-CN" altLang="zh-CN" sz="2100" b="1">
                <a:latin typeface="微软雅黑" panose="020B0503020204020204" pitchFamily="34" charset="-122"/>
                <a:ea typeface="微软雅黑" panose="020B0503020204020204" pitchFamily="34" charset="-122"/>
              </a:rPr>
              <a:t>剂</a:t>
            </a:r>
            <a:r>
              <a:rPr lang="en-US" altLang="zh-CN" sz="2100" b="1">
                <a:latin typeface="微软雅黑" panose="020B0503020204020204" pitchFamily="34" charset="-122"/>
                <a:ea typeface="微软雅黑" panose="020B0503020204020204" pitchFamily="34" charset="-122"/>
              </a:rPr>
              <a:t> </a:t>
            </a:r>
            <a:r>
              <a:rPr lang="en-US" altLang="zh-CN" sz="2100" b="1" smtClean="0">
                <a:latin typeface="微软雅黑" panose="020B0503020204020204" pitchFamily="34" charset="-122"/>
                <a:ea typeface="微软雅黑" panose="020B0503020204020204" pitchFamily="34" charset="-122"/>
              </a:rPr>
              <a:t>xxxxxxxxxxx</a:t>
            </a:r>
            <a:r>
              <a:rPr lang="zh-CN" altLang="zh-CN" sz="2100" b="1" dirty="0">
                <a:latin typeface="微软雅黑" panose="020B0503020204020204" pitchFamily="34" charset="-122"/>
                <a:ea typeface="微软雅黑" panose="020B0503020204020204" pitchFamily="34" charset="-122"/>
              </a:rPr>
              <a:t/>
            </a:r>
            <a:br>
              <a:rPr lang="zh-CN" altLang="zh-CN" sz="2100" b="1" dirty="0">
                <a:latin typeface="微软雅黑" panose="020B0503020204020204" pitchFamily="34" charset="-122"/>
                <a:ea typeface="微软雅黑" panose="020B0503020204020204" pitchFamily="34" charset="-122"/>
              </a:rPr>
            </a:br>
            <a:r>
              <a:rPr lang="zh-CN" altLang="zh-CN" sz="2100" b="1" dirty="0">
                <a:latin typeface="微软雅黑" panose="020B0503020204020204" pitchFamily="34" charset="-122"/>
                <a:ea typeface="微软雅黑" panose="020B0503020204020204" pitchFamily="34" charset="-122"/>
              </a:rPr>
              <a:t>指导老</a:t>
            </a:r>
            <a:r>
              <a:rPr lang="zh-CN" altLang="zh-CN" sz="2100" b="1">
                <a:latin typeface="微软雅黑" panose="020B0503020204020204" pitchFamily="34" charset="-122"/>
                <a:ea typeface="微软雅黑" panose="020B0503020204020204" pitchFamily="34" charset="-122"/>
              </a:rPr>
              <a:t>师 </a:t>
            </a:r>
            <a:r>
              <a:rPr lang="en-US" altLang="zh-CN" sz="2100" b="1" smtClean="0">
                <a:latin typeface="微软雅黑" panose="020B0503020204020204" pitchFamily="34" charset="-122"/>
                <a:ea typeface="微软雅黑" panose="020B0503020204020204" pitchFamily="34" charset="-122"/>
              </a:rPr>
              <a:t>xxxxxxxxxxx</a:t>
            </a:r>
            <a:endParaRPr lang="zh-CN" altLang="en-US" sz="21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0658313" y="5491265"/>
            <a:ext cx="1139488" cy="205740"/>
            <a:chOff x="7060046" y="255278"/>
            <a:chExt cx="1139488" cy="205740"/>
          </a:xfrm>
        </p:grpSpPr>
        <p:sp>
          <p:nvSpPr>
            <p:cNvPr id="8" name="椭圆 7"/>
            <p:cNvSpPr/>
            <p:nvPr/>
          </p:nvSpPr>
          <p:spPr>
            <a:xfrm>
              <a:off x="7060046" y="255278"/>
              <a:ext cx="205740" cy="205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ea typeface="微软雅黑" panose="020B0503020204020204" pitchFamily="34" charset="-122"/>
              </a:endParaRPr>
            </a:p>
          </p:txBody>
        </p:sp>
        <p:sp>
          <p:nvSpPr>
            <p:cNvPr id="9" name="椭圆 8"/>
            <p:cNvSpPr/>
            <p:nvPr/>
          </p:nvSpPr>
          <p:spPr>
            <a:xfrm>
              <a:off x="7526920" y="255278"/>
              <a:ext cx="205740" cy="205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ea typeface="微软雅黑" panose="020B0503020204020204" pitchFamily="34" charset="-122"/>
              </a:endParaRPr>
            </a:p>
          </p:txBody>
        </p:sp>
        <p:sp>
          <p:nvSpPr>
            <p:cNvPr id="10" name="椭圆 9"/>
            <p:cNvSpPr/>
            <p:nvPr/>
          </p:nvSpPr>
          <p:spPr>
            <a:xfrm>
              <a:off x="7993794" y="255278"/>
              <a:ext cx="205740" cy="205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ea typeface="微软雅黑" panose="020B0503020204020204" pitchFamily="34" charset="-122"/>
              </a:endParaRPr>
            </a:p>
          </p:txBody>
        </p:sp>
      </p:grpSp>
    </p:spTree>
    <p:extLst>
      <p:ext uri="{BB962C8B-B14F-4D97-AF65-F5344CB8AC3E}">
        <p14:creationId xmlns:p14="http://schemas.microsoft.com/office/powerpoint/2010/main" val="1593152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5" name="矩形 4"/>
          <p:cNvSpPr/>
          <p:nvPr/>
        </p:nvSpPr>
        <p:spPr>
          <a:xfrm>
            <a:off x="1127125" y="1772816"/>
            <a:ext cx="10225087" cy="3269613"/>
          </a:xfrm>
          <a:prstGeom prst="rect">
            <a:avLst/>
          </a:prstGeom>
        </p:spPr>
        <p:txBody>
          <a:bodyPr wrap="square">
            <a:spAutoFit/>
          </a:bodyPr>
          <a:lstStyle/>
          <a:p>
            <a:pPr marL="342900" indent="-342900" algn="just">
              <a:lnSpc>
                <a:spcPct val="150000"/>
              </a:lnSpc>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选用雅安地区分离到鸡致病性大肠杆菌与标准株</a:t>
            </a:r>
            <a:r>
              <a:rPr lang="en-US" altLang="zh-CN" sz="2000" dirty="0">
                <a:latin typeface="微软雅黑" panose="020B0503020204020204" pitchFamily="34" charset="-122"/>
                <a:ea typeface="微软雅黑" panose="020B0503020204020204" pitchFamily="34" charset="-122"/>
              </a:rPr>
              <a:t>O78</a:t>
            </a:r>
            <a:r>
              <a:rPr lang="zh-CN" altLang="zh-CN"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O2</a:t>
            </a:r>
            <a:r>
              <a:rPr lang="zh-CN" altLang="zh-CN" sz="2000" dirty="0">
                <a:latin typeface="微软雅黑" panose="020B0503020204020204" pitchFamily="34" charset="-122"/>
                <a:ea typeface="微软雅黑" panose="020B0503020204020204" pitchFamily="34" charset="-122"/>
              </a:rPr>
              <a:t>血清型，研制的三价油佐剂苗与铝胶佐剂苗，对同血清型菌株的攻击具有良好的保护作用</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l"/>
            </a:pPr>
            <a:endParaRPr lang="en-US" altLang="zh-CN" sz="2000" dirty="0">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铝胶佐剂疫苗免疫</a:t>
            </a:r>
            <a:r>
              <a:rPr lang="en-US" altLang="zh-CN" sz="2000" dirty="0">
                <a:latin typeface="微软雅黑" panose="020B0503020204020204" pitchFamily="34" charset="-122"/>
                <a:ea typeface="微软雅黑" panose="020B0503020204020204" pitchFamily="34" charset="-122"/>
              </a:rPr>
              <a:t>18~ 22 g</a:t>
            </a:r>
            <a:r>
              <a:rPr lang="zh-CN" altLang="zh-CN" sz="2000" dirty="0">
                <a:latin typeface="微软雅黑" panose="020B0503020204020204" pitchFamily="34" charset="-122"/>
                <a:ea typeface="微软雅黑" panose="020B0503020204020204" pitchFamily="34" charset="-122"/>
              </a:rPr>
              <a:t>的小鼠，每只免疫</a:t>
            </a:r>
            <a:r>
              <a:rPr lang="en-US" altLang="zh-CN" sz="2000" dirty="0">
                <a:latin typeface="微软雅黑" panose="020B0503020204020204" pitchFamily="34" charset="-122"/>
                <a:ea typeface="微软雅黑" panose="020B0503020204020204" pitchFamily="34" charset="-122"/>
              </a:rPr>
              <a:t>0. 2mL</a:t>
            </a:r>
            <a:r>
              <a:rPr lang="zh-CN" altLang="zh-CN" sz="2000" dirty="0">
                <a:latin typeface="微软雅黑" panose="020B0503020204020204" pitchFamily="34" charset="-122"/>
                <a:ea typeface="微软雅黑" panose="020B0503020204020204" pitchFamily="34" charset="-122"/>
              </a:rPr>
              <a:t>与</a:t>
            </a:r>
            <a:r>
              <a:rPr lang="en-US" altLang="zh-CN" sz="2000" dirty="0">
                <a:latin typeface="微软雅黑" panose="020B0503020204020204" pitchFamily="34" charset="-122"/>
                <a:ea typeface="微软雅黑" panose="020B0503020204020204" pitchFamily="34" charset="-122"/>
              </a:rPr>
              <a:t>0.25ml</a:t>
            </a:r>
            <a:r>
              <a:rPr lang="zh-CN" altLang="zh-CN" sz="2000" dirty="0">
                <a:latin typeface="微软雅黑" panose="020B0503020204020204" pitchFamily="34" charset="-122"/>
                <a:ea typeface="微软雅黑" panose="020B0503020204020204" pitchFamily="34" charset="-122"/>
              </a:rPr>
              <a:t>，免疫后</a:t>
            </a:r>
            <a:r>
              <a:rPr lang="en-US" altLang="zh-CN" sz="2000" dirty="0">
                <a:latin typeface="微软雅黑" panose="020B0503020204020204" pitchFamily="34" charset="-122"/>
                <a:ea typeface="微软雅黑" panose="020B0503020204020204" pitchFamily="34" charset="-122"/>
              </a:rPr>
              <a:t>10 d</a:t>
            </a:r>
            <a:r>
              <a:rPr lang="zh-CN" altLang="zh-CN" sz="2000" dirty="0">
                <a:latin typeface="微软雅黑" panose="020B0503020204020204" pitchFamily="34" charset="-122"/>
                <a:ea typeface="微软雅黑" panose="020B0503020204020204" pitchFamily="34" charset="-122"/>
              </a:rPr>
              <a:t>攻毒，保护率为</a:t>
            </a:r>
            <a:r>
              <a:rPr lang="en-US" altLang="zh-CN" sz="2000" dirty="0">
                <a:latin typeface="微软雅黑" panose="020B0503020204020204" pitchFamily="34" charset="-122"/>
                <a:ea typeface="微软雅黑" panose="020B0503020204020204" pitchFamily="34" charset="-122"/>
              </a:rPr>
              <a:t>100% </a:t>
            </a:r>
            <a:r>
              <a:rPr lang="zh-CN" altLang="zh-CN" sz="2000" dirty="0">
                <a:latin typeface="微软雅黑" panose="020B0503020204020204" pitchFamily="34" charset="-122"/>
                <a:ea typeface="微软雅黑" panose="020B0503020204020204" pitchFamily="34" charset="-122"/>
              </a:rPr>
              <a:t>。油乳苗免疫</a:t>
            </a:r>
            <a:r>
              <a:rPr lang="en-US" altLang="zh-CN" sz="2000" dirty="0">
                <a:latin typeface="微软雅黑" panose="020B0503020204020204" pitchFamily="34" charset="-122"/>
                <a:ea typeface="微软雅黑" panose="020B0503020204020204" pitchFamily="34" charset="-122"/>
              </a:rPr>
              <a:t>18~ 22 g</a:t>
            </a:r>
            <a:r>
              <a:rPr lang="zh-CN" altLang="zh-CN" sz="2000" dirty="0">
                <a:latin typeface="微软雅黑" panose="020B0503020204020204" pitchFamily="34" charset="-122"/>
                <a:ea typeface="微软雅黑" panose="020B0503020204020204" pitchFamily="34" charset="-122"/>
              </a:rPr>
              <a:t>小鼠，免疫保护率随计量由</a:t>
            </a:r>
            <a:r>
              <a:rPr lang="en-US" altLang="zh-CN" sz="2000" dirty="0">
                <a:latin typeface="微软雅黑" panose="020B0503020204020204" pitchFamily="34" charset="-122"/>
                <a:ea typeface="微软雅黑" panose="020B0503020204020204" pitchFamily="34" charset="-122"/>
              </a:rPr>
              <a:t>0.1ml</a:t>
            </a:r>
            <a:r>
              <a:rPr lang="zh-CN" altLang="zh-CN" sz="2000" dirty="0">
                <a:latin typeface="微软雅黑" panose="020B0503020204020204" pitchFamily="34" charset="-122"/>
                <a:ea typeface="微软雅黑" panose="020B0503020204020204" pitchFamily="34" charset="-122"/>
              </a:rPr>
              <a:t>到</a:t>
            </a:r>
            <a:r>
              <a:rPr lang="en-US" altLang="zh-CN" sz="2000" dirty="0">
                <a:latin typeface="微软雅黑" panose="020B0503020204020204" pitchFamily="34" charset="-122"/>
                <a:ea typeface="微软雅黑" panose="020B0503020204020204" pitchFamily="34" charset="-122"/>
              </a:rPr>
              <a:t>0.25ml</a:t>
            </a:r>
            <a:r>
              <a:rPr lang="zh-CN" altLang="zh-CN" sz="2000" dirty="0">
                <a:latin typeface="微软雅黑" panose="020B0503020204020204" pitchFamily="34" charset="-122"/>
                <a:ea typeface="微软雅黑" panose="020B0503020204020204" pitchFamily="34" charset="-122"/>
              </a:rPr>
              <a:t>加大而降低，计量为</a:t>
            </a:r>
            <a:r>
              <a:rPr lang="en-US" altLang="zh-CN" sz="2000" dirty="0">
                <a:latin typeface="微软雅黑" panose="020B0503020204020204" pitchFamily="34" charset="-122"/>
                <a:ea typeface="微软雅黑" panose="020B0503020204020204" pitchFamily="34" charset="-122"/>
              </a:rPr>
              <a:t>0.1ml</a:t>
            </a:r>
            <a:r>
              <a:rPr lang="zh-CN" altLang="zh-CN" sz="2000" dirty="0">
                <a:latin typeface="微软雅黑" panose="020B0503020204020204" pitchFamily="34" charset="-122"/>
                <a:ea typeface="微软雅黑" panose="020B0503020204020204" pitchFamily="34" charset="-122"/>
              </a:rPr>
              <a:t>时可达到</a:t>
            </a:r>
            <a:r>
              <a:rPr lang="en-US" altLang="zh-CN" sz="2000" dirty="0">
                <a:latin typeface="微软雅黑" panose="020B0503020204020204" pitchFamily="34" charset="-122"/>
                <a:ea typeface="微软雅黑" panose="020B0503020204020204" pitchFamily="34" charset="-122"/>
              </a:rPr>
              <a:t>80%</a:t>
            </a:r>
            <a:r>
              <a:rPr lang="zh-CN" altLang="zh-CN" sz="2000" dirty="0">
                <a:latin typeface="微软雅黑" panose="020B0503020204020204" pitchFamily="34" charset="-122"/>
                <a:ea typeface="微软雅黑" panose="020B0503020204020204" pitchFamily="34" charset="-122"/>
              </a:rPr>
              <a:t>，脏器指数与对照组无明显差异（</a:t>
            </a:r>
            <a:r>
              <a:rPr lang="en-US" altLang="zh-CN" sz="2000" dirty="0">
                <a:latin typeface="微软雅黑" panose="020B0503020204020204" pitchFamily="34" charset="-122"/>
                <a:ea typeface="微软雅黑" panose="020B0503020204020204" pitchFamily="34" charset="-122"/>
              </a:rPr>
              <a:t>P&lt;0.05</a:t>
            </a:r>
            <a:r>
              <a:rPr lang="zh-CN" altLang="zh-CN" sz="2000" dirty="0">
                <a:latin typeface="微软雅黑" panose="020B0503020204020204" pitchFamily="34" charset="-122"/>
                <a:ea typeface="微软雅黑" panose="020B0503020204020204" pitchFamily="34" charset="-122"/>
              </a:rPr>
              <a:t>），说明油乳苗也能达到较好的免疫效果。</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6860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27125" y="1772816"/>
            <a:ext cx="10225087" cy="3269613"/>
          </a:xfrm>
          <a:prstGeom prst="rect">
            <a:avLst/>
          </a:prstGeom>
        </p:spPr>
        <p:txBody>
          <a:bodyPr wrap="square">
            <a:spAutoFit/>
          </a:bodyPr>
          <a:lstStyle/>
          <a:p>
            <a:pPr marL="342900" indent="-342900" algn="just">
              <a:lnSpc>
                <a:spcPct val="150000"/>
              </a:lnSpc>
              <a:buFont typeface="Wingdings" panose="05000000000000000000" pitchFamily="2" charset="2"/>
              <a:buChar char="l"/>
            </a:pPr>
            <a:r>
              <a:rPr lang="zh-CN" altLang="en-US" sz="2000" dirty="0">
                <a:latin typeface="微软雅黑" panose="020B0503020204020204" pitchFamily="34" charset="-122"/>
                <a:ea typeface="微软雅黑" panose="020B0503020204020204" pitchFamily="34" charset="-122"/>
              </a:rPr>
              <a:t>在养鸡生产中，为控制鸡群发病，仍存在长期在饲料中添加抗生素的情况，这会导致多重耐药菌株越来越多并越来越严重，而大肠杆菌的抗药性形成较快，环境中大肠杆菌的耐药性菌株越来越多，大肠杆菌一旦在鸡场造成流行，单凭药物治疗很难控翻该病</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l"/>
            </a:pPr>
            <a:endParaRPr lang="zh-CN" altLang="en-US" sz="2000" dirty="0">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l"/>
            </a:pPr>
            <a:r>
              <a:rPr lang="zh-CN" altLang="en-US" sz="2000" dirty="0">
                <a:latin typeface="微软雅黑" panose="020B0503020204020204" pitchFamily="34" charset="-122"/>
                <a:ea typeface="微软雅黑" panose="020B0503020204020204" pitchFamily="34" charset="-122"/>
              </a:rPr>
              <a:t>采用加强饲养管理、选择敏感药物防治及制作自家苗预防等综合性防治措旖是控制本病的关键。笔者希望通过不断的研究，为养殖业提供新思路，规范养殖业，提高食品安全。</a:t>
            </a:r>
          </a:p>
          <a:p>
            <a:pPr marL="342900" indent="-342900" algn="just">
              <a:lnSpc>
                <a:spcPct val="150000"/>
              </a:lnSpc>
              <a:buFont typeface="Wingdings" panose="05000000000000000000" pitchFamily="2" charset="2"/>
              <a:buChar char="l"/>
            </a:pP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6900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295800" y="1375905"/>
            <a:ext cx="5688632" cy="5653495"/>
          </a:xfrm>
          <a:prstGeom prst="rect">
            <a:avLst/>
          </a:prstGeom>
        </p:spPr>
      </p:pic>
      <p:sp>
        <p:nvSpPr>
          <p:cNvPr id="14" name="矩形 13"/>
          <p:cNvSpPr/>
          <p:nvPr/>
        </p:nvSpPr>
        <p:spPr>
          <a:xfrm>
            <a:off x="0" y="0"/>
            <a:ext cx="12192000" cy="1694711"/>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295800" y="1340768"/>
            <a:ext cx="7896200" cy="70788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2" name="矩形 1"/>
          <p:cNvSpPr/>
          <p:nvPr/>
        </p:nvSpPr>
        <p:spPr>
          <a:xfrm>
            <a:off x="4511824" y="692696"/>
            <a:ext cx="3570208" cy="1446550"/>
          </a:xfrm>
          <a:prstGeom prst="rect">
            <a:avLst/>
          </a:prstGeom>
        </p:spPr>
        <p:txBody>
          <a:bodyPr wrap="none">
            <a:spAutoFit/>
          </a:bodyPr>
          <a:lstStyle/>
          <a:p>
            <a:r>
              <a:rPr lang="zh-CN" altLang="en-US" sz="8800" dirty="0">
                <a:solidFill>
                  <a:schemeClr val="bg1"/>
                </a:solidFill>
                <a:ea typeface="微软雅黑" panose="020B0503020204020204" pitchFamily="34" charset="-122"/>
              </a:rPr>
              <a:t>谢谢</a:t>
            </a:r>
            <a:r>
              <a:rPr lang="zh-CN" altLang="en-US" sz="8800" dirty="0" smtClean="0">
                <a:solidFill>
                  <a:schemeClr val="bg1"/>
                </a:solidFill>
                <a:ea typeface="微软雅黑" panose="020B0503020204020204" pitchFamily="34" charset="-122"/>
              </a:rPr>
              <a:t>！</a:t>
            </a:r>
            <a:endParaRPr lang="zh-CN" altLang="en-US" sz="4000" dirty="0">
              <a:solidFill>
                <a:schemeClr val="bg1"/>
              </a:solidFill>
              <a:ea typeface="微软雅黑" panose="020B0503020204020204" pitchFamily="34" charset="-122"/>
            </a:endParaRPr>
          </a:p>
        </p:txBody>
      </p:sp>
      <p:sp>
        <p:nvSpPr>
          <p:cNvPr id="18" name="矩形 17"/>
          <p:cNvSpPr/>
          <p:nvPr/>
        </p:nvSpPr>
        <p:spPr>
          <a:xfrm>
            <a:off x="7545590" y="1340768"/>
            <a:ext cx="4455066" cy="707886"/>
          </a:xfrm>
          <a:prstGeom prst="rect">
            <a:avLst/>
          </a:prstGeom>
        </p:spPr>
        <p:txBody>
          <a:bodyPr wrap="none">
            <a:spAutoFit/>
          </a:bodyPr>
          <a:lstStyle/>
          <a:p>
            <a:r>
              <a:rPr lang="zh-CN" altLang="en-US" sz="4000" dirty="0">
                <a:solidFill>
                  <a:prstClr val="white"/>
                </a:solidFill>
                <a:ea typeface="微软雅黑" panose="020B0503020204020204" pitchFamily="34" charset="-122"/>
              </a:rPr>
              <a:t>敬请老师批评</a:t>
            </a:r>
            <a:r>
              <a:rPr lang="zh-CN" altLang="en-US" sz="4000" dirty="0" smtClean="0">
                <a:solidFill>
                  <a:prstClr val="white"/>
                </a:solidFill>
                <a:ea typeface="微软雅黑" panose="020B0503020204020204" pitchFamily="34" charset="-122"/>
              </a:rPr>
              <a:t>指正</a:t>
            </a:r>
            <a:r>
              <a:rPr lang="en-US" altLang="zh-CN" sz="4000" dirty="0" smtClean="0">
                <a:solidFill>
                  <a:prstClr val="white"/>
                </a:solidFill>
                <a:ea typeface="微软雅黑" panose="020B0503020204020204" pitchFamily="34" charset="-122"/>
              </a:rPr>
              <a:t>!</a:t>
            </a:r>
            <a:endParaRPr lang="zh-CN" altLang="en-US" dirty="0"/>
          </a:p>
        </p:txBody>
      </p:sp>
    </p:spTree>
    <p:extLst>
      <p:ext uri="{BB962C8B-B14F-4D97-AF65-F5344CB8AC3E}">
        <p14:creationId xmlns:p14="http://schemas.microsoft.com/office/powerpoint/2010/main" val="2824745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r="15556"/>
          <a:stretch/>
        </p:blipFill>
        <p:spPr>
          <a:xfrm flipH="1">
            <a:off x="-96688" y="2283521"/>
            <a:ext cx="5472608" cy="4600212"/>
          </a:xfrm>
          <a:prstGeom prst="rect">
            <a:avLst/>
          </a:prstGeom>
        </p:spPr>
      </p:pic>
      <p:sp>
        <p:nvSpPr>
          <p:cNvPr id="6" name="矩形 5"/>
          <p:cNvSpPr/>
          <p:nvPr/>
        </p:nvSpPr>
        <p:spPr>
          <a:xfrm>
            <a:off x="0" y="1"/>
            <a:ext cx="12192000" cy="14847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1" name="矩形 10"/>
          <p:cNvSpPr/>
          <p:nvPr/>
        </p:nvSpPr>
        <p:spPr>
          <a:xfrm>
            <a:off x="0" y="799111"/>
            <a:ext cx="12192000" cy="14847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4" name="矩形 3"/>
          <p:cNvSpPr/>
          <p:nvPr/>
        </p:nvSpPr>
        <p:spPr>
          <a:xfrm>
            <a:off x="205280" y="818228"/>
            <a:ext cx="5602688" cy="1446550"/>
          </a:xfrm>
          <a:prstGeom prst="rect">
            <a:avLst/>
          </a:prstGeom>
        </p:spPr>
        <p:txBody>
          <a:bodyPr wrap="none">
            <a:spAutoFit/>
          </a:bodyPr>
          <a:lstStyle/>
          <a:p>
            <a:r>
              <a:rPr lang="en-US" altLang="zh-CN" sz="8800" b="1" spc="300" dirty="0" smtClean="0">
                <a:solidFill>
                  <a:schemeClr val="bg1"/>
                </a:solidFill>
                <a:latin typeface="微软雅黑" panose="020B0503020204020204" pitchFamily="34" charset="-122"/>
                <a:ea typeface="微软雅黑" panose="020B0503020204020204" pitchFamily="34" charset="-122"/>
              </a:rPr>
              <a:t>Contents</a:t>
            </a:r>
            <a:endParaRPr lang="zh-CN" altLang="en-US" sz="8800" b="1" spc="3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385146" y="3396366"/>
            <a:ext cx="3663182" cy="2374523"/>
            <a:chOff x="5231904" y="3052620"/>
            <a:chExt cx="3663182" cy="2374523"/>
          </a:xfrm>
        </p:grpSpPr>
        <p:sp>
          <p:nvSpPr>
            <p:cNvPr id="7" name="文本框 6"/>
            <p:cNvSpPr txBox="1"/>
            <p:nvPr/>
          </p:nvSpPr>
          <p:spPr>
            <a:xfrm>
              <a:off x="5231907" y="3052620"/>
              <a:ext cx="3124573" cy="646331"/>
            </a:xfrm>
            <a:prstGeom prst="rect">
              <a:avLst/>
            </a:prstGeom>
            <a:noFill/>
          </p:spPr>
          <p:txBody>
            <a:bodyPr wrap="none" rtlCol="0">
              <a:spAutoFit/>
            </a:bodyPr>
            <a:lstStyle/>
            <a:p>
              <a:r>
                <a:rPr lang="en-US" altLang="zh-CN" sz="3600" b="1" spc="600" dirty="0">
                  <a:latin typeface="微软雅黑" panose="020B0503020204020204" pitchFamily="34" charset="-122"/>
                  <a:ea typeface="微软雅黑" panose="020B0503020204020204" pitchFamily="34" charset="-122"/>
                </a:rPr>
                <a:t>1. </a:t>
              </a:r>
              <a:r>
                <a:rPr lang="zh-CN" altLang="en-US" sz="3600" b="1" spc="600" dirty="0" smtClean="0">
                  <a:latin typeface="微软雅黑" panose="020B0503020204020204" pitchFamily="34" charset="-122"/>
                  <a:ea typeface="微软雅黑" panose="020B0503020204020204" pitchFamily="34" charset="-122"/>
                </a:rPr>
                <a:t>试验方</a:t>
              </a:r>
              <a:r>
                <a:rPr lang="zh-CN" altLang="en-US" sz="3600" b="1" spc="600" dirty="0">
                  <a:latin typeface="微软雅黑" panose="020B0503020204020204" pitchFamily="34" charset="-122"/>
                  <a:ea typeface="微软雅黑" panose="020B0503020204020204" pitchFamily="34" charset="-122"/>
                </a:rPr>
                <a:t>法</a:t>
              </a:r>
            </a:p>
          </p:txBody>
        </p:sp>
        <p:sp>
          <p:nvSpPr>
            <p:cNvPr id="8" name="文本框 7"/>
            <p:cNvSpPr txBox="1"/>
            <p:nvPr/>
          </p:nvSpPr>
          <p:spPr>
            <a:xfrm>
              <a:off x="5231904" y="3967075"/>
              <a:ext cx="3663182" cy="646331"/>
            </a:xfrm>
            <a:prstGeom prst="rect">
              <a:avLst/>
            </a:prstGeom>
            <a:noFill/>
          </p:spPr>
          <p:txBody>
            <a:bodyPr wrap="none" rtlCol="0">
              <a:spAutoFit/>
            </a:bodyPr>
            <a:lstStyle/>
            <a:p>
              <a:r>
                <a:rPr lang="en-US" altLang="zh-CN" sz="3600" b="1" spc="600" dirty="0">
                  <a:latin typeface="微软雅黑" panose="020B0503020204020204" pitchFamily="34" charset="-122"/>
                  <a:ea typeface="微软雅黑" panose="020B0503020204020204" pitchFamily="34" charset="-122"/>
                </a:rPr>
                <a:t>2. </a:t>
              </a:r>
              <a:r>
                <a:rPr lang="zh-CN" altLang="en-US" sz="3600" b="1" spc="600" dirty="0">
                  <a:latin typeface="微软雅黑" panose="020B0503020204020204" pitchFamily="34" charset="-122"/>
                  <a:ea typeface="微软雅黑" panose="020B0503020204020204" pitchFamily="34" charset="-122"/>
                </a:rPr>
                <a:t>结果与分析</a:t>
              </a:r>
            </a:p>
          </p:txBody>
        </p:sp>
        <p:sp>
          <p:nvSpPr>
            <p:cNvPr id="9" name="文本框 8"/>
            <p:cNvSpPr txBox="1"/>
            <p:nvPr/>
          </p:nvSpPr>
          <p:spPr>
            <a:xfrm>
              <a:off x="5231904" y="4780812"/>
              <a:ext cx="3663182" cy="646331"/>
            </a:xfrm>
            <a:prstGeom prst="rect">
              <a:avLst/>
            </a:prstGeom>
            <a:noFill/>
          </p:spPr>
          <p:txBody>
            <a:bodyPr wrap="none" rtlCol="0">
              <a:spAutoFit/>
            </a:bodyPr>
            <a:lstStyle/>
            <a:p>
              <a:r>
                <a:rPr lang="en-US" altLang="zh-CN" sz="3600" b="1" spc="600" dirty="0">
                  <a:latin typeface="微软雅黑" panose="020B0503020204020204" pitchFamily="34" charset="-122"/>
                  <a:ea typeface="微软雅黑" panose="020B0503020204020204" pitchFamily="34" charset="-122"/>
                </a:rPr>
                <a:t>3. </a:t>
              </a:r>
              <a:r>
                <a:rPr lang="zh-CN" altLang="en-US" sz="3600" b="1" spc="600" dirty="0">
                  <a:latin typeface="微软雅黑" panose="020B0503020204020204" pitchFamily="34" charset="-122"/>
                  <a:ea typeface="微软雅黑" panose="020B0503020204020204" pitchFamily="34" charset="-122"/>
                </a:rPr>
                <a:t>讨论与结论</a:t>
              </a:r>
            </a:p>
          </p:txBody>
        </p:sp>
      </p:grpSp>
    </p:spTree>
    <p:extLst>
      <p:ext uri="{BB962C8B-B14F-4D97-AF65-F5344CB8AC3E}">
        <p14:creationId xmlns:p14="http://schemas.microsoft.com/office/powerpoint/2010/main" val="3825503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2204864"/>
            <a:ext cx="4781606" cy="4703121"/>
          </a:xfrm>
          <a:prstGeom prst="rect">
            <a:avLst/>
          </a:prstGeom>
        </p:spPr>
      </p:pic>
      <p:sp>
        <p:nvSpPr>
          <p:cNvPr id="6" name="矩形 5"/>
          <p:cNvSpPr/>
          <p:nvPr/>
        </p:nvSpPr>
        <p:spPr>
          <a:xfrm>
            <a:off x="0" y="1"/>
            <a:ext cx="12192000" cy="14847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1" name="矩形 10"/>
          <p:cNvSpPr/>
          <p:nvPr/>
        </p:nvSpPr>
        <p:spPr>
          <a:xfrm>
            <a:off x="0" y="799111"/>
            <a:ext cx="12192000" cy="14847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5" name="矩形 4"/>
          <p:cNvSpPr/>
          <p:nvPr/>
        </p:nvSpPr>
        <p:spPr>
          <a:xfrm>
            <a:off x="4781606" y="2894431"/>
            <a:ext cx="5382344" cy="3323987"/>
          </a:xfrm>
          <a:prstGeom prst="rect">
            <a:avLst/>
          </a:prstGeom>
        </p:spPr>
        <p:txBody>
          <a:bodyPr wrap="square">
            <a:spAutoFit/>
          </a:bodyPr>
          <a:lstStyle/>
          <a:p>
            <a:pPr marL="627063" indent="-627063">
              <a:lnSpc>
                <a:spcPct val="150000"/>
              </a:lnSpc>
              <a:buFont typeface="+mj-lt"/>
              <a:buAutoNum type="arabicPeriod"/>
            </a:pPr>
            <a:r>
              <a:rPr lang="zh-CN" altLang="zh-CN" sz="2800" b="1" spc="300" dirty="0">
                <a:latin typeface="微软雅黑" panose="020B0503020204020204" pitchFamily="34" charset="-122"/>
                <a:ea typeface="微软雅黑" panose="020B0503020204020204" pitchFamily="34" charset="-122"/>
              </a:rPr>
              <a:t>疫苗的安全性试验</a:t>
            </a:r>
            <a:endParaRPr lang="en-US" altLang="zh-CN" sz="2800" b="1" spc="300" dirty="0">
              <a:latin typeface="微软雅黑" panose="020B0503020204020204" pitchFamily="34" charset="-122"/>
              <a:ea typeface="微软雅黑" panose="020B0503020204020204" pitchFamily="34" charset="-122"/>
            </a:endParaRPr>
          </a:p>
          <a:p>
            <a:pPr marL="627063" indent="-627063">
              <a:lnSpc>
                <a:spcPct val="150000"/>
              </a:lnSpc>
              <a:buFont typeface="+mj-lt"/>
              <a:buAutoNum type="arabicPeriod"/>
            </a:pPr>
            <a:r>
              <a:rPr lang="zh-CN" altLang="zh-CN" sz="2800" b="1" spc="300" dirty="0">
                <a:latin typeface="微软雅黑" panose="020B0503020204020204" pitchFamily="34" charset="-122"/>
                <a:ea typeface="微软雅黑" panose="020B0503020204020204" pitchFamily="34" charset="-122"/>
              </a:rPr>
              <a:t>小白鼠致死性试验</a:t>
            </a:r>
            <a:endParaRPr lang="en-US" altLang="zh-CN" sz="2800" b="1" spc="300" dirty="0">
              <a:latin typeface="微软雅黑" panose="020B0503020204020204" pitchFamily="34" charset="-122"/>
              <a:ea typeface="微软雅黑" panose="020B0503020204020204" pitchFamily="34" charset="-122"/>
            </a:endParaRPr>
          </a:p>
          <a:p>
            <a:pPr marL="627063" indent="-627063">
              <a:lnSpc>
                <a:spcPct val="150000"/>
              </a:lnSpc>
              <a:buFont typeface="+mj-lt"/>
              <a:buAutoNum type="arabicPeriod"/>
            </a:pPr>
            <a:r>
              <a:rPr lang="zh-CN" altLang="zh-CN" sz="2800" b="1" spc="300" dirty="0">
                <a:latin typeface="微软雅黑" panose="020B0503020204020204" pitchFamily="34" charset="-122"/>
                <a:ea typeface="微软雅黑" panose="020B0503020204020204" pitchFamily="34" charset="-122"/>
              </a:rPr>
              <a:t>免疫剂量确定试验</a:t>
            </a:r>
            <a:r>
              <a:rPr lang="en-US" altLang="zh-CN" sz="2800" b="1" spc="300" dirty="0">
                <a:latin typeface="微软雅黑" panose="020B0503020204020204" pitchFamily="34" charset="-122"/>
                <a:ea typeface="微软雅黑" panose="020B0503020204020204" pitchFamily="34" charset="-122"/>
              </a:rPr>
              <a:t> </a:t>
            </a:r>
          </a:p>
          <a:p>
            <a:pPr marL="627063" indent="-627063">
              <a:lnSpc>
                <a:spcPct val="150000"/>
              </a:lnSpc>
              <a:buFont typeface="+mj-lt"/>
              <a:buAutoNum type="arabicPeriod"/>
            </a:pPr>
            <a:r>
              <a:rPr lang="zh-CN" altLang="zh-CN" sz="2800" b="1" spc="300" dirty="0">
                <a:latin typeface="微软雅黑" panose="020B0503020204020204" pitchFamily="34" charset="-122"/>
                <a:ea typeface="微软雅黑" panose="020B0503020204020204" pitchFamily="34" charset="-122"/>
              </a:rPr>
              <a:t>脏器指数检查</a:t>
            </a:r>
            <a:endParaRPr lang="en-US" altLang="zh-CN" sz="2800" b="1" spc="300" dirty="0">
              <a:latin typeface="微软雅黑" panose="020B0503020204020204" pitchFamily="34" charset="-122"/>
              <a:ea typeface="微软雅黑" panose="020B0503020204020204" pitchFamily="34" charset="-122"/>
            </a:endParaRPr>
          </a:p>
          <a:p>
            <a:pPr marL="627063" indent="-627063">
              <a:lnSpc>
                <a:spcPct val="150000"/>
              </a:lnSpc>
              <a:buFont typeface="+mj-lt"/>
              <a:buAutoNum type="arabicPeriod"/>
            </a:pPr>
            <a:r>
              <a:rPr lang="zh-CN" altLang="en-US" sz="2800" b="1" spc="300" dirty="0">
                <a:latin typeface="微软雅黑" panose="020B0503020204020204" pitchFamily="34" charset="-122"/>
                <a:ea typeface="微软雅黑" panose="020B0503020204020204" pitchFamily="34" charset="-122"/>
              </a:rPr>
              <a:t>数据处理</a:t>
            </a:r>
            <a:endParaRPr lang="zh-CN" altLang="zh-CN" sz="2800" spc="300" dirty="0">
              <a:latin typeface="微软雅黑" panose="020B0503020204020204" pitchFamily="34" charset="-122"/>
              <a:ea typeface="微软雅黑" panose="020B0503020204020204" pitchFamily="34" charset="-122"/>
            </a:endParaRPr>
          </a:p>
        </p:txBody>
      </p:sp>
      <p:sp>
        <p:nvSpPr>
          <p:cNvPr id="4" name="矩形 3"/>
          <p:cNvSpPr/>
          <p:nvPr/>
        </p:nvSpPr>
        <p:spPr>
          <a:xfrm>
            <a:off x="263352" y="818228"/>
            <a:ext cx="4852610" cy="1446550"/>
          </a:xfrm>
          <a:prstGeom prst="rect">
            <a:avLst/>
          </a:prstGeom>
        </p:spPr>
        <p:txBody>
          <a:bodyPr wrap="none">
            <a:spAutoFit/>
          </a:bodyPr>
          <a:lstStyle/>
          <a:p>
            <a:r>
              <a:rPr lang="zh-CN" altLang="en-US" sz="8800" b="1" spc="300" dirty="0">
                <a:solidFill>
                  <a:schemeClr val="bg1"/>
                </a:solidFill>
                <a:latin typeface="微软雅黑" panose="020B0503020204020204" pitchFamily="34" charset="-122"/>
                <a:ea typeface="微软雅黑" panose="020B0503020204020204" pitchFamily="34" charset="-122"/>
              </a:rPr>
              <a:t>试验方法</a:t>
            </a:r>
          </a:p>
        </p:txBody>
      </p:sp>
    </p:spTree>
    <p:extLst>
      <p:ext uri="{BB962C8B-B14F-4D97-AF65-F5344CB8AC3E}">
        <p14:creationId xmlns:p14="http://schemas.microsoft.com/office/powerpoint/2010/main" val="538523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182263"/>
            <a:ext cx="4074862" cy="4703121"/>
          </a:xfrm>
          <a:prstGeom prst="rect">
            <a:avLst/>
          </a:prstGeom>
        </p:spPr>
      </p:pic>
      <p:sp>
        <p:nvSpPr>
          <p:cNvPr id="6" name="矩形 5"/>
          <p:cNvSpPr/>
          <p:nvPr/>
        </p:nvSpPr>
        <p:spPr>
          <a:xfrm>
            <a:off x="0" y="1"/>
            <a:ext cx="12192000" cy="14847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1" name="矩形 10"/>
          <p:cNvSpPr/>
          <p:nvPr/>
        </p:nvSpPr>
        <p:spPr>
          <a:xfrm>
            <a:off x="0" y="799111"/>
            <a:ext cx="12192000" cy="14847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5" name="矩形 4"/>
          <p:cNvSpPr/>
          <p:nvPr/>
        </p:nvSpPr>
        <p:spPr>
          <a:xfrm>
            <a:off x="4887717" y="3194995"/>
            <a:ext cx="5382344" cy="2677656"/>
          </a:xfrm>
          <a:prstGeom prst="rect">
            <a:avLst/>
          </a:prstGeom>
        </p:spPr>
        <p:txBody>
          <a:bodyPr wrap="square">
            <a:spAutoFit/>
          </a:bodyPr>
          <a:lstStyle/>
          <a:p>
            <a:pPr marL="627063" indent="-627063">
              <a:lnSpc>
                <a:spcPct val="150000"/>
              </a:lnSpc>
              <a:buFont typeface="+mj-lt"/>
              <a:buAutoNum type="arabicPeriod"/>
            </a:pPr>
            <a:r>
              <a:rPr lang="zh-CN" altLang="en-US" sz="2800" b="1" spc="300" dirty="0" smtClean="0">
                <a:latin typeface="微软雅黑" panose="020B0503020204020204" pitchFamily="34" charset="-122"/>
                <a:ea typeface="微软雅黑" panose="020B0503020204020204" pitchFamily="34" charset="-122"/>
              </a:rPr>
              <a:t>疫苗安全性</a:t>
            </a:r>
            <a:endParaRPr lang="en-US" altLang="zh-CN" sz="2800" b="1" spc="300" dirty="0">
              <a:latin typeface="微软雅黑" panose="020B0503020204020204" pitchFamily="34" charset="-122"/>
              <a:ea typeface="微软雅黑" panose="020B0503020204020204" pitchFamily="34" charset="-122"/>
            </a:endParaRPr>
          </a:p>
          <a:p>
            <a:pPr marL="627063" indent="-627063">
              <a:lnSpc>
                <a:spcPct val="150000"/>
              </a:lnSpc>
              <a:buFont typeface="+mj-lt"/>
              <a:buAutoNum type="arabicPeriod"/>
            </a:pPr>
            <a:r>
              <a:rPr lang="zh-CN" altLang="en-US" sz="2800" b="1" spc="300" dirty="0" smtClean="0">
                <a:latin typeface="微软雅黑" panose="020B0503020204020204" pitchFamily="34" charset="-122"/>
                <a:ea typeface="微软雅黑" panose="020B0503020204020204" pitchFamily="34" charset="-122"/>
              </a:rPr>
              <a:t>致死性结果</a:t>
            </a:r>
            <a:endParaRPr lang="en-US" altLang="zh-CN" sz="2800" b="1" spc="300" dirty="0" smtClean="0">
              <a:latin typeface="微软雅黑" panose="020B0503020204020204" pitchFamily="34" charset="-122"/>
              <a:ea typeface="微软雅黑" panose="020B0503020204020204" pitchFamily="34" charset="-122"/>
            </a:endParaRPr>
          </a:p>
          <a:p>
            <a:pPr marL="627063" indent="-627063">
              <a:lnSpc>
                <a:spcPct val="150000"/>
              </a:lnSpc>
              <a:buFont typeface="+mj-lt"/>
              <a:buAutoNum type="arabicPeriod"/>
            </a:pPr>
            <a:r>
              <a:rPr lang="zh-CN" altLang="zh-CN" sz="2800" b="1" spc="300" dirty="0">
                <a:latin typeface="微软雅黑" panose="020B0503020204020204" pitchFamily="34" charset="-122"/>
                <a:ea typeface="微软雅黑" panose="020B0503020204020204" pitchFamily="34" charset="-122"/>
              </a:rPr>
              <a:t>免疫剂量</a:t>
            </a:r>
            <a:r>
              <a:rPr lang="zh-CN" altLang="zh-CN" sz="2800" b="1" spc="300" dirty="0" smtClean="0">
                <a:latin typeface="微软雅黑" panose="020B0503020204020204" pitchFamily="34" charset="-122"/>
                <a:ea typeface="微软雅黑" panose="020B0503020204020204" pitchFamily="34" charset="-122"/>
              </a:rPr>
              <a:t>确定</a:t>
            </a:r>
            <a:endParaRPr lang="en-US" altLang="zh-CN" sz="2800" b="1" spc="300" dirty="0" smtClean="0">
              <a:latin typeface="微软雅黑" panose="020B0503020204020204" pitchFamily="34" charset="-122"/>
              <a:ea typeface="微软雅黑" panose="020B0503020204020204" pitchFamily="34" charset="-122"/>
            </a:endParaRPr>
          </a:p>
          <a:p>
            <a:pPr marL="627063" indent="-627063">
              <a:lnSpc>
                <a:spcPct val="150000"/>
              </a:lnSpc>
              <a:buFont typeface="+mj-lt"/>
              <a:buAutoNum type="arabicPeriod"/>
            </a:pPr>
            <a:r>
              <a:rPr lang="zh-CN" altLang="en-US" sz="2800" b="1" spc="300" dirty="0">
                <a:latin typeface="微软雅黑" panose="020B0503020204020204" pitchFamily="34" charset="-122"/>
                <a:ea typeface="微软雅黑" panose="020B0503020204020204" pitchFamily="34" charset="-122"/>
              </a:rPr>
              <a:t>免疫攻毒后脏器</a:t>
            </a:r>
            <a:r>
              <a:rPr lang="zh-CN" altLang="en-US" sz="2800" b="1" spc="300" dirty="0" smtClean="0">
                <a:latin typeface="微软雅黑" panose="020B0503020204020204" pitchFamily="34" charset="-122"/>
                <a:ea typeface="微软雅黑" panose="020B0503020204020204" pitchFamily="34" charset="-122"/>
              </a:rPr>
              <a:t>指数</a:t>
            </a:r>
            <a:endParaRPr lang="zh-CN" altLang="en-US" sz="2800" b="1" spc="300" dirty="0">
              <a:latin typeface="微软雅黑" panose="020B0503020204020204" pitchFamily="34" charset="-122"/>
              <a:ea typeface="微软雅黑" panose="020B0503020204020204" pitchFamily="34" charset="-122"/>
            </a:endParaRPr>
          </a:p>
        </p:txBody>
      </p:sp>
      <p:sp>
        <p:nvSpPr>
          <p:cNvPr id="4" name="矩形 3"/>
          <p:cNvSpPr/>
          <p:nvPr/>
        </p:nvSpPr>
        <p:spPr>
          <a:xfrm>
            <a:off x="292427" y="818228"/>
            <a:ext cx="6019597" cy="1446550"/>
          </a:xfrm>
          <a:prstGeom prst="rect">
            <a:avLst/>
          </a:prstGeom>
        </p:spPr>
        <p:txBody>
          <a:bodyPr wrap="none">
            <a:spAutoFit/>
          </a:bodyPr>
          <a:lstStyle/>
          <a:p>
            <a:r>
              <a:rPr lang="zh-CN" altLang="en-US" sz="8800" b="1" spc="300" dirty="0" smtClean="0">
                <a:solidFill>
                  <a:schemeClr val="bg1"/>
                </a:solidFill>
                <a:latin typeface="微软雅黑" panose="020B0503020204020204" pitchFamily="34" charset="-122"/>
                <a:ea typeface="微软雅黑" panose="020B0503020204020204" pitchFamily="34" charset="-122"/>
              </a:rPr>
              <a:t>结果与分析</a:t>
            </a:r>
            <a:endParaRPr lang="zh-CN" altLang="en-US" sz="8800" b="1"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137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18168" y="116632"/>
            <a:ext cx="2952328" cy="1446550"/>
            <a:chOff x="724494" y="1484784"/>
            <a:chExt cx="2952328" cy="1446550"/>
          </a:xfrm>
        </p:grpSpPr>
        <p:sp>
          <p:nvSpPr>
            <p:cNvPr id="5" name="矩形 4"/>
            <p:cNvSpPr/>
            <p:nvPr/>
          </p:nvSpPr>
          <p:spPr>
            <a:xfrm>
              <a:off x="1440312" y="2100850"/>
              <a:ext cx="2236510" cy="584775"/>
            </a:xfrm>
            <a:prstGeom prst="rect">
              <a:avLst/>
            </a:prstGeom>
          </p:spPr>
          <p:txBody>
            <a:bodyPr wrap="none">
              <a:spAutoFit/>
            </a:bodyPr>
            <a:lstStyle/>
            <a:p>
              <a:r>
                <a:rPr lang="zh-CN" altLang="zh-CN" sz="3200" b="1" dirty="0">
                  <a:solidFill>
                    <a:schemeClr val="bg1"/>
                  </a:solidFill>
                  <a:latin typeface="微软雅黑" panose="020B0503020204020204" pitchFamily="34" charset="-122"/>
                  <a:ea typeface="微软雅黑" panose="020B0503020204020204" pitchFamily="34" charset="-122"/>
                </a:rPr>
                <a:t>疫苗安全性</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724494" y="1484784"/>
              <a:ext cx="846707" cy="1446550"/>
            </a:xfrm>
            <a:prstGeom prst="rect">
              <a:avLst/>
            </a:prstGeom>
            <a:noFill/>
          </p:spPr>
          <p:txBody>
            <a:bodyPr wrap="none" rtlCol="0">
              <a:spAutoFit/>
            </a:bodyPr>
            <a:lstStyle/>
            <a:p>
              <a:r>
                <a:rPr lang="en-US" altLang="zh-CN" sz="8800" i="1" dirty="0">
                  <a:solidFill>
                    <a:srgbClr val="FF0000"/>
                  </a:solidFill>
                  <a:latin typeface="微软雅黑" panose="020B0503020204020204" pitchFamily="34" charset="-122"/>
                  <a:ea typeface="微软雅黑" panose="020B0503020204020204" pitchFamily="34" charset="-122"/>
                </a:rPr>
                <a:t>1</a:t>
              </a:r>
              <a:endParaRPr lang="zh-CN" altLang="en-US" sz="8800" i="1" dirty="0">
                <a:solidFill>
                  <a:srgbClr val="FF0000"/>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1061691" y="2274838"/>
            <a:ext cx="10002861" cy="1631216"/>
          </a:xfrm>
          <a:prstGeom prst="rect">
            <a:avLst/>
          </a:prstGeom>
        </p:spPr>
        <p:txBody>
          <a:bodyPr wrap="square">
            <a:spAutoFit/>
          </a:bodyPr>
          <a:lstStyle/>
          <a:p>
            <a:pPr marL="342900" indent="-342900" algn="just">
              <a:spcAft>
                <a:spcPts val="2400"/>
              </a:spcAft>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健康小白鼠接种疫苗后，铝胶苗活动及精神均正常，油乳苗出现一过性精神不好，但约</a:t>
            </a:r>
            <a:r>
              <a:rPr lang="en-US" altLang="zh-CN" sz="2000" dirty="0">
                <a:latin typeface="微软雅黑" panose="020B0503020204020204" pitchFamily="34" charset="-122"/>
                <a:ea typeface="微软雅黑" panose="020B0503020204020204" pitchFamily="34" charset="-122"/>
              </a:rPr>
              <a:t>2~4h </a:t>
            </a:r>
            <a:r>
              <a:rPr lang="zh-CN" altLang="zh-CN" sz="2000" dirty="0">
                <a:latin typeface="微软雅黑" panose="020B0503020204020204" pitchFamily="34" charset="-122"/>
                <a:ea typeface="微软雅黑" panose="020B0503020204020204" pitchFamily="34" charset="-122"/>
              </a:rPr>
              <a:t>后恢复正常。</a:t>
            </a:r>
            <a:endParaRPr lang="en-US" altLang="zh-CN" sz="2000" dirty="0">
              <a:latin typeface="微软雅黑" panose="020B0503020204020204" pitchFamily="34" charset="-122"/>
              <a:ea typeface="微软雅黑" panose="020B0503020204020204" pitchFamily="34" charset="-122"/>
            </a:endParaRPr>
          </a:p>
          <a:p>
            <a:pPr marL="342900" indent="-342900" algn="just">
              <a:spcAft>
                <a:spcPts val="2400"/>
              </a:spcAft>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剖检脏器未见异常变化，但注射部位（腿部肌肉）出现肿胀。油乳苗较为严重，注射部位形成包块，对照组则正常进行采食、活动，注射部位未见明显肿胀。</a:t>
            </a:r>
            <a:endParaRPr lang="zh-CN" altLang="zh-CN" sz="2000" dirty="0">
              <a:solidFill>
                <a:srgbClr val="FF0000"/>
              </a:solidFill>
              <a:latin typeface="微软雅黑" panose="020B0503020204020204" pitchFamily="34" charset="-122"/>
              <a:ea typeface="微软雅黑" panose="020B0503020204020204" pitchFamily="34" charset="-122"/>
            </a:endParaRPr>
          </a:p>
        </p:txBody>
      </p:sp>
      <p:sp>
        <p:nvSpPr>
          <p:cNvPr id="9" name="矩形 8"/>
          <p:cNvSpPr/>
          <p:nvPr/>
        </p:nvSpPr>
        <p:spPr>
          <a:xfrm>
            <a:off x="1092012" y="4767538"/>
            <a:ext cx="10764627" cy="584775"/>
          </a:xfrm>
          <a:prstGeom prst="rect">
            <a:avLst/>
          </a:prstGeom>
        </p:spPr>
        <p:txBody>
          <a:bodyPr wrap="square">
            <a:spAutoFit/>
          </a:bodyPr>
          <a:lstStyle/>
          <a:p>
            <a:pPr algn="just"/>
            <a:r>
              <a:rPr lang="zh-CN" altLang="zh-CN" sz="3200" b="1" dirty="0">
                <a:solidFill>
                  <a:srgbClr val="FF0000"/>
                </a:solidFill>
                <a:latin typeface="微软雅黑" panose="020B0503020204020204" pitchFamily="34" charset="-122"/>
                <a:ea typeface="微软雅黑" panose="020B0503020204020204" pitchFamily="34" charset="-122"/>
              </a:rPr>
              <a:t>说明</a:t>
            </a:r>
            <a:r>
              <a:rPr lang="zh-CN" altLang="en-US" sz="3200" b="1" dirty="0">
                <a:solidFill>
                  <a:srgbClr val="FF0000"/>
                </a:solidFill>
                <a:latin typeface="微软雅黑" panose="020B0503020204020204" pitchFamily="34" charset="-122"/>
                <a:ea typeface="微软雅黑" panose="020B0503020204020204" pitchFamily="34" charset="-122"/>
              </a:rPr>
              <a:t>：</a:t>
            </a:r>
            <a:r>
              <a:rPr lang="zh-CN" altLang="zh-CN" sz="3200" b="1" dirty="0">
                <a:solidFill>
                  <a:srgbClr val="FF0000"/>
                </a:solidFill>
                <a:latin typeface="微软雅黑" panose="020B0503020204020204" pitchFamily="34" charset="-122"/>
                <a:ea typeface="微软雅黑" panose="020B0503020204020204" pitchFamily="34" charset="-122"/>
              </a:rPr>
              <a:t>疫苗较为安全，且铝胶佐剂苗安全性高于油乳剂苗</a:t>
            </a:r>
          </a:p>
        </p:txBody>
      </p:sp>
    </p:spTree>
    <p:extLst>
      <p:ext uri="{BB962C8B-B14F-4D97-AF65-F5344CB8AC3E}">
        <p14:creationId xmlns:p14="http://schemas.microsoft.com/office/powerpoint/2010/main" val="981904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83432" y="116632"/>
            <a:ext cx="2952328" cy="1446550"/>
            <a:chOff x="724494" y="1484784"/>
            <a:chExt cx="2952328" cy="1446550"/>
          </a:xfrm>
        </p:grpSpPr>
        <p:sp>
          <p:nvSpPr>
            <p:cNvPr id="5" name="矩形 4"/>
            <p:cNvSpPr/>
            <p:nvPr/>
          </p:nvSpPr>
          <p:spPr>
            <a:xfrm>
              <a:off x="1440312" y="2100850"/>
              <a:ext cx="2236510"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致死性结果</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724494" y="1484784"/>
              <a:ext cx="846707" cy="1446550"/>
            </a:xfrm>
            <a:prstGeom prst="rect">
              <a:avLst/>
            </a:prstGeom>
            <a:noFill/>
          </p:spPr>
          <p:txBody>
            <a:bodyPr wrap="none" rtlCol="0">
              <a:spAutoFit/>
            </a:bodyPr>
            <a:lstStyle/>
            <a:p>
              <a:r>
                <a:rPr lang="en-US" altLang="zh-CN" sz="8800" i="1" dirty="0">
                  <a:solidFill>
                    <a:srgbClr val="FF0000"/>
                  </a:solidFill>
                  <a:latin typeface="微软雅黑" panose="020B0503020204020204" pitchFamily="34" charset="-122"/>
                  <a:ea typeface="微软雅黑" panose="020B0503020204020204" pitchFamily="34" charset="-122"/>
                </a:rPr>
                <a:t>2</a:t>
              </a:r>
              <a:endParaRPr lang="zh-CN" altLang="en-US" sz="8800" i="1" dirty="0">
                <a:solidFill>
                  <a:srgbClr val="FF0000"/>
                </a:solidFill>
                <a:latin typeface="微软雅黑" panose="020B0503020204020204" pitchFamily="34" charset="-122"/>
                <a:ea typeface="微软雅黑" panose="020B0503020204020204" pitchFamily="34" charset="-122"/>
              </a:endParaRPr>
            </a:p>
          </p:txBody>
        </p:sp>
      </p:grpSp>
      <p:sp>
        <p:nvSpPr>
          <p:cNvPr id="7" name="矩形 6"/>
          <p:cNvSpPr/>
          <p:nvPr/>
        </p:nvSpPr>
        <p:spPr>
          <a:xfrm>
            <a:off x="1126951" y="2413338"/>
            <a:ext cx="10225261" cy="1938992"/>
          </a:xfrm>
          <a:prstGeom prst="rect">
            <a:avLst/>
          </a:prstGeom>
        </p:spPr>
        <p:txBody>
          <a:bodyPr wrap="square">
            <a:spAutoFit/>
          </a:bodyPr>
          <a:lstStyle/>
          <a:p>
            <a:pPr marL="342900" indent="-342900">
              <a:buFont typeface="Wingdings" panose="05000000000000000000" pitchFamily="2" charset="2"/>
              <a:buChar char="l"/>
            </a:pPr>
            <a:r>
              <a:rPr lang="zh-CN" altLang="zh-CN" sz="2000" spc="300" dirty="0">
                <a:latin typeface="微软雅黑" panose="020B0503020204020204" pitchFamily="34" charset="-122"/>
                <a:ea typeface="微软雅黑" panose="020B0503020204020204" pitchFamily="34" charset="-122"/>
              </a:rPr>
              <a:t>分离菌株接种试验动物后，发现小白鼠注射后开始出现精神萎靡，对死亡小鼠解剖观察发现心脏出血、淤血，肠壁变薄、充气。</a:t>
            </a:r>
            <a:r>
              <a:rPr lang="zh-CN" altLang="en-US" sz="2000" spc="300" dirty="0">
                <a:latin typeface="微软雅黑" panose="020B0503020204020204" pitchFamily="34" charset="-122"/>
                <a:ea typeface="微软雅黑" panose="020B0503020204020204" pitchFamily="34" charset="-122"/>
              </a:rPr>
              <a:t>发现</a:t>
            </a:r>
            <a:r>
              <a:rPr lang="zh-CN" altLang="zh-CN" sz="2000" spc="300" dirty="0">
                <a:latin typeface="微软雅黑" panose="020B0503020204020204" pitchFamily="34" charset="-122"/>
                <a:ea typeface="微软雅黑" panose="020B0503020204020204" pitchFamily="34" charset="-122"/>
              </a:rPr>
              <a:t>该临床菌致病力极强</a:t>
            </a:r>
            <a:r>
              <a:rPr lang="zh-CN" altLang="en-US" sz="2000" spc="300" dirty="0">
                <a:latin typeface="微软雅黑" panose="020B0503020204020204" pitchFamily="34" charset="-122"/>
                <a:ea typeface="微软雅黑" panose="020B0503020204020204" pitchFamily="34" charset="-122"/>
              </a:rPr>
              <a:t>；</a:t>
            </a:r>
            <a:endParaRPr lang="en-US" altLang="zh-CN" sz="2000" spc="300" dirty="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l"/>
            </a:pPr>
            <a:endParaRPr lang="zh-CN" altLang="en-US" sz="2000" spc="300" dirty="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l"/>
            </a:pPr>
            <a:r>
              <a:rPr lang="zh-CN" altLang="zh-CN" sz="2000" spc="300" dirty="0">
                <a:latin typeface="微软雅黑" panose="020B0503020204020204" pitchFamily="34" charset="-122"/>
                <a:ea typeface="微软雅黑" panose="020B0503020204020204" pitchFamily="34" charset="-122"/>
              </a:rPr>
              <a:t>对于</a:t>
            </a:r>
            <a:r>
              <a:rPr lang="en-US" altLang="zh-CN" sz="2000" spc="300" dirty="0">
                <a:latin typeface="微软雅黑" panose="020B0503020204020204" pitchFamily="34" charset="-122"/>
                <a:ea typeface="微软雅黑" panose="020B0503020204020204" pitchFamily="34" charset="-122"/>
              </a:rPr>
              <a:t>18~22g</a:t>
            </a:r>
            <a:r>
              <a:rPr lang="zh-CN" altLang="zh-CN" sz="2000" spc="300" dirty="0">
                <a:latin typeface="微软雅黑" panose="020B0503020204020204" pitchFamily="34" charset="-122"/>
                <a:ea typeface="微软雅黑" panose="020B0503020204020204" pitchFamily="34" charset="-122"/>
              </a:rPr>
              <a:t>小白鼠接种</a:t>
            </a:r>
            <a:r>
              <a:rPr lang="en-US" altLang="zh-CN" sz="2000" spc="300" dirty="0">
                <a:latin typeface="微软雅黑" panose="020B0503020204020204" pitchFamily="34" charset="-122"/>
                <a:ea typeface="微软雅黑" panose="020B0503020204020204" pitchFamily="34" charset="-122"/>
              </a:rPr>
              <a:t>0.3ml/</a:t>
            </a:r>
            <a:r>
              <a:rPr lang="zh-CN" altLang="zh-CN" sz="2000" spc="300" dirty="0">
                <a:latin typeface="微软雅黑" panose="020B0503020204020204" pitchFamily="34" charset="-122"/>
                <a:ea typeface="微软雅黑" panose="020B0503020204020204" pitchFamily="34" charset="-122"/>
              </a:rPr>
              <a:t>只致死率达到</a:t>
            </a:r>
            <a:r>
              <a:rPr lang="en-US" altLang="zh-CN" sz="2000" spc="300" dirty="0">
                <a:latin typeface="微软雅黑" panose="020B0503020204020204" pitchFamily="34" charset="-122"/>
                <a:ea typeface="微软雅黑" panose="020B0503020204020204" pitchFamily="34" charset="-122"/>
              </a:rPr>
              <a:t>100%</a:t>
            </a:r>
            <a:r>
              <a:rPr lang="zh-CN" altLang="zh-CN" sz="2000" spc="300" dirty="0">
                <a:latin typeface="微软雅黑" panose="020B0503020204020204" pitchFamily="34" charset="-122"/>
                <a:ea typeface="微软雅黑" panose="020B0503020204020204" pitchFamily="34" charset="-122"/>
              </a:rPr>
              <a:t>，实验确定最小致死量为</a:t>
            </a:r>
            <a:r>
              <a:rPr lang="en-US" altLang="zh-CN" sz="2000" spc="300" dirty="0">
                <a:latin typeface="微软雅黑" panose="020B0503020204020204" pitchFamily="34" charset="-122"/>
                <a:ea typeface="微软雅黑" panose="020B0503020204020204" pitchFamily="34" charset="-122"/>
              </a:rPr>
              <a:t>0.2ml</a:t>
            </a:r>
            <a:r>
              <a:rPr lang="zh-CN" altLang="zh-CN" sz="2000" spc="300" dirty="0">
                <a:latin typeface="微软雅黑" panose="020B0503020204020204" pitchFamily="34" charset="-122"/>
                <a:ea typeface="微软雅黑" panose="020B0503020204020204" pitchFamily="34" charset="-122"/>
              </a:rPr>
              <a:t>。</a:t>
            </a:r>
            <a:endParaRPr lang="en-US" altLang="zh-CN" sz="2000" spc="3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00154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83432" y="116632"/>
            <a:ext cx="3362696" cy="1446550"/>
            <a:chOff x="724494" y="1484784"/>
            <a:chExt cx="3362696" cy="1446550"/>
          </a:xfrm>
        </p:grpSpPr>
        <p:sp>
          <p:nvSpPr>
            <p:cNvPr id="5" name="矩形 4"/>
            <p:cNvSpPr/>
            <p:nvPr/>
          </p:nvSpPr>
          <p:spPr>
            <a:xfrm>
              <a:off x="1440312" y="2100850"/>
              <a:ext cx="2646878"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免疫剂量确定</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724494" y="1484784"/>
              <a:ext cx="846707" cy="1446550"/>
            </a:xfrm>
            <a:prstGeom prst="rect">
              <a:avLst/>
            </a:prstGeom>
            <a:noFill/>
          </p:spPr>
          <p:txBody>
            <a:bodyPr wrap="none" rtlCol="0">
              <a:spAutoFit/>
            </a:bodyPr>
            <a:lstStyle/>
            <a:p>
              <a:r>
                <a:rPr lang="en-US" altLang="zh-CN" sz="8800" i="1" dirty="0">
                  <a:solidFill>
                    <a:srgbClr val="FF0000"/>
                  </a:solidFill>
                  <a:latin typeface="微软雅黑" panose="020B0503020204020204" pitchFamily="34" charset="-122"/>
                  <a:ea typeface="微软雅黑" panose="020B0503020204020204" pitchFamily="34" charset="-122"/>
                </a:rPr>
                <a:t>3</a:t>
              </a:r>
              <a:endParaRPr lang="zh-CN" altLang="en-US" sz="8800" i="1" dirty="0">
                <a:solidFill>
                  <a:srgbClr val="FF0000"/>
                </a:solidFill>
                <a:latin typeface="微软雅黑" panose="020B0503020204020204" pitchFamily="34" charset="-122"/>
                <a:ea typeface="微软雅黑" panose="020B0503020204020204" pitchFamily="34" charset="-122"/>
              </a:endParaRPr>
            </a:p>
          </p:txBody>
        </p:sp>
      </p:grpSp>
      <p:sp>
        <p:nvSpPr>
          <p:cNvPr id="7" name="矩形 6"/>
          <p:cNvSpPr/>
          <p:nvPr/>
        </p:nvSpPr>
        <p:spPr>
          <a:xfrm>
            <a:off x="1126951" y="1997842"/>
            <a:ext cx="10225261" cy="3269613"/>
          </a:xfrm>
          <a:prstGeom prst="rect">
            <a:avLst/>
          </a:prstGeom>
        </p:spPr>
        <p:txBody>
          <a:bodyPr wrap="square">
            <a:spAutoFit/>
          </a:bodyPr>
          <a:lstStyle/>
          <a:p>
            <a:pPr marL="342900" indent="-342900" algn="just">
              <a:lnSpc>
                <a:spcPct val="150000"/>
              </a:lnSpc>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肌肉注射铝胶佐剂苗</a:t>
            </a:r>
            <a:r>
              <a:rPr lang="en-US" altLang="zh-CN" sz="2000" dirty="0">
                <a:latin typeface="微软雅黑" panose="020B0503020204020204" pitchFamily="34" charset="-122"/>
                <a:ea typeface="微软雅黑" panose="020B0503020204020204" pitchFamily="34" charset="-122"/>
              </a:rPr>
              <a:t>0.20ml/</a:t>
            </a:r>
            <a:r>
              <a:rPr lang="zh-CN" altLang="zh-CN" sz="2000" dirty="0">
                <a:latin typeface="微软雅黑" panose="020B0503020204020204" pitchFamily="34" charset="-122"/>
                <a:ea typeface="微软雅黑" panose="020B0503020204020204" pitchFamily="34" charset="-122"/>
              </a:rPr>
              <a:t>只和</a:t>
            </a:r>
            <a:r>
              <a:rPr lang="en-US" altLang="zh-CN" sz="2000" dirty="0">
                <a:latin typeface="微软雅黑" panose="020B0503020204020204" pitchFamily="34" charset="-122"/>
                <a:ea typeface="微软雅黑" panose="020B0503020204020204" pitchFamily="34" charset="-122"/>
              </a:rPr>
              <a:t>0.25ml/</a:t>
            </a:r>
            <a:r>
              <a:rPr lang="zh-CN" altLang="zh-CN" sz="2000" dirty="0">
                <a:latin typeface="微软雅黑" panose="020B0503020204020204" pitchFamily="34" charset="-122"/>
                <a:ea typeface="微软雅黑" panose="020B0503020204020204" pitchFamily="34" charset="-122"/>
              </a:rPr>
              <a:t>只的，保护率均达到</a:t>
            </a:r>
            <a:r>
              <a:rPr lang="en-US" altLang="zh-CN" sz="2000" dirty="0">
                <a:latin typeface="微软雅黑" panose="020B0503020204020204" pitchFamily="34" charset="-122"/>
                <a:ea typeface="微软雅黑" panose="020B0503020204020204" pitchFamily="34" charset="-122"/>
              </a:rPr>
              <a:t>100%</a:t>
            </a:r>
            <a:r>
              <a:rPr lang="zh-CN" altLang="zh-CN" sz="2000" dirty="0">
                <a:latin typeface="微软雅黑" panose="020B0503020204020204" pitchFamily="34" charset="-122"/>
                <a:ea typeface="微软雅黑" panose="020B0503020204020204" pitchFamily="34" charset="-122"/>
              </a:rPr>
              <a:t>，攻毒后对照组保护率仅有</a:t>
            </a:r>
            <a:r>
              <a:rPr lang="en-US" altLang="zh-CN" sz="2000" dirty="0">
                <a:latin typeface="微软雅黑" panose="020B0503020204020204" pitchFamily="34" charset="-122"/>
                <a:ea typeface="微软雅黑" panose="020B0503020204020204" pitchFamily="34" charset="-122"/>
              </a:rPr>
              <a:t>20%</a:t>
            </a:r>
            <a:r>
              <a:rPr lang="zh-CN" altLang="zh-CN" sz="2000" dirty="0">
                <a:latin typeface="微软雅黑" panose="020B0503020204020204" pitchFamily="34" charset="-122"/>
                <a:ea typeface="微软雅黑" panose="020B0503020204020204" pitchFamily="34" charset="-122"/>
              </a:rPr>
              <a:t>，明显低于使用铝胶苗的存活率（</a:t>
            </a:r>
            <a:r>
              <a:rPr lang="en-US" altLang="zh-CN" sz="2000" dirty="0">
                <a:latin typeface="微软雅黑" panose="020B0503020204020204" pitchFamily="34" charset="-122"/>
                <a:ea typeface="微软雅黑" panose="020B0503020204020204" pitchFamily="34" charset="-122"/>
              </a:rPr>
              <a:t>P</a:t>
            </a:r>
            <a:r>
              <a:rPr lang="zh-CN" altLang="zh-CN"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0.05</a:t>
            </a:r>
            <a:r>
              <a:rPr lang="zh-CN" altLang="zh-CN" sz="2000" dirty="0">
                <a:latin typeface="微软雅黑" panose="020B0503020204020204" pitchFamily="34" charset="-122"/>
                <a:ea typeface="微软雅黑" panose="020B0503020204020204" pitchFamily="34" charset="-122"/>
              </a:rPr>
              <a:t>），说明</a:t>
            </a:r>
            <a:r>
              <a:rPr lang="zh-CN" altLang="zh-CN" sz="2000" dirty="0">
                <a:solidFill>
                  <a:srgbClr val="FF0000"/>
                </a:solidFill>
                <a:latin typeface="微软雅黑" panose="020B0503020204020204" pitchFamily="34" charset="-122"/>
                <a:ea typeface="微软雅黑" panose="020B0503020204020204" pitchFamily="34" charset="-122"/>
              </a:rPr>
              <a:t>铝胶苗对于该大肠杆菌有明显的保护力度</a:t>
            </a:r>
            <a:endParaRPr lang="en-US" altLang="zh-CN" sz="2000" dirty="0">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l"/>
            </a:pPr>
            <a:endParaRPr lang="en-US" altLang="zh-CN" sz="2000" dirty="0">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而油乳苗随计量从</a:t>
            </a:r>
            <a:r>
              <a:rPr lang="en-US" altLang="zh-CN" sz="2000" dirty="0">
                <a:latin typeface="微软雅黑" panose="020B0503020204020204" pitchFamily="34" charset="-122"/>
                <a:ea typeface="微软雅黑" panose="020B0503020204020204" pitchFamily="34" charset="-122"/>
              </a:rPr>
              <a:t>0.10ml/</a:t>
            </a:r>
            <a:r>
              <a:rPr lang="zh-CN" altLang="zh-CN" sz="2000" dirty="0">
                <a:latin typeface="微软雅黑" panose="020B0503020204020204" pitchFamily="34" charset="-122"/>
                <a:ea typeface="微软雅黑" panose="020B0503020204020204" pitchFamily="34" charset="-122"/>
              </a:rPr>
              <a:t>只增加到</a:t>
            </a:r>
            <a:r>
              <a:rPr lang="en-US" altLang="zh-CN" sz="2000" dirty="0">
                <a:latin typeface="微软雅黑" panose="020B0503020204020204" pitchFamily="34" charset="-122"/>
                <a:ea typeface="微软雅黑" panose="020B0503020204020204" pitchFamily="34" charset="-122"/>
              </a:rPr>
              <a:t>0.25ml/</a:t>
            </a:r>
            <a:r>
              <a:rPr lang="zh-CN" altLang="zh-CN" sz="2000" dirty="0">
                <a:latin typeface="微软雅黑" panose="020B0503020204020204" pitchFamily="34" charset="-122"/>
                <a:ea typeface="微软雅黑" panose="020B0503020204020204" pitchFamily="34" charset="-122"/>
              </a:rPr>
              <a:t>只，保护率下降，接种</a:t>
            </a:r>
            <a:r>
              <a:rPr lang="en-US" altLang="zh-CN" sz="2000" dirty="0">
                <a:latin typeface="微软雅黑" panose="020B0503020204020204" pitchFamily="34" charset="-122"/>
                <a:ea typeface="微软雅黑" panose="020B0503020204020204" pitchFamily="34" charset="-122"/>
              </a:rPr>
              <a:t>0.20ml/</a:t>
            </a:r>
            <a:r>
              <a:rPr lang="zh-CN" altLang="zh-CN" sz="2000" dirty="0">
                <a:latin typeface="微软雅黑" panose="020B0503020204020204" pitchFamily="34" charset="-122"/>
                <a:ea typeface="微软雅黑" panose="020B0503020204020204" pitchFamily="34" charset="-122"/>
              </a:rPr>
              <a:t>只及低于该剂量时，仍可达到一定的保护力，相对铝胶苗来说，则较弱，所以</a:t>
            </a:r>
            <a:r>
              <a:rPr lang="zh-CN" altLang="zh-CN" sz="2000" dirty="0">
                <a:solidFill>
                  <a:srgbClr val="FF0000"/>
                </a:solidFill>
                <a:latin typeface="微软雅黑" panose="020B0503020204020204" pitchFamily="34" charset="-122"/>
                <a:ea typeface="微软雅黑" panose="020B0503020204020204" pitchFamily="34" charset="-122"/>
              </a:rPr>
              <a:t>确定最小免疫剂量为铝胶苗</a:t>
            </a:r>
            <a:r>
              <a:rPr lang="en-US" altLang="zh-CN" sz="2000" dirty="0">
                <a:solidFill>
                  <a:srgbClr val="FF0000"/>
                </a:solidFill>
                <a:latin typeface="微软雅黑" panose="020B0503020204020204" pitchFamily="34" charset="-122"/>
                <a:ea typeface="微软雅黑" panose="020B0503020204020204" pitchFamily="34" charset="-122"/>
              </a:rPr>
              <a:t>0.20ml/</a:t>
            </a:r>
            <a:r>
              <a:rPr lang="zh-CN" altLang="zh-CN" sz="2000" dirty="0">
                <a:solidFill>
                  <a:srgbClr val="FF0000"/>
                </a:solidFill>
                <a:latin typeface="微软雅黑" panose="020B0503020204020204" pitchFamily="34" charset="-122"/>
                <a:ea typeface="微软雅黑" panose="020B0503020204020204" pitchFamily="34" charset="-122"/>
              </a:rPr>
              <a:t>只。</a:t>
            </a:r>
            <a:endParaRPr lang="zh-CN" altLang="en-US" sz="20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482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26949" y="1933542"/>
            <a:ext cx="10225264" cy="2862322"/>
          </a:xfrm>
          <a:prstGeom prst="rect">
            <a:avLst/>
          </a:prstGeom>
        </p:spPr>
        <p:txBody>
          <a:bodyPr wrap="square">
            <a:spAutoFit/>
          </a:bodyPr>
          <a:lstStyle/>
          <a:p>
            <a:pPr marL="342900" indent="-342900" algn="just">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接种铝胶疫苗后进行攻毒心脏、肝脏、肺脏与肺脏指数与对照组相比不存在明显差异性（</a:t>
            </a:r>
            <a:r>
              <a:rPr lang="en-US" altLang="zh-CN" sz="2000" dirty="0">
                <a:latin typeface="微软雅黑" panose="020B0503020204020204" pitchFamily="34" charset="-122"/>
                <a:ea typeface="微软雅黑" panose="020B0503020204020204" pitchFamily="34" charset="-122"/>
              </a:rPr>
              <a:t>P</a:t>
            </a:r>
            <a:r>
              <a:rPr lang="zh-CN" altLang="zh-CN"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0.05</a:t>
            </a:r>
            <a:r>
              <a:rPr lang="zh-CN" altLang="zh-CN" sz="2000" dirty="0">
                <a:latin typeface="微软雅黑" panose="020B0503020204020204" pitchFamily="34" charset="-122"/>
                <a:ea typeface="微软雅黑" panose="020B0503020204020204" pitchFamily="34" charset="-122"/>
              </a:rPr>
              <a:t>），计量</a:t>
            </a:r>
            <a:r>
              <a:rPr lang="en-US" altLang="zh-CN" sz="2000" dirty="0">
                <a:latin typeface="微软雅黑" panose="020B0503020204020204" pitchFamily="34" charset="-122"/>
                <a:ea typeface="微软雅黑" panose="020B0503020204020204" pitchFamily="34" charset="-122"/>
              </a:rPr>
              <a:t>0.15ml/</a:t>
            </a:r>
            <a:r>
              <a:rPr lang="zh-CN" altLang="zh-CN" sz="2000" dirty="0">
                <a:latin typeface="微软雅黑" panose="020B0503020204020204" pitchFamily="34" charset="-122"/>
                <a:ea typeface="微软雅黑" panose="020B0503020204020204" pitchFamily="34" charset="-122"/>
              </a:rPr>
              <a:t>只、</a:t>
            </a:r>
            <a:r>
              <a:rPr lang="en-US" altLang="zh-CN" sz="2000" dirty="0">
                <a:latin typeface="微软雅黑" panose="020B0503020204020204" pitchFamily="34" charset="-122"/>
                <a:ea typeface="微软雅黑" panose="020B0503020204020204" pitchFamily="34" charset="-122"/>
              </a:rPr>
              <a:t>0.20ml/</a:t>
            </a:r>
            <a:r>
              <a:rPr lang="zh-CN" altLang="zh-CN" sz="2000" dirty="0">
                <a:latin typeface="微软雅黑" panose="020B0503020204020204" pitchFamily="34" charset="-122"/>
                <a:ea typeface="微软雅黑" panose="020B0503020204020204" pitchFamily="34" charset="-122"/>
              </a:rPr>
              <a:t>只和</a:t>
            </a:r>
            <a:r>
              <a:rPr lang="en-US" altLang="zh-CN" sz="2000" dirty="0">
                <a:latin typeface="微软雅黑" panose="020B0503020204020204" pitchFamily="34" charset="-122"/>
                <a:ea typeface="微软雅黑" panose="020B0503020204020204" pitchFamily="34" charset="-122"/>
              </a:rPr>
              <a:t>0.25ml/</a:t>
            </a:r>
            <a:r>
              <a:rPr lang="zh-CN" altLang="zh-CN" sz="2000" dirty="0">
                <a:latin typeface="微软雅黑" panose="020B0503020204020204" pitchFamily="34" charset="-122"/>
                <a:ea typeface="微软雅黑" panose="020B0503020204020204" pitchFamily="34" charset="-122"/>
              </a:rPr>
              <a:t>只组脾脏指数与对照组存在明显差异（</a:t>
            </a:r>
            <a:r>
              <a:rPr lang="en-US" altLang="zh-CN" sz="2000" dirty="0">
                <a:latin typeface="微软雅黑" panose="020B0503020204020204" pitchFamily="34" charset="-122"/>
                <a:ea typeface="微软雅黑" panose="020B0503020204020204" pitchFamily="34" charset="-122"/>
              </a:rPr>
              <a:t>P</a:t>
            </a:r>
            <a:r>
              <a:rPr lang="zh-CN" altLang="zh-CN"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0.05</a:t>
            </a:r>
            <a:r>
              <a:rPr lang="zh-CN" altLang="zh-CN" sz="2000" dirty="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a:p>
            <a:pPr marL="342900" indent="-342900" algn="just">
              <a:buFont typeface="Wingdings" panose="05000000000000000000" pitchFamily="2" charset="2"/>
              <a:buChar char="l"/>
            </a:pPr>
            <a:endParaRPr lang="en-US" altLang="zh-CN" sz="2000" dirty="0">
              <a:latin typeface="微软雅黑" panose="020B0503020204020204" pitchFamily="34" charset="-122"/>
              <a:ea typeface="微软雅黑" panose="020B0503020204020204" pitchFamily="34" charset="-122"/>
            </a:endParaRPr>
          </a:p>
          <a:p>
            <a:pPr marL="342900" indent="-342900" algn="just">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胸腺指数虽未存在明显差异，随疫苗计量的加大，胸腺指数有所上升，综合说明接种铝胶苗后对小白鼠的免疫有明显的免疫提高作用</a:t>
            </a:r>
            <a:endParaRPr lang="en-US" altLang="zh-CN" sz="2000" dirty="0">
              <a:latin typeface="微软雅黑" panose="020B0503020204020204" pitchFamily="34" charset="-122"/>
              <a:ea typeface="微软雅黑" panose="020B0503020204020204" pitchFamily="34" charset="-122"/>
            </a:endParaRPr>
          </a:p>
          <a:p>
            <a:pPr marL="342900" indent="-342900" algn="just">
              <a:buFont typeface="Wingdings" panose="05000000000000000000" pitchFamily="2" charset="2"/>
              <a:buChar char="l"/>
            </a:pPr>
            <a:endParaRPr lang="en-US" altLang="zh-CN" sz="2000" dirty="0">
              <a:latin typeface="微软雅黑" panose="020B0503020204020204" pitchFamily="34" charset="-122"/>
              <a:ea typeface="微软雅黑" panose="020B0503020204020204" pitchFamily="34" charset="-122"/>
            </a:endParaRPr>
          </a:p>
          <a:p>
            <a:pPr marL="342900" indent="-342900" algn="just">
              <a:buFont typeface="Wingdings" panose="05000000000000000000" pitchFamily="2" charset="2"/>
              <a:buChar char="l"/>
            </a:pPr>
            <a:r>
              <a:rPr lang="zh-CN" altLang="zh-CN" sz="2000" dirty="0">
                <a:latin typeface="微软雅黑" panose="020B0503020204020204" pitchFamily="34" charset="-122"/>
                <a:ea typeface="微软雅黑" panose="020B0503020204020204" pitchFamily="34" charset="-122"/>
              </a:rPr>
              <a:t>油乳苗组小白鼠脾脏指数虽有显著性差异，但由于随计量增大，保护率下降</a:t>
            </a:r>
            <a:r>
              <a:rPr lang="zh-CN" altLang="en-US"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且小白鼠心脏指数下降并没有达到理想的保护力，综合来看，</a:t>
            </a:r>
            <a:r>
              <a:rPr lang="zh-CN" altLang="zh-CN" sz="2000" dirty="0">
                <a:solidFill>
                  <a:srgbClr val="FF0000"/>
                </a:solidFill>
                <a:latin typeface="微软雅黑" panose="020B0503020204020204" pitchFamily="34" charset="-122"/>
                <a:ea typeface="微软雅黑" panose="020B0503020204020204" pitchFamily="34" charset="-122"/>
              </a:rPr>
              <a:t>试验用铝胶苗优于油乳苗</a:t>
            </a:r>
          </a:p>
        </p:txBody>
      </p:sp>
      <p:grpSp>
        <p:nvGrpSpPr>
          <p:cNvPr id="4" name="组合 3"/>
          <p:cNvGrpSpPr/>
          <p:nvPr/>
        </p:nvGrpSpPr>
        <p:grpSpPr>
          <a:xfrm>
            <a:off x="983432" y="116632"/>
            <a:ext cx="4593803" cy="1446550"/>
            <a:chOff x="724494" y="1484784"/>
            <a:chExt cx="4593803" cy="1446550"/>
          </a:xfrm>
        </p:grpSpPr>
        <p:sp>
          <p:nvSpPr>
            <p:cNvPr id="5" name="矩形 4"/>
            <p:cNvSpPr/>
            <p:nvPr/>
          </p:nvSpPr>
          <p:spPr>
            <a:xfrm>
              <a:off x="1440312" y="2100850"/>
              <a:ext cx="3877985"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免疫攻毒后脏器指数</a:t>
              </a:r>
            </a:p>
          </p:txBody>
        </p:sp>
        <p:sp>
          <p:nvSpPr>
            <p:cNvPr id="6" name="文本框 5"/>
            <p:cNvSpPr txBox="1"/>
            <p:nvPr/>
          </p:nvSpPr>
          <p:spPr>
            <a:xfrm>
              <a:off x="724494" y="1484784"/>
              <a:ext cx="846707" cy="1446550"/>
            </a:xfrm>
            <a:prstGeom prst="rect">
              <a:avLst/>
            </a:prstGeom>
            <a:noFill/>
          </p:spPr>
          <p:txBody>
            <a:bodyPr wrap="none" rtlCol="0">
              <a:spAutoFit/>
            </a:bodyPr>
            <a:lstStyle/>
            <a:p>
              <a:r>
                <a:rPr lang="en-US" altLang="zh-CN" sz="8800" i="1" dirty="0">
                  <a:solidFill>
                    <a:srgbClr val="FF0000"/>
                  </a:solidFill>
                  <a:latin typeface="微软雅黑" panose="020B0503020204020204" pitchFamily="34" charset="-122"/>
                  <a:ea typeface="微软雅黑" panose="020B0503020204020204" pitchFamily="34" charset="-122"/>
                </a:rPr>
                <a:t>4</a:t>
              </a:r>
              <a:endParaRPr lang="zh-CN" altLang="en-US" sz="8800" i="1" dirty="0">
                <a:solidFill>
                  <a:srgbClr val="FF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732766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620688"/>
            <a:ext cx="12192000" cy="6264696"/>
          </a:xfrm>
          <a:prstGeom prst="rect">
            <a:avLst/>
          </a:prstGeom>
        </p:spPr>
      </p:pic>
      <p:sp>
        <p:nvSpPr>
          <p:cNvPr id="6" name="矩形 5"/>
          <p:cNvSpPr/>
          <p:nvPr/>
        </p:nvSpPr>
        <p:spPr>
          <a:xfrm>
            <a:off x="0" y="1"/>
            <a:ext cx="12192000" cy="14847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11" name="矩形 10"/>
          <p:cNvSpPr/>
          <p:nvPr/>
        </p:nvSpPr>
        <p:spPr>
          <a:xfrm>
            <a:off x="0" y="799111"/>
            <a:ext cx="12192000" cy="14847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
        <p:nvSpPr>
          <p:cNvPr id="4" name="矩形 3"/>
          <p:cNvSpPr/>
          <p:nvPr/>
        </p:nvSpPr>
        <p:spPr>
          <a:xfrm>
            <a:off x="292427" y="818228"/>
            <a:ext cx="6019597" cy="1446550"/>
          </a:xfrm>
          <a:prstGeom prst="rect">
            <a:avLst/>
          </a:prstGeom>
        </p:spPr>
        <p:txBody>
          <a:bodyPr wrap="none">
            <a:spAutoFit/>
          </a:bodyPr>
          <a:lstStyle/>
          <a:p>
            <a:r>
              <a:rPr lang="zh-CN" altLang="en-US" sz="8800" b="1" spc="300" dirty="0" smtClean="0">
                <a:solidFill>
                  <a:schemeClr val="bg1"/>
                </a:solidFill>
                <a:latin typeface="微软雅黑" panose="020B0503020204020204" pitchFamily="34" charset="-122"/>
                <a:ea typeface="微软雅黑" panose="020B0503020204020204" pitchFamily="34" charset="-122"/>
              </a:rPr>
              <a:t>讨论与结论</a:t>
            </a:r>
            <a:endParaRPr lang="zh-CN" altLang="en-US" sz="8800" b="1" spc="3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49406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752</Words>
  <Application>Microsoft Office PowerPoint</Application>
  <PresentationFormat>自定义</PresentationFormat>
  <Paragraphs>49</Paragraphs>
  <Slides>12</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12</vt:i4>
      </vt:variant>
    </vt:vector>
  </HeadingPairs>
  <TitlesOfParts>
    <vt:vector size="18" baseType="lpstr">
      <vt:lpstr>Arial</vt:lpstr>
      <vt:lpstr>宋体</vt:lpstr>
      <vt:lpstr>微软雅黑</vt:lpstr>
      <vt:lpstr>Calibri</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12</cp:revision>
  <dcterms:created xsi:type="dcterms:W3CDTF">2013-05-24T01:05:51Z</dcterms:created>
  <dcterms:modified xsi:type="dcterms:W3CDTF">2016-10-02T07:05:55Z</dcterms:modified>
  <cp:category>PPTS</cp:category>
</cp:coreProperties>
</file>