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63" r:id="rId5"/>
    <p:sldId id="260" r:id="rId6"/>
    <p:sldId id="265" r:id="rId7"/>
    <p:sldId id="259" r:id="rId8"/>
    <p:sldId id="264" r:id="rId9"/>
    <p:sldId id="266" r:id="rId10"/>
    <p:sldId id="26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812E"/>
    <a:srgbClr val="ED6B1B"/>
    <a:srgbClr val="FF6021"/>
    <a:srgbClr val="ED6B7F"/>
    <a:srgbClr val="EAF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2" autoAdjust="0"/>
    <p:restoredTop sz="85094" autoAdjust="0"/>
  </p:normalViewPr>
  <p:slideViewPr>
    <p:cSldViewPr snapToGrid="0">
      <p:cViewPr varScale="1">
        <p:scale>
          <a:sx n="84" d="100"/>
          <a:sy n="84" d="100"/>
        </p:scale>
        <p:origin x="80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E20F4-8BA9-473C-A35A-936C3DC5F2FD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1D434-EE34-4419-9A80-5E2D4582C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07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1D434-EE34-4419-9A80-5E2D4582C8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592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1D434-EE34-4419-9A80-5E2D4582C8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03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1D434-EE34-4419-9A80-5E2D4582C8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310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851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642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114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27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56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59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62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729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461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206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168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311F4-B7C1-4B6E-90E1-BEAA50A2D1C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771B5-7A9C-4EDA-A872-F3BB64142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705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06888">
            <a:off x="416827" y="-3362139"/>
            <a:ext cx="14199860" cy="8104394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 rot="1420473">
            <a:off x="7348916" y="1477893"/>
            <a:ext cx="1739104" cy="4524315"/>
            <a:chOff x="12956601" y="-573218"/>
            <a:chExt cx="1739104" cy="4524315"/>
          </a:xfrm>
        </p:grpSpPr>
        <p:sp>
          <p:nvSpPr>
            <p:cNvPr id="8" name="文本框 7"/>
            <p:cNvSpPr txBox="1"/>
            <p:nvPr/>
          </p:nvSpPr>
          <p:spPr>
            <a:xfrm>
              <a:off x="12956601" y="-573218"/>
              <a:ext cx="1039091" cy="45243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29400" dirty="0">
                  <a:solidFill>
                    <a:srgbClr val="FA812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?</a:t>
              </a:r>
              <a:endParaRPr lang="zh-CN" altLang="en-US" sz="29400" dirty="0">
                <a:solidFill>
                  <a:srgbClr val="FA812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6"/>
            <a:srcRect l="48212" t="22388" r="34265" b="36502"/>
            <a:stretch/>
          </p:blipFill>
          <p:spPr>
            <a:xfrm>
              <a:off x="13337959" y="81030"/>
              <a:ext cx="1357746" cy="3228109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3045553" y="3103160"/>
            <a:ext cx="4131981" cy="126745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陶瓷基板</a:t>
            </a:r>
            <a:endParaRPr lang="zh-CN" altLang="en-US" sz="80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9257" y="4387055"/>
            <a:ext cx="3584359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新兴</a:t>
            </a:r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电子材料</a:t>
            </a:r>
            <a:r>
              <a:rPr lang="zh-CN" altLang="en-US" sz="28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产品</a:t>
            </a:r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介绍</a:t>
            </a:r>
            <a:endParaRPr lang="zh-CN" altLang="en-US" sz="28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49354" y="2517371"/>
            <a:ext cx="1049117" cy="3083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荣誉出品</a:t>
            </a:r>
            <a:endParaRPr lang="zh-CN" altLang="en-US" sz="20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EAF8FA">
                <a:tint val="45000"/>
                <a:satMod val="400000"/>
              </a:srgbClr>
            </a:duotone>
          </a:blip>
          <a:srcRect l="15018" r="78257"/>
          <a:stretch/>
        </p:blipFill>
        <p:spPr>
          <a:xfrm>
            <a:off x="3563165" y="2822462"/>
            <a:ext cx="492369" cy="2139881"/>
          </a:xfrm>
          <a:prstGeom prst="rect">
            <a:avLst/>
          </a:prstGeom>
          <a:noFill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EAF8FA">
                <a:tint val="45000"/>
                <a:satMod val="400000"/>
              </a:srgbClr>
            </a:duotone>
          </a:blip>
          <a:srcRect l="28899" r="64184"/>
          <a:stretch/>
        </p:blipFill>
        <p:spPr>
          <a:xfrm>
            <a:off x="4579094" y="2821615"/>
            <a:ext cx="506437" cy="2139881"/>
          </a:xfrm>
          <a:prstGeom prst="rect">
            <a:avLst/>
          </a:prstGeom>
          <a:noFill/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EAF8FA">
                <a:tint val="45000"/>
                <a:satMod val="400000"/>
              </a:srgbClr>
            </a:duotone>
          </a:blip>
          <a:srcRect l="43232" r="49659"/>
          <a:stretch/>
        </p:blipFill>
        <p:spPr>
          <a:xfrm>
            <a:off x="5626688" y="2820719"/>
            <a:ext cx="520505" cy="2139881"/>
          </a:xfrm>
          <a:prstGeom prst="rect">
            <a:avLst/>
          </a:prstGeom>
          <a:noFill/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rgbClr val="EAF8FA">
                <a:tint val="45000"/>
                <a:satMod val="400000"/>
              </a:srgbClr>
            </a:duotone>
          </a:blip>
          <a:srcRect l="57449" r="35057"/>
          <a:stretch/>
        </p:blipFill>
        <p:spPr>
          <a:xfrm>
            <a:off x="6663061" y="2822887"/>
            <a:ext cx="548640" cy="2139881"/>
          </a:xfrm>
          <a:prstGeom prst="rect">
            <a:avLst/>
          </a:prstGeom>
          <a:noFill/>
        </p:spPr>
      </p:pic>
      <p:pic>
        <p:nvPicPr>
          <p:cNvPr id="3" name="340_Annabell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60140" y="80817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2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"/>
    </mc:Choice>
    <mc:Fallback xmlns="">
      <p:transition advClick="0" advTm="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3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3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3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3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3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8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54000000">
                                      <p:cBhvr>
                                        <p:cTn id="3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-3.7037E-7 L 1.45833E-6 0.00023 C 0.00495 -0.01181 0.00989 -0.02361 0.01497 -0.03472 C 0.01667 -0.03912 0.01901 -0.04282 0.0207 -0.04745 C 0.02265 -0.05255 0.02435 -0.05833 0.02643 -0.06366 C 0.02838 -0.06875 0.03112 -0.07292 0.03333 -0.07801 C 0.03607 -0.08426 0.03841 -0.09028 0.04154 -0.0963 C 0.0444 -0.10301 0.04779 -0.10833 0.05052 -0.11481 C 0.05325 -0.1213 0.05482 -0.12893 0.05755 -0.13542 C 0.06289 -0.14815 0.07122 -0.16088 0.07695 -0.17222 C 0.08034 -0.17824 0.08333 -0.18449 0.08633 -0.19074 C 0.08932 -0.19676 0.09167 -0.20324 0.0944 -0.20926 C 0.09739 -0.21551 0.10078 -0.22153 0.10377 -0.22755 C 0.10651 -0.23356 0.10872 -0.24051 0.11185 -0.24606 C 0.12318 -0.2662 0.12018 -0.25532 0.13255 -0.27083 C 0.14362 -0.28472 0.1457 -0.29815 0.16002 -0.30972 C 0.1694 -0.3169 0.17083 -0.31713 0.17877 -0.32616 C 0.18216 -0.33009 0.18555 -0.33472 0.18919 -0.33843 C 0.19258 -0.34213 0.20286 -0.34815 0.20625 -0.35069 C 0.20924 -0.35278 0.21198 -0.3544 0.21458 -0.35694 C 0.21732 -0.35972 0.21966 -0.36412 0.22265 -0.36713 C 0.22409 -0.36875 0.23737 -0.38102 0.24219 -0.38356 C 0.25117 -0.38819 0.25521 -0.38843 0.26289 -0.39375 C 0.26458 -0.39491 0.26588 -0.39676 0.26758 -0.39792 C 0.26992 -0.39954 0.27226 -0.40046 0.27461 -0.40208 C 0.27656 -0.40324 0.27825 -0.40486 0.28034 -0.40602 C 0.29036 -0.41273 0.28372 -0.4081 0.29167 -0.41227 C 0.2931 -0.41296 0.29401 -0.41389 0.29531 -0.41435 C 0.29713 -0.41528 0.29909 -0.41551 0.30104 -0.41643 C 0.30338 -0.41759 0.30807 -0.42037 0.30807 -0.42014 L 0.38424 -0.04537 C 0.32252 0.09769 0.28138 0.23333 0.22005 0.37616 " pathEditMode="relative" rAng="0" ptsTypes="AAAAAAAAAAAAAAAAAAAAAAAAAAAAAAAA">
                                      <p:cBhvr>
                                        <p:cTn id="3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06" y="-219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xit" presetSubtype="2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42627" y="2373818"/>
            <a:ext cx="4131981" cy="2446724"/>
            <a:chOff x="3998053" y="2112560"/>
            <a:chExt cx="4131981" cy="2446724"/>
          </a:xfrm>
        </p:grpSpPr>
        <p:sp>
          <p:nvSpPr>
            <p:cNvPr id="4" name="文本框 3"/>
            <p:cNvSpPr txBox="1"/>
            <p:nvPr/>
          </p:nvSpPr>
          <p:spPr>
            <a:xfrm>
              <a:off x="3998053" y="2112560"/>
              <a:ext cx="4131981" cy="126745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8000" dirty="0" smtClean="0">
                  <a:solidFill>
                    <a:schemeClr val="bg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感谢聆听</a:t>
              </a:r>
              <a:endParaRPr lang="zh-CN" altLang="en-US" sz="80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539485" y="4250921"/>
              <a:ext cx="1049117" cy="30836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荣誉出品</a:t>
              </a:r>
              <a:endParaRPr lang="zh-CN" altLang="en-US" sz="20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 rot="18765423">
            <a:off x="-2139721" y="262460"/>
            <a:ext cx="5716072" cy="11435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8765423">
            <a:off x="8832072" y="-4501630"/>
            <a:ext cx="5716072" cy="11435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944646"/>
      </p:ext>
    </p:extLst>
  </p:cSld>
  <p:clrMapOvr>
    <a:masterClrMapping/>
  </p:clrMapOvr>
  <p:transition advClick="0" advTm="2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888 -0.9787 L -2.5E-6 -3.7037E-7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8" y="4884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-0.00046 L 0.56498 0.97825 " pathEditMode="relative" rAng="0" ptsTypes="AA">
                                      <p:cBhvr>
                                        <p:cTn id="8" dur="2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4893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06888">
            <a:off x="416827" y="-3362139"/>
            <a:ext cx="14199860" cy="810439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 rot="12156008">
            <a:off x="8963150" y="4794029"/>
            <a:ext cx="1739104" cy="4524315"/>
            <a:chOff x="12956601" y="-573218"/>
            <a:chExt cx="1739104" cy="4524315"/>
          </a:xfrm>
        </p:grpSpPr>
        <p:sp>
          <p:nvSpPr>
            <p:cNvPr id="22" name="文本框 21"/>
            <p:cNvSpPr txBox="1"/>
            <p:nvPr/>
          </p:nvSpPr>
          <p:spPr>
            <a:xfrm>
              <a:off x="12956601" y="-573218"/>
              <a:ext cx="1039091" cy="45243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29400" dirty="0">
                  <a:solidFill>
                    <a:srgbClr val="FA812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?</a:t>
              </a:r>
              <a:endParaRPr lang="zh-CN" altLang="en-US" sz="29400" dirty="0">
                <a:solidFill>
                  <a:srgbClr val="FA812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/>
            <a:srcRect l="48212" t="22388" r="34265" b="36502"/>
            <a:stretch/>
          </p:blipFill>
          <p:spPr>
            <a:xfrm>
              <a:off x="13337959" y="81030"/>
              <a:ext cx="1357746" cy="3228109"/>
            </a:xfrm>
            <a:prstGeom prst="rect">
              <a:avLst/>
            </a:pr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0000">
            <a:off x="-1643771" y="-2330803"/>
            <a:ext cx="7489900" cy="42747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89620" y="5164625"/>
            <a:ext cx="1951454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目录</a:t>
            </a:r>
            <a:endParaRPr lang="zh-CN" altLang="en-US" sz="6600" dirty="0"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01142" y="1387662"/>
            <a:ext cx="2740353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应用领域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92095" y="2432869"/>
            <a:ext cx="2740353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产品性能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37017" y="4523282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销售服务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25591" y="4691097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135007" y="2600684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189716" y="1555477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-386862" y="4682134"/>
            <a:ext cx="2271933" cy="1149535"/>
          </a:xfrm>
          <a:prstGeom prst="line">
            <a:avLst/>
          </a:prstGeom>
          <a:ln>
            <a:gradFill>
              <a:gsLst>
                <a:gs pos="0">
                  <a:srgbClr val="FA812E"/>
                </a:gs>
                <a:gs pos="50000">
                  <a:srgbClr val="FA812E"/>
                </a:gs>
                <a:gs pos="50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467558" y="5638154"/>
            <a:ext cx="2574387" cy="0"/>
          </a:xfrm>
          <a:prstGeom prst="line">
            <a:avLst/>
          </a:prstGeom>
          <a:ln>
            <a:gradFill flip="none" rotWithShape="1">
              <a:gsLst>
                <a:gs pos="0">
                  <a:srgbClr val="FA812E"/>
                </a:gs>
                <a:gs pos="50000">
                  <a:srgbClr val="FA812E"/>
                </a:gs>
                <a:gs pos="5000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664556" y="3478076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工艺要求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080299" y="3645891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1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"/>
    </mc:Choice>
    <mc:Fallback xmlns="">
      <p:transition advClick="0" advTm="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44191 -0.128824 E" pathEditMode="relative" ptsTypes="">
                                      <p:cBhvr>
                                        <p:cTn id="1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75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  <p:to x="52746" y="52746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-3506887">
                                      <p:cBhvr>
                                        <p:cTn id="1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4191 0.128824 L 0 0 E" pathEditMode="relative" ptsTypes="">
                                      <p:cBhvr>
                                        <p:cTn id="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75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  <p:from x="189587" y="18958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3506887" to="0">
                                      <p:cBhvr>
                                        <p:cTn id="2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xit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36016 0.32453 L 0.97331 -0.87107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67" y="-59792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mph" presetSubtype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CC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3" grpId="0"/>
      <p:bldP spid="5" grpId="0" animBg="1"/>
      <p:bldP spid="24" grpId="0" animBg="1"/>
      <p:bldP spid="28" grpId="0" animBg="1"/>
      <p:bldP spid="19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rcRect l="20145" t="1616" r="32815" b="1616"/>
          <a:stretch>
            <a:fillRect/>
          </a:stretch>
        </p:blipFill>
        <p:spPr>
          <a:xfrm>
            <a:off x="2202917" y="1456485"/>
            <a:ext cx="1481108" cy="1481108"/>
          </a:xfrm>
          <a:custGeom>
            <a:avLst/>
            <a:gdLst>
              <a:gd name="connsiteX0" fmla="*/ 1075574 w 2151148"/>
              <a:gd name="connsiteY0" fmla="*/ 0 h 2151148"/>
              <a:gd name="connsiteX1" fmla="*/ 2151148 w 2151148"/>
              <a:gd name="connsiteY1" fmla="*/ 1075574 h 2151148"/>
              <a:gd name="connsiteX2" fmla="*/ 1075574 w 2151148"/>
              <a:gd name="connsiteY2" fmla="*/ 2151148 h 2151148"/>
              <a:gd name="connsiteX3" fmla="*/ 0 w 2151148"/>
              <a:gd name="connsiteY3" fmla="*/ 1075574 h 2151148"/>
              <a:gd name="connsiteX4" fmla="*/ 1075574 w 2151148"/>
              <a:gd name="connsiteY4" fmla="*/ 0 h 215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1148" h="2151148">
                <a:moveTo>
                  <a:pt x="1075574" y="0"/>
                </a:moveTo>
                <a:cubicBezTo>
                  <a:pt x="1669597" y="0"/>
                  <a:pt x="2151148" y="481551"/>
                  <a:pt x="2151148" y="1075574"/>
                </a:cubicBezTo>
                <a:cubicBezTo>
                  <a:pt x="2151148" y="1669597"/>
                  <a:pt x="1669597" y="2151148"/>
                  <a:pt x="1075574" y="2151148"/>
                </a:cubicBezTo>
                <a:cubicBezTo>
                  <a:pt x="481551" y="2151148"/>
                  <a:pt x="0" y="1669597"/>
                  <a:pt x="0" y="1075574"/>
                </a:cubicBezTo>
                <a:cubicBezTo>
                  <a:pt x="0" y="481551"/>
                  <a:pt x="481551" y="0"/>
                  <a:pt x="1075574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reflection stA="16000" endPos="30000" dir="5400000" sy="-100000" algn="bl" rotWithShape="0"/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rcRect l="28393" t="9991" r="37652" b="5570"/>
          <a:stretch>
            <a:fillRect/>
          </a:stretch>
        </p:blipFill>
        <p:spPr>
          <a:xfrm>
            <a:off x="3862414" y="1456485"/>
            <a:ext cx="1481108" cy="1481108"/>
          </a:xfrm>
          <a:custGeom>
            <a:avLst/>
            <a:gdLst>
              <a:gd name="connsiteX0" fmla="*/ 1075574 w 2151148"/>
              <a:gd name="connsiteY0" fmla="*/ 0 h 2151148"/>
              <a:gd name="connsiteX1" fmla="*/ 2151148 w 2151148"/>
              <a:gd name="connsiteY1" fmla="*/ 1075574 h 2151148"/>
              <a:gd name="connsiteX2" fmla="*/ 1075574 w 2151148"/>
              <a:gd name="connsiteY2" fmla="*/ 2151148 h 2151148"/>
              <a:gd name="connsiteX3" fmla="*/ 0 w 2151148"/>
              <a:gd name="connsiteY3" fmla="*/ 1075574 h 2151148"/>
              <a:gd name="connsiteX4" fmla="*/ 1075574 w 2151148"/>
              <a:gd name="connsiteY4" fmla="*/ 0 h 215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1148" h="2151148">
                <a:moveTo>
                  <a:pt x="1075574" y="0"/>
                </a:moveTo>
                <a:cubicBezTo>
                  <a:pt x="1669597" y="0"/>
                  <a:pt x="2151148" y="481551"/>
                  <a:pt x="2151148" y="1075574"/>
                </a:cubicBezTo>
                <a:cubicBezTo>
                  <a:pt x="2151148" y="1669597"/>
                  <a:pt x="1669597" y="2151148"/>
                  <a:pt x="1075574" y="2151148"/>
                </a:cubicBezTo>
                <a:cubicBezTo>
                  <a:pt x="481551" y="2151148"/>
                  <a:pt x="0" y="1669597"/>
                  <a:pt x="0" y="1075574"/>
                </a:cubicBezTo>
                <a:cubicBezTo>
                  <a:pt x="0" y="481551"/>
                  <a:pt x="481551" y="0"/>
                  <a:pt x="1075574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reflection stA="16000" endPos="30000" dir="5400000" sy="-100000" algn="bl" rotWithShape="0"/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rcRect l="16304" t="9118" r="5936" b="7697"/>
          <a:stretch>
            <a:fillRect/>
          </a:stretch>
        </p:blipFill>
        <p:spPr>
          <a:xfrm>
            <a:off x="6848478" y="1456485"/>
            <a:ext cx="1481108" cy="1481108"/>
          </a:xfrm>
          <a:custGeom>
            <a:avLst/>
            <a:gdLst>
              <a:gd name="connsiteX0" fmla="*/ 1075574 w 2151148"/>
              <a:gd name="connsiteY0" fmla="*/ 0 h 2151148"/>
              <a:gd name="connsiteX1" fmla="*/ 2151148 w 2151148"/>
              <a:gd name="connsiteY1" fmla="*/ 1075574 h 2151148"/>
              <a:gd name="connsiteX2" fmla="*/ 1075574 w 2151148"/>
              <a:gd name="connsiteY2" fmla="*/ 2151148 h 2151148"/>
              <a:gd name="connsiteX3" fmla="*/ 0 w 2151148"/>
              <a:gd name="connsiteY3" fmla="*/ 1075574 h 2151148"/>
              <a:gd name="connsiteX4" fmla="*/ 1075574 w 2151148"/>
              <a:gd name="connsiteY4" fmla="*/ 0 h 215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1148" h="2151148">
                <a:moveTo>
                  <a:pt x="1075574" y="0"/>
                </a:moveTo>
                <a:cubicBezTo>
                  <a:pt x="1669597" y="0"/>
                  <a:pt x="2151148" y="481551"/>
                  <a:pt x="2151148" y="1075574"/>
                </a:cubicBezTo>
                <a:cubicBezTo>
                  <a:pt x="2151148" y="1669597"/>
                  <a:pt x="1669597" y="2151148"/>
                  <a:pt x="1075574" y="2151148"/>
                </a:cubicBezTo>
                <a:cubicBezTo>
                  <a:pt x="481551" y="2151148"/>
                  <a:pt x="0" y="1669597"/>
                  <a:pt x="0" y="1075574"/>
                </a:cubicBezTo>
                <a:cubicBezTo>
                  <a:pt x="0" y="481551"/>
                  <a:pt x="481551" y="0"/>
                  <a:pt x="1075574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reflection stA="16000" endPos="30000" dir="5400000" sy="-100000" algn="bl" rotWithShape="0"/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rcRect l="5655" t="3890" r="45221" b="37889"/>
          <a:stretch>
            <a:fillRect/>
          </a:stretch>
        </p:blipFill>
        <p:spPr>
          <a:xfrm>
            <a:off x="8507975" y="1456485"/>
            <a:ext cx="1481108" cy="1481108"/>
          </a:xfrm>
          <a:custGeom>
            <a:avLst/>
            <a:gdLst>
              <a:gd name="connsiteX0" fmla="*/ 1075574 w 2151148"/>
              <a:gd name="connsiteY0" fmla="*/ 0 h 2151148"/>
              <a:gd name="connsiteX1" fmla="*/ 2151148 w 2151148"/>
              <a:gd name="connsiteY1" fmla="*/ 1075574 h 2151148"/>
              <a:gd name="connsiteX2" fmla="*/ 1075574 w 2151148"/>
              <a:gd name="connsiteY2" fmla="*/ 2151148 h 2151148"/>
              <a:gd name="connsiteX3" fmla="*/ 0 w 2151148"/>
              <a:gd name="connsiteY3" fmla="*/ 1075574 h 2151148"/>
              <a:gd name="connsiteX4" fmla="*/ 1075574 w 2151148"/>
              <a:gd name="connsiteY4" fmla="*/ 0 h 215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1148" h="2151148">
                <a:moveTo>
                  <a:pt x="1075574" y="0"/>
                </a:moveTo>
                <a:cubicBezTo>
                  <a:pt x="1669597" y="0"/>
                  <a:pt x="2151148" y="481551"/>
                  <a:pt x="2151148" y="1075574"/>
                </a:cubicBezTo>
                <a:cubicBezTo>
                  <a:pt x="2151148" y="1669597"/>
                  <a:pt x="1669597" y="2151148"/>
                  <a:pt x="1075574" y="2151148"/>
                </a:cubicBezTo>
                <a:cubicBezTo>
                  <a:pt x="481551" y="2151148"/>
                  <a:pt x="0" y="1669597"/>
                  <a:pt x="0" y="1075574"/>
                </a:cubicBezTo>
                <a:cubicBezTo>
                  <a:pt x="0" y="481551"/>
                  <a:pt x="481551" y="0"/>
                  <a:pt x="1075574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reflection stA="16000" endPos="30000" dir="5400000" sy="-100000" algn="bl" rotWithShape="0"/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/>
          <a:srcRect l="16334" t="7072" r="26101" b="15863"/>
          <a:stretch>
            <a:fillRect/>
          </a:stretch>
        </p:blipFill>
        <p:spPr>
          <a:xfrm>
            <a:off x="2202917" y="4133180"/>
            <a:ext cx="1481108" cy="1481108"/>
          </a:xfrm>
          <a:custGeom>
            <a:avLst/>
            <a:gdLst>
              <a:gd name="connsiteX0" fmla="*/ 1075574 w 2151148"/>
              <a:gd name="connsiteY0" fmla="*/ 0 h 2151148"/>
              <a:gd name="connsiteX1" fmla="*/ 2151148 w 2151148"/>
              <a:gd name="connsiteY1" fmla="*/ 1075574 h 2151148"/>
              <a:gd name="connsiteX2" fmla="*/ 1075574 w 2151148"/>
              <a:gd name="connsiteY2" fmla="*/ 2151148 h 2151148"/>
              <a:gd name="connsiteX3" fmla="*/ 0 w 2151148"/>
              <a:gd name="connsiteY3" fmla="*/ 1075574 h 2151148"/>
              <a:gd name="connsiteX4" fmla="*/ 1075574 w 2151148"/>
              <a:gd name="connsiteY4" fmla="*/ 0 h 215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1148" h="2151148">
                <a:moveTo>
                  <a:pt x="1075574" y="0"/>
                </a:moveTo>
                <a:cubicBezTo>
                  <a:pt x="1669597" y="0"/>
                  <a:pt x="2151148" y="481551"/>
                  <a:pt x="2151148" y="1075574"/>
                </a:cubicBezTo>
                <a:cubicBezTo>
                  <a:pt x="2151148" y="1669597"/>
                  <a:pt x="1669597" y="2151148"/>
                  <a:pt x="1075574" y="2151148"/>
                </a:cubicBezTo>
                <a:cubicBezTo>
                  <a:pt x="481551" y="2151148"/>
                  <a:pt x="0" y="1669597"/>
                  <a:pt x="0" y="1075574"/>
                </a:cubicBezTo>
                <a:cubicBezTo>
                  <a:pt x="0" y="481551"/>
                  <a:pt x="481551" y="0"/>
                  <a:pt x="1075574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reflection stA="16000" endPos="30000" dir="5400000" sy="-100000" algn="bl" rotWithShape="0"/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/>
          <a:srcRect l="25086" t="35256" r="26598" b="1509"/>
          <a:stretch>
            <a:fillRect/>
          </a:stretch>
        </p:blipFill>
        <p:spPr>
          <a:xfrm>
            <a:off x="3862414" y="4133180"/>
            <a:ext cx="1481108" cy="1481108"/>
          </a:xfrm>
          <a:custGeom>
            <a:avLst/>
            <a:gdLst>
              <a:gd name="connsiteX0" fmla="*/ 1075574 w 2151148"/>
              <a:gd name="connsiteY0" fmla="*/ 0 h 2151148"/>
              <a:gd name="connsiteX1" fmla="*/ 2151148 w 2151148"/>
              <a:gd name="connsiteY1" fmla="*/ 1075574 h 2151148"/>
              <a:gd name="connsiteX2" fmla="*/ 1075574 w 2151148"/>
              <a:gd name="connsiteY2" fmla="*/ 2151148 h 2151148"/>
              <a:gd name="connsiteX3" fmla="*/ 0 w 2151148"/>
              <a:gd name="connsiteY3" fmla="*/ 1075574 h 2151148"/>
              <a:gd name="connsiteX4" fmla="*/ 1075574 w 2151148"/>
              <a:gd name="connsiteY4" fmla="*/ 0 h 215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1148" h="2151148">
                <a:moveTo>
                  <a:pt x="1075574" y="0"/>
                </a:moveTo>
                <a:cubicBezTo>
                  <a:pt x="1669597" y="0"/>
                  <a:pt x="2151148" y="481551"/>
                  <a:pt x="2151148" y="1075574"/>
                </a:cubicBezTo>
                <a:cubicBezTo>
                  <a:pt x="2151148" y="1669597"/>
                  <a:pt x="1669597" y="2151148"/>
                  <a:pt x="1075574" y="2151148"/>
                </a:cubicBezTo>
                <a:cubicBezTo>
                  <a:pt x="481551" y="2151148"/>
                  <a:pt x="0" y="1669597"/>
                  <a:pt x="0" y="1075574"/>
                </a:cubicBezTo>
                <a:cubicBezTo>
                  <a:pt x="0" y="481551"/>
                  <a:pt x="481551" y="0"/>
                  <a:pt x="1075574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reflection stA="16000" endPos="30000" dir="5400000" sy="-100000" algn="bl" rotWithShape="0"/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/>
          <a:srcRect l="20055" t="19874" r="20055" b="12013"/>
          <a:stretch>
            <a:fillRect/>
          </a:stretch>
        </p:blipFill>
        <p:spPr>
          <a:xfrm>
            <a:off x="6848478" y="4139455"/>
            <a:ext cx="1481108" cy="1481108"/>
          </a:xfrm>
          <a:custGeom>
            <a:avLst/>
            <a:gdLst>
              <a:gd name="connsiteX0" fmla="*/ 1075574 w 2151148"/>
              <a:gd name="connsiteY0" fmla="*/ 0 h 2151148"/>
              <a:gd name="connsiteX1" fmla="*/ 2151148 w 2151148"/>
              <a:gd name="connsiteY1" fmla="*/ 1075574 h 2151148"/>
              <a:gd name="connsiteX2" fmla="*/ 1075574 w 2151148"/>
              <a:gd name="connsiteY2" fmla="*/ 2151148 h 2151148"/>
              <a:gd name="connsiteX3" fmla="*/ 0 w 2151148"/>
              <a:gd name="connsiteY3" fmla="*/ 1075574 h 2151148"/>
              <a:gd name="connsiteX4" fmla="*/ 1075574 w 2151148"/>
              <a:gd name="connsiteY4" fmla="*/ 0 h 215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1148" h="2151148">
                <a:moveTo>
                  <a:pt x="1075574" y="0"/>
                </a:moveTo>
                <a:cubicBezTo>
                  <a:pt x="1669597" y="0"/>
                  <a:pt x="2151148" y="481551"/>
                  <a:pt x="2151148" y="1075574"/>
                </a:cubicBezTo>
                <a:cubicBezTo>
                  <a:pt x="2151148" y="1669597"/>
                  <a:pt x="1669597" y="2151148"/>
                  <a:pt x="1075574" y="2151148"/>
                </a:cubicBezTo>
                <a:cubicBezTo>
                  <a:pt x="481551" y="2151148"/>
                  <a:pt x="0" y="1669597"/>
                  <a:pt x="0" y="1075574"/>
                </a:cubicBezTo>
                <a:cubicBezTo>
                  <a:pt x="0" y="481551"/>
                  <a:pt x="481551" y="0"/>
                  <a:pt x="1075574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reflection stA="16000" endPos="30000" dir="5400000" sy="-100000" algn="bl" rotWithShape="0"/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9"/>
          <a:srcRect l="16396" t="6951" r="25275" b="6951"/>
          <a:stretch>
            <a:fillRect/>
          </a:stretch>
        </p:blipFill>
        <p:spPr>
          <a:xfrm>
            <a:off x="8507975" y="4139455"/>
            <a:ext cx="1481108" cy="1481108"/>
          </a:xfrm>
          <a:custGeom>
            <a:avLst/>
            <a:gdLst>
              <a:gd name="connsiteX0" fmla="*/ 1075574 w 2151148"/>
              <a:gd name="connsiteY0" fmla="*/ 0 h 2151148"/>
              <a:gd name="connsiteX1" fmla="*/ 2151148 w 2151148"/>
              <a:gd name="connsiteY1" fmla="*/ 1075574 h 2151148"/>
              <a:gd name="connsiteX2" fmla="*/ 1075574 w 2151148"/>
              <a:gd name="connsiteY2" fmla="*/ 2151148 h 2151148"/>
              <a:gd name="connsiteX3" fmla="*/ 0 w 2151148"/>
              <a:gd name="connsiteY3" fmla="*/ 1075574 h 2151148"/>
              <a:gd name="connsiteX4" fmla="*/ 1075574 w 2151148"/>
              <a:gd name="connsiteY4" fmla="*/ 0 h 215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1148" h="2151148">
                <a:moveTo>
                  <a:pt x="1075574" y="0"/>
                </a:moveTo>
                <a:cubicBezTo>
                  <a:pt x="1669597" y="0"/>
                  <a:pt x="2151148" y="481551"/>
                  <a:pt x="2151148" y="1075574"/>
                </a:cubicBezTo>
                <a:cubicBezTo>
                  <a:pt x="2151148" y="1669597"/>
                  <a:pt x="1669597" y="2151148"/>
                  <a:pt x="1075574" y="2151148"/>
                </a:cubicBezTo>
                <a:cubicBezTo>
                  <a:pt x="481551" y="2151148"/>
                  <a:pt x="0" y="1669597"/>
                  <a:pt x="0" y="1075574"/>
                </a:cubicBezTo>
                <a:cubicBezTo>
                  <a:pt x="0" y="481551"/>
                  <a:pt x="481551" y="0"/>
                  <a:pt x="1075574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reflection stA="16000" endPos="30000" dir="5400000" sy="-100000" algn="bl" rotWithShape="0"/>
          </a:effectLst>
        </p:spPr>
      </p:pic>
      <p:sp>
        <p:nvSpPr>
          <p:cNvPr id="48" name="矩形 47"/>
          <p:cNvSpPr/>
          <p:nvPr/>
        </p:nvSpPr>
        <p:spPr>
          <a:xfrm>
            <a:off x="2532991" y="2837270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光通信器件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532990" y="5513965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LED</a:t>
            </a:r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行业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026866" y="2837270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电力电子元器件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026865" y="5513965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高频微波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3387" y="207680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应用领域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29671" y="333930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319"/>
      </p:ext>
    </p:extLst>
  </p:cSld>
  <p:clrMapOvr>
    <a:masterClrMapping/>
  </p:clrMapOvr>
  <p:transition spd="slow" advClick="0" advTm="5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  <p:bldP spid="52" grpId="0"/>
      <p:bldP spid="53" grpId="0"/>
      <p:bldP spid="21" grpId="0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 rot="12156008">
            <a:off x="8963150" y="4794029"/>
            <a:ext cx="1739104" cy="4524315"/>
            <a:chOff x="12956601" y="-573218"/>
            <a:chExt cx="1739104" cy="4524315"/>
          </a:xfrm>
        </p:grpSpPr>
        <p:sp>
          <p:nvSpPr>
            <p:cNvPr id="22" name="文本框 21"/>
            <p:cNvSpPr txBox="1"/>
            <p:nvPr/>
          </p:nvSpPr>
          <p:spPr>
            <a:xfrm>
              <a:off x="12956601" y="-573218"/>
              <a:ext cx="1039091" cy="45243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29400" dirty="0">
                  <a:solidFill>
                    <a:srgbClr val="FA812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?</a:t>
              </a:r>
              <a:endParaRPr lang="zh-CN" altLang="en-US" sz="29400" dirty="0">
                <a:solidFill>
                  <a:srgbClr val="FA812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/>
            <a:srcRect l="48212" t="22388" r="34265" b="36502"/>
            <a:stretch/>
          </p:blipFill>
          <p:spPr>
            <a:xfrm>
              <a:off x="13337959" y="81030"/>
              <a:ext cx="1357746" cy="3228109"/>
            </a:xfrm>
            <a:prstGeom prst="rect">
              <a:avLst/>
            </a:pr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00000">
            <a:off x="-1643771" y="-2330803"/>
            <a:ext cx="7489900" cy="42747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89620" y="5164625"/>
            <a:ext cx="1951454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目录</a:t>
            </a:r>
            <a:endParaRPr lang="zh-CN" altLang="en-US" sz="6600" dirty="0"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01142" y="1387662"/>
            <a:ext cx="2740353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应用领域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92095" y="2432869"/>
            <a:ext cx="2740353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产品性能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37017" y="4523282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销售服务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25591" y="4691097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135007" y="2600684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189716" y="1555477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-386862" y="4682134"/>
            <a:ext cx="2271933" cy="1149535"/>
          </a:xfrm>
          <a:prstGeom prst="line">
            <a:avLst/>
          </a:prstGeom>
          <a:ln>
            <a:gradFill>
              <a:gsLst>
                <a:gs pos="0">
                  <a:srgbClr val="FA812E"/>
                </a:gs>
                <a:gs pos="50000">
                  <a:srgbClr val="FA812E"/>
                </a:gs>
                <a:gs pos="50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467558" y="5638154"/>
            <a:ext cx="2574387" cy="0"/>
          </a:xfrm>
          <a:prstGeom prst="line">
            <a:avLst/>
          </a:prstGeom>
          <a:ln>
            <a:gradFill flip="none" rotWithShape="1">
              <a:gsLst>
                <a:gs pos="0">
                  <a:srgbClr val="FA812E"/>
                </a:gs>
                <a:gs pos="50000">
                  <a:srgbClr val="FA812E"/>
                </a:gs>
                <a:gs pos="5000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664556" y="3478076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工艺要求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080299" y="3645891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18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">
        <p14:switch dir="r"/>
      </p:transition>
    </mc:Choice>
    <mc:Fallback xmlns="">
      <p:transition spd="slow" advClick="0" advTm="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xit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36016 0.32453 L 0.97331 -0.87107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67" y="-5979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mph" presetSubtype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CC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3" grpId="0"/>
      <p:bldP spid="5" grpId="0" animBg="1"/>
      <p:bldP spid="24" grpId="0" animBg="1"/>
      <p:bldP spid="28" grpId="0" animBg="1"/>
      <p:bldP spid="19" grpId="0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76909" y="2467580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高热导性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6909" y="4361300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较低介电常数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56247" y="4366832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较低介电损耗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6909" y="3414637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抗酸抗碱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66577" y="5308357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热膨胀系数跟</a:t>
            </a:r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Si</a:t>
            </a:r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接近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56247" y="2467580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zh-CN" altLang="en-US" sz="2400" dirty="0">
                <a:latin typeface="造字工房悦黑体验版纤细体" pitchFamily="50" charset="-122"/>
                <a:ea typeface="造字工房悦黑体验版纤细体" pitchFamily="50" charset="-122"/>
              </a:rPr>
              <a:t>高绝缘性</a:t>
            </a:r>
          </a:p>
        </p:txBody>
      </p:sp>
      <p:sp>
        <p:nvSpPr>
          <p:cNvPr id="16" name="矩形 15"/>
          <p:cNvSpPr/>
          <p:nvPr/>
        </p:nvSpPr>
        <p:spPr>
          <a:xfrm>
            <a:off x="2276909" y="1438620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400" dirty="0">
                <a:latin typeface="造字工房悦黑体验版纤细体" pitchFamily="50" charset="-122"/>
                <a:ea typeface="造字工房悦黑体验版纤细体" pitchFamily="50" charset="-122"/>
              </a:rPr>
              <a:t>无毒</a:t>
            </a:r>
          </a:p>
        </p:txBody>
      </p:sp>
      <p:sp>
        <p:nvSpPr>
          <p:cNvPr id="17" name="矩形 16"/>
          <p:cNvSpPr/>
          <p:nvPr/>
        </p:nvSpPr>
        <p:spPr>
          <a:xfrm>
            <a:off x="7256247" y="1438619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耐高温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56247" y="3419775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力学性能优良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1102" t="45166" r="69619" b="5586"/>
          <a:stretch/>
        </p:blipFill>
        <p:spPr>
          <a:xfrm>
            <a:off x="4291264" y="1599791"/>
            <a:ext cx="3609473" cy="346509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896468" y="2046282"/>
            <a:ext cx="2157355" cy="29315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538294" y="3059744"/>
            <a:ext cx="1269802" cy="144666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522252" y="4009716"/>
            <a:ext cx="1097874" cy="14946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173195" y="4563818"/>
            <a:ext cx="377189" cy="392956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4727487" y="4624862"/>
            <a:ext cx="742871" cy="885619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311190" y="4644064"/>
            <a:ext cx="707616" cy="31271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454701" y="3765639"/>
            <a:ext cx="564105" cy="244077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534911" y="2824708"/>
            <a:ext cx="1134838" cy="280113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7633974" y="2085888"/>
            <a:ext cx="1333563" cy="24576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713387" y="207680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产品性能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9671" y="333930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630244"/>
      </p:ext>
    </p:extLst>
  </p:cSld>
  <p:clrMapOvr>
    <a:masterClrMapping/>
  </p:clrMapOvr>
  <p:transition spd="slow" advClick="0" advTm="5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6" grpId="0"/>
      <p:bldP spid="17" grpId="0"/>
      <p:bldP spid="20" grpId="0"/>
      <p:bldP spid="23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 rot="12156008">
            <a:off x="8963150" y="4794029"/>
            <a:ext cx="1739104" cy="4524315"/>
            <a:chOff x="12956601" y="-573218"/>
            <a:chExt cx="1739104" cy="4524315"/>
          </a:xfrm>
        </p:grpSpPr>
        <p:sp>
          <p:nvSpPr>
            <p:cNvPr id="22" name="文本框 21"/>
            <p:cNvSpPr txBox="1"/>
            <p:nvPr/>
          </p:nvSpPr>
          <p:spPr>
            <a:xfrm>
              <a:off x="12956601" y="-573218"/>
              <a:ext cx="1039091" cy="45243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29400" dirty="0">
                  <a:solidFill>
                    <a:srgbClr val="FA812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?</a:t>
              </a:r>
              <a:endParaRPr lang="zh-CN" altLang="en-US" sz="29400" dirty="0">
                <a:solidFill>
                  <a:srgbClr val="FA812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/>
            <a:srcRect l="48212" t="22388" r="34265" b="36502"/>
            <a:stretch/>
          </p:blipFill>
          <p:spPr>
            <a:xfrm>
              <a:off x="13337959" y="81030"/>
              <a:ext cx="1357746" cy="3228109"/>
            </a:xfrm>
            <a:prstGeom prst="rect">
              <a:avLst/>
            </a:pr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00000">
            <a:off x="-1601568" y="-2382810"/>
            <a:ext cx="7489900" cy="42747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89620" y="5164625"/>
            <a:ext cx="1951454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目录</a:t>
            </a:r>
            <a:endParaRPr lang="zh-CN" altLang="en-US" sz="6600" dirty="0"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01142" y="1387662"/>
            <a:ext cx="2740353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应用领域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92095" y="2432869"/>
            <a:ext cx="2740353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产品性能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37017" y="4523282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销售服务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25591" y="4691097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135007" y="2600684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189716" y="1555477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-386862" y="4682134"/>
            <a:ext cx="2271933" cy="1149535"/>
          </a:xfrm>
          <a:prstGeom prst="line">
            <a:avLst/>
          </a:prstGeom>
          <a:ln>
            <a:gradFill>
              <a:gsLst>
                <a:gs pos="0">
                  <a:srgbClr val="FA812E"/>
                </a:gs>
                <a:gs pos="50000">
                  <a:srgbClr val="FA812E"/>
                </a:gs>
                <a:gs pos="50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467558" y="5638154"/>
            <a:ext cx="2574387" cy="0"/>
          </a:xfrm>
          <a:prstGeom prst="line">
            <a:avLst/>
          </a:prstGeom>
          <a:ln>
            <a:gradFill flip="none" rotWithShape="1">
              <a:gsLst>
                <a:gs pos="0">
                  <a:srgbClr val="FA812E"/>
                </a:gs>
                <a:gs pos="50000">
                  <a:srgbClr val="FA812E"/>
                </a:gs>
                <a:gs pos="5000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664556" y="3478076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工艺要求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080299" y="3645891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16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">
        <p14:switch dir="r"/>
      </p:transition>
    </mc:Choice>
    <mc:Fallback xmlns="">
      <p:transition spd="slow" advClick="0" advTm="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xit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36016 0.32453 L 0.97331 -0.87107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67" y="-5979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mph" presetSubtype="1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CC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3" grpId="0"/>
      <p:bldP spid="5" grpId="0" animBg="1"/>
      <p:bldP spid="24" grpId="0" animBg="1"/>
      <p:bldP spid="28" grpId="0" animBg="1"/>
      <p:bldP spid="19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l="702" t="15143" r="463" b="15143"/>
          <a:stretch>
            <a:fillRect/>
          </a:stretch>
        </p:blipFill>
        <p:spPr>
          <a:xfrm>
            <a:off x="1347108" y="1520886"/>
            <a:ext cx="2886092" cy="15892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l="3453" t="23617" r="882" b="6187"/>
          <a:stretch>
            <a:fillRect/>
          </a:stretch>
        </p:blipFill>
        <p:spPr>
          <a:xfrm>
            <a:off x="4652954" y="1532298"/>
            <a:ext cx="2886092" cy="15892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rcRect l="4032" t="10108" r="441" b="10108"/>
          <a:stretch>
            <a:fillRect/>
          </a:stretch>
        </p:blipFill>
        <p:spPr>
          <a:xfrm>
            <a:off x="7956203" y="1532298"/>
            <a:ext cx="2886092" cy="15892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rcRect t="22123" r="1435" b="35388"/>
          <a:stretch>
            <a:fillRect/>
          </a:stretch>
        </p:blipFill>
        <p:spPr>
          <a:xfrm>
            <a:off x="6303280" y="4014371"/>
            <a:ext cx="2886092" cy="15892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rcRect t="6462" b="14249"/>
          <a:stretch>
            <a:fillRect/>
          </a:stretch>
        </p:blipFill>
        <p:spPr>
          <a:xfrm>
            <a:off x="3000031" y="4014371"/>
            <a:ext cx="2886092" cy="15892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" name="矩形 27"/>
          <p:cNvSpPr/>
          <p:nvPr/>
        </p:nvSpPr>
        <p:spPr>
          <a:xfrm>
            <a:off x="1460732" y="3121556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>
                <a:latin typeface="造字工房悦黑体验版纤细体" pitchFamily="50" charset="-122"/>
                <a:ea typeface="造字工房悦黑体验版纤细体" pitchFamily="50" charset="-122"/>
              </a:rPr>
              <a:t>无</a:t>
            </a:r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尘操作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66578" y="3121556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高温烧制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69827" y="3121556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尺寸精准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16904" y="5582208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时间精确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13655" y="5582208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投料精确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3387" y="207680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工艺要求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29671" y="333930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79555"/>
      </p:ext>
    </p:extLst>
  </p:cSld>
  <p:clrMapOvr>
    <a:masterClrMapping/>
  </p:clrMapOvr>
  <p:transition spd="slow" advClick="0" advTm="5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6" grpId="0"/>
      <p:bldP spid="37" grpId="0"/>
      <p:bldP spid="38" grpId="0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 rot="12156008">
            <a:off x="8963150" y="4794029"/>
            <a:ext cx="1739104" cy="4524315"/>
            <a:chOff x="12956601" y="-573218"/>
            <a:chExt cx="1739104" cy="4524315"/>
          </a:xfrm>
        </p:grpSpPr>
        <p:sp>
          <p:nvSpPr>
            <p:cNvPr id="22" name="文本框 21"/>
            <p:cNvSpPr txBox="1"/>
            <p:nvPr/>
          </p:nvSpPr>
          <p:spPr>
            <a:xfrm>
              <a:off x="12956601" y="-573218"/>
              <a:ext cx="1039091" cy="452431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29400" dirty="0">
                  <a:solidFill>
                    <a:srgbClr val="FA812E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?</a:t>
              </a:r>
              <a:endParaRPr lang="zh-CN" altLang="en-US" sz="29400" dirty="0">
                <a:solidFill>
                  <a:srgbClr val="FA812E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/>
            <a:srcRect l="48212" t="22388" r="34265" b="36502"/>
            <a:stretch/>
          </p:blipFill>
          <p:spPr>
            <a:xfrm>
              <a:off x="13337959" y="81030"/>
              <a:ext cx="1357746" cy="3228109"/>
            </a:xfrm>
            <a:prstGeom prst="rect">
              <a:avLst/>
            </a:pr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00000">
            <a:off x="-1643771" y="-2330803"/>
            <a:ext cx="7489900" cy="42747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89620" y="5164625"/>
            <a:ext cx="1951454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目录</a:t>
            </a:r>
            <a:endParaRPr lang="zh-CN" altLang="en-US" sz="6600" dirty="0"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01142" y="1387662"/>
            <a:ext cx="2740353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应用领域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92095" y="2432869"/>
            <a:ext cx="2740353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产品性能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37017" y="4523282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销售服务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25591" y="4691097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135007" y="2600684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189716" y="1555477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-386862" y="4682134"/>
            <a:ext cx="2271933" cy="1149535"/>
          </a:xfrm>
          <a:prstGeom prst="line">
            <a:avLst/>
          </a:prstGeom>
          <a:ln>
            <a:gradFill>
              <a:gsLst>
                <a:gs pos="0">
                  <a:srgbClr val="FA812E"/>
                </a:gs>
                <a:gs pos="50000">
                  <a:srgbClr val="FA812E"/>
                </a:gs>
                <a:gs pos="50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9467558" y="5638154"/>
            <a:ext cx="2574387" cy="0"/>
          </a:xfrm>
          <a:prstGeom prst="line">
            <a:avLst/>
          </a:prstGeom>
          <a:ln>
            <a:gradFill flip="none" rotWithShape="1">
              <a:gsLst>
                <a:gs pos="0">
                  <a:srgbClr val="FA812E"/>
                </a:gs>
                <a:gs pos="50000">
                  <a:srgbClr val="FA812E"/>
                </a:gs>
                <a:gs pos="50000">
                  <a:schemeClr val="bg1"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664556" y="3478076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工艺要求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080299" y="3645891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40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">
        <p14:switch dir="r"/>
      </p:transition>
    </mc:Choice>
    <mc:Fallback xmlns="">
      <p:transition spd="slow" advClick="0" advTm="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xit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36016 0.32453 L 0.97331 -0.87107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67" y="-5979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mph" presetSubtype="1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CC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3" grpId="0"/>
      <p:bldP spid="5" grpId="0" animBg="1"/>
      <p:bldP spid="24" grpId="0" animBg="1"/>
      <p:bldP spid="28" grpId="0" animBg="1"/>
      <p:bldP spid="19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t="1486" b="1486"/>
          <a:stretch>
            <a:fillRect/>
          </a:stretch>
        </p:blipFill>
        <p:spPr>
          <a:xfrm>
            <a:off x="4614706" y="2179855"/>
            <a:ext cx="2962588" cy="1885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t="1466" b="2847"/>
          <a:stretch>
            <a:fillRect/>
          </a:stretch>
        </p:blipFill>
        <p:spPr>
          <a:xfrm>
            <a:off x="8007243" y="2179855"/>
            <a:ext cx="2962588" cy="1885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rcRect l="27609" t="567" r="2483" b="371"/>
          <a:stretch>
            <a:fillRect/>
          </a:stretch>
        </p:blipFill>
        <p:spPr>
          <a:xfrm>
            <a:off x="1222169" y="2179855"/>
            <a:ext cx="2962588" cy="1885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矩形 17"/>
          <p:cNvSpPr/>
          <p:nvPr/>
        </p:nvSpPr>
        <p:spPr>
          <a:xfrm>
            <a:off x="1374040" y="4253609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一流研发 保障质量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66577" y="4253609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对点销售 满足需求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59114" y="4253608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用心服务 创造双赢 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3387" y="207680"/>
            <a:ext cx="2658845" cy="9470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48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销售服务</a:t>
            </a:r>
            <a:endParaRPr lang="zh-CN" altLang="en-US" sz="48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29671" y="333930"/>
            <a:ext cx="611426" cy="611426"/>
          </a:xfrm>
          <a:prstGeom prst="ellipse">
            <a:avLst/>
          </a:prstGeom>
          <a:solidFill>
            <a:srgbClr val="FA8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08000"/>
      </p:ext>
    </p:extLst>
  </p:cSld>
  <p:clrMapOvr>
    <a:masterClrMapping/>
  </p:clrMapOvr>
  <p:transition spd="slow" advClick="0" advTm="5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</TotalTime>
  <Words>122</Words>
  <Application>Microsoft Office PowerPoint</Application>
  <PresentationFormat>宽屏</PresentationFormat>
  <Paragraphs>58</Paragraphs>
  <Slides>10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宋体</vt:lpstr>
      <vt:lpstr>造字工房悦黑体验版纤细体</vt:lpstr>
      <vt:lpstr>张海山草泥马体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92</cp:revision>
  <dcterms:created xsi:type="dcterms:W3CDTF">2015-06-15T11:31:49Z</dcterms:created>
  <dcterms:modified xsi:type="dcterms:W3CDTF">2016-05-30T12:42:22Z</dcterms:modified>
</cp:coreProperties>
</file>