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71" d="100"/>
          <a:sy n="71" d="100"/>
        </p:scale>
        <p:origin x="-70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5526747943550809E-3"/>
          <c:y val="4.9697597942910763E-3"/>
          <c:w val="0.99505874360439184"/>
          <c:h val="0.98421761105830996"/>
        </c:manualLayout>
      </c:layout>
      <c:lineChart>
        <c:grouping val="standard"/>
        <c:varyColors val="0"/>
        <c:ser>
          <c:idx val="0"/>
          <c:order val="0"/>
          <c:tx>
            <c:strRef>
              <c:f>Sheet1!$B$1</c:f>
              <c:strCache>
                <c:ptCount val="1"/>
                <c:pt idx="0">
                  <c:v>系列 1</c:v>
                </c:pt>
              </c:strCache>
            </c:strRef>
          </c:tx>
          <c:spPr>
            <a:ln w="28575" cap="rnd">
              <a:solidFill>
                <a:schemeClr val="bg1"/>
              </a:solidFill>
              <a:round/>
            </a:ln>
            <a:effectLst/>
          </c:spPr>
          <c:marker>
            <c:symbol val="circle"/>
            <c:size val="5"/>
            <c:spPr>
              <a:solidFill>
                <a:schemeClr val="bg1"/>
              </a:solidFill>
              <a:ln w="9525">
                <a:solidFill>
                  <a:schemeClr val="bg1">
                    <a:lumMod val="5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rgbClr val="0AD085"/>
              </a:solidFill>
              <a:round/>
            </a:ln>
            <a:effectLst/>
          </c:spPr>
          <c:marker>
            <c:symbol val="circle"/>
            <c:size val="5"/>
            <c:spPr>
              <a:solidFill>
                <a:schemeClr val="accent6"/>
              </a:solidFill>
              <a:ln w="9525">
                <a:solidFill>
                  <a:srgbClr val="0AD08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列1</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smooth val="0"/>
        </c:ser>
        <c:dLbls>
          <c:dLblPos val="t"/>
          <c:showLegendKey val="0"/>
          <c:showVal val="1"/>
          <c:showCatName val="0"/>
          <c:showSerName val="0"/>
          <c:showPercent val="0"/>
          <c:showBubbleSize val="0"/>
        </c:dLbls>
        <c:marker val="1"/>
        <c:smooth val="0"/>
        <c:axId val="50272512"/>
        <c:axId val="50294784"/>
      </c:lineChart>
      <c:catAx>
        <c:axId val="50272512"/>
        <c:scaling>
          <c:orientation val="minMax"/>
        </c:scaling>
        <c:delete val="1"/>
        <c:axPos val="b"/>
        <c:numFmt formatCode="General" sourceLinked="1"/>
        <c:majorTickMark val="none"/>
        <c:minorTickMark val="none"/>
        <c:tickLblPos val="nextTo"/>
        <c:crossAx val="50294784"/>
        <c:crosses val="autoZero"/>
        <c:auto val="1"/>
        <c:lblAlgn val="ctr"/>
        <c:lblOffset val="100"/>
        <c:noMultiLvlLbl val="0"/>
      </c:catAx>
      <c:valAx>
        <c:axId val="50294784"/>
        <c:scaling>
          <c:orientation val="minMax"/>
        </c:scaling>
        <c:delete val="1"/>
        <c:axPos val="l"/>
        <c:numFmt formatCode="General" sourceLinked="1"/>
        <c:majorTickMark val="none"/>
        <c:minorTickMark val="none"/>
        <c:tickLblPos val="nextTo"/>
        <c:crossAx val="50272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510D895-DE34-4A30-B173-13B1526835BA}" type="datetimeFigureOut">
              <a:rPr lang="zh-CN" altLang="en-US" smtClean="0"/>
              <a:t>2015/7/11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2E6A5D-B4AB-447B-99F3-FEA68FD08F41}" type="slidenum">
              <a:rPr lang="zh-CN" altLang="en-US" smtClean="0"/>
              <a:t>‹#›</a:t>
            </a:fld>
            <a:endParaRPr lang="zh-CN" altLang="en-US"/>
          </a:p>
        </p:txBody>
      </p:sp>
    </p:spTree>
    <p:extLst>
      <p:ext uri="{BB962C8B-B14F-4D97-AF65-F5344CB8AC3E}">
        <p14:creationId xmlns:p14="http://schemas.microsoft.com/office/powerpoint/2010/main" val="532819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510D895-DE34-4A30-B173-13B1526835BA}" type="datetimeFigureOut">
              <a:rPr lang="zh-CN" altLang="en-US" smtClean="0"/>
              <a:t>2015/7/11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2E6A5D-B4AB-447B-99F3-FEA68FD08F41}" type="slidenum">
              <a:rPr lang="zh-CN" altLang="en-US" smtClean="0"/>
              <a:t>‹#›</a:t>
            </a:fld>
            <a:endParaRPr lang="zh-CN" altLang="en-US"/>
          </a:p>
        </p:txBody>
      </p:sp>
    </p:spTree>
    <p:extLst>
      <p:ext uri="{BB962C8B-B14F-4D97-AF65-F5344CB8AC3E}">
        <p14:creationId xmlns:p14="http://schemas.microsoft.com/office/powerpoint/2010/main" val="3588217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510D895-DE34-4A30-B173-13B1526835BA}" type="datetimeFigureOut">
              <a:rPr lang="zh-CN" altLang="en-US" smtClean="0"/>
              <a:t>2015/7/11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2E6A5D-B4AB-447B-99F3-FEA68FD08F41}" type="slidenum">
              <a:rPr lang="zh-CN" altLang="en-US" smtClean="0"/>
              <a:t>‹#›</a:t>
            </a:fld>
            <a:endParaRPr lang="zh-CN" altLang="en-US"/>
          </a:p>
        </p:txBody>
      </p:sp>
    </p:spTree>
    <p:extLst>
      <p:ext uri="{BB962C8B-B14F-4D97-AF65-F5344CB8AC3E}">
        <p14:creationId xmlns:p14="http://schemas.microsoft.com/office/powerpoint/2010/main" val="336588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E244D59-5B9A-4BAF-BAB1-7F6360F41935}" type="datetimeFigureOut">
              <a:rPr lang="zh-CN" altLang="en-US" smtClean="0">
                <a:solidFill>
                  <a:prstClr val="black">
                    <a:tint val="75000"/>
                  </a:prstClr>
                </a:solidFill>
              </a:rPr>
              <a:pPr/>
              <a:t>2015/7/11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1A557C4-4F32-48A4-B6D4-F7F3C0190AF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28549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244D59-5B9A-4BAF-BAB1-7F6360F41935}" type="datetimeFigureOut">
              <a:rPr lang="zh-CN" altLang="en-US" smtClean="0">
                <a:solidFill>
                  <a:prstClr val="black">
                    <a:tint val="75000"/>
                  </a:prstClr>
                </a:solidFill>
              </a:rPr>
              <a:pPr/>
              <a:t>2015/7/11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1A557C4-4F32-48A4-B6D4-F7F3C0190AF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7088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E244D59-5B9A-4BAF-BAB1-7F6360F41935}" type="datetimeFigureOut">
              <a:rPr lang="zh-CN" altLang="en-US" smtClean="0">
                <a:solidFill>
                  <a:prstClr val="black">
                    <a:tint val="75000"/>
                  </a:prstClr>
                </a:solidFill>
              </a:rPr>
              <a:pPr/>
              <a:t>2015/7/11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1A557C4-4F32-48A4-B6D4-F7F3C0190AF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33067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E244D59-5B9A-4BAF-BAB1-7F6360F41935}" type="datetimeFigureOut">
              <a:rPr lang="zh-CN" altLang="en-US" smtClean="0">
                <a:solidFill>
                  <a:prstClr val="black">
                    <a:tint val="75000"/>
                  </a:prstClr>
                </a:solidFill>
              </a:rPr>
              <a:pPr/>
              <a:t>2015/7/11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1A557C4-4F32-48A4-B6D4-F7F3C0190AF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37857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E244D59-5B9A-4BAF-BAB1-7F6360F41935}" type="datetimeFigureOut">
              <a:rPr lang="zh-CN" altLang="en-US" smtClean="0">
                <a:solidFill>
                  <a:prstClr val="black">
                    <a:tint val="75000"/>
                  </a:prstClr>
                </a:solidFill>
              </a:rPr>
              <a:pPr/>
              <a:t>2015/7/11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41A557C4-4F32-48A4-B6D4-F7F3C0190AF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00439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E244D59-5B9A-4BAF-BAB1-7F6360F41935}" type="datetimeFigureOut">
              <a:rPr lang="zh-CN" altLang="en-US" smtClean="0">
                <a:solidFill>
                  <a:prstClr val="black">
                    <a:tint val="75000"/>
                  </a:prstClr>
                </a:solidFill>
              </a:rPr>
              <a:pPr/>
              <a:t>2015/7/11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41A557C4-4F32-48A4-B6D4-F7F3C0190AF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98149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244D59-5B9A-4BAF-BAB1-7F6360F41935}" type="datetimeFigureOut">
              <a:rPr lang="zh-CN" altLang="en-US" smtClean="0">
                <a:solidFill>
                  <a:prstClr val="black">
                    <a:tint val="75000"/>
                  </a:prstClr>
                </a:solidFill>
              </a:rPr>
              <a:pPr/>
              <a:t>2015/7/11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41A557C4-4F32-48A4-B6D4-F7F3C0190AF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01962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E244D59-5B9A-4BAF-BAB1-7F6360F41935}" type="datetimeFigureOut">
              <a:rPr lang="zh-CN" altLang="en-US" smtClean="0">
                <a:solidFill>
                  <a:prstClr val="black">
                    <a:tint val="75000"/>
                  </a:prstClr>
                </a:solidFill>
              </a:rPr>
              <a:pPr/>
              <a:t>2015/7/11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1A557C4-4F32-48A4-B6D4-F7F3C0190AF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7069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510D895-DE34-4A30-B173-13B1526835BA}" type="datetimeFigureOut">
              <a:rPr lang="zh-CN" altLang="en-US" smtClean="0"/>
              <a:t>2015/7/11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2E6A5D-B4AB-447B-99F3-FEA68FD08F41}" type="slidenum">
              <a:rPr lang="zh-CN" altLang="en-US" smtClean="0"/>
              <a:t>‹#›</a:t>
            </a:fld>
            <a:endParaRPr lang="zh-CN" altLang="en-US"/>
          </a:p>
        </p:txBody>
      </p:sp>
    </p:spTree>
    <p:extLst>
      <p:ext uri="{BB962C8B-B14F-4D97-AF65-F5344CB8AC3E}">
        <p14:creationId xmlns:p14="http://schemas.microsoft.com/office/powerpoint/2010/main" val="4045761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E244D59-5B9A-4BAF-BAB1-7F6360F41935}" type="datetimeFigureOut">
              <a:rPr lang="zh-CN" altLang="en-US" smtClean="0">
                <a:solidFill>
                  <a:prstClr val="black">
                    <a:tint val="75000"/>
                  </a:prstClr>
                </a:solidFill>
              </a:rPr>
              <a:pPr/>
              <a:t>2015/7/11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41A557C4-4F32-48A4-B6D4-F7F3C0190AF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61908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244D59-5B9A-4BAF-BAB1-7F6360F41935}" type="datetimeFigureOut">
              <a:rPr lang="zh-CN" altLang="en-US" smtClean="0">
                <a:solidFill>
                  <a:prstClr val="black">
                    <a:tint val="75000"/>
                  </a:prstClr>
                </a:solidFill>
              </a:rPr>
              <a:pPr/>
              <a:t>2015/7/11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1A557C4-4F32-48A4-B6D4-F7F3C0190AF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55765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244D59-5B9A-4BAF-BAB1-7F6360F41935}" type="datetimeFigureOut">
              <a:rPr lang="zh-CN" altLang="en-US" smtClean="0">
                <a:solidFill>
                  <a:prstClr val="black">
                    <a:tint val="75000"/>
                  </a:prstClr>
                </a:solidFill>
              </a:rPr>
              <a:pPr/>
              <a:t>2015/7/11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41A557C4-4F32-48A4-B6D4-F7F3C0190AF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2345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510D895-DE34-4A30-B173-13B1526835BA}" type="datetimeFigureOut">
              <a:rPr lang="zh-CN" altLang="en-US" smtClean="0"/>
              <a:t>2015/7/11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C2E6A5D-B4AB-447B-99F3-FEA68FD08F41}" type="slidenum">
              <a:rPr lang="zh-CN" altLang="en-US" smtClean="0"/>
              <a:t>‹#›</a:t>
            </a:fld>
            <a:endParaRPr lang="zh-CN" altLang="en-US"/>
          </a:p>
        </p:txBody>
      </p:sp>
    </p:spTree>
    <p:extLst>
      <p:ext uri="{BB962C8B-B14F-4D97-AF65-F5344CB8AC3E}">
        <p14:creationId xmlns:p14="http://schemas.microsoft.com/office/powerpoint/2010/main" val="39767061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510D895-DE34-4A30-B173-13B1526835BA}" type="datetimeFigureOut">
              <a:rPr lang="zh-CN" altLang="en-US" smtClean="0"/>
              <a:t>2015/7/11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2E6A5D-B4AB-447B-99F3-FEA68FD08F41}" type="slidenum">
              <a:rPr lang="zh-CN" altLang="en-US" smtClean="0"/>
              <a:t>‹#›</a:t>
            </a:fld>
            <a:endParaRPr lang="zh-CN" altLang="en-US"/>
          </a:p>
        </p:txBody>
      </p:sp>
    </p:spTree>
    <p:extLst>
      <p:ext uri="{BB962C8B-B14F-4D97-AF65-F5344CB8AC3E}">
        <p14:creationId xmlns:p14="http://schemas.microsoft.com/office/powerpoint/2010/main" val="3464202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510D895-DE34-4A30-B173-13B1526835BA}" type="datetimeFigureOut">
              <a:rPr lang="zh-CN" altLang="en-US" smtClean="0"/>
              <a:t>2015/7/11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C2E6A5D-B4AB-447B-99F3-FEA68FD08F41}" type="slidenum">
              <a:rPr lang="zh-CN" altLang="en-US" smtClean="0"/>
              <a:t>‹#›</a:t>
            </a:fld>
            <a:endParaRPr lang="zh-CN" altLang="en-US"/>
          </a:p>
        </p:txBody>
      </p:sp>
    </p:spTree>
    <p:extLst>
      <p:ext uri="{BB962C8B-B14F-4D97-AF65-F5344CB8AC3E}">
        <p14:creationId xmlns:p14="http://schemas.microsoft.com/office/powerpoint/2010/main" val="1890107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510D895-DE34-4A30-B173-13B1526835BA}" type="datetimeFigureOut">
              <a:rPr lang="zh-CN" altLang="en-US" smtClean="0"/>
              <a:t>2015/7/11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C2E6A5D-B4AB-447B-99F3-FEA68FD08F41}" type="slidenum">
              <a:rPr lang="zh-CN" altLang="en-US" smtClean="0"/>
              <a:t>‹#›</a:t>
            </a:fld>
            <a:endParaRPr lang="zh-CN" altLang="en-US"/>
          </a:p>
        </p:txBody>
      </p:sp>
    </p:spTree>
    <p:extLst>
      <p:ext uri="{BB962C8B-B14F-4D97-AF65-F5344CB8AC3E}">
        <p14:creationId xmlns:p14="http://schemas.microsoft.com/office/powerpoint/2010/main" val="415712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10D895-DE34-4A30-B173-13B1526835BA}" type="datetimeFigureOut">
              <a:rPr lang="zh-CN" altLang="en-US" smtClean="0"/>
              <a:t>2015/7/11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C2E6A5D-B4AB-447B-99F3-FEA68FD08F41}" type="slidenum">
              <a:rPr lang="zh-CN" altLang="en-US" smtClean="0"/>
              <a:t>‹#›</a:t>
            </a:fld>
            <a:endParaRPr lang="zh-CN" altLang="en-US"/>
          </a:p>
        </p:txBody>
      </p:sp>
    </p:spTree>
    <p:extLst>
      <p:ext uri="{BB962C8B-B14F-4D97-AF65-F5344CB8AC3E}">
        <p14:creationId xmlns:p14="http://schemas.microsoft.com/office/powerpoint/2010/main" val="2542105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510D895-DE34-4A30-B173-13B1526835BA}" type="datetimeFigureOut">
              <a:rPr lang="zh-CN" altLang="en-US" smtClean="0"/>
              <a:t>2015/7/11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2E6A5D-B4AB-447B-99F3-FEA68FD08F41}" type="slidenum">
              <a:rPr lang="zh-CN" altLang="en-US" smtClean="0"/>
              <a:t>‹#›</a:t>
            </a:fld>
            <a:endParaRPr lang="zh-CN" altLang="en-US"/>
          </a:p>
        </p:txBody>
      </p:sp>
    </p:spTree>
    <p:extLst>
      <p:ext uri="{BB962C8B-B14F-4D97-AF65-F5344CB8AC3E}">
        <p14:creationId xmlns:p14="http://schemas.microsoft.com/office/powerpoint/2010/main" val="24192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510D895-DE34-4A30-B173-13B1526835BA}" type="datetimeFigureOut">
              <a:rPr lang="zh-CN" altLang="en-US" smtClean="0"/>
              <a:t>2015/7/11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C2E6A5D-B4AB-447B-99F3-FEA68FD08F41}" type="slidenum">
              <a:rPr lang="zh-CN" altLang="en-US" smtClean="0"/>
              <a:t>‹#›</a:t>
            </a:fld>
            <a:endParaRPr lang="zh-CN" altLang="en-US"/>
          </a:p>
        </p:txBody>
      </p:sp>
    </p:spTree>
    <p:extLst>
      <p:ext uri="{BB962C8B-B14F-4D97-AF65-F5344CB8AC3E}">
        <p14:creationId xmlns:p14="http://schemas.microsoft.com/office/powerpoint/2010/main" val="4151965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10D895-DE34-4A30-B173-13B1526835BA}" type="datetimeFigureOut">
              <a:rPr lang="zh-CN" altLang="en-US" smtClean="0"/>
              <a:t>2015/7/11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2E6A5D-B4AB-447B-99F3-FEA68FD08F41}" type="slidenum">
              <a:rPr lang="zh-CN" altLang="en-US" smtClean="0"/>
              <a:t>‹#›</a:t>
            </a:fld>
            <a:endParaRPr lang="zh-CN" altLang="en-US"/>
          </a:p>
        </p:txBody>
      </p:sp>
    </p:spTree>
    <p:extLst>
      <p:ext uri="{BB962C8B-B14F-4D97-AF65-F5344CB8AC3E}">
        <p14:creationId xmlns:p14="http://schemas.microsoft.com/office/powerpoint/2010/main" val="949813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244D59-5B9A-4BAF-BAB1-7F6360F41935}" type="datetimeFigureOut">
              <a:rPr lang="zh-CN" altLang="en-US" smtClean="0">
                <a:solidFill>
                  <a:prstClr val="black">
                    <a:tint val="75000"/>
                  </a:prstClr>
                </a:solidFill>
              </a:rPr>
              <a:pPr/>
              <a:t>2015/7/11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A557C4-4F32-48A4-B6D4-F7F3C0190AF8}"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77672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18.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jpg"/><Relationship Id="rId1" Type="http://schemas.openxmlformats.org/officeDocument/2006/relationships/slideLayout" Target="../slideLayouts/slideLayout18.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18.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18.xml"/><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3.jp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1" name="任意多边形 10"/>
          <p:cNvSpPr/>
          <p:nvPr/>
        </p:nvSpPr>
        <p:spPr>
          <a:xfrm>
            <a:off x="0" y="0"/>
            <a:ext cx="12192000" cy="6858000"/>
          </a:xfrm>
          <a:custGeom>
            <a:avLst/>
            <a:gdLst>
              <a:gd name="connsiteX0" fmla="*/ 3227250 w 12192000"/>
              <a:gd name="connsiteY0" fmla="*/ 1899000 h 6858000"/>
              <a:gd name="connsiteX1" fmla="*/ 3227250 w 12192000"/>
              <a:gd name="connsiteY1" fmla="*/ 4959000 h 6858000"/>
              <a:gd name="connsiteX2" fmla="*/ 8964750 w 12192000"/>
              <a:gd name="connsiteY2" fmla="*/ 4959000 h 6858000"/>
              <a:gd name="connsiteX3" fmla="*/ 8964750 w 12192000"/>
              <a:gd name="connsiteY3" fmla="*/ 1899000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3227250" y="1899000"/>
                </a:moveTo>
                <a:lnTo>
                  <a:pt x="3227250" y="4959000"/>
                </a:lnTo>
                <a:lnTo>
                  <a:pt x="8964750" y="4959000"/>
                </a:lnTo>
                <a:lnTo>
                  <a:pt x="8964750" y="1899000"/>
                </a:lnTo>
                <a:close/>
                <a:moveTo>
                  <a:pt x="0" y="0"/>
                </a:moveTo>
                <a:lnTo>
                  <a:pt x="12192000" y="0"/>
                </a:lnTo>
                <a:lnTo>
                  <a:pt x="12192000" y="6858000"/>
                </a:lnTo>
                <a:lnTo>
                  <a:pt x="0" y="6858000"/>
                </a:lnTo>
                <a:close/>
              </a:path>
            </a:pathLst>
          </a:custGeom>
          <a:solidFill>
            <a:schemeClr val="tx1">
              <a:lumMod val="95000"/>
              <a:lumOff val="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3227167" y="1899000"/>
            <a:ext cx="5737665" cy="3060000"/>
            <a:chOff x="3227085" y="1899000"/>
            <a:chExt cx="5737665" cy="3060000"/>
          </a:xfrm>
        </p:grpSpPr>
        <p:sp>
          <p:nvSpPr>
            <p:cNvPr id="10" name="矩形 9"/>
            <p:cNvSpPr>
              <a:spLocks noChangeAspect="1"/>
            </p:cNvSpPr>
            <p:nvPr/>
          </p:nvSpPr>
          <p:spPr>
            <a:xfrm>
              <a:off x="3227250" y="1899000"/>
              <a:ext cx="5737500" cy="3060000"/>
            </a:xfrm>
            <a:prstGeom prst="rect">
              <a:avLst/>
            </a:prstGeom>
            <a:solidFill>
              <a:schemeClr val="tx1">
                <a:lumMod val="95000"/>
                <a:lumOff val="5000"/>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6" name="组合 15"/>
            <p:cNvGrpSpPr/>
            <p:nvPr/>
          </p:nvGrpSpPr>
          <p:grpSpPr>
            <a:xfrm>
              <a:off x="3230411" y="1912648"/>
              <a:ext cx="252000" cy="252000"/>
              <a:chOff x="2953872" y="2057400"/>
              <a:chExt cx="252000" cy="252000"/>
            </a:xfrm>
          </p:grpSpPr>
          <p:cxnSp>
            <p:nvCxnSpPr>
              <p:cNvPr id="17" name="直接连接符 16"/>
              <p:cNvCxnSpPr/>
              <p:nvPr/>
            </p:nvCxnSpPr>
            <p:spPr>
              <a:xfrm>
                <a:off x="2958152" y="2057400"/>
                <a:ext cx="0" cy="252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953872" y="2059454"/>
                <a:ext cx="2520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flipV="1">
              <a:off x="3227085" y="4692325"/>
              <a:ext cx="252000" cy="252000"/>
              <a:chOff x="2953872" y="2057400"/>
              <a:chExt cx="252000" cy="252000"/>
            </a:xfrm>
          </p:grpSpPr>
          <p:cxnSp>
            <p:nvCxnSpPr>
              <p:cNvPr id="20" name="直接连接符 19"/>
              <p:cNvCxnSpPr/>
              <p:nvPr/>
            </p:nvCxnSpPr>
            <p:spPr>
              <a:xfrm>
                <a:off x="2958152" y="2057400"/>
                <a:ext cx="0" cy="252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953872" y="2059454"/>
                <a:ext cx="2520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flipV="1">
              <a:off x="8705307" y="4695343"/>
              <a:ext cx="252000" cy="252000"/>
              <a:chOff x="2953872" y="2057400"/>
              <a:chExt cx="252000" cy="252000"/>
            </a:xfrm>
          </p:grpSpPr>
          <p:cxnSp>
            <p:nvCxnSpPr>
              <p:cNvPr id="23" name="直接连接符 22"/>
              <p:cNvCxnSpPr/>
              <p:nvPr/>
            </p:nvCxnSpPr>
            <p:spPr>
              <a:xfrm>
                <a:off x="2958152" y="2057400"/>
                <a:ext cx="0" cy="252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953872" y="2059454"/>
                <a:ext cx="2520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rot="5400000">
              <a:off x="8703382" y="1899000"/>
              <a:ext cx="252000" cy="252000"/>
              <a:chOff x="2953872" y="2057400"/>
              <a:chExt cx="252000" cy="252000"/>
            </a:xfrm>
          </p:grpSpPr>
          <p:cxnSp>
            <p:nvCxnSpPr>
              <p:cNvPr id="26" name="直接连接符 25"/>
              <p:cNvCxnSpPr/>
              <p:nvPr/>
            </p:nvCxnSpPr>
            <p:spPr>
              <a:xfrm>
                <a:off x="2958152" y="2057400"/>
                <a:ext cx="0" cy="252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953872" y="2059454"/>
                <a:ext cx="2520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cxnSp>
          <p:nvCxnSpPr>
            <p:cNvPr id="28" name="直接连接符 27"/>
            <p:cNvCxnSpPr/>
            <p:nvPr/>
          </p:nvCxnSpPr>
          <p:spPr>
            <a:xfrm>
              <a:off x="3234883" y="3303000"/>
              <a:ext cx="0" cy="25200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948482" y="3303000"/>
              <a:ext cx="0" cy="25200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970000" y="1909682"/>
              <a:ext cx="2520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970000" y="4943063"/>
              <a:ext cx="2520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4" name="矩形 3"/>
          <p:cNvSpPr>
            <a:spLocks noChangeAspect="1"/>
          </p:cNvSpPr>
          <p:nvPr/>
        </p:nvSpPr>
        <p:spPr>
          <a:xfrm>
            <a:off x="3695999" y="1629000"/>
            <a:ext cx="4800001" cy="360000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 name="组合 14"/>
          <p:cNvGrpSpPr/>
          <p:nvPr/>
        </p:nvGrpSpPr>
        <p:grpSpPr>
          <a:xfrm>
            <a:off x="3911229" y="2105561"/>
            <a:ext cx="4466871" cy="2646878"/>
            <a:chOff x="3460617" y="1938183"/>
            <a:chExt cx="4466871" cy="2646878"/>
          </a:xfrm>
        </p:grpSpPr>
        <p:sp>
          <p:nvSpPr>
            <p:cNvPr id="8" name="矩形 7"/>
            <p:cNvSpPr/>
            <p:nvPr/>
          </p:nvSpPr>
          <p:spPr>
            <a:xfrm>
              <a:off x="5388466" y="2253901"/>
              <a:ext cx="2441694" cy="769441"/>
            </a:xfrm>
            <a:prstGeom prst="rect">
              <a:avLst/>
            </a:prstGeom>
          </p:spPr>
          <p:txBody>
            <a:bodyPr wrap="none">
              <a:spAutoFit/>
            </a:bodyPr>
            <a:lstStyle/>
            <a:p>
              <a:r>
                <a:rPr lang="zh-CN" altLang="en-US" sz="4400" dirty="0">
                  <a:solidFill>
                    <a:prstClr val="white"/>
                  </a:solidFill>
                  <a:latin typeface="方正清刻本悦宋简体" panose="02000000000000000000" pitchFamily="2" charset="-122"/>
                  <a:ea typeface="方正清刻本悦宋简体" panose="02000000000000000000" pitchFamily="2" charset="-122"/>
                </a:rPr>
                <a:t>勇者无疆</a:t>
              </a:r>
            </a:p>
          </p:txBody>
        </p:sp>
        <p:sp>
          <p:nvSpPr>
            <p:cNvPr id="12" name="文本框 11"/>
            <p:cNvSpPr txBox="1"/>
            <p:nvPr/>
          </p:nvSpPr>
          <p:spPr>
            <a:xfrm>
              <a:off x="3460617" y="1938183"/>
              <a:ext cx="2313454" cy="2646878"/>
            </a:xfrm>
            <a:prstGeom prst="rect">
              <a:avLst/>
            </a:prstGeom>
            <a:noFill/>
          </p:spPr>
          <p:txBody>
            <a:bodyPr wrap="none" rtlCol="0">
              <a:spAutoFit/>
            </a:bodyPr>
            <a:lstStyle/>
            <a:p>
              <a:r>
                <a:rPr lang="zh-CN" altLang="en-US" sz="16600" dirty="0">
                  <a:solidFill>
                    <a:prstClr val="white"/>
                  </a:solidFill>
                  <a:latin typeface="方正清刻本悦宋简体" panose="02000000000000000000" pitchFamily="2" charset="-122"/>
                  <a:ea typeface="方正清刻本悦宋简体" panose="02000000000000000000" pitchFamily="2" charset="-122"/>
                </a:rPr>
                <a:t>闯</a:t>
              </a:r>
            </a:p>
          </p:txBody>
        </p:sp>
        <p:sp>
          <p:nvSpPr>
            <p:cNvPr id="13" name="矩形 12"/>
            <p:cNvSpPr/>
            <p:nvPr/>
          </p:nvSpPr>
          <p:spPr>
            <a:xfrm>
              <a:off x="5425906" y="3608341"/>
              <a:ext cx="2501582" cy="461665"/>
            </a:xfrm>
            <a:prstGeom prst="rect">
              <a:avLst/>
            </a:prstGeom>
          </p:spPr>
          <p:txBody>
            <a:bodyPr wrap="none">
              <a:spAutoFit/>
            </a:bodyPr>
            <a:lstStyle/>
            <a:p>
              <a:r>
                <a:rPr lang="en-US" altLang="zh-CN" sz="2400" b="1" dirty="0">
                  <a:solidFill>
                    <a:srgbClr val="0AD085"/>
                  </a:solidFill>
                  <a:latin typeface="微软雅黑 Light"/>
                </a:rPr>
                <a:t>Face Challenges</a:t>
              </a:r>
              <a:endParaRPr lang="zh-CN" altLang="en-US" sz="2400" b="1" dirty="0">
                <a:solidFill>
                  <a:srgbClr val="0AD085"/>
                </a:solidFill>
                <a:latin typeface="微软雅黑 Light"/>
              </a:endParaRPr>
            </a:p>
          </p:txBody>
        </p:sp>
        <p:sp>
          <p:nvSpPr>
            <p:cNvPr id="14" name="矩形 13"/>
            <p:cNvSpPr/>
            <p:nvPr/>
          </p:nvSpPr>
          <p:spPr>
            <a:xfrm>
              <a:off x="5388236" y="2908621"/>
              <a:ext cx="2441694" cy="769441"/>
            </a:xfrm>
            <a:prstGeom prst="rect">
              <a:avLst/>
            </a:prstGeom>
          </p:spPr>
          <p:txBody>
            <a:bodyPr wrap="none">
              <a:spAutoFit/>
            </a:bodyPr>
            <a:lstStyle/>
            <a:p>
              <a:r>
                <a:rPr lang="zh-CN" altLang="en-US" sz="4400" dirty="0">
                  <a:solidFill>
                    <a:prstClr val="white"/>
                  </a:solidFill>
                  <a:latin typeface="方正清刻本悦宋简体" panose="02000000000000000000" pitchFamily="2" charset="-122"/>
                  <a:ea typeface="方正清刻本悦宋简体" panose="02000000000000000000" pitchFamily="2" charset="-122"/>
                </a:rPr>
                <a:t>一往无前</a:t>
              </a:r>
            </a:p>
          </p:txBody>
        </p:sp>
      </p:grpSp>
    </p:spTree>
    <p:extLst>
      <p:ext uri="{BB962C8B-B14F-4D97-AF65-F5344CB8AC3E}">
        <p14:creationId xmlns:p14="http://schemas.microsoft.com/office/powerpoint/2010/main" val="2267852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11" name="任意多边形 10"/>
          <p:cNvSpPr/>
          <p:nvPr/>
        </p:nvSpPr>
        <p:spPr>
          <a:xfrm>
            <a:off x="-2" y="0"/>
            <a:ext cx="12192000" cy="6858000"/>
          </a:xfrm>
          <a:custGeom>
            <a:avLst/>
            <a:gdLst>
              <a:gd name="connsiteX0" fmla="*/ 3227250 w 12192000"/>
              <a:gd name="connsiteY0" fmla="*/ 1899000 h 6858000"/>
              <a:gd name="connsiteX1" fmla="*/ 3227250 w 12192000"/>
              <a:gd name="connsiteY1" fmla="*/ 4959000 h 6858000"/>
              <a:gd name="connsiteX2" fmla="*/ 8964750 w 12192000"/>
              <a:gd name="connsiteY2" fmla="*/ 4959000 h 6858000"/>
              <a:gd name="connsiteX3" fmla="*/ 8964750 w 12192000"/>
              <a:gd name="connsiteY3" fmla="*/ 1899000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3227250" y="1899000"/>
                </a:moveTo>
                <a:lnTo>
                  <a:pt x="3227250" y="4959000"/>
                </a:lnTo>
                <a:lnTo>
                  <a:pt x="8964750" y="4959000"/>
                </a:lnTo>
                <a:lnTo>
                  <a:pt x="8964750" y="1899000"/>
                </a:lnTo>
                <a:close/>
                <a:moveTo>
                  <a:pt x="0" y="0"/>
                </a:moveTo>
                <a:lnTo>
                  <a:pt x="12192000" y="0"/>
                </a:lnTo>
                <a:lnTo>
                  <a:pt x="12192000" y="6858000"/>
                </a:lnTo>
                <a:lnTo>
                  <a:pt x="0" y="6858000"/>
                </a:lnTo>
                <a:close/>
              </a:path>
            </a:pathLst>
          </a:custGeom>
          <a:solidFill>
            <a:schemeClr val="tx1">
              <a:lumMod val="95000"/>
              <a:lumOff val="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a:spLocks noChangeAspect="1"/>
          </p:cNvSpPr>
          <p:nvPr/>
        </p:nvSpPr>
        <p:spPr>
          <a:xfrm>
            <a:off x="3695999" y="1629000"/>
            <a:ext cx="4800001" cy="360000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a:spLocks noChangeAspect="1"/>
          </p:cNvSpPr>
          <p:nvPr/>
        </p:nvSpPr>
        <p:spPr>
          <a:xfrm>
            <a:off x="3227250" y="1899000"/>
            <a:ext cx="5737500" cy="3060000"/>
          </a:xfrm>
          <a:prstGeom prst="rect">
            <a:avLst/>
          </a:prstGeom>
          <a:solidFill>
            <a:schemeClr val="tx1">
              <a:lumMod val="95000"/>
              <a:lumOff val="5000"/>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 name="组合 14"/>
          <p:cNvGrpSpPr/>
          <p:nvPr/>
        </p:nvGrpSpPr>
        <p:grpSpPr>
          <a:xfrm>
            <a:off x="3911229" y="2105561"/>
            <a:ext cx="4369543" cy="2646878"/>
            <a:chOff x="3460617" y="1938183"/>
            <a:chExt cx="4369543" cy="2646878"/>
          </a:xfrm>
        </p:grpSpPr>
        <p:sp>
          <p:nvSpPr>
            <p:cNvPr id="8" name="矩形 7"/>
            <p:cNvSpPr/>
            <p:nvPr/>
          </p:nvSpPr>
          <p:spPr>
            <a:xfrm>
              <a:off x="5388466" y="2253901"/>
              <a:ext cx="2441694" cy="769441"/>
            </a:xfrm>
            <a:prstGeom prst="rect">
              <a:avLst/>
            </a:prstGeom>
          </p:spPr>
          <p:txBody>
            <a:bodyPr wrap="none">
              <a:spAutoFit/>
            </a:bodyPr>
            <a:lstStyle/>
            <a:p>
              <a:r>
                <a:rPr lang="zh-CN" altLang="en-US" sz="4400" dirty="0">
                  <a:solidFill>
                    <a:prstClr val="white"/>
                  </a:solidFill>
                  <a:latin typeface="方正清刻本悦宋简体" panose="02000000000000000000" pitchFamily="2" charset="-122"/>
                  <a:ea typeface="方正清刻本悦宋简体" panose="02000000000000000000" pitchFamily="2" charset="-122"/>
                </a:rPr>
                <a:t>君临天下</a:t>
              </a:r>
            </a:p>
          </p:txBody>
        </p:sp>
        <p:sp>
          <p:nvSpPr>
            <p:cNvPr id="12" name="文本框 11"/>
            <p:cNvSpPr txBox="1"/>
            <p:nvPr/>
          </p:nvSpPr>
          <p:spPr>
            <a:xfrm>
              <a:off x="3460617" y="1938183"/>
              <a:ext cx="2313454" cy="2646878"/>
            </a:xfrm>
            <a:prstGeom prst="rect">
              <a:avLst/>
            </a:prstGeom>
            <a:noFill/>
          </p:spPr>
          <p:txBody>
            <a:bodyPr wrap="none" rtlCol="0">
              <a:spAutoFit/>
            </a:bodyPr>
            <a:lstStyle/>
            <a:p>
              <a:r>
                <a:rPr lang="zh-CN" altLang="en-US" sz="16600" dirty="0">
                  <a:solidFill>
                    <a:prstClr val="white"/>
                  </a:solidFill>
                  <a:latin typeface="方正清刻本悦宋简体" panose="02000000000000000000" pitchFamily="2" charset="-122"/>
                  <a:ea typeface="方正清刻本悦宋简体" panose="02000000000000000000" pitchFamily="2" charset="-122"/>
                </a:rPr>
                <a:t>享</a:t>
              </a:r>
            </a:p>
          </p:txBody>
        </p:sp>
        <p:sp>
          <p:nvSpPr>
            <p:cNvPr id="13" name="矩形 12"/>
            <p:cNvSpPr/>
            <p:nvPr/>
          </p:nvSpPr>
          <p:spPr>
            <a:xfrm>
              <a:off x="5330370" y="3608341"/>
              <a:ext cx="1887440" cy="461665"/>
            </a:xfrm>
            <a:prstGeom prst="rect">
              <a:avLst/>
            </a:prstGeom>
          </p:spPr>
          <p:txBody>
            <a:bodyPr wrap="none">
              <a:spAutoFit/>
            </a:bodyPr>
            <a:lstStyle/>
            <a:p>
              <a:pPr algn="ctr"/>
              <a:r>
                <a:rPr lang="en-US" altLang="zh-CN" sz="2400" b="1" dirty="0">
                  <a:solidFill>
                    <a:srgbClr val="0AD085"/>
                  </a:solidFill>
                  <a:latin typeface="微软雅黑 Light" panose="020B0502040204020203" pitchFamily="34" charset="-122"/>
                </a:rPr>
                <a:t>  Thank  You</a:t>
              </a:r>
              <a:endParaRPr lang="zh-CN" altLang="en-US" sz="2400" b="1" dirty="0">
                <a:solidFill>
                  <a:srgbClr val="0AD085"/>
                </a:solidFill>
                <a:latin typeface="微软雅黑 Light" panose="020B0502040204020203" pitchFamily="34" charset="-122"/>
              </a:endParaRPr>
            </a:p>
          </p:txBody>
        </p:sp>
        <p:sp>
          <p:nvSpPr>
            <p:cNvPr id="14" name="矩形 13"/>
            <p:cNvSpPr/>
            <p:nvPr/>
          </p:nvSpPr>
          <p:spPr>
            <a:xfrm>
              <a:off x="5388236" y="2908621"/>
              <a:ext cx="2441694" cy="769441"/>
            </a:xfrm>
            <a:prstGeom prst="rect">
              <a:avLst/>
            </a:prstGeom>
          </p:spPr>
          <p:txBody>
            <a:bodyPr wrap="none">
              <a:spAutoFit/>
            </a:bodyPr>
            <a:lstStyle/>
            <a:p>
              <a:r>
                <a:rPr lang="zh-CN" altLang="en-US" sz="4400" dirty="0">
                  <a:solidFill>
                    <a:prstClr val="white"/>
                  </a:solidFill>
                  <a:latin typeface="方正清刻本悦宋简体" panose="02000000000000000000" pitchFamily="2" charset="-122"/>
                  <a:ea typeface="方正清刻本悦宋简体" panose="02000000000000000000" pitchFamily="2" charset="-122"/>
                </a:rPr>
                <a:t>一览无余</a:t>
              </a:r>
            </a:p>
          </p:txBody>
        </p:sp>
      </p:grpSp>
      <p:grpSp>
        <p:nvGrpSpPr>
          <p:cNvPr id="16" name="组合 15"/>
          <p:cNvGrpSpPr/>
          <p:nvPr/>
        </p:nvGrpSpPr>
        <p:grpSpPr>
          <a:xfrm>
            <a:off x="3230411" y="1912648"/>
            <a:ext cx="252000" cy="252000"/>
            <a:chOff x="2953872" y="2057400"/>
            <a:chExt cx="252000" cy="252000"/>
          </a:xfrm>
        </p:grpSpPr>
        <p:cxnSp>
          <p:nvCxnSpPr>
            <p:cNvPr id="17" name="直接连接符 16"/>
            <p:cNvCxnSpPr/>
            <p:nvPr/>
          </p:nvCxnSpPr>
          <p:spPr>
            <a:xfrm>
              <a:off x="2958152" y="2057400"/>
              <a:ext cx="0" cy="252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953872" y="2059454"/>
              <a:ext cx="2520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flipV="1">
            <a:off x="3227085" y="4692325"/>
            <a:ext cx="252000" cy="252000"/>
            <a:chOff x="2953872" y="2057400"/>
            <a:chExt cx="252000" cy="252000"/>
          </a:xfrm>
        </p:grpSpPr>
        <p:cxnSp>
          <p:nvCxnSpPr>
            <p:cNvPr id="20" name="直接连接符 19"/>
            <p:cNvCxnSpPr/>
            <p:nvPr/>
          </p:nvCxnSpPr>
          <p:spPr>
            <a:xfrm>
              <a:off x="2958152" y="2057400"/>
              <a:ext cx="0" cy="252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953872" y="2059454"/>
              <a:ext cx="2520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16200000" flipV="1">
            <a:off x="8705307" y="4695343"/>
            <a:ext cx="252000" cy="252000"/>
            <a:chOff x="2953872" y="2057400"/>
            <a:chExt cx="252000" cy="252000"/>
          </a:xfrm>
        </p:grpSpPr>
        <p:cxnSp>
          <p:nvCxnSpPr>
            <p:cNvPr id="23" name="直接连接符 22"/>
            <p:cNvCxnSpPr/>
            <p:nvPr/>
          </p:nvCxnSpPr>
          <p:spPr>
            <a:xfrm>
              <a:off x="2958152" y="2057400"/>
              <a:ext cx="0" cy="252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953872" y="2059454"/>
              <a:ext cx="2520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rot="5400000">
            <a:off x="8703382" y="1899000"/>
            <a:ext cx="252000" cy="252000"/>
            <a:chOff x="2953872" y="2057400"/>
            <a:chExt cx="252000" cy="252000"/>
          </a:xfrm>
        </p:grpSpPr>
        <p:cxnSp>
          <p:nvCxnSpPr>
            <p:cNvPr id="26" name="直接连接符 25"/>
            <p:cNvCxnSpPr/>
            <p:nvPr/>
          </p:nvCxnSpPr>
          <p:spPr>
            <a:xfrm>
              <a:off x="2958152" y="2057400"/>
              <a:ext cx="0" cy="25200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953872" y="2059454"/>
              <a:ext cx="2520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cxnSp>
        <p:nvCxnSpPr>
          <p:cNvPr id="28" name="直接连接符 27"/>
          <p:cNvCxnSpPr/>
          <p:nvPr/>
        </p:nvCxnSpPr>
        <p:spPr>
          <a:xfrm>
            <a:off x="3234883" y="3303000"/>
            <a:ext cx="0" cy="25200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948482" y="3303000"/>
            <a:ext cx="0" cy="25200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970000" y="1909682"/>
            <a:ext cx="2520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970000" y="4943063"/>
            <a:ext cx="25200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05264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3317"/>
            <a:ext cx="12192000" cy="6858000"/>
          </a:xfrm>
          <a:prstGeom prst="rect">
            <a:avLst/>
          </a:prstGeom>
          <a:solidFill>
            <a:schemeClr val="tx1">
              <a:lumMod val="95000"/>
              <a:lumOff val="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9047" y="2469556"/>
            <a:ext cx="3396364" cy="1912256"/>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8818" y="2469556"/>
            <a:ext cx="3396364" cy="1912255"/>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6818" y="2487847"/>
            <a:ext cx="3396364" cy="1912256"/>
          </a:xfrm>
          <a:prstGeom prst="rect">
            <a:avLst/>
          </a:prstGeom>
          <a:solidFill>
            <a:srgbClr val="FFFFFF">
              <a:shade val="85000"/>
            </a:srgbClr>
          </a:solidFill>
          <a:ln w="38100" cap="sq">
            <a:solidFill>
              <a:srgbClr val="0AD085"/>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3" name="组合 12"/>
          <p:cNvGrpSpPr/>
          <p:nvPr/>
        </p:nvGrpSpPr>
        <p:grpSpPr>
          <a:xfrm>
            <a:off x="1666200" y="3055600"/>
            <a:ext cx="777600" cy="776750"/>
            <a:chOff x="1942261" y="1509120"/>
            <a:chExt cx="777600" cy="776750"/>
          </a:xfrm>
        </p:grpSpPr>
        <p:sp>
          <p:nvSpPr>
            <p:cNvPr id="10" name="椭圆 9"/>
            <p:cNvSpPr/>
            <p:nvPr/>
          </p:nvSpPr>
          <p:spPr>
            <a:xfrm>
              <a:off x="1942261" y="1509120"/>
              <a:ext cx="777600" cy="776750"/>
            </a:xfrm>
            <a:prstGeom prst="ellipse">
              <a:avLst/>
            </a:prstGeom>
            <a:solidFill>
              <a:srgbClr val="0AD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prstClr val="white"/>
                </a:solidFill>
              </a:endParaRPr>
            </a:p>
          </p:txBody>
        </p:sp>
        <p:sp>
          <p:nvSpPr>
            <p:cNvPr id="12" name="十字形 11"/>
            <p:cNvSpPr/>
            <p:nvPr/>
          </p:nvSpPr>
          <p:spPr>
            <a:xfrm>
              <a:off x="2024505" y="1594733"/>
              <a:ext cx="613112" cy="605523"/>
            </a:xfrm>
            <a:prstGeom prst="plus">
              <a:avLst>
                <a:gd name="adj" fmla="val 43787"/>
              </a:avLst>
            </a:prstGeom>
            <a:solidFill>
              <a:sysClr val="window" lastClr="FFFFFF"/>
            </a:solidFill>
            <a:ln w="12700" cap="flat" cmpd="sng" algn="ctr">
              <a:noFill/>
              <a:prstDash val="solid"/>
              <a:miter lim="800000"/>
            </a:ln>
            <a:effectLst/>
          </p:spPr>
          <p:txBody>
            <a:bodyPr rtlCol="0" anchor="ctr"/>
            <a:lstStyle/>
            <a:p>
              <a:pPr algn="ctr">
                <a:defRPr/>
              </a:pPr>
              <a:endParaRPr lang="zh-CN" altLang="en-US" kern="0">
                <a:solidFill>
                  <a:prstClr val="white"/>
                </a:solidFill>
                <a:ea typeface="宋体" panose="02010600030101010101" pitchFamily="2" charset="-122"/>
              </a:endParaRPr>
            </a:p>
          </p:txBody>
        </p:sp>
      </p:grpSp>
      <p:sp>
        <p:nvSpPr>
          <p:cNvPr id="15" name="文本框 14"/>
          <p:cNvSpPr txBox="1"/>
          <p:nvPr/>
        </p:nvSpPr>
        <p:spPr>
          <a:xfrm>
            <a:off x="1347114" y="4772345"/>
            <a:ext cx="1415772" cy="461665"/>
          </a:xfrm>
          <a:prstGeom prst="rect">
            <a:avLst/>
          </a:prstGeom>
          <a:noFill/>
        </p:spPr>
        <p:txBody>
          <a:bodyPr wrap="none" rtlCol="0">
            <a:spAutoFit/>
          </a:bodyPr>
          <a:lstStyle/>
          <a:p>
            <a:r>
              <a:rPr lang="zh-CN" altLang="en-US" sz="2400" dirty="0">
                <a:solidFill>
                  <a:srgbClr val="0AD085"/>
                </a:solidFill>
              </a:rPr>
              <a:t>遇见自己</a:t>
            </a:r>
          </a:p>
        </p:txBody>
      </p:sp>
      <p:sp>
        <p:nvSpPr>
          <p:cNvPr id="16" name="文本框 15"/>
          <p:cNvSpPr txBox="1"/>
          <p:nvPr/>
        </p:nvSpPr>
        <p:spPr>
          <a:xfrm>
            <a:off x="5389343" y="4769982"/>
            <a:ext cx="1415772" cy="461665"/>
          </a:xfrm>
          <a:prstGeom prst="rect">
            <a:avLst/>
          </a:prstGeom>
          <a:noFill/>
        </p:spPr>
        <p:txBody>
          <a:bodyPr wrap="none" rtlCol="0">
            <a:spAutoFit/>
          </a:bodyPr>
          <a:lstStyle/>
          <a:p>
            <a:r>
              <a:rPr lang="zh-CN" altLang="en-US" sz="2400" dirty="0">
                <a:solidFill>
                  <a:prstClr val="white">
                    <a:lumMod val="50000"/>
                  </a:prstClr>
                </a:solidFill>
              </a:rPr>
              <a:t>直面挑战</a:t>
            </a:r>
          </a:p>
        </p:txBody>
      </p:sp>
      <p:sp>
        <p:nvSpPr>
          <p:cNvPr id="17" name="文本框 16"/>
          <p:cNvSpPr txBox="1"/>
          <p:nvPr/>
        </p:nvSpPr>
        <p:spPr>
          <a:xfrm>
            <a:off x="9429114" y="4767619"/>
            <a:ext cx="1415772" cy="461665"/>
          </a:xfrm>
          <a:prstGeom prst="rect">
            <a:avLst/>
          </a:prstGeom>
          <a:noFill/>
        </p:spPr>
        <p:txBody>
          <a:bodyPr wrap="none" rtlCol="0">
            <a:spAutoFit/>
          </a:bodyPr>
          <a:lstStyle/>
          <a:p>
            <a:r>
              <a:rPr lang="zh-CN" altLang="en-US" sz="2400" dirty="0">
                <a:solidFill>
                  <a:prstClr val="white">
                    <a:lumMod val="50000"/>
                  </a:prstClr>
                </a:solidFill>
              </a:rPr>
              <a:t>看见未来</a:t>
            </a:r>
          </a:p>
        </p:txBody>
      </p:sp>
      <p:cxnSp>
        <p:nvCxnSpPr>
          <p:cNvPr id="18" name="直接连接符 17"/>
          <p:cNvCxnSpPr/>
          <p:nvPr/>
        </p:nvCxnSpPr>
        <p:spPr>
          <a:xfrm>
            <a:off x="5394000" y="728478"/>
            <a:ext cx="14040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382228" y="159447"/>
            <a:ext cx="1415772" cy="584775"/>
          </a:xfrm>
          <a:prstGeom prst="rect">
            <a:avLst/>
          </a:prstGeom>
          <a:noFill/>
        </p:spPr>
        <p:txBody>
          <a:bodyPr wrap="none" rtlCol="0">
            <a:spAutoFit/>
          </a:bodyPr>
          <a:lstStyle/>
          <a:p>
            <a:pPr algn="ctr"/>
            <a:r>
              <a:rPr lang="zh-CN" altLang="en-US" sz="3200" dirty="0">
                <a:solidFill>
                  <a:prstClr val="white"/>
                </a:solidFill>
                <a:latin typeface="方正清刻本悦宋简体" panose="02000000000000000000" pitchFamily="2" charset="-122"/>
                <a:ea typeface="方正清刻本悦宋简体" panose="02000000000000000000" pitchFamily="2" charset="-122"/>
              </a:rPr>
              <a:t>第一节</a:t>
            </a:r>
          </a:p>
        </p:txBody>
      </p:sp>
      <p:sp>
        <p:nvSpPr>
          <p:cNvPr id="20" name="文本框 19"/>
          <p:cNvSpPr txBox="1"/>
          <p:nvPr/>
        </p:nvSpPr>
        <p:spPr>
          <a:xfrm>
            <a:off x="5454587" y="744222"/>
            <a:ext cx="1271054" cy="461665"/>
          </a:xfrm>
          <a:prstGeom prst="rect">
            <a:avLst/>
          </a:prstGeom>
          <a:noFill/>
        </p:spPr>
        <p:txBody>
          <a:bodyPr wrap="none" rtlCol="0">
            <a:spAutoFit/>
          </a:bodyPr>
          <a:lstStyle/>
          <a:p>
            <a:pPr algn="ctr"/>
            <a:r>
              <a:rPr lang="en-US" altLang="zh-CN" sz="2400" dirty="0">
                <a:solidFill>
                  <a:srgbClr val="0AD085"/>
                </a:solidFill>
                <a:latin typeface="微软雅黑 Light"/>
              </a:rPr>
              <a:t>PART 01</a:t>
            </a:r>
            <a:endParaRPr lang="zh-CN" altLang="en-US" sz="2400" dirty="0">
              <a:solidFill>
                <a:srgbClr val="0AD085"/>
              </a:solidFill>
              <a:latin typeface="微软雅黑 Light"/>
            </a:endParaRPr>
          </a:p>
        </p:txBody>
      </p:sp>
      <p:sp>
        <p:nvSpPr>
          <p:cNvPr id="21" name="文本框 20"/>
          <p:cNvSpPr txBox="1"/>
          <p:nvPr/>
        </p:nvSpPr>
        <p:spPr>
          <a:xfrm>
            <a:off x="1449706" y="5271727"/>
            <a:ext cx="1210588" cy="400110"/>
          </a:xfrm>
          <a:prstGeom prst="rect">
            <a:avLst/>
          </a:prstGeom>
          <a:noFill/>
        </p:spPr>
        <p:txBody>
          <a:bodyPr wrap="none" rtlCol="0">
            <a:spAutoFit/>
          </a:bodyPr>
          <a:lstStyle/>
          <a:p>
            <a:r>
              <a:rPr lang="zh-CN" altLang="en-US" sz="2000" dirty="0">
                <a:solidFill>
                  <a:prstClr val="white"/>
                </a:solidFill>
              </a:rPr>
              <a:t>自我介绍</a:t>
            </a:r>
          </a:p>
        </p:txBody>
      </p:sp>
      <p:sp>
        <p:nvSpPr>
          <p:cNvPr id="22" name="文本框 21"/>
          <p:cNvSpPr txBox="1"/>
          <p:nvPr/>
        </p:nvSpPr>
        <p:spPr>
          <a:xfrm>
            <a:off x="1449706" y="5709821"/>
            <a:ext cx="1210588" cy="400110"/>
          </a:xfrm>
          <a:prstGeom prst="rect">
            <a:avLst/>
          </a:prstGeom>
          <a:noFill/>
        </p:spPr>
        <p:txBody>
          <a:bodyPr wrap="none" rtlCol="0">
            <a:spAutoFit/>
          </a:bodyPr>
          <a:lstStyle/>
          <a:p>
            <a:r>
              <a:rPr lang="zh-CN" altLang="en-US" sz="2000" dirty="0">
                <a:solidFill>
                  <a:prstClr val="white"/>
                </a:solidFill>
              </a:rPr>
              <a:t>业绩分析</a:t>
            </a:r>
          </a:p>
        </p:txBody>
      </p:sp>
    </p:spTree>
    <p:extLst>
      <p:ext uri="{BB962C8B-B14F-4D97-AF65-F5344CB8AC3E}">
        <p14:creationId xmlns:p14="http://schemas.microsoft.com/office/powerpoint/2010/main" val="5406786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矩形 17"/>
          <p:cNvSpPr/>
          <p:nvPr/>
        </p:nvSpPr>
        <p:spPr>
          <a:xfrm>
            <a:off x="0" y="-7946"/>
            <a:ext cx="12192000" cy="6865946"/>
          </a:xfrm>
          <a:prstGeom prst="rect">
            <a:avLst/>
          </a:prstGeom>
          <a:solidFill>
            <a:schemeClr val="tx1">
              <a:lumMod val="95000"/>
              <a:lumOff val="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文本框 45"/>
          <p:cNvSpPr txBox="1"/>
          <p:nvPr/>
        </p:nvSpPr>
        <p:spPr>
          <a:xfrm>
            <a:off x="5177043" y="159447"/>
            <a:ext cx="1826142" cy="584775"/>
          </a:xfrm>
          <a:prstGeom prst="rect">
            <a:avLst/>
          </a:prstGeom>
          <a:noFill/>
        </p:spPr>
        <p:txBody>
          <a:bodyPr wrap="none" rtlCol="0">
            <a:spAutoFit/>
          </a:bodyPr>
          <a:lstStyle/>
          <a:p>
            <a:pPr algn="ctr"/>
            <a:r>
              <a:rPr lang="zh-CN" altLang="en-US" sz="3200" dirty="0">
                <a:solidFill>
                  <a:prstClr val="white"/>
                </a:solidFill>
                <a:latin typeface="方正清刻本悦宋简体" panose="02000000000000000000" pitchFamily="2" charset="-122"/>
                <a:ea typeface="方正清刻本悦宋简体" panose="02000000000000000000" pitchFamily="2" charset="-122"/>
              </a:rPr>
              <a:t>自我介绍</a:t>
            </a:r>
          </a:p>
        </p:txBody>
      </p:sp>
      <p:sp>
        <p:nvSpPr>
          <p:cNvPr id="25" name="椭圆 24"/>
          <p:cNvSpPr/>
          <p:nvPr/>
        </p:nvSpPr>
        <p:spPr>
          <a:xfrm>
            <a:off x="4908814" y="2748078"/>
            <a:ext cx="2340000" cy="2340000"/>
          </a:xfrm>
          <a:prstGeom prst="ellipse">
            <a:avLst/>
          </a:prstGeom>
          <a:solidFill>
            <a:srgbClr val="F2F2F2">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椭圆 25"/>
          <p:cNvSpPr/>
          <p:nvPr/>
        </p:nvSpPr>
        <p:spPr>
          <a:xfrm>
            <a:off x="5088814" y="2928078"/>
            <a:ext cx="1980000" cy="1980000"/>
          </a:xfrm>
          <a:prstGeom prst="ellipse">
            <a:avLst/>
          </a:prstGeom>
          <a:solidFill>
            <a:srgbClr val="F2F2F2">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7653834" y="3433870"/>
            <a:ext cx="972000" cy="972000"/>
            <a:chOff x="1908586" y="4778145"/>
            <a:chExt cx="972000" cy="972000"/>
          </a:xfrm>
        </p:grpSpPr>
        <p:sp>
          <p:nvSpPr>
            <p:cNvPr id="30" name="椭圆 29"/>
            <p:cNvSpPr/>
            <p:nvPr/>
          </p:nvSpPr>
          <p:spPr>
            <a:xfrm>
              <a:off x="1908586" y="4778145"/>
              <a:ext cx="972000" cy="972000"/>
            </a:xfrm>
            <a:prstGeom prst="ellipse">
              <a:avLst/>
            </a:prstGeom>
            <a:solidFill>
              <a:schemeClr val="bg2">
                <a:lumMod val="25000"/>
                <a:alpha val="12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prstClr val="white"/>
                </a:solidFill>
              </a:endParaRPr>
            </a:p>
          </p:txBody>
        </p:sp>
        <p:sp>
          <p:nvSpPr>
            <p:cNvPr id="31" name="文本框 30"/>
            <p:cNvSpPr txBox="1"/>
            <p:nvPr/>
          </p:nvSpPr>
          <p:spPr>
            <a:xfrm>
              <a:off x="1908586" y="5033313"/>
              <a:ext cx="972000" cy="461665"/>
            </a:xfrm>
            <a:prstGeom prst="rect">
              <a:avLst/>
            </a:prstGeom>
            <a:noFill/>
          </p:spPr>
          <p:txBody>
            <a:bodyPr wrap="square" rtlCol="0">
              <a:spAutoFit/>
            </a:bodyPr>
            <a:lstStyle/>
            <a:p>
              <a:pPr algn="ctr"/>
              <a:r>
                <a:rPr lang="zh-CN" altLang="en-US" sz="2400" dirty="0">
                  <a:solidFill>
                    <a:prstClr val="white"/>
                  </a:solidFill>
                </a:rPr>
                <a:t>摄影</a:t>
              </a:r>
            </a:p>
          </p:txBody>
        </p:sp>
      </p:grpSp>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l="16675" r="16675"/>
          <a:stretch/>
        </p:blipFill>
        <p:spPr>
          <a:xfrm>
            <a:off x="5265214" y="3104478"/>
            <a:ext cx="1627200" cy="1627200"/>
          </a:xfrm>
          <a:prstGeom prst="ellipse">
            <a:avLst/>
          </a:prstGeom>
        </p:spPr>
      </p:pic>
      <p:cxnSp>
        <p:nvCxnSpPr>
          <p:cNvPr id="35" name="直接连接符 34"/>
          <p:cNvCxnSpPr/>
          <p:nvPr/>
        </p:nvCxnSpPr>
        <p:spPr>
          <a:xfrm>
            <a:off x="5250000" y="728478"/>
            <a:ext cx="16920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5162843" y="744222"/>
            <a:ext cx="1854547" cy="461665"/>
          </a:xfrm>
          <a:prstGeom prst="rect">
            <a:avLst/>
          </a:prstGeom>
          <a:noFill/>
        </p:spPr>
        <p:txBody>
          <a:bodyPr wrap="none" rtlCol="0">
            <a:spAutoFit/>
          </a:bodyPr>
          <a:lstStyle/>
          <a:p>
            <a:pPr algn="ctr"/>
            <a:r>
              <a:rPr lang="en-US" altLang="zh-CN" sz="2400" dirty="0">
                <a:solidFill>
                  <a:srgbClr val="0AD085"/>
                </a:solidFill>
                <a:latin typeface="微软雅黑 Light"/>
              </a:rPr>
              <a:t>BIOGRPAHY</a:t>
            </a:r>
            <a:endParaRPr lang="zh-CN" altLang="en-US" sz="2400" dirty="0">
              <a:solidFill>
                <a:srgbClr val="0AD085"/>
              </a:solidFill>
              <a:latin typeface="微软雅黑 Light"/>
            </a:endParaRPr>
          </a:p>
        </p:txBody>
      </p:sp>
      <p:grpSp>
        <p:nvGrpSpPr>
          <p:cNvPr id="49" name="组合 48"/>
          <p:cNvGrpSpPr/>
          <p:nvPr/>
        </p:nvGrpSpPr>
        <p:grpSpPr>
          <a:xfrm>
            <a:off x="6625134" y="5215631"/>
            <a:ext cx="972000" cy="972000"/>
            <a:chOff x="1908586" y="4778145"/>
            <a:chExt cx="972000" cy="972000"/>
          </a:xfrm>
        </p:grpSpPr>
        <p:sp>
          <p:nvSpPr>
            <p:cNvPr id="50" name="椭圆 49"/>
            <p:cNvSpPr/>
            <p:nvPr/>
          </p:nvSpPr>
          <p:spPr>
            <a:xfrm>
              <a:off x="1908586" y="4778145"/>
              <a:ext cx="972000" cy="972000"/>
            </a:xfrm>
            <a:prstGeom prst="ellipse">
              <a:avLst/>
            </a:prstGeom>
            <a:solidFill>
              <a:schemeClr val="bg2">
                <a:lumMod val="25000"/>
                <a:alpha val="12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prstClr val="white"/>
                </a:solidFill>
              </a:endParaRPr>
            </a:p>
          </p:txBody>
        </p:sp>
        <p:sp>
          <p:nvSpPr>
            <p:cNvPr id="51" name="文本框 50"/>
            <p:cNvSpPr txBox="1"/>
            <p:nvPr/>
          </p:nvSpPr>
          <p:spPr>
            <a:xfrm>
              <a:off x="1908586" y="5033313"/>
              <a:ext cx="972000" cy="461665"/>
            </a:xfrm>
            <a:prstGeom prst="rect">
              <a:avLst/>
            </a:prstGeom>
            <a:noFill/>
          </p:spPr>
          <p:txBody>
            <a:bodyPr wrap="square" rtlCol="0">
              <a:spAutoFit/>
            </a:bodyPr>
            <a:lstStyle/>
            <a:p>
              <a:pPr algn="ctr"/>
              <a:r>
                <a:rPr lang="zh-CN" altLang="en-US" sz="2400" dirty="0">
                  <a:solidFill>
                    <a:prstClr val="white"/>
                  </a:solidFill>
                </a:rPr>
                <a:t>旅游</a:t>
              </a:r>
            </a:p>
          </p:txBody>
        </p:sp>
      </p:grpSp>
      <p:grpSp>
        <p:nvGrpSpPr>
          <p:cNvPr id="52" name="组合 51"/>
          <p:cNvGrpSpPr/>
          <p:nvPr/>
        </p:nvGrpSpPr>
        <p:grpSpPr>
          <a:xfrm>
            <a:off x="4567734" y="1652109"/>
            <a:ext cx="972000" cy="972000"/>
            <a:chOff x="1908586" y="4778145"/>
            <a:chExt cx="972000" cy="972000"/>
          </a:xfrm>
        </p:grpSpPr>
        <p:sp>
          <p:nvSpPr>
            <p:cNvPr id="53" name="椭圆 52"/>
            <p:cNvSpPr/>
            <p:nvPr/>
          </p:nvSpPr>
          <p:spPr>
            <a:xfrm>
              <a:off x="1908586" y="4778145"/>
              <a:ext cx="972000" cy="972000"/>
            </a:xfrm>
            <a:prstGeom prst="ellipse">
              <a:avLst/>
            </a:prstGeom>
            <a:solidFill>
              <a:schemeClr val="bg2">
                <a:lumMod val="25000"/>
                <a:alpha val="12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prstClr val="white"/>
                </a:solidFill>
              </a:endParaRPr>
            </a:p>
          </p:txBody>
        </p:sp>
        <p:sp>
          <p:nvSpPr>
            <p:cNvPr id="54" name="文本框 53"/>
            <p:cNvSpPr txBox="1"/>
            <p:nvPr/>
          </p:nvSpPr>
          <p:spPr>
            <a:xfrm>
              <a:off x="1908586" y="5033313"/>
              <a:ext cx="972000" cy="461665"/>
            </a:xfrm>
            <a:prstGeom prst="rect">
              <a:avLst/>
            </a:prstGeom>
            <a:noFill/>
          </p:spPr>
          <p:txBody>
            <a:bodyPr wrap="square" rtlCol="0">
              <a:spAutoFit/>
            </a:bodyPr>
            <a:lstStyle/>
            <a:p>
              <a:pPr algn="ctr"/>
              <a:r>
                <a:rPr lang="en-US" altLang="zh-CN" sz="2400" dirty="0">
                  <a:solidFill>
                    <a:prstClr val="white"/>
                  </a:solidFill>
                  <a:latin typeface="微软雅黑 Light" panose="020B0502040204020203" pitchFamily="34" charset="-122"/>
                </a:rPr>
                <a:t>PPT</a:t>
              </a:r>
              <a:endParaRPr lang="zh-CN" altLang="en-US" sz="2400" dirty="0">
                <a:solidFill>
                  <a:prstClr val="white"/>
                </a:solidFill>
                <a:latin typeface="微软雅黑 Light" panose="020B0502040204020203" pitchFamily="34" charset="-122"/>
              </a:endParaRPr>
            </a:p>
          </p:txBody>
        </p:sp>
      </p:grpSp>
      <p:grpSp>
        <p:nvGrpSpPr>
          <p:cNvPr id="55" name="组合 54"/>
          <p:cNvGrpSpPr/>
          <p:nvPr/>
        </p:nvGrpSpPr>
        <p:grpSpPr>
          <a:xfrm>
            <a:off x="4567734" y="5215630"/>
            <a:ext cx="972000" cy="972000"/>
            <a:chOff x="1908586" y="4778145"/>
            <a:chExt cx="972000" cy="972000"/>
          </a:xfrm>
        </p:grpSpPr>
        <p:sp>
          <p:nvSpPr>
            <p:cNvPr id="56" name="椭圆 55"/>
            <p:cNvSpPr/>
            <p:nvPr/>
          </p:nvSpPr>
          <p:spPr>
            <a:xfrm>
              <a:off x="1908586" y="4778145"/>
              <a:ext cx="972000" cy="972000"/>
            </a:xfrm>
            <a:prstGeom prst="ellipse">
              <a:avLst/>
            </a:prstGeom>
            <a:solidFill>
              <a:schemeClr val="bg2">
                <a:lumMod val="25000"/>
                <a:alpha val="12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prstClr val="white"/>
                </a:solidFill>
              </a:endParaRPr>
            </a:p>
          </p:txBody>
        </p:sp>
        <p:sp>
          <p:nvSpPr>
            <p:cNvPr id="57" name="文本框 56"/>
            <p:cNvSpPr txBox="1"/>
            <p:nvPr/>
          </p:nvSpPr>
          <p:spPr>
            <a:xfrm>
              <a:off x="1908586" y="5033313"/>
              <a:ext cx="972000" cy="461665"/>
            </a:xfrm>
            <a:prstGeom prst="rect">
              <a:avLst/>
            </a:prstGeom>
            <a:noFill/>
          </p:spPr>
          <p:txBody>
            <a:bodyPr wrap="square" rtlCol="0">
              <a:spAutoFit/>
            </a:bodyPr>
            <a:lstStyle/>
            <a:p>
              <a:pPr algn="ctr"/>
              <a:r>
                <a:rPr lang="zh-CN" altLang="en-US" sz="2400" dirty="0">
                  <a:solidFill>
                    <a:prstClr val="white"/>
                  </a:solidFill>
                </a:rPr>
                <a:t>自信</a:t>
              </a:r>
            </a:p>
          </p:txBody>
        </p:sp>
      </p:grpSp>
      <p:grpSp>
        <p:nvGrpSpPr>
          <p:cNvPr id="58" name="组合 57"/>
          <p:cNvGrpSpPr/>
          <p:nvPr/>
        </p:nvGrpSpPr>
        <p:grpSpPr>
          <a:xfrm>
            <a:off x="3539034" y="3433870"/>
            <a:ext cx="972000" cy="972000"/>
            <a:chOff x="1908586" y="4778145"/>
            <a:chExt cx="972000" cy="972000"/>
          </a:xfrm>
        </p:grpSpPr>
        <p:sp>
          <p:nvSpPr>
            <p:cNvPr id="59" name="椭圆 58"/>
            <p:cNvSpPr/>
            <p:nvPr/>
          </p:nvSpPr>
          <p:spPr>
            <a:xfrm>
              <a:off x="1908586" y="4778145"/>
              <a:ext cx="972000" cy="972000"/>
            </a:xfrm>
            <a:prstGeom prst="ellipse">
              <a:avLst/>
            </a:prstGeom>
            <a:solidFill>
              <a:schemeClr val="bg2">
                <a:lumMod val="25000"/>
                <a:alpha val="12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prstClr val="white"/>
                </a:solidFill>
              </a:endParaRPr>
            </a:p>
          </p:txBody>
        </p:sp>
        <p:sp>
          <p:nvSpPr>
            <p:cNvPr id="60" name="文本框 59"/>
            <p:cNvSpPr txBox="1"/>
            <p:nvPr/>
          </p:nvSpPr>
          <p:spPr>
            <a:xfrm>
              <a:off x="1908586" y="4848646"/>
              <a:ext cx="972000" cy="830997"/>
            </a:xfrm>
            <a:prstGeom prst="rect">
              <a:avLst/>
            </a:prstGeom>
            <a:noFill/>
          </p:spPr>
          <p:txBody>
            <a:bodyPr wrap="square" rtlCol="0">
              <a:spAutoFit/>
            </a:bodyPr>
            <a:lstStyle/>
            <a:p>
              <a:pPr algn="ctr"/>
              <a:r>
                <a:rPr lang="zh-CN" altLang="en-US" sz="2400" dirty="0">
                  <a:solidFill>
                    <a:prstClr val="white"/>
                  </a:solidFill>
                  <a:latin typeface="微软雅黑 Light" panose="020B0502040204020203" pitchFamily="34" charset="-122"/>
                </a:rPr>
                <a:t>人际交往</a:t>
              </a:r>
            </a:p>
          </p:txBody>
        </p:sp>
      </p:grpSp>
      <p:grpSp>
        <p:nvGrpSpPr>
          <p:cNvPr id="61" name="组合 60"/>
          <p:cNvGrpSpPr/>
          <p:nvPr/>
        </p:nvGrpSpPr>
        <p:grpSpPr>
          <a:xfrm>
            <a:off x="6625135" y="1652110"/>
            <a:ext cx="972000" cy="972000"/>
            <a:chOff x="1908586" y="4778145"/>
            <a:chExt cx="972000" cy="972000"/>
          </a:xfrm>
        </p:grpSpPr>
        <p:sp>
          <p:nvSpPr>
            <p:cNvPr id="62" name="椭圆 61"/>
            <p:cNvSpPr/>
            <p:nvPr/>
          </p:nvSpPr>
          <p:spPr>
            <a:xfrm>
              <a:off x="1908586" y="4778145"/>
              <a:ext cx="972000" cy="972000"/>
            </a:xfrm>
            <a:prstGeom prst="ellipse">
              <a:avLst/>
            </a:prstGeom>
            <a:solidFill>
              <a:schemeClr val="bg2">
                <a:lumMod val="25000"/>
                <a:alpha val="12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prstClr val="white"/>
                </a:solidFill>
              </a:endParaRPr>
            </a:p>
          </p:txBody>
        </p:sp>
        <p:sp>
          <p:nvSpPr>
            <p:cNvPr id="63" name="文本框 62"/>
            <p:cNvSpPr txBox="1"/>
            <p:nvPr/>
          </p:nvSpPr>
          <p:spPr>
            <a:xfrm>
              <a:off x="1908586" y="4848646"/>
              <a:ext cx="972000" cy="830997"/>
            </a:xfrm>
            <a:prstGeom prst="rect">
              <a:avLst/>
            </a:prstGeom>
            <a:noFill/>
          </p:spPr>
          <p:txBody>
            <a:bodyPr wrap="square" rtlCol="0">
              <a:spAutoFit/>
            </a:bodyPr>
            <a:lstStyle/>
            <a:p>
              <a:pPr algn="ctr"/>
              <a:r>
                <a:rPr lang="zh-CN" altLang="en-US" sz="2400" dirty="0">
                  <a:solidFill>
                    <a:prstClr val="white"/>
                  </a:solidFill>
                </a:rPr>
                <a:t>执行力强</a:t>
              </a:r>
            </a:p>
          </p:txBody>
        </p:sp>
      </p:grpSp>
    </p:spTree>
    <p:extLst>
      <p:ext uri="{BB962C8B-B14F-4D97-AF65-F5344CB8AC3E}">
        <p14:creationId xmlns:p14="http://schemas.microsoft.com/office/powerpoint/2010/main" val="31551036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5886" y="-27847"/>
            <a:ext cx="12192000" cy="6885847"/>
          </a:xfrm>
          <a:prstGeom prst="rect">
            <a:avLst/>
          </a:prstGeom>
          <a:solidFill>
            <a:schemeClr val="tx1">
              <a:lumMod val="95000"/>
              <a:lumOff val="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nvGrpSpPr>
          <p:cNvPr id="12" name="组合 11"/>
          <p:cNvGrpSpPr/>
          <p:nvPr/>
        </p:nvGrpSpPr>
        <p:grpSpPr>
          <a:xfrm>
            <a:off x="919566" y="1328997"/>
            <a:ext cx="10352869" cy="5182968"/>
            <a:chOff x="912843" y="1328997"/>
            <a:chExt cx="10352869" cy="5182968"/>
          </a:xfrm>
        </p:grpSpPr>
        <p:sp>
          <p:nvSpPr>
            <p:cNvPr id="5" name="流程图: 过程 4"/>
            <p:cNvSpPr/>
            <p:nvPr/>
          </p:nvSpPr>
          <p:spPr>
            <a:xfrm>
              <a:off x="912843" y="3920481"/>
              <a:ext cx="2591483" cy="2591484"/>
            </a:xfrm>
            <a:prstGeom prst="flowChartProcess">
              <a:avLst/>
            </a:prstGeom>
            <a:solidFill>
              <a:srgbClr val="0AD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流程图: 过程 5"/>
            <p:cNvSpPr/>
            <p:nvPr/>
          </p:nvSpPr>
          <p:spPr>
            <a:xfrm>
              <a:off x="6087721" y="3920481"/>
              <a:ext cx="2592007" cy="2591484"/>
            </a:xfrm>
            <a:prstGeom prst="flowChartProcess">
              <a:avLst/>
            </a:prstGeom>
            <a:solidFill>
              <a:srgbClr val="0AD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流程图: 过程 6"/>
            <p:cNvSpPr/>
            <p:nvPr/>
          </p:nvSpPr>
          <p:spPr>
            <a:xfrm>
              <a:off x="8673705" y="1328997"/>
              <a:ext cx="2592007" cy="2591484"/>
            </a:xfrm>
            <a:prstGeom prst="flowChartProcess">
              <a:avLst/>
            </a:prstGeom>
            <a:solidFill>
              <a:srgbClr val="0AD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8" name="图片 7"/>
            <p:cNvPicPr>
              <a:picLocks/>
            </p:cNvPicPr>
            <p:nvPr/>
          </p:nvPicPr>
          <p:blipFill rotWithShape="1">
            <a:blip r:embed="rId3">
              <a:extLst>
                <a:ext uri="{28A0092B-C50C-407E-A947-70E740481C1C}">
                  <a14:useLocalDpi xmlns:a14="http://schemas.microsoft.com/office/drawing/2010/main" val="0"/>
                </a:ext>
              </a:extLst>
            </a:blip>
            <a:srcRect l="33333" t="19692" r="32765" b="24745"/>
            <a:stretch/>
          </p:blipFill>
          <p:spPr>
            <a:xfrm>
              <a:off x="8673705" y="3920481"/>
              <a:ext cx="2592007" cy="2591484"/>
            </a:xfrm>
            <a:prstGeom prst="rect">
              <a:avLst/>
            </a:prstGeom>
          </p:spPr>
        </p:pic>
        <p:pic>
          <p:nvPicPr>
            <p:cNvPr id="9" name="图片 8"/>
            <p:cNvPicPr>
              <a:picLocks/>
            </p:cNvPicPr>
            <p:nvPr/>
          </p:nvPicPr>
          <p:blipFill rotWithShape="1">
            <a:blip r:embed="rId4">
              <a:extLst>
                <a:ext uri="{28A0092B-C50C-407E-A947-70E740481C1C}">
                  <a14:useLocalDpi xmlns:a14="http://schemas.microsoft.com/office/drawing/2010/main" val="0"/>
                </a:ext>
              </a:extLst>
            </a:blip>
            <a:srcRect l="57264" t="35524" r="20198" b="30699"/>
            <a:stretch/>
          </p:blipFill>
          <p:spPr>
            <a:xfrm>
              <a:off x="912843" y="1328997"/>
              <a:ext cx="2591483" cy="2591484"/>
            </a:xfrm>
            <a:prstGeom prst="rect">
              <a:avLst/>
            </a:prstGeom>
          </p:spPr>
        </p:pic>
        <p:pic>
          <p:nvPicPr>
            <p:cNvPr id="10" name="图片 9"/>
            <p:cNvPicPr>
              <a:picLocks/>
            </p:cNvPicPr>
            <p:nvPr/>
          </p:nvPicPr>
          <p:blipFill rotWithShape="1">
            <a:blip r:embed="rId5" cstate="print">
              <a:extLst>
                <a:ext uri="{28A0092B-C50C-407E-A947-70E740481C1C}">
                  <a14:useLocalDpi xmlns:a14="http://schemas.microsoft.com/office/drawing/2010/main" val="0"/>
                </a:ext>
              </a:extLst>
            </a:blip>
            <a:srcRect l="31728" t="13788" r="-452" b="10345"/>
            <a:stretch/>
          </p:blipFill>
          <p:spPr>
            <a:xfrm>
              <a:off x="6087721" y="1328997"/>
              <a:ext cx="2591483" cy="2591484"/>
            </a:xfrm>
            <a:prstGeom prst="rect">
              <a:avLst/>
            </a:prstGeom>
          </p:spPr>
        </p:pic>
        <p:pic>
          <p:nvPicPr>
            <p:cNvPr id="11" name="图片 10"/>
            <p:cNvPicPr>
              <a:picLocks/>
            </p:cNvPicPr>
            <p:nvPr/>
          </p:nvPicPr>
          <p:blipFill rotWithShape="1">
            <a:blip r:embed="rId6" cstate="print">
              <a:extLst>
                <a:ext uri="{28A0092B-C50C-407E-A947-70E740481C1C}">
                  <a14:useLocalDpi xmlns:a14="http://schemas.microsoft.com/office/drawing/2010/main" val="0"/>
                </a:ext>
              </a:extLst>
            </a:blip>
            <a:srcRect l="16962" t="14084" r="31577" b="3127"/>
            <a:stretch/>
          </p:blipFill>
          <p:spPr>
            <a:xfrm>
              <a:off x="3500530" y="3920481"/>
              <a:ext cx="2592007" cy="2591484"/>
            </a:xfrm>
            <a:prstGeom prst="rect">
              <a:avLst/>
            </a:prstGeom>
          </p:spPr>
        </p:pic>
        <p:sp>
          <p:nvSpPr>
            <p:cNvPr id="54" name="流程图: 过程 53"/>
            <p:cNvSpPr/>
            <p:nvPr/>
          </p:nvSpPr>
          <p:spPr>
            <a:xfrm>
              <a:off x="3500530" y="1328997"/>
              <a:ext cx="2592007" cy="2591484"/>
            </a:xfrm>
            <a:prstGeom prst="flowChartProcess">
              <a:avLst/>
            </a:prstGeom>
            <a:solidFill>
              <a:srgbClr val="0AD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3671730" y="1550602"/>
              <a:ext cx="2237827" cy="1938992"/>
            </a:xfrm>
            <a:prstGeom prst="rect">
              <a:avLst/>
            </a:prstGeom>
          </p:spPr>
          <p:txBody>
            <a:bodyPr wrap="square">
              <a:spAutoFit/>
            </a:bodyPr>
            <a:lstStyle/>
            <a:p>
              <a:r>
                <a:rPr lang="zh-CN" altLang="en-US" sz="2000" b="1" dirty="0" smtClean="0">
                  <a:solidFill>
                    <a:srgbClr val="F2F2F2"/>
                  </a:solidFill>
                  <a:latin typeface="微软雅黑 Light" panose="020B0502040204020203" pitchFamily="34" charset="-122"/>
                </a:rPr>
                <a:t>分析上一个年度的重要业绩，或者产品的销售情况，左图可以更改为该产品的图片，以便于直观的表现内容</a:t>
              </a:r>
              <a:endParaRPr lang="en-US" altLang="zh-CN" sz="2000" b="1" dirty="0">
                <a:solidFill>
                  <a:srgbClr val="F2F2F2"/>
                </a:solidFill>
                <a:latin typeface="微软雅黑 Light" panose="020B0502040204020203" pitchFamily="34" charset="-122"/>
              </a:endParaRPr>
            </a:p>
          </p:txBody>
        </p:sp>
        <p:grpSp>
          <p:nvGrpSpPr>
            <p:cNvPr id="42" name="组合 41"/>
            <p:cNvGrpSpPr/>
            <p:nvPr/>
          </p:nvGrpSpPr>
          <p:grpSpPr>
            <a:xfrm>
              <a:off x="932598" y="4331210"/>
              <a:ext cx="2551971" cy="1770026"/>
              <a:chOff x="1563426" y="3880188"/>
              <a:chExt cx="2194424" cy="1522034"/>
            </a:xfrm>
          </p:grpSpPr>
          <p:grpSp>
            <p:nvGrpSpPr>
              <p:cNvPr id="37" name="组合 36"/>
              <p:cNvGrpSpPr/>
              <p:nvPr/>
            </p:nvGrpSpPr>
            <p:grpSpPr>
              <a:xfrm>
                <a:off x="1600817" y="3880188"/>
                <a:ext cx="2133600" cy="1004674"/>
                <a:chOff x="1813569" y="3777014"/>
                <a:chExt cx="2133600" cy="1004674"/>
              </a:xfrm>
            </p:grpSpPr>
            <p:sp>
              <p:nvSpPr>
                <p:cNvPr id="38" name="文本框 37"/>
                <p:cNvSpPr txBox="1"/>
                <p:nvPr/>
              </p:nvSpPr>
              <p:spPr>
                <a:xfrm>
                  <a:off x="1813569" y="3777014"/>
                  <a:ext cx="2133600" cy="952759"/>
                </a:xfrm>
                <a:prstGeom prst="rect">
                  <a:avLst/>
                </a:prstGeom>
                <a:noFill/>
              </p:spPr>
              <p:txBody>
                <a:bodyPr wrap="square" rtlCol="0">
                  <a:spAutoFit/>
                </a:bodyPr>
                <a:lstStyle/>
                <a:p>
                  <a:pPr algn="ctr"/>
                  <a:r>
                    <a:rPr lang="en-US" altLang="zh-CN" sz="6600" dirty="0">
                      <a:solidFill>
                        <a:prstClr val="white"/>
                      </a:solidFill>
                      <a:latin typeface="微软雅黑 Light"/>
                    </a:rPr>
                    <a:t>48%</a:t>
                  </a:r>
                  <a:endParaRPr lang="zh-CN" altLang="en-US" sz="6600" dirty="0">
                    <a:solidFill>
                      <a:prstClr val="white"/>
                    </a:solidFill>
                    <a:latin typeface="微软雅黑 Light"/>
                  </a:endParaRPr>
                </a:p>
              </p:txBody>
            </p:sp>
            <p:cxnSp>
              <p:nvCxnSpPr>
                <p:cNvPr id="39" name="直接连接符 38"/>
                <p:cNvCxnSpPr/>
                <p:nvPr/>
              </p:nvCxnSpPr>
              <p:spPr>
                <a:xfrm>
                  <a:off x="2136571" y="4781688"/>
                  <a:ext cx="147363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0" name="文本框 39"/>
              <p:cNvSpPr txBox="1"/>
              <p:nvPr/>
            </p:nvSpPr>
            <p:spPr>
              <a:xfrm>
                <a:off x="1563426" y="4940557"/>
                <a:ext cx="2194424" cy="461665"/>
              </a:xfrm>
              <a:prstGeom prst="rect">
                <a:avLst/>
              </a:prstGeom>
              <a:noFill/>
            </p:spPr>
            <p:txBody>
              <a:bodyPr wrap="square" rtlCol="0">
                <a:spAutoFit/>
              </a:bodyPr>
              <a:lstStyle/>
              <a:p>
                <a:pPr algn="ctr"/>
                <a:r>
                  <a:rPr lang="en-US" altLang="zh-CN" sz="2400" dirty="0">
                    <a:solidFill>
                      <a:prstClr val="white"/>
                    </a:solidFill>
                  </a:rPr>
                  <a:t>FROM 2014</a:t>
                </a:r>
                <a:endParaRPr lang="zh-CN" altLang="en-US" sz="2400" dirty="0">
                  <a:solidFill>
                    <a:prstClr val="white"/>
                  </a:solidFill>
                </a:endParaRPr>
              </a:p>
            </p:txBody>
          </p:sp>
        </p:grpSp>
        <p:grpSp>
          <p:nvGrpSpPr>
            <p:cNvPr id="43" name="组合 42"/>
            <p:cNvGrpSpPr/>
            <p:nvPr/>
          </p:nvGrpSpPr>
          <p:grpSpPr>
            <a:xfrm>
              <a:off x="8693722" y="1787970"/>
              <a:ext cx="2551971" cy="1772031"/>
              <a:chOff x="1563426" y="3878464"/>
              <a:chExt cx="2194424" cy="1523758"/>
            </a:xfrm>
          </p:grpSpPr>
          <p:grpSp>
            <p:nvGrpSpPr>
              <p:cNvPr id="44" name="组合 43"/>
              <p:cNvGrpSpPr/>
              <p:nvPr/>
            </p:nvGrpSpPr>
            <p:grpSpPr>
              <a:xfrm>
                <a:off x="1593838" y="3878464"/>
                <a:ext cx="2133600" cy="1006398"/>
                <a:chOff x="1806590" y="3775290"/>
                <a:chExt cx="2133600" cy="1006398"/>
              </a:xfrm>
            </p:grpSpPr>
            <p:sp>
              <p:nvSpPr>
                <p:cNvPr id="46" name="文本框 45"/>
                <p:cNvSpPr txBox="1"/>
                <p:nvPr/>
              </p:nvSpPr>
              <p:spPr>
                <a:xfrm>
                  <a:off x="1806590" y="3775290"/>
                  <a:ext cx="2133600" cy="952759"/>
                </a:xfrm>
                <a:prstGeom prst="rect">
                  <a:avLst/>
                </a:prstGeom>
                <a:noFill/>
              </p:spPr>
              <p:txBody>
                <a:bodyPr wrap="square" rtlCol="0">
                  <a:spAutoFit/>
                </a:bodyPr>
                <a:lstStyle/>
                <a:p>
                  <a:pPr algn="ctr"/>
                  <a:r>
                    <a:rPr lang="en-US" altLang="zh-CN" sz="6600" dirty="0">
                      <a:solidFill>
                        <a:prstClr val="white"/>
                      </a:solidFill>
                      <a:latin typeface="微软雅黑 Light"/>
                    </a:rPr>
                    <a:t>67%</a:t>
                  </a:r>
                  <a:endParaRPr lang="zh-CN" altLang="en-US" sz="6600" dirty="0">
                    <a:solidFill>
                      <a:prstClr val="white"/>
                    </a:solidFill>
                    <a:latin typeface="微软雅黑 Light"/>
                  </a:endParaRPr>
                </a:p>
              </p:txBody>
            </p:sp>
            <p:cxnSp>
              <p:nvCxnSpPr>
                <p:cNvPr id="47" name="直接连接符 46"/>
                <p:cNvCxnSpPr/>
                <p:nvPr/>
              </p:nvCxnSpPr>
              <p:spPr>
                <a:xfrm>
                  <a:off x="2136571" y="4781688"/>
                  <a:ext cx="147363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5" name="文本框 44"/>
              <p:cNvSpPr txBox="1"/>
              <p:nvPr/>
            </p:nvSpPr>
            <p:spPr>
              <a:xfrm>
                <a:off x="1563426" y="4940557"/>
                <a:ext cx="2194424" cy="461665"/>
              </a:xfrm>
              <a:prstGeom prst="rect">
                <a:avLst/>
              </a:prstGeom>
              <a:noFill/>
            </p:spPr>
            <p:txBody>
              <a:bodyPr wrap="square" rtlCol="0">
                <a:spAutoFit/>
              </a:bodyPr>
              <a:lstStyle/>
              <a:p>
                <a:pPr algn="ctr"/>
                <a:r>
                  <a:rPr lang="en-US" altLang="zh-CN" sz="2400" dirty="0">
                    <a:solidFill>
                      <a:prstClr val="white"/>
                    </a:solidFill>
                  </a:rPr>
                  <a:t>FROM 2015</a:t>
                </a:r>
                <a:endParaRPr lang="zh-CN" altLang="en-US" sz="2400" dirty="0">
                  <a:solidFill>
                    <a:prstClr val="white"/>
                  </a:solidFill>
                </a:endParaRPr>
              </a:p>
            </p:txBody>
          </p:sp>
        </p:grpSp>
        <p:sp>
          <p:nvSpPr>
            <p:cNvPr id="53" name="矩形 52"/>
            <p:cNvSpPr/>
            <p:nvPr/>
          </p:nvSpPr>
          <p:spPr>
            <a:xfrm>
              <a:off x="6278257" y="4043591"/>
              <a:ext cx="2237827" cy="1938992"/>
            </a:xfrm>
            <a:prstGeom prst="rect">
              <a:avLst/>
            </a:prstGeom>
          </p:spPr>
          <p:txBody>
            <a:bodyPr wrap="square">
              <a:spAutoFit/>
            </a:bodyPr>
            <a:lstStyle/>
            <a:p>
              <a:r>
                <a:rPr lang="zh-CN" altLang="en-US" sz="2000" b="1" dirty="0" smtClean="0">
                  <a:solidFill>
                    <a:srgbClr val="F2F2F2"/>
                  </a:solidFill>
                  <a:latin typeface="微软雅黑 Light" panose="020B0502040204020203" pitchFamily="34" charset="-122"/>
                </a:rPr>
                <a:t>分析本年度</a:t>
              </a:r>
              <a:r>
                <a:rPr lang="zh-CN" altLang="en-US" sz="2000" b="1" dirty="0">
                  <a:solidFill>
                    <a:srgbClr val="F2F2F2"/>
                  </a:solidFill>
                  <a:latin typeface="微软雅黑 Light" panose="020B0502040204020203" pitchFamily="34" charset="-122"/>
                </a:rPr>
                <a:t>的重要业绩，或者产品的销售情况，左图可以更改为该产品的图片，以便于直观的表现内容</a:t>
              </a:r>
              <a:endParaRPr lang="en-US" altLang="zh-CN" sz="2000" b="1" dirty="0">
                <a:solidFill>
                  <a:srgbClr val="F2F2F2"/>
                </a:solidFill>
                <a:latin typeface="微软雅黑 Light" panose="020B0502040204020203" pitchFamily="34" charset="-122"/>
              </a:endParaRPr>
            </a:p>
          </p:txBody>
        </p:sp>
      </p:grpSp>
      <p:sp>
        <p:nvSpPr>
          <p:cNvPr id="41" name="文本框 40"/>
          <p:cNvSpPr txBox="1"/>
          <p:nvPr/>
        </p:nvSpPr>
        <p:spPr>
          <a:xfrm>
            <a:off x="5177043" y="159447"/>
            <a:ext cx="1826142" cy="584775"/>
          </a:xfrm>
          <a:prstGeom prst="rect">
            <a:avLst/>
          </a:prstGeom>
          <a:noFill/>
        </p:spPr>
        <p:txBody>
          <a:bodyPr wrap="none" rtlCol="0">
            <a:spAutoFit/>
          </a:bodyPr>
          <a:lstStyle/>
          <a:p>
            <a:pPr algn="ctr"/>
            <a:r>
              <a:rPr lang="zh-CN" altLang="en-US" sz="3200" dirty="0">
                <a:solidFill>
                  <a:prstClr val="white"/>
                </a:solidFill>
                <a:latin typeface="方正清刻本悦宋简体" panose="02000000000000000000" pitchFamily="2" charset="-122"/>
                <a:ea typeface="方正清刻本悦宋简体" panose="02000000000000000000" pitchFamily="2" charset="-122"/>
              </a:rPr>
              <a:t>业绩分析</a:t>
            </a:r>
          </a:p>
        </p:txBody>
      </p:sp>
      <p:cxnSp>
        <p:nvCxnSpPr>
          <p:cNvPr id="51" name="直接连接符 50"/>
          <p:cNvCxnSpPr/>
          <p:nvPr/>
        </p:nvCxnSpPr>
        <p:spPr>
          <a:xfrm>
            <a:off x="5250000" y="728478"/>
            <a:ext cx="16920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4951922" y="744222"/>
            <a:ext cx="2276392" cy="461665"/>
          </a:xfrm>
          <a:prstGeom prst="rect">
            <a:avLst/>
          </a:prstGeom>
          <a:noFill/>
        </p:spPr>
        <p:txBody>
          <a:bodyPr wrap="none" rtlCol="0">
            <a:spAutoFit/>
          </a:bodyPr>
          <a:lstStyle/>
          <a:p>
            <a:pPr algn="ctr"/>
            <a:r>
              <a:rPr lang="en-US" altLang="zh-CN" sz="2400" dirty="0">
                <a:solidFill>
                  <a:srgbClr val="0AD085"/>
                </a:solidFill>
                <a:latin typeface="微软雅黑 Light"/>
              </a:rPr>
              <a:t>ACHIEVEMENT</a:t>
            </a:r>
            <a:endParaRPr lang="zh-CN" altLang="en-US" sz="2400" dirty="0">
              <a:solidFill>
                <a:srgbClr val="0AD085"/>
              </a:solidFill>
              <a:latin typeface="微软雅黑 Light"/>
            </a:endParaRPr>
          </a:p>
        </p:txBody>
      </p:sp>
    </p:spTree>
    <p:extLst>
      <p:ext uri="{BB962C8B-B14F-4D97-AF65-F5344CB8AC3E}">
        <p14:creationId xmlns:p14="http://schemas.microsoft.com/office/powerpoint/2010/main" val="34005089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3317"/>
            <a:ext cx="12192000" cy="6858000"/>
          </a:xfrm>
          <a:prstGeom prst="rect">
            <a:avLst/>
          </a:prstGeom>
          <a:solidFill>
            <a:schemeClr val="tx1">
              <a:lumMod val="95000"/>
              <a:lumOff val="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9047" y="2469556"/>
            <a:ext cx="3396364" cy="1912256"/>
          </a:xfrm>
          <a:prstGeom prst="rect">
            <a:avLst/>
          </a:prstGeom>
          <a:solidFill>
            <a:srgbClr val="FFFFFF">
              <a:shade val="85000"/>
            </a:srgbClr>
          </a:solidFill>
          <a:ln w="38100" cap="sq">
            <a:solidFill>
              <a:srgbClr val="0AD085"/>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8818" y="2469556"/>
            <a:ext cx="3396364" cy="1912255"/>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6818" y="2487847"/>
            <a:ext cx="3396364" cy="1912256"/>
          </a:xfrm>
          <a:prstGeom prst="rect">
            <a:avLst/>
          </a:prstGeom>
          <a:solidFill>
            <a:srgbClr val="FFFFFF">
              <a:shade val="85000"/>
            </a:srgbClr>
          </a:solidFill>
          <a:ln w="381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3" name="组合 12"/>
          <p:cNvGrpSpPr/>
          <p:nvPr/>
        </p:nvGrpSpPr>
        <p:grpSpPr>
          <a:xfrm>
            <a:off x="5701314" y="3040625"/>
            <a:ext cx="777600" cy="776750"/>
            <a:chOff x="1942261" y="1509120"/>
            <a:chExt cx="777600" cy="776750"/>
          </a:xfrm>
        </p:grpSpPr>
        <p:sp>
          <p:nvSpPr>
            <p:cNvPr id="10" name="椭圆 9"/>
            <p:cNvSpPr/>
            <p:nvPr/>
          </p:nvSpPr>
          <p:spPr>
            <a:xfrm>
              <a:off x="1942261" y="1509120"/>
              <a:ext cx="777600" cy="776750"/>
            </a:xfrm>
            <a:prstGeom prst="ellipse">
              <a:avLst/>
            </a:prstGeom>
            <a:solidFill>
              <a:srgbClr val="0AD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prstClr val="white"/>
                </a:solidFill>
              </a:endParaRPr>
            </a:p>
          </p:txBody>
        </p:sp>
        <p:sp>
          <p:nvSpPr>
            <p:cNvPr id="12" name="十字形 11"/>
            <p:cNvSpPr/>
            <p:nvPr/>
          </p:nvSpPr>
          <p:spPr>
            <a:xfrm>
              <a:off x="2024505" y="1594733"/>
              <a:ext cx="613112" cy="605523"/>
            </a:xfrm>
            <a:prstGeom prst="plus">
              <a:avLst>
                <a:gd name="adj" fmla="val 43787"/>
              </a:avLst>
            </a:prstGeom>
            <a:solidFill>
              <a:sysClr val="window" lastClr="FFFFFF"/>
            </a:solidFill>
            <a:ln w="12700" cap="flat" cmpd="sng" algn="ctr">
              <a:noFill/>
              <a:prstDash val="solid"/>
              <a:miter lim="800000"/>
            </a:ln>
            <a:effectLst/>
          </p:spPr>
          <p:txBody>
            <a:bodyPr rtlCol="0" anchor="ctr"/>
            <a:lstStyle/>
            <a:p>
              <a:pPr algn="ctr">
                <a:defRPr/>
              </a:pPr>
              <a:endParaRPr lang="zh-CN" altLang="en-US" kern="0">
                <a:solidFill>
                  <a:prstClr val="white"/>
                </a:solidFill>
                <a:ea typeface="宋体" panose="02010600030101010101" pitchFamily="2" charset="-122"/>
              </a:endParaRPr>
            </a:p>
          </p:txBody>
        </p:sp>
      </p:grpSp>
      <p:sp>
        <p:nvSpPr>
          <p:cNvPr id="15" name="文本框 14"/>
          <p:cNvSpPr txBox="1"/>
          <p:nvPr/>
        </p:nvSpPr>
        <p:spPr>
          <a:xfrm>
            <a:off x="1347114" y="4772345"/>
            <a:ext cx="1415772" cy="461665"/>
          </a:xfrm>
          <a:prstGeom prst="rect">
            <a:avLst/>
          </a:prstGeom>
          <a:noFill/>
        </p:spPr>
        <p:txBody>
          <a:bodyPr wrap="none" rtlCol="0">
            <a:spAutoFit/>
          </a:bodyPr>
          <a:lstStyle>
            <a:defPPr>
              <a:defRPr lang="zh-CN"/>
            </a:defPPr>
            <a:lvl1pPr>
              <a:defRPr sz="2400">
                <a:solidFill>
                  <a:schemeClr val="bg1">
                    <a:lumMod val="50000"/>
                  </a:schemeClr>
                </a:solidFill>
              </a:defRPr>
            </a:lvl1pPr>
          </a:lstStyle>
          <a:p>
            <a:r>
              <a:rPr lang="zh-CN" altLang="en-US" dirty="0">
                <a:solidFill>
                  <a:prstClr val="white">
                    <a:lumMod val="50000"/>
                  </a:prstClr>
                </a:solidFill>
              </a:rPr>
              <a:t>遇见自己</a:t>
            </a:r>
          </a:p>
        </p:txBody>
      </p:sp>
      <p:sp>
        <p:nvSpPr>
          <p:cNvPr id="16" name="文本框 15"/>
          <p:cNvSpPr txBox="1"/>
          <p:nvPr/>
        </p:nvSpPr>
        <p:spPr>
          <a:xfrm>
            <a:off x="5389343" y="4769982"/>
            <a:ext cx="1415772" cy="461665"/>
          </a:xfrm>
          <a:prstGeom prst="rect">
            <a:avLst/>
          </a:prstGeom>
          <a:noFill/>
        </p:spPr>
        <p:txBody>
          <a:bodyPr wrap="none" rtlCol="0">
            <a:spAutoFit/>
          </a:bodyPr>
          <a:lstStyle>
            <a:defPPr>
              <a:defRPr lang="zh-CN"/>
            </a:defPPr>
            <a:lvl1pPr>
              <a:defRPr sz="2400">
                <a:solidFill>
                  <a:schemeClr val="accent6"/>
                </a:solidFill>
              </a:defRPr>
            </a:lvl1pPr>
          </a:lstStyle>
          <a:p>
            <a:r>
              <a:rPr lang="zh-CN" altLang="en-US" dirty="0">
                <a:solidFill>
                  <a:srgbClr val="0AD085"/>
                </a:solidFill>
              </a:rPr>
              <a:t>直面挑战</a:t>
            </a:r>
          </a:p>
        </p:txBody>
      </p:sp>
      <p:sp>
        <p:nvSpPr>
          <p:cNvPr id="17" name="文本框 16"/>
          <p:cNvSpPr txBox="1"/>
          <p:nvPr/>
        </p:nvSpPr>
        <p:spPr>
          <a:xfrm>
            <a:off x="9429114" y="4767619"/>
            <a:ext cx="1415772" cy="461665"/>
          </a:xfrm>
          <a:prstGeom prst="rect">
            <a:avLst/>
          </a:prstGeom>
          <a:noFill/>
        </p:spPr>
        <p:txBody>
          <a:bodyPr wrap="none" rtlCol="0">
            <a:spAutoFit/>
          </a:bodyPr>
          <a:lstStyle/>
          <a:p>
            <a:r>
              <a:rPr lang="zh-CN" altLang="en-US" sz="2400" dirty="0">
                <a:solidFill>
                  <a:prstClr val="white">
                    <a:lumMod val="50000"/>
                  </a:prstClr>
                </a:solidFill>
              </a:rPr>
              <a:t>看见未来</a:t>
            </a:r>
          </a:p>
        </p:txBody>
      </p:sp>
      <p:cxnSp>
        <p:nvCxnSpPr>
          <p:cNvPr id="18" name="直接连接符 17"/>
          <p:cNvCxnSpPr/>
          <p:nvPr/>
        </p:nvCxnSpPr>
        <p:spPr>
          <a:xfrm>
            <a:off x="5394000" y="728478"/>
            <a:ext cx="14040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382227" y="159447"/>
            <a:ext cx="1415773" cy="584775"/>
          </a:xfrm>
          <a:prstGeom prst="rect">
            <a:avLst/>
          </a:prstGeom>
          <a:noFill/>
        </p:spPr>
        <p:txBody>
          <a:bodyPr wrap="none" rtlCol="0">
            <a:spAutoFit/>
          </a:bodyPr>
          <a:lstStyle/>
          <a:p>
            <a:pPr algn="ctr"/>
            <a:r>
              <a:rPr lang="zh-CN" altLang="en-US" sz="3200" dirty="0">
                <a:solidFill>
                  <a:prstClr val="white"/>
                </a:solidFill>
                <a:latin typeface="方正清刻本悦宋简体" panose="02000000000000000000" pitchFamily="2" charset="-122"/>
                <a:ea typeface="方正清刻本悦宋简体" panose="02000000000000000000" pitchFamily="2" charset="-122"/>
              </a:rPr>
              <a:t>第二节</a:t>
            </a:r>
          </a:p>
        </p:txBody>
      </p:sp>
      <p:sp>
        <p:nvSpPr>
          <p:cNvPr id="20" name="文本框 19"/>
          <p:cNvSpPr txBox="1"/>
          <p:nvPr/>
        </p:nvSpPr>
        <p:spPr>
          <a:xfrm>
            <a:off x="5428137" y="744222"/>
            <a:ext cx="1323953" cy="461665"/>
          </a:xfrm>
          <a:prstGeom prst="rect">
            <a:avLst/>
          </a:prstGeom>
          <a:noFill/>
        </p:spPr>
        <p:txBody>
          <a:bodyPr wrap="none" rtlCol="0">
            <a:spAutoFit/>
          </a:bodyPr>
          <a:lstStyle/>
          <a:p>
            <a:pPr algn="ctr"/>
            <a:r>
              <a:rPr lang="en-US" altLang="zh-CN" sz="2400" dirty="0">
                <a:solidFill>
                  <a:srgbClr val="0AD085"/>
                </a:solidFill>
                <a:latin typeface="微软雅黑 Light"/>
              </a:rPr>
              <a:t>PART 02</a:t>
            </a:r>
            <a:endParaRPr lang="zh-CN" altLang="en-US" sz="2400" dirty="0">
              <a:solidFill>
                <a:srgbClr val="0AD085"/>
              </a:solidFill>
              <a:latin typeface="微软雅黑 Light"/>
            </a:endParaRPr>
          </a:p>
        </p:txBody>
      </p:sp>
    </p:spTree>
    <p:extLst>
      <p:ext uri="{BB962C8B-B14F-4D97-AF65-F5344CB8AC3E}">
        <p14:creationId xmlns:p14="http://schemas.microsoft.com/office/powerpoint/2010/main" val="25248224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任意多边形 3"/>
          <p:cNvSpPr/>
          <p:nvPr/>
        </p:nvSpPr>
        <p:spPr>
          <a:xfrm>
            <a:off x="-14514" y="-14514"/>
            <a:ext cx="7213600" cy="6879771"/>
          </a:xfrm>
          <a:custGeom>
            <a:avLst/>
            <a:gdLst>
              <a:gd name="connsiteX0" fmla="*/ 0 w 6037943"/>
              <a:gd name="connsiteY0" fmla="*/ 0 h 6879771"/>
              <a:gd name="connsiteX1" fmla="*/ 6037943 w 6037943"/>
              <a:gd name="connsiteY1" fmla="*/ 14514 h 6879771"/>
              <a:gd name="connsiteX2" fmla="*/ 4194628 w 6037943"/>
              <a:gd name="connsiteY2" fmla="*/ 6879771 h 6879771"/>
              <a:gd name="connsiteX3" fmla="*/ 14514 w 6037943"/>
              <a:gd name="connsiteY3" fmla="*/ 6879771 h 6879771"/>
              <a:gd name="connsiteX4" fmla="*/ 0 w 6037943"/>
              <a:gd name="connsiteY4" fmla="*/ 0 h 6879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37943" h="6879771">
                <a:moveTo>
                  <a:pt x="0" y="0"/>
                </a:moveTo>
                <a:lnTo>
                  <a:pt x="6037943" y="14514"/>
                </a:lnTo>
                <a:lnTo>
                  <a:pt x="4194628" y="6879771"/>
                </a:lnTo>
                <a:lnTo>
                  <a:pt x="14514" y="6879771"/>
                </a:lnTo>
                <a:lnTo>
                  <a:pt x="0" y="0"/>
                </a:lnTo>
                <a:close/>
              </a:path>
            </a:pathLst>
          </a:custGeom>
          <a:solidFill>
            <a:schemeClr val="tx1">
              <a:lumMod val="95000"/>
              <a:lumOff val="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任意多边形 23"/>
          <p:cNvSpPr/>
          <p:nvPr/>
        </p:nvSpPr>
        <p:spPr>
          <a:xfrm>
            <a:off x="-14514" y="-19050"/>
            <a:ext cx="5297714" cy="638629"/>
          </a:xfrm>
          <a:custGeom>
            <a:avLst/>
            <a:gdLst>
              <a:gd name="connsiteX0" fmla="*/ 5297712 w 5297714"/>
              <a:gd name="connsiteY0" fmla="*/ 0 h 638629"/>
              <a:gd name="connsiteX1" fmla="*/ 5297714 w 5297714"/>
              <a:gd name="connsiteY1" fmla="*/ 0 h 638629"/>
              <a:gd name="connsiteX2" fmla="*/ 5297714 w 5297714"/>
              <a:gd name="connsiteY2" fmla="*/ 638629 h 638629"/>
              <a:gd name="connsiteX3" fmla="*/ 5297712 w 5297714"/>
              <a:gd name="connsiteY3" fmla="*/ 638629 h 638629"/>
              <a:gd name="connsiteX4" fmla="*/ 0 w 5297714"/>
              <a:gd name="connsiteY4" fmla="*/ 0 h 638629"/>
              <a:gd name="connsiteX5" fmla="*/ 5297712 w 5297714"/>
              <a:gd name="connsiteY5" fmla="*/ 0 h 638629"/>
              <a:gd name="connsiteX6" fmla="*/ 5097501 w 5297714"/>
              <a:gd name="connsiteY6" fmla="*/ 638629 h 638629"/>
              <a:gd name="connsiteX7" fmla="*/ 0 w 5297714"/>
              <a:gd name="connsiteY7" fmla="*/ 638629 h 638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97714" h="638629">
                <a:moveTo>
                  <a:pt x="5297712" y="0"/>
                </a:moveTo>
                <a:lnTo>
                  <a:pt x="5297714" y="0"/>
                </a:lnTo>
                <a:lnTo>
                  <a:pt x="5297714" y="638629"/>
                </a:lnTo>
                <a:lnTo>
                  <a:pt x="5297712" y="638629"/>
                </a:lnTo>
                <a:close/>
                <a:moveTo>
                  <a:pt x="0" y="0"/>
                </a:moveTo>
                <a:lnTo>
                  <a:pt x="5297712" y="0"/>
                </a:lnTo>
                <a:lnTo>
                  <a:pt x="5097501" y="638629"/>
                </a:lnTo>
                <a:lnTo>
                  <a:pt x="0" y="638629"/>
                </a:lnTo>
                <a:close/>
              </a:path>
            </a:pathLst>
          </a:custGeom>
          <a:solidFill>
            <a:srgbClr val="0AD08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8" name="文本框 7"/>
          <p:cNvSpPr txBox="1"/>
          <p:nvPr/>
        </p:nvSpPr>
        <p:spPr>
          <a:xfrm>
            <a:off x="291647" y="57704"/>
            <a:ext cx="4685393" cy="523220"/>
          </a:xfrm>
          <a:prstGeom prst="rect">
            <a:avLst/>
          </a:prstGeom>
          <a:noFill/>
        </p:spPr>
        <p:txBody>
          <a:bodyPr wrap="square" rtlCol="0">
            <a:spAutoFit/>
          </a:bodyPr>
          <a:lstStyle/>
          <a:p>
            <a:pPr algn="ctr"/>
            <a:r>
              <a:rPr kumimoji="1" lang="en-US" altLang="zh-CN" sz="2800" b="1" dirty="0">
                <a:solidFill>
                  <a:prstClr val="white"/>
                </a:solidFill>
                <a:latin typeface="微软雅黑 Light" panose="020B0502040204020203" pitchFamily="34" charset="-122"/>
                <a:cs typeface="微软雅黑"/>
              </a:rPr>
              <a:t>FACE CHALLENGES</a:t>
            </a:r>
            <a:endParaRPr kumimoji="1" lang="zh-CN" altLang="en-US" sz="2800" b="1" dirty="0">
              <a:solidFill>
                <a:prstClr val="white"/>
              </a:solidFill>
              <a:latin typeface="微软雅黑 Light" panose="020B0502040204020203" pitchFamily="34" charset="-122"/>
              <a:cs typeface="微软雅黑"/>
            </a:endParaRPr>
          </a:p>
        </p:txBody>
      </p:sp>
      <p:grpSp>
        <p:nvGrpSpPr>
          <p:cNvPr id="14" name="组合 13"/>
          <p:cNvGrpSpPr/>
          <p:nvPr/>
        </p:nvGrpSpPr>
        <p:grpSpPr>
          <a:xfrm>
            <a:off x="797142" y="1515512"/>
            <a:ext cx="683314" cy="552260"/>
            <a:chOff x="6819329" y="3398999"/>
            <a:chExt cx="683314" cy="552260"/>
          </a:xfrm>
        </p:grpSpPr>
        <p:sp>
          <p:nvSpPr>
            <p:cNvPr id="10" name="等腰三角形 9"/>
            <p:cNvSpPr/>
            <p:nvPr/>
          </p:nvSpPr>
          <p:spPr>
            <a:xfrm rot="16080000">
              <a:off x="6721591" y="3521212"/>
              <a:ext cx="527785" cy="332309"/>
            </a:xfrm>
            <a:prstGeom prst="triangle">
              <a:avLst/>
            </a:prstGeom>
            <a:solidFill>
              <a:srgbClr val="0AD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rot="5020791">
              <a:off x="7072596" y="3496737"/>
              <a:ext cx="527785" cy="332309"/>
            </a:xfrm>
            <a:prstGeom prst="triangle">
              <a:avLst/>
            </a:prstGeom>
            <a:solidFill>
              <a:srgbClr val="0AD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文本框 11"/>
          <p:cNvSpPr txBox="1"/>
          <p:nvPr/>
        </p:nvSpPr>
        <p:spPr>
          <a:xfrm>
            <a:off x="1480457" y="1468477"/>
            <a:ext cx="2298168" cy="646331"/>
          </a:xfrm>
          <a:prstGeom prst="rect">
            <a:avLst/>
          </a:prstGeom>
          <a:noFill/>
        </p:spPr>
        <p:txBody>
          <a:bodyPr wrap="square" rtlCol="0">
            <a:spAutoFit/>
          </a:bodyPr>
          <a:lstStyle/>
          <a:p>
            <a:r>
              <a:rPr lang="zh-CN" altLang="en-US" sz="3600" dirty="0">
                <a:solidFill>
                  <a:prstClr val="white"/>
                </a:solidFill>
              </a:rPr>
              <a:t>直面挑战</a:t>
            </a:r>
          </a:p>
        </p:txBody>
      </p:sp>
      <p:sp>
        <p:nvSpPr>
          <p:cNvPr id="15" name="矩形 14"/>
          <p:cNvSpPr/>
          <p:nvPr/>
        </p:nvSpPr>
        <p:spPr>
          <a:xfrm>
            <a:off x="814022" y="2590915"/>
            <a:ext cx="4657722" cy="1200329"/>
          </a:xfrm>
          <a:prstGeom prst="rect">
            <a:avLst/>
          </a:prstGeom>
        </p:spPr>
        <p:txBody>
          <a:bodyPr wrap="square">
            <a:spAutoFit/>
          </a:bodyPr>
          <a:lstStyle/>
          <a:p>
            <a:r>
              <a:rPr lang="zh-CN" altLang="en-US" sz="2400" dirty="0" smtClean="0">
                <a:solidFill>
                  <a:srgbClr val="F2F2F2"/>
                </a:solidFill>
              </a:rPr>
              <a:t>分析你说面临的困难以及你如何去处理它们，并解决这些问题与障碍的。</a:t>
            </a:r>
            <a:endParaRPr lang="en-US" altLang="zh-CN" sz="2400" dirty="0">
              <a:solidFill>
                <a:srgbClr val="F2F2F2"/>
              </a:solidFill>
            </a:endParaRPr>
          </a:p>
        </p:txBody>
      </p:sp>
      <p:sp>
        <p:nvSpPr>
          <p:cNvPr id="17" name="矩形 16"/>
          <p:cNvSpPr/>
          <p:nvPr/>
        </p:nvSpPr>
        <p:spPr>
          <a:xfrm>
            <a:off x="780614" y="4482573"/>
            <a:ext cx="4657722" cy="1200329"/>
          </a:xfrm>
          <a:prstGeom prst="rect">
            <a:avLst/>
          </a:prstGeom>
        </p:spPr>
        <p:txBody>
          <a:bodyPr wrap="square">
            <a:spAutoFit/>
          </a:bodyPr>
          <a:lstStyle/>
          <a:p>
            <a:r>
              <a:rPr lang="zh-CN" altLang="en-US" sz="2400" dirty="0">
                <a:solidFill>
                  <a:srgbClr val="F2F2F2"/>
                </a:solidFill>
              </a:rPr>
              <a:t>分析你说面临的困难以及你如何去处理它们，并解决这些问题与障碍的</a:t>
            </a:r>
            <a:r>
              <a:rPr lang="zh-CN" altLang="en-US" sz="2400" dirty="0" smtClean="0">
                <a:solidFill>
                  <a:srgbClr val="F2F2F2"/>
                </a:solidFill>
              </a:rPr>
              <a:t>。这里是第二个困难</a:t>
            </a:r>
            <a:endParaRPr lang="en-US" altLang="zh-CN" sz="2400" dirty="0">
              <a:solidFill>
                <a:srgbClr val="F2F2F2"/>
              </a:solidFill>
            </a:endParaRPr>
          </a:p>
        </p:txBody>
      </p:sp>
      <p:grpSp>
        <p:nvGrpSpPr>
          <p:cNvPr id="18" name="组合 17"/>
          <p:cNvGrpSpPr/>
          <p:nvPr/>
        </p:nvGrpSpPr>
        <p:grpSpPr>
          <a:xfrm>
            <a:off x="362010" y="3112227"/>
            <a:ext cx="326052" cy="263518"/>
            <a:chOff x="6819329" y="3398999"/>
            <a:chExt cx="683314" cy="552260"/>
          </a:xfrm>
          <a:solidFill>
            <a:schemeClr val="bg1"/>
          </a:solidFill>
        </p:grpSpPr>
        <p:sp>
          <p:nvSpPr>
            <p:cNvPr id="19" name="等腰三角形 18"/>
            <p:cNvSpPr/>
            <p:nvPr/>
          </p:nvSpPr>
          <p:spPr>
            <a:xfrm rot="16080000">
              <a:off x="6721591" y="3521212"/>
              <a:ext cx="527785" cy="33230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等腰三角形 19"/>
            <p:cNvSpPr/>
            <p:nvPr/>
          </p:nvSpPr>
          <p:spPr>
            <a:xfrm rot="5020791">
              <a:off x="7072596" y="3496737"/>
              <a:ext cx="527785" cy="33230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 name="组合 20"/>
          <p:cNvGrpSpPr/>
          <p:nvPr/>
        </p:nvGrpSpPr>
        <p:grpSpPr>
          <a:xfrm>
            <a:off x="291647" y="5135644"/>
            <a:ext cx="326052" cy="263518"/>
            <a:chOff x="6819329" y="3398999"/>
            <a:chExt cx="683314" cy="552260"/>
          </a:xfrm>
          <a:solidFill>
            <a:schemeClr val="bg1"/>
          </a:solidFill>
        </p:grpSpPr>
        <p:sp>
          <p:nvSpPr>
            <p:cNvPr id="22" name="等腰三角形 21"/>
            <p:cNvSpPr/>
            <p:nvPr/>
          </p:nvSpPr>
          <p:spPr>
            <a:xfrm rot="16080000">
              <a:off x="6721591" y="3521212"/>
              <a:ext cx="527785" cy="33230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5020791">
              <a:off x="7072596" y="3496737"/>
              <a:ext cx="527785" cy="33230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0727049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3317"/>
            <a:ext cx="12192000" cy="6858000"/>
          </a:xfrm>
          <a:prstGeom prst="rect">
            <a:avLst/>
          </a:prstGeom>
          <a:solidFill>
            <a:schemeClr val="tx1">
              <a:lumMod val="95000"/>
              <a:lumOff val="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9047" y="2469556"/>
            <a:ext cx="3396364" cy="1912256"/>
          </a:xfrm>
          <a:prstGeom prst="rect">
            <a:avLst/>
          </a:prstGeom>
          <a:solidFill>
            <a:srgbClr val="FFFFFF">
              <a:shade val="85000"/>
            </a:srgbClr>
          </a:solidFill>
          <a:ln w="381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8818" y="2469556"/>
            <a:ext cx="3396364" cy="1912255"/>
          </a:xfrm>
          <a:prstGeom prst="rect">
            <a:avLst/>
          </a:prstGeom>
          <a:solidFill>
            <a:srgbClr val="FFFFFF">
              <a:shade val="85000"/>
            </a:srgbClr>
          </a:solidFill>
          <a:ln w="38100" cap="sq">
            <a:solidFill>
              <a:srgbClr val="0AD085"/>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6818" y="2487847"/>
            <a:ext cx="3396364" cy="1912256"/>
          </a:xfrm>
          <a:prstGeom prst="rect">
            <a:avLst/>
          </a:prstGeom>
          <a:solidFill>
            <a:srgbClr val="FFFFFF">
              <a:shade val="85000"/>
            </a:srgbClr>
          </a:solidFill>
          <a:ln w="381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3" name="组合 12"/>
          <p:cNvGrpSpPr/>
          <p:nvPr/>
        </p:nvGrpSpPr>
        <p:grpSpPr>
          <a:xfrm>
            <a:off x="9748200" y="3055600"/>
            <a:ext cx="777600" cy="776750"/>
            <a:chOff x="1942261" y="1509120"/>
            <a:chExt cx="777600" cy="776750"/>
          </a:xfrm>
        </p:grpSpPr>
        <p:sp>
          <p:nvSpPr>
            <p:cNvPr id="10" name="椭圆 9"/>
            <p:cNvSpPr/>
            <p:nvPr/>
          </p:nvSpPr>
          <p:spPr>
            <a:xfrm>
              <a:off x="1942261" y="1509120"/>
              <a:ext cx="777600" cy="776750"/>
            </a:xfrm>
            <a:prstGeom prst="ellipse">
              <a:avLst/>
            </a:prstGeom>
            <a:solidFill>
              <a:srgbClr val="0AD0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prstClr val="white"/>
                </a:solidFill>
              </a:endParaRPr>
            </a:p>
          </p:txBody>
        </p:sp>
        <p:sp>
          <p:nvSpPr>
            <p:cNvPr id="12" name="十字形 11"/>
            <p:cNvSpPr/>
            <p:nvPr/>
          </p:nvSpPr>
          <p:spPr>
            <a:xfrm>
              <a:off x="2024505" y="1594733"/>
              <a:ext cx="613112" cy="605523"/>
            </a:xfrm>
            <a:prstGeom prst="plus">
              <a:avLst>
                <a:gd name="adj" fmla="val 43787"/>
              </a:avLst>
            </a:prstGeom>
            <a:solidFill>
              <a:sysClr val="window" lastClr="FFFFFF"/>
            </a:solidFill>
            <a:ln w="12700" cap="flat" cmpd="sng" algn="ctr">
              <a:noFill/>
              <a:prstDash val="solid"/>
              <a:miter lim="800000"/>
            </a:ln>
            <a:effectLst/>
          </p:spPr>
          <p:txBody>
            <a:bodyPr rtlCol="0" anchor="ctr"/>
            <a:lstStyle/>
            <a:p>
              <a:pPr algn="ctr">
                <a:defRPr/>
              </a:pPr>
              <a:endParaRPr lang="zh-CN" altLang="en-US" kern="0">
                <a:solidFill>
                  <a:prstClr val="white"/>
                </a:solidFill>
                <a:ea typeface="宋体" panose="02010600030101010101" pitchFamily="2" charset="-122"/>
              </a:endParaRPr>
            </a:p>
          </p:txBody>
        </p:sp>
      </p:grpSp>
      <p:sp>
        <p:nvSpPr>
          <p:cNvPr id="15" name="文本框 14"/>
          <p:cNvSpPr txBox="1"/>
          <p:nvPr/>
        </p:nvSpPr>
        <p:spPr>
          <a:xfrm>
            <a:off x="1347114" y="4772345"/>
            <a:ext cx="1415772" cy="461665"/>
          </a:xfrm>
          <a:prstGeom prst="rect">
            <a:avLst/>
          </a:prstGeom>
          <a:noFill/>
        </p:spPr>
        <p:txBody>
          <a:bodyPr wrap="none" rtlCol="0">
            <a:spAutoFit/>
          </a:bodyPr>
          <a:lstStyle>
            <a:defPPr>
              <a:defRPr lang="zh-CN"/>
            </a:defPPr>
            <a:lvl1pPr>
              <a:defRPr sz="2400">
                <a:solidFill>
                  <a:schemeClr val="bg1">
                    <a:lumMod val="50000"/>
                  </a:schemeClr>
                </a:solidFill>
              </a:defRPr>
            </a:lvl1pPr>
          </a:lstStyle>
          <a:p>
            <a:r>
              <a:rPr lang="zh-CN" altLang="en-US" dirty="0">
                <a:solidFill>
                  <a:prstClr val="white">
                    <a:lumMod val="50000"/>
                  </a:prstClr>
                </a:solidFill>
              </a:rPr>
              <a:t>遇见自己</a:t>
            </a:r>
          </a:p>
        </p:txBody>
      </p:sp>
      <p:sp>
        <p:nvSpPr>
          <p:cNvPr id="19" name="文本框 18"/>
          <p:cNvSpPr txBox="1"/>
          <p:nvPr/>
        </p:nvSpPr>
        <p:spPr>
          <a:xfrm>
            <a:off x="5382227" y="159447"/>
            <a:ext cx="1415773" cy="584775"/>
          </a:xfrm>
          <a:prstGeom prst="rect">
            <a:avLst/>
          </a:prstGeom>
          <a:noFill/>
        </p:spPr>
        <p:txBody>
          <a:bodyPr wrap="none" rtlCol="0">
            <a:spAutoFit/>
          </a:bodyPr>
          <a:lstStyle/>
          <a:p>
            <a:pPr algn="ctr"/>
            <a:r>
              <a:rPr lang="zh-CN" altLang="en-US" sz="3200" dirty="0">
                <a:solidFill>
                  <a:prstClr val="white"/>
                </a:solidFill>
                <a:latin typeface="方正清刻本悦宋简体" panose="02000000000000000000" pitchFamily="2" charset="-122"/>
                <a:ea typeface="方正清刻本悦宋简体" panose="02000000000000000000" pitchFamily="2" charset="-122"/>
              </a:rPr>
              <a:t>第三节</a:t>
            </a:r>
          </a:p>
        </p:txBody>
      </p:sp>
      <p:sp>
        <p:nvSpPr>
          <p:cNvPr id="16" name="文本框 15"/>
          <p:cNvSpPr txBox="1"/>
          <p:nvPr/>
        </p:nvSpPr>
        <p:spPr>
          <a:xfrm>
            <a:off x="5389343" y="4769982"/>
            <a:ext cx="1415772" cy="461665"/>
          </a:xfrm>
          <a:prstGeom prst="rect">
            <a:avLst/>
          </a:prstGeom>
          <a:noFill/>
        </p:spPr>
        <p:txBody>
          <a:bodyPr wrap="none" rtlCol="0">
            <a:spAutoFit/>
          </a:bodyPr>
          <a:lstStyle>
            <a:defPPr>
              <a:defRPr lang="zh-CN"/>
            </a:defPPr>
            <a:lvl1pPr>
              <a:defRPr sz="2400">
                <a:solidFill>
                  <a:schemeClr val="bg1">
                    <a:lumMod val="50000"/>
                  </a:schemeClr>
                </a:solidFill>
              </a:defRPr>
            </a:lvl1pPr>
          </a:lstStyle>
          <a:p>
            <a:r>
              <a:rPr lang="zh-CN" altLang="en-US" dirty="0">
                <a:solidFill>
                  <a:prstClr val="white">
                    <a:lumMod val="50000"/>
                  </a:prstClr>
                </a:solidFill>
              </a:rPr>
              <a:t>直面挑战</a:t>
            </a:r>
          </a:p>
        </p:txBody>
      </p:sp>
      <p:sp>
        <p:nvSpPr>
          <p:cNvPr id="17" name="文本框 16"/>
          <p:cNvSpPr txBox="1"/>
          <p:nvPr/>
        </p:nvSpPr>
        <p:spPr>
          <a:xfrm>
            <a:off x="9429114" y="4767619"/>
            <a:ext cx="1415772" cy="461665"/>
          </a:xfrm>
          <a:prstGeom prst="rect">
            <a:avLst/>
          </a:prstGeom>
          <a:noFill/>
        </p:spPr>
        <p:txBody>
          <a:bodyPr wrap="none" rtlCol="0">
            <a:spAutoFit/>
          </a:bodyPr>
          <a:lstStyle>
            <a:defPPr>
              <a:defRPr lang="zh-CN"/>
            </a:defPPr>
            <a:lvl1pPr>
              <a:defRPr sz="2400">
                <a:solidFill>
                  <a:schemeClr val="accent6"/>
                </a:solidFill>
              </a:defRPr>
            </a:lvl1pPr>
          </a:lstStyle>
          <a:p>
            <a:r>
              <a:rPr lang="zh-CN" altLang="en-US" dirty="0">
                <a:solidFill>
                  <a:srgbClr val="0AD085"/>
                </a:solidFill>
              </a:rPr>
              <a:t>看见未来</a:t>
            </a:r>
          </a:p>
        </p:txBody>
      </p:sp>
      <p:cxnSp>
        <p:nvCxnSpPr>
          <p:cNvPr id="18" name="直接连接符 17"/>
          <p:cNvCxnSpPr/>
          <p:nvPr/>
        </p:nvCxnSpPr>
        <p:spPr>
          <a:xfrm>
            <a:off x="5394000" y="728478"/>
            <a:ext cx="14040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5428137" y="744222"/>
            <a:ext cx="1323953" cy="461665"/>
          </a:xfrm>
          <a:prstGeom prst="rect">
            <a:avLst/>
          </a:prstGeom>
          <a:noFill/>
        </p:spPr>
        <p:txBody>
          <a:bodyPr wrap="none" rtlCol="0">
            <a:spAutoFit/>
          </a:bodyPr>
          <a:lstStyle/>
          <a:p>
            <a:pPr algn="ctr"/>
            <a:r>
              <a:rPr lang="en-US" altLang="zh-CN" sz="2400" dirty="0">
                <a:solidFill>
                  <a:srgbClr val="0AD085"/>
                </a:solidFill>
                <a:latin typeface="微软雅黑 Light"/>
              </a:rPr>
              <a:t>PART 03</a:t>
            </a:r>
            <a:endParaRPr lang="zh-CN" altLang="en-US" sz="2400" dirty="0">
              <a:solidFill>
                <a:srgbClr val="0AD085"/>
              </a:solidFill>
              <a:latin typeface="微软雅黑 Light"/>
            </a:endParaRPr>
          </a:p>
        </p:txBody>
      </p:sp>
      <p:sp>
        <p:nvSpPr>
          <p:cNvPr id="23" name="文本框 22"/>
          <p:cNvSpPr txBox="1"/>
          <p:nvPr/>
        </p:nvSpPr>
        <p:spPr>
          <a:xfrm>
            <a:off x="9524822" y="5271727"/>
            <a:ext cx="1210588" cy="400110"/>
          </a:xfrm>
          <a:prstGeom prst="rect">
            <a:avLst/>
          </a:prstGeom>
          <a:noFill/>
        </p:spPr>
        <p:txBody>
          <a:bodyPr wrap="none" rtlCol="0">
            <a:spAutoFit/>
          </a:bodyPr>
          <a:lstStyle/>
          <a:p>
            <a:r>
              <a:rPr lang="zh-CN" altLang="en-US" sz="2000" dirty="0">
                <a:solidFill>
                  <a:prstClr val="white"/>
                </a:solidFill>
              </a:rPr>
              <a:t>业绩成长</a:t>
            </a:r>
          </a:p>
        </p:txBody>
      </p:sp>
      <p:sp>
        <p:nvSpPr>
          <p:cNvPr id="24" name="文本框 23"/>
          <p:cNvSpPr txBox="1"/>
          <p:nvPr/>
        </p:nvSpPr>
        <p:spPr>
          <a:xfrm>
            <a:off x="9524822" y="5709821"/>
            <a:ext cx="1210588" cy="400110"/>
          </a:xfrm>
          <a:prstGeom prst="rect">
            <a:avLst/>
          </a:prstGeom>
          <a:noFill/>
        </p:spPr>
        <p:txBody>
          <a:bodyPr wrap="none" rtlCol="0">
            <a:spAutoFit/>
          </a:bodyPr>
          <a:lstStyle/>
          <a:p>
            <a:r>
              <a:rPr lang="zh-CN" altLang="en-US" sz="2000" dirty="0">
                <a:solidFill>
                  <a:prstClr val="white"/>
                </a:solidFill>
              </a:rPr>
              <a:t>发展总结</a:t>
            </a:r>
          </a:p>
        </p:txBody>
      </p:sp>
    </p:spTree>
    <p:extLst>
      <p:ext uri="{BB962C8B-B14F-4D97-AF65-F5344CB8AC3E}">
        <p14:creationId xmlns:p14="http://schemas.microsoft.com/office/powerpoint/2010/main" val="19964969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lumMod val="95000"/>
              <a:lumOff val="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1583486" y="4914837"/>
            <a:ext cx="540000" cy="540000"/>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aphicFrame>
        <p:nvGraphicFramePr>
          <p:cNvPr id="9" name="图表 8"/>
          <p:cNvGraphicFramePr/>
          <p:nvPr>
            <p:extLst/>
          </p:nvPr>
        </p:nvGraphicFramePr>
        <p:xfrm>
          <a:off x="2026618" y="1300844"/>
          <a:ext cx="8138764" cy="5290034"/>
        </p:xfrm>
        <a:graphic>
          <a:graphicData uri="http://schemas.openxmlformats.org/drawingml/2006/chart">
            <c:chart xmlns:c="http://schemas.openxmlformats.org/drawingml/2006/chart" xmlns:r="http://schemas.openxmlformats.org/officeDocument/2006/relationships" r:id="rId3"/>
          </a:graphicData>
        </a:graphic>
      </p:graphicFrame>
      <p:sp>
        <p:nvSpPr>
          <p:cNvPr id="32" name="文本框 31"/>
          <p:cNvSpPr txBox="1"/>
          <p:nvPr/>
        </p:nvSpPr>
        <p:spPr>
          <a:xfrm>
            <a:off x="372746" y="777624"/>
            <a:ext cx="1854302" cy="523220"/>
          </a:xfrm>
          <a:prstGeom prst="rect">
            <a:avLst/>
          </a:prstGeom>
          <a:noFill/>
        </p:spPr>
        <p:txBody>
          <a:bodyPr wrap="square" rtlCol="0">
            <a:spAutoFit/>
          </a:bodyPr>
          <a:lstStyle/>
          <a:p>
            <a:pPr algn="r"/>
            <a:r>
              <a:rPr kumimoji="1" lang="zh-CN" altLang="en-US" sz="2800" dirty="0">
                <a:solidFill>
                  <a:srgbClr val="0AD085"/>
                </a:solidFill>
                <a:latin typeface="微软雅黑" panose="020B0503020204020204" pitchFamily="34" charset="-122"/>
                <a:ea typeface="微软雅黑" panose="020B0503020204020204" pitchFamily="34" charset="-122"/>
                <a:cs typeface="微软雅黑"/>
              </a:rPr>
              <a:t>业绩成长</a:t>
            </a:r>
          </a:p>
        </p:txBody>
      </p:sp>
      <p:sp>
        <p:nvSpPr>
          <p:cNvPr id="33" name="文本框 32"/>
          <p:cNvSpPr txBox="1"/>
          <p:nvPr/>
        </p:nvSpPr>
        <p:spPr>
          <a:xfrm>
            <a:off x="468354" y="179402"/>
            <a:ext cx="1826141" cy="584775"/>
          </a:xfrm>
          <a:prstGeom prst="rect">
            <a:avLst/>
          </a:prstGeom>
          <a:noFill/>
        </p:spPr>
        <p:txBody>
          <a:bodyPr wrap="none" rtlCol="0">
            <a:spAutoFit/>
          </a:bodyPr>
          <a:lstStyle/>
          <a:p>
            <a:pPr algn="r"/>
            <a:r>
              <a:rPr lang="zh-CN" altLang="en-US" sz="3200" dirty="0">
                <a:solidFill>
                  <a:prstClr val="white"/>
                </a:solidFill>
                <a:latin typeface="方正清刻本悦宋简体" panose="02000000000000000000" pitchFamily="2" charset="-122"/>
                <a:ea typeface="方正清刻本悦宋简体" panose="02000000000000000000" pitchFamily="2" charset="-122"/>
              </a:rPr>
              <a:t>看见未来</a:t>
            </a:r>
          </a:p>
        </p:txBody>
      </p:sp>
      <p:cxnSp>
        <p:nvCxnSpPr>
          <p:cNvPr id="19" name="直接连接符 18"/>
          <p:cNvCxnSpPr/>
          <p:nvPr/>
        </p:nvCxnSpPr>
        <p:spPr>
          <a:xfrm>
            <a:off x="0" y="768819"/>
            <a:ext cx="2232000" cy="0"/>
          </a:xfrm>
          <a:prstGeom prst="line">
            <a:avLst/>
          </a:prstGeom>
          <a:ln w="19050">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227049" y="4769339"/>
            <a:ext cx="8769725" cy="830997"/>
          </a:xfrm>
          <a:prstGeom prst="rect">
            <a:avLst/>
          </a:prstGeom>
        </p:spPr>
        <p:txBody>
          <a:bodyPr wrap="square">
            <a:spAutoFit/>
          </a:bodyPr>
          <a:lstStyle/>
          <a:p>
            <a:r>
              <a:rPr lang="zh-CN" altLang="en-US" sz="2400" dirty="0" smtClean="0">
                <a:solidFill>
                  <a:srgbClr val="0AD085"/>
                </a:solidFill>
                <a:latin typeface="微软雅黑 Light"/>
              </a:rPr>
              <a:t>请从这里输入你未来对于某项事务或者某个项目的预估发展水平或者能够取得怎样的价值。</a:t>
            </a:r>
            <a:endParaRPr lang="en-US" altLang="zh-CN" sz="2400" dirty="0">
              <a:solidFill>
                <a:srgbClr val="0AD085"/>
              </a:solidFill>
              <a:latin typeface="微软雅黑 Light"/>
            </a:endParaRPr>
          </a:p>
        </p:txBody>
      </p:sp>
      <p:sp>
        <p:nvSpPr>
          <p:cNvPr id="23" name="矩形 22"/>
          <p:cNvSpPr/>
          <p:nvPr/>
        </p:nvSpPr>
        <p:spPr>
          <a:xfrm>
            <a:off x="2227048" y="5759881"/>
            <a:ext cx="8769725" cy="830997"/>
          </a:xfrm>
          <a:prstGeom prst="rect">
            <a:avLst/>
          </a:prstGeom>
        </p:spPr>
        <p:txBody>
          <a:bodyPr wrap="square">
            <a:spAutoFit/>
          </a:bodyPr>
          <a:lstStyle/>
          <a:p>
            <a:r>
              <a:rPr lang="zh-CN" altLang="en-US" sz="2400" dirty="0" smtClean="0">
                <a:solidFill>
                  <a:prstClr val="white"/>
                </a:solidFill>
                <a:latin typeface="微软雅黑 Light"/>
              </a:rPr>
              <a:t>这里是第二项内容。</a:t>
            </a:r>
            <a:r>
              <a:rPr lang="zh-CN" altLang="en-US" sz="2400" dirty="0" smtClean="0">
                <a:solidFill>
                  <a:schemeClr val="bg1"/>
                </a:solidFill>
                <a:latin typeface="微软雅黑 Light"/>
              </a:rPr>
              <a:t>请</a:t>
            </a:r>
            <a:r>
              <a:rPr lang="zh-CN" altLang="en-US" sz="2400" dirty="0">
                <a:solidFill>
                  <a:schemeClr val="bg1"/>
                </a:solidFill>
                <a:latin typeface="微软雅黑 Light"/>
              </a:rPr>
              <a:t>从这里输入你未来对于某项事务或者某个项目的预估发展水平或者能够取得怎样的价值</a:t>
            </a:r>
            <a:r>
              <a:rPr lang="zh-CN" altLang="en-US" sz="2400" dirty="0" smtClean="0">
                <a:solidFill>
                  <a:schemeClr val="bg1"/>
                </a:solidFill>
                <a:latin typeface="微软雅黑 Light"/>
              </a:rPr>
              <a:t>。</a:t>
            </a:r>
            <a:endParaRPr lang="en-US" altLang="zh-CN" sz="2400" dirty="0">
              <a:solidFill>
                <a:schemeClr val="bg1"/>
              </a:solidFill>
              <a:latin typeface="微软雅黑 Light"/>
            </a:endParaRPr>
          </a:p>
        </p:txBody>
      </p:sp>
      <p:sp>
        <p:nvSpPr>
          <p:cNvPr id="24" name="矩形 23"/>
          <p:cNvSpPr/>
          <p:nvPr/>
        </p:nvSpPr>
        <p:spPr>
          <a:xfrm>
            <a:off x="1583486" y="5905379"/>
            <a:ext cx="540000" cy="540000"/>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加号 6"/>
          <p:cNvSpPr/>
          <p:nvPr/>
        </p:nvSpPr>
        <p:spPr>
          <a:xfrm>
            <a:off x="1621619" y="4950837"/>
            <a:ext cx="468000" cy="468000"/>
          </a:xfrm>
          <a:prstGeom prst="mathPlus">
            <a:avLst>
              <a:gd name="adj1" fmla="val 881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乘号 7"/>
          <p:cNvSpPr/>
          <p:nvPr/>
        </p:nvSpPr>
        <p:spPr>
          <a:xfrm>
            <a:off x="1603619" y="5912513"/>
            <a:ext cx="504000" cy="504000"/>
          </a:xfrm>
          <a:prstGeom prst="mathMultiply">
            <a:avLst>
              <a:gd name="adj1" fmla="val 881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6110542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lumMod val="95000"/>
              <a:lumOff val="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2" name="文本框 31"/>
          <p:cNvSpPr txBox="1"/>
          <p:nvPr/>
        </p:nvSpPr>
        <p:spPr>
          <a:xfrm>
            <a:off x="372746" y="777624"/>
            <a:ext cx="1854302" cy="523220"/>
          </a:xfrm>
          <a:prstGeom prst="rect">
            <a:avLst/>
          </a:prstGeom>
          <a:noFill/>
        </p:spPr>
        <p:txBody>
          <a:bodyPr wrap="square" rtlCol="0">
            <a:spAutoFit/>
          </a:bodyPr>
          <a:lstStyle/>
          <a:p>
            <a:pPr algn="r"/>
            <a:r>
              <a:rPr kumimoji="1" lang="zh-CN" altLang="en-US" sz="2800" dirty="0">
                <a:solidFill>
                  <a:srgbClr val="0AD085"/>
                </a:solidFill>
                <a:latin typeface="微软雅黑" panose="020B0503020204020204" pitchFamily="34" charset="-122"/>
                <a:ea typeface="微软雅黑" panose="020B0503020204020204" pitchFamily="34" charset="-122"/>
                <a:cs typeface="微软雅黑"/>
              </a:rPr>
              <a:t>发展总结</a:t>
            </a:r>
          </a:p>
        </p:txBody>
      </p:sp>
      <p:sp>
        <p:nvSpPr>
          <p:cNvPr id="33" name="文本框 32"/>
          <p:cNvSpPr txBox="1"/>
          <p:nvPr/>
        </p:nvSpPr>
        <p:spPr>
          <a:xfrm>
            <a:off x="468354" y="179402"/>
            <a:ext cx="1826141" cy="584775"/>
          </a:xfrm>
          <a:prstGeom prst="rect">
            <a:avLst/>
          </a:prstGeom>
          <a:noFill/>
        </p:spPr>
        <p:txBody>
          <a:bodyPr wrap="none" rtlCol="0">
            <a:spAutoFit/>
          </a:bodyPr>
          <a:lstStyle/>
          <a:p>
            <a:pPr algn="r"/>
            <a:r>
              <a:rPr lang="zh-CN" altLang="en-US" sz="3200" dirty="0">
                <a:solidFill>
                  <a:prstClr val="white"/>
                </a:solidFill>
                <a:latin typeface="方正清刻本悦宋简体" panose="02000000000000000000" pitchFamily="2" charset="-122"/>
                <a:ea typeface="方正清刻本悦宋简体" panose="02000000000000000000" pitchFamily="2" charset="-122"/>
              </a:rPr>
              <a:t>看见未来</a:t>
            </a:r>
          </a:p>
        </p:txBody>
      </p:sp>
      <p:cxnSp>
        <p:nvCxnSpPr>
          <p:cNvPr id="19" name="直接连接符 18"/>
          <p:cNvCxnSpPr/>
          <p:nvPr/>
        </p:nvCxnSpPr>
        <p:spPr>
          <a:xfrm>
            <a:off x="0" y="768819"/>
            <a:ext cx="2232000" cy="0"/>
          </a:xfrm>
          <a:prstGeom prst="line">
            <a:avLst/>
          </a:prstGeom>
          <a:ln w="19050">
            <a:solidFill>
              <a:schemeClr val="accent6"/>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1506072" y="2528044"/>
            <a:ext cx="9288000" cy="0"/>
          </a:xfrm>
          <a:prstGeom prst="straightConnector1">
            <a:avLst/>
          </a:prstGeom>
          <a:ln w="41275">
            <a:solidFill>
              <a:schemeClr val="accent6"/>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455894" y="2528044"/>
            <a:ext cx="0" cy="3276000"/>
          </a:xfrm>
          <a:prstGeom prst="line">
            <a:avLst/>
          </a:prstGeom>
          <a:ln w="25400">
            <a:solidFill>
              <a:schemeClr val="accent6"/>
            </a:solidFill>
            <a:headEnd type="oval" w="lg" len="lg"/>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531223" y="2528044"/>
            <a:ext cx="0" cy="3276000"/>
          </a:xfrm>
          <a:prstGeom prst="line">
            <a:avLst/>
          </a:prstGeom>
          <a:ln w="25400">
            <a:solidFill>
              <a:schemeClr val="accent6"/>
            </a:solidFill>
            <a:headEnd type="oval" w="lg" len="lg"/>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606552" y="2528044"/>
            <a:ext cx="0" cy="3276000"/>
          </a:xfrm>
          <a:prstGeom prst="line">
            <a:avLst/>
          </a:prstGeom>
          <a:ln w="25400">
            <a:solidFill>
              <a:schemeClr val="accent6"/>
            </a:solidFill>
            <a:headEnd type="oval" w="lg" len="lg"/>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681881" y="2528044"/>
            <a:ext cx="0" cy="3276000"/>
          </a:xfrm>
          <a:prstGeom prst="line">
            <a:avLst/>
          </a:prstGeom>
          <a:ln w="25400">
            <a:solidFill>
              <a:schemeClr val="accent6"/>
            </a:solidFill>
            <a:headEnd type="oval" w="lg" len="lg"/>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044563" y="2006340"/>
            <a:ext cx="822661" cy="461665"/>
          </a:xfrm>
          <a:prstGeom prst="rect">
            <a:avLst/>
          </a:prstGeom>
          <a:noFill/>
        </p:spPr>
        <p:txBody>
          <a:bodyPr wrap="none" rtlCol="0">
            <a:spAutoFit/>
          </a:bodyPr>
          <a:lstStyle/>
          <a:p>
            <a:r>
              <a:rPr lang="en-US" altLang="zh-CN" sz="2400" dirty="0">
                <a:solidFill>
                  <a:srgbClr val="0AD085"/>
                </a:solidFill>
                <a:latin typeface="微软雅黑 Light"/>
              </a:rPr>
              <a:t>2014</a:t>
            </a:r>
            <a:endParaRPr lang="zh-CN" altLang="en-US" sz="2400" dirty="0">
              <a:solidFill>
                <a:srgbClr val="0AD085"/>
              </a:solidFill>
              <a:latin typeface="微软雅黑 Light"/>
            </a:endParaRPr>
          </a:p>
        </p:txBody>
      </p:sp>
      <p:sp>
        <p:nvSpPr>
          <p:cNvPr id="25" name="文本框 24"/>
          <p:cNvSpPr txBox="1"/>
          <p:nvPr/>
        </p:nvSpPr>
        <p:spPr>
          <a:xfrm>
            <a:off x="5119892" y="2006340"/>
            <a:ext cx="817853" cy="461665"/>
          </a:xfrm>
          <a:prstGeom prst="rect">
            <a:avLst/>
          </a:prstGeom>
          <a:noFill/>
        </p:spPr>
        <p:txBody>
          <a:bodyPr wrap="none" rtlCol="0">
            <a:spAutoFit/>
          </a:bodyPr>
          <a:lstStyle/>
          <a:p>
            <a:r>
              <a:rPr lang="en-US" altLang="zh-CN" sz="2400" dirty="0">
                <a:solidFill>
                  <a:srgbClr val="0AD085"/>
                </a:solidFill>
                <a:latin typeface="微软雅黑 Light"/>
              </a:rPr>
              <a:t>2015</a:t>
            </a:r>
            <a:endParaRPr lang="zh-CN" altLang="en-US" sz="2400" dirty="0">
              <a:solidFill>
                <a:srgbClr val="0AD085"/>
              </a:solidFill>
              <a:latin typeface="微软雅黑 Light"/>
            </a:endParaRPr>
          </a:p>
        </p:txBody>
      </p:sp>
      <p:sp>
        <p:nvSpPr>
          <p:cNvPr id="26" name="文本框 25"/>
          <p:cNvSpPr txBox="1"/>
          <p:nvPr/>
        </p:nvSpPr>
        <p:spPr>
          <a:xfrm>
            <a:off x="7195221" y="2006340"/>
            <a:ext cx="817853" cy="461665"/>
          </a:xfrm>
          <a:prstGeom prst="rect">
            <a:avLst/>
          </a:prstGeom>
          <a:noFill/>
        </p:spPr>
        <p:txBody>
          <a:bodyPr wrap="none" rtlCol="0">
            <a:spAutoFit/>
          </a:bodyPr>
          <a:lstStyle/>
          <a:p>
            <a:r>
              <a:rPr lang="en-US" altLang="zh-CN" sz="2400" dirty="0">
                <a:solidFill>
                  <a:srgbClr val="0AD085"/>
                </a:solidFill>
                <a:latin typeface="微软雅黑 Light"/>
              </a:rPr>
              <a:t>2016</a:t>
            </a:r>
            <a:endParaRPr lang="zh-CN" altLang="en-US" sz="2400" dirty="0">
              <a:solidFill>
                <a:srgbClr val="0AD085"/>
              </a:solidFill>
              <a:latin typeface="微软雅黑 Light"/>
            </a:endParaRPr>
          </a:p>
        </p:txBody>
      </p:sp>
      <p:sp>
        <p:nvSpPr>
          <p:cNvPr id="27" name="文本框 26"/>
          <p:cNvSpPr txBox="1"/>
          <p:nvPr/>
        </p:nvSpPr>
        <p:spPr>
          <a:xfrm>
            <a:off x="9270550" y="2006340"/>
            <a:ext cx="813043" cy="461665"/>
          </a:xfrm>
          <a:prstGeom prst="rect">
            <a:avLst/>
          </a:prstGeom>
          <a:noFill/>
        </p:spPr>
        <p:txBody>
          <a:bodyPr wrap="none" rtlCol="0">
            <a:spAutoFit/>
          </a:bodyPr>
          <a:lstStyle/>
          <a:p>
            <a:r>
              <a:rPr lang="en-US" altLang="zh-CN" sz="2400" dirty="0">
                <a:solidFill>
                  <a:srgbClr val="0AD085"/>
                </a:solidFill>
                <a:latin typeface="微软雅黑 Light"/>
              </a:rPr>
              <a:t>2017</a:t>
            </a:r>
            <a:endParaRPr lang="zh-CN" altLang="en-US" sz="2400" dirty="0">
              <a:solidFill>
                <a:srgbClr val="0AD085"/>
              </a:solidFill>
              <a:latin typeface="微软雅黑 Light"/>
            </a:endParaRPr>
          </a:p>
        </p:txBody>
      </p:sp>
      <p:sp>
        <p:nvSpPr>
          <p:cNvPr id="28" name="矩形 27"/>
          <p:cNvSpPr/>
          <p:nvPr/>
        </p:nvSpPr>
        <p:spPr>
          <a:xfrm>
            <a:off x="1492623" y="2962994"/>
            <a:ext cx="1899875" cy="2554545"/>
          </a:xfrm>
          <a:prstGeom prst="rect">
            <a:avLst/>
          </a:prstGeom>
        </p:spPr>
        <p:txBody>
          <a:bodyPr wrap="square">
            <a:spAutoFit/>
          </a:bodyPr>
          <a:lstStyle/>
          <a:p>
            <a:pPr algn="r"/>
            <a:r>
              <a:rPr lang="zh-CN" altLang="en-US" sz="2000" dirty="0" smtClean="0">
                <a:solidFill>
                  <a:prstClr val="white"/>
                </a:solidFill>
                <a:latin typeface="微软雅黑 Light"/>
              </a:rPr>
              <a:t>简单讲一下在</a:t>
            </a:r>
            <a:r>
              <a:rPr lang="en-US" altLang="zh-CN" sz="2000" dirty="0" smtClean="0">
                <a:solidFill>
                  <a:prstClr val="white"/>
                </a:solidFill>
                <a:latin typeface="微软雅黑 Light"/>
              </a:rPr>
              <a:t>2014</a:t>
            </a:r>
            <a:r>
              <a:rPr lang="zh-CN" altLang="en-US" sz="2000" dirty="0" smtClean="0">
                <a:solidFill>
                  <a:prstClr val="white"/>
                </a:solidFill>
                <a:latin typeface="微软雅黑 Light"/>
              </a:rPr>
              <a:t>年里面你都做了一些什么事情，取得了什么样的成绩或者成就，给自己点个赞吧！加油</a:t>
            </a:r>
            <a:r>
              <a:rPr lang="en-US" altLang="zh-CN" sz="2000" dirty="0" smtClean="0">
                <a:solidFill>
                  <a:prstClr val="white"/>
                </a:solidFill>
                <a:latin typeface="微软雅黑 Light"/>
              </a:rPr>
              <a:t>.</a:t>
            </a:r>
            <a:endParaRPr lang="en-US" altLang="zh-CN" sz="2000" dirty="0">
              <a:solidFill>
                <a:prstClr val="white"/>
              </a:solidFill>
              <a:latin typeface="微软雅黑 Light"/>
            </a:endParaRPr>
          </a:p>
        </p:txBody>
      </p:sp>
      <p:sp>
        <p:nvSpPr>
          <p:cNvPr id="30" name="矩形 29"/>
          <p:cNvSpPr/>
          <p:nvPr/>
        </p:nvSpPr>
        <p:spPr>
          <a:xfrm>
            <a:off x="3543621" y="2962993"/>
            <a:ext cx="1899875" cy="2554545"/>
          </a:xfrm>
          <a:prstGeom prst="rect">
            <a:avLst/>
          </a:prstGeom>
        </p:spPr>
        <p:txBody>
          <a:bodyPr wrap="square">
            <a:spAutoFit/>
          </a:bodyPr>
          <a:lstStyle/>
          <a:p>
            <a:pPr algn="r"/>
            <a:r>
              <a:rPr lang="zh-CN" altLang="en-US" sz="2000" dirty="0">
                <a:solidFill>
                  <a:prstClr val="white"/>
                </a:solidFill>
                <a:latin typeface="微软雅黑 Light"/>
              </a:rPr>
              <a:t>简单讲一下在</a:t>
            </a:r>
            <a:r>
              <a:rPr lang="en-US" altLang="zh-CN" sz="2000" dirty="0" smtClean="0">
                <a:solidFill>
                  <a:prstClr val="white"/>
                </a:solidFill>
                <a:latin typeface="微软雅黑 Light"/>
              </a:rPr>
              <a:t>2015</a:t>
            </a:r>
            <a:r>
              <a:rPr lang="zh-CN" altLang="en-US" sz="2000" dirty="0" smtClean="0">
                <a:solidFill>
                  <a:prstClr val="white"/>
                </a:solidFill>
                <a:latin typeface="微软雅黑 Light"/>
              </a:rPr>
              <a:t>年里面你如何规划自己的未来以及打算取得一个什么样的目标，做一个什么样的人</a:t>
            </a:r>
            <a:r>
              <a:rPr lang="en-US" altLang="zh-CN" sz="2000" dirty="0" smtClean="0">
                <a:solidFill>
                  <a:prstClr val="white"/>
                </a:solidFill>
                <a:latin typeface="微软雅黑 Light"/>
              </a:rPr>
              <a:t>.</a:t>
            </a:r>
            <a:endParaRPr lang="en-US" altLang="zh-CN" sz="2000" dirty="0">
              <a:solidFill>
                <a:prstClr val="white"/>
              </a:solidFill>
              <a:latin typeface="微软雅黑 Light"/>
            </a:endParaRPr>
          </a:p>
        </p:txBody>
      </p:sp>
      <p:sp>
        <p:nvSpPr>
          <p:cNvPr id="31" name="矩形 30"/>
          <p:cNvSpPr/>
          <p:nvPr/>
        </p:nvSpPr>
        <p:spPr>
          <a:xfrm>
            <a:off x="5594619" y="2962992"/>
            <a:ext cx="1899875" cy="2554545"/>
          </a:xfrm>
          <a:prstGeom prst="rect">
            <a:avLst/>
          </a:prstGeom>
        </p:spPr>
        <p:txBody>
          <a:bodyPr wrap="square">
            <a:spAutoFit/>
          </a:bodyPr>
          <a:lstStyle/>
          <a:p>
            <a:pPr algn="r"/>
            <a:r>
              <a:rPr lang="zh-CN" altLang="en-US" sz="2000" dirty="0">
                <a:solidFill>
                  <a:prstClr val="white"/>
                </a:solidFill>
                <a:latin typeface="微软雅黑 Light"/>
              </a:rPr>
              <a:t>简单讲一下在</a:t>
            </a:r>
            <a:r>
              <a:rPr lang="en-US" altLang="zh-CN" sz="2000" dirty="0" smtClean="0">
                <a:solidFill>
                  <a:prstClr val="white"/>
                </a:solidFill>
                <a:latin typeface="微软雅黑 Light"/>
              </a:rPr>
              <a:t>2016</a:t>
            </a:r>
            <a:r>
              <a:rPr lang="zh-CN" altLang="en-US" sz="2000" dirty="0" smtClean="0">
                <a:solidFill>
                  <a:prstClr val="white"/>
                </a:solidFill>
                <a:latin typeface="微软雅黑 Light"/>
              </a:rPr>
              <a:t>年</a:t>
            </a:r>
            <a:r>
              <a:rPr lang="zh-CN" altLang="en-US" sz="2000" dirty="0">
                <a:solidFill>
                  <a:prstClr val="white"/>
                </a:solidFill>
                <a:latin typeface="微软雅黑 Light"/>
              </a:rPr>
              <a:t>里面你如何规划自己的未来以及打算取得一个什么样的目标，做一个什么样的人</a:t>
            </a:r>
            <a:r>
              <a:rPr lang="en-US" altLang="zh-CN" sz="2000" dirty="0">
                <a:solidFill>
                  <a:prstClr val="white"/>
                </a:solidFill>
                <a:latin typeface="微软雅黑 Light"/>
              </a:rPr>
              <a:t>.</a:t>
            </a:r>
          </a:p>
        </p:txBody>
      </p:sp>
      <p:sp>
        <p:nvSpPr>
          <p:cNvPr id="34" name="矩形 33"/>
          <p:cNvSpPr/>
          <p:nvPr/>
        </p:nvSpPr>
        <p:spPr>
          <a:xfrm>
            <a:off x="7645617" y="2962991"/>
            <a:ext cx="1899875" cy="2554545"/>
          </a:xfrm>
          <a:prstGeom prst="rect">
            <a:avLst/>
          </a:prstGeom>
        </p:spPr>
        <p:txBody>
          <a:bodyPr wrap="square">
            <a:spAutoFit/>
          </a:bodyPr>
          <a:lstStyle/>
          <a:p>
            <a:pPr algn="r"/>
            <a:r>
              <a:rPr lang="zh-CN" altLang="en-US" sz="2000" dirty="0">
                <a:solidFill>
                  <a:prstClr val="white"/>
                </a:solidFill>
                <a:latin typeface="微软雅黑 Light"/>
              </a:rPr>
              <a:t>简单讲一下在</a:t>
            </a:r>
            <a:r>
              <a:rPr lang="en-US" altLang="zh-CN" sz="2000" dirty="0" smtClean="0">
                <a:solidFill>
                  <a:prstClr val="white"/>
                </a:solidFill>
                <a:latin typeface="微软雅黑 Light"/>
              </a:rPr>
              <a:t>2017</a:t>
            </a:r>
            <a:r>
              <a:rPr lang="zh-CN" altLang="en-US" sz="2000" dirty="0" smtClean="0">
                <a:solidFill>
                  <a:prstClr val="white"/>
                </a:solidFill>
                <a:latin typeface="微软雅黑 Light"/>
              </a:rPr>
              <a:t>年</a:t>
            </a:r>
            <a:r>
              <a:rPr lang="zh-CN" altLang="en-US" sz="2000" dirty="0">
                <a:solidFill>
                  <a:prstClr val="white"/>
                </a:solidFill>
                <a:latin typeface="微软雅黑 Light"/>
              </a:rPr>
              <a:t>里面你如何规划自己的未来以及打算取得一个什么样的目标，做一个什么样的人</a:t>
            </a:r>
            <a:r>
              <a:rPr lang="en-US" altLang="zh-CN" sz="2000" dirty="0">
                <a:solidFill>
                  <a:prstClr val="white"/>
                </a:solidFill>
                <a:latin typeface="微软雅黑 Light"/>
              </a:rPr>
              <a:t>.</a:t>
            </a:r>
          </a:p>
        </p:txBody>
      </p:sp>
    </p:spTree>
    <p:extLst>
      <p:ext uri="{BB962C8B-B14F-4D97-AF65-F5344CB8AC3E}">
        <p14:creationId xmlns:p14="http://schemas.microsoft.com/office/powerpoint/2010/main" val="13193219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0AD085"/>
      </a:accent6>
      <a:hlink>
        <a:srgbClr val="0563C1"/>
      </a:hlink>
      <a:folHlink>
        <a:srgbClr val="954F72"/>
      </a:folHlink>
    </a:clrScheme>
    <a:fontScheme name="自定义 1">
      <a:majorFont>
        <a:latin typeface="Calibri Light"/>
        <a:ea typeface="微软雅黑"/>
        <a:cs typeface=""/>
      </a:majorFont>
      <a:minorFont>
        <a:latin typeface="Calibri"/>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366</Words>
  <Application>Microsoft Office PowerPoint</Application>
  <PresentationFormat>自定义</PresentationFormat>
  <Paragraphs>61</Paragraphs>
  <Slides>10</Slides>
  <Notes>0</Notes>
  <HiddenSlides>0</HiddenSlides>
  <MMClips>0</MMClips>
  <ScaleCrop>false</ScaleCrop>
  <HeadingPairs>
    <vt:vector size="4" baseType="variant">
      <vt:variant>
        <vt:lpstr>主题</vt:lpstr>
      </vt:variant>
      <vt:variant>
        <vt:i4>2</vt:i4>
      </vt:variant>
      <vt:variant>
        <vt:lpstr>幻灯片标题</vt:lpstr>
      </vt:variant>
      <vt:variant>
        <vt:i4>10</vt:i4>
      </vt:variant>
    </vt:vector>
  </HeadingPairs>
  <TitlesOfParts>
    <vt:vector size="12"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pc</cp:lastModifiedBy>
  <cp:revision>4</cp:revision>
  <dcterms:created xsi:type="dcterms:W3CDTF">2015-04-12T11:02:28Z</dcterms:created>
  <dcterms:modified xsi:type="dcterms:W3CDTF">2015-07-11T13:09:26Z</dcterms:modified>
</cp:coreProperties>
</file>