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660"/>
  </p:normalViewPr>
  <p:slideViewPr>
    <p:cSldViewPr snapToGrid="0">
      <p:cViewPr varScale="1">
        <p:scale>
          <a:sx n="72" d="100"/>
          <a:sy n="72" d="100"/>
        </p:scale>
        <p:origin x="24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55A048-9DD0-4764-BA84-BFDCF1CAB11D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F28573-A225-452E-8F0D-BB6AA3522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107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28573-A225-452E-8F0D-BB6AA35220A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43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28573-A225-452E-8F0D-BB6AA35220A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8871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28573-A225-452E-8F0D-BB6AA35220A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2251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28573-A225-452E-8F0D-BB6AA35220A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5708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28573-A225-452E-8F0D-BB6AA35220A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8979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28573-A225-452E-8F0D-BB6AA35220A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7811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28573-A225-452E-8F0D-BB6AA35220A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0287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28573-A225-452E-8F0D-BB6AA35220A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0997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28573-A225-452E-8F0D-BB6AA35220A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3326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28573-A225-452E-8F0D-BB6AA35220A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5731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28573-A225-452E-8F0D-BB6AA35220A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1918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28573-A225-452E-8F0D-BB6AA35220A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2083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28573-A225-452E-8F0D-BB6AA35220A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2110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28573-A225-452E-8F0D-BB6AA35220A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585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28573-A225-452E-8F0D-BB6AA35220A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1638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28573-A225-452E-8F0D-BB6AA35220A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331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28573-A225-452E-8F0D-BB6AA35220A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7477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28573-A225-452E-8F0D-BB6AA35220A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4650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28573-A225-452E-8F0D-BB6AA35220A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3776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28573-A225-452E-8F0D-BB6AA35220A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0854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28573-A225-452E-8F0D-BB6AA35220A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3544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28573-A225-452E-8F0D-BB6AA35220A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2436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F28573-A225-452E-8F0D-BB6AA35220A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729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63632-65B3-4C71-884B-8A78554570E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DEB81-6890-4111-B3DD-E780498E7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8246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63632-65B3-4C71-884B-8A78554570E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DEB81-6890-4111-B3DD-E780498E7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074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63632-65B3-4C71-884B-8A78554570E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DEB81-6890-4111-B3DD-E780498E7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131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63632-65B3-4C71-884B-8A78554570E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DEB81-6890-4111-B3DD-E780498E7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093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63632-65B3-4C71-884B-8A78554570E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DEB81-6890-4111-B3DD-E780498E7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945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63632-65B3-4C71-884B-8A78554570E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DEB81-6890-4111-B3DD-E780498E7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785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63632-65B3-4C71-884B-8A78554570E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DEB81-6890-4111-B3DD-E780498E7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303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63632-65B3-4C71-884B-8A78554570E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DEB81-6890-4111-B3DD-E780498E7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071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63632-65B3-4C71-884B-8A78554570E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DEB81-6890-4111-B3DD-E780498E7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27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63632-65B3-4C71-884B-8A78554570E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DEB81-6890-4111-B3DD-E780498E7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559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63632-65B3-4C71-884B-8A78554570E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CDEB81-6890-4111-B3DD-E780498E7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365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C63632-65B3-4C71-884B-8A78554570E5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CDEB81-6890-4111-B3DD-E780498E7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641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34C143F1-EB1A-496E-A271-B94AD9A5D6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7001"/>
            <a:ext cx="6858002" cy="1219200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376270" y="855301"/>
            <a:ext cx="1569660" cy="51473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藤野先生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8E148E6-C49D-45BF-9C4B-29E2F4E6C4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09" y="1118616"/>
            <a:ext cx="3352800" cy="4620768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6A19978A-5504-4612-AFCE-C8917BA57016}"/>
              </a:ext>
            </a:extLst>
          </p:cNvPr>
          <p:cNvSpPr/>
          <p:nvPr/>
        </p:nvSpPr>
        <p:spPr>
          <a:xfrm>
            <a:off x="9107632" y="4103313"/>
            <a:ext cx="646331" cy="87459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鲁迅</a:t>
            </a:r>
          </a:p>
        </p:txBody>
      </p:sp>
    </p:spTree>
    <p:extLst>
      <p:ext uri="{BB962C8B-B14F-4D97-AF65-F5344CB8AC3E}">
        <p14:creationId xmlns:p14="http://schemas.microsoft.com/office/powerpoint/2010/main" val="23274052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4634B6A-F6C3-47F9-AE22-9595C28919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内容占位符 2"/>
          <p:cNvSpPr txBox="1">
            <a:spLocks noChangeArrowheads="1"/>
          </p:cNvSpPr>
          <p:nvPr/>
        </p:nvSpPr>
        <p:spPr>
          <a:xfrm>
            <a:off x="1665043" y="3384751"/>
            <a:ext cx="8864600" cy="2388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en-US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、想一想，这些没有直接写藤野先生的语段都写了什么内容</a:t>
            </a:r>
          </a:p>
          <a:p>
            <a:pPr>
              <a:lnSpc>
                <a:spcPct val="110000"/>
              </a:lnSpc>
            </a:pPr>
            <a:r>
              <a:rPr lang="en-US" altLang="en-US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、这些内容与写藤野先生的有没有联系？有什么联系？</a:t>
            </a:r>
          </a:p>
          <a:p>
            <a:pPr>
              <a:lnSpc>
                <a:spcPct val="110000"/>
              </a:lnSpc>
            </a:pPr>
            <a:r>
              <a:rPr lang="en-US" altLang="en-US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、这些内容对鲁迅先生有什么影响？</a:t>
            </a:r>
          </a:p>
          <a:p>
            <a:pPr marL="0" indent="0">
              <a:lnSpc>
                <a:spcPct val="110000"/>
              </a:lnSpc>
              <a:buNone/>
            </a:pPr>
            <a:endParaRPr lang="zh-CN" altLang="en-US" dirty="0">
              <a:latin typeface="微软雅黑" panose="020B0503020204020204" pitchFamily="34" charset="-122"/>
              <a:ea typeface="华文新魏" panose="0201080004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02EAD97-DBA9-47C4-98F2-905D0DBEFF46}"/>
              </a:ext>
            </a:extLst>
          </p:cNvPr>
          <p:cNvSpPr/>
          <p:nvPr/>
        </p:nvSpPr>
        <p:spPr>
          <a:xfrm>
            <a:off x="1568061" y="1237291"/>
            <a:ext cx="90724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本文的题目是“藤野先生”，但课文中却有一半以上的篇幅没有直接写藤野先生，请同学们认真读课文，完成：</a:t>
            </a:r>
          </a:p>
        </p:txBody>
      </p:sp>
    </p:spTree>
    <p:extLst>
      <p:ext uri="{BB962C8B-B14F-4D97-AF65-F5344CB8AC3E}">
        <p14:creationId xmlns:p14="http://schemas.microsoft.com/office/powerpoint/2010/main" val="105100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11C9DCC-197B-4D60-94D0-F30FE61817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066800" y="1103251"/>
            <a:ext cx="10058400" cy="478948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0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       清朝进入北京后，下达</a:t>
            </a:r>
            <a:r>
              <a:rPr lang="en-US" altLang="zh-CN" sz="30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“</a:t>
            </a:r>
            <a:r>
              <a:rPr lang="zh-CN" altLang="en-US" sz="30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剃发</a:t>
            </a:r>
            <a:r>
              <a:rPr lang="en-US" altLang="zh-CN" sz="30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”</a:t>
            </a:r>
            <a:r>
              <a:rPr lang="zh-CN" altLang="en-US" sz="30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的法令，要汉族等其他民族剃光前额，效仿满洲人的法式，以此作为归顺的标志，不从者斩。而汉族自古</a:t>
            </a:r>
            <a:r>
              <a:rPr lang="en-US" altLang="zh-CN" sz="30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“</a:t>
            </a:r>
            <a:r>
              <a:rPr lang="zh-CN" altLang="en-US" sz="30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身体发肤，受之父母</a:t>
            </a:r>
            <a:r>
              <a:rPr lang="en-US" altLang="zh-CN" sz="30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”</a:t>
            </a:r>
            <a:r>
              <a:rPr lang="zh-CN" altLang="en-US" sz="30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，成年后就不可剃发。在觉醒者看来，辫子是耻辱的象征，在麻木不仁者眼里，这是国粹。仅凭辫子，就可以辨别对清王朝的态度。留学生精心摆弄辫子，是缺乏民族自尊，不思进取的表现。</a:t>
            </a:r>
            <a:endParaRPr lang="en-US" altLang="zh-CN" sz="3000" dirty="0">
              <a:latin typeface="微软雅黑" panose="020B0503020204020204" pitchFamily="34" charset="-122"/>
              <a:ea typeface="华文新魏" panose="02010800040101010101" pitchFamily="2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84143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77081B63-1F72-4586-96D7-EA37209DA8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352911" y="714891"/>
            <a:ext cx="2672526" cy="923330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5400" b="1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去 仙 台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469633" y="3566995"/>
            <a:ext cx="1865313" cy="762000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44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去仙台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556760" y="1962318"/>
            <a:ext cx="2222500" cy="701675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日暮里：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632960" y="4986505"/>
            <a:ext cx="1712913" cy="701675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水户：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385560" y="2039098"/>
            <a:ext cx="2946400" cy="641350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36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触发忧国之情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6004560" y="5031677"/>
            <a:ext cx="3867150" cy="641350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36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反清志士客死之地</a:t>
            </a:r>
          </a:p>
        </p:txBody>
      </p:sp>
      <p:sp>
        <p:nvSpPr>
          <p:cNvPr id="8" name="Line 9"/>
          <p:cNvSpPr>
            <a:spLocks noChangeShapeType="1"/>
          </p:cNvSpPr>
          <p:nvPr/>
        </p:nvSpPr>
        <p:spPr bwMode="auto">
          <a:xfrm flipV="1">
            <a:off x="3566160" y="2617955"/>
            <a:ext cx="1066800" cy="12192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华文新魏" panose="0201080004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>
            <a:off x="3566160" y="4065755"/>
            <a:ext cx="1143000" cy="11430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华文新魏" panose="0201080004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6690360" y="2791140"/>
            <a:ext cx="533400" cy="2209800"/>
          </a:xfrm>
          <a:prstGeom prst="upDownArrow">
            <a:avLst>
              <a:gd name="adj1" fmla="val 50000"/>
              <a:gd name="adj2" fmla="val 82819"/>
            </a:avLst>
          </a:prstGeom>
          <a:solidFill>
            <a:schemeClr val="tx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latin typeface="微软雅黑" panose="020B0503020204020204" pitchFamily="34" charset="-122"/>
              <a:ea typeface="华文新魏" panose="0201080004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5699760" y="3261040"/>
            <a:ext cx="1100138" cy="1189038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720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爱</a:t>
            </a: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7147560" y="3248340"/>
            <a:ext cx="1100138" cy="1189038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720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国</a:t>
            </a:r>
          </a:p>
        </p:txBody>
      </p:sp>
    </p:spTree>
    <p:extLst>
      <p:ext uri="{BB962C8B-B14F-4D97-AF65-F5344CB8AC3E}">
        <p14:creationId xmlns:p14="http://schemas.microsoft.com/office/powerpoint/2010/main" val="2619515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 animBg="1"/>
      <p:bldP spid="9" grpId="0" animBg="1"/>
      <p:bldP spid="10" grpId="0" animBg="1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78CE26F-15BC-4552-82C5-B58AF2F068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 txBox="1">
            <a:spLocks noChangeArrowheads="1"/>
          </p:cNvSpPr>
          <p:nvPr/>
        </p:nvSpPr>
        <p:spPr>
          <a:xfrm>
            <a:off x="1052945" y="970969"/>
            <a:ext cx="8229600" cy="9686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zh-CN" b="1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如何理解匿名信事件？</a:t>
            </a:r>
            <a:endParaRPr lang="zh-CN" altLang="en-US" b="1" dirty="0">
              <a:latin typeface="微软雅黑" panose="020B0503020204020204" pitchFamily="34" charset="-122"/>
              <a:ea typeface="华文新魏" panose="0201080004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3" name="内容占位符 2"/>
          <p:cNvSpPr txBox="1">
            <a:spLocks noChangeArrowheads="1"/>
          </p:cNvSpPr>
          <p:nvPr/>
        </p:nvSpPr>
        <p:spPr>
          <a:xfrm>
            <a:off x="1052945" y="2175165"/>
            <a:ext cx="1019694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30000"/>
              </a:lnSpc>
              <a:buFont typeface="+mj-ea"/>
              <a:buAutoNum type="circleNumDbPlain"/>
            </a:pPr>
            <a:r>
              <a:rPr lang="zh-CN" altLang="zh-CN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极大地讽刺了日本的所谓“爱国青年”，他们捏造事实，无中生有；</a:t>
            </a:r>
          </a:p>
          <a:p>
            <a:pPr marL="514350" indent="-514350">
              <a:lnSpc>
                <a:spcPct val="130000"/>
              </a:lnSpc>
              <a:buFont typeface="+mj-ea"/>
              <a:buAutoNum type="circleNumDbPlain"/>
            </a:pPr>
            <a:r>
              <a:rPr lang="zh-CN" altLang="zh-CN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同时也表明了藤野先生主持公道，没有民族偏见。</a:t>
            </a:r>
          </a:p>
          <a:p>
            <a:pPr marL="514350" indent="-514350">
              <a:lnSpc>
                <a:spcPct val="130000"/>
              </a:lnSpc>
              <a:buFont typeface="+mj-ea"/>
              <a:buAutoNum type="circleNumDbPlain"/>
            </a:pPr>
            <a:r>
              <a:rPr lang="zh-CN" altLang="zh-CN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更重要的是，它</a:t>
            </a:r>
            <a:r>
              <a:rPr lang="zh-CN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使得鲁迅感受到了弱国国民受歧视、个人与祖国的尊严受到侵犯、遭凌辱是不可避免的，于是激发了作者立志学好本领，来报效祖国的决心。</a:t>
            </a:r>
            <a:endParaRPr lang="zh-CN" altLang="en-US" dirty="0">
              <a:solidFill>
                <a:srgbClr val="C00000"/>
              </a:solidFill>
              <a:latin typeface="微软雅黑" panose="020B0503020204020204" pitchFamily="34" charset="-122"/>
              <a:ea typeface="华文新魏" panose="02010800040101010101" pitchFamily="2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3629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FFE18F6-3178-43DD-90F4-4FF16B1202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 txBox="1">
            <a:spLocks noChangeArrowheads="1"/>
          </p:cNvSpPr>
          <p:nvPr/>
        </p:nvSpPr>
        <p:spPr>
          <a:xfrm>
            <a:off x="1191494" y="9435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b="1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如何理解“看电影事件”？</a:t>
            </a:r>
            <a:endParaRPr lang="zh-CN" altLang="en-US" b="1" dirty="0">
              <a:latin typeface="微软雅黑" panose="020B0503020204020204" pitchFamily="34" charset="-122"/>
              <a:ea typeface="华文新魏" panose="0201080004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3" name="内容占位符 2"/>
          <p:cNvSpPr txBox="1">
            <a:spLocks noChangeArrowheads="1"/>
          </p:cNvSpPr>
          <p:nvPr/>
        </p:nvSpPr>
        <p:spPr>
          <a:xfrm>
            <a:off x="1149929" y="2260553"/>
            <a:ext cx="10044545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      </a:t>
            </a:r>
            <a:r>
              <a:rPr lang="zh-CN" altLang="zh-CN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看电影事件</a:t>
            </a:r>
            <a:r>
              <a:rPr lang="zh-CN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震撼了作者的心，使他的民族自尊心受到了严重挫伤，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认识到</a:t>
            </a:r>
            <a:r>
              <a:rPr lang="zh-CN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中国老百姓不觉悟，这正是造成我们民族衰落的重要原因。</a:t>
            </a:r>
            <a:r>
              <a:rPr lang="zh-CN" altLang="en-US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而</a:t>
            </a:r>
            <a:r>
              <a:rPr lang="zh-CN" altLang="zh-CN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善于改变精神的当然要推文艺，于是提倡文艺运动了。</a:t>
            </a:r>
            <a:endParaRPr lang="en-US" altLang="zh-CN" dirty="0">
              <a:latin typeface="微软雅黑" panose="020B0503020204020204" pitchFamily="34" charset="-122"/>
              <a:ea typeface="华文新魏" panose="02010800040101010101" pitchFamily="2" charset="-122"/>
              <a:sym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加剧了作者“弃医从文”思想的转变。</a:t>
            </a:r>
            <a:endParaRPr lang="en-US" altLang="zh-CN" dirty="0">
              <a:solidFill>
                <a:srgbClr val="C00000"/>
              </a:solidFill>
              <a:latin typeface="微软雅黑" panose="020B0503020204020204" pitchFamily="34" charset="-122"/>
              <a:ea typeface="华文新魏" panose="02010800040101010101" pitchFamily="2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9557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1C017132-23FD-4195-A4B8-04623175C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969556" y="2898757"/>
            <a:ext cx="9752633" cy="161101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ln/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“良心发现”指作者热爱祖国，勇于革命的思想受到触动； “正人君子”指那些为军阀、政客等统治阶级服务而自命为“正人君子”的反动御用文人。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21956" y="4702124"/>
            <a:ext cx="9296662" cy="1093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全句意思：决心以笔做武器，与反动御用文人所代表的反动势力力争到底，为自由、民主、光明的中国继续奋斗。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4F882BF-E0E2-4780-9BA4-0D5458FDB230}"/>
              </a:ext>
            </a:extLst>
          </p:cNvPr>
          <p:cNvSpPr/>
          <p:nvPr/>
        </p:nvSpPr>
        <p:spPr>
          <a:xfrm>
            <a:off x="1121956" y="1061922"/>
            <a:ext cx="960023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400" b="1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课文结尾中“良心发现” “正人君子”各指什么？ </a:t>
            </a:r>
            <a:endParaRPr lang="en-US" altLang="zh-CN" sz="4400" b="1" dirty="0">
              <a:latin typeface="微软雅黑" panose="020B0503020204020204" pitchFamily="34" charset="-122"/>
              <a:ea typeface="华文新魏" panose="02010800040101010101" pitchFamily="2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103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81A451A0-FCCE-46ED-91EA-20B7695DF5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 txBox="1">
            <a:spLocks noChangeArrowheads="1"/>
          </p:cNvSpPr>
          <p:nvPr/>
        </p:nvSpPr>
        <p:spPr>
          <a:xfrm>
            <a:off x="1331837" y="956283"/>
            <a:ext cx="927063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概括归纳鲁迅在日本留学的心路历程：</a:t>
            </a:r>
          </a:p>
        </p:txBody>
      </p:sp>
      <p:sp>
        <p:nvSpPr>
          <p:cNvPr id="3" name="内容占位符 2"/>
          <p:cNvSpPr txBox="1">
            <a:spLocks noChangeArrowheads="1"/>
          </p:cNvSpPr>
          <p:nvPr/>
        </p:nvSpPr>
        <p:spPr>
          <a:xfrm>
            <a:off x="1395153" y="2285710"/>
            <a:ext cx="5212446" cy="3616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东京留学</a:t>
            </a:r>
            <a:r>
              <a:rPr lang="en-US" altLang="zh-CN" sz="36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——</a:t>
            </a:r>
            <a:r>
              <a:rPr lang="zh-CN" altLang="en-US" sz="36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仙台学医</a:t>
            </a:r>
            <a:r>
              <a:rPr lang="en-US" altLang="zh-CN" sz="36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——</a:t>
            </a:r>
            <a:r>
              <a:rPr lang="zh-CN" altLang="en-US" sz="36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离开仙台</a:t>
            </a: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为什么学医？</a:t>
            </a: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为什么弃医？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96676" y="2743201"/>
            <a:ext cx="4516630" cy="297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713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28D4FE83-380A-479D-A1B3-8EDBBC5351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5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 txBox="1">
            <a:spLocks noChangeArrowheads="1"/>
          </p:cNvSpPr>
          <p:nvPr/>
        </p:nvSpPr>
        <p:spPr>
          <a:xfrm>
            <a:off x="2057400" y="87093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这表现了鲁迅的什么思想感情？</a:t>
            </a:r>
          </a:p>
        </p:txBody>
      </p:sp>
      <p:sp>
        <p:nvSpPr>
          <p:cNvPr id="3" name="内容占位符 2"/>
          <p:cNvSpPr txBox="1">
            <a:spLocks noChangeArrowheads="1"/>
          </p:cNvSpPr>
          <p:nvPr/>
        </p:nvSpPr>
        <p:spPr>
          <a:xfrm>
            <a:off x="3422073" y="2884868"/>
            <a:ext cx="7813964" cy="233829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       </a:t>
            </a:r>
            <a:r>
              <a:rPr lang="zh-CN" altLang="zh-CN" sz="36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将</a:t>
            </a:r>
            <a:r>
              <a:rPr lang="zh-CN" altLang="zh-CN" sz="3600" dirty="0">
                <a:solidFill>
                  <a:srgbClr val="C00000"/>
                </a:solidFill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个人</a:t>
            </a:r>
            <a:r>
              <a:rPr lang="zh-CN" altLang="zh-CN" sz="36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的志愿与</a:t>
            </a:r>
            <a:r>
              <a:rPr lang="zh-CN" altLang="zh-CN" sz="3600" dirty="0">
                <a:solidFill>
                  <a:srgbClr val="C00000"/>
                </a:solidFill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祖国</a:t>
            </a:r>
            <a:r>
              <a:rPr lang="zh-CN" altLang="zh-CN" sz="36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的前途命运紧密的结合在一起的精神，这是强烈的</a:t>
            </a:r>
            <a:r>
              <a:rPr lang="zh-CN" altLang="zh-CN" sz="3600" dirty="0">
                <a:solidFill>
                  <a:srgbClr val="C00000"/>
                </a:solidFill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爱国主义精神</a:t>
            </a:r>
            <a:r>
              <a:rPr lang="zh-CN" altLang="zh-CN" sz="36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的充分体现。</a:t>
            </a:r>
            <a:endParaRPr lang="zh-CN" altLang="en-US" sz="3600" dirty="0">
              <a:latin typeface="微软雅黑" panose="020B0503020204020204" pitchFamily="34" charset="-122"/>
              <a:ea typeface="华文新魏" panose="02010800040101010101" pitchFamily="2" charset="-122"/>
              <a:sym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587" y="2321480"/>
            <a:ext cx="4228973" cy="4228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6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EE7E348-1732-4AEB-A1DA-AE3D2C6840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 txBox="1">
            <a:spLocks noChangeArrowheads="1"/>
          </p:cNvSpPr>
          <p:nvPr/>
        </p:nvSpPr>
        <p:spPr>
          <a:xfrm>
            <a:off x="1320890" y="110230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你认为，本文的线索是什么？</a:t>
            </a:r>
          </a:p>
        </p:txBody>
      </p:sp>
      <p:sp>
        <p:nvSpPr>
          <p:cNvPr id="3" name="内容占位符 2"/>
          <p:cNvSpPr txBox="1">
            <a:spLocks noChangeArrowheads="1"/>
          </p:cNvSpPr>
          <p:nvPr/>
        </p:nvSpPr>
        <p:spPr>
          <a:xfrm>
            <a:off x="1334745" y="2711237"/>
            <a:ext cx="9776599" cy="27197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36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作者与藤野先生的相识、相处、离别及对藤野先生的怀念是</a:t>
            </a:r>
            <a:r>
              <a:rPr lang="zh-CN" altLang="zh-CN" sz="3600" dirty="0">
                <a:solidFill>
                  <a:srgbClr val="C00000"/>
                </a:solidFill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明线</a:t>
            </a:r>
            <a:r>
              <a:rPr lang="zh-CN" altLang="zh-CN" sz="36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；</a:t>
            </a:r>
            <a:endParaRPr lang="en-US" altLang="zh-CN" sz="3600" dirty="0">
              <a:latin typeface="微软雅黑" panose="020B0503020204020204" pitchFamily="34" charset="-122"/>
              <a:ea typeface="华文新魏" panose="02010800040101010101" pitchFamily="2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作者思想感情的变化、爱国主意思想是</a:t>
            </a:r>
            <a:r>
              <a:rPr lang="zh-CN" altLang="zh-CN" sz="3600" dirty="0">
                <a:solidFill>
                  <a:srgbClr val="C00000"/>
                </a:solidFill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暗线</a:t>
            </a:r>
            <a:r>
              <a:rPr lang="zh-CN" altLang="zh-CN" sz="36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。</a:t>
            </a:r>
            <a:endParaRPr lang="zh-CN" altLang="en-US" sz="3600" dirty="0">
              <a:latin typeface="微软雅黑" panose="020B0503020204020204" pitchFamily="34" charset="-122"/>
              <a:ea typeface="华文新魏" panose="02010800040101010101" pitchFamily="2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9193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CEDC45C-A4B1-4A1D-BFBE-B33B7DE11A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141060" y="1062490"/>
            <a:ext cx="8037575" cy="769441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400" b="1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归纳课文大意：</a:t>
            </a:r>
            <a:endParaRPr lang="en-US" altLang="zh-CN" sz="4400" b="1" dirty="0">
              <a:latin typeface="微软雅黑" panose="020B0503020204020204" pitchFamily="34" charset="-122"/>
              <a:ea typeface="华文新魏" panose="0201080004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55C7915-BE4A-4044-A123-B7802476A4F4}"/>
              </a:ext>
            </a:extLst>
          </p:cNvPr>
          <p:cNvSpPr/>
          <p:nvPr/>
        </p:nvSpPr>
        <p:spPr>
          <a:xfrm>
            <a:off x="1842653" y="2427101"/>
            <a:ext cx="8991600" cy="2792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0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       这篇回忆录表达了作者对藤野先生的真挚怀念，赞扬了他正直热诚，治学严谨，没有狭隘的民族偏见的高尚品质。作者追述了自己弃医从文的思想变化，洋溢着强烈的爱国主义思想感情。 </a:t>
            </a:r>
          </a:p>
        </p:txBody>
      </p:sp>
    </p:spTree>
    <p:extLst>
      <p:ext uri="{BB962C8B-B14F-4D97-AF65-F5344CB8AC3E}">
        <p14:creationId xmlns:p14="http://schemas.microsoft.com/office/powerpoint/2010/main" val="949578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29CAE1B1-EAE9-4A3B-8D07-16E638DC86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5202524" y="1162818"/>
            <a:ext cx="6352167" cy="1815882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        鲁迅（1881—1936）浙江绍兴人，原名周树人，字豫才，</a:t>
            </a:r>
            <a:r>
              <a:rPr kumimoji="1" lang="zh-CN" altLang="en-US" sz="28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文学家、思想家、革命家。</a:t>
            </a:r>
            <a:r>
              <a:rPr lang="zh-CN" altLang="en-US" sz="28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自第一篇小说《狂人日记》开始用鲁迅作笔名。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5202524" y="3197567"/>
            <a:ext cx="5364162" cy="2677656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著名作品集有：</a:t>
            </a:r>
          </a:p>
          <a:p>
            <a:pPr>
              <a:buFontTx/>
              <a:buNone/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小说集</a:t>
            </a:r>
            <a:r>
              <a:rPr lang="en-US" altLang="zh-CN" sz="28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《</a:t>
            </a:r>
            <a:r>
              <a:rPr lang="zh-CN" altLang="en-US" sz="28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呐喊》《彷徨》</a:t>
            </a:r>
          </a:p>
          <a:p>
            <a:pPr>
              <a:buFontTx/>
              <a:buNone/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散文集《朝花夕拾》</a:t>
            </a:r>
          </a:p>
          <a:p>
            <a:pPr>
              <a:buFontTx/>
              <a:buNone/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散文诗集《野草》</a:t>
            </a:r>
          </a:p>
          <a:p>
            <a:pPr>
              <a:buFontTx/>
              <a:buNone/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杂文集《华盖集》等</a:t>
            </a:r>
          </a:p>
          <a:p>
            <a:pPr>
              <a:buFontTx/>
              <a:buNone/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本文选自散文集《朝花夕拾》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2109" y="1121253"/>
            <a:ext cx="3352800" cy="4753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2524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BC4E7423-DA75-4EBB-8A84-CFE8612D5A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 Box 1032"/>
          <p:cNvSpPr txBox="1">
            <a:spLocks noChangeArrowheads="1"/>
          </p:cNvSpPr>
          <p:nvPr/>
        </p:nvSpPr>
        <p:spPr bwMode="auto">
          <a:xfrm>
            <a:off x="4867656" y="2109216"/>
            <a:ext cx="1828800" cy="1631216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000" dirty="0">
                <a:ln w="0"/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学会整理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99D30F3-BBEA-44CE-8BAA-0C838F54DA89}"/>
              </a:ext>
            </a:extLst>
          </p:cNvPr>
          <p:cNvSpPr/>
          <p:nvPr/>
        </p:nvSpPr>
        <p:spPr>
          <a:xfrm>
            <a:off x="668195" y="857821"/>
            <a:ext cx="357662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b="1" kern="10" dirty="0">
                <a:ln w="0"/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自我小结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7BAFA29-F4F5-4F4E-950B-A799C173F584}"/>
              </a:ext>
            </a:extLst>
          </p:cNvPr>
          <p:cNvSpPr/>
          <p:nvPr/>
        </p:nvSpPr>
        <p:spPr>
          <a:xfrm>
            <a:off x="1969172" y="2924824"/>
            <a:ext cx="24416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kern="10" dirty="0">
                <a:ln w="0"/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两条线索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33C1232-F387-4363-A81E-544F38B1E1F5}"/>
              </a:ext>
            </a:extLst>
          </p:cNvPr>
          <p:cNvSpPr/>
          <p:nvPr/>
        </p:nvSpPr>
        <p:spPr>
          <a:xfrm>
            <a:off x="7153245" y="2924823"/>
            <a:ext cx="41344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dirty="0">
                <a:ln w="0"/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两种真挚的感情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B9B0D63-E8FE-4F88-829F-2F2200DE8052}"/>
              </a:ext>
            </a:extLst>
          </p:cNvPr>
          <p:cNvSpPr/>
          <p:nvPr/>
        </p:nvSpPr>
        <p:spPr>
          <a:xfrm>
            <a:off x="7153245" y="4890641"/>
            <a:ext cx="41344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kern="10" dirty="0">
                <a:ln w="0"/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一次思想的转变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1B5956D-082F-4E16-B021-6D6641BC1518}"/>
              </a:ext>
            </a:extLst>
          </p:cNvPr>
          <p:cNvSpPr/>
          <p:nvPr/>
        </p:nvSpPr>
        <p:spPr>
          <a:xfrm>
            <a:off x="835537" y="4890641"/>
            <a:ext cx="357020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kern="10" dirty="0">
                <a:ln w="0"/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四个典型事例</a:t>
            </a:r>
          </a:p>
        </p:txBody>
      </p:sp>
    </p:spTree>
    <p:extLst>
      <p:ext uri="{BB962C8B-B14F-4D97-AF65-F5344CB8AC3E}">
        <p14:creationId xmlns:p14="http://schemas.microsoft.com/office/powerpoint/2010/main" val="2018490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4D7D24A-9DAE-4EFD-92C3-F971B89D50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971758" y="1014539"/>
            <a:ext cx="391889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600" b="1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延伸拓展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428958" y="2579498"/>
            <a:ext cx="4542351" cy="30975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2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       谈谈从小学到初中曾给你留下印象最深刻的教师，他（她）曾给过你怎样的精神支持？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0" r="6207"/>
          <a:stretch/>
        </p:blipFill>
        <p:spPr bwMode="auto">
          <a:xfrm>
            <a:off x="6712527" y="2356855"/>
            <a:ext cx="4738255" cy="3486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76705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CA8B3D3-5448-4FA9-83C4-04A569935F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094509" y="822071"/>
            <a:ext cx="381581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600" b="1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小组讨论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32434" y="4592637"/>
            <a:ext cx="9144000" cy="45307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endParaRPr lang="zh-CN" altLang="en-US" sz="4400" dirty="0">
              <a:latin typeface="微软雅黑" panose="020B0503020204020204" pitchFamily="34" charset="-122"/>
              <a:ea typeface="华文新魏" panose="0201080004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DFBA163-CF94-4863-B2C4-9472DD8A4796}"/>
              </a:ext>
            </a:extLst>
          </p:cNvPr>
          <p:cNvSpPr/>
          <p:nvPr/>
        </p:nvSpPr>
        <p:spPr>
          <a:xfrm>
            <a:off x="2004746" y="2356255"/>
            <a:ext cx="6144631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0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理解重点句子的含义 </a:t>
            </a:r>
            <a:endParaRPr lang="zh-CN" altLang="en-US" sz="50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CA3E215-F3A5-4EE5-9A3F-07E91F1612EC}"/>
              </a:ext>
            </a:extLst>
          </p:cNvPr>
          <p:cNvSpPr/>
          <p:nvPr/>
        </p:nvSpPr>
        <p:spPr>
          <a:xfrm>
            <a:off x="2004746" y="3288881"/>
            <a:ext cx="8730125" cy="2478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Tx/>
              <a:buNone/>
            </a:pPr>
            <a:r>
              <a:rPr lang="zh-CN" altLang="en-US" sz="44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任务：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44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找出你喜欢或耐人寻味的段落，划出来，读一读，问一问，评一评。 </a:t>
            </a:r>
          </a:p>
        </p:txBody>
      </p:sp>
    </p:spTree>
    <p:extLst>
      <p:ext uri="{BB962C8B-B14F-4D97-AF65-F5344CB8AC3E}">
        <p14:creationId xmlns:p14="http://schemas.microsoft.com/office/powerpoint/2010/main" val="42815782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34C143F1-EB1A-496E-A271-B94AD9A5D6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7001"/>
            <a:ext cx="6858002" cy="1219200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376270" y="855301"/>
            <a:ext cx="1569660" cy="51473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藤野先生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8E148E6-C49D-45BF-9C4B-29E2F4E6C4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09" y="1118616"/>
            <a:ext cx="3352800" cy="4620768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6A19978A-5504-4612-AFCE-C8917BA57016}"/>
              </a:ext>
            </a:extLst>
          </p:cNvPr>
          <p:cNvSpPr/>
          <p:nvPr/>
        </p:nvSpPr>
        <p:spPr>
          <a:xfrm>
            <a:off x="9107632" y="4103313"/>
            <a:ext cx="646331" cy="874598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鲁迅</a:t>
            </a:r>
          </a:p>
        </p:txBody>
      </p:sp>
    </p:spTree>
    <p:extLst>
      <p:ext uri="{BB962C8B-B14F-4D97-AF65-F5344CB8AC3E}">
        <p14:creationId xmlns:p14="http://schemas.microsoft.com/office/powerpoint/2010/main" val="38645921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1218B7A-20AA-44EE-84A9-4292989EF9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062922" y="778365"/>
            <a:ext cx="6764897" cy="769441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40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华文新魏" panose="02010800040101010101" pitchFamily="2" charset="-122"/>
                <a:cs typeface="+mn-ea"/>
                <a:sym typeface="微软雅黑" panose="020B0503020204020204" pitchFamily="34" charset="-122"/>
              </a:rPr>
              <a:t>鲁迅留学日本的经历</a:t>
            </a:r>
            <a:endParaRPr lang="zh-CN" altLang="en-US" sz="4400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华文新魏" panose="0201080004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021357" y="1715639"/>
            <a:ext cx="10159262" cy="4541243"/>
          </a:xfrm>
          <a:prstGeom prst="rect">
            <a:avLst/>
          </a:prstGeom>
          <a:noFill/>
          <a:ln w="12700" cap="sq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457200" indent="-457200">
              <a:lnSpc>
                <a:spcPct val="130000"/>
              </a:lnSpc>
              <a:buClr>
                <a:srgbClr val="FF000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为了寻求救国救民的道路，1902年4月到日本，入东京弘文学院补习日语。</a:t>
            </a:r>
            <a:endParaRPr lang="en-US" altLang="zh-CN" sz="2800" dirty="0">
              <a:latin typeface="微软雅黑" panose="020B0503020204020204" pitchFamily="34" charset="-122"/>
              <a:ea typeface="华文新魏" panose="02010800040101010101" pitchFamily="2" charset="-122"/>
              <a:sym typeface="微软雅黑" panose="020B0503020204020204" pitchFamily="34" charset="-122"/>
            </a:endParaRPr>
          </a:p>
          <a:p>
            <a:pPr marL="457200" indent="-457200">
              <a:lnSpc>
                <a:spcPct val="130000"/>
              </a:lnSpc>
              <a:buClr>
                <a:srgbClr val="FF000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2800" noProof="1">
                <a:latin typeface="微软雅黑" panose="020B0503020204020204" pitchFamily="34" charset="-122"/>
                <a:ea typeface="华文新魏" panose="02010800040101010101" pitchFamily="2" charset="-122"/>
                <a:cs typeface="+mn-ea"/>
                <a:sym typeface="微软雅黑" panose="020B0503020204020204" pitchFamily="34" charset="-122"/>
              </a:rPr>
              <a:t>1904年入仙台医学专门学校学医。他想，学好医，不仅可救治像父亲那样被愚昧迷信耽误了的病人，又可以以医学作为宣传新思想的工具，启发人们对社会改革的信仰。</a:t>
            </a:r>
            <a:endParaRPr lang="en-US" altLang="zh-CN" sz="2800" noProof="1">
              <a:latin typeface="微软雅黑" panose="020B0503020204020204" pitchFamily="34" charset="-122"/>
              <a:ea typeface="华文新魏" panose="02010800040101010101" pitchFamily="2" charset="-122"/>
              <a:cs typeface="+mn-ea"/>
              <a:sym typeface="微软雅黑" panose="020B0503020204020204" pitchFamily="34" charset="-122"/>
            </a:endParaRPr>
          </a:p>
          <a:p>
            <a:pPr marL="457200" indent="-457200">
              <a:lnSpc>
                <a:spcPct val="130000"/>
              </a:lnSpc>
              <a:buClr>
                <a:srgbClr val="FF000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2800" noProof="1">
                <a:latin typeface="微软雅黑" panose="020B0503020204020204" pitchFamily="34" charset="-122"/>
                <a:ea typeface="华文新魏" panose="02010800040101010101" pitchFamily="2" charset="-122"/>
                <a:cs typeface="+mn-ea"/>
                <a:sym typeface="微软雅黑" panose="020B0503020204020204" pitchFamily="34" charset="-122"/>
              </a:rPr>
              <a:t>1906年弃医从文。离开东京回国，同月，复赴日本，在东京研究文艺。</a:t>
            </a:r>
            <a:endParaRPr lang="en-US" altLang="zh-CN" sz="2800" noProof="1">
              <a:latin typeface="微软雅黑" panose="020B0503020204020204" pitchFamily="34" charset="-122"/>
              <a:ea typeface="华文新魏" panose="02010800040101010101" pitchFamily="2" charset="-122"/>
              <a:cs typeface="+mn-ea"/>
              <a:sym typeface="微软雅黑" panose="020B0503020204020204" pitchFamily="34" charset="-122"/>
            </a:endParaRPr>
          </a:p>
          <a:p>
            <a:pPr marL="457200" indent="-457200">
              <a:lnSpc>
                <a:spcPct val="130000"/>
              </a:lnSpc>
              <a:buClr>
                <a:srgbClr val="FF0000"/>
              </a:buClr>
              <a:buFont typeface="Wingdings" panose="05000000000000000000" pitchFamily="2" charset="2"/>
              <a:buChar char="u"/>
              <a:defRPr/>
            </a:pPr>
            <a:r>
              <a:rPr lang="zh-CN" altLang="en-US" sz="2800" noProof="1">
                <a:latin typeface="微软雅黑" panose="020B0503020204020204" pitchFamily="34" charset="-122"/>
                <a:ea typeface="华文新魏" panose="02010800040101010101" pitchFamily="2" charset="-122"/>
                <a:cs typeface="+mn-ea"/>
                <a:sym typeface="微软雅黑" panose="020B0503020204020204" pitchFamily="34" charset="-122"/>
              </a:rPr>
              <a:t>1909年8月，从日本回国。</a:t>
            </a:r>
            <a:endParaRPr lang="zh-CN" altLang="en-US" sz="2800" noProof="1">
              <a:latin typeface="微软雅黑" panose="020B0503020204020204" pitchFamily="34" charset="-122"/>
              <a:ea typeface="华文新魏" panose="02010800040101010101" pitchFamily="2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288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3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A06D011-B96E-4E7D-AE23-7B48A0BFA5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407593" y="2867453"/>
            <a:ext cx="9398947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32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借助课文注释和词典扫清文字障碍。</a:t>
            </a:r>
            <a:endParaRPr lang="en-US" altLang="zh-CN" sz="3200" dirty="0">
              <a:latin typeface="微软雅黑" panose="020B0503020204020204" pitchFamily="34" charset="-122"/>
              <a:ea typeface="华文新魏" panose="02010800040101010101" pitchFamily="2" charset="-122"/>
              <a:sym typeface="微软雅黑" panose="020B0503020204020204" pitchFamily="34" charset="-122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32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文章是按什么顺序来组织材料的，变换了几个地点？</a:t>
            </a:r>
            <a:endParaRPr lang="en-US" altLang="zh-CN" sz="3200" dirty="0">
              <a:latin typeface="微软雅黑" panose="020B0503020204020204" pitchFamily="34" charset="-122"/>
              <a:ea typeface="华文新魏" panose="0201080004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2422EC9-476D-4BFC-A55F-5D4954715507}"/>
              </a:ext>
            </a:extLst>
          </p:cNvPr>
          <p:cNvSpPr/>
          <p:nvPr/>
        </p:nvSpPr>
        <p:spPr>
          <a:xfrm>
            <a:off x="1463009" y="1664962"/>
            <a:ext cx="6096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44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初读课文，思考完成：</a:t>
            </a:r>
          </a:p>
        </p:txBody>
      </p:sp>
    </p:spTree>
    <p:extLst>
      <p:ext uri="{BB962C8B-B14F-4D97-AF65-F5344CB8AC3E}">
        <p14:creationId xmlns:p14="http://schemas.microsoft.com/office/powerpoint/2010/main" val="9136873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B2289EEE-EC08-41CA-BD57-76DBE16430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id="{FC933F02-31C1-44F7-A95D-DC5A29693D8D}"/>
              </a:ext>
            </a:extLst>
          </p:cNvPr>
          <p:cNvGrpSpPr/>
          <p:nvPr/>
        </p:nvGrpSpPr>
        <p:grpSpPr>
          <a:xfrm>
            <a:off x="502216" y="1474982"/>
            <a:ext cx="13609270" cy="3896195"/>
            <a:chOff x="845124" y="1489270"/>
            <a:chExt cx="13609270" cy="3896195"/>
          </a:xfrm>
        </p:grpSpPr>
        <p:sp>
          <p:nvSpPr>
            <p:cNvPr id="2" name="Rectangle 2"/>
            <p:cNvSpPr>
              <a:spLocks noChangeArrowheads="1"/>
            </p:cNvSpPr>
            <p:nvPr/>
          </p:nvSpPr>
          <p:spPr bwMode="auto">
            <a:xfrm>
              <a:off x="845124" y="1489270"/>
              <a:ext cx="11551237" cy="3896195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 anchor="ctr">
              <a:spAutoFit/>
            </a:bodyPr>
            <a:lstStyle/>
            <a:p>
              <a:pPr>
                <a:lnSpc>
                  <a:spcPct val="200000"/>
                </a:lnSpc>
                <a:defRPr/>
              </a:pPr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驿</a:t>
              </a:r>
              <a:r>
                <a:rPr lang="zh-CN" altLang="en-US" sz="3200" b="1" dirty="0"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站（     ）教</a:t>
              </a:r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诲</a:t>
              </a:r>
              <a:r>
                <a:rPr lang="zh-CN" altLang="en-US" sz="3200" b="1" dirty="0"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（     ）芦</a:t>
              </a:r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荟</a:t>
              </a:r>
              <a:r>
                <a:rPr lang="zh-CN" altLang="en-US" sz="3200" b="1" dirty="0"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（     ）</a:t>
              </a:r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瞥</a:t>
              </a:r>
              <a:r>
                <a:rPr lang="zh-CN" altLang="en-US" sz="3200" b="1" dirty="0"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见（      ）</a:t>
              </a:r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畸</a:t>
              </a:r>
              <a:r>
                <a:rPr lang="zh-CN" altLang="en-US" sz="3200" b="1" dirty="0"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形（     ）</a:t>
              </a:r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匿</a:t>
              </a:r>
              <a:r>
                <a:rPr lang="zh-CN" altLang="en-US" sz="3200" b="1" dirty="0"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名（     ）</a:t>
              </a:r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诘</a:t>
              </a:r>
              <a:r>
                <a:rPr lang="zh-CN" altLang="en-US" sz="3200" b="1" dirty="0"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责（     ）</a:t>
              </a:r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绯</a:t>
              </a:r>
              <a:r>
                <a:rPr lang="zh-CN" altLang="en-US" sz="3200" b="1" dirty="0"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红（      ）不</a:t>
              </a:r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逊</a:t>
              </a:r>
              <a:r>
                <a:rPr lang="zh-CN" altLang="en-US" sz="3200" b="1" dirty="0"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（     ）解</a:t>
              </a:r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剖</a:t>
              </a:r>
              <a:r>
                <a:rPr lang="zh-CN" altLang="en-US" sz="3200" b="1" dirty="0"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（     ）要</a:t>
              </a:r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挟</a:t>
              </a:r>
              <a:r>
                <a:rPr lang="zh-CN" altLang="en-US" sz="3200" b="1" dirty="0"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（     ） </a:t>
              </a:r>
              <a:r>
                <a:rPr lang="zh-CN" altLang="en-US" sz="3200" b="1" u="sng" dirty="0"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落第</a:t>
              </a:r>
              <a:r>
                <a:rPr lang="zh-CN" altLang="en-US" sz="3200" b="1" dirty="0"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（     ）深</a:t>
              </a:r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恶</a:t>
              </a:r>
              <a:r>
                <a:rPr lang="zh-CN" altLang="en-US" sz="3200" b="1" dirty="0"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痛疾（       ）</a:t>
              </a:r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杳</a:t>
              </a:r>
              <a:r>
                <a:rPr lang="zh-CN" altLang="en-US" sz="3200" b="1" dirty="0"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无消息（     ）</a:t>
              </a:r>
            </a:p>
            <a:p>
              <a:pPr>
                <a:lnSpc>
                  <a:spcPct val="200000"/>
                </a:lnSpc>
                <a:defRPr/>
              </a:pPr>
              <a:r>
                <a:rPr lang="zh-CN" altLang="en-US" sz="3200" b="1" dirty="0"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油光可</a:t>
              </a:r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鉴</a:t>
              </a:r>
              <a:r>
                <a:rPr lang="zh-CN" altLang="en-US" sz="3200" b="1" dirty="0"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（      ）</a:t>
              </a:r>
              <a:r>
                <a:rPr lang="zh-CN" altLang="en-US" sz="3200" b="1" u="sng" dirty="0"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美其名曰</a:t>
              </a:r>
              <a:r>
                <a:rPr lang="zh-CN" altLang="en-US" sz="3200" b="1" dirty="0"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（      ）</a:t>
              </a:r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抑扬顿挫</a:t>
              </a:r>
              <a:r>
                <a:rPr lang="zh-CN" altLang="en-US" sz="3200" b="1" dirty="0"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（                ）</a:t>
              </a:r>
            </a:p>
          </p:txBody>
        </p:sp>
        <p:sp>
          <p:nvSpPr>
            <p:cNvPr id="23" name="Rectangle 3">
              <a:extLst>
                <a:ext uri="{FF2B5EF4-FFF2-40B4-BE49-F238E27FC236}">
                  <a16:creationId xmlns:a16="http://schemas.microsoft.com/office/drawing/2014/main" id="{2F915D50-F626-4D37-82F6-95A972BFF3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3892" y="1881179"/>
              <a:ext cx="974725" cy="4770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500" dirty="0" err="1">
                  <a:solidFill>
                    <a:srgbClr val="FF0000"/>
                  </a:solidFill>
                  <a:effectLst/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yì</a:t>
              </a:r>
              <a:endParaRPr lang="en-US" altLang="zh-CN" sz="25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Rectangle 4">
              <a:extLst>
                <a:ext uri="{FF2B5EF4-FFF2-40B4-BE49-F238E27FC236}">
                  <a16:creationId xmlns:a16="http://schemas.microsoft.com/office/drawing/2014/main" id="{CEF87F7B-CEB0-4B7E-B212-089994BEAD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2284" y="1908889"/>
              <a:ext cx="718709" cy="4770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500" dirty="0" err="1">
                  <a:solidFill>
                    <a:srgbClr val="FF0000"/>
                  </a:solidFill>
                  <a:effectLst/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huì</a:t>
              </a:r>
              <a:endParaRPr lang="en-US" altLang="zh-CN" sz="25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Rectangle 6">
              <a:extLst>
                <a:ext uri="{FF2B5EF4-FFF2-40B4-BE49-F238E27FC236}">
                  <a16:creationId xmlns:a16="http://schemas.microsoft.com/office/drawing/2014/main" id="{9F1A4660-F9E1-43F1-B19B-C99BD6D9FC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4693" y="1895034"/>
              <a:ext cx="1384300" cy="4770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500" dirty="0" err="1">
                  <a:solidFill>
                    <a:srgbClr val="FF0000"/>
                  </a:solidFill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huì</a:t>
              </a:r>
              <a:endParaRPr lang="en-US" altLang="zh-CN" sz="2500" dirty="0">
                <a:solidFill>
                  <a:srgbClr val="FF0000"/>
                </a:solidFill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Rectangle 7">
              <a:extLst>
                <a:ext uri="{FF2B5EF4-FFF2-40B4-BE49-F238E27FC236}">
                  <a16:creationId xmlns:a16="http://schemas.microsoft.com/office/drawing/2014/main" id="{BB0A08FE-07B3-4A8A-B80F-85E3FFBCB7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0432" y="1895743"/>
              <a:ext cx="1366838" cy="4770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500" dirty="0" err="1">
                  <a:solidFill>
                    <a:srgbClr val="FF0000"/>
                  </a:solidFill>
                  <a:effectLst/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piē</a:t>
              </a:r>
              <a:endParaRPr lang="en-US" altLang="zh-CN" sz="25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Rectangle 8">
              <a:extLst>
                <a:ext uri="{FF2B5EF4-FFF2-40B4-BE49-F238E27FC236}">
                  <a16:creationId xmlns:a16="http://schemas.microsoft.com/office/drawing/2014/main" id="{32ECCF66-31AC-45B6-A1F6-FBFFB7B029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75219" y="1895034"/>
              <a:ext cx="1223963" cy="4770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500" dirty="0" err="1">
                  <a:solidFill>
                    <a:srgbClr val="FF0000"/>
                  </a:solidFill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jī</a:t>
              </a:r>
              <a:endParaRPr lang="en-US" altLang="zh-CN" sz="2500" dirty="0">
                <a:solidFill>
                  <a:srgbClr val="FF0000"/>
                </a:solidFill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Rectangle 9">
              <a:extLst>
                <a:ext uri="{FF2B5EF4-FFF2-40B4-BE49-F238E27FC236}">
                  <a16:creationId xmlns:a16="http://schemas.microsoft.com/office/drawing/2014/main" id="{97E4E46A-0785-45FC-8BF0-B008B93699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8420" y="2880542"/>
              <a:ext cx="1081087" cy="4770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500" dirty="0" err="1">
                  <a:solidFill>
                    <a:srgbClr val="FF0000"/>
                  </a:solidFill>
                  <a:effectLst/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nì</a:t>
              </a:r>
              <a:endParaRPr lang="en-US" altLang="zh-CN" sz="25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Rectangle 10">
              <a:extLst>
                <a:ext uri="{FF2B5EF4-FFF2-40B4-BE49-F238E27FC236}">
                  <a16:creationId xmlns:a16="http://schemas.microsoft.com/office/drawing/2014/main" id="{2AB09B92-02A7-4A91-BD16-8FF082C5A7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4063" y="2880542"/>
              <a:ext cx="1152525" cy="4770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500" dirty="0" err="1">
                  <a:solidFill>
                    <a:srgbClr val="FF0000"/>
                  </a:solidFill>
                  <a:effectLst/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jié</a:t>
              </a:r>
              <a:endParaRPr lang="en-US" altLang="zh-CN" sz="25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Rectangle 15">
              <a:extLst>
                <a:ext uri="{FF2B5EF4-FFF2-40B4-BE49-F238E27FC236}">
                  <a16:creationId xmlns:a16="http://schemas.microsoft.com/office/drawing/2014/main" id="{60DF3474-6F04-4E78-B1B2-DA74C28129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03561" y="2866687"/>
              <a:ext cx="1430337" cy="4770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500" dirty="0" err="1">
                  <a:solidFill>
                    <a:srgbClr val="FF0000"/>
                  </a:solidFill>
                  <a:effectLst/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xùn</a:t>
              </a:r>
              <a:endParaRPr lang="en-US" altLang="zh-CN" sz="25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" name="Rectangle 19">
              <a:extLst>
                <a:ext uri="{FF2B5EF4-FFF2-40B4-BE49-F238E27FC236}">
                  <a16:creationId xmlns:a16="http://schemas.microsoft.com/office/drawing/2014/main" id="{0F5FC428-4565-4031-B3B5-B89EA96AB1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92769" y="2855713"/>
              <a:ext cx="1439863" cy="4770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500" dirty="0" err="1">
                  <a:solidFill>
                    <a:srgbClr val="FF0000"/>
                  </a:solidFill>
                  <a:effectLst/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pōu</a:t>
              </a:r>
              <a:r>
                <a:rPr lang="en-US" altLang="zh-CN" sz="2500" dirty="0">
                  <a:solidFill>
                    <a:srgbClr val="FF0000"/>
                  </a:solidFill>
                  <a:effectLst/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 </a:t>
              </a:r>
            </a:p>
          </p:txBody>
        </p:sp>
        <p:sp>
          <p:nvSpPr>
            <p:cNvPr id="32" name="Rectangle 14">
              <a:extLst>
                <a:ext uri="{FF2B5EF4-FFF2-40B4-BE49-F238E27FC236}">
                  <a16:creationId xmlns:a16="http://schemas.microsoft.com/office/drawing/2014/main" id="{3420F402-425F-4694-BEBC-5C396FCFB7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4114" y="2880542"/>
              <a:ext cx="1281112" cy="4770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500" dirty="0" err="1">
                  <a:solidFill>
                    <a:srgbClr val="FF0000"/>
                  </a:solidFill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fēi</a:t>
              </a:r>
              <a:endParaRPr lang="en-US" altLang="zh-CN" sz="2500" dirty="0">
                <a:solidFill>
                  <a:srgbClr val="FF0000"/>
                </a:solidFill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Rectangle 11">
              <a:extLst>
                <a:ext uri="{FF2B5EF4-FFF2-40B4-BE49-F238E27FC236}">
                  <a16:creationId xmlns:a16="http://schemas.microsoft.com/office/drawing/2014/main" id="{CCE5127D-2A26-4772-9D18-24256130E4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55460" y="3857493"/>
              <a:ext cx="1533525" cy="4770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500" dirty="0" err="1">
                  <a:solidFill>
                    <a:srgbClr val="FF0000"/>
                  </a:solidFill>
                  <a:effectLst/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yǎo</a:t>
              </a:r>
              <a:endParaRPr lang="en-US" altLang="zh-CN" sz="25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Rectangle 12">
              <a:extLst>
                <a:ext uri="{FF2B5EF4-FFF2-40B4-BE49-F238E27FC236}">
                  <a16:creationId xmlns:a16="http://schemas.microsoft.com/office/drawing/2014/main" id="{BE79682F-4404-406B-BC99-549EDCDAE8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9996" y="3852195"/>
              <a:ext cx="1430338" cy="4770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500" dirty="0" err="1">
                  <a:solidFill>
                    <a:srgbClr val="FF0000"/>
                  </a:solidFill>
                  <a:effectLst/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wù</a:t>
              </a:r>
              <a:endParaRPr lang="en-US" altLang="zh-CN" sz="25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Rectangle 13">
              <a:extLst>
                <a:ext uri="{FF2B5EF4-FFF2-40B4-BE49-F238E27FC236}">
                  <a16:creationId xmlns:a16="http://schemas.microsoft.com/office/drawing/2014/main" id="{6840FFFA-8758-44C6-9ED0-DAF06913DF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5119" y="4823848"/>
              <a:ext cx="1557337" cy="4770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500" dirty="0" err="1">
                  <a:solidFill>
                    <a:srgbClr val="FF0000"/>
                  </a:solidFill>
                  <a:effectLst/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jiàn</a:t>
              </a:r>
              <a:endParaRPr lang="en-US" altLang="zh-CN" sz="25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Rectangle 18">
              <a:extLst>
                <a:ext uri="{FF2B5EF4-FFF2-40B4-BE49-F238E27FC236}">
                  <a16:creationId xmlns:a16="http://schemas.microsoft.com/office/drawing/2014/main" id="{3E262800-5C1F-457D-B4BF-87666ABA38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3676" y="3866050"/>
              <a:ext cx="1081088" cy="4770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500" dirty="0" err="1">
                  <a:solidFill>
                    <a:srgbClr val="FF0000"/>
                  </a:solidFill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xié</a:t>
              </a:r>
              <a:endParaRPr lang="en-US" altLang="zh-CN" sz="2500" dirty="0">
                <a:solidFill>
                  <a:srgbClr val="FF0000"/>
                </a:solidFill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Rectangle 20">
              <a:extLst>
                <a:ext uri="{FF2B5EF4-FFF2-40B4-BE49-F238E27FC236}">
                  <a16:creationId xmlns:a16="http://schemas.microsoft.com/office/drawing/2014/main" id="{5749EB0C-2600-4A68-A991-B1AF6F0B85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98194" y="4856856"/>
              <a:ext cx="5156200" cy="40011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lang="en-US" altLang="zh-CN" sz="2000" dirty="0" err="1">
                  <a:solidFill>
                    <a:srgbClr val="FF0000"/>
                  </a:solidFill>
                  <a:effectLst/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yì</a:t>
              </a:r>
              <a:r>
                <a:rPr lang="en-US" altLang="zh-CN" sz="2000" dirty="0">
                  <a:solidFill>
                    <a:srgbClr val="FF0000"/>
                  </a:solidFill>
                  <a:effectLst/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000" dirty="0" err="1">
                  <a:solidFill>
                    <a:srgbClr val="FF0000"/>
                  </a:solidFill>
                  <a:effectLst/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yáng</a:t>
              </a:r>
              <a:r>
                <a:rPr lang="en-US" altLang="zh-CN" sz="2000" dirty="0">
                  <a:solidFill>
                    <a:srgbClr val="FF0000"/>
                  </a:solidFill>
                  <a:effectLst/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000" dirty="0" err="1">
                  <a:solidFill>
                    <a:srgbClr val="FF0000"/>
                  </a:solidFill>
                  <a:effectLst/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dùn</a:t>
              </a:r>
              <a:r>
                <a:rPr lang="en-US" altLang="zh-CN" sz="2000" dirty="0">
                  <a:solidFill>
                    <a:srgbClr val="FF0000"/>
                  </a:solidFill>
                  <a:effectLst/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 </a:t>
              </a:r>
              <a:r>
                <a:rPr lang="en-US" altLang="zh-CN" sz="2000" dirty="0" err="1">
                  <a:solidFill>
                    <a:srgbClr val="FF0000"/>
                  </a:solidFill>
                  <a:effectLst/>
                  <a:latin typeface="微软雅黑" panose="020B0503020204020204" pitchFamily="34" charset="-122"/>
                  <a:ea typeface="华文新魏" panose="02010800040101010101" pitchFamily="2" charset="-122"/>
                  <a:sym typeface="微软雅黑" panose="020B0503020204020204" pitchFamily="34" charset="-122"/>
                </a:rPr>
                <a:t>cuò</a:t>
              </a:r>
              <a:endParaRPr lang="en-US" altLang="zh-CN" sz="2000" dirty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15687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D747928-F121-45CA-AFF6-00F361845A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787245" y="1761343"/>
            <a:ext cx="6954982" cy="3403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514350" indent="-514350">
              <a:lnSpc>
                <a:spcPct val="140000"/>
              </a:lnSpc>
              <a:buFont typeface="+mj-lt"/>
              <a:buAutoNum type="arabicPeriod"/>
            </a:pPr>
            <a:r>
              <a:rPr lang="zh-CN" altLang="en-US" sz="26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文章是按事情发展的时间先后顺序来组织典型材料的。 </a:t>
            </a:r>
          </a:p>
          <a:p>
            <a:pPr marL="514350" indent="-514350">
              <a:lnSpc>
                <a:spcPct val="140000"/>
              </a:lnSpc>
              <a:buFont typeface="+mj-lt"/>
              <a:buAutoNum type="arabicPeriod"/>
            </a:pPr>
            <a:r>
              <a:rPr lang="zh-CN" altLang="en-US" sz="26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变换了三个地点：</a:t>
            </a:r>
          </a:p>
          <a:p>
            <a:pPr marL="514350" indent="-514350">
              <a:lnSpc>
                <a:spcPct val="140000"/>
              </a:lnSpc>
              <a:buFont typeface="+mj-ea"/>
              <a:buAutoNum type="circleNumDbPlain"/>
            </a:pPr>
            <a:r>
              <a:rPr lang="en-US" altLang="zh-CN" sz="26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“</a:t>
            </a:r>
            <a:r>
              <a:rPr lang="zh-CN" altLang="en-US" sz="26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我”在东京；</a:t>
            </a:r>
          </a:p>
          <a:p>
            <a:pPr marL="514350" indent="-514350">
              <a:lnSpc>
                <a:spcPct val="140000"/>
              </a:lnSpc>
              <a:buFont typeface="+mj-ea"/>
              <a:buAutoNum type="circleNumDbPlain"/>
            </a:pPr>
            <a:r>
              <a:rPr lang="en-US" altLang="zh-CN" sz="26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“</a:t>
            </a:r>
            <a:r>
              <a:rPr lang="zh-CN" altLang="en-US" sz="26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我”在仙台；</a:t>
            </a:r>
          </a:p>
          <a:p>
            <a:pPr marL="514350" indent="-514350">
              <a:lnSpc>
                <a:spcPct val="140000"/>
              </a:lnSpc>
              <a:buFont typeface="+mj-ea"/>
              <a:buAutoNum type="circleNumDbPlain"/>
            </a:pPr>
            <a:r>
              <a:rPr lang="en-US" altLang="zh-CN" sz="26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“</a:t>
            </a:r>
            <a:r>
              <a:rPr lang="zh-CN" altLang="en-US" sz="26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我”离开仙台后。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288473" y="934392"/>
            <a:ext cx="866559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2</a:t>
            </a:r>
            <a:r>
              <a:rPr lang="zh-CN" altLang="en-US" sz="28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、文章是按什么顺序来组织材料的，变换了几个地点？</a:t>
            </a:r>
            <a:endParaRPr lang="en-US" altLang="zh-CN" sz="2800" dirty="0">
              <a:latin typeface="微软雅黑" panose="020B0503020204020204" pitchFamily="34" charset="-122"/>
              <a:ea typeface="华文新魏" panose="02010800040101010101" pitchFamily="2" charset="-122"/>
              <a:sym typeface="微软雅黑" panose="020B0503020204020204" pitchFamily="34" charset="-122"/>
            </a:endParaRPr>
          </a:p>
          <a:p>
            <a:endParaRPr lang="en-US" altLang="zh-CN" sz="2800" dirty="0">
              <a:latin typeface="微软雅黑" panose="020B0503020204020204" pitchFamily="34" charset="-122"/>
              <a:ea typeface="华文新魏" panose="0201080004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787245" y="5487975"/>
            <a:ext cx="65362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根据地点的变化，将课文分成三个部分。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108" y="734905"/>
            <a:ext cx="3728208" cy="576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0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336F29B-22FE-4561-BD20-24B7E8F6D7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095615" y="1491488"/>
            <a:ext cx="10001873" cy="3905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第一部分（</a:t>
            </a:r>
            <a:r>
              <a:rPr lang="en-US" altLang="zh-CN" sz="28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1—3</a:t>
            </a:r>
            <a:r>
              <a:rPr lang="zh-CN" altLang="en-US" sz="28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）写“我”在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东京</a:t>
            </a:r>
            <a:r>
              <a:rPr lang="zh-CN" altLang="en-US" sz="28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的见闻及感受以及转到仙台求学的原因。</a:t>
            </a:r>
            <a:endParaRPr lang="en-US" altLang="zh-CN" sz="2800" dirty="0">
              <a:latin typeface="微软雅黑" panose="020B0503020204020204" pitchFamily="34" charset="-122"/>
              <a:ea typeface="华文新魏" panose="02010800040101010101" pitchFamily="2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第二部分（</a:t>
            </a:r>
            <a:r>
              <a:rPr lang="en-US" altLang="zh-CN" sz="28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4—35</a:t>
            </a:r>
            <a:r>
              <a:rPr lang="zh-CN" altLang="en-US" sz="28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）回忆“我”在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仙台</a:t>
            </a:r>
            <a:r>
              <a:rPr lang="zh-CN" altLang="en-US" sz="28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与藤野先生的相识相处和离别，赞扬先生的崇高品质。</a:t>
            </a:r>
            <a:endParaRPr lang="en-US" altLang="zh-CN" sz="2800" dirty="0">
              <a:latin typeface="微软雅黑" panose="020B0503020204020204" pitchFamily="34" charset="-122"/>
              <a:ea typeface="华文新魏" panose="02010800040101010101" pitchFamily="2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第三部分（</a:t>
            </a:r>
            <a:r>
              <a:rPr lang="en-US" altLang="zh-CN" sz="28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36—38</a:t>
            </a:r>
            <a:r>
              <a:rPr lang="zh-CN" altLang="en-US" sz="28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）写“我”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离开仙台</a:t>
            </a:r>
            <a:r>
              <a:rPr lang="zh-CN" altLang="en-US" sz="28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后对藤野先生的怀念之情，以及先生的崇精神品德对我的激励与鼓舞。</a:t>
            </a:r>
          </a:p>
        </p:txBody>
      </p:sp>
    </p:spTree>
    <p:extLst>
      <p:ext uri="{BB962C8B-B14F-4D97-AF65-F5344CB8AC3E}">
        <p14:creationId xmlns:p14="http://schemas.microsoft.com/office/powerpoint/2010/main" val="124654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2CDC5167-8765-4F09-9FFF-E891191844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538409" y="71500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A</a:t>
            </a:r>
            <a:r>
              <a:rPr lang="zh-CN" altLang="en-US" b="1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、探究藤野先生的形象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967899" y="2635360"/>
            <a:ext cx="8604504" cy="118859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kumimoji="1" lang="zh-CN" altLang="en-US" sz="25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朗读</a:t>
            </a:r>
            <a:r>
              <a:rPr kumimoji="1" lang="en-US" altLang="zh-CN" sz="25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6—10</a:t>
            </a:r>
            <a:r>
              <a:rPr kumimoji="1" lang="zh-CN" altLang="en-US" sz="2500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段，找出描写人物外貌的语句，明确这些语句体现了人物什么特点。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876459" y="4784025"/>
            <a:ext cx="9144000" cy="118859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kumimoji="1" lang="zh-CN" altLang="en-US" sz="2500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默读课文，记叙了藤野先生的几件事？给每件事情拟一个小标题，并明确每件事情分别体现了藤野先生什么思想品质。 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E3B54EA-3EA0-4396-8FE7-4286528A20B3}"/>
              </a:ext>
            </a:extLst>
          </p:cNvPr>
          <p:cNvSpPr/>
          <p:nvPr/>
        </p:nvSpPr>
        <p:spPr>
          <a:xfrm>
            <a:off x="1967899" y="1987971"/>
            <a:ext cx="57599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kumimoji="1" lang="en-US" altLang="zh-CN" sz="3200" b="1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1</a:t>
            </a:r>
            <a:r>
              <a:rPr kumimoji="1" lang="zh-CN" altLang="en-US" sz="3200" b="1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、作者对藤野先生的第一印象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743274A-71B9-4703-9EE2-0A27799653BD}"/>
              </a:ext>
            </a:extLst>
          </p:cNvPr>
          <p:cNvSpPr/>
          <p:nvPr/>
        </p:nvSpPr>
        <p:spPr>
          <a:xfrm>
            <a:off x="1967899" y="4124483"/>
            <a:ext cx="61702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kumimoji="1" lang="en-US" altLang="zh-CN" sz="3200" b="1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2</a:t>
            </a:r>
            <a:r>
              <a:rPr kumimoji="1" lang="zh-CN" altLang="en-US" sz="3200" b="1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、交往中了解藤野先生内在品质</a:t>
            </a:r>
          </a:p>
        </p:txBody>
      </p:sp>
    </p:spTree>
    <p:extLst>
      <p:ext uri="{BB962C8B-B14F-4D97-AF65-F5344CB8AC3E}">
        <p14:creationId xmlns:p14="http://schemas.microsoft.com/office/powerpoint/2010/main" val="2097182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3B0C126-03FF-4CC0-92C5-86951069B1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316735" y="631572"/>
            <a:ext cx="865936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写作指导：写人的作文要注意哪几点？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16735" y="1756920"/>
            <a:ext cx="9412225" cy="4017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20000"/>
              </a:lnSpc>
              <a:buFont typeface="+mj-ea"/>
              <a:buAutoNum type="circleNumDbPlain"/>
            </a:pPr>
            <a:r>
              <a:rPr lang="zh-CN" altLang="en-US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选择典型事例突出人物品质，且选取事例要从不同的角度来表现人物品质</a:t>
            </a:r>
          </a:p>
          <a:p>
            <a:pPr marL="514350" indent="-514350">
              <a:lnSpc>
                <a:spcPct val="120000"/>
              </a:lnSpc>
              <a:buFont typeface="+mj-ea"/>
              <a:buAutoNum type="circleNumDbPlain"/>
            </a:pPr>
            <a:r>
              <a:rPr lang="zh-CN" altLang="en-US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叙事应该有详略 </a:t>
            </a:r>
          </a:p>
          <a:p>
            <a:pPr marL="514350" indent="-514350">
              <a:lnSpc>
                <a:spcPct val="120000"/>
              </a:lnSpc>
              <a:buFont typeface="+mj-ea"/>
              <a:buAutoNum type="circleNumDbPlain"/>
            </a:pPr>
            <a:r>
              <a:rPr lang="zh-CN" altLang="en-US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上下文注意过渡。                                                                  （如：“可惜我那时太不用功</a:t>
            </a:r>
            <a:r>
              <a:rPr lang="en-US" altLang="zh-CN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……”/“</a:t>
            </a:r>
            <a:r>
              <a:rPr lang="zh-CN" altLang="en-US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学年试验完毕之后</a:t>
            </a:r>
            <a:r>
              <a:rPr lang="en-US" altLang="zh-CN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……” </a:t>
            </a:r>
          </a:p>
          <a:p>
            <a:pPr marL="514350" indent="-514350">
              <a:lnSpc>
                <a:spcPct val="120000"/>
              </a:lnSpc>
              <a:buFont typeface="+mj-ea"/>
              <a:buAutoNum type="circleNumDbPlain"/>
            </a:pPr>
            <a:r>
              <a:rPr lang="zh-CN" altLang="en-US" dirty="0">
                <a:latin typeface="微软雅黑" panose="020B0503020204020204" pitchFamily="34" charset="-122"/>
                <a:ea typeface="华文新魏" panose="02010800040101010101" pitchFamily="2" charset="-122"/>
                <a:sym typeface="微软雅黑" panose="020B0503020204020204" pitchFamily="34" charset="-122"/>
              </a:rPr>
              <a:t>叙事时要运用刻画人物的外貌、语言、动作、心理和神态等描写。</a:t>
            </a:r>
          </a:p>
        </p:txBody>
      </p:sp>
    </p:spTree>
    <p:extLst>
      <p:ext uri="{BB962C8B-B14F-4D97-AF65-F5344CB8AC3E}">
        <p14:creationId xmlns:p14="http://schemas.microsoft.com/office/powerpoint/2010/main" val="2069469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</TotalTime>
  <Words>1266</Words>
  <Application>Microsoft Office PowerPoint</Application>
  <PresentationFormat>宽屏</PresentationFormat>
  <Paragraphs>125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等线</vt:lpstr>
      <vt:lpstr>微软雅黑</vt:lpstr>
      <vt:lpstr>Arial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16</cp:revision>
  <dcterms:created xsi:type="dcterms:W3CDTF">2018-01-22T04:06:34Z</dcterms:created>
  <dcterms:modified xsi:type="dcterms:W3CDTF">2019-03-27T12:40:34Z</dcterms:modified>
</cp:coreProperties>
</file>