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3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8FB5"/>
    <a:srgbClr val="8A6356"/>
    <a:srgbClr val="BBD86C"/>
    <a:srgbClr val="67C59F"/>
    <a:srgbClr val="8ED4B8"/>
    <a:srgbClr val="9F82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>
      <p:cViewPr varScale="1">
        <p:scale>
          <a:sx n="74" d="100"/>
          <a:sy n="74" d="100"/>
        </p:scale>
        <p:origin x="7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06842-69AE-456F-BEC2-43BD1BFD794C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60C87-48ED-49B7-AC78-03B2BFE343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665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3226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010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5989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7764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2979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7468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0754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9220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6472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600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029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4499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4290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0271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2590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2720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70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2918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5672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3723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98342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452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5371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4484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604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753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50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6850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4631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60C87-48ED-49B7-AC78-03B2BFE343D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910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9B7C8-26CE-442E-9F9E-1958DAD94217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405A-FCBA-46D6-B465-79F9EFF5EF1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9B7C8-26CE-442E-9F9E-1958DAD94217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405A-FCBA-46D6-B465-79F9EFF5EF1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9B7C8-26CE-442E-9F9E-1958DAD94217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405A-FCBA-46D6-B465-79F9EFF5EF1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9B7C8-26CE-442E-9F9E-1958DAD94217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405A-FCBA-46D6-B465-79F9EFF5EF1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9B7C8-26CE-442E-9F9E-1958DAD94217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405A-FCBA-46D6-B465-79F9EFF5EF1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9B7C8-26CE-442E-9F9E-1958DAD94217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405A-FCBA-46D6-B465-79F9EFF5EF1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9B7C8-26CE-442E-9F9E-1958DAD94217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405A-FCBA-46D6-B465-79F9EFF5EF1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9B7C8-26CE-442E-9F9E-1958DAD94217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405A-FCBA-46D6-B465-79F9EFF5EF1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9B7C8-26CE-442E-9F9E-1958DAD94217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405A-FCBA-46D6-B465-79F9EFF5EF1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88345"/>
            <a:ext cx="11534745" cy="69824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8923" y="107011"/>
            <a:ext cx="999521" cy="1961747"/>
          </a:xfrm>
          <a:prstGeom prst="rect">
            <a:avLst/>
          </a:prstGeom>
        </p:spPr>
      </p:pic>
      <p:grpSp>
        <p:nvGrpSpPr>
          <p:cNvPr id="12" name="组合 11"/>
          <p:cNvGrpSpPr/>
          <p:nvPr userDrawn="1"/>
        </p:nvGrpSpPr>
        <p:grpSpPr>
          <a:xfrm>
            <a:off x="610998" y="661749"/>
            <a:ext cx="4751475" cy="2524503"/>
            <a:chOff x="610998" y="661749"/>
            <a:chExt cx="4751475" cy="2524503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998" y="661749"/>
              <a:ext cx="4751475" cy="2524503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 userDrawn="1"/>
          </p:nvSpPr>
          <p:spPr>
            <a:xfrm>
              <a:off x="866274" y="1846079"/>
              <a:ext cx="36215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pc="6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1</a:t>
              </a:r>
              <a:r>
                <a:rPr lang="zh-CN" altLang="en-US" sz="4400" spc="6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、扫墓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847" y="863954"/>
            <a:ext cx="604838" cy="597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9B7C8-26CE-442E-9F9E-1958DAD94217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405A-FCBA-46D6-B465-79F9EFF5EF1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9B7C8-26CE-442E-9F9E-1958DAD94217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8405A-FCBA-46D6-B465-79F9EFF5EF1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11" Type="http://schemas.openxmlformats.org/officeDocument/2006/relationships/image" Target="../media/image46.png"/><Relationship Id="rId5" Type="http://schemas.openxmlformats.org/officeDocument/2006/relationships/image" Target="../media/image34.png"/><Relationship Id="rId10" Type="http://schemas.openxmlformats.org/officeDocument/2006/relationships/image" Target="../media/image45.png"/><Relationship Id="rId4" Type="http://schemas.openxmlformats.org/officeDocument/2006/relationships/image" Target="../media/image43.png"/><Relationship Id="rId9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11" Type="http://schemas.openxmlformats.org/officeDocument/2006/relationships/image" Target="../media/image49.png"/><Relationship Id="rId5" Type="http://schemas.openxmlformats.org/officeDocument/2006/relationships/image" Target="../media/image34.png"/><Relationship Id="rId10" Type="http://schemas.openxmlformats.org/officeDocument/2006/relationships/image" Target="../media/image48.png"/><Relationship Id="rId4" Type="http://schemas.openxmlformats.org/officeDocument/2006/relationships/image" Target="../media/image43.png"/><Relationship Id="rId9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5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11" Type="http://schemas.openxmlformats.org/officeDocument/2006/relationships/image" Target="../media/image52.png"/><Relationship Id="rId5" Type="http://schemas.openxmlformats.org/officeDocument/2006/relationships/image" Target="../media/image34.png"/><Relationship Id="rId10" Type="http://schemas.openxmlformats.org/officeDocument/2006/relationships/image" Target="../media/image51.png"/><Relationship Id="rId4" Type="http://schemas.openxmlformats.org/officeDocument/2006/relationships/image" Target="../media/image43.png"/><Relationship Id="rId9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2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4.png"/><Relationship Id="rId9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3" Type="http://schemas.openxmlformats.org/officeDocument/2006/relationships/image" Target="../media/image2.png"/><Relationship Id="rId7" Type="http://schemas.openxmlformats.org/officeDocument/2006/relationships/image" Target="../media/image55.png"/><Relationship Id="rId12" Type="http://schemas.openxmlformats.org/officeDocument/2006/relationships/image" Target="../media/image6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60.png"/><Relationship Id="rId5" Type="http://schemas.openxmlformats.org/officeDocument/2006/relationships/image" Target="../media/image4.png"/><Relationship Id="rId10" Type="http://schemas.openxmlformats.org/officeDocument/2006/relationships/image" Target="../media/image59.png"/><Relationship Id="rId4" Type="http://schemas.openxmlformats.org/officeDocument/2006/relationships/image" Target="../media/image34.png"/><Relationship Id="rId9" Type="http://schemas.openxmlformats.org/officeDocument/2006/relationships/image" Target="../media/image5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7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7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7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7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5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0.png"/><Relationship Id="rId4" Type="http://schemas.openxmlformats.org/officeDocument/2006/relationships/image" Target="../media/image26.png"/><Relationship Id="rId9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5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5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27.png"/><Relationship Id="rId10" Type="http://schemas.openxmlformats.org/officeDocument/2006/relationships/image" Target="../media/image29.png"/><Relationship Id="rId4" Type="http://schemas.openxmlformats.org/officeDocument/2006/relationships/image" Target="../media/image26.png"/><Relationship Id="rId9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5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30.png"/><Relationship Id="rId4" Type="http://schemas.openxmlformats.org/officeDocument/2006/relationships/image" Target="../media/image26.png"/><Relationship Id="rId9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5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0.png"/><Relationship Id="rId4" Type="http://schemas.openxmlformats.org/officeDocument/2006/relationships/image" Target="../media/image26.png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4.png"/><Relationship Id="rId9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openxmlformats.org/officeDocument/2006/relationships/image" Target="../media/image34.png"/><Relationship Id="rId10" Type="http://schemas.openxmlformats.org/officeDocument/2006/relationships/image" Target="../media/image40.png"/><Relationship Id="rId4" Type="http://schemas.openxmlformats.org/officeDocument/2006/relationships/image" Target="../media/image38.png"/><Relationship Id="rId9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openxmlformats.org/officeDocument/2006/relationships/image" Target="../media/image34.png"/><Relationship Id="rId10" Type="http://schemas.openxmlformats.org/officeDocument/2006/relationships/image" Target="../media/image42.png"/><Relationship Id="rId4" Type="http://schemas.openxmlformats.org/officeDocument/2006/relationships/image" Target="../media/image38.png"/><Relationship Id="rId9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53584"/>
            <a:ext cx="12192000" cy="180441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278" y="769845"/>
            <a:ext cx="6781133" cy="5059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60" y="145158"/>
            <a:ext cx="11796323" cy="23461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68" y="3437971"/>
            <a:ext cx="2883048" cy="32312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54" y="3170642"/>
            <a:ext cx="2572429" cy="34771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32" y="589693"/>
            <a:ext cx="11118178" cy="23941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5701" y="804296"/>
            <a:ext cx="845836" cy="20070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343" y="4025400"/>
            <a:ext cx="578930" cy="6191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626" y="1533650"/>
            <a:ext cx="1058863" cy="8228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731354" y="2090811"/>
            <a:ext cx="49449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n>
                  <a:solidFill>
                    <a:srgbClr val="8A6356"/>
                  </a:solidFill>
                </a:ln>
                <a:solidFill>
                  <a:srgbClr val="F28FB5"/>
                </a:solidFill>
                <a:latin typeface="方正胖娃_GBK" panose="03000509000000000000" pitchFamily="65" charset="-122"/>
                <a:ea typeface="方正胖娃_GBK" panose="03000509000000000000" pitchFamily="65" charset="-122"/>
              </a:rPr>
              <a:t>快乐清明节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731354" y="3328141"/>
            <a:ext cx="52238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>
                <a:solidFill>
                  <a:srgbClr val="67C59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Happy  Tomb Sweeping Day</a:t>
            </a:r>
            <a:endParaRPr lang="zh-CN" altLang="en-US" sz="3000" dirty="0">
              <a:solidFill>
                <a:srgbClr val="67C59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36455" y="4814496"/>
            <a:ext cx="334630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课件汇报人：</a:t>
            </a:r>
            <a:r>
              <a:rPr lang="en-US" altLang="zh-CN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XXXX</a:t>
            </a:r>
            <a:endParaRPr lang="zh-CN" altLang="en-US" sz="2400" dirty="0">
              <a:solidFill>
                <a:srgbClr val="8A6356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pic>
        <p:nvPicPr>
          <p:cNvPr id="14" name="嘉芙姐姐  嘉芙姐姐儿童合唱团 - 人见人爱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254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0" y="723104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8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8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6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7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1" grpId="0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88345"/>
            <a:ext cx="11534745" cy="6982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259"/>
            <a:ext cx="12192000" cy="10448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753" y="107012"/>
            <a:ext cx="920691" cy="180702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10998" y="661749"/>
            <a:ext cx="4751475" cy="2524503"/>
            <a:chOff x="610998" y="661749"/>
            <a:chExt cx="4751475" cy="2524503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998" y="661749"/>
              <a:ext cx="4751475" cy="25245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 userDrawn="1"/>
          </p:nvSpPr>
          <p:spPr>
            <a:xfrm>
              <a:off x="866274" y="1846079"/>
              <a:ext cx="36215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pc="6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4</a:t>
              </a:r>
              <a:r>
                <a:rPr lang="zh-CN" altLang="en-US" sz="4400" spc="6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、蹴鞠</a:t>
              </a: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195" y="4238806"/>
            <a:ext cx="1757191" cy="21331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847" y="863954"/>
            <a:ext cx="604838" cy="5972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348" y="5297213"/>
            <a:ext cx="886784" cy="116664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096000" y="1536433"/>
            <a:ext cx="488731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鞠是一种皮球，球皮用皮革做成，球内用毛塞紧。蹴鞠，就是用足去踢球。这是古代清明节时人们喜爱的一种游戏。相传是黄帝发明的，最初目的是用来训练武士。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995" y="5684606"/>
            <a:ext cx="781772" cy="68730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98" y="4035210"/>
            <a:ext cx="1444413" cy="23177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81481E-6 L 0.09843 4.81481E-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2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88345"/>
            <a:ext cx="11534745" cy="6982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259"/>
            <a:ext cx="12192000" cy="10448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753" y="107012"/>
            <a:ext cx="920691" cy="180702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10998" y="661749"/>
            <a:ext cx="4751475" cy="2524503"/>
            <a:chOff x="610998" y="661749"/>
            <a:chExt cx="4751475" cy="2524503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998" y="661749"/>
              <a:ext cx="4751475" cy="25245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 userDrawn="1"/>
          </p:nvSpPr>
          <p:spPr>
            <a:xfrm>
              <a:off x="866274" y="1846079"/>
              <a:ext cx="36215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pc="6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5</a:t>
              </a:r>
              <a:r>
                <a:rPr lang="zh-CN" altLang="en-US" sz="4400" spc="6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、植树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847" y="863954"/>
            <a:ext cx="604838" cy="5972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348" y="5297213"/>
            <a:ext cx="886784" cy="116664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096000" y="1396967"/>
            <a:ext cx="4887310" cy="4098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清明前后，春阳照临，春阳照临，春雨飞洒，种植树苗成活率高，成长快。因此，自古以来，我国就有清明植树的习惯。有人还把清明节叫作“植树节”。植树风俗一直流传至今。</a:t>
            </a:r>
            <a:r>
              <a:rPr lang="en-US" altLang="zh-CN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1979</a:t>
            </a: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年，人大常委会规定，每年三月十二日为我国植树节。这对动员全国各族人民积极开展绿化祖国活动，有着十分重要的意义。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774" y="2557533"/>
            <a:ext cx="865282" cy="135089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57" y="3350961"/>
            <a:ext cx="2717750" cy="30217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725" y="4045741"/>
            <a:ext cx="2189490" cy="23332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88345"/>
            <a:ext cx="11534745" cy="6982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71259"/>
            <a:ext cx="12192000" cy="10448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753" y="107012"/>
            <a:ext cx="920691" cy="180702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10998" y="661749"/>
            <a:ext cx="4751475" cy="2524503"/>
            <a:chOff x="610998" y="661749"/>
            <a:chExt cx="4751475" cy="2524503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998" y="661749"/>
              <a:ext cx="4751475" cy="25245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 userDrawn="1"/>
          </p:nvSpPr>
          <p:spPr>
            <a:xfrm>
              <a:off x="866274" y="1846079"/>
              <a:ext cx="36215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pc="6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6</a:t>
              </a:r>
              <a:r>
                <a:rPr lang="zh-CN" altLang="en-US" sz="4400" spc="6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、放风筝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847" y="863954"/>
            <a:ext cx="604838" cy="5972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348" y="5297213"/>
            <a:ext cx="886784" cy="116664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096000" y="1396967"/>
            <a:ext cx="4887310" cy="4098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放风筝是清明时节人们所喜爱的活动。每逢清明时节，人们不仅白天放，夜间也放。夜里在风筝下或风稳拉线上挂上一串串彩色的小灯笼，象闪烁的明星，被称为“神灯”。过去，有的人把风筝放上蓝天后，便剪断牵线，任凭清风把它们送往天涯海角，据说这样能除病消灾，给自己带来好运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45" y="3463893"/>
            <a:ext cx="4487779" cy="72689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585" y="3176813"/>
            <a:ext cx="1657952" cy="20724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233" y="3986665"/>
            <a:ext cx="1622620" cy="23683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26" y="5011919"/>
            <a:ext cx="6087864" cy="14704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6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88345"/>
            <a:ext cx="11534745" cy="6982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753" y="107012"/>
            <a:ext cx="920691" cy="180702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10998" y="661749"/>
            <a:ext cx="4751475" cy="2524503"/>
            <a:chOff x="610998" y="661749"/>
            <a:chExt cx="4751475" cy="2524503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998" y="661749"/>
              <a:ext cx="4751475" cy="25245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 userDrawn="1"/>
          </p:nvSpPr>
          <p:spPr>
            <a:xfrm>
              <a:off x="866274" y="1846079"/>
              <a:ext cx="36215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pc="6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7</a:t>
              </a:r>
              <a:r>
                <a:rPr lang="zh-CN" altLang="en-US" sz="4400" spc="6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、牵钩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847" y="863954"/>
            <a:ext cx="604838" cy="5972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90443" y="1162569"/>
            <a:ext cx="4887310" cy="4418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“牵钩”是古称，其实就是现代的拔河运动。拔河也是一项极具趣味的体育活动，据说，在时值春耕春种的清明时节举行拔河，具有祈求丰收的意味，历代帝王自然非常重视。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847" y="3300273"/>
            <a:ext cx="2490979" cy="18092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41" y="5705198"/>
            <a:ext cx="11955517" cy="10389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1" y="4457450"/>
            <a:ext cx="5710990" cy="20341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3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1.875E-6 3.7037E-7 C 0.04206 3.7037E-7 0.04987 -0.00185 0.09206 -0.00185 C 0.09258 0.00185 0.04076 -0.00069 -0.00416 0.00602 " pathEditMode="relative" rAng="0" ptsTypes="AAA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88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88345"/>
            <a:ext cx="11534745" cy="6982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753" y="107012"/>
            <a:ext cx="920691" cy="180702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10998" y="661749"/>
            <a:ext cx="4751475" cy="2524503"/>
            <a:chOff x="610998" y="661749"/>
            <a:chExt cx="4751475" cy="2524503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998" y="661749"/>
              <a:ext cx="4751475" cy="25245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 userDrawn="1"/>
          </p:nvSpPr>
          <p:spPr>
            <a:xfrm>
              <a:off x="866274" y="1846079"/>
              <a:ext cx="36215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pc="6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8</a:t>
              </a:r>
              <a:r>
                <a:rPr lang="zh-CN" altLang="en-US" sz="4400" spc="6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、插柳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847" y="863954"/>
            <a:ext cx="604838" cy="5972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699414" y="1162569"/>
            <a:ext cx="5478339" cy="454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清明节是杨柳发芽抽绿的时间，民间有折柳、戴柳、插柳的习俗。人们踏青时顺手折下几枝柳条，可拿在手中把玩，也可编成帽子戴在头上，也可带回家插在门楣、屋檐上。据说柳枝具有辟邪的功用，那么插柳戴柳不仅是时尚的装饰，而且有祈福辟邪之效了。清明插柳也可能跟过去寒食节以柳枝乞取新火的习俗有关。今天看来，随意折取柳枝是对树木的一种损害，是不宜提倡的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41" y="5705198"/>
            <a:ext cx="11955517" cy="10389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15" y="3093175"/>
            <a:ext cx="819525" cy="8716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178" y="3093175"/>
            <a:ext cx="815048" cy="95256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1" y="5705197"/>
            <a:ext cx="525876" cy="7121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58" y="4064706"/>
            <a:ext cx="1704688" cy="24583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808" y="3298133"/>
            <a:ext cx="577903" cy="1893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4987" y="3687892"/>
            <a:ext cx="2274765" cy="28931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99601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555870" y="1495725"/>
            <a:ext cx="7078717" cy="1668633"/>
            <a:chOff x="2504914" y="1712520"/>
            <a:chExt cx="7078717" cy="166863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4914" y="1712520"/>
              <a:ext cx="7078717" cy="1668633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764752" y="2072581"/>
              <a:ext cx="659996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五、清明节的食物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517" y="951998"/>
            <a:ext cx="1135781" cy="135484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78413" y="1683203"/>
            <a:ext cx="1070627" cy="1293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694" y="2505288"/>
            <a:ext cx="1042441" cy="16693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18" y="1629423"/>
            <a:ext cx="1200061" cy="17517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727679" y="3633452"/>
            <a:ext cx="9059015" cy="1887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在中国的饮食文化中，端午节要吃粽子喝黄酒，中秋节要吃月饼、元宵节要吃汤圆，那清明节应该吃什么呢？</a:t>
            </a:r>
          </a:p>
          <a:p>
            <a:pPr algn="just"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 其实清明节饮食并没有统一品种，各地的习惯差异比较大，所以饮食各有偏好，内涵也更加丰富。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939" y="5882419"/>
            <a:ext cx="323127" cy="2968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762" y="5845479"/>
            <a:ext cx="324179" cy="296813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068775" y="5733556"/>
            <a:ext cx="114373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青团子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159361" y="5727289"/>
            <a:ext cx="99468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馓子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095" y="5844426"/>
            <a:ext cx="324179" cy="297866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070694" y="5733556"/>
            <a:ext cx="13994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枣糕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864" y="5849076"/>
            <a:ext cx="323127" cy="29681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687" y="5812136"/>
            <a:ext cx="324179" cy="296813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7772700" y="5700213"/>
            <a:ext cx="114373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画卵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863286" y="5693946"/>
            <a:ext cx="1421326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清明螺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99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99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99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99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99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99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100"/>
                            </p:stCondLst>
                            <p:childTnLst>
                              <p:par>
                                <p:cTn id="7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6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600"/>
                            </p:stCondLst>
                            <p:childTnLst>
                              <p:par>
                                <p:cTn id="8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1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/>
      <p:bldP spid="20" grpId="0"/>
      <p:bldP spid="22" grpId="0"/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88345"/>
            <a:ext cx="11534745" cy="69824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164823" y="1230694"/>
            <a:ext cx="549563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000"/>
              </a:lnSpc>
            </a:pPr>
            <a:r>
              <a:rPr lang="zh-CN" altLang="en-US" sz="20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清明时节，江南一带有吃青团子的风俗习惯。青团子是用一种名叫“浆麦草”的野生植物捣烂后挤压出汁，接着取用这种汁同晾干后的水磨纯糯米粉拌匀揉和，然后开始制作团子。团子的馅心是用细腻的糖豆沙制成，在包馅时，另放入一小块糖猪油。团坯制好后，将它们入笼蒸熟，出笼时用毛刷将熟菜油均匀地刷在团子的表面，这便大功告成了。青团子油绿如玉，糯韧绵软，清香扑鼻，吃起来甜而不腻，肥而不腴。青团子还是江南一带人用来祭祀祖先必备食品，正因为如此，青团子在江南一带的民间食俗中显得格外重要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09968"/>
            <a:ext cx="12192000" cy="91949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440" y="4233231"/>
            <a:ext cx="1359515" cy="210079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647378"/>
            <a:ext cx="4648229" cy="377733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87" y="5007437"/>
            <a:ext cx="575528" cy="140506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582" y="1757440"/>
            <a:ext cx="1927585" cy="1060559"/>
          </a:xfrm>
          <a:prstGeom prst="rect">
            <a:avLst/>
          </a:prstGeom>
        </p:spPr>
      </p:pic>
      <p:sp>
        <p:nvSpPr>
          <p:cNvPr id="23" name="梯形 22"/>
          <p:cNvSpPr/>
          <p:nvPr/>
        </p:nvSpPr>
        <p:spPr>
          <a:xfrm>
            <a:off x="856365" y="3111372"/>
            <a:ext cx="3616402" cy="2620106"/>
          </a:xfrm>
          <a:prstGeom prst="trapezoid">
            <a:avLst>
              <a:gd name="adj" fmla="val 7628"/>
            </a:avLst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174959" y="493615"/>
            <a:ext cx="1865046" cy="2300778"/>
            <a:chOff x="892536" y="538731"/>
            <a:chExt cx="1865046" cy="230077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2536" y="538731"/>
              <a:ext cx="1865046" cy="2300778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 rot="762619">
              <a:off x="1227344" y="795433"/>
              <a:ext cx="15010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8A635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青团子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88345"/>
            <a:ext cx="11534745" cy="69824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164823" y="1042704"/>
            <a:ext cx="5495638" cy="5018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我国南北各地清明节有吃馓子的食俗。“馓子”为一油炸食品，香脆精美，古时叫“寒具”。现在流行于汉族地区的馓子有南北方的差异：北方馓子大方洒脱，以麦面为主料；南方馓子精巧细致，多以米面为主料。在少数民族地区，馓子的品种繁多，风味各异，尤以维吾尔族、东乡族和纳西族以及宁夏回族的馓子最为有名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09968"/>
            <a:ext cx="12192000" cy="91949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440" y="4233231"/>
            <a:ext cx="1359515" cy="210079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647378"/>
            <a:ext cx="4648229" cy="377733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87" y="5007437"/>
            <a:ext cx="575528" cy="140506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582" y="1757440"/>
            <a:ext cx="1927585" cy="1060559"/>
          </a:xfrm>
          <a:prstGeom prst="rect">
            <a:avLst/>
          </a:prstGeom>
        </p:spPr>
      </p:pic>
      <p:sp>
        <p:nvSpPr>
          <p:cNvPr id="23" name="梯形 22"/>
          <p:cNvSpPr/>
          <p:nvPr/>
        </p:nvSpPr>
        <p:spPr>
          <a:xfrm>
            <a:off x="856365" y="3111372"/>
            <a:ext cx="3616402" cy="2620106"/>
          </a:xfrm>
          <a:prstGeom prst="trapezoid">
            <a:avLst>
              <a:gd name="adj" fmla="val 7628"/>
            </a:avLst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174959" y="493615"/>
            <a:ext cx="1865046" cy="2300778"/>
            <a:chOff x="892536" y="538731"/>
            <a:chExt cx="1865046" cy="230077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2536" y="538731"/>
              <a:ext cx="1865046" cy="2300778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 rot="762619">
              <a:off x="1227344" y="795433"/>
              <a:ext cx="15010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8A635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馓子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88345"/>
            <a:ext cx="11534745" cy="69824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25628" y="1619419"/>
            <a:ext cx="5495638" cy="3679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枣糕又叫“子推饼”，北方一些地方用酵糟发面，夹枣蒸食。他们还习惯将枣饼制成飞燕形，用柳条串起挂在门上，可以冷食，以纪念介子推不求名利的高尚品质。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09968"/>
            <a:ext cx="12192000" cy="91949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440" y="4233231"/>
            <a:ext cx="1359515" cy="210079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647378"/>
            <a:ext cx="4648229" cy="377733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87" y="5007437"/>
            <a:ext cx="575528" cy="140506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582" y="1757440"/>
            <a:ext cx="1927585" cy="1060559"/>
          </a:xfrm>
          <a:prstGeom prst="rect">
            <a:avLst/>
          </a:prstGeom>
        </p:spPr>
      </p:pic>
      <p:sp>
        <p:nvSpPr>
          <p:cNvPr id="23" name="梯形 22"/>
          <p:cNvSpPr/>
          <p:nvPr/>
        </p:nvSpPr>
        <p:spPr>
          <a:xfrm>
            <a:off x="856365" y="3111372"/>
            <a:ext cx="3616402" cy="2620106"/>
          </a:xfrm>
          <a:prstGeom prst="trapezoid">
            <a:avLst>
              <a:gd name="adj" fmla="val 7628"/>
            </a:avLst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174959" y="493615"/>
            <a:ext cx="1865046" cy="2300778"/>
            <a:chOff x="892536" y="538731"/>
            <a:chExt cx="1865046" cy="230077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2536" y="538731"/>
              <a:ext cx="1865046" cy="2300778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 rot="762619">
              <a:off x="1227344" y="795433"/>
              <a:ext cx="15010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8A635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枣糕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88345"/>
            <a:ext cx="11534745" cy="69824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25628" y="1619419"/>
            <a:ext cx="549563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在一些地方，于清明头一夜，把鸡鸭卵煎熟，染成蓝黄杂色，在卵壳上加以雕镂成画，作为冷食礼品赠送。据说吃画卵，在隋唐时盛行全国。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09968"/>
            <a:ext cx="12192000" cy="91949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440" y="4233231"/>
            <a:ext cx="1359515" cy="210079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647378"/>
            <a:ext cx="4648229" cy="377733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87" y="5007437"/>
            <a:ext cx="575528" cy="140506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582" y="1757440"/>
            <a:ext cx="1927585" cy="1060559"/>
          </a:xfrm>
          <a:prstGeom prst="rect">
            <a:avLst/>
          </a:prstGeom>
        </p:spPr>
      </p:pic>
      <p:sp>
        <p:nvSpPr>
          <p:cNvPr id="23" name="梯形 22"/>
          <p:cNvSpPr/>
          <p:nvPr/>
        </p:nvSpPr>
        <p:spPr>
          <a:xfrm>
            <a:off x="856365" y="3111372"/>
            <a:ext cx="3616402" cy="2620106"/>
          </a:xfrm>
          <a:prstGeom prst="trapezoid">
            <a:avLst>
              <a:gd name="adj" fmla="val 7628"/>
            </a:avLst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174959" y="493615"/>
            <a:ext cx="1865046" cy="2300778"/>
            <a:chOff x="892536" y="538731"/>
            <a:chExt cx="1865046" cy="230077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2536" y="538731"/>
              <a:ext cx="1865046" cy="2300778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 rot="762619">
              <a:off x="1227344" y="795433"/>
              <a:ext cx="15010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8A635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画卵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78296"/>
            <a:ext cx="12192000" cy="6797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26" y="394138"/>
            <a:ext cx="11529886" cy="62722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108" y="1622289"/>
            <a:ext cx="9468578" cy="13753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26" y="202534"/>
            <a:ext cx="1341285" cy="13858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279" y="3189200"/>
            <a:ext cx="1282412" cy="6821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2898" y="4402002"/>
            <a:ext cx="1716711" cy="18235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740" y="742587"/>
            <a:ext cx="8586870" cy="135304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284" y="3488202"/>
            <a:ext cx="1758000" cy="269009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335926" y="2400926"/>
            <a:ext cx="1015663" cy="16893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rgbClr val="F28FB5"/>
                </a:solidFill>
                <a:latin typeface="方正胖娃_GBK" panose="03000509000000000000" pitchFamily="65" charset="-122"/>
                <a:ea typeface="方正胖娃_GBK" panose="03000509000000000000" pitchFamily="65" charset="-122"/>
              </a:rPr>
              <a:t>目录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769448" y="2344751"/>
            <a:ext cx="684944" cy="619472"/>
            <a:chOff x="3769447" y="2344751"/>
            <a:chExt cx="922283" cy="83412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9447" y="2344751"/>
              <a:ext cx="922283" cy="834124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831020" y="2401625"/>
              <a:ext cx="86070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8A635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一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559455" y="2329412"/>
            <a:ext cx="2298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8A6356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清明节的由来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3782227" y="3108291"/>
            <a:ext cx="684944" cy="619472"/>
            <a:chOff x="3769447" y="2344751"/>
            <a:chExt cx="922283" cy="834124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9447" y="2344751"/>
              <a:ext cx="922283" cy="834124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831020" y="2401625"/>
              <a:ext cx="860709" cy="538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8A635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二</a:t>
              </a: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572234" y="3092952"/>
            <a:ext cx="2298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8A6356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清明节的简介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3813829" y="3838904"/>
            <a:ext cx="684944" cy="619472"/>
            <a:chOff x="3769447" y="2344751"/>
            <a:chExt cx="922283" cy="83412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9447" y="2344751"/>
              <a:ext cx="922283" cy="834124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831020" y="2401625"/>
              <a:ext cx="860709" cy="538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8A635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三</a:t>
              </a: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603836" y="3823565"/>
            <a:ext cx="22985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8A6356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清明节的日期与别名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3827955" y="4748737"/>
            <a:ext cx="684944" cy="619472"/>
            <a:chOff x="3769447" y="2344751"/>
            <a:chExt cx="922283" cy="834124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9447" y="2344751"/>
              <a:ext cx="922283" cy="834124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831020" y="2401625"/>
              <a:ext cx="860709" cy="538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8A635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四</a:t>
              </a: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4617962" y="4733398"/>
            <a:ext cx="2298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8A6356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清明节的习俗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6840238" y="2355459"/>
            <a:ext cx="684944" cy="619472"/>
            <a:chOff x="3769447" y="2344751"/>
            <a:chExt cx="922283" cy="834124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9447" y="2344751"/>
              <a:ext cx="922283" cy="834124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831020" y="2401625"/>
              <a:ext cx="860709" cy="538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8A635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五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7630245" y="2340120"/>
            <a:ext cx="2298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8A6356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清明节的食物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6853017" y="3118999"/>
            <a:ext cx="684944" cy="619472"/>
            <a:chOff x="3769447" y="2344751"/>
            <a:chExt cx="922283" cy="834124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9447" y="2344751"/>
              <a:ext cx="922283" cy="834124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831020" y="2401625"/>
              <a:ext cx="860709" cy="538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8A635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六</a:t>
              </a: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7643024" y="3103660"/>
            <a:ext cx="28198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8A6356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中国各地清明习俗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6884619" y="3849612"/>
            <a:ext cx="684944" cy="619472"/>
            <a:chOff x="3769447" y="2344751"/>
            <a:chExt cx="922283" cy="834124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9447" y="2344751"/>
              <a:ext cx="922283" cy="834124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831020" y="2401625"/>
              <a:ext cx="860709" cy="538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8A635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七</a:t>
              </a: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7674626" y="3834273"/>
            <a:ext cx="2298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8A6356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清明节的古诗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99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99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99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99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99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99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99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99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99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99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599"/>
                            </p:stCondLst>
                            <p:childTnLst>
                              <p:par>
                                <p:cTn id="9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599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599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599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6599"/>
                            </p:stCondLst>
                            <p:childTnLst>
                              <p:par>
                                <p:cTn id="1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38" grpId="0"/>
      <p:bldP spid="42" grpId="0"/>
      <p:bldP spid="46" grpId="0"/>
      <p:bldP spid="50" grpId="0"/>
      <p:bldP spid="54" grpId="0"/>
      <p:bldP spid="5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88345"/>
            <a:ext cx="11534745" cy="69824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25628" y="1924612"/>
            <a:ext cx="549563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清明时节，正是采食螺蛳的最佳时令，因这个时节螺蛳还未繁殖，最为丰满、肥美，故有“清明螺，抵只鹅”之说。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09968"/>
            <a:ext cx="12192000" cy="91949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440" y="4233231"/>
            <a:ext cx="1359515" cy="210079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647378"/>
            <a:ext cx="4648229" cy="377733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87" y="5007437"/>
            <a:ext cx="575528" cy="140506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582" y="1757440"/>
            <a:ext cx="1927585" cy="1060559"/>
          </a:xfrm>
          <a:prstGeom prst="rect">
            <a:avLst/>
          </a:prstGeom>
        </p:spPr>
      </p:pic>
      <p:sp>
        <p:nvSpPr>
          <p:cNvPr id="23" name="梯形 22"/>
          <p:cNvSpPr/>
          <p:nvPr/>
        </p:nvSpPr>
        <p:spPr>
          <a:xfrm>
            <a:off x="856365" y="3111372"/>
            <a:ext cx="3616402" cy="2620106"/>
          </a:xfrm>
          <a:prstGeom prst="trapezoid">
            <a:avLst>
              <a:gd name="adj" fmla="val 7628"/>
            </a:avLst>
          </a:pr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174959" y="493615"/>
            <a:ext cx="1865046" cy="2300778"/>
            <a:chOff x="892536" y="538731"/>
            <a:chExt cx="1865046" cy="230077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2536" y="538731"/>
              <a:ext cx="1865046" cy="2300778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 rot="762619">
              <a:off x="1227344" y="795433"/>
              <a:ext cx="15010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8A635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清明螺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99601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555870" y="1495725"/>
            <a:ext cx="7078717" cy="1668633"/>
            <a:chOff x="2504914" y="1712520"/>
            <a:chExt cx="7078717" cy="166863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4914" y="1712520"/>
              <a:ext cx="7078717" cy="1668633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764752" y="2072581"/>
              <a:ext cx="659996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六、中国各地清明习俗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517" y="951998"/>
            <a:ext cx="1135781" cy="135484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78413" y="1683203"/>
            <a:ext cx="1070627" cy="129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022" y="3782315"/>
            <a:ext cx="323127" cy="2968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845" y="3745375"/>
            <a:ext cx="324179" cy="2968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694" y="2505288"/>
            <a:ext cx="1042441" cy="16693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18" y="1629423"/>
            <a:ext cx="1200061" cy="17517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76858" y="3633452"/>
            <a:ext cx="114373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河北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767444" y="3627185"/>
            <a:ext cx="99468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上海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178" y="3744322"/>
            <a:ext cx="324179" cy="29786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678777" y="3633452"/>
            <a:ext cx="13994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福建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022" y="4559989"/>
            <a:ext cx="323127" cy="2968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845" y="4523049"/>
            <a:ext cx="324179" cy="296813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676858" y="4411126"/>
            <a:ext cx="114373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山西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767444" y="4404859"/>
            <a:ext cx="99468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香港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178" y="4521996"/>
            <a:ext cx="324179" cy="297866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7678777" y="4411126"/>
            <a:ext cx="13994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台湾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430" y="5381379"/>
            <a:ext cx="323127" cy="29681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685266" y="5232516"/>
            <a:ext cx="114373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新加坡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99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99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99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99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100"/>
                            </p:stCondLst>
                            <p:childTnLst>
                              <p:par>
                                <p:cTn id="6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6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600"/>
                            </p:stCondLst>
                            <p:childTnLst>
                              <p:par>
                                <p:cTn id="7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1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100"/>
                            </p:stCondLst>
                            <p:childTnLst>
                              <p:par>
                                <p:cTn id="8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6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600"/>
                            </p:stCondLst>
                            <p:childTnLst>
                              <p:par>
                                <p:cTn id="10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31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5" grpId="0"/>
      <p:bldP spid="19" grpId="0"/>
      <p:bldP spid="20" grpId="0"/>
      <p:bldP spid="22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88345"/>
            <a:ext cx="11534745" cy="69824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731184" y="1611687"/>
            <a:ext cx="5495638" cy="3679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在河北的上坟烧纸钱讲究“早清明，晚十一</a:t>
            </a:r>
            <a:r>
              <a:rPr lang="en-US" altLang="zh-CN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(</a:t>
            </a: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农历鬼节</a:t>
            </a:r>
            <a:r>
              <a:rPr lang="en-US" altLang="zh-CN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)”</a:t>
            </a: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。扫墓烧纸在清明前一周就开始了，而清明当天已很少有人去扫墓了。冀南地区则选择在清明节的前一天寒食节扫墓。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1483"/>
            <a:ext cx="12192000" cy="10785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33" y="851668"/>
            <a:ext cx="4209550" cy="55199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84" y="893215"/>
            <a:ext cx="1630745" cy="19783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003" y="4269465"/>
            <a:ext cx="1688003" cy="204415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852583" y="4117017"/>
            <a:ext cx="1107996" cy="20337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spc="600" dirty="0">
                <a:solidFill>
                  <a:srgbClr val="8A6356"/>
                </a:solidFill>
                <a:latin typeface="方正胖娃_GBK" panose="03000509000000000000" pitchFamily="65" charset="-122"/>
                <a:ea typeface="方正胖娃_GBK" panose="03000509000000000000" pitchFamily="65" charset="-122"/>
              </a:rPr>
              <a:t>河北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88345"/>
            <a:ext cx="11534745" cy="69824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570898" y="1285299"/>
            <a:ext cx="549563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48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上海清明节的主要活动是扫墓、踏青，每年清明前后祭扫出行人次近千万。青团是江南地区的清明时令点心。其主体由糯米粉制成，经青艾</a:t>
            </a:r>
            <a:r>
              <a:rPr lang="en-US" altLang="zh-CN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(</a:t>
            </a: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草头汁</a:t>
            </a:r>
            <a:r>
              <a:rPr lang="en-US" altLang="zh-CN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)</a:t>
            </a: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调和而呈绿色糕团，一般为豆沙馅或芝麻馅。食用时保留了寒食的习惯。对上海人而言，青团是清明祭祖时必不可少的供品。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1483"/>
            <a:ext cx="12192000" cy="10785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33" y="851668"/>
            <a:ext cx="4209550" cy="55199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84" y="893215"/>
            <a:ext cx="1630745" cy="19783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852583" y="4117017"/>
            <a:ext cx="1107996" cy="20337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spc="600" dirty="0">
                <a:solidFill>
                  <a:srgbClr val="8A6356"/>
                </a:solidFill>
                <a:latin typeface="方正胖娃_GBK" panose="03000509000000000000" pitchFamily="65" charset="-122"/>
                <a:ea typeface="方正胖娃_GBK" panose="03000509000000000000" pitchFamily="65" charset="-122"/>
              </a:rPr>
              <a:t>上海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721" y="4117017"/>
            <a:ext cx="1638411" cy="24806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88345"/>
            <a:ext cx="11534745" cy="69824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731184" y="1117376"/>
            <a:ext cx="5495638" cy="454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福建闽南并不一定只在清明节扫墓。扫墓日期一般有两种，泉州习俗是在清明节前后几天，漳州则有部分人士会选在三月初三的上巳节附近扫墓，客家人则通常在春节之后。方式是，清理完坟墓环境后</a:t>
            </a:r>
            <a:r>
              <a:rPr lang="en-US" altLang="zh-CN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(</a:t>
            </a: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如杂草、树木</a:t>
            </a:r>
            <a:r>
              <a:rPr lang="en-US" altLang="zh-CN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)</a:t>
            </a: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，先祭拜土地神，然后祭拜祖先。祭拜完后在坟墓上，用小石头压上“墓纸”，代表已经将坟墓修缮完毕。清明节当天一般是不煮食物，只吃冷的润饼，这是源于寒食节的习俗。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1483"/>
            <a:ext cx="12192000" cy="10785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33" y="851668"/>
            <a:ext cx="4209550" cy="55199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84" y="893215"/>
            <a:ext cx="1630745" cy="19783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003" y="4269465"/>
            <a:ext cx="1688003" cy="204415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852583" y="4117017"/>
            <a:ext cx="1107996" cy="20337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spc="600" dirty="0">
                <a:solidFill>
                  <a:srgbClr val="8A6356"/>
                </a:solidFill>
                <a:latin typeface="方正胖娃_GBK" panose="03000509000000000000" pitchFamily="65" charset="-122"/>
                <a:ea typeface="方正胖娃_GBK" panose="03000509000000000000" pitchFamily="65" charset="-122"/>
              </a:rPr>
              <a:t>福建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88345"/>
            <a:ext cx="11534745" cy="69824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570898" y="1285299"/>
            <a:ext cx="549563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48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清明节上坟，山西南部多数地方不燃香、不化纸，要将冥钱等物悬挂坟头，有“清明坟头一片白”的说法。原因是寒食节习惯禁火，而清明节又在寒食节期间。山西北部多数地方却要将冥钱等物全部烧尽，理由是不烧尽就转不到先人手里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1483"/>
            <a:ext cx="12192000" cy="10785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33" y="851668"/>
            <a:ext cx="4209550" cy="55199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84" y="893215"/>
            <a:ext cx="1630745" cy="19783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852583" y="4117017"/>
            <a:ext cx="1107996" cy="20337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spc="600" dirty="0">
                <a:solidFill>
                  <a:srgbClr val="8A6356"/>
                </a:solidFill>
                <a:latin typeface="方正胖娃_GBK" panose="03000509000000000000" pitchFamily="65" charset="-122"/>
                <a:ea typeface="方正胖娃_GBK" panose="03000509000000000000" pitchFamily="65" charset="-122"/>
              </a:rPr>
              <a:t>山西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721" y="4117017"/>
            <a:ext cx="1638411" cy="24806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88345"/>
            <a:ext cx="11534745" cy="69824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731184" y="1117376"/>
            <a:ext cx="549563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清明是香港的重要节日，港人会到祖先坟前，焚烧香烛、冥镪，奉祭物多为水果、鲜花、烧猪或白切鸡。港人时常为避免人多挤迫，习惯提早数星期拜山，并不一定恪守清明当日扫墓祭祖的传统。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1483"/>
            <a:ext cx="12192000" cy="10785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33" y="851668"/>
            <a:ext cx="4209550" cy="55199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84" y="893215"/>
            <a:ext cx="1630745" cy="19783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003" y="4269465"/>
            <a:ext cx="1688003" cy="204415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852583" y="4117017"/>
            <a:ext cx="1107996" cy="20337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spc="600" dirty="0">
                <a:solidFill>
                  <a:srgbClr val="8A6356"/>
                </a:solidFill>
                <a:latin typeface="方正胖娃_GBK" panose="03000509000000000000" pitchFamily="65" charset="-122"/>
                <a:ea typeface="方正胖娃_GBK" panose="03000509000000000000" pitchFamily="65" charset="-122"/>
              </a:rPr>
              <a:t>香港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88345"/>
            <a:ext cx="11534745" cy="69824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570898" y="1446413"/>
            <a:ext cx="5495638" cy="3705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48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台湾民众的扫墓习俗，一般可分为两种：一种是一般祭扫，仪式及祭祀的东西比较简单，大都只供一些米糕、粿类和糕饼</a:t>
            </a:r>
            <a:r>
              <a:rPr lang="en-US" altLang="zh-CN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;</a:t>
            </a: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二是修整祖墓，祭礼相当隆重，供祭的祭礼一般包括各种祭礼品十二种蔬菜及粿类、糕饼等。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1483"/>
            <a:ext cx="12192000" cy="10785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33" y="851668"/>
            <a:ext cx="4209550" cy="55199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84" y="893215"/>
            <a:ext cx="1630745" cy="19783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852583" y="4117017"/>
            <a:ext cx="1107996" cy="20337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spc="600" dirty="0">
                <a:solidFill>
                  <a:srgbClr val="8A6356"/>
                </a:solidFill>
                <a:latin typeface="方正胖娃_GBK" panose="03000509000000000000" pitchFamily="65" charset="-122"/>
                <a:ea typeface="方正胖娃_GBK" panose="03000509000000000000" pitchFamily="65" charset="-122"/>
              </a:rPr>
              <a:t>台湾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721" y="4117017"/>
            <a:ext cx="1638411" cy="24806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88345"/>
            <a:ext cx="11534745" cy="69824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731184" y="1117376"/>
            <a:ext cx="549563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新加坡华人至今仍按照传统仪式扫墓，多半为闽南仪式。每逢清明时节，新加坡华人多会举家出行，亲戚朋友相邀同往，坐满一、两辆小货车浩浩荡荡去扫墓，大多先祭祀土地神。然后在亲人墓前摆上酒食、果品和鲜花，燃起香烛，压上墓纸，再将纸钱焚化，磕头行礼，最后当场将酒食、肉、果吃完回家，一般会准备五牲祭拜祖先，当中少不了蛤、螃蟹、鸡、鸭等。祭拜完毕便当场剥蛤吃，然后蛤壳丢在坟前，表示子孙已来扫过墓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1483"/>
            <a:ext cx="12192000" cy="10785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33" y="851668"/>
            <a:ext cx="4209550" cy="55199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84" y="893215"/>
            <a:ext cx="1630745" cy="19783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003" y="4269465"/>
            <a:ext cx="1688003" cy="204415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866629" y="3921049"/>
            <a:ext cx="923330" cy="27409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spc="600" dirty="0">
                <a:solidFill>
                  <a:srgbClr val="8A6356"/>
                </a:solidFill>
                <a:latin typeface="方正胖娃_GBK" panose="03000509000000000000" pitchFamily="65" charset="-122"/>
                <a:ea typeface="方正胖娃_GBK" panose="03000509000000000000" pitchFamily="65" charset="-122"/>
              </a:rPr>
              <a:t>新加坡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99601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555870" y="1495725"/>
            <a:ext cx="7078717" cy="1668633"/>
            <a:chOff x="2504914" y="1712520"/>
            <a:chExt cx="7078717" cy="166863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4914" y="1712520"/>
              <a:ext cx="7078717" cy="1668633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764752" y="2072581"/>
              <a:ext cx="659996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七、清明节的古诗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517" y="951998"/>
            <a:ext cx="1135781" cy="135484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78413" y="1683203"/>
            <a:ext cx="1070627" cy="129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79" y="5757889"/>
            <a:ext cx="323127" cy="2968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694" y="2505288"/>
            <a:ext cx="1042441" cy="16693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18" y="1629423"/>
            <a:ext cx="1200061" cy="17517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123298" y="3310579"/>
            <a:ext cx="590786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8A6356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清明</a:t>
            </a:r>
          </a:p>
          <a:p>
            <a:pPr algn="ctr"/>
            <a:r>
              <a:rPr lang="zh-CN" altLang="en-US" sz="2800" dirty="0">
                <a:solidFill>
                  <a:srgbClr val="8A6356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作者：杜牧</a:t>
            </a:r>
          </a:p>
          <a:p>
            <a:pPr algn="ctr"/>
            <a:endParaRPr lang="zh-CN" altLang="en-US" sz="2800" dirty="0">
              <a:solidFill>
                <a:srgbClr val="8A6356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/>
            <a:r>
              <a:rPr lang="zh-CN" altLang="en-US" sz="2800" dirty="0">
                <a:solidFill>
                  <a:srgbClr val="8A6356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清明时节雨纷纷，路上行人欲断魂。</a:t>
            </a:r>
          </a:p>
          <a:p>
            <a:pPr algn="ctr"/>
            <a:r>
              <a:rPr lang="zh-CN" altLang="en-US" sz="2800" dirty="0">
                <a:solidFill>
                  <a:srgbClr val="8A6356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借问酒家何处有？牧童遥指杏花村。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126406" y="5582939"/>
            <a:ext cx="11199756" cy="99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000" dirty="0">
                <a:solidFill>
                  <a:srgbClr val="F28FB5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　　清明节这天细雨纷纷，路上远行的人好像断魂一样迷 乱凄凉。向人询问酒家哪里有，</a:t>
            </a:r>
            <a:endParaRPr lang="en-US" altLang="zh-CN" sz="2000" dirty="0">
              <a:solidFill>
                <a:srgbClr val="F28FB5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000" dirty="0">
                <a:solidFill>
                  <a:srgbClr val="F28FB5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牧童远远地指了指杏花村。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399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899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99601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504914" y="1712520"/>
            <a:ext cx="7078717" cy="1668633"/>
            <a:chOff x="2504914" y="1712520"/>
            <a:chExt cx="7078717" cy="166863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4914" y="1712520"/>
              <a:ext cx="7078717" cy="1668633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764752" y="2072581"/>
              <a:ext cx="659996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一、清明节的由来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023" y="1191987"/>
            <a:ext cx="1135781" cy="135484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77597" y="2087478"/>
            <a:ext cx="1070627" cy="1293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694" y="2505288"/>
            <a:ext cx="1042441" cy="16693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18" y="1629423"/>
            <a:ext cx="1200061" cy="17517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721522" y="3700667"/>
            <a:ext cx="870230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清明节是农历二十四节气之一，中国汉族传统的清明节大约始于周代，距今已有二千五百多年的历史。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53584"/>
            <a:ext cx="12192000" cy="180441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278" y="769845"/>
            <a:ext cx="6781133" cy="5059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60" y="145158"/>
            <a:ext cx="11796323" cy="23461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68" y="3437971"/>
            <a:ext cx="2883048" cy="32312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54" y="3170642"/>
            <a:ext cx="2572429" cy="34771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32" y="589693"/>
            <a:ext cx="11118178" cy="23941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5701" y="804296"/>
            <a:ext cx="845836" cy="20070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343" y="4025400"/>
            <a:ext cx="578930" cy="6191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626" y="1533650"/>
            <a:ext cx="1058863" cy="8228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731354" y="2090811"/>
            <a:ext cx="49449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ln>
                  <a:solidFill>
                    <a:srgbClr val="8A6356"/>
                  </a:solidFill>
                </a:ln>
                <a:solidFill>
                  <a:srgbClr val="F28FB5"/>
                </a:solidFill>
                <a:latin typeface="方正胖娃_GBK" panose="03000509000000000000" pitchFamily="65" charset="-122"/>
                <a:ea typeface="方正胖娃_GBK" panose="03000509000000000000" pitchFamily="65" charset="-122"/>
              </a:rPr>
              <a:t>感谢聆听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731354" y="3328141"/>
            <a:ext cx="47977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srgbClr val="67C59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Thank you for listening</a:t>
            </a:r>
            <a:endParaRPr lang="zh-CN" altLang="en-US" sz="3000" dirty="0">
              <a:solidFill>
                <a:srgbClr val="67C59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36455" y="4814496"/>
            <a:ext cx="334630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课件汇报人：</a:t>
            </a:r>
            <a:r>
              <a:rPr lang="en-US" altLang="zh-CN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XXXX</a:t>
            </a:r>
            <a:endParaRPr lang="zh-CN" altLang="en-US" sz="2400" dirty="0">
              <a:solidFill>
                <a:srgbClr val="8A6356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9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99601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555870" y="1495725"/>
            <a:ext cx="7078717" cy="1668633"/>
            <a:chOff x="2504914" y="1712520"/>
            <a:chExt cx="7078717" cy="166863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4914" y="1712520"/>
              <a:ext cx="7078717" cy="1668633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764752" y="2072581"/>
              <a:ext cx="659996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二、清明节的简介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517" y="951998"/>
            <a:ext cx="1135781" cy="135484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78413" y="1683203"/>
            <a:ext cx="1070627" cy="129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399" y="3584980"/>
            <a:ext cx="323127" cy="2968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636" y="4245941"/>
            <a:ext cx="324179" cy="2968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636" y="5799081"/>
            <a:ext cx="324179" cy="2978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694" y="2505288"/>
            <a:ext cx="1042441" cy="16693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18" y="1629423"/>
            <a:ext cx="1200061" cy="17517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192235" y="3436117"/>
            <a:ext cx="874903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清明节是中国的二十四节气之一。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173824" y="4138859"/>
            <a:ext cx="8499431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清明一到，气温升高，雨量增多，正是春耕春种的大好时节。固有“清明前后，点瓜种豆”、“植树造林，莫过清明”的农谚。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192235" y="5658106"/>
            <a:ext cx="874903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清明节是一个祭祀祖先的节日，传统活动为扫墓。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99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99"/>
                            </p:stCondLst>
                            <p:childTnLst>
                              <p:par>
                                <p:cTn id="52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99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99"/>
                            </p:stCondLst>
                            <p:childTnLst>
                              <p:par>
                                <p:cTn id="63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5" grpId="1"/>
      <p:bldP spid="1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99601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555870" y="1495725"/>
            <a:ext cx="7078717" cy="1668633"/>
            <a:chOff x="2504914" y="1712520"/>
            <a:chExt cx="7078717" cy="166863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4914" y="1712520"/>
              <a:ext cx="7078717" cy="1668633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764752" y="2072581"/>
              <a:ext cx="659996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三、清明节的日期别名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517" y="951998"/>
            <a:ext cx="1135781" cy="135484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78413" y="1683203"/>
            <a:ext cx="1070627" cy="129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188" y="3727485"/>
            <a:ext cx="323127" cy="2968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636" y="5600356"/>
            <a:ext cx="324179" cy="2968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694" y="2505288"/>
            <a:ext cx="1042441" cy="16693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18" y="1629423"/>
            <a:ext cx="1200061" cy="17517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167024" y="3578622"/>
            <a:ext cx="8256805" cy="1887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清明节作为我国传统节气，是根据每年的春分点来计算的，春分点每过</a:t>
            </a:r>
            <a:r>
              <a:rPr lang="en-US" altLang="zh-CN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15</a:t>
            </a: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天会有一个节气，所以清明在阳历</a:t>
            </a:r>
            <a:r>
              <a:rPr lang="en-US" altLang="zh-CN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4</a:t>
            </a: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月</a:t>
            </a:r>
            <a:r>
              <a:rPr lang="en-US" altLang="zh-CN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4</a:t>
            </a: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日至</a:t>
            </a:r>
            <a:r>
              <a:rPr lang="en-US" altLang="zh-CN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6</a:t>
            </a: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日之间</a:t>
            </a:r>
            <a:r>
              <a:rPr lang="en-US" altLang="zh-CN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5</a:t>
            </a: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日居多。不是固定在阳历</a:t>
            </a:r>
            <a:r>
              <a:rPr lang="en-US" altLang="zh-CN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4</a:t>
            </a: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月</a:t>
            </a:r>
            <a:r>
              <a:rPr lang="en-US" altLang="zh-CN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5</a:t>
            </a: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日，也不是以农历来决定的。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192235" y="5482166"/>
            <a:ext cx="874903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清明节的别名：鬼节 寒食节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99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99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99601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555870" y="1495725"/>
            <a:ext cx="7078717" cy="1668633"/>
            <a:chOff x="2504914" y="1712520"/>
            <a:chExt cx="7078717" cy="166863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4914" y="1712520"/>
              <a:ext cx="7078717" cy="1668633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764752" y="2072581"/>
              <a:ext cx="659996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四、清明节的习俗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517" y="951998"/>
            <a:ext cx="1135781" cy="135484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78413" y="1683203"/>
            <a:ext cx="1070627" cy="129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022" y="3782315"/>
            <a:ext cx="323127" cy="2968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845" y="3745375"/>
            <a:ext cx="324179" cy="2968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694" y="2505288"/>
            <a:ext cx="1042441" cy="16693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18" y="1629423"/>
            <a:ext cx="1200061" cy="17517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76858" y="3633452"/>
            <a:ext cx="1143735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扫墓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767444" y="3627185"/>
            <a:ext cx="994687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踏青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178" y="3744322"/>
            <a:ext cx="324179" cy="29786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678777" y="3633452"/>
            <a:ext cx="1399426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荡秋千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022" y="4559989"/>
            <a:ext cx="323127" cy="2968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845" y="4523049"/>
            <a:ext cx="324179" cy="296813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676858" y="4411126"/>
            <a:ext cx="114373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蹴鞠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767444" y="4404859"/>
            <a:ext cx="99468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植树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178" y="4521996"/>
            <a:ext cx="324179" cy="297866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7678777" y="4411126"/>
            <a:ext cx="13994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放风筝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430" y="5381379"/>
            <a:ext cx="323127" cy="29681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253" y="5344439"/>
            <a:ext cx="324179" cy="296813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685266" y="5232516"/>
            <a:ext cx="114373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牵钩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775852" y="5226249"/>
            <a:ext cx="99468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插柳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99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99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99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99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100"/>
                            </p:stCondLst>
                            <p:childTnLst>
                              <p:par>
                                <p:cTn id="6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6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600"/>
                            </p:stCondLst>
                            <p:childTnLst>
                              <p:par>
                                <p:cTn id="7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1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100"/>
                            </p:stCondLst>
                            <p:childTnLst>
                              <p:par>
                                <p:cTn id="8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6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600"/>
                            </p:stCondLst>
                            <p:childTnLst>
                              <p:par>
                                <p:cTn id="10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31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4100"/>
                            </p:stCondLst>
                            <p:childTnLst>
                              <p:par>
                                <p:cTn id="1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46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5" grpId="0"/>
      <p:bldP spid="19" grpId="0"/>
      <p:bldP spid="20" grpId="0"/>
      <p:bldP spid="22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88345"/>
            <a:ext cx="11534745" cy="6982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753" y="107012"/>
            <a:ext cx="920691" cy="180702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10998" y="661749"/>
            <a:ext cx="4751475" cy="2524503"/>
            <a:chOff x="610998" y="661749"/>
            <a:chExt cx="4751475" cy="2524503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998" y="661749"/>
              <a:ext cx="4751475" cy="25245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 userDrawn="1"/>
          </p:nvSpPr>
          <p:spPr>
            <a:xfrm>
              <a:off x="866274" y="1846079"/>
              <a:ext cx="36215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pc="6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1</a:t>
              </a:r>
              <a:r>
                <a:rPr lang="zh-CN" altLang="en-US" sz="4400" spc="6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、扫墓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847" y="863954"/>
            <a:ext cx="604838" cy="5972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12" y="3824563"/>
            <a:ext cx="5407572" cy="273563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215" y="3833807"/>
            <a:ext cx="1591466" cy="24138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1881" y="5549462"/>
            <a:ext cx="886784" cy="116664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90443" y="1107420"/>
            <a:ext cx="4887310" cy="49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清明节是我国传统节日，也是最重要的祭祀节日，是祭祖和扫墓的日子。扫墓俗称上坟，祭祀死者的一种活动。汉族及一些少数民族大多都是在清明节扫墓。按照旧的习俗，扫墓时，人们要携带酒食果品、纸钱等物品到墓地，将食物供祭在亲人墓前，再将纸钱焚化，为坟墓培上新土，折几枝嫩绿的新枝插在坟上，然后磕头行礼祭拜，最后吃到酒食回家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88345"/>
            <a:ext cx="11534745" cy="69824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57383"/>
            <a:ext cx="12192000" cy="16006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753" y="107012"/>
            <a:ext cx="920691" cy="180702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10998" y="661749"/>
            <a:ext cx="4751475" cy="2524503"/>
            <a:chOff x="610998" y="661749"/>
            <a:chExt cx="4751475" cy="2524503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998" y="661749"/>
              <a:ext cx="4751475" cy="25245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 userDrawn="1"/>
          </p:nvSpPr>
          <p:spPr>
            <a:xfrm>
              <a:off x="866274" y="1846079"/>
              <a:ext cx="36215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pc="6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2</a:t>
              </a:r>
              <a:r>
                <a:rPr lang="zh-CN" altLang="en-US" sz="4400" spc="6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、踏青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847" y="863954"/>
            <a:ext cx="604838" cy="5972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8092" y="5520338"/>
            <a:ext cx="886784" cy="116664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354174" y="1577529"/>
            <a:ext cx="4887310" cy="3679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　　又叫春游。古时叫探春、寻春等。三月清明，春回大地，自然界到处呈现一派生机勃勃的景象，正是郊游的大好时光。我国民间长期保持着清明踏青的习惯。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287" y="3571147"/>
            <a:ext cx="1959032" cy="295702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43" y="3236916"/>
            <a:ext cx="1879542" cy="32066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88345"/>
            <a:ext cx="11534745" cy="69824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57383"/>
            <a:ext cx="12192000" cy="16006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753" y="107012"/>
            <a:ext cx="920691" cy="180702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10998" y="661749"/>
            <a:ext cx="4751475" cy="2524503"/>
            <a:chOff x="610998" y="661749"/>
            <a:chExt cx="4751475" cy="2524503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998" y="661749"/>
              <a:ext cx="4751475" cy="25245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 userDrawn="1"/>
          </p:nvSpPr>
          <p:spPr>
            <a:xfrm>
              <a:off x="866274" y="1846079"/>
              <a:ext cx="36215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spc="6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3</a:t>
              </a:r>
              <a:r>
                <a:rPr lang="zh-CN" altLang="en-US" sz="4400" spc="600" dirty="0">
                  <a:solidFill>
                    <a:srgbClr val="8A6356"/>
                  </a:solidFill>
                  <a:latin typeface="方正胖娃_GBK" panose="03000509000000000000" pitchFamily="65" charset="-122"/>
                  <a:ea typeface="方正胖娃_GBK" panose="03000509000000000000" pitchFamily="65" charset="-122"/>
                </a:rPr>
                <a:t>、荡秋千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847" y="863954"/>
            <a:ext cx="604838" cy="5972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1881" y="5549462"/>
            <a:ext cx="886784" cy="116664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096000" y="1536433"/>
            <a:ext cx="4887310" cy="4098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500"/>
              </a:lnSpc>
            </a:pPr>
            <a:r>
              <a:rPr lang="zh-CN" altLang="en-US" sz="2400" dirty="0">
                <a:solidFill>
                  <a:srgbClr val="8A635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   这是我国古代清明节习俗。秋千，意即揪着皮绳而迁移。它的历史很古老，最早叫千秋，后为了避忌讳，改为秋千。古时的秋千多用树桠枝为架，再栓上彩带做成。后来逐步发展为用两根绳索加上踏板的秋千。打秋千不仅可以增进健康，而且可以培养勇敢精神，至今为人们特别是儿童所喜爱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2615520"/>
            <a:ext cx="2585518" cy="328685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704" y="2651919"/>
            <a:ext cx="1634309" cy="34808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wipe/>
      </p:transition>
    </mc:Choice>
    <mc:Fallback xmlns="">
      <p:transition spd="slow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快乐清明节主题班会课件PPT模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1981</Words>
  <Application>Microsoft Office PowerPoint</Application>
  <PresentationFormat>宽屏</PresentationFormat>
  <Paragraphs>133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方正胖娃_GBK</vt:lpstr>
      <vt:lpstr>方正少儿简体</vt:lpstr>
      <vt:lpstr>方正稚艺简体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快乐清明节主题班会课件PPT模板</dc:title>
  <dc:creator/>
  <cp:lastModifiedBy/>
  <cp:revision>2</cp:revision>
  <dcterms:created xsi:type="dcterms:W3CDTF">2017-03-22T15:23:00Z</dcterms:created>
  <dcterms:modified xsi:type="dcterms:W3CDTF">2019-03-27T13:55:11Z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