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69" r:id="rId2"/>
    <p:sldId id="277" r:id="rId3"/>
    <p:sldId id="283" r:id="rId4"/>
    <p:sldId id="288" r:id="rId5"/>
    <p:sldId id="285" r:id="rId6"/>
    <p:sldId id="287" r:id="rId7"/>
    <p:sldId id="289" r:id="rId8"/>
    <p:sldId id="284" r:id="rId9"/>
    <p:sldId id="286" r:id="rId10"/>
    <p:sldId id="290" r:id="rId11"/>
    <p:sldId id="278" r:id="rId12"/>
  </p:sldIdLst>
  <p:sldSz cx="9144000" cy="6858000" type="screen4x3"/>
  <p:notesSz cx="6858000" cy="9144000"/>
  <p:embeddedFontLst>
    <p:embeddedFont>
      <p:font typeface="Arial Black" panose="020B0A04020102020204" pitchFamily="34" charset="0"/>
      <p:bold r:id="rId13"/>
    </p:embeddedFont>
    <p:embeddedFont>
      <p:font typeface="汉仪粗宋简" panose="02010600030101010101" charset="-122"/>
      <p:regular r:id="rId14"/>
    </p:embeddedFont>
    <p:embeddedFont>
      <p:font typeface="方正姚体" panose="02010601030101010101" pitchFamily="2" charset="-122"/>
      <p:regular r:id="rId15"/>
    </p:embeddedFont>
    <p:embeddedFont>
      <p:font typeface="方正正大黑简体" panose="02010600030101010101" charset="-122"/>
      <p:regular r:id="rId16"/>
    </p:embeddedFont>
    <p:embeddedFont>
      <p:font typeface="汉仪中宋简" panose="02010600030101010101" charset="-122"/>
      <p:regular r:id="rId17"/>
    </p:embeddedFont>
    <p:embeddedFont>
      <p:font typeface="微软雅黑" panose="020B0503020204020204" pitchFamily="34" charset="-122"/>
      <p:regular r:id="rId18"/>
      <p:bold r:id="rId19"/>
    </p:embeddedFont>
    <p:embeddedFont>
      <p:font typeface="Calibri" panose="020F0502020204030204" pitchFamily="34" charset="0"/>
      <p:regular r:id="rId20"/>
      <p:bold r:id="rId21"/>
      <p:italic r:id="rId22"/>
      <p:boldItalic r:id="rId23"/>
    </p:embeddedFont>
    <p:embeddedFont>
      <p:font typeface="黑体" panose="02010609060101010101" pitchFamily="49" charset="-122"/>
      <p:regular r:id="rId24"/>
    </p:embeddedFont>
  </p:embeddedFontLst>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00"/>
    <a:srgbClr val="FFFFFF"/>
    <a:srgbClr val="FFCC00"/>
    <a:srgbClr val="080808"/>
    <a:srgbClr val="000099"/>
    <a:srgbClr val="FF0000"/>
    <a:srgbClr val="4D2403"/>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15" autoAdjust="0"/>
    <p:restoredTop sz="94660"/>
  </p:normalViewPr>
  <p:slideViewPr>
    <p:cSldViewPr>
      <p:cViewPr varScale="1">
        <p:scale>
          <a:sx n="108" d="100"/>
          <a:sy n="108" d="100"/>
        </p:scale>
        <p:origin x="1782" y="7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5.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2.fntdata"/><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font" Target="fonts/font11.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308D39D2-63D8-4360-9F20-4AA9008A65D5}" type="datetimeFigureOut">
              <a:rPr lang="zh-CN" altLang="en-US"/>
              <a:pPr>
                <a:defRPr/>
              </a:pPr>
              <a:t>2016/7/25</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2868A075-A003-4BE8-BF59-E648761B0411}"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E960D092-7F94-4D3C-8E80-509B2B368C2E}" type="datetimeFigureOut">
              <a:rPr lang="zh-CN" altLang="en-US"/>
              <a:pPr>
                <a:defRPr/>
              </a:pPr>
              <a:t>2016/7/25</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863F4FD-2870-4B16-8F3F-B285406137C9}"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DA4DA4D-9788-43B4-B675-1E603E07B6F0}" type="datetimeFigureOut">
              <a:rPr lang="zh-CN" altLang="en-US"/>
              <a:pPr>
                <a:defRPr/>
              </a:pPr>
              <a:t>2016/7/25</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3E5580C-96CB-4355-BE0B-80A4D4117B81}" type="slidenum">
              <a:rPr lang="zh-CN" altLang="en-US"/>
              <a:pPr>
                <a:defRPr/>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日期占位符 3"/>
          <p:cNvSpPr>
            <a:spLocks noGrp="1"/>
          </p:cNvSpPr>
          <p:nvPr>
            <p:ph type="dt" sz="half" idx="10"/>
          </p:nvPr>
        </p:nvSpPr>
        <p:spPr/>
        <p:txBody>
          <a:bodyPr/>
          <a:lstStyle>
            <a:lvl1pPr>
              <a:defRPr/>
            </a:lvl1pPr>
          </a:lstStyle>
          <a:p>
            <a:pPr>
              <a:defRPr/>
            </a:pPr>
            <a:fld id="{814A6A11-F7E4-4E06-926C-12DD02CFFF2F}" type="datetimeFigureOut">
              <a:rPr lang="zh-CN" altLang="en-US"/>
              <a:pPr>
                <a:defRPr/>
              </a:pPr>
              <a:t>2016/7/25</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97A71AA8-E951-4856-ABD1-C2BAF80CC9F1}"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7CBA0E3-BDEE-4280-8161-2C5982E97001}" type="datetimeFigureOut">
              <a:rPr lang="zh-CN" altLang="en-US"/>
              <a:pPr>
                <a:defRPr/>
              </a:pPr>
              <a:t>2016/7/25</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1C7AD186-FB57-4B09-9E8E-FB75E03D8312}"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9652F709-86CA-4E1B-A895-2F1BABB51615}" type="datetimeFigureOut">
              <a:rPr lang="zh-CN" altLang="en-US"/>
              <a:pPr>
                <a:defRPr/>
              </a:pPr>
              <a:t>2016/7/25</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DD83B455-E551-4E4E-A751-89A9394B063E}"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ABF19CB4-A0D7-4194-9A70-B1E570BAF696}" type="datetimeFigureOut">
              <a:rPr lang="zh-CN" altLang="en-US"/>
              <a:pPr>
                <a:defRPr/>
              </a:pPr>
              <a:t>2016/7/25</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E96624E8-06FB-4078-9000-3F72CCC5A16B}"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68D24CD2-0533-40C9-B1A7-6E4C33C38048}" type="datetimeFigureOut">
              <a:rPr lang="zh-CN" altLang="en-US"/>
              <a:pPr>
                <a:defRPr/>
              </a:pPr>
              <a:t>2016/7/25</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36BC3307-25D5-45CC-ADE2-6DC220A9DB8D}"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B19C3331-4A57-4320-8ECD-7A76AB62A1D0}" type="datetimeFigureOut">
              <a:rPr lang="zh-CN" altLang="en-US"/>
              <a:pPr>
                <a:defRPr/>
              </a:pPr>
              <a:t>2016/7/25</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3970263F-CF79-43FA-809D-4D990A3053A7}"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C907A072-5E0B-4497-AC0A-90C7074FC038}" type="datetimeFigureOut">
              <a:rPr lang="zh-CN" altLang="en-US"/>
              <a:pPr>
                <a:defRPr/>
              </a:pPr>
              <a:t>2016/7/25</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997D47F7-0A07-415B-B076-B11F8449BD1C}"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183D15BF-2A06-4273-93F5-645B590F9EE0}" type="datetimeFigureOut">
              <a:rPr lang="zh-CN" altLang="en-US"/>
              <a:pPr>
                <a:defRPr/>
              </a:pPr>
              <a:t>2016/7/25</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B753E857-33B4-4E6E-B006-28E75B1E2596}"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30B5C3C3-AE1A-4FBF-8472-7178E892F627}" type="datetimeFigureOut">
              <a:rPr lang="zh-CN" altLang="en-US"/>
              <a:pPr>
                <a:defRPr/>
              </a:pPr>
              <a:t>2016/7/25</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1CD9D65-7AE2-4A21-BEFB-D2B566D0F005}"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2013B7F9-9558-4BE2-824A-38DAE974AB64}" type="datetimeFigureOut">
              <a:rPr lang="zh-CN" altLang="en-US"/>
              <a:pPr>
                <a:defRPr/>
              </a:pPr>
              <a:t>2016/7/25</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EC27227E-E41D-416C-BAE5-FCB9BA1DE975}"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 id="2147483649" r:id="rId12"/>
  </p:sldLayoutIdLst>
  <p:transition spd="med">
    <p:fade thruBlk="1"/>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 name="标题 1"/>
          <p:cNvSpPr txBox="1">
            <a:spLocks/>
          </p:cNvSpPr>
          <p:nvPr/>
        </p:nvSpPr>
        <p:spPr>
          <a:xfrm>
            <a:off x="7251854" y="11289"/>
            <a:ext cx="1805881" cy="825424"/>
          </a:xfrm>
          <a:prstGeom prst="rect">
            <a:avLst/>
          </a:prstGeom>
        </p:spPr>
        <p:txBody>
          <a:bodyPr anchor="ctr">
            <a:normAutofit/>
          </a:bodyPr>
          <a:lstStyle/>
          <a:p>
            <a:pPr algn="ctr" fontAlgn="auto">
              <a:spcAft>
                <a:spcPts val="0"/>
              </a:spcAft>
              <a:defRPr/>
            </a:pPr>
            <a:r>
              <a:rPr lang="zh-CN" altLang="en-US" sz="2400" dirty="0">
                <a:solidFill>
                  <a:schemeClr val="bg1"/>
                </a:solidFill>
                <a:latin typeface="汉仪中宋简" panose="02010609000101010101" pitchFamily="49" charset="-122"/>
                <a:ea typeface="汉仪中宋简" panose="02010609000101010101" pitchFamily="49" charset="-122"/>
                <a:cs typeface="+mj-cs"/>
              </a:rPr>
              <a:t>学校</a:t>
            </a:r>
            <a:r>
              <a:rPr lang="en-US" altLang="zh-CN" sz="2400" dirty="0">
                <a:solidFill>
                  <a:schemeClr val="bg1"/>
                </a:solidFill>
                <a:latin typeface="汉仪中宋简" panose="02010609000101010101" pitchFamily="49" charset="-122"/>
                <a:ea typeface="汉仪中宋简" panose="02010609000101010101" pitchFamily="49" charset="-122"/>
                <a:cs typeface="+mj-cs"/>
              </a:rPr>
              <a:t>LOGO</a:t>
            </a:r>
            <a:endParaRPr lang="zh-CN" altLang="en-US" sz="2400" dirty="0">
              <a:solidFill>
                <a:schemeClr val="bg1"/>
              </a:solidFill>
              <a:latin typeface="汉仪中宋简" panose="02010609000101010101" pitchFamily="49" charset="-122"/>
              <a:ea typeface="汉仪中宋简" panose="02010609000101010101" pitchFamily="49" charset="-122"/>
              <a:cs typeface="+mj-cs"/>
            </a:endParaRPr>
          </a:p>
        </p:txBody>
      </p:sp>
      <p:sp>
        <p:nvSpPr>
          <p:cNvPr id="7" name="Rectangle 3"/>
          <p:cNvSpPr txBox="1">
            <a:spLocks noChangeArrowheads="1"/>
          </p:cNvSpPr>
          <p:nvPr/>
        </p:nvSpPr>
        <p:spPr>
          <a:xfrm>
            <a:off x="1143000" y="6072188"/>
            <a:ext cx="6500813" cy="549275"/>
          </a:xfrm>
          <a:prstGeom prst="rect">
            <a:avLst/>
          </a:prstGeom>
        </p:spPr>
        <p:txBody>
          <a:bodyPr>
            <a:normAutofit/>
          </a:bodyPr>
          <a:lstStyle/>
          <a:p>
            <a:pPr marL="342900" indent="-342900" fontAlgn="auto">
              <a:spcBef>
                <a:spcPct val="20000"/>
              </a:spcBef>
              <a:spcAft>
                <a:spcPts val="0"/>
              </a:spcAft>
              <a:buFont typeface="Arial" pitchFamily="34" charset="0"/>
              <a:buChar char="•"/>
              <a:defRPr/>
            </a:pPr>
            <a:r>
              <a:rPr lang="zh-CN" altLang="en-US" sz="2400" dirty="0">
                <a:solidFill>
                  <a:schemeClr val="tx2">
                    <a:lumMod val="50000"/>
                  </a:schemeClr>
                </a:solidFill>
                <a:latin typeface="+mn-lt"/>
              </a:rPr>
              <a:t>答辩人：</a:t>
            </a:r>
            <a:r>
              <a:rPr lang="en-US" altLang="zh-CN" sz="2400" dirty="0">
                <a:solidFill>
                  <a:schemeClr val="tx2">
                    <a:lumMod val="50000"/>
                  </a:schemeClr>
                </a:solidFill>
                <a:latin typeface="+mn-lt"/>
              </a:rPr>
              <a:t>                 </a:t>
            </a:r>
            <a:r>
              <a:rPr lang="zh-CN" altLang="en-US" sz="2400" dirty="0">
                <a:solidFill>
                  <a:schemeClr val="tx2">
                    <a:lumMod val="50000"/>
                  </a:schemeClr>
                </a:solidFill>
                <a:latin typeface="+mn-lt"/>
              </a:rPr>
              <a:t>专  业：</a:t>
            </a:r>
            <a:endParaRPr lang="en-US" altLang="zh-CN" sz="2400" dirty="0">
              <a:solidFill>
                <a:schemeClr val="tx2">
                  <a:lumMod val="50000"/>
                </a:schemeClr>
              </a:solidFill>
              <a:latin typeface="+mn-lt"/>
            </a:endParaRPr>
          </a:p>
          <a:p>
            <a:pPr marL="342900" indent="-342900" fontAlgn="auto">
              <a:spcBef>
                <a:spcPct val="20000"/>
              </a:spcBef>
              <a:spcAft>
                <a:spcPts val="0"/>
              </a:spcAft>
              <a:buFont typeface="Arial" pitchFamily="34" charset="0"/>
              <a:buChar char="•"/>
              <a:defRPr/>
            </a:pPr>
            <a:endParaRPr lang="en-US" altLang="zh-CN" sz="2400" dirty="0">
              <a:solidFill>
                <a:schemeClr val="bg1"/>
              </a:solidFill>
              <a:latin typeface="+mn-lt"/>
            </a:endParaRPr>
          </a:p>
        </p:txBody>
      </p:sp>
      <p:cxnSp>
        <p:nvCxnSpPr>
          <p:cNvPr id="9" name="直接连接符 8"/>
          <p:cNvCxnSpPr/>
          <p:nvPr/>
        </p:nvCxnSpPr>
        <p:spPr>
          <a:xfrm>
            <a:off x="2725738" y="6430963"/>
            <a:ext cx="1157287" cy="1587"/>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5000625" y="6429375"/>
            <a:ext cx="2560638" cy="3175"/>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1547664" y="2060848"/>
            <a:ext cx="6417141" cy="985654"/>
          </a:xfrm>
          <a:prstGeom prst="rect">
            <a:avLst/>
          </a:prstGeom>
        </p:spPr>
        <p:txBody>
          <a:bodyPr wrap="none">
            <a:spAutoFit/>
          </a:bodyPr>
          <a:lstStyle/>
          <a:p>
            <a:pPr marL="342900" lvl="0" indent="-342900" fontAlgn="base">
              <a:lnSpc>
                <a:spcPct val="110000"/>
              </a:lnSpc>
              <a:spcBef>
                <a:spcPct val="0"/>
              </a:spcBef>
              <a:spcAft>
                <a:spcPct val="0"/>
              </a:spcAft>
            </a:pPr>
            <a:r>
              <a:rPr lang="zh-CN" altLang="en-US" sz="5400" kern="0" dirty="0">
                <a:solidFill>
                  <a:srgbClr val="FFC000"/>
                </a:solidFill>
                <a:latin typeface="方正正大黑简体" panose="02000000000000000000" pitchFamily="2" charset="-122"/>
                <a:ea typeface="方正正大黑简体" panose="02000000000000000000" pitchFamily="2" charset="-122"/>
              </a:rPr>
              <a:t>毕业</a:t>
            </a:r>
            <a:r>
              <a:rPr lang="zh-CN" altLang="en-US" sz="5400" kern="0" dirty="0" smtClean="0">
                <a:solidFill>
                  <a:srgbClr val="FFC000"/>
                </a:solidFill>
                <a:latin typeface="方正正大黑简体" panose="02000000000000000000" pitchFamily="2" charset="-122"/>
                <a:ea typeface="方正正大黑简体" panose="02000000000000000000" pitchFamily="2" charset="-122"/>
              </a:rPr>
              <a:t>答辩幻灯片模板</a:t>
            </a:r>
            <a:endParaRPr lang="en-US" altLang="zh-CN" sz="5400" kern="0" dirty="0">
              <a:solidFill>
                <a:srgbClr val="FFC000"/>
              </a:solidFill>
              <a:latin typeface="方正正大黑简体" panose="02000000000000000000" pitchFamily="2" charset="-122"/>
              <a:ea typeface="方正正大黑简体" panose="02000000000000000000" pitchFamily="2" charset="-122"/>
            </a:endParaRPr>
          </a:p>
        </p:txBody>
      </p:sp>
      <p:sp>
        <p:nvSpPr>
          <p:cNvPr id="10" name="矩形 9"/>
          <p:cNvSpPr/>
          <p:nvPr/>
        </p:nvSpPr>
        <p:spPr>
          <a:xfrm>
            <a:off x="6084168" y="3403689"/>
            <a:ext cx="1723549" cy="430887"/>
          </a:xfrm>
          <a:prstGeom prst="rect">
            <a:avLst/>
          </a:prstGeom>
        </p:spPr>
        <p:txBody>
          <a:bodyPr wrap="none">
            <a:spAutoFit/>
          </a:bodyPr>
          <a:lstStyle/>
          <a:p>
            <a:pPr marL="342900" lvl="0" indent="-342900" fontAlgn="base">
              <a:lnSpc>
                <a:spcPct val="110000"/>
              </a:lnSpc>
              <a:spcBef>
                <a:spcPct val="0"/>
              </a:spcBef>
              <a:spcAft>
                <a:spcPct val="0"/>
              </a:spcAft>
            </a:pPr>
            <a:r>
              <a:rPr lang="zh-CN" altLang="en-US" sz="2000" kern="0" dirty="0">
                <a:solidFill>
                  <a:srgbClr val="FFC000"/>
                </a:solidFill>
                <a:latin typeface="微软雅黑" panose="020B0503020204020204" pitchFamily="34" charset="-122"/>
                <a:ea typeface="微软雅黑" panose="020B0503020204020204" pitchFamily="34" charset="-122"/>
              </a:rPr>
              <a:t>美乐</a:t>
            </a:r>
            <a:r>
              <a:rPr lang="zh-CN" altLang="en-US" sz="2000" kern="0" dirty="0" smtClean="0">
                <a:solidFill>
                  <a:srgbClr val="FFC000"/>
                </a:solidFill>
                <a:latin typeface="微软雅黑" panose="020B0503020204020204" pitchFamily="34" charset="-122"/>
                <a:ea typeface="微软雅黑" panose="020B0503020204020204" pitchFamily="34" charset="-122"/>
              </a:rPr>
              <a:t>辰旗舰店</a:t>
            </a:r>
            <a:endParaRPr lang="en-US" altLang="zh-CN" sz="2000" kern="0" dirty="0">
              <a:solidFill>
                <a:srgbClr val="FFC000"/>
              </a:solidFill>
              <a:latin typeface="微软雅黑" panose="020B0503020204020204" pitchFamily="34" charset="-122"/>
              <a:ea typeface="微软雅黑" panose="020B0503020204020204" pitchFamily="34" charset="-122"/>
            </a:endParaRPr>
          </a:p>
        </p:txBody>
      </p:sp>
    </p:spTree>
  </p:cSld>
  <p:clrMapOvr>
    <a:masterClrMapping/>
  </p:clrMapOvr>
  <p:transition spd="med">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grpSp>
        <p:nvGrpSpPr>
          <p:cNvPr id="27652" name="Group 4"/>
          <p:cNvGrpSpPr>
            <a:grpSpLocks/>
          </p:cNvGrpSpPr>
          <p:nvPr/>
        </p:nvGrpSpPr>
        <p:grpSpPr bwMode="auto">
          <a:xfrm>
            <a:off x="539750" y="1196975"/>
            <a:ext cx="7920038" cy="1965325"/>
            <a:chOff x="295" y="936"/>
            <a:chExt cx="4989" cy="952"/>
          </a:xfrm>
        </p:grpSpPr>
        <p:sp>
          <p:nvSpPr>
            <p:cNvPr id="23558" name="AutoShape 5"/>
            <p:cNvSpPr>
              <a:spLocks noChangeArrowheads="1"/>
            </p:cNvSpPr>
            <p:nvPr/>
          </p:nvSpPr>
          <p:spPr bwMode="auto">
            <a:xfrm>
              <a:off x="295" y="936"/>
              <a:ext cx="4989" cy="952"/>
            </a:xfrm>
            <a:prstGeom prst="roundRect">
              <a:avLst>
                <a:gd name="adj" fmla="val 16667"/>
              </a:avLst>
            </a:prstGeom>
            <a:solidFill>
              <a:srgbClr val="FFFFFF"/>
            </a:solidFill>
            <a:ln w="38100" algn="ctr">
              <a:solidFill>
                <a:schemeClr val="tx2"/>
              </a:solidFill>
              <a:round/>
              <a:headEnd/>
              <a:tailEnd/>
            </a:ln>
          </p:spPr>
          <p:txBody>
            <a:bodyPr wrap="none" anchor="ctr"/>
            <a:lstStyle/>
            <a:p>
              <a:endParaRPr lang="zh-CN" altLang="en-US" sz="2000" b="1">
                <a:solidFill>
                  <a:schemeClr val="hlink"/>
                </a:solidFill>
                <a:latin typeface="黑体" pitchFamily="2" charset="-122"/>
                <a:ea typeface="黑体" pitchFamily="2" charset="-122"/>
              </a:endParaRPr>
            </a:p>
            <a:p>
              <a:endParaRPr lang="zh-CN" altLang="en-US" sz="2400">
                <a:solidFill>
                  <a:schemeClr val="tx2"/>
                </a:solidFill>
                <a:latin typeface="黑体" pitchFamily="2" charset="-122"/>
                <a:ea typeface="黑体" pitchFamily="2" charset="-122"/>
              </a:endParaRPr>
            </a:p>
            <a:p>
              <a:pPr eaLnBrk="0" hangingPunct="0"/>
              <a:endParaRPr lang="en-US" altLang="ko-KR" sz="2400" b="1">
                <a:solidFill>
                  <a:schemeClr val="tx2"/>
                </a:solidFill>
                <a:latin typeface="黑体" pitchFamily="2" charset="-122"/>
                <a:ea typeface="黑体" pitchFamily="2" charset="-122"/>
              </a:endParaRPr>
            </a:p>
          </p:txBody>
        </p:sp>
        <p:sp>
          <p:nvSpPr>
            <p:cNvPr id="23559" name="Text Box 6"/>
            <p:cNvSpPr txBox="1">
              <a:spLocks noChangeArrowheads="1"/>
            </p:cNvSpPr>
            <p:nvPr/>
          </p:nvSpPr>
          <p:spPr bwMode="auto">
            <a:xfrm>
              <a:off x="385" y="1071"/>
              <a:ext cx="4808" cy="693"/>
            </a:xfrm>
            <a:prstGeom prst="rect">
              <a:avLst/>
            </a:prstGeom>
            <a:noFill/>
            <a:ln w="9525">
              <a:noFill/>
              <a:miter lim="800000"/>
              <a:headEnd/>
              <a:tailEnd/>
            </a:ln>
          </p:spPr>
          <p:txBody>
            <a:bodyPr>
              <a:spAutoFit/>
            </a:bodyPr>
            <a:lstStyle/>
            <a:p>
              <a:r>
                <a:rPr lang="zh-CN" altLang="en-US" sz="2200">
                  <a:solidFill>
                    <a:srgbClr val="FF0000"/>
                  </a:solidFill>
                  <a:ea typeface="汉仪粗宋简" pitchFamily="49" charset="-122"/>
                </a:rPr>
                <a:t>  </a:t>
              </a:r>
              <a:r>
                <a:rPr lang="en-US" altLang="zh-CN" sz="2200">
                  <a:solidFill>
                    <a:srgbClr val="FF0000"/>
                  </a:solidFill>
                  <a:ea typeface="汉仪粗宋简" pitchFamily="49" charset="-122"/>
                </a:rPr>
                <a:t>5</a:t>
              </a:r>
              <a:r>
                <a:rPr lang="zh-CN" altLang="en-US" sz="2200">
                  <a:solidFill>
                    <a:srgbClr val="FF0000"/>
                  </a:solidFill>
                  <a:ea typeface="汉仪粗宋简" pitchFamily="49" charset="-122"/>
                </a:rPr>
                <a:t>、资料来源：</a:t>
              </a:r>
            </a:p>
            <a:p>
              <a:r>
                <a:rPr lang="zh-CN" altLang="en-US" sz="2200" b="1">
                  <a:solidFill>
                    <a:srgbClr val="000099"/>
                  </a:solidFill>
                  <a:ea typeface="方正姚体" pitchFamily="2" charset="-122"/>
                </a:rPr>
                <a:t>辽源市统计局统计年鉴以及</a:t>
              </a:r>
              <a:r>
                <a:rPr lang="en-US" altLang="zh-CN" sz="2200" b="1">
                  <a:solidFill>
                    <a:srgbClr val="000099"/>
                  </a:solidFill>
                  <a:ea typeface="方正姚体" pitchFamily="2" charset="-122"/>
                </a:rPr>
                <a:t>《</a:t>
              </a:r>
              <a:r>
                <a:rPr lang="zh-CN" altLang="en-US" sz="2200" b="1">
                  <a:solidFill>
                    <a:srgbClr val="000099"/>
                  </a:solidFill>
                  <a:ea typeface="方正姚体" pitchFamily="2" charset="-122"/>
                </a:rPr>
                <a:t>教育与经济</a:t>
              </a:r>
              <a:r>
                <a:rPr lang="en-US" altLang="zh-CN" sz="2200" b="1">
                  <a:solidFill>
                    <a:srgbClr val="000099"/>
                  </a:solidFill>
                  <a:ea typeface="方正姚体" pitchFamily="2" charset="-122"/>
                </a:rPr>
                <a:t>》</a:t>
              </a:r>
              <a:r>
                <a:rPr lang="zh-CN" altLang="en-US" sz="2200" b="1">
                  <a:solidFill>
                    <a:srgbClr val="000099"/>
                  </a:solidFill>
                  <a:ea typeface="方正姚体" pitchFamily="2" charset="-122"/>
                </a:rPr>
                <a:t>、</a:t>
              </a:r>
              <a:r>
                <a:rPr lang="en-US" altLang="zh-CN" sz="2200" b="1">
                  <a:solidFill>
                    <a:srgbClr val="000099"/>
                  </a:solidFill>
                  <a:ea typeface="方正姚体" pitchFamily="2" charset="-122"/>
                </a:rPr>
                <a:t>《</a:t>
              </a:r>
              <a:r>
                <a:rPr lang="zh-CN" altLang="en-US" sz="2200" b="1">
                  <a:solidFill>
                    <a:srgbClr val="000099"/>
                  </a:solidFill>
                  <a:ea typeface="方正姚体" pitchFamily="2" charset="-122"/>
                </a:rPr>
                <a:t>经济问题探索</a:t>
              </a:r>
              <a:r>
                <a:rPr lang="en-US" altLang="zh-CN" sz="2200" b="1">
                  <a:solidFill>
                    <a:srgbClr val="000099"/>
                  </a:solidFill>
                  <a:ea typeface="方正姚体" pitchFamily="2" charset="-122"/>
                </a:rPr>
                <a:t>》</a:t>
              </a:r>
              <a:r>
                <a:rPr lang="zh-CN" altLang="en-US" sz="2200" b="1">
                  <a:solidFill>
                    <a:srgbClr val="000099"/>
                  </a:solidFill>
                  <a:ea typeface="方正姚体" pitchFamily="2" charset="-122"/>
                </a:rPr>
                <a:t>等国内相关期刊杂志，中国学术期刊网、万方数据库，以及相关著作。</a:t>
              </a:r>
            </a:p>
          </p:txBody>
        </p:sp>
      </p:grpSp>
      <p:grpSp>
        <p:nvGrpSpPr>
          <p:cNvPr id="27655" name="Group 7"/>
          <p:cNvGrpSpPr>
            <a:grpSpLocks/>
          </p:cNvGrpSpPr>
          <p:nvPr/>
        </p:nvGrpSpPr>
        <p:grpSpPr bwMode="auto">
          <a:xfrm>
            <a:off x="539750" y="3213100"/>
            <a:ext cx="7993063" cy="2992438"/>
            <a:chOff x="295" y="936"/>
            <a:chExt cx="4989" cy="952"/>
          </a:xfrm>
        </p:grpSpPr>
        <p:sp>
          <p:nvSpPr>
            <p:cNvPr id="23556" name="AutoShape 8"/>
            <p:cNvSpPr>
              <a:spLocks noChangeArrowheads="1"/>
            </p:cNvSpPr>
            <p:nvPr/>
          </p:nvSpPr>
          <p:spPr bwMode="auto">
            <a:xfrm>
              <a:off x="295" y="936"/>
              <a:ext cx="4989" cy="952"/>
            </a:xfrm>
            <a:prstGeom prst="roundRect">
              <a:avLst>
                <a:gd name="adj" fmla="val 16667"/>
              </a:avLst>
            </a:prstGeom>
            <a:solidFill>
              <a:srgbClr val="FFFFFF"/>
            </a:solidFill>
            <a:ln w="38100" algn="ctr">
              <a:solidFill>
                <a:schemeClr val="tx2"/>
              </a:solidFill>
              <a:round/>
              <a:headEnd/>
              <a:tailEnd/>
            </a:ln>
          </p:spPr>
          <p:txBody>
            <a:bodyPr wrap="none" anchor="ctr"/>
            <a:lstStyle/>
            <a:p>
              <a:endParaRPr lang="zh-CN" altLang="en-US" sz="2000" b="1">
                <a:solidFill>
                  <a:schemeClr val="hlink"/>
                </a:solidFill>
                <a:latin typeface="黑体" pitchFamily="2" charset="-122"/>
                <a:ea typeface="黑体" pitchFamily="2" charset="-122"/>
              </a:endParaRPr>
            </a:p>
            <a:p>
              <a:endParaRPr lang="zh-CN" altLang="en-US" sz="2400">
                <a:solidFill>
                  <a:schemeClr val="tx2"/>
                </a:solidFill>
                <a:latin typeface="黑体" pitchFamily="2" charset="-122"/>
                <a:ea typeface="黑体" pitchFamily="2" charset="-122"/>
              </a:endParaRPr>
            </a:p>
            <a:p>
              <a:pPr eaLnBrk="0" hangingPunct="0"/>
              <a:endParaRPr lang="en-US" altLang="ko-KR" sz="2400" b="1">
                <a:solidFill>
                  <a:schemeClr val="tx2"/>
                </a:solidFill>
                <a:latin typeface="黑体" pitchFamily="2" charset="-122"/>
                <a:ea typeface="黑体" pitchFamily="2" charset="-122"/>
              </a:endParaRPr>
            </a:p>
          </p:txBody>
        </p:sp>
        <p:sp>
          <p:nvSpPr>
            <p:cNvPr id="23557" name="Text Box 9"/>
            <p:cNvSpPr txBox="1">
              <a:spLocks noChangeArrowheads="1"/>
            </p:cNvSpPr>
            <p:nvPr/>
          </p:nvSpPr>
          <p:spPr bwMode="auto">
            <a:xfrm>
              <a:off x="385" y="1071"/>
              <a:ext cx="4808" cy="727"/>
            </a:xfrm>
            <a:prstGeom prst="rect">
              <a:avLst/>
            </a:prstGeom>
            <a:noFill/>
            <a:ln w="9525">
              <a:noFill/>
              <a:miter lim="800000"/>
              <a:headEnd/>
              <a:tailEnd/>
            </a:ln>
          </p:spPr>
          <p:txBody>
            <a:bodyPr>
              <a:spAutoFit/>
            </a:bodyPr>
            <a:lstStyle/>
            <a:p>
              <a:pPr algn="just"/>
              <a:r>
                <a:rPr lang="en-US" altLang="zh-CN" sz="2400">
                  <a:solidFill>
                    <a:srgbClr val="FF0000"/>
                  </a:solidFill>
                  <a:ea typeface="汉仪粗宋简" pitchFamily="49" charset="-122"/>
                </a:rPr>
                <a:t>  6</a:t>
              </a:r>
              <a:r>
                <a:rPr lang="zh-CN" altLang="en-US" sz="2400">
                  <a:solidFill>
                    <a:srgbClr val="FF0000"/>
                  </a:solidFill>
                  <a:ea typeface="汉仪粗宋简" pitchFamily="49" charset="-122"/>
                </a:rPr>
                <a:t>、进度安排</a:t>
              </a:r>
            </a:p>
            <a:p>
              <a:pPr algn="just"/>
              <a:r>
                <a:rPr lang="en-US" altLang="zh-CN" sz="2000" b="1">
                  <a:solidFill>
                    <a:srgbClr val="000099"/>
                  </a:solidFill>
                  <a:latin typeface="方正姚体" pitchFamily="2" charset="-122"/>
                  <a:ea typeface="方正姚体" pitchFamily="2" charset="-122"/>
                </a:rPr>
                <a:t>2013</a:t>
              </a:r>
              <a:r>
                <a:rPr lang="zh-CN" altLang="en-US" sz="2000" b="1">
                  <a:solidFill>
                    <a:srgbClr val="000099"/>
                  </a:solidFill>
                  <a:latin typeface="方正姚体" pitchFamily="2" charset="-122"/>
                  <a:ea typeface="方正姚体" pitchFamily="2" charset="-122"/>
                </a:rPr>
                <a:t>年</a:t>
              </a:r>
              <a:r>
                <a:rPr lang="en-US" altLang="zh-CN" sz="2000" b="1">
                  <a:solidFill>
                    <a:srgbClr val="000099"/>
                  </a:solidFill>
                  <a:latin typeface="方正姚体" pitchFamily="2" charset="-122"/>
                  <a:ea typeface="方正姚体" pitchFamily="2" charset="-122"/>
                </a:rPr>
                <a:t>1-2</a:t>
              </a:r>
              <a:r>
                <a:rPr lang="zh-CN" altLang="en-US" sz="2000" b="1">
                  <a:solidFill>
                    <a:srgbClr val="000099"/>
                  </a:solidFill>
                  <a:latin typeface="方正姚体" pitchFamily="2" charset="-122"/>
                  <a:ea typeface="方正姚体" pitchFamily="2" charset="-122"/>
                </a:rPr>
                <a:t>月  理论知识学习、文献阅读和部分研究工作。</a:t>
              </a:r>
            </a:p>
            <a:p>
              <a:pPr algn="just"/>
              <a:r>
                <a:rPr lang="en-US" altLang="zh-CN" sz="2000" b="1">
                  <a:solidFill>
                    <a:srgbClr val="000099"/>
                  </a:solidFill>
                  <a:latin typeface="方正姚体" pitchFamily="2" charset="-122"/>
                  <a:ea typeface="方正姚体" pitchFamily="2" charset="-122"/>
                </a:rPr>
                <a:t>2013</a:t>
              </a:r>
              <a:r>
                <a:rPr lang="zh-CN" altLang="en-US" sz="2000" b="1">
                  <a:solidFill>
                    <a:srgbClr val="000099"/>
                  </a:solidFill>
                  <a:latin typeface="方正姚体" pitchFamily="2" charset="-122"/>
                  <a:ea typeface="方正姚体" pitchFamily="2" charset="-122"/>
                </a:rPr>
                <a:t>年</a:t>
              </a:r>
              <a:r>
                <a:rPr lang="en-US" altLang="zh-CN" sz="2000" b="1">
                  <a:solidFill>
                    <a:srgbClr val="000099"/>
                  </a:solidFill>
                  <a:latin typeface="方正姚体" pitchFamily="2" charset="-122"/>
                  <a:ea typeface="方正姚体" pitchFamily="2" charset="-122"/>
                </a:rPr>
                <a:t>3-4</a:t>
              </a:r>
              <a:r>
                <a:rPr lang="zh-CN" altLang="en-US" sz="2000" b="1">
                  <a:solidFill>
                    <a:srgbClr val="000099"/>
                  </a:solidFill>
                  <a:latin typeface="方正姚体" pitchFamily="2" charset="-122"/>
                  <a:ea typeface="方正姚体" pitchFamily="2" charset="-122"/>
                </a:rPr>
                <a:t>月  资料搜集、数据分析。</a:t>
              </a:r>
            </a:p>
            <a:p>
              <a:pPr algn="just"/>
              <a:r>
                <a:rPr lang="en-US" altLang="zh-CN" sz="2000" b="1">
                  <a:solidFill>
                    <a:srgbClr val="000099"/>
                  </a:solidFill>
                  <a:latin typeface="方正姚体" pitchFamily="2" charset="-122"/>
                  <a:ea typeface="方正姚体" pitchFamily="2" charset="-122"/>
                </a:rPr>
                <a:t>2013</a:t>
              </a:r>
              <a:r>
                <a:rPr lang="zh-CN" altLang="en-US" sz="2000" b="1">
                  <a:solidFill>
                    <a:srgbClr val="000099"/>
                  </a:solidFill>
                  <a:latin typeface="方正姚体" pitchFamily="2" charset="-122"/>
                  <a:ea typeface="方正姚体" pitchFamily="2" charset="-122"/>
                </a:rPr>
                <a:t>年</a:t>
              </a:r>
              <a:r>
                <a:rPr lang="en-US" altLang="zh-CN" sz="2000" b="1">
                  <a:solidFill>
                    <a:srgbClr val="000099"/>
                  </a:solidFill>
                  <a:latin typeface="方正姚体" pitchFamily="2" charset="-122"/>
                  <a:ea typeface="方正姚体" pitchFamily="2" charset="-122"/>
                </a:rPr>
                <a:t>5</a:t>
              </a:r>
              <a:r>
                <a:rPr lang="zh-CN" altLang="en-US" sz="2000" b="1">
                  <a:solidFill>
                    <a:srgbClr val="000099"/>
                  </a:solidFill>
                  <a:latin typeface="方正姚体" pitchFamily="2" charset="-122"/>
                  <a:ea typeface="方正姚体" pitchFamily="2" charset="-122"/>
                </a:rPr>
                <a:t>月      论文开题。</a:t>
              </a:r>
            </a:p>
            <a:p>
              <a:pPr algn="just"/>
              <a:r>
                <a:rPr lang="en-US" altLang="zh-CN" sz="2000" b="1">
                  <a:solidFill>
                    <a:srgbClr val="000099"/>
                  </a:solidFill>
                  <a:latin typeface="方正姚体" pitchFamily="2" charset="-122"/>
                  <a:ea typeface="方正姚体" pitchFamily="2" charset="-122"/>
                </a:rPr>
                <a:t>2014</a:t>
              </a:r>
              <a:r>
                <a:rPr lang="zh-CN" altLang="en-US" sz="2000" b="1">
                  <a:solidFill>
                    <a:srgbClr val="000099"/>
                  </a:solidFill>
                  <a:latin typeface="方正姚体" pitchFamily="2" charset="-122"/>
                  <a:ea typeface="方正姚体" pitchFamily="2" charset="-122"/>
                </a:rPr>
                <a:t>年</a:t>
              </a:r>
              <a:r>
                <a:rPr lang="en-US" altLang="zh-CN" sz="2000" b="1">
                  <a:solidFill>
                    <a:srgbClr val="000099"/>
                  </a:solidFill>
                  <a:latin typeface="方正姚体" pitchFamily="2" charset="-122"/>
                  <a:ea typeface="方正姚体" pitchFamily="2" charset="-122"/>
                </a:rPr>
                <a:t>2</a:t>
              </a:r>
              <a:r>
                <a:rPr lang="zh-CN" altLang="en-US" sz="2000" b="1">
                  <a:solidFill>
                    <a:srgbClr val="000099"/>
                  </a:solidFill>
                  <a:latin typeface="方正姚体" pitchFamily="2" charset="-122"/>
                  <a:ea typeface="方正姚体" pitchFamily="2" charset="-122"/>
                </a:rPr>
                <a:t>月      论文初稿</a:t>
              </a:r>
            </a:p>
            <a:p>
              <a:pPr algn="just"/>
              <a:r>
                <a:rPr lang="en-US" altLang="zh-CN" sz="2000" b="1">
                  <a:solidFill>
                    <a:srgbClr val="000099"/>
                  </a:solidFill>
                  <a:latin typeface="方正姚体" pitchFamily="2" charset="-122"/>
                  <a:ea typeface="方正姚体" pitchFamily="2" charset="-122"/>
                </a:rPr>
                <a:t>2014</a:t>
              </a:r>
              <a:r>
                <a:rPr lang="zh-CN" altLang="en-US" sz="2000" b="1">
                  <a:solidFill>
                    <a:srgbClr val="000099"/>
                  </a:solidFill>
                  <a:latin typeface="方正姚体" pitchFamily="2" charset="-122"/>
                  <a:ea typeface="方正姚体" pitchFamily="2" charset="-122"/>
                </a:rPr>
                <a:t>年</a:t>
              </a:r>
              <a:r>
                <a:rPr lang="en-US" altLang="zh-CN" sz="2000" b="1">
                  <a:solidFill>
                    <a:srgbClr val="000099"/>
                  </a:solidFill>
                  <a:latin typeface="方正姚体" pitchFamily="2" charset="-122"/>
                  <a:ea typeface="方正姚体" pitchFamily="2" charset="-122"/>
                </a:rPr>
                <a:t>3-4</a:t>
              </a:r>
              <a:r>
                <a:rPr lang="zh-CN" altLang="en-US" sz="2000" b="1">
                  <a:solidFill>
                    <a:srgbClr val="000099"/>
                  </a:solidFill>
                  <a:latin typeface="方正姚体" pitchFamily="2" charset="-122"/>
                  <a:ea typeface="方正姚体" pitchFamily="2" charset="-122"/>
                </a:rPr>
                <a:t>月  论文修改</a:t>
              </a:r>
            </a:p>
            <a:p>
              <a:pPr algn="just"/>
              <a:r>
                <a:rPr lang="en-US" altLang="zh-CN" sz="2000" b="1">
                  <a:solidFill>
                    <a:srgbClr val="000099"/>
                  </a:solidFill>
                  <a:latin typeface="方正姚体" pitchFamily="2" charset="-122"/>
                  <a:ea typeface="方正姚体" pitchFamily="2" charset="-122"/>
                </a:rPr>
                <a:t>2014</a:t>
              </a:r>
              <a:r>
                <a:rPr lang="zh-CN" altLang="en-US" sz="2000" b="1">
                  <a:solidFill>
                    <a:srgbClr val="000099"/>
                  </a:solidFill>
                  <a:latin typeface="方正姚体" pitchFamily="2" charset="-122"/>
                  <a:ea typeface="方正姚体" pitchFamily="2" charset="-122"/>
                </a:rPr>
                <a:t>年 </a:t>
              </a:r>
              <a:r>
                <a:rPr lang="en-US" altLang="zh-CN" sz="2000" b="1">
                  <a:solidFill>
                    <a:srgbClr val="000099"/>
                  </a:solidFill>
                  <a:latin typeface="方正姚体" pitchFamily="2" charset="-122"/>
                  <a:ea typeface="方正姚体" pitchFamily="2" charset="-122"/>
                </a:rPr>
                <a:t>5 </a:t>
              </a:r>
              <a:r>
                <a:rPr lang="zh-CN" altLang="en-US" sz="2000" b="1">
                  <a:solidFill>
                    <a:srgbClr val="000099"/>
                  </a:solidFill>
                  <a:latin typeface="方正姚体" pitchFamily="2" charset="-122"/>
                  <a:ea typeface="方正姚体" pitchFamily="2" charset="-122"/>
                </a:rPr>
                <a:t>月    论文答辩</a:t>
              </a:r>
            </a:p>
          </p:txBody>
        </p:sp>
      </p:gr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7652"/>
                                        </p:tgtEl>
                                        <p:attrNameLst>
                                          <p:attrName>style.visibility</p:attrName>
                                        </p:attrNameLst>
                                      </p:cBhvr>
                                      <p:to>
                                        <p:strVal val="visible"/>
                                      </p:to>
                                    </p:set>
                                    <p:animEffect transition="in" filter="wipe(left)">
                                      <p:cBhvr>
                                        <p:cTn id="7" dur="500"/>
                                        <p:tgtEl>
                                          <p:spTgt spid="2765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7655"/>
                                        </p:tgtEl>
                                        <p:attrNameLst>
                                          <p:attrName>style.visibility</p:attrName>
                                        </p:attrNameLst>
                                      </p:cBhvr>
                                      <p:to>
                                        <p:strVal val="visible"/>
                                      </p:to>
                                    </p:set>
                                    <p:animEffect transition="in" filter="wipe(left)">
                                      <p:cBhvr>
                                        <p:cTn id="11" dur="500"/>
                                        <p:tgtEl>
                                          <p:spTgt spid="276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8" name="标题 5"/>
          <p:cNvSpPr txBox="1">
            <a:spLocks/>
          </p:cNvSpPr>
          <p:nvPr/>
        </p:nvSpPr>
        <p:spPr>
          <a:xfrm>
            <a:off x="-2737762" y="1857364"/>
            <a:ext cx="14953628" cy="2256862"/>
          </a:xfrm>
          <a:prstGeom prst="rect">
            <a:avLst/>
          </a:prstGeom>
          <a:noFill/>
          <a:ln/>
        </p:spPr>
        <p:txBody>
          <a:bodyPr anchor="ctr">
            <a:normAutofit/>
          </a:bodyPr>
          <a:lstStyle/>
          <a:p>
            <a:pPr algn="ctr" fontAlgn="auto">
              <a:spcAft>
                <a:spcPts val="0"/>
              </a:spcAft>
              <a:defRPr/>
            </a:pPr>
            <a:r>
              <a:rPr lang="zh-CN" altLang="en-US" sz="8000" b="1" dirty="0">
                <a:solidFill>
                  <a:srgbClr val="002060"/>
                </a:solidFill>
                <a:effectLst>
                  <a:reflection blurRad="6350" stA="60000" endA="900" endPos="58000" dir="5400000" sy="-100000" algn="bl" rotWithShape="0"/>
                </a:effectLst>
                <a:latin typeface="+mj-lt"/>
                <a:ea typeface="创艺简标宋" pitchFamily="2" charset="-122"/>
                <a:cs typeface="+mj-cs"/>
              </a:rPr>
              <a:t>谢     谢</a:t>
            </a:r>
          </a:p>
        </p:txBody>
      </p:sp>
      <p:sp>
        <p:nvSpPr>
          <p:cNvPr id="24579" name="Rectangle 3"/>
          <p:cNvSpPr txBox="1">
            <a:spLocks noChangeArrowheads="1"/>
          </p:cNvSpPr>
          <p:nvPr/>
        </p:nvSpPr>
        <p:spPr bwMode="auto">
          <a:xfrm>
            <a:off x="571500" y="6000750"/>
            <a:ext cx="5329238" cy="857250"/>
          </a:xfrm>
          <a:prstGeom prst="rect">
            <a:avLst/>
          </a:prstGeom>
          <a:noFill/>
          <a:ln w="9525">
            <a:noFill/>
            <a:miter lim="800000"/>
            <a:headEnd/>
            <a:tailEnd/>
          </a:ln>
        </p:spPr>
        <p:txBody>
          <a:bodyPr/>
          <a:lstStyle/>
          <a:p>
            <a:pPr marL="342900" indent="-342900">
              <a:spcBef>
                <a:spcPct val="20000"/>
              </a:spcBef>
              <a:buFont typeface="Arial" charset="0"/>
              <a:buChar char="•"/>
            </a:pPr>
            <a:r>
              <a:rPr lang="zh-CN" altLang="en-US" sz="2800">
                <a:solidFill>
                  <a:schemeClr val="bg1"/>
                </a:solidFill>
                <a:latin typeface="Calibri" pitchFamily="34" charset="0"/>
              </a:rPr>
              <a:t>请各位老师批评指正</a:t>
            </a:r>
            <a:endParaRPr lang="en-US" altLang="zh-CN" sz="2800">
              <a:solidFill>
                <a:schemeClr val="bg1"/>
              </a:solidFill>
              <a:latin typeface="Calibri" pitchFamily="34" charset="0"/>
            </a:endParaRPr>
          </a:p>
        </p:txBody>
      </p:sp>
      <p:sp>
        <p:nvSpPr>
          <p:cNvPr id="4" name="矩形 3"/>
          <p:cNvSpPr/>
          <p:nvPr/>
        </p:nvSpPr>
        <p:spPr>
          <a:xfrm>
            <a:off x="8420094" y="0"/>
            <a:ext cx="690253" cy="230832"/>
          </a:xfrm>
          <a:prstGeom prst="rect">
            <a:avLst/>
          </a:prstGeom>
        </p:spPr>
        <p:txBody>
          <a:bodyPr wrap="square">
            <a:spAutoFit/>
          </a:bodyPr>
          <a:lstStyle/>
          <a:p>
            <a:pPr lvl="0"/>
            <a:r>
              <a:rPr lang="en-US" altLang="zh-CN" sz="100" dirty="0">
                <a:solidFill>
                  <a:schemeClr val="bg1"/>
                </a:solidFill>
              </a:rPr>
              <a:t>PPT</a:t>
            </a:r>
            <a:r>
              <a:rPr lang="zh-CN" altLang="en-US" sz="100" dirty="0">
                <a:solidFill>
                  <a:schemeClr val="bg1"/>
                </a:solidFill>
              </a:rPr>
              <a:t>模板下载：</a:t>
            </a:r>
            <a:r>
              <a:rPr lang="en-US" altLang="zh-CN" sz="100" dirty="0">
                <a:solidFill>
                  <a:schemeClr val="bg1"/>
                </a:solidFill>
              </a:rPr>
              <a:t>www.1ppt.com/moban/     </a:t>
            </a:r>
            <a:r>
              <a:rPr lang="zh-CN" altLang="en-US" sz="100" dirty="0">
                <a:solidFill>
                  <a:schemeClr val="bg1"/>
                </a:solidFill>
              </a:rPr>
              <a:t>行业</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www.1ppt.com/hangye/ </a:t>
            </a:r>
          </a:p>
          <a:p>
            <a:pPr lvl="0"/>
            <a:r>
              <a:rPr lang="zh-CN" altLang="en-US" sz="100" dirty="0">
                <a:solidFill>
                  <a:schemeClr val="bg1"/>
                </a:solidFill>
              </a:rPr>
              <a:t>节日</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www.1ppt.com/jieri/           PPT</a:t>
            </a:r>
            <a:r>
              <a:rPr lang="zh-CN" altLang="en-US" sz="100" dirty="0">
                <a:solidFill>
                  <a:schemeClr val="bg1"/>
                </a:solidFill>
              </a:rPr>
              <a:t>素材下载：</a:t>
            </a:r>
            <a:r>
              <a:rPr lang="en-US" altLang="zh-CN" sz="100" dirty="0">
                <a:solidFill>
                  <a:schemeClr val="bg1"/>
                </a:solidFill>
              </a:rPr>
              <a:t>www.1ppt.com/sucai/</a:t>
            </a:r>
          </a:p>
          <a:p>
            <a:pPr lvl="0"/>
            <a:r>
              <a:rPr lang="en-US" altLang="zh-CN" sz="100" dirty="0">
                <a:solidFill>
                  <a:schemeClr val="bg1"/>
                </a:solidFill>
              </a:rPr>
              <a:t>PPT</a:t>
            </a:r>
            <a:r>
              <a:rPr lang="zh-CN" altLang="en-US" sz="100" dirty="0">
                <a:solidFill>
                  <a:schemeClr val="bg1"/>
                </a:solidFill>
              </a:rPr>
              <a:t>背景图片：</a:t>
            </a:r>
            <a:r>
              <a:rPr lang="en-US" altLang="zh-CN" sz="100" dirty="0">
                <a:solidFill>
                  <a:schemeClr val="bg1"/>
                </a:solidFill>
              </a:rPr>
              <a:t>www.1ppt.com/beijing/      PPT</a:t>
            </a:r>
            <a:r>
              <a:rPr lang="zh-CN" altLang="en-US" sz="100" dirty="0">
                <a:solidFill>
                  <a:schemeClr val="bg1"/>
                </a:solidFill>
              </a:rPr>
              <a:t>图表下载：</a:t>
            </a:r>
            <a:r>
              <a:rPr lang="en-US" altLang="zh-CN" sz="100" dirty="0">
                <a:solidFill>
                  <a:schemeClr val="bg1"/>
                </a:solidFill>
              </a:rPr>
              <a:t>www.1ppt.com/tubiao/      </a:t>
            </a:r>
          </a:p>
          <a:p>
            <a:pPr lvl="0"/>
            <a:r>
              <a:rPr lang="zh-CN" altLang="en-US" sz="100" dirty="0">
                <a:solidFill>
                  <a:schemeClr val="bg1"/>
                </a:solidFill>
              </a:rPr>
              <a:t>优秀</a:t>
            </a:r>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pPr lvl="0"/>
            <a:r>
              <a:rPr lang="en-US" altLang="zh-CN" sz="100" dirty="0">
                <a:solidFill>
                  <a:schemeClr val="bg1"/>
                </a:solidFill>
              </a:rPr>
              <a:t>Word</a:t>
            </a:r>
            <a:r>
              <a:rPr lang="zh-CN" altLang="en-US" sz="100" dirty="0">
                <a:solidFill>
                  <a:schemeClr val="bg1"/>
                </a:solidFill>
              </a:rPr>
              <a:t>教程： </a:t>
            </a:r>
            <a:r>
              <a:rPr lang="en-US" altLang="zh-CN" sz="100" dirty="0">
                <a:solidFill>
                  <a:schemeClr val="bg1"/>
                </a:solidFill>
              </a:rPr>
              <a:t>www.1ppt.com/word/              Excel</a:t>
            </a:r>
            <a:r>
              <a:rPr lang="zh-CN" altLang="en-US" sz="100" dirty="0">
                <a:solidFill>
                  <a:schemeClr val="bg1"/>
                </a:solidFill>
              </a:rPr>
              <a:t>教程：</a:t>
            </a:r>
            <a:r>
              <a:rPr lang="en-US" altLang="zh-CN" sz="100" dirty="0">
                <a:solidFill>
                  <a:schemeClr val="bg1"/>
                </a:solidFill>
              </a:rPr>
              <a:t>www.1ppt.com/excel/  </a:t>
            </a:r>
          </a:p>
          <a:p>
            <a:pPr lvl="0"/>
            <a:r>
              <a:rPr lang="zh-CN" altLang="en-US" sz="100" dirty="0">
                <a:solidFill>
                  <a:schemeClr val="bg1"/>
                </a:solidFill>
              </a:rPr>
              <a:t>资料下载：</a:t>
            </a:r>
            <a:r>
              <a:rPr lang="en-US" altLang="zh-CN" sz="100" dirty="0">
                <a:solidFill>
                  <a:schemeClr val="bg1"/>
                </a:solidFill>
              </a:rPr>
              <a:t>www.1ppt.com/ziliao/                PPT</a:t>
            </a:r>
            <a:r>
              <a:rPr lang="zh-CN" altLang="en-US" sz="100" dirty="0">
                <a:solidFill>
                  <a:schemeClr val="bg1"/>
                </a:solidFill>
              </a:rPr>
              <a:t>课件下载：</a:t>
            </a:r>
            <a:r>
              <a:rPr lang="en-US" altLang="zh-CN" sz="100" dirty="0">
                <a:solidFill>
                  <a:schemeClr val="bg1"/>
                </a:solidFill>
              </a:rPr>
              <a:t>www.1ppt.com/kejian/ </a:t>
            </a:r>
          </a:p>
          <a:p>
            <a:pPr lvl="0"/>
            <a:r>
              <a:rPr lang="zh-CN" altLang="en-US" sz="100" dirty="0">
                <a:solidFill>
                  <a:schemeClr val="bg1"/>
                </a:solidFill>
              </a:rPr>
              <a:t>范文下载：</a:t>
            </a:r>
            <a:r>
              <a:rPr lang="en-US" altLang="zh-CN" sz="100" dirty="0">
                <a:solidFill>
                  <a:schemeClr val="bg1"/>
                </a:solidFill>
              </a:rPr>
              <a:t>www.1ppt.com/fanwen/             </a:t>
            </a:r>
            <a:r>
              <a:rPr lang="zh-CN" altLang="en-US" sz="100" dirty="0">
                <a:solidFill>
                  <a:schemeClr val="bg1"/>
                </a:solidFill>
              </a:rPr>
              <a:t>试卷下载：</a:t>
            </a:r>
            <a:r>
              <a:rPr lang="en-US" altLang="zh-CN" sz="100" dirty="0">
                <a:solidFill>
                  <a:schemeClr val="bg1"/>
                </a:solidFill>
              </a:rPr>
              <a:t>www.1ppt.com/shiti/  </a:t>
            </a:r>
          </a:p>
          <a:p>
            <a:pPr lvl="0"/>
            <a:r>
              <a:rPr lang="zh-CN" altLang="en-US" sz="100" dirty="0">
                <a:solidFill>
                  <a:schemeClr val="bg1"/>
                </a:solidFill>
              </a:rPr>
              <a:t>教案下载：</a:t>
            </a:r>
            <a:r>
              <a:rPr lang="en-US" altLang="zh-CN" sz="100" dirty="0">
                <a:solidFill>
                  <a:schemeClr val="bg1"/>
                </a:solidFill>
              </a:rPr>
              <a:t>www.1ppt.com/jiaoan/  </a:t>
            </a:r>
          </a:p>
          <a:p>
            <a:pPr lvl="0"/>
            <a:r>
              <a:rPr lang="en-US" altLang="zh-CN" sz="100" dirty="0">
                <a:solidFill>
                  <a:schemeClr val="bg1"/>
                </a:solidFill>
              </a:rPr>
              <a:t> </a:t>
            </a:r>
            <a:endParaRPr lang="zh-CN" altLang="en-US" sz="100" dirty="0">
              <a:solidFill>
                <a:schemeClr val="bg1"/>
              </a:solidFill>
            </a:endParaRP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 calcmode="lin" valueType="num">
                                      <p:cBhvr>
                                        <p:cTn id="9" dur="500" fill="hold"/>
                                        <p:tgtEl>
                                          <p:spTgt spid="8"/>
                                        </p:tgtEl>
                                        <p:attrNameLst>
                                          <p:attrName>ppt_x</p:attrName>
                                        </p:attrNameLst>
                                      </p:cBhvr>
                                      <p:tavLst>
                                        <p:tav tm="0">
                                          <p:val>
                                            <p:fltVal val="0.5"/>
                                          </p:val>
                                        </p:tav>
                                        <p:tav tm="100000">
                                          <p:val>
                                            <p:strVal val="#ppt_x"/>
                                          </p:val>
                                        </p:tav>
                                      </p:tavLst>
                                    </p:anim>
                                    <p:anim calcmode="lin" valueType="num">
                                      <p:cBhvr>
                                        <p:cTn id="10" dur="500" fill="hold"/>
                                        <p:tgtEl>
                                          <p:spTgt spid="8"/>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8" name="标题 1"/>
          <p:cNvSpPr txBox="1">
            <a:spLocks/>
          </p:cNvSpPr>
          <p:nvPr/>
        </p:nvSpPr>
        <p:spPr bwMode="auto">
          <a:xfrm>
            <a:off x="6407150" y="1393825"/>
            <a:ext cx="4068763" cy="1027113"/>
          </a:xfrm>
          <a:prstGeom prst="rect">
            <a:avLst/>
          </a:prstGeom>
          <a:noFill/>
          <a:ln w="9525">
            <a:noFill/>
            <a:miter lim="800000"/>
            <a:headEnd/>
            <a:tailEnd/>
          </a:ln>
          <a:effectLst>
            <a:outerShdw dist="35921" dir="2700000" algn="ctr" rotWithShape="0">
              <a:schemeClr val="tx1"/>
            </a:outerShdw>
          </a:effectLst>
        </p:spPr>
        <p:txBody>
          <a:bodyPr anchor="ctr"/>
          <a:lstStyle/>
          <a:p>
            <a:pPr algn="ctr">
              <a:defRPr/>
            </a:pPr>
            <a:r>
              <a:rPr lang="zh-CN" altLang="en-US" sz="4000">
                <a:solidFill>
                  <a:schemeClr val="bg1"/>
                </a:solidFill>
                <a:effectLst>
                  <a:outerShdw blurRad="38100" dist="38100" dir="2700000" algn="tl">
                    <a:srgbClr val="C0C0C0"/>
                  </a:outerShdw>
                </a:effectLst>
                <a:latin typeface="汉仪粗宋简" pitchFamily="49" charset="-122"/>
                <a:ea typeface="汉仪粗宋简" pitchFamily="49" charset="-122"/>
              </a:rPr>
              <a:t>研</a:t>
            </a:r>
          </a:p>
          <a:p>
            <a:pPr algn="ctr">
              <a:defRPr/>
            </a:pPr>
            <a:r>
              <a:rPr lang="zh-CN" altLang="en-US" sz="4000">
                <a:solidFill>
                  <a:schemeClr val="bg1"/>
                </a:solidFill>
                <a:effectLst>
                  <a:outerShdw blurRad="38100" dist="38100" dir="2700000" algn="tl">
                    <a:srgbClr val="C0C0C0"/>
                  </a:outerShdw>
                </a:effectLst>
                <a:latin typeface="汉仪粗宋简" pitchFamily="49" charset="-122"/>
                <a:ea typeface="汉仪粗宋简" pitchFamily="49" charset="-122"/>
              </a:rPr>
              <a:t>究</a:t>
            </a:r>
          </a:p>
          <a:p>
            <a:pPr algn="ctr">
              <a:defRPr/>
            </a:pPr>
            <a:r>
              <a:rPr lang="zh-CN" altLang="en-US" sz="4000">
                <a:solidFill>
                  <a:schemeClr val="bg1"/>
                </a:solidFill>
                <a:effectLst>
                  <a:outerShdw blurRad="38100" dist="38100" dir="2700000" algn="tl">
                    <a:srgbClr val="C0C0C0"/>
                  </a:outerShdw>
                </a:effectLst>
                <a:latin typeface="汉仪粗宋简" pitchFamily="49" charset="-122"/>
                <a:ea typeface="汉仪粗宋简" pitchFamily="49" charset="-122"/>
              </a:rPr>
              <a:t>概</a:t>
            </a:r>
          </a:p>
          <a:p>
            <a:pPr algn="ctr">
              <a:defRPr/>
            </a:pPr>
            <a:r>
              <a:rPr lang="zh-CN" altLang="en-US" sz="4000">
                <a:solidFill>
                  <a:schemeClr val="bg1"/>
                </a:solidFill>
                <a:effectLst>
                  <a:outerShdw blurRad="38100" dist="38100" dir="2700000" algn="tl">
                    <a:srgbClr val="C0C0C0"/>
                  </a:outerShdw>
                </a:effectLst>
                <a:latin typeface="汉仪粗宋简" pitchFamily="49" charset="-122"/>
                <a:ea typeface="汉仪粗宋简" pitchFamily="49" charset="-122"/>
              </a:rPr>
              <a:t>述</a:t>
            </a:r>
          </a:p>
        </p:txBody>
      </p:sp>
      <p:grpSp>
        <p:nvGrpSpPr>
          <p:cNvPr id="14377" name="Group 41"/>
          <p:cNvGrpSpPr>
            <a:grpSpLocks/>
          </p:cNvGrpSpPr>
          <p:nvPr/>
        </p:nvGrpSpPr>
        <p:grpSpPr bwMode="auto">
          <a:xfrm>
            <a:off x="1763713" y="1268413"/>
            <a:ext cx="4103687" cy="4752975"/>
            <a:chOff x="1111" y="799"/>
            <a:chExt cx="2585" cy="2994"/>
          </a:xfrm>
        </p:grpSpPr>
        <p:sp>
          <p:nvSpPr>
            <p:cNvPr id="9" name="Freeform 483"/>
            <p:cNvSpPr>
              <a:spLocks/>
            </p:cNvSpPr>
            <p:nvPr/>
          </p:nvSpPr>
          <p:spPr bwMode="gray">
            <a:xfrm>
              <a:off x="1563" y="829"/>
              <a:ext cx="2133" cy="332"/>
            </a:xfrm>
            <a:custGeom>
              <a:avLst/>
              <a:gdLst>
                <a:gd name="T0" fmla="*/ 0 w 2856"/>
                <a:gd name="T1" fmla="*/ 5 h 358"/>
                <a:gd name="T2" fmla="*/ 0 w 2856"/>
                <a:gd name="T3" fmla="*/ 357 h 358"/>
                <a:gd name="T4" fmla="*/ 2667 w 2856"/>
                <a:gd name="T5" fmla="*/ 357 h 358"/>
                <a:gd name="T6" fmla="*/ 2854 w 2856"/>
                <a:gd name="T7" fmla="*/ 182 h 358"/>
                <a:gd name="T8" fmla="*/ 2667 w 2856"/>
                <a:gd name="T9" fmla="*/ 0 h 358"/>
                <a:gd name="T10" fmla="*/ 0 w 2856"/>
                <a:gd name="T11" fmla="*/ 5 h 358"/>
                <a:gd name="T12" fmla="*/ 0 60000 65536"/>
                <a:gd name="T13" fmla="*/ 0 60000 65536"/>
                <a:gd name="T14" fmla="*/ 0 60000 65536"/>
                <a:gd name="T15" fmla="*/ 0 60000 65536"/>
                <a:gd name="T16" fmla="*/ 0 60000 65536"/>
                <a:gd name="T17" fmla="*/ 0 60000 65536"/>
                <a:gd name="T18" fmla="*/ 0 w 2856"/>
                <a:gd name="T19" fmla="*/ 0 h 358"/>
                <a:gd name="T20" fmla="*/ 2856 w 2856"/>
                <a:gd name="T21" fmla="*/ 358 h 358"/>
              </a:gdLst>
              <a:ahLst/>
              <a:cxnLst>
                <a:cxn ang="T12">
                  <a:pos x="T0" y="T1"/>
                </a:cxn>
                <a:cxn ang="T13">
                  <a:pos x="T2" y="T3"/>
                </a:cxn>
                <a:cxn ang="T14">
                  <a:pos x="T4" y="T5"/>
                </a:cxn>
                <a:cxn ang="T15">
                  <a:pos x="T6" y="T7"/>
                </a:cxn>
                <a:cxn ang="T16">
                  <a:pos x="T8" y="T9"/>
                </a:cxn>
                <a:cxn ang="T17">
                  <a:pos x="T10" y="T11"/>
                </a:cxn>
              </a:cxnLst>
              <a:rect l="T18" t="T19" r="T20" b="T21"/>
              <a:pathLst>
                <a:path w="2856" h="358">
                  <a:moveTo>
                    <a:pt x="0" y="5"/>
                  </a:moveTo>
                  <a:lnTo>
                    <a:pt x="0" y="357"/>
                  </a:lnTo>
                  <a:cubicBezTo>
                    <a:pt x="97" y="358"/>
                    <a:pt x="2594" y="357"/>
                    <a:pt x="2667" y="357"/>
                  </a:cubicBezTo>
                  <a:cubicBezTo>
                    <a:pt x="2739" y="357"/>
                    <a:pt x="2851" y="321"/>
                    <a:pt x="2854" y="182"/>
                  </a:cubicBezTo>
                  <a:cubicBezTo>
                    <a:pt x="2856" y="43"/>
                    <a:pt x="2755" y="0"/>
                    <a:pt x="2667" y="0"/>
                  </a:cubicBezTo>
                  <a:cubicBezTo>
                    <a:pt x="2579" y="0"/>
                    <a:pt x="95" y="5"/>
                    <a:pt x="0" y="5"/>
                  </a:cubicBezTo>
                  <a:close/>
                </a:path>
              </a:pathLst>
            </a:custGeom>
            <a:gradFill rotWithShape="1">
              <a:gsLst>
                <a:gs pos="0">
                  <a:srgbClr val="0070C0"/>
                </a:gs>
                <a:gs pos="100000">
                  <a:srgbClr val="0070C0">
                    <a:gamma/>
                    <a:shade val="46275"/>
                    <a:invGamma/>
                  </a:srgbClr>
                </a:gs>
              </a:gsLst>
              <a:lin ang="5400000" scaled="1"/>
            </a:gradFill>
            <a:ln w="28575" cap="flat" cmpd="sng">
              <a:solidFill>
                <a:srgbClr val="808080"/>
              </a:solidFill>
              <a:prstDash val="solid"/>
              <a:round/>
              <a:headEnd/>
              <a:tailEnd/>
            </a:ln>
            <a:effectLst>
              <a:outerShdw dist="35921" dir="2700000" algn="ctr" rotWithShape="0">
                <a:schemeClr val="bg2"/>
              </a:outerShdw>
            </a:effectLst>
          </p:spPr>
          <p:txBody>
            <a:bodyPr wrap="none" anchor="ctr"/>
            <a:lstStyle/>
            <a:p>
              <a:pPr>
                <a:defRPr/>
              </a:pPr>
              <a:endParaRPr lang="zh-CN" altLang="en-US"/>
            </a:p>
          </p:txBody>
        </p:sp>
        <p:sp>
          <p:nvSpPr>
            <p:cNvPr id="10" name="Freeform 482"/>
            <p:cNvSpPr>
              <a:spLocks/>
            </p:cNvSpPr>
            <p:nvPr/>
          </p:nvSpPr>
          <p:spPr bwMode="gray">
            <a:xfrm>
              <a:off x="1121" y="829"/>
              <a:ext cx="356" cy="332"/>
            </a:xfrm>
            <a:custGeom>
              <a:avLst/>
              <a:gdLst>
                <a:gd name="T0" fmla="*/ 372 w 372"/>
                <a:gd name="T1" fmla="*/ 1 h 358"/>
                <a:gd name="T2" fmla="*/ 372 w 372"/>
                <a:gd name="T3" fmla="*/ 358 h 358"/>
                <a:gd name="T4" fmla="*/ 165 w 372"/>
                <a:gd name="T5" fmla="*/ 357 h 358"/>
                <a:gd name="T6" fmla="*/ 0 w 372"/>
                <a:gd name="T7" fmla="*/ 181 h 358"/>
                <a:gd name="T8" fmla="*/ 164 w 372"/>
                <a:gd name="T9" fmla="*/ 1 h 358"/>
                <a:gd name="T10" fmla="*/ 372 w 372"/>
                <a:gd name="T11" fmla="*/ 1 h 358"/>
                <a:gd name="T12" fmla="*/ 0 60000 65536"/>
                <a:gd name="T13" fmla="*/ 0 60000 65536"/>
                <a:gd name="T14" fmla="*/ 0 60000 65536"/>
                <a:gd name="T15" fmla="*/ 0 60000 65536"/>
                <a:gd name="T16" fmla="*/ 0 60000 65536"/>
                <a:gd name="T17" fmla="*/ 0 60000 65536"/>
                <a:gd name="T18" fmla="*/ 0 w 372"/>
                <a:gd name="T19" fmla="*/ 0 h 358"/>
                <a:gd name="T20" fmla="*/ 372 w 372"/>
                <a:gd name="T21" fmla="*/ 358 h 358"/>
              </a:gdLst>
              <a:ahLst/>
              <a:cxnLst>
                <a:cxn ang="T12">
                  <a:pos x="T0" y="T1"/>
                </a:cxn>
                <a:cxn ang="T13">
                  <a:pos x="T2" y="T3"/>
                </a:cxn>
                <a:cxn ang="T14">
                  <a:pos x="T4" y="T5"/>
                </a:cxn>
                <a:cxn ang="T15">
                  <a:pos x="T6" y="T7"/>
                </a:cxn>
                <a:cxn ang="T16">
                  <a:pos x="T8" y="T9"/>
                </a:cxn>
                <a:cxn ang="T17">
                  <a:pos x="T10" y="T11"/>
                </a:cxn>
              </a:cxnLst>
              <a:rect l="T18" t="T19" r="T20" b="T21"/>
              <a:pathLst>
                <a:path w="372" h="358">
                  <a:moveTo>
                    <a:pt x="372" y="1"/>
                  </a:moveTo>
                  <a:cubicBezTo>
                    <a:pt x="372" y="179"/>
                    <a:pt x="372" y="358"/>
                    <a:pt x="372" y="358"/>
                  </a:cubicBezTo>
                  <a:lnTo>
                    <a:pt x="165" y="357"/>
                  </a:lnTo>
                  <a:cubicBezTo>
                    <a:pt x="137" y="357"/>
                    <a:pt x="0" y="316"/>
                    <a:pt x="0" y="181"/>
                  </a:cubicBezTo>
                  <a:cubicBezTo>
                    <a:pt x="0" y="46"/>
                    <a:pt x="126" y="0"/>
                    <a:pt x="164" y="1"/>
                  </a:cubicBezTo>
                  <a:lnTo>
                    <a:pt x="372" y="1"/>
                  </a:lnTo>
                  <a:close/>
                </a:path>
              </a:pathLst>
            </a:custGeom>
            <a:gradFill rotWithShape="1">
              <a:gsLst>
                <a:gs pos="0">
                  <a:srgbClr val="0070C0"/>
                </a:gs>
                <a:gs pos="100000">
                  <a:srgbClr val="0070C0">
                    <a:gamma/>
                    <a:shade val="46275"/>
                    <a:invGamma/>
                  </a:srgbClr>
                </a:gs>
              </a:gsLst>
              <a:lin ang="5400000" scaled="1"/>
            </a:gradFill>
            <a:ln w="28575" cap="flat" cmpd="sng">
              <a:solidFill>
                <a:srgbClr val="808080"/>
              </a:solidFill>
              <a:prstDash val="solid"/>
              <a:round/>
              <a:headEnd/>
              <a:tailEnd/>
            </a:ln>
            <a:effectLst>
              <a:outerShdw dist="35921" dir="2700000" algn="ctr" rotWithShape="0">
                <a:schemeClr val="bg2"/>
              </a:outerShdw>
            </a:effectLst>
          </p:spPr>
          <p:txBody>
            <a:bodyPr wrap="none" anchor="ctr"/>
            <a:lstStyle/>
            <a:p>
              <a:pPr>
                <a:defRPr/>
              </a:pPr>
              <a:endParaRPr lang="zh-CN" altLang="en-US"/>
            </a:p>
          </p:txBody>
        </p:sp>
        <p:sp>
          <p:nvSpPr>
            <p:cNvPr id="11" name="Text Box 462"/>
            <p:cNvSpPr txBox="1">
              <a:spLocks noChangeArrowheads="1"/>
            </p:cNvSpPr>
            <p:nvPr/>
          </p:nvSpPr>
          <p:spPr bwMode="gray">
            <a:xfrm>
              <a:off x="1571" y="870"/>
              <a:ext cx="2080" cy="288"/>
            </a:xfrm>
            <a:prstGeom prst="rect">
              <a:avLst/>
            </a:prstGeom>
            <a:noFill/>
            <a:ln w="9525">
              <a:noFill/>
              <a:miter lim="800000"/>
              <a:headEnd/>
              <a:tailEnd/>
            </a:ln>
            <a:effectLst>
              <a:outerShdw dist="40161" dir="1106097" algn="ctr" rotWithShape="0">
                <a:schemeClr val="tx1">
                  <a:alpha val="50000"/>
                </a:schemeClr>
              </a:outerShdw>
            </a:effectLst>
          </p:spPr>
          <p:txBody>
            <a:bodyPr>
              <a:spAutoFit/>
            </a:bodyPr>
            <a:lstStyle/>
            <a:p>
              <a:pPr algn="ctr">
                <a:spcBef>
                  <a:spcPct val="50000"/>
                </a:spcBef>
                <a:defRPr/>
              </a:pPr>
              <a:r>
                <a:rPr lang="zh-CN" altLang="en-US" sz="2400">
                  <a:solidFill>
                    <a:schemeClr val="bg1"/>
                  </a:solidFill>
                  <a:latin typeface="Calibri" pitchFamily="34" charset="0"/>
                  <a:ea typeface="汉仪粗宋简" pitchFamily="49" charset="-122"/>
                </a:rPr>
                <a:t>研 究 背 景</a:t>
              </a:r>
              <a:endParaRPr lang="en-US" altLang="zh-CN" sz="2400">
                <a:solidFill>
                  <a:schemeClr val="bg1"/>
                </a:solidFill>
                <a:latin typeface="Calibri" pitchFamily="34" charset="0"/>
                <a:ea typeface="汉仪粗宋简" pitchFamily="49" charset="-122"/>
              </a:endParaRPr>
            </a:p>
          </p:txBody>
        </p:sp>
        <p:sp>
          <p:nvSpPr>
            <p:cNvPr id="12" name="Freeform 483"/>
            <p:cNvSpPr>
              <a:spLocks/>
            </p:cNvSpPr>
            <p:nvPr/>
          </p:nvSpPr>
          <p:spPr bwMode="gray">
            <a:xfrm>
              <a:off x="1553" y="1326"/>
              <a:ext cx="2133" cy="332"/>
            </a:xfrm>
            <a:custGeom>
              <a:avLst/>
              <a:gdLst>
                <a:gd name="T0" fmla="*/ 0 w 2856"/>
                <a:gd name="T1" fmla="*/ 5 h 358"/>
                <a:gd name="T2" fmla="*/ 0 w 2856"/>
                <a:gd name="T3" fmla="*/ 357 h 358"/>
                <a:gd name="T4" fmla="*/ 2667 w 2856"/>
                <a:gd name="T5" fmla="*/ 357 h 358"/>
                <a:gd name="T6" fmla="*/ 2854 w 2856"/>
                <a:gd name="T7" fmla="*/ 182 h 358"/>
                <a:gd name="T8" fmla="*/ 2667 w 2856"/>
                <a:gd name="T9" fmla="*/ 0 h 358"/>
                <a:gd name="T10" fmla="*/ 0 w 2856"/>
                <a:gd name="T11" fmla="*/ 5 h 358"/>
                <a:gd name="T12" fmla="*/ 0 60000 65536"/>
                <a:gd name="T13" fmla="*/ 0 60000 65536"/>
                <a:gd name="T14" fmla="*/ 0 60000 65536"/>
                <a:gd name="T15" fmla="*/ 0 60000 65536"/>
                <a:gd name="T16" fmla="*/ 0 60000 65536"/>
                <a:gd name="T17" fmla="*/ 0 60000 65536"/>
                <a:gd name="T18" fmla="*/ 0 w 2856"/>
                <a:gd name="T19" fmla="*/ 0 h 358"/>
                <a:gd name="T20" fmla="*/ 2856 w 2856"/>
                <a:gd name="T21" fmla="*/ 358 h 358"/>
              </a:gdLst>
              <a:ahLst/>
              <a:cxnLst>
                <a:cxn ang="T12">
                  <a:pos x="T0" y="T1"/>
                </a:cxn>
                <a:cxn ang="T13">
                  <a:pos x="T2" y="T3"/>
                </a:cxn>
                <a:cxn ang="T14">
                  <a:pos x="T4" y="T5"/>
                </a:cxn>
                <a:cxn ang="T15">
                  <a:pos x="T6" y="T7"/>
                </a:cxn>
                <a:cxn ang="T16">
                  <a:pos x="T8" y="T9"/>
                </a:cxn>
                <a:cxn ang="T17">
                  <a:pos x="T10" y="T11"/>
                </a:cxn>
              </a:cxnLst>
              <a:rect l="T18" t="T19" r="T20" b="T21"/>
              <a:pathLst>
                <a:path w="2856" h="358">
                  <a:moveTo>
                    <a:pt x="0" y="5"/>
                  </a:moveTo>
                  <a:lnTo>
                    <a:pt x="0" y="357"/>
                  </a:lnTo>
                  <a:cubicBezTo>
                    <a:pt x="97" y="358"/>
                    <a:pt x="2594" y="357"/>
                    <a:pt x="2667" y="357"/>
                  </a:cubicBezTo>
                  <a:cubicBezTo>
                    <a:pt x="2739" y="357"/>
                    <a:pt x="2851" y="321"/>
                    <a:pt x="2854" y="182"/>
                  </a:cubicBezTo>
                  <a:cubicBezTo>
                    <a:pt x="2856" y="43"/>
                    <a:pt x="2755" y="0"/>
                    <a:pt x="2667" y="0"/>
                  </a:cubicBezTo>
                  <a:cubicBezTo>
                    <a:pt x="2579" y="0"/>
                    <a:pt x="95" y="5"/>
                    <a:pt x="0" y="5"/>
                  </a:cubicBezTo>
                  <a:close/>
                </a:path>
              </a:pathLst>
            </a:custGeom>
            <a:gradFill rotWithShape="1">
              <a:gsLst>
                <a:gs pos="0">
                  <a:srgbClr val="FFC000"/>
                </a:gs>
                <a:gs pos="100000">
                  <a:srgbClr val="FFC000">
                    <a:gamma/>
                    <a:shade val="46275"/>
                    <a:invGamma/>
                  </a:srgbClr>
                </a:gs>
              </a:gsLst>
              <a:lin ang="5400000" scaled="1"/>
            </a:gradFill>
            <a:ln w="28575" cap="flat" cmpd="sng">
              <a:solidFill>
                <a:srgbClr val="808080"/>
              </a:solidFill>
              <a:prstDash val="solid"/>
              <a:round/>
              <a:headEnd/>
              <a:tailEnd/>
            </a:ln>
            <a:effectLst>
              <a:outerShdw dist="35921" dir="2700000" algn="ctr" rotWithShape="0">
                <a:schemeClr val="bg2"/>
              </a:outerShdw>
            </a:effectLst>
          </p:spPr>
          <p:txBody>
            <a:bodyPr wrap="none" anchor="ctr"/>
            <a:lstStyle/>
            <a:p>
              <a:pPr>
                <a:defRPr/>
              </a:pPr>
              <a:endParaRPr lang="zh-CN" altLang="en-US"/>
            </a:p>
          </p:txBody>
        </p:sp>
        <p:sp>
          <p:nvSpPr>
            <p:cNvPr id="13" name="Freeform 482"/>
            <p:cNvSpPr>
              <a:spLocks/>
            </p:cNvSpPr>
            <p:nvPr/>
          </p:nvSpPr>
          <p:spPr bwMode="gray">
            <a:xfrm>
              <a:off x="1111" y="1326"/>
              <a:ext cx="356" cy="332"/>
            </a:xfrm>
            <a:custGeom>
              <a:avLst/>
              <a:gdLst>
                <a:gd name="T0" fmla="*/ 372 w 372"/>
                <a:gd name="T1" fmla="*/ 1 h 358"/>
                <a:gd name="T2" fmla="*/ 372 w 372"/>
                <a:gd name="T3" fmla="*/ 358 h 358"/>
                <a:gd name="T4" fmla="*/ 165 w 372"/>
                <a:gd name="T5" fmla="*/ 357 h 358"/>
                <a:gd name="T6" fmla="*/ 0 w 372"/>
                <a:gd name="T7" fmla="*/ 181 h 358"/>
                <a:gd name="T8" fmla="*/ 164 w 372"/>
                <a:gd name="T9" fmla="*/ 1 h 358"/>
                <a:gd name="T10" fmla="*/ 372 w 372"/>
                <a:gd name="T11" fmla="*/ 1 h 358"/>
                <a:gd name="T12" fmla="*/ 0 60000 65536"/>
                <a:gd name="T13" fmla="*/ 0 60000 65536"/>
                <a:gd name="T14" fmla="*/ 0 60000 65536"/>
                <a:gd name="T15" fmla="*/ 0 60000 65536"/>
                <a:gd name="T16" fmla="*/ 0 60000 65536"/>
                <a:gd name="T17" fmla="*/ 0 60000 65536"/>
                <a:gd name="T18" fmla="*/ 0 w 372"/>
                <a:gd name="T19" fmla="*/ 0 h 358"/>
                <a:gd name="T20" fmla="*/ 372 w 372"/>
                <a:gd name="T21" fmla="*/ 358 h 358"/>
              </a:gdLst>
              <a:ahLst/>
              <a:cxnLst>
                <a:cxn ang="T12">
                  <a:pos x="T0" y="T1"/>
                </a:cxn>
                <a:cxn ang="T13">
                  <a:pos x="T2" y="T3"/>
                </a:cxn>
                <a:cxn ang="T14">
                  <a:pos x="T4" y="T5"/>
                </a:cxn>
                <a:cxn ang="T15">
                  <a:pos x="T6" y="T7"/>
                </a:cxn>
                <a:cxn ang="T16">
                  <a:pos x="T8" y="T9"/>
                </a:cxn>
                <a:cxn ang="T17">
                  <a:pos x="T10" y="T11"/>
                </a:cxn>
              </a:cxnLst>
              <a:rect l="T18" t="T19" r="T20" b="T21"/>
              <a:pathLst>
                <a:path w="372" h="358">
                  <a:moveTo>
                    <a:pt x="372" y="1"/>
                  </a:moveTo>
                  <a:cubicBezTo>
                    <a:pt x="372" y="179"/>
                    <a:pt x="372" y="358"/>
                    <a:pt x="372" y="358"/>
                  </a:cubicBezTo>
                  <a:lnTo>
                    <a:pt x="165" y="357"/>
                  </a:lnTo>
                  <a:cubicBezTo>
                    <a:pt x="137" y="357"/>
                    <a:pt x="0" y="316"/>
                    <a:pt x="0" y="181"/>
                  </a:cubicBezTo>
                  <a:cubicBezTo>
                    <a:pt x="0" y="46"/>
                    <a:pt x="126" y="0"/>
                    <a:pt x="164" y="1"/>
                  </a:cubicBezTo>
                  <a:lnTo>
                    <a:pt x="372" y="1"/>
                  </a:lnTo>
                  <a:close/>
                </a:path>
              </a:pathLst>
            </a:custGeom>
            <a:gradFill rotWithShape="1">
              <a:gsLst>
                <a:gs pos="0">
                  <a:srgbClr val="FFC000"/>
                </a:gs>
                <a:gs pos="100000">
                  <a:srgbClr val="FFC000">
                    <a:gamma/>
                    <a:shade val="46275"/>
                    <a:invGamma/>
                  </a:srgbClr>
                </a:gs>
              </a:gsLst>
              <a:lin ang="5400000" scaled="1"/>
            </a:gradFill>
            <a:ln w="28575" cap="flat" cmpd="sng">
              <a:solidFill>
                <a:srgbClr val="808080"/>
              </a:solidFill>
              <a:prstDash val="solid"/>
              <a:round/>
              <a:headEnd/>
              <a:tailEnd/>
            </a:ln>
            <a:effectLst>
              <a:outerShdw dist="35921" dir="2700000" algn="ctr" rotWithShape="0">
                <a:schemeClr val="bg2"/>
              </a:outerShdw>
            </a:effectLst>
          </p:spPr>
          <p:txBody>
            <a:bodyPr wrap="none" anchor="ctr"/>
            <a:lstStyle/>
            <a:p>
              <a:pPr>
                <a:defRPr/>
              </a:pPr>
              <a:endParaRPr lang="zh-CN" altLang="en-US"/>
            </a:p>
          </p:txBody>
        </p:sp>
        <p:sp>
          <p:nvSpPr>
            <p:cNvPr id="14" name="Text Box 462"/>
            <p:cNvSpPr txBox="1">
              <a:spLocks noChangeArrowheads="1"/>
            </p:cNvSpPr>
            <p:nvPr/>
          </p:nvSpPr>
          <p:spPr bwMode="gray">
            <a:xfrm>
              <a:off x="1561" y="1367"/>
              <a:ext cx="2090" cy="288"/>
            </a:xfrm>
            <a:prstGeom prst="rect">
              <a:avLst/>
            </a:prstGeom>
            <a:noFill/>
            <a:ln w="9525">
              <a:noFill/>
              <a:miter lim="800000"/>
              <a:headEnd/>
              <a:tailEnd/>
            </a:ln>
            <a:effectLst>
              <a:outerShdw dist="35921" dir="2700000" algn="ctr" rotWithShape="0">
                <a:schemeClr val="tx1">
                  <a:alpha val="50000"/>
                </a:schemeClr>
              </a:outerShdw>
            </a:effectLst>
          </p:spPr>
          <p:txBody>
            <a:bodyPr>
              <a:spAutoFit/>
            </a:bodyPr>
            <a:lstStyle/>
            <a:p>
              <a:pPr algn="ctr">
                <a:spcBef>
                  <a:spcPct val="50000"/>
                </a:spcBef>
                <a:defRPr/>
              </a:pPr>
              <a:r>
                <a:rPr lang="zh-CN" altLang="en-US" sz="2400">
                  <a:solidFill>
                    <a:schemeClr val="bg1"/>
                  </a:solidFill>
                  <a:latin typeface="Calibri" pitchFamily="34" charset="0"/>
                  <a:ea typeface="汉仪粗宋简" pitchFamily="49" charset="-122"/>
                </a:rPr>
                <a:t>国内外研究现状</a:t>
              </a:r>
              <a:endParaRPr lang="en-US" altLang="zh-CN" sz="2400">
                <a:solidFill>
                  <a:schemeClr val="bg1"/>
                </a:solidFill>
                <a:latin typeface="Calibri" pitchFamily="34" charset="0"/>
                <a:ea typeface="汉仪粗宋简" pitchFamily="49" charset="-122"/>
              </a:endParaRPr>
            </a:p>
          </p:txBody>
        </p:sp>
        <p:sp>
          <p:nvSpPr>
            <p:cNvPr id="15" name="Freeform 483"/>
            <p:cNvSpPr>
              <a:spLocks/>
            </p:cNvSpPr>
            <p:nvPr/>
          </p:nvSpPr>
          <p:spPr bwMode="gray">
            <a:xfrm>
              <a:off x="1553" y="1820"/>
              <a:ext cx="2133" cy="332"/>
            </a:xfrm>
            <a:custGeom>
              <a:avLst/>
              <a:gdLst>
                <a:gd name="T0" fmla="*/ 0 w 2856"/>
                <a:gd name="T1" fmla="*/ 5 h 358"/>
                <a:gd name="T2" fmla="*/ 0 w 2856"/>
                <a:gd name="T3" fmla="*/ 357 h 358"/>
                <a:gd name="T4" fmla="*/ 2667 w 2856"/>
                <a:gd name="T5" fmla="*/ 357 h 358"/>
                <a:gd name="T6" fmla="*/ 2854 w 2856"/>
                <a:gd name="T7" fmla="*/ 182 h 358"/>
                <a:gd name="T8" fmla="*/ 2667 w 2856"/>
                <a:gd name="T9" fmla="*/ 0 h 358"/>
                <a:gd name="T10" fmla="*/ 0 w 2856"/>
                <a:gd name="T11" fmla="*/ 5 h 358"/>
                <a:gd name="T12" fmla="*/ 0 60000 65536"/>
                <a:gd name="T13" fmla="*/ 0 60000 65536"/>
                <a:gd name="T14" fmla="*/ 0 60000 65536"/>
                <a:gd name="T15" fmla="*/ 0 60000 65536"/>
                <a:gd name="T16" fmla="*/ 0 60000 65536"/>
                <a:gd name="T17" fmla="*/ 0 60000 65536"/>
                <a:gd name="T18" fmla="*/ 0 w 2856"/>
                <a:gd name="T19" fmla="*/ 0 h 358"/>
                <a:gd name="T20" fmla="*/ 2856 w 2856"/>
                <a:gd name="T21" fmla="*/ 358 h 358"/>
              </a:gdLst>
              <a:ahLst/>
              <a:cxnLst>
                <a:cxn ang="T12">
                  <a:pos x="T0" y="T1"/>
                </a:cxn>
                <a:cxn ang="T13">
                  <a:pos x="T2" y="T3"/>
                </a:cxn>
                <a:cxn ang="T14">
                  <a:pos x="T4" y="T5"/>
                </a:cxn>
                <a:cxn ang="T15">
                  <a:pos x="T6" y="T7"/>
                </a:cxn>
                <a:cxn ang="T16">
                  <a:pos x="T8" y="T9"/>
                </a:cxn>
                <a:cxn ang="T17">
                  <a:pos x="T10" y="T11"/>
                </a:cxn>
              </a:cxnLst>
              <a:rect l="T18" t="T19" r="T20" b="T21"/>
              <a:pathLst>
                <a:path w="2856" h="358">
                  <a:moveTo>
                    <a:pt x="0" y="5"/>
                  </a:moveTo>
                  <a:lnTo>
                    <a:pt x="0" y="357"/>
                  </a:lnTo>
                  <a:cubicBezTo>
                    <a:pt x="97" y="358"/>
                    <a:pt x="2594" y="357"/>
                    <a:pt x="2667" y="357"/>
                  </a:cubicBezTo>
                  <a:cubicBezTo>
                    <a:pt x="2739" y="357"/>
                    <a:pt x="2851" y="321"/>
                    <a:pt x="2854" y="182"/>
                  </a:cubicBezTo>
                  <a:cubicBezTo>
                    <a:pt x="2856" y="43"/>
                    <a:pt x="2755" y="0"/>
                    <a:pt x="2667" y="0"/>
                  </a:cubicBezTo>
                  <a:cubicBezTo>
                    <a:pt x="2579" y="0"/>
                    <a:pt x="95" y="5"/>
                    <a:pt x="0" y="5"/>
                  </a:cubicBezTo>
                  <a:close/>
                </a:path>
              </a:pathLst>
            </a:custGeom>
            <a:gradFill rotWithShape="1">
              <a:gsLst>
                <a:gs pos="0">
                  <a:srgbClr val="008000"/>
                </a:gs>
                <a:gs pos="100000">
                  <a:srgbClr val="008000">
                    <a:gamma/>
                    <a:shade val="46275"/>
                    <a:invGamma/>
                  </a:srgbClr>
                </a:gs>
              </a:gsLst>
              <a:lin ang="5400000" scaled="1"/>
            </a:gradFill>
            <a:ln w="28575" cap="flat" cmpd="sng">
              <a:solidFill>
                <a:srgbClr val="808080"/>
              </a:solidFill>
              <a:prstDash val="solid"/>
              <a:round/>
              <a:headEnd/>
              <a:tailEnd/>
            </a:ln>
            <a:effectLst>
              <a:outerShdw dist="35921" dir="2700000" algn="ctr" rotWithShape="0">
                <a:schemeClr val="bg2"/>
              </a:outerShdw>
            </a:effectLst>
          </p:spPr>
          <p:txBody>
            <a:bodyPr wrap="none" anchor="ctr"/>
            <a:lstStyle/>
            <a:p>
              <a:pPr>
                <a:defRPr/>
              </a:pPr>
              <a:endParaRPr lang="zh-CN" altLang="en-US"/>
            </a:p>
          </p:txBody>
        </p:sp>
        <p:sp>
          <p:nvSpPr>
            <p:cNvPr id="16" name="Freeform 482"/>
            <p:cNvSpPr>
              <a:spLocks/>
            </p:cNvSpPr>
            <p:nvPr/>
          </p:nvSpPr>
          <p:spPr bwMode="gray">
            <a:xfrm>
              <a:off x="1111" y="1820"/>
              <a:ext cx="356" cy="332"/>
            </a:xfrm>
            <a:custGeom>
              <a:avLst/>
              <a:gdLst>
                <a:gd name="T0" fmla="*/ 372 w 372"/>
                <a:gd name="T1" fmla="*/ 1 h 358"/>
                <a:gd name="T2" fmla="*/ 372 w 372"/>
                <a:gd name="T3" fmla="*/ 358 h 358"/>
                <a:gd name="T4" fmla="*/ 165 w 372"/>
                <a:gd name="T5" fmla="*/ 357 h 358"/>
                <a:gd name="T6" fmla="*/ 0 w 372"/>
                <a:gd name="T7" fmla="*/ 181 h 358"/>
                <a:gd name="T8" fmla="*/ 164 w 372"/>
                <a:gd name="T9" fmla="*/ 1 h 358"/>
                <a:gd name="T10" fmla="*/ 372 w 372"/>
                <a:gd name="T11" fmla="*/ 1 h 358"/>
                <a:gd name="T12" fmla="*/ 0 60000 65536"/>
                <a:gd name="T13" fmla="*/ 0 60000 65536"/>
                <a:gd name="T14" fmla="*/ 0 60000 65536"/>
                <a:gd name="T15" fmla="*/ 0 60000 65536"/>
                <a:gd name="T16" fmla="*/ 0 60000 65536"/>
                <a:gd name="T17" fmla="*/ 0 60000 65536"/>
                <a:gd name="T18" fmla="*/ 0 w 372"/>
                <a:gd name="T19" fmla="*/ 0 h 358"/>
                <a:gd name="T20" fmla="*/ 372 w 372"/>
                <a:gd name="T21" fmla="*/ 358 h 358"/>
              </a:gdLst>
              <a:ahLst/>
              <a:cxnLst>
                <a:cxn ang="T12">
                  <a:pos x="T0" y="T1"/>
                </a:cxn>
                <a:cxn ang="T13">
                  <a:pos x="T2" y="T3"/>
                </a:cxn>
                <a:cxn ang="T14">
                  <a:pos x="T4" y="T5"/>
                </a:cxn>
                <a:cxn ang="T15">
                  <a:pos x="T6" y="T7"/>
                </a:cxn>
                <a:cxn ang="T16">
                  <a:pos x="T8" y="T9"/>
                </a:cxn>
                <a:cxn ang="T17">
                  <a:pos x="T10" y="T11"/>
                </a:cxn>
              </a:cxnLst>
              <a:rect l="T18" t="T19" r="T20" b="T21"/>
              <a:pathLst>
                <a:path w="372" h="358">
                  <a:moveTo>
                    <a:pt x="372" y="1"/>
                  </a:moveTo>
                  <a:cubicBezTo>
                    <a:pt x="372" y="179"/>
                    <a:pt x="372" y="358"/>
                    <a:pt x="372" y="358"/>
                  </a:cubicBezTo>
                  <a:lnTo>
                    <a:pt x="165" y="357"/>
                  </a:lnTo>
                  <a:cubicBezTo>
                    <a:pt x="137" y="357"/>
                    <a:pt x="0" y="316"/>
                    <a:pt x="0" y="181"/>
                  </a:cubicBezTo>
                  <a:cubicBezTo>
                    <a:pt x="0" y="46"/>
                    <a:pt x="126" y="0"/>
                    <a:pt x="164" y="1"/>
                  </a:cubicBezTo>
                  <a:lnTo>
                    <a:pt x="372" y="1"/>
                  </a:lnTo>
                  <a:close/>
                </a:path>
              </a:pathLst>
            </a:custGeom>
            <a:gradFill rotWithShape="1">
              <a:gsLst>
                <a:gs pos="0">
                  <a:srgbClr val="008000"/>
                </a:gs>
                <a:gs pos="100000">
                  <a:srgbClr val="008000">
                    <a:gamma/>
                    <a:shade val="46275"/>
                    <a:invGamma/>
                  </a:srgbClr>
                </a:gs>
              </a:gsLst>
              <a:lin ang="5400000" scaled="1"/>
            </a:gradFill>
            <a:ln w="28575" cap="flat" cmpd="sng">
              <a:solidFill>
                <a:srgbClr val="808080"/>
              </a:solidFill>
              <a:prstDash val="solid"/>
              <a:round/>
              <a:headEnd/>
              <a:tailEnd/>
            </a:ln>
            <a:effectLst>
              <a:outerShdw dist="35921" dir="2700000" algn="ctr" rotWithShape="0">
                <a:schemeClr val="bg2"/>
              </a:outerShdw>
            </a:effectLst>
          </p:spPr>
          <p:txBody>
            <a:bodyPr wrap="none" anchor="ctr"/>
            <a:lstStyle/>
            <a:p>
              <a:pPr>
                <a:defRPr/>
              </a:pPr>
              <a:endParaRPr lang="zh-CN" altLang="en-US"/>
            </a:p>
          </p:txBody>
        </p:sp>
        <p:sp>
          <p:nvSpPr>
            <p:cNvPr id="17" name="Text Box 462"/>
            <p:cNvSpPr txBox="1">
              <a:spLocks noChangeArrowheads="1"/>
            </p:cNvSpPr>
            <p:nvPr/>
          </p:nvSpPr>
          <p:spPr bwMode="gray">
            <a:xfrm>
              <a:off x="1565" y="1861"/>
              <a:ext cx="2041" cy="288"/>
            </a:xfrm>
            <a:prstGeom prst="rect">
              <a:avLst/>
            </a:prstGeom>
            <a:noFill/>
            <a:ln w="9525">
              <a:noFill/>
              <a:miter lim="800000"/>
              <a:headEnd/>
              <a:tailEnd/>
            </a:ln>
            <a:effectLst>
              <a:outerShdw dist="45791" dir="2021404" algn="ctr" rotWithShape="0">
                <a:schemeClr val="tx1">
                  <a:alpha val="50000"/>
                </a:schemeClr>
              </a:outerShdw>
            </a:effectLst>
          </p:spPr>
          <p:txBody>
            <a:bodyPr>
              <a:spAutoFit/>
            </a:bodyPr>
            <a:lstStyle/>
            <a:p>
              <a:pPr algn="ctr">
                <a:spcBef>
                  <a:spcPct val="50000"/>
                </a:spcBef>
                <a:defRPr/>
              </a:pPr>
              <a:r>
                <a:rPr lang="zh-CN" altLang="en-US" sz="2400">
                  <a:solidFill>
                    <a:schemeClr val="bg1"/>
                  </a:solidFill>
                  <a:latin typeface="Calibri" pitchFamily="34" charset="0"/>
                  <a:ea typeface="汉仪粗宋简" pitchFamily="49" charset="-122"/>
                </a:rPr>
                <a:t>研 究 内 容</a:t>
              </a:r>
              <a:endParaRPr lang="en-US" altLang="zh-CN" sz="2400">
                <a:solidFill>
                  <a:schemeClr val="bg1"/>
                </a:solidFill>
                <a:latin typeface="Calibri" pitchFamily="34" charset="0"/>
                <a:ea typeface="汉仪粗宋简" pitchFamily="49" charset="-122"/>
              </a:endParaRPr>
            </a:p>
          </p:txBody>
        </p:sp>
        <p:sp>
          <p:nvSpPr>
            <p:cNvPr id="18" name="Freeform 483"/>
            <p:cNvSpPr>
              <a:spLocks/>
            </p:cNvSpPr>
            <p:nvPr/>
          </p:nvSpPr>
          <p:spPr bwMode="gray">
            <a:xfrm>
              <a:off x="1553" y="2361"/>
              <a:ext cx="2133" cy="332"/>
            </a:xfrm>
            <a:custGeom>
              <a:avLst/>
              <a:gdLst>
                <a:gd name="T0" fmla="*/ 0 w 2856"/>
                <a:gd name="T1" fmla="*/ 5 h 358"/>
                <a:gd name="T2" fmla="*/ 0 w 2856"/>
                <a:gd name="T3" fmla="*/ 357 h 358"/>
                <a:gd name="T4" fmla="*/ 2667 w 2856"/>
                <a:gd name="T5" fmla="*/ 357 h 358"/>
                <a:gd name="T6" fmla="*/ 2854 w 2856"/>
                <a:gd name="T7" fmla="*/ 182 h 358"/>
                <a:gd name="T8" fmla="*/ 2667 w 2856"/>
                <a:gd name="T9" fmla="*/ 0 h 358"/>
                <a:gd name="T10" fmla="*/ 0 w 2856"/>
                <a:gd name="T11" fmla="*/ 5 h 358"/>
                <a:gd name="T12" fmla="*/ 0 60000 65536"/>
                <a:gd name="T13" fmla="*/ 0 60000 65536"/>
                <a:gd name="T14" fmla="*/ 0 60000 65536"/>
                <a:gd name="T15" fmla="*/ 0 60000 65536"/>
                <a:gd name="T16" fmla="*/ 0 60000 65536"/>
                <a:gd name="T17" fmla="*/ 0 60000 65536"/>
                <a:gd name="T18" fmla="*/ 0 w 2856"/>
                <a:gd name="T19" fmla="*/ 0 h 358"/>
                <a:gd name="T20" fmla="*/ 2856 w 2856"/>
                <a:gd name="T21" fmla="*/ 358 h 358"/>
              </a:gdLst>
              <a:ahLst/>
              <a:cxnLst>
                <a:cxn ang="T12">
                  <a:pos x="T0" y="T1"/>
                </a:cxn>
                <a:cxn ang="T13">
                  <a:pos x="T2" y="T3"/>
                </a:cxn>
                <a:cxn ang="T14">
                  <a:pos x="T4" y="T5"/>
                </a:cxn>
                <a:cxn ang="T15">
                  <a:pos x="T6" y="T7"/>
                </a:cxn>
                <a:cxn ang="T16">
                  <a:pos x="T8" y="T9"/>
                </a:cxn>
                <a:cxn ang="T17">
                  <a:pos x="T10" y="T11"/>
                </a:cxn>
              </a:cxnLst>
              <a:rect l="T18" t="T19" r="T20" b="T21"/>
              <a:pathLst>
                <a:path w="2856" h="358">
                  <a:moveTo>
                    <a:pt x="0" y="5"/>
                  </a:moveTo>
                  <a:lnTo>
                    <a:pt x="0" y="357"/>
                  </a:lnTo>
                  <a:cubicBezTo>
                    <a:pt x="97" y="358"/>
                    <a:pt x="2594" y="357"/>
                    <a:pt x="2667" y="357"/>
                  </a:cubicBezTo>
                  <a:cubicBezTo>
                    <a:pt x="2739" y="357"/>
                    <a:pt x="2851" y="321"/>
                    <a:pt x="2854" y="182"/>
                  </a:cubicBezTo>
                  <a:cubicBezTo>
                    <a:pt x="2856" y="43"/>
                    <a:pt x="2755" y="0"/>
                    <a:pt x="2667" y="0"/>
                  </a:cubicBezTo>
                  <a:cubicBezTo>
                    <a:pt x="2579" y="0"/>
                    <a:pt x="95" y="5"/>
                    <a:pt x="0" y="5"/>
                  </a:cubicBezTo>
                  <a:close/>
                </a:path>
              </a:pathLst>
            </a:custGeom>
            <a:gradFill rotWithShape="1">
              <a:gsLst>
                <a:gs pos="0">
                  <a:srgbClr val="17375E"/>
                </a:gs>
                <a:gs pos="100000">
                  <a:srgbClr val="17375E">
                    <a:gamma/>
                    <a:shade val="46275"/>
                    <a:invGamma/>
                  </a:srgbClr>
                </a:gs>
              </a:gsLst>
              <a:lin ang="5400000" scaled="1"/>
            </a:gradFill>
            <a:ln w="28575" cap="flat" cmpd="sng">
              <a:solidFill>
                <a:srgbClr val="808080"/>
              </a:solidFill>
              <a:prstDash val="solid"/>
              <a:round/>
              <a:headEnd/>
              <a:tailEnd/>
            </a:ln>
            <a:effectLst>
              <a:outerShdw dist="35921" dir="2700000" algn="ctr" rotWithShape="0">
                <a:schemeClr val="bg2"/>
              </a:outerShdw>
            </a:effectLst>
          </p:spPr>
          <p:txBody>
            <a:bodyPr wrap="none" anchor="ctr"/>
            <a:lstStyle/>
            <a:p>
              <a:pPr>
                <a:defRPr/>
              </a:pPr>
              <a:endParaRPr lang="zh-CN" altLang="en-US"/>
            </a:p>
          </p:txBody>
        </p:sp>
        <p:sp>
          <p:nvSpPr>
            <p:cNvPr id="19" name="Freeform 482"/>
            <p:cNvSpPr>
              <a:spLocks/>
            </p:cNvSpPr>
            <p:nvPr/>
          </p:nvSpPr>
          <p:spPr bwMode="gray">
            <a:xfrm>
              <a:off x="1111" y="2361"/>
              <a:ext cx="356" cy="332"/>
            </a:xfrm>
            <a:custGeom>
              <a:avLst/>
              <a:gdLst>
                <a:gd name="T0" fmla="*/ 372 w 372"/>
                <a:gd name="T1" fmla="*/ 1 h 358"/>
                <a:gd name="T2" fmla="*/ 372 w 372"/>
                <a:gd name="T3" fmla="*/ 358 h 358"/>
                <a:gd name="T4" fmla="*/ 165 w 372"/>
                <a:gd name="T5" fmla="*/ 357 h 358"/>
                <a:gd name="T6" fmla="*/ 0 w 372"/>
                <a:gd name="T7" fmla="*/ 181 h 358"/>
                <a:gd name="T8" fmla="*/ 164 w 372"/>
                <a:gd name="T9" fmla="*/ 1 h 358"/>
                <a:gd name="T10" fmla="*/ 372 w 372"/>
                <a:gd name="T11" fmla="*/ 1 h 358"/>
                <a:gd name="T12" fmla="*/ 0 60000 65536"/>
                <a:gd name="T13" fmla="*/ 0 60000 65536"/>
                <a:gd name="T14" fmla="*/ 0 60000 65536"/>
                <a:gd name="T15" fmla="*/ 0 60000 65536"/>
                <a:gd name="T16" fmla="*/ 0 60000 65536"/>
                <a:gd name="T17" fmla="*/ 0 60000 65536"/>
                <a:gd name="T18" fmla="*/ 0 w 372"/>
                <a:gd name="T19" fmla="*/ 0 h 358"/>
                <a:gd name="T20" fmla="*/ 372 w 372"/>
                <a:gd name="T21" fmla="*/ 358 h 358"/>
              </a:gdLst>
              <a:ahLst/>
              <a:cxnLst>
                <a:cxn ang="T12">
                  <a:pos x="T0" y="T1"/>
                </a:cxn>
                <a:cxn ang="T13">
                  <a:pos x="T2" y="T3"/>
                </a:cxn>
                <a:cxn ang="T14">
                  <a:pos x="T4" y="T5"/>
                </a:cxn>
                <a:cxn ang="T15">
                  <a:pos x="T6" y="T7"/>
                </a:cxn>
                <a:cxn ang="T16">
                  <a:pos x="T8" y="T9"/>
                </a:cxn>
                <a:cxn ang="T17">
                  <a:pos x="T10" y="T11"/>
                </a:cxn>
              </a:cxnLst>
              <a:rect l="T18" t="T19" r="T20" b="T21"/>
              <a:pathLst>
                <a:path w="372" h="358">
                  <a:moveTo>
                    <a:pt x="372" y="1"/>
                  </a:moveTo>
                  <a:cubicBezTo>
                    <a:pt x="372" y="179"/>
                    <a:pt x="372" y="358"/>
                    <a:pt x="372" y="358"/>
                  </a:cubicBezTo>
                  <a:lnTo>
                    <a:pt x="165" y="357"/>
                  </a:lnTo>
                  <a:cubicBezTo>
                    <a:pt x="137" y="357"/>
                    <a:pt x="0" y="316"/>
                    <a:pt x="0" y="181"/>
                  </a:cubicBezTo>
                  <a:cubicBezTo>
                    <a:pt x="0" y="46"/>
                    <a:pt x="126" y="0"/>
                    <a:pt x="164" y="1"/>
                  </a:cubicBezTo>
                  <a:lnTo>
                    <a:pt x="372" y="1"/>
                  </a:lnTo>
                  <a:close/>
                </a:path>
              </a:pathLst>
            </a:custGeom>
            <a:gradFill rotWithShape="1">
              <a:gsLst>
                <a:gs pos="0">
                  <a:srgbClr val="17375E"/>
                </a:gs>
                <a:gs pos="100000">
                  <a:srgbClr val="17375E">
                    <a:gamma/>
                    <a:shade val="46275"/>
                    <a:invGamma/>
                  </a:srgbClr>
                </a:gs>
              </a:gsLst>
              <a:lin ang="5400000" scaled="1"/>
            </a:gradFill>
            <a:ln w="28575" cap="flat" cmpd="sng">
              <a:solidFill>
                <a:srgbClr val="808080"/>
              </a:solidFill>
              <a:prstDash val="solid"/>
              <a:round/>
              <a:headEnd/>
              <a:tailEnd/>
            </a:ln>
            <a:effectLst>
              <a:outerShdw dist="35921" dir="2700000" algn="ctr" rotWithShape="0">
                <a:schemeClr val="bg2"/>
              </a:outerShdw>
            </a:effectLst>
          </p:spPr>
          <p:txBody>
            <a:bodyPr wrap="none" anchor="ctr"/>
            <a:lstStyle/>
            <a:p>
              <a:pPr>
                <a:defRPr/>
              </a:pPr>
              <a:endParaRPr lang="zh-CN" altLang="en-US"/>
            </a:p>
          </p:txBody>
        </p:sp>
        <p:sp>
          <p:nvSpPr>
            <p:cNvPr id="20" name="Text Box 462"/>
            <p:cNvSpPr txBox="1">
              <a:spLocks noChangeArrowheads="1"/>
            </p:cNvSpPr>
            <p:nvPr/>
          </p:nvSpPr>
          <p:spPr bwMode="gray">
            <a:xfrm>
              <a:off x="1519" y="2402"/>
              <a:ext cx="2090" cy="288"/>
            </a:xfrm>
            <a:prstGeom prst="rect">
              <a:avLst/>
            </a:prstGeom>
            <a:noFill/>
            <a:ln w="9525">
              <a:noFill/>
              <a:miter lim="800000"/>
              <a:headEnd/>
              <a:tailEnd/>
            </a:ln>
            <a:effectLst>
              <a:outerShdw dist="45791" dir="2021404" algn="ctr" rotWithShape="0">
                <a:schemeClr val="tx1">
                  <a:alpha val="50000"/>
                </a:schemeClr>
              </a:outerShdw>
            </a:effectLst>
          </p:spPr>
          <p:txBody>
            <a:bodyPr>
              <a:spAutoFit/>
            </a:bodyPr>
            <a:lstStyle/>
            <a:p>
              <a:pPr algn="ctr">
                <a:spcBef>
                  <a:spcPct val="50000"/>
                </a:spcBef>
                <a:defRPr/>
              </a:pPr>
              <a:r>
                <a:rPr lang="zh-CN" altLang="en-US" sz="2400">
                  <a:solidFill>
                    <a:schemeClr val="bg1"/>
                  </a:solidFill>
                  <a:latin typeface="Calibri" pitchFamily="34" charset="0"/>
                  <a:ea typeface="汉仪粗宋简" pitchFamily="49" charset="-122"/>
                </a:rPr>
                <a:t>研 究 方 法</a:t>
              </a:r>
              <a:endParaRPr lang="en-US" altLang="zh-CN" sz="2400">
                <a:solidFill>
                  <a:schemeClr val="bg1"/>
                </a:solidFill>
                <a:latin typeface="Calibri" pitchFamily="34" charset="0"/>
                <a:ea typeface="汉仪粗宋简" pitchFamily="49" charset="-122"/>
              </a:endParaRPr>
            </a:p>
          </p:txBody>
        </p:sp>
        <p:grpSp>
          <p:nvGrpSpPr>
            <p:cNvPr id="15377" name="组合 25"/>
            <p:cNvGrpSpPr>
              <a:grpSpLocks/>
            </p:cNvGrpSpPr>
            <p:nvPr/>
          </p:nvGrpSpPr>
          <p:grpSpPr bwMode="auto">
            <a:xfrm>
              <a:off x="1203" y="799"/>
              <a:ext cx="187" cy="1921"/>
              <a:chOff x="1928794" y="2855920"/>
              <a:chExt cx="297022" cy="3049597"/>
            </a:xfrm>
          </p:grpSpPr>
          <p:sp>
            <p:nvSpPr>
              <p:cNvPr id="22" name="Text Box 458"/>
              <p:cNvSpPr txBox="1">
                <a:spLocks noChangeArrowheads="1"/>
              </p:cNvSpPr>
              <p:nvPr/>
            </p:nvSpPr>
            <p:spPr bwMode="gray">
              <a:xfrm>
                <a:off x="1943089" y="2855920"/>
                <a:ext cx="282727" cy="641352"/>
              </a:xfrm>
              <a:prstGeom prst="rect">
                <a:avLst/>
              </a:prstGeom>
              <a:noFill/>
              <a:ln w="9525">
                <a:noFill/>
                <a:miter lim="800000"/>
                <a:headEnd/>
                <a:tailEnd/>
              </a:ln>
              <a:effectLst>
                <a:outerShdw dist="28398" dir="1593903" algn="ctr" rotWithShape="0">
                  <a:srgbClr val="333333">
                    <a:alpha val="50000"/>
                  </a:srgbClr>
                </a:outerShdw>
              </a:effectLst>
            </p:spPr>
            <p:txBody>
              <a:bodyPr>
                <a:spAutoFit/>
              </a:bodyPr>
              <a:lstStyle/>
              <a:p>
                <a:pPr algn="ctr" fontAlgn="auto">
                  <a:spcBef>
                    <a:spcPct val="50000"/>
                  </a:spcBef>
                  <a:spcAft>
                    <a:spcPts val="0"/>
                  </a:spcAft>
                  <a:defRPr/>
                </a:pPr>
                <a:r>
                  <a:rPr lang="en-US" altLang="zh-CN" sz="3600" dirty="0">
                    <a:solidFill>
                      <a:schemeClr val="bg1"/>
                    </a:solidFill>
                    <a:latin typeface="+mn-lt"/>
                  </a:rPr>
                  <a:t>1</a:t>
                </a:r>
              </a:p>
            </p:txBody>
          </p:sp>
          <p:sp>
            <p:nvSpPr>
              <p:cNvPr id="23" name="Text Box 458"/>
              <p:cNvSpPr txBox="1">
                <a:spLocks noChangeArrowheads="1"/>
              </p:cNvSpPr>
              <p:nvPr/>
            </p:nvSpPr>
            <p:spPr bwMode="gray">
              <a:xfrm>
                <a:off x="1928794" y="3621097"/>
                <a:ext cx="282727" cy="641352"/>
              </a:xfrm>
              <a:prstGeom prst="rect">
                <a:avLst/>
              </a:prstGeom>
              <a:noFill/>
              <a:ln w="9525">
                <a:noFill/>
                <a:miter lim="800000"/>
                <a:headEnd/>
                <a:tailEnd/>
              </a:ln>
              <a:effectLst>
                <a:outerShdw dist="28398" dir="1593903" algn="ctr" rotWithShape="0">
                  <a:srgbClr val="333333">
                    <a:alpha val="50000"/>
                  </a:srgbClr>
                </a:outerShdw>
              </a:effectLst>
            </p:spPr>
            <p:txBody>
              <a:bodyPr>
                <a:spAutoFit/>
              </a:bodyPr>
              <a:lstStyle/>
              <a:p>
                <a:pPr algn="ctr" fontAlgn="auto">
                  <a:spcBef>
                    <a:spcPct val="50000"/>
                  </a:spcBef>
                  <a:spcAft>
                    <a:spcPts val="0"/>
                  </a:spcAft>
                  <a:defRPr/>
                </a:pPr>
                <a:r>
                  <a:rPr lang="en-US" altLang="zh-CN" sz="3600" dirty="0">
                    <a:solidFill>
                      <a:schemeClr val="bg1"/>
                    </a:solidFill>
                    <a:latin typeface="+mn-lt"/>
                  </a:rPr>
                  <a:t>2</a:t>
                </a:r>
              </a:p>
            </p:txBody>
          </p:sp>
          <p:sp>
            <p:nvSpPr>
              <p:cNvPr id="24" name="Text Box 458"/>
              <p:cNvSpPr txBox="1">
                <a:spLocks noChangeArrowheads="1"/>
              </p:cNvSpPr>
              <p:nvPr/>
            </p:nvSpPr>
            <p:spPr bwMode="gray">
              <a:xfrm>
                <a:off x="1928794" y="4429137"/>
                <a:ext cx="282727" cy="641352"/>
              </a:xfrm>
              <a:prstGeom prst="rect">
                <a:avLst/>
              </a:prstGeom>
              <a:noFill/>
              <a:ln w="9525">
                <a:noFill/>
                <a:miter lim="800000"/>
                <a:headEnd/>
                <a:tailEnd/>
              </a:ln>
              <a:effectLst>
                <a:outerShdw dist="28398" dir="1593903" algn="ctr" rotWithShape="0">
                  <a:srgbClr val="333333">
                    <a:alpha val="50000"/>
                  </a:srgbClr>
                </a:outerShdw>
              </a:effectLst>
            </p:spPr>
            <p:txBody>
              <a:bodyPr>
                <a:spAutoFit/>
              </a:bodyPr>
              <a:lstStyle/>
              <a:p>
                <a:pPr algn="ctr" fontAlgn="auto">
                  <a:spcBef>
                    <a:spcPct val="50000"/>
                  </a:spcBef>
                  <a:spcAft>
                    <a:spcPts val="0"/>
                  </a:spcAft>
                  <a:defRPr/>
                </a:pPr>
                <a:r>
                  <a:rPr lang="en-US" altLang="zh-CN" sz="3600" dirty="0">
                    <a:solidFill>
                      <a:schemeClr val="bg1"/>
                    </a:solidFill>
                    <a:latin typeface="+mn-lt"/>
                  </a:rPr>
                  <a:t>3</a:t>
                </a:r>
              </a:p>
            </p:txBody>
          </p:sp>
          <p:sp>
            <p:nvSpPr>
              <p:cNvPr id="25" name="Text Box 458"/>
              <p:cNvSpPr txBox="1">
                <a:spLocks noChangeArrowheads="1"/>
              </p:cNvSpPr>
              <p:nvPr/>
            </p:nvSpPr>
            <p:spPr bwMode="gray">
              <a:xfrm>
                <a:off x="1928794" y="5264164"/>
                <a:ext cx="282727" cy="641352"/>
              </a:xfrm>
              <a:prstGeom prst="rect">
                <a:avLst/>
              </a:prstGeom>
              <a:noFill/>
              <a:ln w="9525">
                <a:noFill/>
                <a:miter lim="800000"/>
                <a:headEnd/>
                <a:tailEnd/>
              </a:ln>
              <a:effectLst>
                <a:outerShdw dist="28398" dir="1593903" algn="ctr" rotWithShape="0">
                  <a:srgbClr val="333333">
                    <a:alpha val="50000"/>
                  </a:srgbClr>
                </a:outerShdw>
              </a:effectLst>
            </p:spPr>
            <p:txBody>
              <a:bodyPr>
                <a:spAutoFit/>
              </a:bodyPr>
              <a:lstStyle/>
              <a:p>
                <a:pPr algn="ctr" fontAlgn="auto">
                  <a:spcBef>
                    <a:spcPct val="50000"/>
                  </a:spcBef>
                  <a:spcAft>
                    <a:spcPts val="0"/>
                  </a:spcAft>
                  <a:defRPr/>
                </a:pPr>
                <a:r>
                  <a:rPr lang="en-US" altLang="zh-CN" sz="3600" dirty="0">
                    <a:solidFill>
                      <a:schemeClr val="bg1"/>
                    </a:solidFill>
                    <a:latin typeface="+mn-lt"/>
                  </a:rPr>
                  <a:t>4</a:t>
                </a:r>
              </a:p>
            </p:txBody>
          </p:sp>
        </p:grpSp>
        <p:sp>
          <p:nvSpPr>
            <p:cNvPr id="2" name="Freeform 483"/>
            <p:cNvSpPr>
              <a:spLocks/>
            </p:cNvSpPr>
            <p:nvPr/>
          </p:nvSpPr>
          <p:spPr bwMode="gray">
            <a:xfrm>
              <a:off x="1553" y="2874"/>
              <a:ext cx="2133" cy="332"/>
            </a:xfrm>
            <a:custGeom>
              <a:avLst/>
              <a:gdLst>
                <a:gd name="T0" fmla="*/ 0 w 2856"/>
                <a:gd name="T1" fmla="*/ 5 h 358"/>
                <a:gd name="T2" fmla="*/ 0 w 2856"/>
                <a:gd name="T3" fmla="*/ 357 h 358"/>
                <a:gd name="T4" fmla="*/ 2667 w 2856"/>
                <a:gd name="T5" fmla="*/ 357 h 358"/>
                <a:gd name="T6" fmla="*/ 2854 w 2856"/>
                <a:gd name="T7" fmla="*/ 182 h 358"/>
                <a:gd name="T8" fmla="*/ 2667 w 2856"/>
                <a:gd name="T9" fmla="*/ 0 h 358"/>
                <a:gd name="T10" fmla="*/ 0 w 2856"/>
                <a:gd name="T11" fmla="*/ 5 h 358"/>
                <a:gd name="T12" fmla="*/ 0 60000 65536"/>
                <a:gd name="T13" fmla="*/ 0 60000 65536"/>
                <a:gd name="T14" fmla="*/ 0 60000 65536"/>
                <a:gd name="T15" fmla="*/ 0 60000 65536"/>
                <a:gd name="T16" fmla="*/ 0 60000 65536"/>
                <a:gd name="T17" fmla="*/ 0 60000 65536"/>
                <a:gd name="T18" fmla="*/ 0 w 2856"/>
                <a:gd name="T19" fmla="*/ 0 h 358"/>
                <a:gd name="T20" fmla="*/ 2856 w 2856"/>
                <a:gd name="T21" fmla="*/ 358 h 358"/>
              </a:gdLst>
              <a:ahLst/>
              <a:cxnLst>
                <a:cxn ang="T12">
                  <a:pos x="T0" y="T1"/>
                </a:cxn>
                <a:cxn ang="T13">
                  <a:pos x="T2" y="T3"/>
                </a:cxn>
                <a:cxn ang="T14">
                  <a:pos x="T4" y="T5"/>
                </a:cxn>
                <a:cxn ang="T15">
                  <a:pos x="T6" y="T7"/>
                </a:cxn>
                <a:cxn ang="T16">
                  <a:pos x="T8" y="T9"/>
                </a:cxn>
                <a:cxn ang="T17">
                  <a:pos x="T10" y="T11"/>
                </a:cxn>
              </a:cxnLst>
              <a:rect l="T18" t="T19" r="T20" b="T21"/>
              <a:pathLst>
                <a:path w="2856" h="358">
                  <a:moveTo>
                    <a:pt x="0" y="5"/>
                  </a:moveTo>
                  <a:lnTo>
                    <a:pt x="0" y="357"/>
                  </a:lnTo>
                  <a:cubicBezTo>
                    <a:pt x="97" y="358"/>
                    <a:pt x="2594" y="357"/>
                    <a:pt x="2667" y="357"/>
                  </a:cubicBezTo>
                  <a:cubicBezTo>
                    <a:pt x="2739" y="357"/>
                    <a:pt x="2851" y="321"/>
                    <a:pt x="2854" y="182"/>
                  </a:cubicBezTo>
                  <a:cubicBezTo>
                    <a:pt x="2856" y="43"/>
                    <a:pt x="2755" y="0"/>
                    <a:pt x="2667" y="0"/>
                  </a:cubicBezTo>
                  <a:cubicBezTo>
                    <a:pt x="2579" y="0"/>
                    <a:pt x="95" y="5"/>
                    <a:pt x="0" y="5"/>
                  </a:cubicBezTo>
                  <a:close/>
                </a:path>
              </a:pathLst>
            </a:custGeom>
            <a:gradFill rotWithShape="1">
              <a:gsLst>
                <a:gs pos="0">
                  <a:schemeClr val="folHlink"/>
                </a:gs>
                <a:gs pos="100000">
                  <a:schemeClr val="folHlink">
                    <a:gamma/>
                    <a:shade val="46275"/>
                    <a:invGamma/>
                  </a:schemeClr>
                </a:gs>
              </a:gsLst>
              <a:lin ang="5400000" scaled="1"/>
            </a:gradFill>
            <a:ln w="28575" cap="flat" cmpd="sng">
              <a:solidFill>
                <a:srgbClr val="808080"/>
              </a:solidFill>
              <a:prstDash val="solid"/>
              <a:round/>
              <a:headEnd/>
              <a:tailEnd/>
            </a:ln>
            <a:effectLst>
              <a:outerShdw dist="35921" dir="2700000" algn="ctr" rotWithShape="0">
                <a:schemeClr val="bg2"/>
              </a:outerShdw>
            </a:effectLst>
          </p:spPr>
          <p:txBody>
            <a:bodyPr wrap="none" anchor="ctr"/>
            <a:lstStyle/>
            <a:p>
              <a:pPr>
                <a:defRPr/>
              </a:pPr>
              <a:endParaRPr lang="zh-CN" altLang="en-US"/>
            </a:p>
          </p:txBody>
        </p:sp>
        <p:sp>
          <p:nvSpPr>
            <p:cNvPr id="3" name="Freeform 482"/>
            <p:cNvSpPr>
              <a:spLocks/>
            </p:cNvSpPr>
            <p:nvPr/>
          </p:nvSpPr>
          <p:spPr bwMode="gray">
            <a:xfrm>
              <a:off x="1111" y="2874"/>
              <a:ext cx="356" cy="332"/>
            </a:xfrm>
            <a:custGeom>
              <a:avLst/>
              <a:gdLst>
                <a:gd name="T0" fmla="*/ 372 w 372"/>
                <a:gd name="T1" fmla="*/ 1 h 358"/>
                <a:gd name="T2" fmla="*/ 372 w 372"/>
                <a:gd name="T3" fmla="*/ 358 h 358"/>
                <a:gd name="T4" fmla="*/ 165 w 372"/>
                <a:gd name="T5" fmla="*/ 357 h 358"/>
                <a:gd name="T6" fmla="*/ 0 w 372"/>
                <a:gd name="T7" fmla="*/ 181 h 358"/>
                <a:gd name="T8" fmla="*/ 164 w 372"/>
                <a:gd name="T9" fmla="*/ 1 h 358"/>
                <a:gd name="T10" fmla="*/ 372 w 372"/>
                <a:gd name="T11" fmla="*/ 1 h 358"/>
                <a:gd name="T12" fmla="*/ 0 60000 65536"/>
                <a:gd name="T13" fmla="*/ 0 60000 65536"/>
                <a:gd name="T14" fmla="*/ 0 60000 65536"/>
                <a:gd name="T15" fmla="*/ 0 60000 65536"/>
                <a:gd name="T16" fmla="*/ 0 60000 65536"/>
                <a:gd name="T17" fmla="*/ 0 60000 65536"/>
                <a:gd name="T18" fmla="*/ 0 w 372"/>
                <a:gd name="T19" fmla="*/ 0 h 358"/>
                <a:gd name="T20" fmla="*/ 372 w 372"/>
                <a:gd name="T21" fmla="*/ 358 h 358"/>
              </a:gdLst>
              <a:ahLst/>
              <a:cxnLst>
                <a:cxn ang="T12">
                  <a:pos x="T0" y="T1"/>
                </a:cxn>
                <a:cxn ang="T13">
                  <a:pos x="T2" y="T3"/>
                </a:cxn>
                <a:cxn ang="T14">
                  <a:pos x="T4" y="T5"/>
                </a:cxn>
                <a:cxn ang="T15">
                  <a:pos x="T6" y="T7"/>
                </a:cxn>
                <a:cxn ang="T16">
                  <a:pos x="T8" y="T9"/>
                </a:cxn>
                <a:cxn ang="T17">
                  <a:pos x="T10" y="T11"/>
                </a:cxn>
              </a:cxnLst>
              <a:rect l="T18" t="T19" r="T20" b="T21"/>
              <a:pathLst>
                <a:path w="372" h="358">
                  <a:moveTo>
                    <a:pt x="372" y="1"/>
                  </a:moveTo>
                  <a:cubicBezTo>
                    <a:pt x="372" y="179"/>
                    <a:pt x="372" y="358"/>
                    <a:pt x="372" y="358"/>
                  </a:cubicBezTo>
                  <a:lnTo>
                    <a:pt x="165" y="357"/>
                  </a:lnTo>
                  <a:cubicBezTo>
                    <a:pt x="137" y="357"/>
                    <a:pt x="0" y="316"/>
                    <a:pt x="0" y="181"/>
                  </a:cubicBezTo>
                  <a:cubicBezTo>
                    <a:pt x="0" y="46"/>
                    <a:pt x="126" y="0"/>
                    <a:pt x="164" y="1"/>
                  </a:cubicBezTo>
                  <a:lnTo>
                    <a:pt x="372" y="1"/>
                  </a:lnTo>
                  <a:close/>
                </a:path>
              </a:pathLst>
            </a:custGeom>
            <a:gradFill rotWithShape="1">
              <a:gsLst>
                <a:gs pos="0">
                  <a:schemeClr val="folHlink"/>
                </a:gs>
                <a:gs pos="100000">
                  <a:schemeClr val="folHlink">
                    <a:gamma/>
                    <a:shade val="46275"/>
                    <a:invGamma/>
                  </a:schemeClr>
                </a:gs>
              </a:gsLst>
              <a:lin ang="5400000" scaled="1"/>
            </a:gradFill>
            <a:ln w="28575" cap="flat" cmpd="sng">
              <a:solidFill>
                <a:srgbClr val="808080"/>
              </a:solidFill>
              <a:prstDash val="solid"/>
              <a:round/>
              <a:headEnd/>
              <a:tailEnd/>
            </a:ln>
            <a:effectLst>
              <a:outerShdw dist="35921" dir="2700000" algn="ctr" rotWithShape="0">
                <a:schemeClr val="bg2"/>
              </a:outerShdw>
            </a:effectLst>
          </p:spPr>
          <p:txBody>
            <a:bodyPr wrap="none" anchor="ctr"/>
            <a:lstStyle/>
            <a:p>
              <a:pPr>
                <a:defRPr/>
              </a:pPr>
              <a:endParaRPr lang="zh-CN" altLang="en-US"/>
            </a:p>
          </p:txBody>
        </p:sp>
        <p:sp>
          <p:nvSpPr>
            <p:cNvPr id="4" name="Text Box 462"/>
            <p:cNvSpPr txBox="1">
              <a:spLocks noChangeArrowheads="1"/>
            </p:cNvSpPr>
            <p:nvPr/>
          </p:nvSpPr>
          <p:spPr bwMode="gray">
            <a:xfrm>
              <a:off x="1561" y="2915"/>
              <a:ext cx="2045" cy="288"/>
            </a:xfrm>
            <a:prstGeom prst="rect">
              <a:avLst/>
            </a:prstGeom>
            <a:noFill/>
            <a:ln w="9525">
              <a:noFill/>
              <a:miter lim="800000"/>
              <a:headEnd/>
              <a:tailEnd/>
            </a:ln>
            <a:effectLst>
              <a:outerShdw dist="28398" dir="1593903" algn="ctr" rotWithShape="0">
                <a:schemeClr val="tx1">
                  <a:alpha val="50000"/>
                </a:schemeClr>
              </a:outerShdw>
            </a:effectLst>
          </p:spPr>
          <p:txBody>
            <a:bodyPr>
              <a:spAutoFit/>
            </a:bodyPr>
            <a:lstStyle/>
            <a:p>
              <a:pPr algn="ctr">
                <a:spcBef>
                  <a:spcPct val="50000"/>
                </a:spcBef>
                <a:defRPr/>
              </a:pPr>
              <a:r>
                <a:rPr lang="zh-CN" altLang="en-US" sz="2400">
                  <a:solidFill>
                    <a:schemeClr val="bg1"/>
                  </a:solidFill>
                  <a:latin typeface="Calibri" pitchFamily="34" charset="0"/>
                  <a:ea typeface="汉仪粗宋简" pitchFamily="49" charset="-122"/>
                </a:rPr>
                <a:t>资 料 来 源 </a:t>
              </a:r>
              <a:endParaRPr lang="en-US" altLang="zh-CN" sz="2400">
                <a:solidFill>
                  <a:schemeClr val="bg1"/>
                </a:solidFill>
                <a:latin typeface="Calibri" pitchFamily="34" charset="0"/>
                <a:ea typeface="汉仪粗宋简" pitchFamily="49" charset="-122"/>
              </a:endParaRPr>
            </a:p>
          </p:txBody>
        </p:sp>
        <p:sp>
          <p:nvSpPr>
            <p:cNvPr id="5" name="Freeform 483"/>
            <p:cNvSpPr>
              <a:spLocks/>
            </p:cNvSpPr>
            <p:nvPr/>
          </p:nvSpPr>
          <p:spPr bwMode="gray">
            <a:xfrm>
              <a:off x="1553" y="3415"/>
              <a:ext cx="2133" cy="332"/>
            </a:xfrm>
            <a:custGeom>
              <a:avLst/>
              <a:gdLst>
                <a:gd name="T0" fmla="*/ 0 w 2856"/>
                <a:gd name="T1" fmla="*/ 5 h 358"/>
                <a:gd name="T2" fmla="*/ 0 w 2856"/>
                <a:gd name="T3" fmla="*/ 357 h 358"/>
                <a:gd name="T4" fmla="*/ 2667 w 2856"/>
                <a:gd name="T5" fmla="*/ 357 h 358"/>
                <a:gd name="T6" fmla="*/ 2854 w 2856"/>
                <a:gd name="T7" fmla="*/ 182 h 358"/>
                <a:gd name="T8" fmla="*/ 2667 w 2856"/>
                <a:gd name="T9" fmla="*/ 0 h 358"/>
                <a:gd name="T10" fmla="*/ 0 w 2856"/>
                <a:gd name="T11" fmla="*/ 5 h 358"/>
                <a:gd name="T12" fmla="*/ 0 60000 65536"/>
                <a:gd name="T13" fmla="*/ 0 60000 65536"/>
                <a:gd name="T14" fmla="*/ 0 60000 65536"/>
                <a:gd name="T15" fmla="*/ 0 60000 65536"/>
                <a:gd name="T16" fmla="*/ 0 60000 65536"/>
                <a:gd name="T17" fmla="*/ 0 60000 65536"/>
                <a:gd name="T18" fmla="*/ 0 w 2856"/>
                <a:gd name="T19" fmla="*/ 0 h 358"/>
                <a:gd name="T20" fmla="*/ 2856 w 2856"/>
                <a:gd name="T21" fmla="*/ 358 h 358"/>
              </a:gdLst>
              <a:ahLst/>
              <a:cxnLst>
                <a:cxn ang="T12">
                  <a:pos x="T0" y="T1"/>
                </a:cxn>
                <a:cxn ang="T13">
                  <a:pos x="T2" y="T3"/>
                </a:cxn>
                <a:cxn ang="T14">
                  <a:pos x="T4" y="T5"/>
                </a:cxn>
                <a:cxn ang="T15">
                  <a:pos x="T6" y="T7"/>
                </a:cxn>
                <a:cxn ang="T16">
                  <a:pos x="T8" y="T9"/>
                </a:cxn>
                <a:cxn ang="T17">
                  <a:pos x="T10" y="T11"/>
                </a:cxn>
              </a:cxnLst>
              <a:rect l="T18" t="T19" r="T20" b="T21"/>
              <a:pathLst>
                <a:path w="2856" h="358">
                  <a:moveTo>
                    <a:pt x="0" y="5"/>
                  </a:moveTo>
                  <a:lnTo>
                    <a:pt x="0" y="357"/>
                  </a:lnTo>
                  <a:cubicBezTo>
                    <a:pt x="97" y="358"/>
                    <a:pt x="2594" y="357"/>
                    <a:pt x="2667" y="357"/>
                  </a:cubicBezTo>
                  <a:cubicBezTo>
                    <a:pt x="2739" y="357"/>
                    <a:pt x="2851" y="321"/>
                    <a:pt x="2854" y="182"/>
                  </a:cubicBezTo>
                  <a:cubicBezTo>
                    <a:pt x="2856" y="43"/>
                    <a:pt x="2755" y="0"/>
                    <a:pt x="2667" y="0"/>
                  </a:cubicBezTo>
                  <a:cubicBezTo>
                    <a:pt x="2579" y="0"/>
                    <a:pt x="95" y="5"/>
                    <a:pt x="0" y="5"/>
                  </a:cubicBezTo>
                  <a:close/>
                </a:path>
              </a:pathLst>
            </a:custGeom>
            <a:gradFill rotWithShape="1">
              <a:gsLst>
                <a:gs pos="0">
                  <a:srgbClr val="993300"/>
                </a:gs>
                <a:gs pos="100000">
                  <a:srgbClr val="993300">
                    <a:gamma/>
                    <a:shade val="46275"/>
                    <a:invGamma/>
                  </a:srgbClr>
                </a:gs>
              </a:gsLst>
              <a:lin ang="5400000" scaled="1"/>
            </a:gradFill>
            <a:ln w="28575" cap="flat" cmpd="sng">
              <a:solidFill>
                <a:srgbClr val="808080"/>
              </a:solidFill>
              <a:prstDash val="solid"/>
              <a:round/>
              <a:headEnd/>
              <a:tailEnd/>
            </a:ln>
            <a:effectLst>
              <a:outerShdw dist="35921" dir="2700000" algn="ctr" rotWithShape="0">
                <a:schemeClr val="bg2"/>
              </a:outerShdw>
            </a:effectLst>
          </p:spPr>
          <p:txBody>
            <a:bodyPr wrap="none" anchor="ctr"/>
            <a:lstStyle/>
            <a:p>
              <a:pPr>
                <a:defRPr/>
              </a:pPr>
              <a:endParaRPr lang="zh-CN" altLang="en-US"/>
            </a:p>
          </p:txBody>
        </p:sp>
        <p:sp>
          <p:nvSpPr>
            <p:cNvPr id="6" name="Freeform 482"/>
            <p:cNvSpPr>
              <a:spLocks/>
            </p:cNvSpPr>
            <p:nvPr/>
          </p:nvSpPr>
          <p:spPr bwMode="gray">
            <a:xfrm>
              <a:off x="1111" y="3415"/>
              <a:ext cx="356" cy="332"/>
            </a:xfrm>
            <a:custGeom>
              <a:avLst/>
              <a:gdLst>
                <a:gd name="T0" fmla="*/ 372 w 372"/>
                <a:gd name="T1" fmla="*/ 1 h 358"/>
                <a:gd name="T2" fmla="*/ 372 w 372"/>
                <a:gd name="T3" fmla="*/ 358 h 358"/>
                <a:gd name="T4" fmla="*/ 165 w 372"/>
                <a:gd name="T5" fmla="*/ 357 h 358"/>
                <a:gd name="T6" fmla="*/ 0 w 372"/>
                <a:gd name="T7" fmla="*/ 181 h 358"/>
                <a:gd name="T8" fmla="*/ 164 w 372"/>
                <a:gd name="T9" fmla="*/ 1 h 358"/>
                <a:gd name="T10" fmla="*/ 372 w 372"/>
                <a:gd name="T11" fmla="*/ 1 h 358"/>
                <a:gd name="T12" fmla="*/ 0 60000 65536"/>
                <a:gd name="T13" fmla="*/ 0 60000 65536"/>
                <a:gd name="T14" fmla="*/ 0 60000 65536"/>
                <a:gd name="T15" fmla="*/ 0 60000 65536"/>
                <a:gd name="T16" fmla="*/ 0 60000 65536"/>
                <a:gd name="T17" fmla="*/ 0 60000 65536"/>
                <a:gd name="T18" fmla="*/ 0 w 372"/>
                <a:gd name="T19" fmla="*/ 0 h 358"/>
                <a:gd name="T20" fmla="*/ 372 w 372"/>
                <a:gd name="T21" fmla="*/ 358 h 358"/>
              </a:gdLst>
              <a:ahLst/>
              <a:cxnLst>
                <a:cxn ang="T12">
                  <a:pos x="T0" y="T1"/>
                </a:cxn>
                <a:cxn ang="T13">
                  <a:pos x="T2" y="T3"/>
                </a:cxn>
                <a:cxn ang="T14">
                  <a:pos x="T4" y="T5"/>
                </a:cxn>
                <a:cxn ang="T15">
                  <a:pos x="T6" y="T7"/>
                </a:cxn>
                <a:cxn ang="T16">
                  <a:pos x="T8" y="T9"/>
                </a:cxn>
                <a:cxn ang="T17">
                  <a:pos x="T10" y="T11"/>
                </a:cxn>
              </a:cxnLst>
              <a:rect l="T18" t="T19" r="T20" b="T21"/>
              <a:pathLst>
                <a:path w="372" h="358">
                  <a:moveTo>
                    <a:pt x="372" y="1"/>
                  </a:moveTo>
                  <a:cubicBezTo>
                    <a:pt x="372" y="179"/>
                    <a:pt x="372" y="358"/>
                    <a:pt x="372" y="358"/>
                  </a:cubicBezTo>
                  <a:lnTo>
                    <a:pt x="165" y="357"/>
                  </a:lnTo>
                  <a:cubicBezTo>
                    <a:pt x="137" y="357"/>
                    <a:pt x="0" y="316"/>
                    <a:pt x="0" y="181"/>
                  </a:cubicBezTo>
                  <a:cubicBezTo>
                    <a:pt x="0" y="46"/>
                    <a:pt x="126" y="0"/>
                    <a:pt x="164" y="1"/>
                  </a:cubicBezTo>
                  <a:lnTo>
                    <a:pt x="372" y="1"/>
                  </a:lnTo>
                  <a:close/>
                </a:path>
              </a:pathLst>
            </a:custGeom>
            <a:gradFill rotWithShape="1">
              <a:gsLst>
                <a:gs pos="0">
                  <a:srgbClr val="993300"/>
                </a:gs>
                <a:gs pos="100000">
                  <a:srgbClr val="993300">
                    <a:gamma/>
                    <a:shade val="46275"/>
                    <a:invGamma/>
                  </a:srgbClr>
                </a:gs>
              </a:gsLst>
              <a:lin ang="5400000" scaled="1"/>
            </a:gradFill>
            <a:ln w="28575" cap="flat" cmpd="sng">
              <a:solidFill>
                <a:srgbClr val="808080"/>
              </a:solidFill>
              <a:prstDash val="solid"/>
              <a:round/>
              <a:headEnd/>
              <a:tailEnd/>
            </a:ln>
            <a:effectLst>
              <a:outerShdw dist="35921" dir="2700000" algn="ctr" rotWithShape="0">
                <a:schemeClr val="bg2"/>
              </a:outerShdw>
            </a:effectLst>
          </p:spPr>
          <p:txBody>
            <a:bodyPr wrap="none" anchor="ctr"/>
            <a:lstStyle/>
            <a:p>
              <a:pPr>
                <a:defRPr/>
              </a:pPr>
              <a:endParaRPr lang="zh-CN" altLang="en-US"/>
            </a:p>
          </p:txBody>
        </p:sp>
        <p:sp>
          <p:nvSpPr>
            <p:cNvPr id="7" name="Text Box 462"/>
            <p:cNvSpPr txBox="1">
              <a:spLocks noChangeArrowheads="1"/>
            </p:cNvSpPr>
            <p:nvPr/>
          </p:nvSpPr>
          <p:spPr bwMode="gray">
            <a:xfrm>
              <a:off x="1565" y="3430"/>
              <a:ext cx="2041" cy="288"/>
            </a:xfrm>
            <a:prstGeom prst="rect">
              <a:avLst/>
            </a:prstGeom>
            <a:noFill/>
            <a:ln w="9525">
              <a:noFill/>
              <a:miter lim="800000"/>
              <a:headEnd/>
              <a:tailEnd/>
            </a:ln>
            <a:effectLst>
              <a:outerShdw dist="45791" dir="2021404" algn="ctr" rotWithShape="0">
                <a:schemeClr val="tx1">
                  <a:alpha val="50000"/>
                </a:schemeClr>
              </a:outerShdw>
            </a:effectLst>
          </p:spPr>
          <p:txBody>
            <a:bodyPr>
              <a:spAutoFit/>
            </a:bodyPr>
            <a:lstStyle/>
            <a:p>
              <a:pPr algn="ctr">
                <a:spcBef>
                  <a:spcPct val="50000"/>
                </a:spcBef>
                <a:defRPr/>
              </a:pPr>
              <a:r>
                <a:rPr lang="zh-CN" altLang="en-US" sz="2400">
                  <a:solidFill>
                    <a:schemeClr val="bg1"/>
                  </a:solidFill>
                  <a:latin typeface="Calibri" pitchFamily="34" charset="0"/>
                  <a:ea typeface="汉仪粗宋简" pitchFamily="49" charset="-122"/>
                </a:rPr>
                <a:t>进 度 安 排</a:t>
              </a:r>
              <a:endParaRPr lang="en-US" altLang="zh-CN" sz="2400">
                <a:solidFill>
                  <a:schemeClr val="bg1"/>
                </a:solidFill>
                <a:latin typeface="Calibri" pitchFamily="34" charset="0"/>
                <a:ea typeface="汉仪粗宋简" pitchFamily="49" charset="-122"/>
              </a:endParaRPr>
            </a:p>
          </p:txBody>
        </p:sp>
        <p:sp>
          <p:nvSpPr>
            <p:cNvPr id="15384" name="Text Box 38"/>
            <p:cNvSpPr txBox="1">
              <a:spLocks noChangeArrowheads="1"/>
            </p:cNvSpPr>
            <p:nvPr/>
          </p:nvSpPr>
          <p:spPr bwMode="auto">
            <a:xfrm>
              <a:off x="1202" y="2845"/>
              <a:ext cx="136" cy="404"/>
            </a:xfrm>
            <a:prstGeom prst="rect">
              <a:avLst/>
            </a:prstGeom>
            <a:noFill/>
            <a:ln w="9525">
              <a:noFill/>
              <a:miter lim="800000"/>
              <a:headEnd/>
              <a:tailEnd/>
            </a:ln>
          </p:spPr>
          <p:txBody>
            <a:bodyPr>
              <a:spAutoFit/>
            </a:bodyPr>
            <a:lstStyle/>
            <a:p>
              <a:pPr>
                <a:spcBef>
                  <a:spcPct val="50000"/>
                </a:spcBef>
              </a:pPr>
              <a:r>
                <a:rPr lang="en-US" altLang="zh-CN" sz="3600">
                  <a:solidFill>
                    <a:schemeClr val="bg1"/>
                  </a:solidFill>
                  <a:latin typeface="Calibri" pitchFamily="34" charset="0"/>
                </a:rPr>
                <a:t>5</a:t>
              </a:r>
            </a:p>
          </p:txBody>
        </p:sp>
        <p:sp>
          <p:nvSpPr>
            <p:cNvPr id="15385" name="Text Box 39"/>
            <p:cNvSpPr txBox="1">
              <a:spLocks noChangeArrowheads="1"/>
            </p:cNvSpPr>
            <p:nvPr/>
          </p:nvSpPr>
          <p:spPr bwMode="auto">
            <a:xfrm>
              <a:off x="1202" y="3389"/>
              <a:ext cx="136" cy="404"/>
            </a:xfrm>
            <a:prstGeom prst="rect">
              <a:avLst/>
            </a:prstGeom>
            <a:noFill/>
            <a:ln w="9525">
              <a:noFill/>
              <a:miter lim="800000"/>
              <a:headEnd/>
              <a:tailEnd/>
            </a:ln>
          </p:spPr>
          <p:txBody>
            <a:bodyPr>
              <a:spAutoFit/>
            </a:bodyPr>
            <a:lstStyle/>
            <a:p>
              <a:pPr>
                <a:spcBef>
                  <a:spcPct val="50000"/>
                </a:spcBef>
              </a:pPr>
              <a:r>
                <a:rPr lang="en-US" altLang="zh-CN" sz="3600">
                  <a:solidFill>
                    <a:schemeClr val="bg1"/>
                  </a:solidFill>
                  <a:latin typeface="Calibri" pitchFamily="34" charset="0"/>
                </a:rPr>
                <a:t>6</a:t>
              </a:r>
            </a:p>
          </p:txBody>
        </p:sp>
      </p:grpSp>
      <p:sp>
        <p:nvSpPr>
          <p:cNvPr id="14376" name="Text Box 40"/>
          <p:cNvSpPr txBox="1">
            <a:spLocks noChangeArrowheads="1"/>
          </p:cNvSpPr>
          <p:nvPr/>
        </p:nvSpPr>
        <p:spPr bwMode="auto">
          <a:xfrm>
            <a:off x="468313" y="260350"/>
            <a:ext cx="7669212" cy="701675"/>
          </a:xfrm>
          <a:prstGeom prst="rect">
            <a:avLst/>
          </a:prstGeom>
          <a:noFill/>
          <a:ln w="9525">
            <a:noFill/>
            <a:miter lim="800000"/>
            <a:headEnd/>
            <a:tailEnd/>
          </a:ln>
          <a:effectLst>
            <a:outerShdw dist="35921" dir="2700000" algn="ctr" rotWithShape="0">
              <a:schemeClr val="tx1"/>
            </a:outerShdw>
          </a:effectLst>
        </p:spPr>
        <p:txBody>
          <a:bodyPr>
            <a:spAutoFit/>
          </a:bodyPr>
          <a:lstStyle/>
          <a:p>
            <a:pPr>
              <a:spcBef>
                <a:spcPct val="50000"/>
              </a:spcBef>
              <a:defRPr/>
            </a:pPr>
            <a:r>
              <a:rPr lang="zh-CN" altLang="en-US" sz="4000">
                <a:solidFill>
                  <a:schemeClr val="bg1"/>
                </a:solidFill>
                <a:latin typeface="汉仪粗宋简" pitchFamily="49" charset="-122"/>
                <a:ea typeface="汉仪粗宋简" pitchFamily="49" charset="-122"/>
              </a:rPr>
              <a:t>教育公平科学发展机制研究 </a:t>
            </a: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14376"/>
                                        </p:tgtEl>
                                        <p:attrNameLst>
                                          <p:attrName>style.visibility</p:attrName>
                                        </p:attrNameLst>
                                      </p:cBhvr>
                                      <p:to>
                                        <p:strVal val="visible"/>
                                      </p:to>
                                    </p:set>
                                    <p:anim calcmode="lin" valueType="num">
                                      <p:cBhvr>
                                        <p:cTn id="7" dur="500" fill="hold"/>
                                        <p:tgtEl>
                                          <p:spTgt spid="14376"/>
                                        </p:tgtEl>
                                        <p:attrNameLst>
                                          <p:attrName>ppt_w</p:attrName>
                                        </p:attrNameLst>
                                      </p:cBhvr>
                                      <p:tavLst>
                                        <p:tav tm="0">
                                          <p:val>
                                            <p:fltVal val="0"/>
                                          </p:val>
                                        </p:tav>
                                        <p:tav tm="100000">
                                          <p:val>
                                            <p:strVal val="#ppt_w"/>
                                          </p:val>
                                        </p:tav>
                                      </p:tavLst>
                                    </p:anim>
                                    <p:anim calcmode="lin" valueType="num">
                                      <p:cBhvr>
                                        <p:cTn id="8" dur="500" fill="hold"/>
                                        <p:tgtEl>
                                          <p:spTgt spid="14376"/>
                                        </p:tgtEl>
                                        <p:attrNameLst>
                                          <p:attrName>ppt_h</p:attrName>
                                        </p:attrNameLst>
                                      </p:cBhvr>
                                      <p:tavLst>
                                        <p:tav tm="0">
                                          <p:val>
                                            <p:fltVal val="0"/>
                                          </p:val>
                                        </p:tav>
                                        <p:tav tm="100000">
                                          <p:val>
                                            <p:strVal val="#ppt_h"/>
                                          </p:val>
                                        </p:tav>
                                      </p:tavLst>
                                    </p:anim>
                                    <p:anim calcmode="lin" valueType="num">
                                      <p:cBhvr>
                                        <p:cTn id="9" dur="500" fill="hold"/>
                                        <p:tgtEl>
                                          <p:spTgt spid="14376"/>
                                        </p:tgtEl>
                                        <p:attrNameLst>
                                          <p:attrName>style.rotation</p:attrName>
                                        </p:attrNameLst>
                                      </p:cBhvr>
                                      <p:tavLst>
                                        <p:tav tm="0">
                                          <p:val>
                                            <p:fltVal val="90"/>
                                          </p:val>
                                        </p:tav>
                                        <p:tav tm="100000">
                                          <p:val>
                                            <p:fltVal val="0"/>
                                          </p:val>
                                        </p:tav>
                                      </p:tavLst>
                                    </p:anim>
                                    <p:animEffect transition="in" filter="fade">
                                      <p:cBhvr>
                                        <p:cTn id="10" dur="500"/>
                                        <p:tgtEl>
                                          <p:spTgt spid="14376"/>
                                        </p:tgtEl>
                                      </p:cBhvr>
                                    </p:animEffect>
                                  </p:childTnLst>
                                </p:cTn>
                              </p:par>
                            </p:childTnLst>
                          </p:cTn>
                        </p:par>
                        <p:par>
                          <p:cTn id="11" fill="hold">
                            <p:stCondLst>
                              <p:cond delay="775"/>
                            </p:stCondLst>
                            <p:childTnLst>
                              <p:par>
                                <p:cTn id="12" presetID="47" presetClass="entr" presetSubtype="0" fill="hold" nodeType="afterEffect">
                                  <p:stCondLst>
                                    <p:cond delay="0"/>
                                  </p:stCondLst>
                                  <p:childTnLst>
                                    <p:set>
                                      <p:cBhvr>
                                        <p:cTn id="13" dur="1" fill="hold">
                                          <p:stCondLst>
                                            <p:cond delay="0"/>
                                          </p:stCondLst>
                                        </p:cTn>
                                        <p:tgtEl>
                                          <p:spTgt spid="14377"/>
                                        </p:tgtEl>
                                        <p:attrNameLst>
                                          <p:attrName>style.visibility</p:attrName>
                                        </p:attrNameLst>
                                      </p:cBhvr>
                                      <p:to>
                                        <p:strVal val="visible"/>
                                      </p:to>
                                    </p:set>
                                    <p:animEffect transition="in" filter="fade">
                                      <p:cBhvr>
                                        <p:cTn id="14" dur="1000"/>
                                        <p:tgtEl>
                                          <p:spTgt spid="14377"/>
                                        </p:tgtEl>
                                      </p:cBhvr>
                                    </p:animEffect>
                                    <p:anim calcmode="lin" valueType="num">
                                      <p:cBhvr>
                                        <p:cTn id="15" dur="1000" fill="hold"/>
                                        <p:tgtEl>
                                          <p:spTgt spid="14377"/>
                                        </p:tgtEl>
                                        <p:attrNameLst>
                                          <p:attrName>ppt_x</p:attrName>
                                        </p:attrNameLst>
                                      </p:cBhvr>
                                      <p:tavLst>
                                        <p:tav tm="0">
                                          <p:val>
                                            <p:strVal val="#ppt_x"/>
                                          </p:val>
                                        </p:tav>
                                        <p:tav tm="100000">
                                          <p:val>
                                            <p:strVal val="#ppt_x"/>
                                          </p:val>
                                        </p:tav>
                                      </p:tavLst>
                                    </p:anim>
                                    <p:anim calcmode="lin" valueType="num">
                                      <p:cBhvr>
                                        <p:cTn id="16" dur="1000" fill="hold"/>
                                        <p:tgtEl>
                                          <p:spTgt spid="1437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76"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6" name="标题 1"/>
          <p:cNvSpPr txBox="1">
            <a:spLocks/>
          </p:cNvSpPr>
          <p:nvPr/>
        </p:nvSpPr>
        <p:spPr bwMode="auto">
          <a:xfrm>
            <a:off x="-215900" y="188913"/>
            <a:ext cx="4643438" cy="1027112"/>
          </a:xfrm>
          <a:prstGeom prst="rect">
            <a:avLst/>
          </a:prstGeom>
          <a:noFill/>
          <a:ln w="9525">
            <a:noFill/>
            <a:miter lim="800000"/>
            <a:headEnd/>
            <a:tailEnd/>
          </a:ln>
          <a:effectLst>
            <a:outerShdw dist="35921" dir="2700000" algn="ctr" rotWithShape="0">
              <a:schemeClr val="tx1"/>
            </a:outerShdw>
          </a:effectLst>
        </p:spPr>
        <p:txBody>
          <a:bodyPr anchor="ctr"/>
          <a:lstStyle/>
          <a:p>
            <a:pPr algn="ctr">
              <a:defRPr/>
            </a:pPr>
            <a:r>
              <a:rPr lang="en-US" altLang="zh-CN" sz="4000" b="1">
                <a:solidFill>
                  <a:schemeClr val="bg1"/>
                </a:solidFill>
                <a:effectLst>
                  <a:outerShdw blurRad="38100" dist="38100" dir="2700000" algn="tl">
                    <a:srgbClr val="C0C0C0"/>
                  </a:outerShdw>
                </a:effectLst>
                <a:latin typeface="微软雅黑" pitchFamily="34" charset="-122"/>
                <a:ea typeface="微软雅黑" pitchFamily="34" charset="-122"/>
              </a:rPr>
              <a:t>.</a:t>
            </a:r>
            <a:r>
              <a:rPr lang="zh-CN" altLang="en-US" sz="4000" b="1">
                <a:solidFill>
                  <a:schemeClr val="bg1"/>
                </a:solidFill>
                <a:effectLst>
                  <a:outerShdw blurRad="38100" dist="38100" dir="2700000" algn="tl">
                    <a:srgbClr val="C0C0C0"/>
                  </a:outerShdw>
                </a:effectLst>
                <a:latin typeface="微软雅黑" pitchFamily="34" charset="-122"/>
                <a:ea typeface="微软雅黑" pitchFamily="34" charset="-122"/>
              </a:rPr>
              <a:t>研究背景</a:t>
            </a:r>
          </a:p>
        </p:txBody>
      </p:sp>
      <p:sp>
        <p:nvSpPr>
          <p:cNvPr id="7" name="标题 1"/>
          <p:cNvSpPr txBox="1">
            <a:spLocks/>
          </p:cNvSpPr>
          <p:nvPr/>
        </p:nvSpPr>
        <p:spPr>
          <a:xfrm>
            <a:off x="179388" y="115888"/>
            <a:ext cx="990600" cy="1027112"/>
          </a:xfrm>
          <a:prstGeom prst="rect">
            <a:avLst/>
          </a:prstGeom>
        </p:spPr>
        <p:txBody>
          <a:bodyPr anchor="ctr">
            <a:normAutofit/>
          </a:bodyPr>
          <a:lstStyle/>
          <a:p>
            <a:pPr algn="ctr">
              <a:defRPr/>
            </a:pPr>
            <a:r>
              <a:rPr lang="en-US" altLang="zh-CN" sz="6000" b="1" i="1">
                <a:solidFill>
                  <a:schemeClr val="bg1"/>
                </a:solidFill>
                <a:effectLst>
                  <a:outerShdw blurRad="38100" dist="38100" dir="2700000" algn="tl">
                    <a:srgbClr val="C0C0C0"/>
                  </a:outerShdw>
                </a:effectLst>
                <a:latin typeface="微软雅黑" pitchFamily="34" charset="-122"/>
                <a:ea typeface="微软雅黑" pitchFamily="34" charset="-122"/>
              </a:rPr>
              <a:t>1</a:t>
            </a:r>
          </a:p>
        </p:txBody>
      </p:sp>
      <p:sp>
        <p:nvSpPr>
          <p:cNvPr id="16410" name="Freeform 26"/>
          <p:cNvSpPr>
            <a:spLocks/>
          </p:cNvSpPr>
          <p:nvPr/>
        </p:nvSpPr>
        <p:spPr bwMode="gray">
          <a:xfrm>
            <a:off x="5073650" y="981075"/>
            <a:ext cx="1466850" cy="1155700"/>
          </a:xfrm>
          <a:custGeom>
            <a:avLst/>
            <a:gdLst/>
            <a:ahLst/>
            <a:cxnLst>
              <a:cxn ang="0">
                <a:pos x="0" y="774"/>
              </a:cxn>
              <a:cxn ang="0">
                <a:pos x="2" y="770"/>
              </a:cxn>
              <a:cxn ang="0">
                <a:pos x="8" y="754"/>
              </a:cxn>
              <a:cxn ang="0">
                <a:pos x="16" y="730"/>
              </a:cxn>
              <a:cxn ang="0">
                <a:pos x="32" y="698"/>
              </a:cxn>
              <a:cxn ang="0">
                <a:pos x="50" y="660"/>
              </a:cxn>
              <a:cxn ang="0">
                <a:pos x="76" y="618"/>
              </a:cxn>
              <a:cxn ang="0">
                <a:pos x="106" y="574"/>
              </a:cxn>
              <a:cxn ang="0">
                <a:pos x="142" y="528"/>
              </a:cxn>
              <a:cxn ang="0">
                <a:pos x="186" y="482"/>
              </a:cxn>
              <a:cxn ang="0">
                <a:pos x="236" y="438"/>
              </a:cxn>
              <a:cxn ang="0">
                <a:pos x="294" y="398"/>
              </a:cxn>
              <a:cxn ang="0">
                <a:pos x="360" y="360"/>
              </a:cxn>
              <a:cxn ang="0">
                <a:pos x="426" y="332"/>
              </a:cxn>
              <a:cxn ang="0">
                <a:pos x="488" y="314"/>
              </a:cxn>
              <a:cxn ang="0">
                <a:pos x="544" y="304"/>
              </a:cxn>
              <a:cxn ang="0">
                <a:pos x="594" y="300"/>
              </a:cxn>
              <a:cxn ang="0">
                <a:pos x="638" y="300"/>
              </a:cxn>
              <a:cxn ang="0">
                <a:pos x="678" y="304"/>
              </a:cxn>
              <a:cxn ang="0">
                <a:pos x="710" y="312"/>
              </a:cxn>
              <a:cxn ang="0">
                <a:pos x="736" y="320"/>
              </a:cxn>
              <a:cxn ang="0">
                <a:pos x="754" y="326"/>
              </a:cxn>
              <a:cxn ang="0">
                <a:pos x="766" y="332"/>
              </a:cxn>
              <a:cxn ang="0">
                <a:pos x="770" y="334"/>
              </a:cxn>
              <a:cxn ang="0">
                <a:pos x="680" y="476"/>
              </a:cxn>
              <a:cxn ang="0">
                <a:pos x="982" y="370"/>
              </a:cxn>
              <a:cxn ang="0">
                <a:pos x="912" y="0"/>
              </a:cxn>
              <a:cxn ang="0">
                <a:pos x="854" y="150"/>
              </a:cxn>
              <a:cxn ang="0">
                <a:pos x="850" y="148"/>
              </a:cxn>
              <a:cxn ang="0">
                <a:pos x="838" y="142"/>
              </a:cxn>
              <a:cxn ang="0">
                <a:pos x="822" y="134"/>
              </a:cxn>
              <a:cxn ang="0">
                <a:pos x="798" y="126"/>
              </a:cxn>
              <a:cxn ang="0">
                <a:pos x="768" y="120"/>
              </a:cxn>
              <a:cxn ang="0">
                <a:pos x="732" y="114"/>
              </a:cxn>
              <a:cxn ang="0">
                <a:pos x="692" y="110"/>
              </a:cxn>
              <a:cxn ang="0">
                <a:pos x="646" y="110"/>
              </a:cxn>
              <a:cxn ang="0">
                <a:pos x="596" y="116"/>
              </a:cxn>
              <a:cxn ang="0">
                <a:pos x="540" y="126"/>
              </a:cxn>
              <a:cxn ang="0">
                <a:pos x="482" y="146"/>
              </a:cxn>
              <a:cxn ang="0">
                <a:pos x="422" y="172"/>
              </a:cxn>
              <a:cxn ang="0">
                <a:pos x="356" y="210"/>
              </a:cxn>
              <a:cxn ang="0">
                <a:pos x="290" y="258"/>
              </a:cxn>
              <a:cxn ang="0">
                <a:pos x="230" y="310"/>
              </a:cxn>
              <a:cxn ang="0">
                <a:pos x="178" y="364"/>
              </a:cxn>
              <a:cxn ang="0">
                <a:pos x="136" y="422"/>
              </a:cxn>
              <a:cxn ang="0">
                <a:pos x="100" y="480"/>
              </a:cxn>
              <a:cxn ang="0">
                <a:pos x="72" y="536"/>
              </a:cxn>
              <a:cxn ang="0">
                <a:pos x="48" y="590"/>
              </a:cxn>
              <a:cxn ang="0">
                <a:pos x="30" y="640"/>
              </a:cxn>
              <a:cxn ang="0">
                <a:pos x="18" y="684"/>
              </a:cxn>
              <a:cxn ang="0">
                <a:pos x="8" y="722"/>
              </a:cxn>
              <a:cxn ang="0">
                <a:pos x="4" y="750"/>
              </a:cxn>
              <a:cxn ang="0">
                <a:pos x="0" y="768"/>
              </a:cxn>
              <a:cxn ang="0">
                <a:pos x="0" y="774"/>
              </a:cxn>
            </a:cxnLst>
            <a:rect l="0" t="0" r="r" b="b"/>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gradFill rotWithShape="1">
            <a:gsLst>
              <a:gs pos="0">
                <a:schemeClr val="hlink">
                  <a:gamma/>
                  <a:tint val="90980"/>
                  <a:invGamma/>
                  <a:alpha val="32001"/>
                </a:schemeClr>
              </a:gs>
              <a:gs pos="100000">
                <a:schemeClr val="hlink"/>
              </a:gs>
            </a:gsLst>
            <a:lin ang="0" scaled="1"/>
          </a:gradFill>
          <a:ln w="12700">
            <a:noFill/>
            <a:prstDash val="solid"/>
            <a:round/>
            <a:headEnd/>
            <a:tailEnd/>
          </a:ln>
          <a:effectLst>
            <a:outerShdw dist="35921" dir="2700000" algn="ctr" rotWithShape="0">
              <a:schemeClr val="tx1"/>
            </a:outerShdw>
          </a:effectLst>
        </p:spPr>
        <p:txBody>
          <a:bodyPr/>
          <a:lstStyle/>
          <a:p>
            <a:pPr>
              <a:defRPr/>
            </a:pPr>
            <a:endParaRPr lang="zh-CN" altLang="en-US"/>
          </a:p>
        </p:txBody>
      </p:sp>
      <p:sp>
        <p:nvSpPr>
          <p:cNvPr id="16411" name="AutoShape 27"/>
          <p:cNvSpPr>
            <a:spLocks noChangeArrowheads="1"/>
          </p:cNvSpPr>
          <p:nvPr/>
        </p:nvSpPr>
        <p:spPr bwMode="auto">
          <a:xfrm>
            <a:off x="3424238" y="2365375"/>
            <a:ext cx="2295525" cy="3575050"/>
          </a:xfrm>
          <a:prstGeom prst="roundRect">
            <a:avLst>
              <a:gd name="adj" fmla="val 4690"/>
            </a:avLst>
          </a:prstGeom>
          <a:noFill/>
          <a:ln w="57150">
            <a:solidFill>
              <a:schemeClr val="accent2"/>
            </a:solidFill>
            <a:round/>
            <a:headEnd/>
            <a:tailEnd/>
          </a:ln>
          <a:effectLst>
            <a:outerShdw dist="63500" dir="2212194" algn="ctr" rotWithShape="0">
              <a:schemeClr val="tx1">
                <a:alpha val="50000"/>
              </a:schemeClr>
            </a:outerShdw>
          </a:effectLst>
        </p:spPr>
        <p:txBody>
          <a:bodyPr wrap="none" anchor="ctr"/>
          <a:lstStyle/>
          <a:p>
            <a:pPr>
              <a:defRPr/>
            </a:pPr>
            <a:endParaRPr lang="zh-CN" altLang="en-US"/>
          </a:p>
        </p:txBody>
      </p:sp>
      <p:sp>
        <p:nvSpPr>
          <p:cNvPr id="16412" name="AutoShape 28"/>
          <p:cNvSpPr>
            <a:spLocks noChangeArrowheads="1"/>
          </p:cNvSpPr>
          <p:nvPr/>
        </p:nvSpPr>
        <p:spPr bwMode="gray">
          <a:xfrm>
            <a:off x="3657600" y="2266950"/>
            <a:ext cx="1863725" cy="287338"/>
          </a:xfrm>
          <a:prstGeom prst="roundRect">
            <a:avLst>
              <a:gd name="adj" fmla="val 50000"/>
            </a:avLst>
          </a:prstGeom>
          <a:gradFill rotWithShape="1">
            <a:gsLst>
              <a:gs pos="0">
                <a:schemeClr val="accent2">
                  <a:gamma/>
                  <a:shade val="46275"/>
                  <a:invGamma/>
                </a:schemeClr>
              </a:gs>
              <a:gs pos="50000">
                <a:schemeClr val="accent2"/>
              </a:gs>
              <a:gs pos="100000">
                <a:schemeClr val="accent2">
                  <a:gamma/>
                  <a:shade val="46275"/>
                  <a:invGamma/>
                </a:schemeClr>
              </a:gs>
            </a:gsLst>
            <a:lin ang="5400000" scaled="1"/>
          </a:gradFill>
          <a:ln w="9525">
            <a:noFill/>
            <a:round/>
            <a:headEnd/>
            <a:tailEnd/>
          </a:ln>
          <a:effectLst/>
        </p:spPr>
        <p:txBody>
          <a:bodyPr wrap="none" anchor="ctr"/>
          <a:lstStyle/>
          <a:p>
            <a:pPr>
              <a:defRPr/>
            </a:pPr>
            <a:endParaRPr lang="zh-CN" altLang="en-US"/>
          </a:p>
        </p:txBody>
      </p:sp>
      <p:sp>
        <p:nvSpPr>
          <p:cNvPr id="16413" name="AutoShape 29"/>
          <p:cNvSpPr>
            <a:spLocks noChangeArrowheads="1"/>
          </p:cNvSpPr>
          <p:nvPr/>
        </p:nvSpPr>
        <p:spPr bwMode="auto">
          <a:xfrm flipH="1">
            <a:off x="5334000" y="2362200"/>
            <a:ext cx="73025" cy="144463"/>
          </a:xfrm>
          <a:prstGeom prst="octagon">
            <a:avLst>
              <a:gd name="adj" fmla="val 29287"/>
            </a:avLst>
          </a:prstGeom>
          <a:solidFill>
            <a:schemeClr val="bg1"/>
          </a:solidFill>
          <a:ln w="9525">
            <a:noFill/>
            <a:miter lim="800000"/>
            <a:headEnd/>
            <a:tailEnd/>
          </a:ln>
        </p:spPr>
        <p:txBody>
          <a:bodyPr wrap="none" anchor="ctr"/>
          <a:lstStyle/>
          <a:p>
            <a:endParaRPr lang="zh-CN" altLang="en-US"/>
          </a:p>
        </p:txBody>
      </p:sp>
      <p:sp>
        <p:nvSpPr>
          <p:cNvPr id="16414" name="AutoShape 30"/>
          <p:cNvSpPr>
            <a:spLocks noChangeArrowheads="1"/>
          </p:cNvSpPr>
          <p:nvPr/>
        </p:nvSpPr>
        <p:spPr bwMode="auto">
          <a:xfrm flipH="1">
            <a:off x="3743325" y="2352675"/>
            <a:ext cx="71438" cy="144463"/>
          </a:xfrm>
          <a:prstGeom prst="octagon">
            <a:avLst>
              <a:gd name="adj" fmla="val 29287"/>
            </a:avLst>
          </a:prstGeom>
          <a:solidFill>
            <a:schemeClr val="bg1"/>
          </a:solidFill>
          <a:ln w="9525">
            <a:noFill/>
            <a:miter lim="800000"/>
            <a:headEnd/>
            <a:tailEnd/>
          </a:ln>
        </p:spPr>
        <p:txBody>
          <a:bodyPr wrap="none" anchor="ctr"/>
          <a:lstStyle/>
          <a:p>
            <a:endParaRPr lang="zh-CN" altLang="en-US"/>
          </a:p>
        </p:txBody>
      </p:sp>
      <p:sp>
        <p:nvSpPr>
          <p:cNvPr id="16415" name="AutoShape 31"/>
          <p:cNvSpPr>
            <a:spLocks noChangeArrowheads="1"/>
          </p:cNvSpPr>
          <p:nvPr/>
        </p:nvSpPr>
        <p:spPr bwMode="auto">
          <a:xfrm>
            <a:off x="5934075" y="1906588"/>
            <a:ext cx="2295525" cy="3754437"/>
          </a:xfrm>
          <a:prstGeom prst="roundRect">
            <a:avLst>
              <a:gd name="adj" fmla="val 4690"/>
            </a:avLst>
          </a:prstGeom>
          <a:noFill/>
          <a:ln w="57150">
            <a:solidFill>
              <a:schemeClr val="hlink"/>
            </a:solidFill>
            <a:round/>
            <a:headEnd/>
            <a:tailEnd/>
          </a:ln>
          <a:effectLst>
            <a:outerShdw dist="35921" dir="2700000" algn="ctr" rotWithShape="0">
              <a:schemeClr val="tx1"/>
            </a:outerShdw>
          </a:effectLst>
        </p:spPr>
        <p:txBody>
          <a:bodyPr wrap="none" anchor="ctr"/>
          <a:lstStyle/>
          <a:p>
            <a:pPr>
              <a:defRPr/>
            </a:pPr>
            <a:endParaRPr lang="zh-CN" altLang="en-US"/>
          </a:p>
        </p:txBody>
      </p:sp>
      <p:sp>
        <p:nvSpPr>
          <p:cNvPr id="16416" name="AutoShape 32"/>
          <p:cNvSpPr>
            <a:spLocks noChangeArrowheads="1"/>
          </p:cNvSpPr>
          <p:nvPr/>
        </p:nvSpPr>
        <p:spPr bwMode="gray">
          <a:xfrm>
            <a:off x="6149975" y="1798638"/>
            <a:ext cx="1863725" cy="287337"/>
          </a:xfrm>
          <a:prstGeom prst="roundRect">
            <a:avLst>
              <a:gd name="adj" fmla="val 50000"/>
            </a:avLst>
          </a:prstGeom>
          <a:gradFill rotWithShape="1">
            <a:gsLst>
              <a:gs pos="0">
                <a:schemeClr val="hlink">
                  <a:gamma/>
                  <a:shade val="46275"/>
                  <a:invGamma/>
                </a:schemeClr>
              </a:gs>
              <a:gs pos="50000">
                <a:schemeClr val="hlink"/>
              </a:gs>
              <a:gs pos="100000">
                <a:schemeClr val="hlink">
                  <a:gamma/>
                  <a:shade val="46275"/>
                  <a:invGamma/>
                </a:schemeClr>
              </a:gs>
            </a:gsLst>
            <a:lin ang="5400000" scaled="1"/>
          </a:gradFill>
          <a:ln w="9525">
            <a:noFill/>
            <a:round/>
            <a:headEnd/>
            <a:tailEnd/>
          </a:ln>
          <a:effectLst/>
        </p:spPr>
        <p:txBody>
          <a:bodyPr wrap="none" anchor="ctr"/>
          <a:lstStyle/>
          <a:p>
            <a:pPr>
              <a:defRPr/>
            </a:pPr>
            <a:endParaRPr lang="zh-CN" altLang="en-US"/>
          </a:p>
        </p:txBody>
      </p:sp>
      <p:sp>
        <p:nvSpPr>
          <p:cNvPr id="16417" name="AutoShape 33"/>
          <p:cNvSpPr>
            <a:spLocks noChangeArrowheads="1"/>
          </p:cNvSpPr>
          <p:nvPr/>
        </p:nvSpPr>
        <p:spPr bwMode="auto">
          <a:xfrm flipH="1">
            <a:off x="7835900" y="1851025"/>
            <a:ext cx="71438" cy="142875"/>
          </a:xfrm>
          <a:prstGeom prst="octagon">
            <a:avLst>
              <a:gd name="adj" fmla="val 29287"/>
            </a:avLst>
          </a:prstGeom>
          <a:solidFill>
            <a:schemeClr val="bg1"/>
          </a:solidFill>
          <a:ln w="9525">
            <a:noFill/>
            <a:miter lim="800000"/>
            <a:headEnd/>
            <a:tailEnd/>
          </a:ln>
        </p:spPr>
        <p:txBody>
          <a:bodyPr wrap="none" anchor="ctr"/>
          <a:lstStyle/>
          <a:p>
            <a:endParaRPr lang="zh-CN" altLang="en-US"/>
          </a:p>
        </p:txBody>
      </p:sp>
      <p:sp>
        <p:nvSpPr>
          <p:cNvPr id="16418" name="AutoShape 34"/>
          <p:cNvSpPr>
            <a:spLocks noChangeArrowheads="1"/>
          </p:cNvSpPr>
          <p:nvPr/>
        </p:nvSpPr>
        <p:spPr bwMode="auto">
          <a:xfrm flipH="1">
            <a:off x="6253163" y="1851025"/>
            <a:ext cx="71437" cy="142875"/>
          </a:xfrm>
          <a:prstGeom prst="octagon">
            <a:avLst>
              <a:gd name="adj" fmla="val 29287"/>
            </a:avLst>
          </a:prstGeom>
          <a:solidFill>
            <a:schemeClr val="bg1"/>
          </a:solidFill>
          <a:ln w="9525">
            <a:noFill/>
            <a:miter lim="800000"/>
            <a:headEnd/>
            <a:tailEnd/>
          </a:ln>
        </p:spPr>
        <p:txBody>
          <a:bodyPr wrap="none" anchor="ctr"/>
          <a:lstStyle/>
          <a:p>
            <a:endParaRPr lang="zh-CN" altLang="en-US"/>
          </a:p>
        </p:txBody>
      </p:sp>
      <p:sp>
        <p:nvSpPr>
          <p:cNvPr id="16419" name="Freeform 35"/>
          <p:cNvSpPr>
            <a:spLocks/>
          </p:cNvSpPr>
          <p:nvPr/>
        </p:nvSpPr>
        <p:spPr bwMode="gray">
          <a:xfrm>
            <a:off x="2492375" y="1482725"/>
            <a:ext cx="1466850" cy="1157288"/>
          </a:xfrm>
          <a:custGeom>
            <a:avLst/>
            <a:gdLst/>
            <a:ahLst/>
            <a:cxnLst>
              <a:cxn ang="0">
                <a:pos x="0" y="774"/>
              </a:cxn>
              <a:cxn ang="0">
                <a:pos x="2" y="770"/>
              </a:cxn>
              <a:cxn ang="0">
                <a:pos x="8" y="754"/>
              </a:cxn>
              <a:cxn ang="0">
                <a:pos x="16" y="730"/>
              </a:cxn>
              <a:cxn ang="0">
                <a:pos x="32" y="698"/>
              </a:cxn>
              <a:cxn ang="0">
                <a:pos x="50" y="660"/>
              </a:cxn>
              <a:cxn ang="0">
                <a:pos x="76" y="618"/>
              </a:cxn>
              <a:cxn ang="0">
                <a:pos x="106" y="574"/>
              </a:cxn>
              <a:cxn ang="0">
                <a:pos x="142" y="528"/>
              </a:cxn>
              <a:cxn ang="0">
                <a:pos x="186" y="482"/>
              </a:cxn>
              <a:cxn ang="0">
                <a:pos x="236" y="438"/>
              </a:cxn>
              <a:cxn ang="0">
                <a:pos x="294" y="398"/>
              </a:cxn>
              <a:cxn ang="0">
                <a:pos x="360" y="360"/>
              </a:cxn>
              <a:cxn ang="0">
                <a:pos x="426" y="332"/>
              </a:cxn>
              <a:cxn ang="0">
                <a:pos x="488" y="314"/>
              </a:cxn>
              <a:cxn ang="0">
                <a:pos x="544" y="304"/>
              </a:cxn>
              <a:cxn ang="0">
                <a:pos x="594" y="300"/>
              </a:cxn>
              <a:cxn ang="0">
                <a:pos x="638" y="300"/>
              </a:cxn>
              <a:cxn ang="0">
                <a:pos x="678" y="304"/>
              </a:cxn>
              <a:cxn ang="0">
                <a:pos x="710" y="312"/>
              </a:cxn>
              <a:cxn ang="0">
                <a:pos x="736" y="320"/>
              </a:cxn>
              <a:cxn ang="0">
                <a:pos x="754" y="326"/>
              </a:cxn>
              <a:cxn ang="0">
                <a:pos x="766" y="332"/>
              </a:cxn>
              <a:cxn ang="0">
                <a:pos x="770" y="334"/>
              </a:cxn>
              <a:cxn ang="0">
                <a:pos x="680" y="476"/>
              </a:cxn>
              <a:cxn ang="0">
                <a:pos x="982" y="370"/>
              </a:cxn>
              <a:cxn ang="0">
                <a:pos x="912" y="0"/>
              </a:cxn>
              <a:cxn ang="0">
                <a:pos x="854" y="150"/>
              </a:cxn>
              <a:cxn ang="0">
                <a:pos x="850" y="148"/>
              </a:cxn>
              <a:cxn ang="0">
                <a:pos x="838" y="142"/>
              </a:cxn>
              <a:cxn ang="0">
                <a:pos x="822" y="134"/>
              </a:cxn>
              <a:cxn ang="0">
                <a:pos x="798" y="126"/>
              </a:cxn>
              <a:cxn ang="0">
                <a:pos x="768" y="120"/>
              </a:cxn>
              <a:cxn ang="0">
                <a:pos x="732" y="114"/>
              </a:cxn>
              <a:cxn ang="0">
                <a:pos x="692" y="110"/>
              </a:cxn>
              <a:cxn ang="0">
                <a:pos x="646" y="110"/>
              </a:cxn>
              <a:cxn ang="0">
                <a:pos x="596" y="116"/>
              </a:cxn>
              <a:cxn ang="0">
                <a:pos x="540" y="126"/>
              </a:cxn>
              <a:cxn ang="0">
                <a:pos x="482" y="146"/>
              </a:cxn>
              <a:cxn ang="0">
                <a:pos x="422" y="172"/>
              </a:cxn>
              <a:cxn ang="0">
                <a:pos x="356" y="210"/>
              </a:cxn>
              <a:cxn ang="0">
                <a:pos x="290" y="258"/>
              </a:cxn>
              <a:cxn ang="0">
                <a:pos x="230" y="310"/>
              </a:cxn>
              <a:cxn ang="0">
                <a:pos x="178" y="364"/>
              </a:cxn>
              <a:cxn ang="0">
                <a:pos x="136" y="422"/>
              </a:cxn>
              <a:cxn ang="0">
                <a:pos x="100" y="480"/>
              </a:cxn>
              <a:cxn ang="0">
                <a:pos x="72" y="536"/>
              </a:cxn>
              <a:cxn ang="0">
                <a:pos x="48" y="590"/>
              </a:cxn>
              <a:cxn ang="0">
                <a:pos x="30" y="640"/>
              </a:cxn>
              <a:cxn ang="0">
                <a:pos x="18" y="684"/>
              </a:cxn>
              <a:cxn ang="0">
                <a:pos x="8" y="722"/>
              </a:cxn>
              <a:cxn ang="0">
                <a:pos x="4" y="750"/>
              </a:cxn>
              <a:cxn ang="0">
                <a:pos x="0" y="768"/>
              </a:cxn>
              <a:cxn ang="0">
                <a:pos x="0" y="774"/>
              </a:cxn>
            </a:cxnLst>
            <a:rect l="0" t="0" r="r" b="b"/>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gradFill rotWithShape="1">
            <a:gsLst>
              <a:gs pos="0">
                <a:schemeClr val="folHlink">
                  <a:gamma/>
                  <a:tint val="57647"/>
                  <a:invGamma/>
                  <a:alpha val="32001"/>
                </a:schemeClr>
              </a:gs>
              <a:gs pos="100000">
                <a:schemeClr val="folHlink"/>
              </a:gs>
            </a:gsLst>
            <a:lin ang="0" scaled="1"/>
          </a:gradFill>
          <a:ln w="12700">
            <a:noFill/>
            <a:prstDash val="solid"/>
            <a:round/>
            <a:headEnd/>
            <a:tailEnd/>
          </a:ln>
          <a:effectLst>
            <a:outerShdw dist="35921" dir="2700000" algn="ctr" rotWithShape="0">
              <a:schemeClr val="tx1"/>
            </a:outerShdw>
          </a:effectLst>
        </p:spPr>
        <p:txBody>
          <a:bodyPr/>
          <a:lstStyle/>
          <a:p>
            <a:pPr>
              <a:defRPr/>
            </a:pPr>
            <a:endParaRPr lang="zh-CN" altLang="en-US"/>
          </a:p>
        </p:txBody>
      </p:sp>
      <p:sp>
        <p:nvSpPr>
          <p:cNvPr id="16420" name="Text Box 36"/>
          <p:cNvSpPr txBox="1">
            <a:spLocks noChangeArrowheads="1"/>
          </p:cNvSpPr>
          <p:nvPr/>
        </p:nvSpPr>
        <p:spPr bwMode="gray">
          <a:xfrm>
            <a:off x="4021138" y="2222500"/>
            <a:ext cx="1098550" cy="366713"/>
          </a:xfrm>
          <a:prstGeom prst="rect">
            <a:avLst/>
          </a:prstGeom>
          <a:noFill/>
          <a:ln w="9525" algn="ctr">
            <a:noFill/>
            <a:miter lim="800000"/>
            <a:headEnd/>
            <a:tailEnd/>
          </a:ln>
        </p:spPr>
        <p:txBody>
          <a:bodyPr wrap="none">
            <a:spAutoFit/>
          </a:bodyPr>
          <a:lstStyle/>
          <a:p>
            <a:pPr algn="ctr" eaLnBrk="0" hangingPunct="0"/>
            <a:r>
              <a:rPr lang="zh-CN" altLang="en-US">
                <a:solidFill>
                  <a:srgbClr val="FFFFFF"/>
                </a:solidFill>
                <a:ea typeface="黑体" pitchFamily="2" charset="-122"/>
              </a:rPr>
              <a:t>现实表现</a:t>
            </a:r>
          </a:p>
        </p:txBody>
      </p:sp>
      <p:sp>
        <p:nvSpPr>
          <p:cNvPr id="16421" name="Text Box 37"/>
          <p:cNvSpPr txBox="1">
            <a:spLocks noChangeArrowheads="1"/>
          </p:cNvSpPr>
          <p:nvPr/>
        </p:nvSpPr>
        <p:spPr bwMode="gray">
          <a:xfrm>
            <a:off x="6430963" y="1773238"/>
            <a:ext cx="1327150" cy="366712"/>
          </a:xfrm>
          <a:prstGeom prst="rect">
            <a:avLst/>
          </a:prstGeom>
          <a:noFill/>
          <a:ln w="9525" algn="ctr">
            <a:noFill/>
            <a:miter lim="800000"/>
            <a:headEnd/>
            <a:tailEnd/>
          </a:ln>
        </p:spPr>
        <p:txBody>
          <a:bodyPr wrap="none">
            <a:spAutoFit/>
          </a:bodyPr>
          <a:lstStyle/>
          <a:p>
            <a:pPr algn="ctr" eaLnBrk="0" hangingPunct="0"/>
            <a:r>
              <a:rPr lang="zh-CN" altLang="en-US">
                <a:solidFill>
                  <a:srgbClr val="FFFFFF"/>
                </a:solidFill>
                <a:ea typeface="黑体" pitchFamily="2" charset="-122"/>
              </a:rPr>
              <a:t>课题的提出</a:t>
            </a:r>
          </a:p>
        </p:txBody>
      </p:sp>
      <p:grpSp>
        <p:nvGrpSpPr>
          <p:cNvPr id="16422" name="Group 38"/>
          <p:cNvGrpSpPr>
            <a:grpSpLocks/>
          </p:cNvGrpSpPr>
          <p:nvPr/>
        </p:nvGrpSpPr>
        <p:grpSpPr bwMode="auto">
          <a:xfrm>
            <a:off x="914400" y="2771775"/>
            <a:ext cx="2295525" cy="3460750"/>
            <a:chOff x="576" y="1782"/>
            <a:chExt cx="1446" cy="2148"/>
          </a:xfrm>
        </p:grpSpPr>
        <p:sp>
          <p:nvSpPr>
            <p:cNvPr id="16423" name="AutoShape 39"/>
            <p:cNvSpPr>
              <a:spLocks noChangeArrowheads="1"/>
            </p:cNvSpPr>
            <p:nvPr/>
          </p:nvSpPr>
          <p:spPr bwMode="auto">
            <a:xfrm>
              <a:off x="576" y="1942"/>
              <a:ext cx="1446" cy="1988"/>
            </a:xfrm>
            <a:prstGeom prst="roundRect">
              <a:avLst>
                <a:gd name="adj" fmla="val 4690"/>
              </a:avLst>
            </a:prstGeom>
            <a:noFill/>
            <a:ln w="57150">
              <a:solidFill>
                <a:schemeClr val="folHlink"/>
              </a:solidFill>
              <a:round/>
              <a:headEnd/>
              <a:tailEnd/>
            </a:ln>
            <a:effectLst>
              <a:outerShdw dist="35921" dir="2700000" algn="ctr" rotWithShape="0">
                <a:schemeClr val="tx1"/>
              </a:outerShdw>
            </a:effectLst>
          </p:spPr>
          <p:txBody>
            <a:bodyPr wrap="none" anchor="ctr"/>
            <a:lstStyle/>
            <a:p>
              <a:pPr>
                <a:defRPr/>
              </a:pPr>
              <a:endParaRPr lang="zh-CN" altLang="en-US"/>
            </a:p>
          </p:txBody>
        </p:sp>
        <p:sp>
          <p:nvSpPr>
            <p:cNvPr id="16424" name="AutoShape 40"/>
            <p:cNvSpPr>
              <a:spLocks noChangeArrowheads="1"/>
            </p:cNvSpPr>
            <p:nvPr/>
          </p:nvSpPr>
          <p:spPr bwMode="gray">
            <a:xfrm>
              <a:off x="712" y="1852"/>
              <a:ext cx="1174" cy="181"/>
            </a:xfrm>
            <a:prstGeom prst="roundRect">
              <a:avLst>
                <a:gd name="adj" fmla="val 50000"/>
              </a:avLst>
            </a:prstGeom>
            <a:gradFill rotWithShape="1">
              <a:gsLst>
                <a:gs pos="0">
                  <a:schemeClr val="folHlink">
                    <a:gamma/>
                    <a:shade val="38824"/>
                    <a:invGamma/>
                  </a:schemeClr>
                </a:gs>
                <a:gs pos="50000">
                  <a:schemeClr val="folHlink"/>
                </a:gs>
                <a:gs pos="100000">
                  <a:schemeClr val="folHlink">
                    <a:gamma/>
                    <a:shade val="38824"/>
                    <a:invGamma/>
                  </a:schemeClr>
                </a:gs>
              </a:gsLst>
              <a:lin ang="5400000" scaled="1"/>
            </a:gradFill>
            <a:ln w="9525">
              <a:noFill/>
              <a:round/>
              <a:headEnd/>
              <a:tailEnd/>
            </a:ln>
            <a:effectLst/>
          </p:spPr>
          <p:txBody>
            <a:bodyPr wrap="none" anchor="ctr"/>
            <a:lstStyle/>
            <a:p>
              <a:pPr>
                <a:defRPr/>
              </a:pPr>
              <a:endParaRPr lang="zh-CN" altLang="en-US"/>
            </a:p>
          </p:txBody>
        </p:sp>
        <p:sp>
          <p:nvSpPr>
            <p:cNvPr id="16406" name="AutoShape 41"/>
            <p:cNvSpPr>
              <a:spLocks noChangeArrowheads="1"/>
            </p:cNvSpPr>
            <p:nvPr/>
          </p:nvSpPr>
          <p:spPr bwMode="auto">
            <a:xfrm flipH="1">
              <a:off x="1773" y="1897"/>
              <a:ext cx="45" cy="91"/>
            </a:xfrm>
            <a:prstGeom prst="octagon">
              <a:avLst>
                <a:gd name="adj" fmla="val 29287"/>
              </a:avLst>
            </a:prstGeom>
            <a:solidFill>
              <a:schemeClr val="bg1"/>
            </a:solidFill>
            <a:ln w="9525">
              <a:noFill/>
              <a:miter lim="800000"/>
              <a:headEnd/>
              <a:tailEnd/>
            </a:ln>
          </p:spPr>
          <p:txBody>
            <a:bodyPr wrap="none" anchor="ctr"/>
            <a:lstStyle/>
            <a:p>
              <a:endParaRPr lang="zh-CN" altLang="en-US"/>
            </a:p>
          </p:txBody>
        </p:sp>
        <p:sp>
          <p:nvSpPr>
            <p:cNvPr id="16407" name="AutoShape 42"/>
            <p:cNvSpPr>
              <a:spLocks noChangeArrowheads="1"/>
            </p:cNvSpPr>
            <p:nvPr/>
          </p:nvSpPr>
          <p:spPr bwMode="auto">
            <a:xfrm flipH="1">
              <a:off x="776" y="1897"/>
              <a:ext cx="46" cy="91"/>
            </a:xfrm>
            <a:prstGeom prst="octagon">
              <a:avLst>
                <a:gd name="adj" fmla="val 29287"/>
              </a:avLst>
            </a:prstGeom>
            <a:solidFill>
              <a:schemeClr val="bg1"/>
            </a:solidFill>
            <a:ln w="9525">
              <a:noFill/>
              <a:miter lim="800000"/>
              <a:headEnd/>
              <a:tailEnd/>
            </a:ln>
          </p:spPr>
          <p:txBody>
            <a:bodyPr wrap="none" anchor="ctr"/>
            <a:lstStyle/>
            <a:p>
              <a:endParaRPr lang="zh-CN" altLang="en-US"/>
            </a:p>
          </p:txBody>
        </p:sp>
        <p:sp>
          <p:nvSpPr>
            <p:cNvPr id="16408" name="Text Box 43"/>
            <p:cNvSpPr txBox="1">
              <a:spLocks noChangeArrowheads="1"/>
            </p:cNvSpPr>
            <p:nvPr/>
          </p:nvSpPr>
          <p:spPr bwMode="gray">
            <a:xfrm>
              <a:off x="948" y="1782"/>
              <a:ext cx="692" cy="228"/>
            </a:xfrm>
            <a:prstGeom prst="rect">
              <a:avLst/>
            </a:prstGeom>
            <a:noFill/>
            <a:ln w="9525" algn="ctr">
              <a:noFill/>
              <a:miter lim="800000"/>
              <a:headEnd/>
              <a:tailEnd/>
            </a:ln>
          </p:spPr>
          <p:txBody>
            <a:bodyPr wrap="none">
              <a:spAutoFit/>
            </a:bodyPr>
            <a:lstStyle/>
            <a:p>
              <a:pPr algn="ctr" eaLnBrk="0" hangingPunct="0"/>
              <a:r>
                <a:rPr lang="zh-CN" altLang="en-US">
                  <a:solidFill>
                    <a:srgbClr val="FFFFFF"/>
                  </a:solidFill>
                  <a:ea typeface="黑体" pitchFamily="2" charset="-122"/>
                </a:rPr>
                <a:t>理论证明</a:t>
              </a:r>
            </a:p>
          </p:txBody>
        </p:sp>
        <p:sp>
          <p:nvSpPr>
            <p:cNvPr id="16409" name="Text Box 44"/>
            <p:cNvSpPr txBox="1">
              <a:spLocks noChangeArrowheads="1"/>
            </p:cNvSpPr>
            <p:nvPr/>
          </p:nvSpPr>
          <p:spPr bwMode="auto">
            <a:xfrm>
              <a:off x="624" y="2106"/>
              <a:ext cx="1344" cy="1644"/>
            </a:xfrm>
            <a:prstGeom prst="rect">
              <a:avLst/>
            </a:prstGeom>
            <a:noFill/>
            <a:ln w="9525" algn="ctr">
              <a:noFill/>
              <a:miter lim="800000"/>
              <a:headEnd/>
              <a:tailEnd/>
            </a:ln>
          </p:spPr>
          <p:txBody>
            <a:bodyPr>
              <a:spAutoFit/>
            </a:bodyPr>
            <a:lstStyle/>
            <a:p>
              <a:pPr algn="ctr" eaLnBrk="0" hangingPunct="0"/>
              <a:r>
                <a:rPr lang="zh-CN" altLang="en-US" sz="2400">
                  <a:ea typeface="黑体" pitchFamily="2" charset="-122"/>
                </a:rPr>
                <a:t>人力资本投资和积累是经济保持持续增长的重要基础</a:t>
              </a:r>
              <a:r>
                <a:rPr lang="en-US" altLang="zh-CN" sz="2400">
                  <a:ea typeface="黑体" pitchFamily="2" charset="-122"/>
                </a:rPr>
                <a:t>,</a:t>
              </a:r>
              <a:r>
                <a:rPr lang="zh-CN" altLang="en-US" sz="2400">
                  <a:ea typeface="黑体" pitchFamily="2" charset="-122"/>
                </a:rPr>
                <a:t>而教育则是人力资本形成的实现途径。</a:t>
              </a:r>
              <a:r>
                <a:rPr lang="zh-CN" altLang="en-US" sz="2000">
                  <a:ea typeface="黑体" pitchFamily="2" charset="-122"/>
                </a:rPr>
                <a:t> </a:t>
              </a:r>
              <a:endParaRPr lang="en-US" altLang="zh-CN" sz="2000">
                <a:ea typeface="黑体" pitchFamily="2" charset="-122"/>
              </a:endParaRPr>
            </a:p>
          </p:txBody>
        </p:sp>
      </p:grpSp>
      <p:sp>
        <p:nvSpPr>
          <p:cNvPr id="16429" name="Text Box 45"/>
          <p:cNvSpPr txBox="1">
            <a:spLocks noChangeArrowheads="1"/>
          </p:cNvSpPr>
          <p:nvPr/>
        </p:nvSpPr>
        <p:spPr bwMode="auto">
          <a:xfrm>
            <a:off x="3492500" y="2627313"/>
            <a:ext cx="2232025" cy="2436812"/>
          </a:xfrm>
          <a:prstGeom prst="rect">
            <a:avLst/>
          </a:prstGeom>
          <a:noFill/>
          <a:ln w="9525" algn="ctr">
            <a:noFill/>
            <a:miter lim="800000"/>
            <a:headEnd/>
            <a:tailEnd/>
          </a:ln>
        </p:spPr>
        <p:txBody>
          <a:bodyPr>
            <a:spAutoFit/>
          </a:bodyPr>
          <a:lstStyle/>
          <a:p>
            <a:pPr eaLnBrk="0" hangingPunct="0"/>
            <a:r>
              <a:rPr lang="zh-CN" altLang="en-US" sz="2200">
                <a:latin typeface="黑体" pitchFamily="2" charset="-122"/>
                <a:ea typeface="黑体" pitchFamily="2" charset="-122"/>
              </a:rPr>
              <a:t>经济快速发展，社会差距却越来越严重，城乡人均受教育年限差距也愈发明显，教育不公成为人们关注的焦点。 </a:t>
            </a:r>
            <a:endParaRPr lang="en-US" altLang="zh-CN" sz="2200">
              <a:latin typeface="黑体" pitchFamily="2" charset="-122"/>
              <a:ea typeface="黑体" pitchFamily="2" charset="-122"/>
            </a:endParaRPr>
          </a:p>
        </p:txBody>
      </p:sp>
      <p:sp>
        <p:nvSpPr>
          <p:cNvPr id="16430" name="Text Box 46"/>
          <p:cNvSpPr txBox="1">
            <a:spLocks noChangeArrowheads="1"/>
          </p:cNvSpPr>
          <p:nvPr/>
        </p:nvSpPr>
        <p:spPr bwMode="auto">
          <a:xfrm>
            <a:off x="6011863" y="2195513"/>
            <a:ext cx="2133600" cy="3444875"/>
          </a:xfrm>
          <a:prstGeom prst="rect">
            <a:avLst/>
          </a:prstGeom>
          <a:noFill/>
          <a:ln w="9525" algn="ctr">
            <a:noFill/>
            <a:miter lim="800000"/>
            <a:headEnd/>
            <a:tailEnd/>
          </a:ln>
        </p:spPr>
        <p:txBody>
          <a:bodyPr>
            <a:spAutoFit/>
          </a:bodyPr>
          <a:lstStyle/>
          <a:p>
            <a:pPr algn="ctr" eaLnBrk="0" hangingPunct="0"/>
            <a:r>
              <a:rPr lang="zh-CN" altLang="zh-CN" sz="2000">
                <a:ea typeface="黑体" pitchFamily="2" charset="-122"/>
              </a:rPr>
              <a:t>在继续充分发挥教育基础性、先导性、全局性作用的前提下，克服经济增长、纯粹的教育扩展并不能带来贫富差距的缩小和教育的公平的问题，实现社会公平，促进社会和谐。</a:t>
            </a:r>
            <a:endParaRPr lang="en-US" altLang="zh-CN" sz="2000">
              <a:ea typeface="黑体" pitchFamily="2" charset="-122"/>
            </a:endParaRPr>
          </a:p>
        </p:txBody>
      </p:sp>
      <p:sp>
        <p:nvSpPr>
          <p:cNvPr id="16432" name="Freeform 48"/>
          <p:cNvSpPr>
            <a:spLocks/>
          </p:cNvSpPr>
          <p:nvPr/>
        </p:nvSpPr>
        <p:spPr bwMode="gray">
          <a:xfrm rot="6713272">
            <a:off x="7832725" y="5087938"/>
            <a:ext cx="1466850" cy="1155700"/>
          </a:xfrm>
          <a:custGeom>
            <a:avLst/>
            <a:gdLst/>
            <a:ahLst/>
            <a:cxnLst>
              <a:cxn ang="0">
                <a:pos x="0" y="774"/>
              </a:cxn>
              <a:cxn ang="0">
                <a:pos x="2" y="770"/>
              </a:cxn>
              <a:cxn ang="0">
                <a:pos x="8" y="754"/>
              </a:cxn>
              <a:cxn ang="0">
                <a:pos x="16" y="730"/>
              </a:cxn>
              <a:cxn ang="0">
                <a:pos x="32" y="698"/>
              </a:cxn>
              <a:cxn ang="0">
                <a:pos x="50" y="660"/>
              </a:cxn>
              <a:cxn ang="0">
                <a:pos x="76" y="618"/>
              </a:cxn>
              <a:cxn ang="0">
                <a:pos x="106" y="574"/>
              </a:cxn>
              <a:cxn ang="0">
                <a:pos x="142" y="528"/>
              </a:cxn>
              <a:cxn ang="0">
                <a:pos x="186" y="482"/>
              </a:cxn>
              <a:cxn ang="0">
                <a:pos x="236" y="438"/>
              </a:cxn>
              <a:cxn ang="0">
                <a:pos x="294" y="398"/>
              </a:cxn>
              <a:cxn ang="0">
                <a:pos x="360" y="360"/>
              </a:cxn>
              <a:cxn ang="0">
                <a:pos x="426" y="332"/>
              </a:cxn>
              <a:cxn ang="0">
                <a:pos x="488" y="314"/>
              </a:cxn>
              <a:cxn ang="0">
                <a:pos x="544" y="304"/>
              </a:cxn>
              <a:cxn ang="0">
                <a:pos x="594" y="300"/>
              </a:cxn>
              <a:cxn ang="0">
                <a:pos x="638" y="300"/>
              </a:cxn>
              <a:cxn ang="0">
                <a:pos x="678" y="304"/>
              </a:cxn>
              <a:cxn ang="0">
                <a:pos x="710" y="312"/>
              </a:cxn>
              <a:cxn ang="0">
                <a:pos x="736" y="320"/>
              </a:cxn>
              <a:cxn ang="0">
                <a:pos x="754" y="326"/>
              </a:cxn>
              <a:cxn ang="0">
                <a:pos x="766" y="332"/>
              </a:cxn>
              <a:cxn ang="0">
                <a:pos x="770" y="334"/>
              </a:cxn>
              <a:cxn ang="0">
                <a:pos x="680" y="476"/>
              </a:cxn>
              <a:cxn ang="0">
                <a:pos x="982" y="370"/>
              </a:cxn>
              <a:cxn ang="0">
                <a:pos x="912" y="0"/>
              </a:cxn>
              <a:cxn ang="0">
                <a:pos x="854" y="150"/>
              </a:cxn>
              <a:cxn ang="0">
                <a:pos x="850" y="148"/>
              </a:cxn>
              <a:cxn ang="0">
                <a:pos x="838" y="142"/>
              </a:cxn>
              <a:cxn ang="0">
                <a:pos x="822" y="134"/>
              </a:cxn>
              <a:cxn ang="0">
                <a:pos x="798" y="126"/>
              </a:cxn>
              <a:cxn ang="0">
                <a:pos x="768" y="120"/>
              </a:cxn>
              <a:cxn ang="0">
                <a:pos x="732" y="114"/>
              </a:cxn>
              <a:cxn ang="0">
                <a:pos x="692" y="110"/>
              </a:cxn>
              <a:cxn ang="0">
                <a:pos x="646" y="110"/>
              </a:cxn>
              <a:cxn ang="0">
                <a:pos x="596" y="116"/>
              </a:cxn>
              <a:cxn ang="0">
                <a:pos x="540" y="126"/>
              </a:cxn>
              <a:cxn ang="0">
                <a:pos x="482" y="146"/>
              </a:cxn>
              <a:cxn ang="0">
                <a:pos x="422" y="172"/>
              </a:cxn>
              <a:cxn ang="0">
                <a:pos x="356" y="210"/>
              </a:cxn>
              <a:cxn ang="0">
                <a:pos x="290" y="258"/>
              </a:cxn>
              <a:cxn ang="0">
                <a:pos x="230" y="310"/>
              </a:cxn>
              <a:cxn ang="0">
                <a:pos x="178" y="364"/>
              </a:cxn>
              <a:cxn ang="0">
                <a:pos x="136" y="422"/>
              </a:cxn>
              <a:cxn ang="0">
                <a:pos x="100" y="480"/>
              </a:cxn>
              <a:cxn ang="0">
                <a:pos x="72" y="536"/>
              </a:cxn>
              <a:cxn ang="0">
                <a:pos x="48" y="590"/>
              </a:cxn>
              <a:cxn ang="0">
                <a:pos x="30" y="640"/>
              </a:cxn>
              <a:cxn ang="0">
                <a:pos x="18" y="684"/>
              </a:cxn>
              <a:cxn ang="0">
                <a:pos x="8" y="722"/>
              </a:cxn>
              <a:cxn ang="0">
                <a:pos x="4" y="750"/>
              </a:cxn>
              <a:cxn ang="0">
                <a:pos x="0" y="768"/>
              </a:cxn>
              <a:cxn ang="0">
                <a:pos x="0" y="774"/>
              </a:cxn>
            </a:cxnLst>
            <a:rect l="0" t="0" r="r" b="b"/>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gradFill rotWithShape="1">
            <a:gsLst>
              <a:gs pos="0">
                <a:srgbClr val="FFCC00"/>
              </a:gs>
              <a:gs pos="100000">
                <a:srgbClr val="FFCC00">
                  <a:gamma/>
                  <a:shade val="69412"/>
                  <a:invGamma/>
                </a:srgbClr>
              </a:gs>
            </a:gsLst>
            <a:lin ang="5400000" scaled="1"/>
          </a:gradFill>
          <a:ln w="12700">
            <a:noFill/>
            <a:prstDash val="solid"/>
            <a:round/>
            <a:headEnd/>
            <a:tailEnd/>
          </a:ln>
          <a:effectLst>
            <a:outerShdw dist="96720" dir="4008085" algn="ctr" rotWithShape="0">
              <a:schemeClr val="tx1"/>
            </a:outerShdw>
          </a:effectLst>
        </p:spPr>
        <p:txBody>
          <a:bodyPr/>
          <a:lstStyle/>
          <a:p>
            <a:pPr>
              <a:defRPr/>
            </a:pPr>
            <a:endParaRPr lang="zh-CN" altLang="en-US"/>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16422"/>
                                        </p:tgtEl>
                                        <p:attrNameLst>
                                          <p:attrName>style.visibility</p:attrName>
                                        </p:attrNameLst>
                                      </p:cBhvr>
                                      <p:to>
                                        <p:strVal val="visible"/>
                                      </p:to>
                                    </p:set>
                                    <p:animEffect transition="in" filter="blinds(horizontal)">
                                      <p:cBhvr>
                                        <p:cTn id="7" dur="500"/>
                                        <p:tgtEl>
                                          <p:spTgt spid="16422"/>
                                        </p:tgtEl>
                                      </p:cBhvr>
                                    </p:animEffect>
                                  </p:childTnLst>
                                </p:cTn>
                              </p:par>
                            </p:childTnLst>
                          </p:cTn>
                        </p:par>
                        <p:par>
                          <p:cTn id="8" fill="hold">
                            <p:stCondLst>
                              <p:cond delay="500"/>
                            </p:stCondLst>
                            <p:childTnLst>
                              <p:par>
                                <p:cTn id="9" presetID="17" presetClass="entr" presetSubtype="10" fill="hold" nodeType="afterEffect">
                                  <p:stCondLst>
                                    <p:cond delay="0"/>
                                  </p:stCondLst>
                                  <p:childTnLst>
                                    <p:set>
                                      <p:cBhvr>
                                        <p:cTn id="10" dur="1" fill="hold">
                                          <p:stCondLst>
                                            <p:cond delay="0"/>
                                          </p:stCondLst>
                                        </p:cTn>
                                        <p:tgtEl>
                                          <p:spTgt spid="16419"/>
                                        </p:tgtEl>
                                        <p:attrNameLst>
                                          <p:attrName>style.visibility</p:attrName>
                                        </p:attrNameLst>
                                      </p:cBhvr>
                                      <p:to>
                                        <p:strVal val="visible"/>
                                      </p:to>
                                    </p:set>
                                    <p:anim calcmode="lin" valueType="num">
                                      <p:cBhvr>
                                        <p:cTn id="11" dur="500" fill="hold"/>
                                        <p:tgtEl>
                                          <p:spTgt spid="16419"/>
                                        </p:tgtEl>
                                        <p:attrNameLst>
                                          <p:attrName>ppt_w</p:attrName>
                                        </p:attrNameLst>
                                      </p:cBhvr>
                                      <p:tavLst>
                                        <p:tav tm="0">
                                          <p:val>
                                            <p:fltVal val="0"/>
                                          </p:val>
                                        </p:tav>
                                        <p:tav tm="100000">
                                          <p:val>
                                            <p:strVal val="#ppt_w"/>
                                          </p:val>
                                        </p:tav>
                                      </p:tavLst>
                                    </p:anim>
                                    <p:anim calcmode="lin" valueType="num">
                                      <p:cBhvr>
                                        <p:cTn id="12" dur="500" fill="hold"/>
                                        <p:tgtEl>
                                          <p:spTgt spid="16419"/>
                                        </p:tgtEl>
                                        <p:attrNameLst>
                                          <p:attrName>ppt_h</p:attrName>
                                        </p:attrNameLst>
                                      </p:cBhvr>
                                      <p:tavLst>
                                        <p:tav tm="0">
                                          <p:val>
                                            <p:strVal val="#ppt_h"/>
                                          </p:val>
                                        </p:tav>
                                        <p:tav tm="100000">
                                          <p:val>
                                            <p:strVal val="#ppt_h"/>
                                          </p:val>
                                        </p:tav>
                                      </p:tavLst>
                                    </p:anim>
                                  </p:childTnLst>
                                </p:cTn>
                              </p:par>
                            </p:childTnLst>
                          </p:cTn>
                        </p:par>
                        <p:par>
                          <p:cTn id="13" fill="hold">
                            <p:stCondLst>
                              <p:cond delay="1000"/>
                            </p:stCondLst>
                            <p:childTnLst>
                              <p:par>
                                <p:cTn id="14" presetID="3" presetClass="entr" presetSubtype="10" fill="hold" grpId="0" nodeType="afterEffect">
                                  <p:stCondLst>
                                    <p:cond delay="0"/>
                                  </p:stCondLst>
                                  <p:childTnLst>
                                    <p:set>
                                      <p:cBhvr>
                                        <p:cTn id="15" dur="1" fill="hold">
                                          <p:stCondLst>
                                            <p:cond delay="0"/>
                                          </p:stCondLst>
                                        </p:cTn>
                                        <p:tgtEl>
                                          <p:spTgt spid="16411"/>
                                        </p:tgtEl>
                                        <p:attrNameLst>
                                          <p:attrName>style.visibility</p:attrName>
                                        </p:attrNameLst>
                                      </p:cBhvr>
                                      <p:to>
                                        <p:strVal val="visible"/>
                                      </p:to>
                                    </p:set>
                                    <p:animEffect transition="in" filter="blinds(horizontal)">
                                      <p:cBhvr>
                                        <p:cTn id="16" dur="500"/>
                                        <p:tgtEl>
                                          <p:spTgt spid="16411"/>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6429"/>
                                        </p:tgtEl>
                                        <p:attrNameLst>
                                          <p:attrName>style.visibility</p:attrName>
                                        </p:attrNameLst>
                                      </p:cBhvr>
                                      <p:to>
                                        <p:strVal val="visible"/>
                                      </p:to>
                                    </p:set>
                                    <p:animEffect transition="in" filter="blinds(horizontal)">
                                      <p:cBhvr>
                                        <p:cTn id="19" dur="500"/>
                                        <p:tgtEl>
                                          <p:spTgt spid="16429"/>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6420"/>
                                        </p:tgtEl>
                                        <p:attrNameLst>
                                          <p:attrName>style.visibility</p:attrName>
                                        </p:attrNameLst>
                                      </p:cBhvr>
                                      <p:to>
                                        <p:strVal val="visible"/>
                                      </p:to>
                                    </p:set>
                                    <p:animEffect transition="in" filter="blinds(horizontal)">
                                      <p:cBhvr>
                                        <p:cTn id="22" dur="500"/>
                                        <p:tgtEl>
                                          <p:spTgt spid="16420"/>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6412"/>
                                        </p:tgtEl>
                                        <p:attrNameLst>
                                          <p:attrName>style.visibility</p:attrName>
                                        </p:attrNameLst>
                                      </p:cBhvr>
                                      <p:to>
                                        <p:strVal val="visible"/>
                                      </p:to>
                                    </p:set>
                                    <p:animEffect transition="in" filter="blinds(horizontal)">
                                      <p:cBhvr>
                                        <p:cTn id="25" dur="500"/>
                                        <p:tgtEl>
                                          <p:spTgt spid="16412"/>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16413"/>
                                        </p:tgtEl>
                                        <p:attrNameLst>
                                          <p:attrName>style.visibility</p:attrName>
                                        </p:attrNameLst>
                                      </p:cBhvr>
                                      <p:to>
                                        <p:strVal val="visible"/>
                                      </p:to>
                                    </p:set>
                                    <p:animEffect transition="in" filter="blinds(horizontal)">
                                      <p:cBhvr>
                                        <p:cTn id="28" dur="500"/>
                                        <p:tgtEl>
                                          <p:spTgt spid="16413"/>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16414"/>
                                        </p:tgtEl>
                                        <p:attrNameLst>
                                          <p:attrName>style.visibility</p:attrName>
                                        </p:attrNameLst>
                                      </p:cBhvr>
                                      <p:to>
                                        <p:strVal val="visible"/>
                                      </p:to>
                                    </p:set>
                                    <p:animEffect transition="in" filter="blinds(horizontal)">
                                      <p:cBhvr>
                                        <p:cTn id="31" dur="500"/>
                                        <p:tgtEl>
                                          <p:spTgt spid="16414"/>
                                        </p:tgtEl>
                                      </p:cBhvr>
                                    </p:animEffect>
                                  </p:childTnLst>
                                </p:cTn>
                              </p:par>
                            </p:childTnLst>
                          </p:cTn>
                        </p:par>
                        <p:par>
                          <p:cTn id="32" fill="hold">
                            <p:stCondLst>
                              <p:cond delay="1500"/>
                            </p:stCondLst>
                            <p:childTnLst>
                              <p:par>
                                <p:cTn id="33" presetID="17" presetClass="entr" presetSubtype="10" fill="hold" nodeType="afterEffect">
                                  <p:stCondLst>
                                    <p:cond delay="0"/>
                                  </p:stCondLst>
                                  <p:childTnLst>
                                    <p:set>
                                      <p:cBhvr>
                                        <p:cTn id="34" dur="1" fill="hold">
                                          <p:stCondLst>
                                            <p:cond delay="0"/>
                                          </p:stCondLst>
                                        </p:cTn>
                                        <p:tgtEl>
                                          <p:spTgt spid="16410"/>
                                        </p:tgtEl>
                                        <p:attrNameLst>
                                          <p:attrName>style.visibility</p:attrName>
                                        </p:attrNameLst>
                                      </p:cBhvr>
                                      <p:to>
                                        <p:strVal val="visible"/>
                                      </p:to>
                                    </p:set>
                                    <p:anim calcmode="lin" valueType="num">
                                      <p:cBhvr>
                                        <p:cTn id="35" dur="500" fill="hold"/>
                                        <p:tgtEl>
                                          <p:spTgt spid="16410"/>
                                        </p:tgtEl>
                                        <p:attrNameLst>
                                          <p:attrName>ppt_w</p:attrName>
                                        </p:attrNameLst>
                                      </p:cBhvr>
                                      <p:tavLst>
                                        <p:tav tm="0">
                                          <p:val>
                                            <p:fltVal val="0"/>
                                          </p:val>
                                        </p:tav>
                                        <p:tav tm="100000">
                                          <p:val>
                                            <p:strVal val="#ppt_w"/>
                                          </p:val>
                                        </p:tav>
                                      </p:tavLst>
                                    </p:anim>
                                    <p:anim calcmode="lin" valueType="num">
                                      <p:cBhvr>
                                        <p:cTn id="36" dur="500" fill="hold"/>
                                        <p:tgtEl>
                                          <p:spTgt spid="16410"/>
                                        </p:tgtEl>
                                        <p:attrNameLst>
                                          <p:attrName>ppt_h</p:attrName>
                                        </p:attrNameLst>
                                      </p:cBhvr>
                                      <p:tavLst>
                                        <p:tav tm="0">
                                          <p:val>
                                            <p:strVal val="#ppt_h"/>
                                          </p:val>
                                        </p:tav>
                                        <p:tav tm="100000">
                                          <p:val>
                                            <p:strVal val="#ppt_h"/>
                                          </p:val>
                                        </p:tav>
                                      </p:tavLst>
                                    </p:anim>
                                  </p:childTnLst>
                                </p:cTn>
                              </p:par>
                            </p:childTnLst>
                          </p:cTn>
                        </p:par>
                        <p:par>
                          <p:cTn id="37" fill="hold">
                            <p:stCondLst>
                              <p:cond delay="2000"/>
                            </p:stCondLst>
                            <p:childTnLst>
                              <p:par>
                                <p:cTn id="38" presetID="3" presetClass="entr" presetSubtype="10" fill="hold" grpId="0" nodeType="afterEffect">
                                  <p:stCondLst>
                                    <p:cond delay="0"/>
                                  </p:stCondLst>
                                  <p:childTnLst>
                                    <p:set>
                                      <p:cBhvr>
                                        <p:cTn id="39" dur="1" fill="hold">
                                          <p:stCondLst>
                                            <p:cond delay="0"/>
                                          </p:stCondLst>
                                        </p:cTn>
                                        <p:tgtEl>
                                          <p:spTgt spid="16415"/>
                                        </p:tgtEl>
                                        <p:attrNameLst>
                                          <p:attrName>style.visibility</p:attrName>
                                        </p:attrNameLst>
                                      </p:cBhvr>
                                      <p:to>
                                        <p:strVal val="visible"/>
                                      </p:to>
                                    </p:set>
                                    <p:animEffect transition="in" filter="blinds(horizontal)">
                                      <p:cBhvr>
                                        <p:cTn id="40" dur="500"/>
                                        <p:tgtEl>
                                          <p:spTgt spid="16415"/>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16421"/>
                                        </p:tgtEl>
                                        <p:attrNameLst>
                                          <p:attrName>style.visibility</p:attrName>
                                        </p:attrNameLst>
                                      </p:cBhvr>
                                      <p:to>
                                        <p:strVal val="visible"/>
                                      </p:to>
                                    </p:set>
                                    <p:animEffect transition="in" filter="blinds(horizontal)">
                                      <p:cBhvr>
                                        <p:cTn id="43" dur="500"/>
                                        <p:tgtEl>
                                          <p:spTgt spid="16421"/>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16416"/>
                                        </p:tgtEl>
                                        <p:attrNameLst>
                                          <p:attrName>style.visibility</p:attrName>
                                        </p:attrNameLst>
                                      </p:cBhvr>
                                      <p:to>
                                        <p:strVal val="visible"/>
                                      </p:to>
                                    </p:set>
                                    <p:animEffect transition="in" filter="blinds(horizontal)">
                                      <p:cBhvr>
                                        <p:cTn id="46" dur="500"/>
                                        <p:tgtEl>
                                          <p:spTgt spid="16416"/>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16417"/>
                                        </p:tgtEl>
                                        <p:attrNameLst>
                                          <p:attrName>style.visibility</p:attrName>
                                        </p:attrNameLst>
                                      </p:cBhvr>
                                      <p:to>
                                        <p:strVal val="visible"/>
                                      </p:to>
                                    </p:set>
                                    <p:animEffect transition="in" filter="blinds(horizontal)">
                                      <p:cBhvr>
                                        <p:cTn id="49" dur="500"/>
                                        <p:tgtEl>
                                          <p:spTgt spid="16417"/>
                                        </p:tgtEl>
                                      </p:cBhvr>
                                    </p:animEffect>
                                  </p:childTnLst>
                                </p:cTn>
                              </p:par>
                              <p:par>
                                <p:cTn id="50" presetID="3" presetClass="entr" presetSubtype="10" fill="hold" grpId="0" nodeType="withEffect">
                                  <p:stCondLst>
                                    <p:cond delay="0"/>
                                  </p:stCondLst>
                                  <p:childTnLst>
                                    <p:set>
                                      <p:cBhvr>
                                        <p:cTn id="51" dur="1" fill="hold">
                                          <p:stCondLst>
                                            <p:cond delay="0"/>
                                          </p:stCondLst>
                                        </p:cTn>
                                        <p:tgtEl>
                                          <p:spTgt spid="16418"/>
                                        </p:tgtEl>
                                        <p:attrNameLst>
                                          <p:attrName>style.visibility</p:attrName>
                                        </p:attrNameLst>
                                      </p:cBhvr>
                                      <p:to>
                                        <p:strVal val="visible"/>
                                      </p:to>
                                    </p:set>
                                    <p:animEffect transition="in" filter="blinds(horizontal)">
                                      <p:cBhvr>
                                        <p:cTn id="52" dur="500"/>
                                        <p:tgtEl>
                                          <p:spTgt spid="16418"/>
                                        </p:tgtEl>
                                      </p:cBhvr>
                                    </p:animEffect>
                                  </p:childTnLst>
                                </p:cTn>
                              </p:par>
                              <p:par>
                                <p:cTn id="53" presetID="3" presetClass="entr" presetSubtype="10" fill="hold" grpId="0" nodeType="withEffect">
                                  <p:stCondLst>
                                    <p:cond delay="0"/>
                                  </p:stCondLst>
                                  <p:childTnLst>
                                    <p:set>
                                      <p:cBhvr>
                                        <p:cTn id="54" dur="1" fill="hold">
                                          <p:stCondLst>
                                            <p:cond delay="0"/>
                                          </p:stCondLst>
                                        </p:cTn>
                                        <p:tgtEl>
                                          <p:spTgt spid="16430"/>
                                        </p:tgtEl>
                                        <p:attrNameLst>
                                          <p:attrName>style.visibility</p:attrName>
                                        </p:attrNameLst>
                                      </p:cBhvr>
                                      <p:to>
                                        <p:strVal val="visible"/>
                                      </p:to>
                                    </p:set>
                                    <p:animEffect transition="in" filter="blinds(horizontal)">
                                      <p:cBhvr>
                                        <p:cTn id="55" dur="500"/>
                                        <p:tgtEl>
                                          <p:spTgt spid="16430"/>
                                        </p:tgtEl>
                                      </p:cBhvr>
                                    </p:animEffect>
                                  </p:childTnLst>
                                </p:cTn>
                              </p:par>
                            </p:childTnLst>
                          </p:cTn>
                        </p:par>
                        <p:par>
                          <p:cTn id="56" fill="hold">
                            <p:stCondLst>
                              <p:cond delay="2500"/>
                            </p:stCondLst>
                            <p:childTnLst>
                              <p:par>
                                <p:cTn id="57" presetID="17" presetClass="entr" presetSubtype="10" fill="hold" nodeType="afterEffect">
                                  <p:stCondLst>
                                    <p:cond delay="0"/>
                                  </p:stCondLst>
                                  <p:childTnLst>
                                    <p:set>
                                      <p:cBhvr>
                                        <p:cTn id="58" dur="1" fill="hold">
                                          <p:stCondLst>
                                            <p:cond delay="0"/>
                                          </p:stCondLst>
                                        </p:cTn>
                                        <p:tgtEl>
                                          <p:spTgt spid="16432"/>
                                        </p:tgtEl>
                                        <p:attrNameLst>
                                          <p:attrName>style.visibility</p:attrName>
                                        </p:attrNameLst>
                                      </p:cBhvr>
                                      <p:to>
                                        <p:strVal val="visible"/>
                                      </p:to>
                                    </p:set>
                                    <p:anim calcmode="lin" valueType="num">
                                      <p:cBhvr>
                                        <p:cTn id="59" dur="2000" fill="hold"/>
                                        <p:tgtEl>
                                          <p:spTgt spid="16432"/>
                                        </p:tgtEl>
                                        <p:attrNameLst>
                                          <p:attrName>ppt_w</p:attrName>
                                        </p:attrNameLst>
                                      </p:cBhvr>
                                      <p:tavLst>
                                        <p:tav tm="0">
                                          <p:val>
                                            <p:fltVal val="0"/>
                                          </p:val>
                                        </p:tav>
                                        <p:tav tm="100000">
                                          <p:val>
                                            <p:strVal val="#ppt_w"/>
                                          </p:val>
                                        </p:tav>
                                      </p:tavLst>
                                    </p:anim>
                                    <p:anim calcmode="lin" valueType="num">
                                      <p:cBhvr>
                                        <p:cTn id="60" dur="2000" fill="hold"/>
                                        <p:tgtEl>
                                          <p:spTgt spid="1643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11" grpId="0" animBg="1"/>
      <p:bldP spid="16412" grpId="0" animBg="1"/>
      <p:bldP spid="16413" grpId="0" animBg="1"/>
      <p:bldP spid="16414" grpId="0" animBg="1"/>
      <p:bldP spid="16415" grpId="0" animBg="1"/>
      <p:bldP spid="16416" grpId="0" animBg="1"/>
      <p:bldP spid="16417" grpId="0" animBg="1"/>
      <p:bldP spid="16418" grpId="0" animBg="1"/>
      <p:bldP spid="16420" grpId="0"/>
      <p:bldP spid="16421" grpId="0"/>
      <p:bldP spid="16429" grpId="0"/>
      <p:bldP spid="16430"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7410" name="Rectangle 3"/>
          <p:cNvSpPr txBox="1">
            <a:spLocks noChangeArrowheads="1"/>
          </p:cNvSpPr>
          <p:nvPr/>
        </p:nvSpPr>
        <p:spPr bwMode="auto">
          <a:xfrm>
            <a:off x="571500" y="6000750"/>
            <a:ext cx="5329238" cy="857250"/>
          </a:xfrm>
          <a:prstGeom prst="rect">
            <a:avLst/>
          </a:prstGeom>
          <a:noFill/>
          <a:ln w="9525">
            <a:noFill/>
            <a:miter lim="800000"/>
            <a:headEnd/>
            <a:tailEnd/>
          </a:ln>
        </p:spPr>
        <p:txBody>
          <a:bodyPr/>
          <a:lstStyle/>
          <a:p>
            <a:pPr marL="342900" indent="-342900">
              <a:spcBef>
                <a:spcPct val="20000"/>
              </a:spcBef>
              <a:buFont typeface="Arial" charset="0"/>
              <a:buChar char="•"/>
            </a:pPr>
            <a:r>
              <a:rPr lang="zh-CN" altLang="en-US" sz="3200">
                <a:solidFill>
                  <a:srgbClr val="FFFFFF"/>
                </a:solidFill>
                <a:ea typeface="汉仪粗宋简" pitchFamily="49" charset="-122"/>
              </a:rPr>
              <a:t>课题的提出</a:t>
            </a:r>
            <a:endParaRPr lang="en-US" altLang="zh-CN" sz="3200">
              <a:solidFill>
                <a:srgbClr val="FFFFFF"/>
              </a:solidFill>
              <a:ea typeface="汉仪粗宋简" pitchFamily="49" charset="-122"/>
            </a:endParaRPr>
          </a:p>
        </p:txBody>
      </p:sp>
      <p:grpSp>
        <p:nvGrpSpPr>
          <p:cNvPr id="23561" name="Group 9"/>
          <p:cNvGrpSpPr>
            <a:grpSpLocks/>
          </p:cNvGrpSpPr>
          <p:nvPr/>
        </p:nvGrpSpPr>
        <p:grpSpPr bwMode="auto">
          <a:xfrm>
            <a:off x="468313" y="1341438"/>
            <a:ext cx="8239125" cy="3382962"/>
            <a:chOff x="295" y="845"/>
            <a:chExt cx="5190" cy="2131"/>
          </a:xfrm>
        </p:grpSpPr>
        <p:pic>
          <p:nvPicPr>
            <p:cNvPr id="17414" name="Picture 6" descr="b3"/>
            <p:cNvPicPr>
              <a:picLocks noChangeAspect="1" noChangeArrowheads="1"/>
            </p:cNvPicPr>
            <p:nvPr/>
          </p:nvPicPr>
          <p:blipFill>
            <a:blip r:embed="rId3" cstate="print"/>
            <a:srcRect/>
            <a:stretch>
              <a:fillRect/>
            </a:stretch>
          </p:blipFill>
          <p:spPr bwMode="auto">
            <a:xfrm>
              <a:off x="295" y="845"/>
              <a:ext cx="5190" cy="2131"/>
            </a:xfrm>
            <a:prstGeom prst="rect">
              <a:avLst/>
            </a:prstGeom>
            <a:noFill/>
            <a:ln w="9525">
              <a:noFill/>
              <a:miter lim="800000"/>
              <a:headEnd/>
              <a:tailEnd/>
            </a:ln>
          </p:spPr>
        </p:pic>
        <p:sp>
          <p:nvSpPr>
            <p:cNvPr id="17415" name="Text Box 8"/>
            <p:cNvSpPr txBox="1">
              <a:spLocks noChangeArrowheads="1"/>
            </p:cNvSpPr>
            <p:nvPr/>
          </p:nvSpPr>
          <p:spPr bwMode="auto">
            <a:xfrm>
              <a:off x="975" y="1298"/>
              <a:ext cx="4218" cy="1442"/>
            </a:xfrm>
            <a:prstGeom prst="rect">
              <a:avLst/>
            </a:prstGeom>
            <a:noFill/>
            <a:ln w="9525">
              <a:noFill/>
              <a:miter lim="800000"/>
              <a:headEnd/>
              <a:tailEnd/>
            </a:ln>
          </p:spPr>
          <p:txBody>
            <a:bodyPr>
              <a:spAutoFit/>
            </a:bodyPr>
            <a:lstStyle/>
            <a:p>
              <a:pPr>
                <a:spcBef>
                  <a:spcPct val="50000"/>
                </a:spcBef>
              </a:pPr>
              <a:r>
                <a:rPr lang="zh-CN" altLang="en-US" sz="3600">
                  <a:solidFill>
                    <a:srgbClr val="080808"/>
                  </a:solidFill>
                  <a:latin typeface="汉仪粗宋简" pitchFamily="49" charset="-122"/>
                  <a:ea typeface="汉仪粗宋简" pitchFamily="49" charset="-122"/>
                </a:rPr>
                <a:t>    以科学发展观为指导，在促进经济快速增长的同时，推动整个社会的均衡协调发展是我国未来发展的战略重点。</a:t>
              </a:r>
            </a:p>
          </p:txBody>
        </p:sp>
      </p:grpSp>
      <p:sp>
        <p:nvSpPr>
          <p:cNvPr id="6" name="标题 1"/>
          <p:cNvSpPr txBox="1">
            <a:spLocks/>
          </p:cNvSpPr>
          <p:nvPr/>
        </p:nvSpPr>
        <p:spPr bwMode="auto">
          <a:xfrm>
            <a:off x="4897438" y="188913"/>
            <a:ext cx="4643437" cy="1027112"/>
          </a:xfrm>
          <a:prstGeom prst="rect">
            <a:avLst/>
          </a:prstGeom>
          <a:noFill/>
          <a:ln w="9525">
            <a:noFill/>
            <a:miter lim="800000"/>
            <a:headEnd/>
            <a:tailEnd/>
          </a:ln>
          <a:effectLst>
            <a:outerShdw dist="35921" dir="2700000" algn="ctr" rotWithShape="0">
              <a:schemeClr val="tx1"/>
            </a:outerShdw>
          </a:effectLst>
        </p:spPr>
        <p:txBody>
          <a:bodyPr anchor="ctr"/>
          <a:lstStyle/>
          <a:p>
            <a:pPr algn="ctr">
              <a:defRPr/>
            </a:pPr>
            <a:r>
              <a:rPr lang="en-US" altLang="zh-CN" sz="4000" b="1">
                <a:solidFill>
                  <a:schemeClr val="bg1"/>
                </a:solidFill>
                <a:effectLst>
                  <a:outerShdw blurRad="38100" dist="38100" dir="2700000" algn="tl">
                    <a:srgbClr val="C0C0C0"/>
                  </a:outerShdw>
                </a:effectLst>
                <a:latin typeface="微软雅黑" pitchFamily="34" charset="-122"/>
                <a:ea typeface="微软雅黑" pitchFamily="34" charset="-122"/>
              </a:rPr>
              <a:t>.</a:t>
            </a:r>
            <a:r>
              <a:rPr lang="zh-CN" altLang="en-US" sz="4000" b="1">
                <a:solidFill>
                  <a:schemeClr val="bg1"/>
                </a:solidFill>
                <a:effectLst>
                  <a:outerShdw blurRad="38100" dist="38100" dir="2700000" algn="tl">
                    <a:srgbClr val="C0C0C0"/>
                  </a:outerShdw>
                </a:effectLst>
                <a:latin typeface="微软雅黑" pitchFamily="34" charset="-122"/>
                <a:ea typeface="微软雅黑" pitchFamily="34" charset="-122"/>
              </a:rPr>
              <a:t>研究背景</a:t>
            </a:r>
          </a:p>
        </p:txBody>
      </p:sp>
      <p:sp>
        <p:nvSpPr>
          <p:cNvPr id="7" name="标题 1"/>
          <p:cNvSpPr txBox="1">
            <a:spLocks/>
          </p:cNvSpPr>
          <p:nvPr/>
        </p:nvSpPr>
        <p:spPr bwMode="auto">
          <a:xfrm>
            <a:off x="5237163" y="115888"/>
            <a:ext cx="990600" cy="1027112"/>
          </a:xfrm>
          <a:prstGeom prst="rect">
            <a:avLst/>
          </a:prstGeom>
          <a:noFill/>
          <a:ln w="9525">
            <a:noFill/>
            <a:miter lim="800000"/>
            <a:headEnd/>
            <a:tailEnd/>
          </a:ln>
          <a:effectLst>
            <a:outerShdw dist="53882" dir="2700000" algn="ctr" rotWithShape="0">
              <a:schemeClr val="tx1"/>
            </a:outerShdw>
          </a:effectLst>
        </p:spPr>
        <p:txBody>
          <a:bodyPr anchor="ctr"/>
          <a:lstStyle/>
          <a:p>
            <a:pPr algn="ctr">
              <a:defRPr/>
            </a:pPr>
            <a:r>
              <a:rPr lang="en-US" altLang="zh-CN" sz="6000" b="1" i="1">
                <a:solidFill>
                  <a:schemeClr val="bg1"/>
                </a:solidFill>
                <a:effectLst>
                  <a:outerShdw blurRad="38100" dist="38100" dir="2700000" algn="tl">
                    <a:srgbClr val="C0C0C0"/>
                  </a:outerShdw>
                </a:effectLst>
                <a:latin typeface="微软雅黑" pitchFamily="34" charset="-122"/>
                <a:ea typeface="微软雅黑" pitchFamily="34" charset="-122"/>
              </a:rPr>
              <a:t>1</a:t>
            </a: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23561"/>
                                        </p:tgtEl>
                                        <p:attrNameLst>
                                          <p:attrName>style.visibility</p:attrName>
                                        </p:attrNameLst>
                                      </p:cBhvr>
                                      <p:to>
                                        <p:strVal val="visible"/>
                                      </p:to>
                                    </p:set>
                                    <p:anim calcmode="lin" valueType="num">
                                      <p:cBhvr>
                                        <p:cTn id="7" dur="1000" fill="hold"/>
                                        <p:tgtEl>
                                          <p:spTgt spid="23561"/>
                                        </p:tgtEl>
                                        <p:attrNameLst>
                                          <p:attrName>ppt_w</p:attrName>
                                        </p:attrNameLst>
                                      </p:cBhvr>
                                      <p:tavLst>
                                        <p:tav tm="0">
                                          <p:val>
                                            <p:strVal val="#ppt_w+.3"/>
                                          </p:val>
                                        </p:tav>
                                        <p:tav tm="100000">
                                          <p:val>
                                            <p:strVal val="#ppt_w"/>
                                          </p:val>
                                        </p:tav>
                                      </p:tavLst>
                                    </p:anim>
                                    <p:anim calcmode="lin" valueType="num">
                                      <p:cBhvr>
                                        <p:cTn id="8" dur="1000" fill="hold"/>
                                        <p:tgtEl>
                                          <p:spTgt spid="23561"/>
                                        </p:tgtEl>
                                        <p:attrNameLst>
                                          <p:attrName>ppt_h</p:attrName>
                                        </p:attrNameLst>
                                      </p:cBhvr>
                                      <p:tavLst>
                                        <p:tav tm="0">
                                          <p:val>
                                            <p:strVal val="#ppt_h"/>
                                          </p:val>
                                        </p:tav>
                                        <p:tav tm="100000">
                                          <p:val>
                                            <p:strVal val="#ppt_h"/>
                                          </p:val>
                                        </p:tav>
                                      </p:tavLst>
                                    </p:anim>
                                    <p:animEffect transition="in" filter="fade">
                                      <p:cBhvr>
                                        <p:cTn id="9" dur="1000"/>
                                        <p:tgtEl>
                                          <p:spTgt spid="235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8434" name="AutoShape 12"/>
          <p:cNvSpPr>
            <a:spLocks noChangeArrowheads="1"/>
          </p:cNvSpPr>
          <p:nvPr/>
        </p:nvSpPr>
        <p:spPr bwMode="black">
          <a:xfrm>
            <a:off x="6096000" y="3048000"/>
            <a:ext cx="2514600" cy="1295400"/>
          </a:xfrm>
          <a:prstGeom prst="roundRect">
            <a:avLst>
              <a:gd name="adj" fmla="val 9106"/>
            </a:avLst>
          </a:prstGeom>
          <a:noFill/>
          <a:ln w="25400">
            <a:noFill/>
            <a:round/>
            <a:headEnd/>
            <a:tailEnd/>
          </a:ln>
        </p:spPr>
        <p:txBody>
          <a:bodyPr anchor="ctr"/>
          <a:lstStyle/>
          <a:p>
            <a:pPr algn="ctr"/>
            <a:r>
              <a:rPr lang="zh-CN" altLang="en-US" sz="2400">
                <a:solidFill>
                  <a:srgbClr val="FFFFFF"/>
                </a:solidFill>
                <a:ea typeface="黑体" pitchFamily="2" charset="-122"/>
              </a:rPr>
              <a:t>建筑业应用软件</a:t>
            </a:r>
          </a:p>
        </p:txBody>
      </p:sp>
      <p:grpSp>
        <p:nvGrpSpPr>
          <p:cNvPr id="15373" name="Group 13"/>
          <p:cNvGrpSpPr>
            <a:grpSpLocks/>
          </p:cNvGrpSpPr>
          <p:nvPr/>
        </p:nvGrpSpPr>
        <p:grpSpPr bwMode="auto">
          <a:xfrm>
            <a:off x="46038" y="549275"/>
            <a:ext cx="9421812" cy="6308725"/>
            <a:chOff x="0" y="255"/>
            <a:chExt cx="5935" cy="3765"/>
          </a:xfrm>
        </p:grpSpPr>
        <p:grpSp>
          <p:nvGrpSpPr>
            <p:cNvPr id="18439" name="Group 14"/>
            <p:cNvGrpSpPr>
              <a:grpSpLocks/>
            </p:cNvGrpSpPr>
            <p:nvPr/>
          </p:nvGrpSpPr>
          <p:grpSpPr bwMode="auto">
            <a:xfrm>
              <a:off x="0" y="255"/>
              <a:ext cx="5935" cy="3765"/>
              <a:chOff x="-62" y="1163"/>
              <a:chExt cx="5892" cy="2006"/>
            </a:xfrm>
          </p:grpSpPr>
          <p:pic>
            <p:nvPicPr>
              <p:cNvPr id="18441" name="Picture 15" descr="05"/>
              <p:cNvPicPr>
                <a:picLocks noChangeAspect="1" noChangeArrowheads="1"/>
              </p:cNvPicPr>
              <p:nvPr/>
            </p:nvPicPr>
            <p:blipFill>
              <a:blip r:embed="rId3" cstate="print"/>
              <a:srcRect/>
              <a:stretch>
                <a:fillRect/>
              </a:stretch>
            </p:blipFill>
            <p:spPr bwMode="auto">
              <a:xfrm>
                <a:off x="-62" y="1163"/>
                <a:ext cx="5892" cy="2006"/>
              </a:xfrm>
              <a:prstGeom prst="rect">
                <a:avLst/>
              </a:prstGeom>
              <a:noFill/>
              <a:ln w="9525">
                <a:noFill/>
                <a:miter lim="800000"/>
                <a:headEnd/>
                <a:tailEnd/>
              </a:ln>
            </p:spPr>
          </p:pic>
          <p:sp>
            <p:nvSpPr>
              <p:cNvPr id="18442" name="AutoShape 16"/>
              <p:cNvSpPr>
                <a:spLocks noChangeArrowheads="1"/>
              </p:cNvSpPr>
              <p:nvPr/>
            </p:nvSpPr>
            <p:spPr bwMode="auto">
              <a:xfrm>
                <a:off x="129" y="1391"/>
                <a:ext cx="5325" cy="1649"/>
              </a:xfrm>
              <a:prstGeom prst="roundRect">
                <a:avLst>
                  <a:gd name="adj" fmla="val 0"/>
                </a:avLst>
              </a:prstGeom>
              <a:gradFill rotWithShape="0">
                <a:gsLst>
                  <a:gs pos="0">
                    <a:srgbClr val="C0C0C0"/>
                  </a:gs>
                  <a:gs pos="50000">
                    <a:srgbClr val="FFFFFF"/>
                  </a:gs>
                  <a:gs pos="100000">
                    <a:srgbClr val="C0C0C0"/>
                  </a:gs>
                </a:gsLst>
                <a:lin ang="2700000" scaled="1"/>
              </a:gradFill>
              <a:ln w="15875" algn="ctr">
                <a:solidFill>
                  <a:srgbClr val="FFFFFF"/>
                </a:solidFill>
                <a:round/>
                <a:headEnd/>
                <a:tailEnd/>
              </a:ln>
            </p:spPr>
            <p:txBody>
              <a:bodyPr wrap="none" tIns="72000"/>
              <a:lstStyle/>
              <a:p>
                <a:endParaRPr lang="zh-CN" altLang="en-US"/>
              </a:p>
            </p:txBody>
          </p:sp>
        </p:grpSp>
        <p:sp>
          <p:nvSpPr>
            <p:cNvPr id="15377" name="Text Box 17"/>
            <p:cNvSpPr txBox="1">
              <a:spLocks noChangeArrowheads="1"/>
            </p:cNvSpPr>
            <p:nvPr/>
          </p:nvSpPr>
          <p:spPr bwMode="auto">
            <a:xfrm>
              <a:off x="431" y="981"/>
              <a:ext cx="4925" cy="2777"/>
            </a:xfrm>
            <a:prstGeom prst="rect">
              <a:avLst/>
            </a:prstGeom>
            <a:noFill/>
            <a:ln w="9525">
              <a:noFill/>
              <a:miter lim="800000"/>
              <a:headEnd/>
              <a:tailEnd/>
            </a:ln>
            <a:effectLst>
              <a:outerShdw algn="ctr" rotWithShape="0">
                <a:schemeClr val="tx1">
                  <a:alpha val="50000"/>
                </a:schemeClr>
              </a:outerShdw>
            </a:effectLst>
          </p:spPr>
          <p:txBody>
            <a:bodyPr>
              <a:spAutoFit/>
            </a:bodyPr>
            <a:lstStyle/>
            <a:p>
              <a:pPr>
                <a:spcBef>
                  <a:spcPct val="50000"/>
                </a:spcBef>
                <a:defRPr/>
              </a:pPr>
              <a:r>
                <a:rPr lang="zh-CN" altLang="en-US" sz="2300">
                  <a:solidFill>
                    <a:srgbClr val="080808"/>
                  </a:solidFill>
                  <a:ea typeface="汉仪粗宋简" pitchFamily="49" charset="-122"/>
                </a:rPr>
                <a:t>      一个和谐的社会，必定是一个公平的社会。社会公平正义是社会和谐的基本条件。构建社会主义和谐社会，也就是建设更为公平的社会。社会公平包括机会公平、过程公平、分配公平等诸多方面，其中，最为核心的是收入分配公平。贫富差距的缩小是体现社会公平的重要标志。个人的社会收入分配与其受教育的程度密切相关。为此，贫富差距的缩小关键是要实现教育公平。最大的公平就是教育公平。教育公平是社会公平在教育领域的延伸，它既是建设和谐社会的重要内容，也是构建和谐社会的重要基础和实现途径，还是建设公平正义和谐社会必不可少的基本要素。“和谐教育”是和谐社会理念在教育层面的拓展，是教育公平的现实路径选择。基于这样一种思考选取</a:t>
              </a:r>
              <a:r>
                <a:rPr lang="en-US" altLang="zh-CN" sz="2300">
                  <a:solidFill>
                    <a:srgbClr val="080808"/>
                  </a:solidFill>
                  <a:ea typeface="汉仪粗宋简" pitchFamily="49" charset="-122"/>
                </a:rPr>
                <a:t>《</a:t>
              </a:r>
              <a:r>
                <a:rPr lang="zh-CN" altLang="en-US" sz="2300">
                  <a:solidFill>
                    <a:srgbClr val="080808"/>
                  </a:solidFill>
                  <a:ea typeface="汉仪粗宋简" pitchFamily="49" charset="-122"/>
                </a:rPr>
                <a:t>辽源促进教育公平科学发展机制研究</a:t>
              </a:r>
              <a:r>
                <a:rPr lang="en-US" altLang="zh-CN" sz="2300">
                  <a:solidFill>
                    <a:srgbClr val="080808"/>
                  </a:solidFill>
                  <a:ea typeface="汉仪粗宋简" pitchFamily="49" charset="-122"/>
                </a:rPr>
                <a:t>》</a:t>
              </a:r>
              <a:r>
                <a:rPr lang="zh-CN" altLang="en-US" sz="2300">
                  <a:solidFill>
                    <a:srgbClr val="080808"/>
                  </a:solidFill>
                  <a:ea typeface="汉仪粗宋简" pitchFamily="49" charset="-122"/>
                </a:rPr>
                <a:t>这一课题。</a:t>
              </a:r>
            </a:p>
          </p:txBody>
        </p:sp>
      </p:grpSp>
      <p:sp>
        <p:nvSpPr>
          <p:cNvPr id="18436" name="Rectangle 3"/>
          <p:cNvSpPr txBox="1">
            <a:spLocks noChangeArrowheads="1"/>
          </p:cNvSpPr>
          <p:nvPr/>
        </p:nvSpPr>
        <p:spPr bwMode="auto">
          <a:xfrm>
            <a:off x="6156325" y="260350"/>
            <a:ext cx="2705100" cy="857250"/>
          </a:xfrm>
          <a:prstGeom prst="rect">
            <a:avLst/>
          </a:prstGeom>
          <a:noFill/>
          <a:ln w="9525">
            <a:noFill/>
            <a:miter lim="800000"/>
            <a:headEnd/>
            <a:tailEnd/>
          </a:ln>
        </p:spPr>
        <p:txBody>
          <a:bodyPr/>
          <a:lstStyle/>
          <a:p>
            <a:pPr marL="342900" indent="-342900">
              <a:spcBef>
                <a:spcPct val="20000"/>
              </a:spcBef>
              <a:buFont typeface="Arial" charset="0"/>
              <a:buChar char="•"/>
            </a:pPr>
            <a:r>
              <a:rPr lang="zh-CN" altLang="en-US" sz="3200">
                <a:solidFill>
                  <a:srgbClr val="FFFFFF"/>
                </a:solidFill>
                <a:ea typeface="汉仪粗宋简" pitchFamily="49" charset="-122"/>
              </a:rPr>
              <a:t>课题的提出</a:t>
            </a:r>
            <a:endParaRPr lang="en-US" altLang="zh-CN" sz="3200">
              <a:solidFill>
                <a:srgbClr val="FFFFFF"/>
              </a:solidFill>
              <a:ea typeface="汉仪粗宋简" pitchFamily="49" charset="-122"/>
            </a:endParaRPr>
          </a:p>
        </p:txBody>
      </p:sp>
      <p:sp>
        <p:nvSpPr>
          <p:cNvPr id="6" name="标题 1"/>
          <p:cNvSpPr txBox="1">
            <a:spLocks/>
          </p:cNvSpPr>
          <p:nvPr/>
        </p:nvSpPr>
        <p:spPr bwMode="auto">
          <a:xfrm>
            <a:off x="-107950" y="117475"/>
            <a:ext cx="4643438" cy="1027113"/>
          </a:xfrm>
          <a:prstGeom prst="rect">
            <a:avLst/>
          </a:prstGeom>
          <a:noFill/>
          <a:ln w="9525">
            <a:noFill/>
            <a:miter lim="800000"/>
            <a:headEnd/>
            <a:tailEnd/>
          </a:ln>
          <a:effectLst>
            <a:outerShdw dist="35921" dir="2700000" algn="ctr" rotWithShape="0">
              <a:schemeClr val="tx1"/>
            </a:outerShdw>
          </a:effectLst>
        </p:spPr>
        <p:txBody>
          <a:bodyPr anchor="ctr"/>
          <a:lstStyle/>
          <a:p>
            <a:pPr algn="ctr">
              <a:defRPr/>
            </a:pPr>
            <a:r>
              <a:rPr lang="en-US" altLang="zh-CN" sz="4000" b="1">
                <a:solidFill>
                  <a:schemeClr val="bg1"/>
                </a:solidFill>
                <a:effectLst>
                  <a:outerShdw blurRad="38100" dist="38100" dir="2700000" algn="tl">
                    <a:srgbClr val="C0C0C0"/>
                  </a:outerShdw>
                </a:effectLst>
                <a:latin typeface="微软雅黑" pitchFamily="34" charset="-122"/>
                <a:ea typeface="微软雅黑" pitchFamily="34" charset="-122"/>
              </a:rPr>
              <a:t>.</a:t>
            </a:r>
            <a:r>
              <a:rPr lang="zh-CN" altLang="en-US" sz="4000" b="1">
                <a:solidFill>
                  <a:schemeClr val="bg1"/>
                </a:solidFill>
                <a:effectLst>
                  <a:outerShdw blurRad="38100" dist="38100" dir="2700000" algn="tl">
                    <a:srgbClr val="C0C0C0"/>
                  </a:outerShdw>
                </a:effectLst>
                <a:latin typeface="微软雅黑" pitchFamily="34" charset="-122"/>
                <a:ea typeface="微软雅黑" pitchFamily="34" charset="-122"/>
              </a:rPr>
              <a:t>研究背景</a:t>
            </a:r>
          </a:p>
        </p:txBody>
      </p:sp>
      <p:sp>
        <p:nvSpPr>
          <p:cNvPr id="7" name="标题 1"/>
          <p:cNvSpPr txBox="1">
            <a:spLocks/>
          </p:cNvSpPr>
          <p:nvPr/>
        </p:nvSpPr>
        <p:spPr bwMode="auto">
          <a:xfrm>
            <a:off x="231775" y="44450"/>
            <a:ext cx="990600" cy="1027113"/>
          </a:xfrm>
          <a:prstGeom prst="rect">
            <a:avLst/>
          </a:prstGeom>
          <a:noFill/>
          <a:ln w="9525">
            <a:noFill/>
            <a:miter lim="800000"/>
            <a:headEnd/>
            <a:tailEnd/>
          </a:ln>
          <a:effectLst>
            <a:outerShdw dist="53882" dir="2700000" algn="ctr" rotWithShape="0">
              <a:schemeClr val="tx1"/>
            </a:outerShdw>
          </a:effectLst>
        </p:spPr>
        <p:txBody>
          <a:bodyPr anchor="ctr"/>
          <a:lstStyle/>
          <a:p>
            <a:pPr algn="ctr">
              <a:defRPr/>
            </a:pPr>
            <a:r>
              <a:rPr lang="en-US" altLang="zh-CN" sz="6000" b="1" i="1">
                <a:solidFill>
                  <a:schemeClr val="bg1"/>
                </a:solidFill>
                <a:effectLst>
                  <a:outerShdw blurRad="38100" dist="38100" dir="2700000" algn="tl">
                    <a:srgbClr val="C0C0C0"/>
                  </a:outerShdw>
                </a:effectLst>
                <a:latin typeface="微软雅黑" pitchFamily="34" charset="-122"/>
                <a:ea typeface="微软雅黑" pitchFamily="34" charset="-122"/>
              </a:rPr>
              <a:t>1</a:t>
            </a: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5373"/>
                                        </p:tgtEl>
                                        <p:attrNameLst>
                                          <p:attrName>style.visibility</p:attrName>
                                        </p:attrNameLst>
                                      </p:cBhvr>
                                      <p:to>
                                        <p:strVal val="visible"/>
                                      </p:to>
                                    </p:set>
                                    <p:animEffect transition="in" filter="fade">
                                      <p:cBhvr>
                                        <p:cTn id="7" dur="1000"/>
                                        <p:tgtEl>
                                          <p:spTgt spid="15373"/>
                                        </p:tgtEl>
                                      </p:cBhvr>
                                    </p:animEffect>
                                    <p:anim calcmode="lin" valueType="num">
                                      <p:cBhvr>
                                        <p:cTn id="8" dur="1000" fill="hold"/>
                                        <p:tgtEl>
                                          <p:spTgt spid="15373"/>
                                        </p:tgtEl>
                                        <p:attrNameLst>
                                          <p:attrName>ppt_x</p:attrName>
                                        </p:attrNameLst>
                                      </p:cBhvr>
                                      <p:tavLst>
                                        <p:tav tm="0">
                                          <p:val>
                                            <p:strVal val="#ppt_x"/>
                                          </p:val>
                                        </p:tav>
                                        <p:tav tm="100000">
                                          <p:val>
                                            <p:strVal val="#ppt_x"/>
                                          </p:val>
                                        </p:tav>
                                      </p:tavLst>
                                    </p:anim>
                                    <p:anim calcmode="lin" valueType="num">
                                      <p:cBhvr>
                                        <p:cTn id="9" dur="1000" fill="hold"/>
                                        <p:tgtEl>
                                          <p:spTgt spid="153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grpSp>
        <p:nvGrpSpPr>
          <p:cNvPr id="22534" name="Group 6"/>
          <p:cNvGrpSpPr>
            <a:grpSpLocks/>
          </p:cNvGrpSpPr>
          <p:nvPr/>
        </p:nvGrpSpPr>
        <p:grpSpPr bwMode="auto">
          <a:xfrm>
            <a:off x="2411413" y="333375"/>
            <a:ext cx="6192837" cy="1008063"/>
            <a:chOff x="912" y="1008"/>
            <a:chExt cx="3984" cy="912"/>
          </a:xfrm>
        </p:grpSpPr>
        <p:sp>
          <p:nvSpPr>
            <p:cNvPr id="22535" name="AutoShape 7"/>
            <p:cNvSpPr>
              <a:spLocks noChangeArrowheads="1"/>
            </p:cNvSpPr>
            <p:nvPr/>
          </p:nvSpPr>
          <p:spPr bwMode="gray">
            <a:xfrm>
              <a:off x="912" y="1008"/>
              <a:ext cx="3984" cy="912"/>
            </a:xfrm>
            <a:prstGeom prst="roundRect">
              <a:avLst>
                <a:gd name="adj" fmla="val 10889"/>
              </a:avLst>
            </a:prstGeom>
            <a:gradFill rotWithShape="1">
              <a:gsLst>
                <a:gs pos="0">
                  <a:srgbClr val="DDDDDD"/>
                </a:gs>
                <a:gs pos="50000">
                  <a:srgbClr val="DDDDDD">
                    <a:gamma/>
                    <a:tint val="36471"/>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a:defRPr/>
              </a:pPr>
              <a:endParaRPr lang="zh-CN" altLang="en-US"/>
            </a:p>
          </p:txBody>
        </p:sp>
        <p:grpSp>
          <p:nvGrpSpPr>
            <p:cNvPr id="19473" name="Group 8"/>
            <p:cNvGrpSpPr>
              <a:grpSpLocks/>
            </p:cNvGrpSpPr>
            <p:nvPr/>
          </p:nvGrpSpPr>
          <p:grpSpPr bwMode="auto">
            <a:xfrm>
              <a:off x="999" y="1092"/>
              <a:ext cx="768" cy="746"/>
              <a:chOff x="999" y="1092"/>
              <a:chExt cx="768" cy="746"/>
            </a:xfrm>
          </p:grpSpPr>
          <p:sp>
            <p:nvSpPr>
              <p:cNvPr id="19475" name="AutoShape 9"/>
              <p:cNvSpPr>
                <a:spLocks noChangeArrowheads="1"/>
              </p:cNvSpPr>
              <p:nvPr/>
            </p:nvSpPr>
            <p:spPr bwMode="gray">
              <a:xfrm>
                <a:off x="999" y="1092"/>
                <a:ext cx="768" cy="746"/>
              </a:xfrm>
              <a:prstGeom prst="roundRect">
                <a:avLst>
                  <a:gd name="adj" fmla="val 11921"/>
                </a:avLst>
              </a:prstGeom>
              <a:gradFill rotWithShape="1">
                <a:gsLst>
                  <a:gs pos="0">
                    <a:srgbClr val="FFCC00"/>
                  </a:gs>
                  <a:gs pos="100000">
                    <a:srgbClr val="B28E00"/>
                  </a:gs>
                </a:gsLst>
                <a:lin ang="5400000" scaled="1"/>
              </a:gradFill>
              <a:ln w="38100">
                <a:solidFill>
                  <a:schemeClr val="bg1"/>
                </a:solidFill>
                <a:round/>
                <a:headEnd/>
                <a:tailEnd/>
              </a:ln>
            </p:spPr>
            <p:txBody>
              <a:bodyPr wrap="none" anchor="ctr"/>
              <a:lstStyle/>
              <a:p>
                <a:endParaRPr lang="zh-CN" altLang="en-US"/>
              </a:p>
            </p:txBody>
          </p:sp>
          <p:sp>
            <p:nvSpPr>
              <p:cNvPr id="22538" name="Freeform 10"/>
              <p:cNvSpPr>
                <a:spLocks/>
              </p:cNvSpPr>
              <p:nvPr/>
            </p:nvSpPr>
            <p:spPr bwMode="gray">
              <a:xfrm>
                <a:off x="1047" y="1139"/>
                <a:ext cx="383" cy="373"/>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accent1">
                      <a:gamma/>
                      <a:tint val="54510"/>
                      <a:invGamma/>
                    </a:schemeClr>
                  </a:gs>
                  <a:gs pos="50000">
                    <a:schemeClr val="accent1">
                      <a:alpha val="0"/>
                    </a:schemeClr>
                  </a:gs>
                  <a:gs pos="100000">
                    <a:schemeClr val="accent1">
                      <a:gamma/>
                      <a:tint val="54510"/>
                      <a:invGamma/>
                    </a:schemeClr>
                  </a:gs>
                </a:gsLst>
                <a:lin ang="2700000" scaled="1"/>
              </a:gradFill>
              <a:ln w="0">
                <a:noFill/>
                <a:prstDash val="solid"/>
                <a:round/>
                <a:headEnd/>
                <a:tailEnd/>
              </a:ln>
            </p:spPr>
            <p:txBody>
              <a:bodyPr/>
              <a:lstStyle/>
              <a:p>
                <a:pPr>
                  <a:defRPr/>
                </a:pPr>
                <a:endParaRPr lang="zh-CN" altLang="en-US"/>
              </a:p>
            </p:txBody>
          </p:sp>
          <p:sp>
            <p:nvSpPr>
              <p:cNvPr id="19477" name="Text Box 11"/>
              <p:cNvSpPr txBox="1">
                <a:spLocks noChangeArrowheads="1"/>
              </p:cNvSpPr>
              <p:nvPr/>
            </p:nvSpPr>
            <p:spPr bwMode="gray">
              <a:xfrm>
                <a:off x="1146" y="1322"/>
                <a:ext cx="449" cy="441"/>
              </a:xfrm>
              <a:prstGeom prst="rect">
                <a:avLst/>
              </a:prstGeom>
              <a:noFill/>
              <a:ln w="9525" algn="ctr">
                <a:noFill/>
                <a:miter lim="800000"/>
                <a:headEnd/>
                <a:tailEnd/>
              </a:ln>
            </p:spPr>
            <p:txBody>
              <a:bodyPr wrap="none">
                <a:spAutoFit/>
              </a:bodyPr>
              <a:lstStyle/>
              <a:p>
                <a:pPr algn="ctr" eaLnBrk="0" hangingPunct="0"/>
                <a:r>
                  <a:rPr lang="en-US" altLang="zh-CN" sz="2600" b="1">
                    <a:solidFill>
                      <a:schemeClr val="bg1"/>
                    </a:solidFill>
                    <a:ea typeface="汉仪粗宋简" pitchFamily="49" charset="-122"/>
                  </a:rPr>
                  <a:t>1</a:t>
                </a:r>
                <a:r>
                  <a:rPr lang="zh-CN" altLang="en-US" sz="2600" b="1">
                    <a:solidFill>
                      <a:schemeClr val="bg1"/>
                    </a:solidFill>
                    <a:ea typeface="汉仪粗宋简" pitchFamily="49" charset="-122"/>
                  </a:rPr>
                  <a:t>、</a:t>
                </a:r>
              </a:p>
            </p:txBody>
          </p:sp>
        </p:grpSp>
        <p:sp>
          <p:nvSpPr>
            <p:cNvPr id="22540" name="Text Box 12"/>
            <p:cNvSpPr txBox="1">
              <a:spLocks noChangeArrowheads="1"/>
            </p:cNvSpPr>
            <p:nvPr/>
          </p:nvSpPr>
          <p:spPr bwMode="gray">
            <a:xfrm>
              <a:off x="1872" y="1149"/>
              <a:ext cx="2928" cy="635"/>
            </a:xfrm>
            <a:prstGeom prst="rect">
              <a:avLst/>
            </a:prstGeom>
            <a:noFill/>
            <a:ln w="9525" algn="ctr">
              <a:noFill/>
              <a:miter lim="800000"/>
              <a:headEnd/>
              <a:tailEnd/>
            </a:ln>
            <a:effectLst>
              <a:outerShdw dist="17961" dir="2700000" algn="ctr" rotWithShape="0">
                <a:schemeClr val="tx1"/>
              </a:outerShdw>
            </a:effectLst>
          </p:spPr>
          <p:txBody>
            <a:bodyPr>
              <a:spAutoFit/>
            </a:bodyPr>
            <a:lstStyle/>
            <a:p>
              <a:pPr eaLnBrk="0" hangingPunct="0">
                <a:spcBef>
                  <a:spcPct val="20000"/>
                </a:spcBef>
                <a:buFont typeface="Arial" charset="0"/>
                <a:buNone/>
                <a:defRPr/>
              </a:pPr>
              <a:r>
                <a:rPr lang="zh-CN" altLang="en-US" sz="4000">
                  <a:solidFill>
                    <a:srgbClr val="000099"/>
                  </a:solidFill>
                  <a:ea typeface="汉仪粗宋简" pitchFamily="49" charset="-122"/>
                </a:rPr>
                <a:t>课题研究实用价值</a:t>
              </a:r>
              <a:endParaRPr lang="zh-CN" altLang="en-US" sz="4000" b="1">
                <a:solidFill>
                  <a:srgbClr val="000099"/>
                </a:solidFill>
                <a:ea typeface="汉仪粗宋简" pitchFamily="49" charset="-122"/>
              </a:endParaRPr>
            </a:p>
          </p:txBody>
        </p:sp>
      </p:grpSp>
      <p:graphicFrame>
        <p:nvGraphicFramePr>
          <p:cNvPr id="22570" name="Group 42"/>
          <p:cNvGraphicFramePr>
            <a:graphicFrameLocks noGrp="1"/>
          </p:cNvGraphicFramePr>
          <p:nvPr>
            <p:ph/>
          </p:nvPr>
        </p:nvGraphicFramePr>
        <p:xfrm>
          <a:off x="2339975" y="1628775"/>
          <a:ext cx="6265863" cy="1676400"/>
        </p:xfrm>
        <a:graphic>
          <a:graphicData uri="http://schemas.openxmlformats.org/drawingml/2006/table">
            <a:tbl>
              <a:tblPr/>
              <a:tblGrid>
                <a:gridCol w="6265863"/>
              </a:tblGrid>
              <a:tr h="503238">
                <a:tc>
                  <a:txBody>
                    <a:bodyPr/>
                    <a:lstStyle/>
                    <a:p>
                      <a:pPr marL="342900" marR="0" lvl="0" indent="-38100" algn="just" defTabSz="914400" rtl="0" eaLnBrk="1" fontAlgn="base" latinLnBrk="0" hangingPunct="1">
                        <a:lnSpc>
                          <a:spcPct val="100000"/>
                        </a:lnSpc>
                        <a:spcBef>
                          <a:spcPct val="0"/>
                        </a:spcBef>
                        <a:spcAft>
                          <a:spcPct val="0"/>
                        </a:spcAft>
                        <a:buClrTx/>
                        <a:buSzTx/>
                        <a:buFontTx/>
                        <a:buBlip>
                          <a:blip r:embed="rId3"/>
                        </a:buBlip>
                        <a:tabLst/>
                      </a:pPr>
                      <a:r>
                        <a:rPr kumimoji="0" lang="zh-CN" altLang="en-US" sz="1800" b="1" i="0" u="none" strike="noStrike" cap="none" normalizeH="0" baseline="0" smtClean="0">
                          <a:ln>
                            <a:noFill/>
                          </a:ln>
                          <a:solidFill>
                            <a:schemeClr val="tx1"/>
                          </a:solidFill>
                          <a:effectLst/>
                          <a:latin typeface="宋体" charset="-122"/>
                          <a:ea typeface="微软雅黑" pitchFamily="34" charset="-122"/>
                        </a:rPr>
                        <a:t> 理论构建：通过本课题的研究，从理论上对辽源教育公平的科学发展机制与理想模式进行构建。</a:t>
                      </a:r>
                    </a:p>
                    <a:p>
                      <a:pPr marL="342900" marR="0" lvl="0" indent="-38100" algn="just" defTabSz="914400" rtl="0" eaLnBrk="1" fontAlgn="base" latinLnBrk="0" hangingPunct="1">
                        <a:lnSpc>
                          <a:spcPct val="100000"/>
                        </a:lnSpc>
                        <a:spcBef>
                          <a:spcPct val="0"/>
                        </a:spcBef>
                        <a:spcAft>
                          <a:spcPct val="0"/>
                        </a:spcAft>
                        <a:buClrTx/>
                        <a:buSzTx/>
                        <a:buFontTx/>
                        <a:buNone/>
                        <a:tabLst/>
                      </a:pPr>
                      <a:endParaRPr kumimoji="0" lang="zh-CN" altLang="en-US" sz="1400" b="1" i="0" u="none" strike="noStrike" cap="none" normalizeH="0" baseline="0" smtClean="0">
                        <a:ln>
                          <a:noFill/>
                        </a:ln>
                        <a:solidFill>
                          <a:schemeClr val="tx1"/>
                        </a:solidFill>
                        <a:effectLst/>
                        <a:latin typeface="Arial" charset="0"/>
                        <a:ea typeface="微软雅黑" pitchFamily="34" charset="-122"/>
                      </a:endParaRPr>
                    </a:p>
                    <a:p>
                      <a:pPr marL="342900" marR="0" lvl="0" indent="-38100" algn="just" defTabSz="914400" rtl="0" eaLnBrk="1" fontAlgn="base" latinLnBrk="0" hangingPunct="1">
                        <a:lnSpc>
                          <a:spcPct val="100000"/>
                        </a:lnSpc>
                        <a:spcBef>
                          <a:spcPct val="0"/>
                        </a:spcBef>
                        <a:spcAft>
                          <a:spcPct val="0"/>
                        </a:spcAft>
                        <a:buClrTx/>
                        <a:buSzTx/>
                        <a:buFontTx/>
                        <a:buBlip>
                          <a:blip r:embed="rId3"/>
                        </a:buBlip>
                        <a:tabLst/>
                      </a:pPr>
                      <a:r>
                        <a:rPr kumimoji="0" lang="zh-CN" altLang="en-US" sz="1800" b="1" i="0" u="none" strike="noStrike" cap="none" normalizeH="0" baseline="0" smtClean="0">
                          <a:ln>
                            <a:noFill/>
                          </a:ln>
                          <a:solidFill>
                            <a:schemeClr val="tx1"/>
                          </a:solidFill>
                          <a:effectLst/>
                          <a:latin typeface="宋体" charset="-122"/>
                          <a:ea typeface="微软雅黑" pitchFamily="34" charset="-122"/>
                        </a:rPr>
                        <a:t> 实践层面：通过本课题的研究，提出可供实践借鉴和参考价值的操作案例及对策措施，为教育行政部门的决策提供一定的实践依据。</a:t>
                      </a:r>
                      <a:endParaRPr kumimoji="0" lang="zh-CN" altLang="en-US" sz="2800" b="1" i="0" u="none" strike="noStrike" cap="none" normalizeH="0" baseline="0" smtClean="0">
                        <a:ln>
                          <a:noFill/>
                        </a:ln>
                        <a:solidFill>
                          <a:schemeClr val="tx1"/>
                        </a:solidFill>
                        <a:effectLst/>
                        <a:latin typeface="Arial" charset="0"/>
                        <a:ea typeface="微软雅黑" pitchFamily="34" charset="-122"/>
                      </a:endParaRPr>
                    </a:p>
                  </a:txBody>
                  <a:tcPr horzOverflow="overflow">
                    <a:lnL cap="flat">
                      <a:noFill/>
                    </a:lnL>
                    <a:lnR cap="flat">
                      <a:noFill/>
                    </a:lnR>
                    <a:lnT cap="flat">
                      <a:noFill/>
                    </a:lnT>
                    <a:lnB cap="flat">
                      <a:noFill/>
                    </a:lnB>
                    <a:lnTlToBr>
                      <a:noFill/>
                    </a:lnTlToBr>
                    <a:lnBlToTr>
                      <a:noFill/>
                    </a:lnBlToTr>
                    <a:noFill/>
                  </a:tcPr>
                </a:tc>
              </a:tr>
            </a:tbl>
          </a:graphicData>
        </a:graphic>
      </p:graphicFrame>
      <p:grpSp>
        <p:nvGrpSpPr>
          <p:cNvPr id="22571" name="Group 43"/>
          <p:cNvGrpSpPr>
            <a:grpSpLocks/>
          </p:cNvGrpSpPr>
          <p:nvPr/>
        </p:nvGrpSpPr>
        <p:grpSpPr bwMode="auto">
          <a:xfrm>
            <a:off x="2411413" y="3357563"/>
            <a:ext cx="6192837" cy="1008062"/>
            <a:chOff x="912" y="1008"/>
            <a:chExt cx="3984" cy="912"/>
          </a:xfrm>
        </p:grpSpPr>
        <p:sp>
          <p:nvSpPr>
            <p:cNvPr id="22572" name="AutoShape 44"/>
            <p:cNvSpPr>
              <a:spLocks noChangeArrowheads="1"/>
            </p:cNvSpPr>
            <p:nvPr/>
          </p:nvSpPr>
          <p:spPr bwMode="gray">
            <a:xfrm>
              <a:off x="912" y="1008"/>
              <a:ext cx="3984" cy="912"/>
            </a:xfrm>
            <a:prstGeom prst="roundRect">
              <a:avLst>
                <a:gd name="adj" fmla="val 10889"/>
              </a:avLst>
            </a:prstGeom>
            <a:gradFill rotWithShape="1">
              <a:gsLst>
                <a:gs pos="0">
                  <a:srgbClr val="DDDDDD"/>
                </a:gs>
                <a:gs pos="50000">
                  <a:srgbClr val="DDDDDD">
                    <a:gamma/>
                    <a:tint val="36471"/>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a:defRPr/>
              </a:pPr>
              <a:endParaRPr lang="zh-CN" altLang="en-US"/>
            </a:p>
          </p:txBody>
        </p:sp>
        <p:grpSp>
          <p:nvGrpSpPr>
            <p:cNvPr id="19467" name="Group 45"/>
            <p:cNvGrpSpPr>
              <a:grpSpLocks/>
            </p:cNvGrpSpPr>
            <p:nvPr/>
          </p:nvGrpSpPr>
          <p:grpSpPr bwMode="auto">
            <a:xfrm>
              <a:off x="999" y="1092"/>
              <a:ext cx="768" cy="746"/>
              <a:chOff x="999" y="1092"/>
              <a:chExt cx="768" cy="746"/>
            </a:xfrm>
          </p:grpSpPr>
          <p:sp>
            <p:nvSpPr>
              <p:cNvPr id="19469" name="AutoShape 46"/>
              <p:cNvSpPr>
                <a:spLocks noChangeArrowheads="1"/>
              </p:cNvSpPr>
              <p:nvPr/>
            </p:nvSpPr>
            <p:spPr bwMode="gray">
              <a:xfrm>
                <a:off x="999" y="1092"/>
                <a:ext cx="768" cy="746"/>
              </a:xfrm>
              <a:prstGeom prst="roundRect">
                <a:avLst>
                  <a:gd name="adj" fmla="val 11921"/>
                </a:avLst>
              </a:prstGeom>
              <a:gradFill rotWithShape="1">
                <a:gsLst>
                  <a:gs pos="0">
                    <a:srgbClr val="00FF00"/>
                  </a:gs>
                  <a:gs pos="100000">
                    <a:srgbClr val="004C00"/>
                  </a:gs>
                </a:gsLst>
                <a:lin ang="5400000" scaled="1"/>
              </a:gradFill>
              <a:ln w="38100">
                <a:solidFill>
                  <a:schemeClr val="bg1"/>
                </a:solidFill>
                <a:round/>
                <a:headEnd/>
                <a:tailEnd/>
              </a:ln>
            </p:spPr>
            <p:txBody>
              <a:bodyPr wrap="none" anchor="ctr"/>
              <a:lstStyle/>
              <a:p>
                <a:endParaRPr lang="zh-CN" altLang="en-US"/>
              </a:p>
            </p:txBody>
          </p:sp>
          <p:sp>
            <p:nvSpPr>
              <p:cNvPr id="22575" name="Freeform 47"/>
              <p:cNvSpPr>
                <a:spLocks/>
              </p:cNvSpPr>
              <p:nvPr/>
            </p:nvSpPr>
            <p:spPr bwMode="gray">
              <a:xfrm>
                <a:off x="1047" y="1139"/>
                <a:ext cx="383" cy="373"/>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accent1">
                      <a:gamma/>
                      <a:tint val="54510"/>
                      <a:invGamma/>
                    </a:schemeClr>
                  </a:gs>
                  <a:gs pos="50000">
                    <a:schemeClr val="accent1">
                      <a:alpha val="0"/>
                    </a:schemeClr>
                  </a:gs>
                  <a:gs pos="100000">
                    <a:schemeClr val="accent1">
                      <a:gamma/>
                      <a:tint val="54510"/>
                      <a:invGamma/>
                    </a:schemeClr>
                  </a:gs>
                </a:gsLst>
                <a:lin ang="2700000" scaled="1"/>
              </a:gradFill>
              <a:ln w="0">
                <a:noFill/>
                <a:prstDash val="solid"/>
                <a:round/>
                <a:headEnd/>
                <a:tailEnd/>
              </a:ln>
            </p:spPr>
            <p:txBody>
              <a:bodyPr/>
              <a:lstStyle/>
              <a:p>
                <a:pPr>
                  <a:defRPr/>
                </a:pPr>
                <a:endParaRPr lang="zh-CN" altLang="en-US"/>
              </a:p>
            </p:txBody>
          </p:sp>
          <p:sp>
            <p:nvSpPr>
              <p:cNvPr id="19471" name="Text Box 48"/>
              <p:cNvSpPr txBox="1">
                <a:spLocks noChangeArrowheads="1"/>
              </p:cNvSpPr>
              <p:nvPr/>
            </p:nvSpPr>
            <p:spPr bwMode="gray">
              <a:xfrm>
                <a:off x="1146" y="1322"/>
                <a:ext cx="449" cy="441"/>
              </a:xfrm>
              <a:prstGeom prst="rect">
                <a:avLst/>
              </a:prstGeom>
              <a:noFill/>
              <a:ln w="9525" algn="ctr">
                <a:noFill/>
                <a:miter lim="800000"/>
                <a:headEnd/>
                <a:tailEnd/>
              </a:ln>
            </p:spPr>
            <p:txBody>
              <a:bodyPr wrap="none">
                <a:spAutoFit/>
              </a:bodyPr>
              <a:lstStyle/>
              <a:p>
                <a:pPr algn="ctr" eaLnBrk="0" hangingPunct="0"/>
                <a:r>
                  <a:rPr lang="en-US" altLang="zh-CN" sz="2600" b="1">
                    <a:solidFill>
                      <a:schemeClr val="bg1"/>
                    </a:solidFill>
                    <a:ea typeface="汉仪粗宋简" pitchFamily="49" charset="-122"/>
                  </a:rPr>
                  <a:t>2</a:t>
                </a:r>
                <a:r>
                  <a:rPr lang="zh-CN" altLang="en-US" sz="2600" b="1">
                    <a:solidFill>
                      <a:schemeClr val="bg1"/>
                    </a:solidFill>
                    <a:ea typeface="汉仪粗宋简" pitchFamily="49" charset="-122"/>
                  </a:rPr>
                  <a:t>、</a:t>
                </a:r>
              </a:p>
            </p:txBody>
          </p:sp>
        </p:grpSp>
        <p:sp>
          <p:nvSpPr>
            <p:cNvPr id="22577" name="Text Box 49"/>
            <p:cNvSpPr txBox="1">
              <a:spLocks noChangeArrowheads="1"/>
            </p:cNvSpPr>
            <p:nvPr/>
          </p:nvSpPr>
          <p:spPr bwMode="gray">
            <a:xfrm>
              <a:off x="1872" y="1149"/>
              <a:ext cx="2928" cy="635"/>
            </a:xfrm>
            <a:prstGeom prst="rect">
              <a:avLst/>
            </a:prstGeom>
            <a:noFill/>
            <a:ln w="9525" algn="ctr">
              <a:noFill/>
              <a:miter lim="800000"/>
              <a:headEnd/>
              <a:tailEnd/>
            </a:ln>
            <a:effectLst>
              <a:outerShdw dist="17961" dir="2700000" algn="ctr" rotWithShape="0">
                <a:schemeClr val="tx1"/>
              </a:outerShdw>
            </a:effectLst>
          </p:spPr>
          <p:txBody>
            <a:bodyPr>
              <a:spAutoFit/>
            </a:bodyPr>
            <a:lstStyle/>
            <a:p>
              <a:pPr eaLnBrk="0" hangingPunct="0">
                <a:spcBef>
                  <a:spcPct val="20000"/>
                </a:spcBef>
                <a:buFont typeface="Arial" charset="0"/>
                <a:buNone/>
                <a:defRPr/>
              </a:pPr>
              <a:r>
                <a:rPr lang="zh-CN" altLang="en-US" sz="4000">
                  <a:solidFill>
                    <a:srgbClr val="000099"/>
                  </a:solidFill>
                  <a:ea typeface="汉仪粗宋简" pitchFamily="49" charset="-122"/>
                </a:rPr>
                <a:t>创新点</a:t>
              </a:r>
              <a:endParaRPr lang="zh-CN" altLang="en-US" sz="4000" b="1">
                <a:solidFill>
                  <a:srgbClr val="000099"/>
                </a:solidFill>
                <a:ea typeface="汉仪粗宋简" pitchFamily="49" charset="-122"/>
              </a:endParaRPr>
            </a:p>
          </p:txBody>
        </p:sp>
      </p:grpSp>
      <p:graphicFrame>
        <p:nvGraphicFramePr>
          <p:cNvPr id="22604" name="Group 76"/>
          <p:cNvGraphicFramePr>
            <a:graphicFrameLocks noGrp="1"/>
          </p:cNvGraphicFramePr>
          <p:nvPr/>
        </p:nvGraphicFramePr>
        <p:xfrm>
          <a:off x="2698750" y="4702175"/>
          <a:ext cx="6265863" cy="1463040"/>
        </p:xfrm>
        <a:graphic>
          <a:graphicData uri="http://schemas.openxmlformats.org/drawingml/2006/table">
            <a:tbl>
              <a:tblPr/>
              <a:tblGrid>
                <a:gridCol w="6265863"/>
              </a:tblGrid>
              <a:tr h="1460500">
                <a:tc>
                  <a:txBody>
                    <a:bodyPr/>
                    <a:lstStyle/>
                    <a:p>
                      <a:pPr marL="0" marR="0" lvl="0" indent="304800" algn="just" defTabSz="914400" rtl="0" eaLnBrk="1" fontAlgn="base" latinLnBrk="0" hangingPunct="1">
                        <a:lnSpc>
                          <a:spcPct val="100000"/>
                        </a:lnSpc>
                        <a:spcBef>
                          <a:spcPct val="0"/>
                        </a:spcBef>
                        <a:spcAft>
                          <a:spcPct val="0"/>
                        </a:spcAft>
                        <a:buClrTx/>
                        <a:buSzTx/>
                        <a:buFontTx/>
                        <a:buBlip>
                          <a:blip r:embed="rId3"/>
                        </a:buBlip>
                        <a:tabLst/>
                      </a:pPr>
                      <a:r>
                        <a:rPr kumimoji="0" lang="zh-CN" altLang="en-US" sz="1800" b="1" i="0" u="none" strike="noStrike" cap="none" normalizeH="0" baseline="0" smtClean="0">
                          <a:ln>
                            <a:noFill/>
                          </a:ln>
                          <a:solidFill>
                            <a:schemeClr val="tx1"/>
                          </a:solidFill>
                          <a:effectLst/>
                          <a:latin typeface="宋体" charset="-122"/>
                          <a:ea typeface="微软雅黑" pitchFamily="34" charset="-122"/>
                        </a:rPr>
                        <a:t>重新诠释教育公平的内涵。</a:t>
                      </a:r>
                    </a:p>
                    <a:p>
                      <a:pPr marL="0" marR="0" lvl="0" indent="304800" algn="just"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宋体" charset="-122"/>
                        <a:ea typeface="微软雅黑" pitchFamily="34" charset="-122"/>
                      </a:endParaRPr>
                    </a:p>
                    <a:p>
                      <a:pPr marL="0" marR="0" lvl="0" indent="304800" algn="just" defTabSz="914400" rtl="0" eaLnBrk="1" fontAlgn="base" latinLnBrk="0" hangingPunct="1">
                        <a:lnSpc>
                          <a:spcPct val="100000"/>
                        </a:lnSpc>
                        <a:spcBef>
                          <a:spcPct val="0"/>
                        </a:spcBef>
                        <a:spcAft>
                          <a:spcPct val="0"/>
                        </a:spcAft>
                        <a:buClrTx/>
                        <a:buSzTx/>
                        <a:buFontTx/>
                        <a:buBlip>
                          <a:blip r:embed="rId3"/>
                        </a:buBlip>
                        <a:tabLst/>
                      </a:pPr>
                      <a:r>
                        <a:rPr kumimoji="0" lang="zh-CN" altLang="en-US" sz="1800" b="1" i="0" u="none" strike="noStrike" cap="none" normalizeH="0" baseline="0" smtClean="0">
                          <a:ln>
                            <a:noFill/>
                          </a:ln>
                          <a:solidFill>
                            <a:schemeClr val="tx1"/>
                          </a:solidFill>
                          <a:effectLst/>
                          <a:latin typeface="宋体" charset="-122"/>
                          <a:ea typeface="微软雅黑" pitchFamily="34" charset="-122"/>
                        </a:rPr>
                        <a:t>建立教育公平指标体系，测算辽源教育的公平度。</a:t>
                      </a:r>
                    </a:p>
                    <a:p>
                      <a:pPr marL="0" marR="0" lvl="0" indent="304800" algn="just"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宋体" charset="-122"/>
                        <a:ea typeface="微软雅黑" pitchFamily="34" charset="-122"/>
                      </a:endParaRPr>
                    </a:p>
                    <a:p>
                      <a:pPr marL="0" marR="0" lvl="0" indent="304800" algn="just" defTabSz="914400" rtl="0" eaLnBrk="1" fontAlgn="base" latinLnBrk="0" hangingPunct="1">
                        <a:lnSpc>
                          <a:spcPct val="100000"/>
                        </a:lnSpc>
                        <a:spcBef>
                          <a:spcPct val="0"/>
                        </a:spcBef>
                        <a:spcAft>
                          <a:spcPct val="0"/>
                        </a:spcAft>
                        <a:buClrTx/>
                        <a:buSzTx/>
                        <a:buFontTx/>
                        <a:buBlip>
                          <a:blip r:embed="rId3"/>
                        </a:buBlip>
                        <a:tabLst/>
                      </a:pPr>
                      <a:r>
                        <a:rPr kumimoji="0" lang="zh-CN" altLang="en-US" sz="1800" b="1" i="0" u="none" strike="noStrike" cap="none" normalizeH="0" baseline="0" smtClean="0">
                          <a:ln>
                            <a:noFill/>
                          </a:ln>
                          <a:solidFill>
                            <a:schemeClr val="tx1"/>
                          </a:solidFill>
                          <a:effectLst/>
                          <a:latin typeface="宋体" charset="-122"/>
                          <a:ea typeface="微软雅黑" pitchFamily="34" charset="-122"/>
                        </a:rPr>
                        <a:t>架构辽源教育公平科学发展的模式，设计科学的发展机制。</a:t>
                      </a:r>
                    </a:p>
                  </a:txBody>
                  <a:tcPr horzOverflow="overflow">
                    <a:lnL cap="flat">
                      <a:noFill/>
                    </a:lnL>
                    <a:lnR cap="flat">
                      <a:noFill/>
                    </a:lnR>
                    <a:lnT cap="flat">
                      <a:noFill/>
                    </a:lnT>
                    <a:lnB cap="flat">
                      <a:noFill/>
                    </a:lnB>
                    <a:lnTlToBr>
                      <a:noFill/>
                    </a:lnTlToBr>
                    <a:lnBlToTr>
                      <a:noFill/>
                    </a:lnBlToTr>
                    <a:noFill/>
                  </a:tcPr>
                </a:tc>
              </a:tr>
            </a:tbl>
          </a:graphicData>
        </a:graphic>
      </p:graphicFrame>
      <p:sp>
        <p:nvSpPr>
          <p:cNvPr id="6" name="标题 1"/>
          <p:cNvSpPr txBox="1">
            <a:spLocks/>
          </p:cNvSpPr>
          <p:nvPr/>
        </p:nvSpPr>
        <p:spPr bwMode="auto">
          <a:xfrm>
            <a:off x="-900113" y="1681163"/>
            <a:ext cx="3311526" cy="1027112"/>
          </a:xfrm>
          <a:prstGeom prst="rect">
            <a:avLst/>
          </a:prstGeom>
          <a:noFill/>
          <a:ln w="9525">
            <a:noFill/>
            <a:miter lim="800000"/>
            <a:headEnd/>
            <a:tailEnd/>
          </a:ln>
          <a:effectLst>
            <a:outerShdw dist="35921" dir="2700000" algn="ctr" rotWithShape="0">
              <a:schemeClr val="tx1"/>
            </a:outerShdw>
          </a:effectLst>
        </p:spPr>
        <p:txBody>
          <a:bodyPr anchor="ctr"/>
          <a:lstStyle/>
          <a:p>
            <a:pPr algn="ctr">
              <a:defRPr/>
            </a:pPr>
            <a:r>
              <a:rPr lang="en-US" altLang="zh-CN" sz="4000" b="1">
                <a:solidFill>
                  <a:schemeClr val="bg1"/>
                </a:solidFill>
                <a:effectLst>
                  <a:outerShdw blurRad="38100" dist="38100" dir="2700000" algn="tl">
                    <a:srgbClr val="C0C0C0"/>
                  </a:outerShdw>
                </a:effectLst>
                <a:latin typeface="微软雅黑" pitchFamily="34" charset="-122"/>
                <a:ea typeface="微软雅黑" pitchFamily="34" charset="-122"/>
              </a:rPr>
              <a:t>.</a:t>
            </a:r>
          </a:p>
          <a:p>
            <a:pPr algn="ctr">
              <a:defRPr/>
            </a:pPr>
            <a:r>
              <a:rPr lang="zh-CN" altLang="en-US" sz="4000" b="1">
                <a:solidFill>
                  <a:schemeClr val="bg1"/>
                </a:solidFill>
                <a:effectLst>
                  <a:outerShdw blurRad="38100" dist="38100" dir="2700000" algn="tl">
                    <a:srgbClr val="C0C0C0"/>
                  </a:outerShdw>
                </a:effectLst>
                <a:latin typeface="微软雅黑" pitchFamily="34" charset="-122"/>
                <a:ea typeface="微软雅黑" pitchFamily="34" charset="-122"/>
              </a:rPr>
              <a:t>研</a:t>
            </a:r>
          </a:p>
          <a:p>
            <a:pPr algn="ctr">
              <a:defRPr/>
            </a:pPr>
            <a:r>
              <a:rPr lang="zh-CN" altLang="en-US" sz="4000" b="1">
                <a:solidFill>
                  <a:schemeClr val="bg1"/>
                </a:solidFill>
                <a:effectLst>
                  <a:outerShdw blurRad="38100" dist="38100" dir="2700000" algn="tl">
                    <a:srgbClr val="C0C0C0"/>
                  </a:outerShdw>
                </a:effectLst>
                <a:latin typeface="微软雅黑" pitchFamily="34" charset="-122"/>
                <a:ea typeface="微软雅黑" pitchFamily="34" charset="-122"/>
              </a:rPr>
              <a:t>究</a:t>
            </a:r>
          </a:p>
          <a:p>
            <a:pPr algn="ctr">
              <a:defRPr/>
            </a:pPr>
            <a:r>
              <a:rPr lang="zh-CN" altLang="en-US" sz="4000" b="1">
                <a:solidFill>
                  <a:schemeClr val="bg1"/>
                </a:solidFill>
                <a:effectLst>
                  <a:outerShdw blurRad="38100" dist="38100" dir="2700000" algn="tl">
                    <a:srgbClr val="C0C0C0"/>
                  </a:outerShdw>
                </a:effectLst>
                <a:latin typeface="微软雅黑" pitchFamily="34" charset="-122"/>
                <a:ea typeface="微软雅黑" pitchFamily="34" charset="-122"/>
              </a:rPr>
              <a:t>背</a:t>
            </a:r>
          </a:p>
          <a:p>
            <a:pPr algn="ctr">
              <a:defRPr/>
            </a:pPr>
            <a:r>
              <a:rPr lang="zh-CN" altLang="en-US" sz="4000" b="1">
                <a:solidFill>
                  <a:schemeClr val="bg1"/>
                </a:solidFill>
                <a:effectLst>
                  <a:outerShdw blurRad="38100" dist="38100" dir="2700000" algn="tl">
                    <a:srgbClr val="C0C0C0"/>
                  </a:outerShdw>
                </a:effectLst>
                <a:latin typeface="微软雅黑" pitchFamily="34" charset="-122"/>
                <a:ea typeface="微软雅黑" pitchFamily="34" charset="-122"/>
              </a:rPr>
              <a:t>景</a:t>
            </a:r>
          </a:p>
        </p:txBody>
      </p:sp>
      <p:sp>
        <p:nvSpPr>
          <p:cNvPr id="7" name="标题 1"/>
          <p:cNvSpPr txBox="1">
            <a:spLocks/>
          </p:cNvSpPr>
          <p:nvPr/>
        </p:nvSpPr>
        <p:spPr bwMode="auto">
          <a:xfrm>
            <a:off x="231775" y="115888"/>
            <a:ext cx="990600" cy="1027112"/>
          </a:xfrm>
          <a:prstGeom prst="rect">
            <a:avLst/>
          </a:prstGeom>
          <a:noFill/>
          <a:ln w="9525">
            <a:noFill/>
            <a:miter lim="800000"/>
            <a:headEnd/>
            <a:tailEnd/>
          </a:ln>
          <a:effectLst>
            <a:outerShdw dist="53882" dir="2700000" algn="ctr" rotWithShape="0">
              <a:schemeClr val="tx1"/>
            </a:outerShdw>
          </a:effectLst>
        </p:spPr>
        <p:txBody>
          <a:bodyPr anchor="ctr"/>
          <a:lstStyle/>
          <a:p>
            <a:pPr algn="ctr">
              <a:defRPr/>
            </a:pPr>
            <a:r>
              <a:rPr lang="en-US" altLang="zh-CN" sz="6000" b="1" i="1">
                <a:solidFill>
                  <a:schemeClr val="bg1"/>
                </a:solidFill>
                <a:effectLst>
                  <a:outerShdw blurRad="38100" dist="38100" dir="2700000" algn="tl">
                    <a:srgbClr val="C0C0C0"/>
                  </a:outerShdw>
                </a:effectLst>
                <a:latin typeface="微软雅黑" pitchFamily="34" charset="-122"/>
                <a:ea typeface="微软雅黑" pitchFamily="34" charset="-122"/>
              </a:rPr>
              <a:t>1</a:t>
            </a: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afterEffect">
                                  <p:stCondLst>
                                    <p:cond delay="0"/>
                                  </p:stCondLst>
                                  <p:childTnLst>
                                    <p:animEffect transition="out" filter="fade">
                                      <p:cBhvr>
                                        <p:cTn id="6" dur="500" tmFilter="0, 0; .2, .5; .8, .5; 1, 0"/>
                                        <p:tgtEl>
                                          <p:spTgt spid="22534"/>
                                        </p:tgtEl>
                                      </p:cBhvr>
                                    </p:animEffect>
                                    <p:animScale>
                                      <p:cBhvr>
                                        <p:cTn id="7" dur="250" autoRev="1" fill="hold"/>
                                        <p:tgtEl>
                                          <p:spTgt spid="22534"/>
                                        </p:tgtEl>
                                      </p:cBhvr>
                                      <p:by x="105000" y="105000"/>
                                    </p:animScale>
                                  </p:childTnLst>
                                </p:cTn>
                              </p:par>
                            </p:childTnLst>
                          </p:cTn>
                        </p:par>
                        <p:par>
                          <p:cTn id="8" fill="hold">
                            <p:stCondLst>
                              <p:cond delay="500"/>
                            </p:stCondLst>
                            <p:childTnLst>
                              <p:par>
                                <p:cTn id="9" presetID="26" presetClass="emph" presetSubtype="0" fill="hold" nodeType="afterEffect">
                                  <p:stCondLst>
                                    <p:cond delay="0"/>
                                  </p:stCondLst>
                                  <p:childTnLst>
                                    <p:animEffect transition="out" filter="fade">
                                      <p:cBhvr>
                                        <p:cTn id="10" dur="500" tmFilter="0, 0; .2, .5; .8, .5; 1, 0"/>
                                        <p:tgtEl>
                                          <p:spTgt spid="22571"/>
                                        </p:tgtEl>
                                      </p:cBhvr>
                                    </p:animEffect>
                                    <p:animScale>
                                      <p:cBhvr>
                                        <p:cTn id="11" dur="250" autoRev="1" fill="hold"/>
                                        <p:tgtEl>
                                          <p:spTgt spid="2257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6" name="标题 1"/>
          <p:cNvSpPr txBox="1">
            <a:spLocks/>
          </p:cNvSpPr>
          <p:nvPr/>
        </p:nvSpPr>
        <p:spPr bwMode="auto">
          <a:xfrm>
            <a:off x="576263" y="117475"/>
            <a:ext cx="4643437" cy="1027113"/>
          </a:xfrm>
          <a:prstGeom prst="rect">
            <a:avLst/>
          </a:prstGeom>
          <a:noFill/>
          <a:ln w="9525">
            <a:noFill/>
            <a:miter lim="800000"/>
            <a:headEnd/>
            <a:tailEnd/>
          </a:ln>
          <a:effectLst>
            <a:outerShdw dist="35921" dir="2700000" algn="ctr" rotWithShape="0">
              <a:schemeClr val="tx1"/>
            </a:outerShdw>
          </a:effectLst>
        </p:spPr>
        <p:txBody>
          <a:bodyPr anchor="ctr"/>
          <a:lstStyle/>
          <a:p>
            <a:pPr algn="ctr">
              <a:defRPr/>
            </a:pPr>
            <a:r>
              <a:rPr lang="en-US" altLang="zh-CN" sz="4000" b="1">
                <a:solidFill>
                  <a:schemeClr val="bg1"/>
                </a:solidFill>
                <a:effectLst>
                  <a:outerShdw blurRad="38100" dist="38100" dir="2700000" algn="tl">
                    <a:srgbClr val="C0C0C0"/>
                  </a:outerShdw>
                </a:effectLst>
                <a:latin typeface="微软雅黑" pitchFamily="34" charset="-122"/>
                <a:ea typeface="微软雅黑" pitchFamily="34" charset="-122"/>
              </a:rPr>
              <a:t>.</a:t>
            </a:r>
            <a:r>
              <a:rPr lang="zh-CN" altLang="en-US" sz="4000" b="1">
                <a:solidFill>
                  <a:schemeClr val="bg1"/>
                </a:solidFill>
                <a:effectLst>
                  <a:outerShdw blurRad="38100" dist="38100" dir="2700000" algn="tl">
                    <a:srgbClr val="C0C0C0"/>
                  </a:outerShdw>
                </a:effectLst>
                <a:latin typeface="微软雅黑" pitchFamily="34" charset="-122"/>
                <a:ea typeface="微软雅黑" pitchFamily="34" charset="-122"/>
              </a:rPr>
              <a:t>国内外研究现状</a:t>
            </a:r>
          </a:p>
        </p:txBody>
      </p:sp>
      <p:sp>
        <p:nvSpPr>
          <p:cNvPr id="7" name="标题 1"/>
          <p:cNvSpPr txBox="1">
            <a:spLocks/>
          </p:cNvSpPr>
          <p:nvPr/>
        </p:nvSpPr>
        <p:spPr bwMode="auto">
          <a:xfrm>
            <a:off x="231775" y="44450"/>
            <a:ext cx="990600" cy="1027113"/>
          </a:xfrm>
          <a:prstGeom prst="rect">
            <a:avLst/>
          </a:prstGeom>
          <a:noFill/>
          <a:ln w="9525">
            <a:noFill/>
            <a:miter lim="800000"/>
            <a:headEnd/>
            <a:tailEnd/>
          </a:ln>
          <a:effectLst>
            <a:outerShdw dist="53882" dir="2700000" algn="ctr" rotWithShape="0">
              <a:schemeClr val="tx1"/>
            </a:outerShdw>
          </a:effectLst>
        </p:spPr>
        <p:txBody>
          <a:bodyPr anchor="ctr"/>
          <a:lstStyle/>
          <a:p>
            <a:pPr algn="ctr">
              <a:defRPr/>
            </a:pPr>
            <a:r>
              <a:rPr lang="en-US" altLang="zh-CN" sz="6000" b="1" i="1">
                <a:solidFill>
                  <a:schemeClr val="bg1"/>
                </a:solidFill>
                <a:effectLst>
                  <a:outerShdw blurRad="38100" dist="38100" dir="2700000" algn="tl">
                    <a:srgbClr val="C0C0C0"/>
                  </a:outerShdw>
                </a:effectLst>
                <a:latin typeface="微软雅黑" pitchFamily="34" charset="-122"/>
                <a:ea typeface="微软雅黑" pitchFamily="34" charset="-122"/>
              </a:rPr>
              <a:t>2</a:t>
            </a:r>
          </a:p>
        </p:txBody>
      </p:sp>
      <p:grpSp>
        <p:nvGrpSpPr>
          <p:cNvPr id="26656" name="Group 32"/>
          <p:cNvGrpSpPr>
            <a:grpSpLocks/>
          </p:cNvGrpSpPr>
          <p:nvPr/>
        </p:nvGrpSpPr>
        <p:grpSpPr bwMode="auto">
          <a:xfrm>
            <a:off x="539750" y="1557338"/>
            <a:ext cx="7993063" cy="863600"/>
            <a:chOff x="340" y="981"/>
            <a:chExt cx="5035" cy="544"/>
          </a:xfrm>
        </p:grpSpPr>
        <p:grpSp>
          <p:nvGrpSpPr>
            <p:cNvPr id="20493" name="Group 16"/>
            <p:cNvGrpSpPr>
              <a:grpSpLocks/>
            </p:cNvGrpSpPr>
            <p:nvPr/>
          </p:nvGrpSpPr>
          <p:grpSpPr bwMode="auto">
            <a:xfrm rot="-5400000">
              <a:off x="2586" y="-1265"/>
              <a:ext cx="544" cy="5035"/>
              <a:chOff x="294" y="657"/>
              <a:chExt cx="2223" cy="2955"/>
            </a:xfrm>
          </p:grpSpPr>
          <p:sp>
            <p:nvSpPr>
              <p:cNvPr id="20496" name="AutoShape 17"/>
              <p:cNvSpPr>
                <a:spLocks noChangeArrowheads="1"/>
              </p:cNvSpPr>
              <p:nvPr/>
            </p:nvSpPr>
            <p:spPr bwMode="gray">
              <a:xfrm>
                <a:off x="294" y="890"/>
                <a:ext cx="2223" cy="2722"/>
              </a:xfrm>
              <a:prstGeom prst="roundRect">
                <a:avLst>
                  <a:gd name="adj" fmla="val 9106"/>
                </a:avLst>
              </a:prstGeom>
              <a:gradFill rotWithShape="1">
                <a:gsLst>
                  <a:gs pos="0">
                    <a:srgbClr val="3B0F00"/>
                  </a:gs>
                  <a:gs pos="50000">
                    <a:srgbClr val="CC3300"/>
                  </a:gs>
                  <a:gs pos="100000">
                    <a:srgbClr val="3B0F00"/>
                  </a:gs>
                </a:gsLst>
                <a:lin ang="5400000" scaled="1"/>
              </a:gradFill>
              <a:ln w="25400">
                <a:solidFill>
                  <a:srgbClr val="000000"/>
                </a:solidFill>
                <a:round/>
                <a:headEnd/>
                <a:tailEnd/>
              </a:ln>
            </p:spPr>
            <p:txBody>
              <a:bodyPr wrap="none" anchor="ctr"/>
              <a:lstStyle/>
              <a:p>
                <a:endParaRPr lang="zh-CN" altLang="en-US"/>
              </a:p>
            </p:txBody>
          </p:sp>
          <p:sp>
            <p:nvSpPr>
              <p:cNvPr id="20497" name="AutoShape 18"/>
              <p:cNvSpPr>
                <a:spLocks noChangeArrowheads="1"/>
              </p:cNvSpPr>
              <p:nvPr/>
            </p:nvSpPr>
            <p:spPr bwMode="gray">
              <a:xfrm>
                <a:off x="567" y="657"/>
                <a:ext cx="1709" cy="233"/>
              </a:xfrm>
              <a:prstGeom prst="roundRect">
                <a:avLst>
                  <a:gd name="adj" fmla="val 50000"/>
                </a:avLst>
              </a:prstGeom>
              <a:gradFill rotWithShape="1">
                <a:gsLst>
                  <a:gs pos="0">
                    <a:srgbClr val="993300"/>
                  </a:gs>
                  <a:gs pos="50000">
                    <a:srgbClr val="4C1900"/>
                  </a:gs>
                  <a:gs pos="100000">
                    <a:srgbClr val="993300"/>
                  </a:gs>
                </a:gsLst>
                <a:lin ang="5400000" scaled="1"/>
              </a:gradFill>
              <a:ln w="9525">
                <a:noFill/>
                <a:round/>
                <a:headEnd/>
                <a:tailEnd/>
              </a:ln>
            </p:spPr>
            <p:txBody>
              <a:bodyPr wrap="none" anchor="ctr"/>
              <a:lstStyle/>
              <a:p>
                <a:endParaRPr lang="zh-CN" altLang="en-US"/>
              </a:p>
            </p:txBody>
          </p:sp>
          <p:sp>
            <p:nvSpPr>
              <p:cNvPr id="20498" name="AutoShape 19"/>
              <p:cNvSpPr>
                <a:spLocks noChangeArrowheads="1"/>
              </p:cNvSpPr>
              <p:nvPr/>
            </p:nvSpPr>
            <p:spPr bwMode="gray">
              <a:xfrm>
                <a:off x="657" y="709"/>
                <a:ext cx="78" cy="77"/>
              </a:xfrm>
              <a:prstGeom prst="octagon">
                <a:avLst>
                  <a:gd name="adj" fmla="val 29287"/>
                </a:avLst>
              </a:prstGeom>
              <a:solidFill>
                <a:srgbClr val="FFFFFF"/>
              </a:solidFill>
              <a:ln w="9525">
                <a:solidFill>
                  <a:schemeClr val="tx1"/>
                </a:solidFill>
                <a:miter lim="800000"/>
                <a:headEnd/>
                <a:tailEnd/>
              </a:ln>
            </p:spPr>
            <p:txBody>
              <a:bodyPr wrap="none" anchor="ctr"/>
              <a:lstStyle/>
              <a:p>
                <a:endParaRPr lang="zh-CN" altLang="en-US"/>
              </a:p>
            </p:txBody>
          </p:sp>
          <p:sp>
            <p:nvSpPr>
              <p:cNvPr id="20499" name="AutoShape 20"/>
              <p:cNvSpPr>
                <a:spLocks noChangeArrowheads="1"/>
              </p:cNvSpPr>
              <p:nvPr/>
            </p:nvSpPr>
            <p:spPr bwMode="gray">
              <a:xfrm>
                <a:off x="2109" y="722"/>
                <a:ext cx="77" cy="77"/>
              </a:xfrm>
              <a:prstGeom prst="octagon">
                <a:avLst>
                  <a:gd name="adj" fmla="val 29287"/>
                </a:avLst>
              </a:prstGeom>
              <a:solidFill>
                <a:srgbClr val="FFFFFF"/>
              </a:solidFill>
              <a:ln w="9525">
                <a:solidFill>
                  <a:schemeClr val="tx1"/>
                </a:solidFill>
                <a:miter lim="800000"/>
                <a:headEnd/>
                <a:tailEnd/>
              </a:ln>
            </p:spPr>
            <p:txBody>
              <a:bodyPr wrap="none" anchor="ctr"/>
              <a:lstStyle/>
              <a:p>
                <a:endParaRPr lang="zh-CN" altLang="en-US"/>
              </a:p>
            </p:txBody>
          </p:sp>
        </p:grpSp>
        <p:sp>
          <p:nvSpPr>
            <p:cNvPr id="20494" name="Text Box 21"/>
            <p:cNvSpPr txBox="1">
              <a:spLocks noChangeArrowheads="1"/>
            </p:cNvSpPr>
            <p:nvPr/>
          </p:nvSpPr>
          <p:spPr bwMode="auto">
            <a:xfrm>
              <a:off x="1020" y="1026"/>
              <a:ext cx="3946" cy="442"/>
            </a:xfrm>
            <a:prstGeom prst="rect">
              <a:avLst/>
            </a:prstGeom>
            <a:noFill/>
            <a:ln w="9525">
              <a:noFill/>
              <a:miter lim="800000"/>
              <a:headEnd/>
              <a:tailEnd/>
            </a:ln>
          </p:spPr>
          <p:txBody>
            <a:bodyPr>
              <a:spAutoFit/>
            </a:bodyPr>
            <a:lstStyle/>
            <a:p>
              <a:pPr>
                <a:spcBef>
                  <a:spcPct val="50000"/>
                </a:spcBef>
              </a:pPr>
              <a:r>
                <a:rPr lang="zh-CN" altLang="en-US" sz="2000">
                  <a:solidFill>
                    <a:schemeClr val="bg1"/>
                  </a:solidFill>
                  <a:ea typeface="微软雅黑" pitchFamily="34" charset="-122"/>
                </a:rPr>
                <a:t>国外教育公平研究理论可以借鉴。最具代表性的有美国的科尔曼和瑞典的胡森的论点。</a:t>
              </a:r>
            </a:p>
          </p:txBody>
        </p:sp>
        <p:sp>
          <p:nvSpPr>
            <p:cNvPr id="20495" name="Text Box 22"/>
            <p:cNvSpPr txBox="1">
              <a:spLocks noChangeArrowheads="1"/>
            </p:cNvSpPr>
            <p:nvPr/>
          </p:nvSpPr>
          <p:spPr bwMode="auto">
            <a:xfrm>
              <a:off x="386" y="1062"/>
              <a:ext cx="317" cy="327"/>
            </a:xfrm>
            <a:prstGeom prst="rect">
              <a:avLst/>
            </a:prstGeom>
            <a:noFill/>
            <a:ln w="9525">
              <a:noFill/>
              <a:miter lim="800000"/>
              <a:headEnd/>
              <a:tailEnd/>
            </a:ln>
          </p:spPr>
          <p:txBody>
            <a:bodyPr>
              <a:spAutoFit/>
            </a:bodyPr>
            <a:lstStyle/>
            <a:p>
              <a:pPr>
                <a:spcBef>
                  <a:spcPct val="50000"/>
                </a:spcBef>
              </a:pPr>
              <a:r>
                <a:rPr lang="en-US" altLang="zh-CN" sz="2800" b="1">
                  <a:solidFill>
                    <a:schemeClr val="bg1"/>
                  </a:solidFill>
                  <a:ea typeface="汉仪粗宋简" pitchFamily="49" charset="-122"/>
                </a:rPr>
                <a:t>1</a:t>
              </a:r>
              <a:r>
                <a:rPr lang="zh-CN" altLang="en-US" sz="2800" b="1">
                  <a:solidFill>
                    <a:schemeClr val="bg1"/>
                  </a:solidFill>
                  <a:ea typeface="汉仪粗宋简" pitchFamily="49" charset="-122"/>
                </a:rPr>
                <a:t>、</a:t>
              </a:r>
            </a:p>
          </p:txBody>
        </p:sp>
      </p:grpSp>
      <p:grpSp>
        <p:nvGrpSpPr>
          <p:cNvPr id="26657" name="Group 33"/>
          <p:cNvGrpSpPr>
            <a:grpSpLocks/>
          </p:cNvGrpSpPr>
          <p:nvPr/>
        </p:nvGrpSpPr>
        <p:grpSpPr bwMode="auto">
          <a:xfrm>
            <a:off x="539750" y="2636838"/>
            <a:ext cx="8064500" cy="3671887"/>
            <a:chOff x="340" y="1661"/>
            <a:chExt cx="5080" cy="2313"/>
          </a:xfrm>
        </p:grpSpPr>
        <p:grpSp>
          <p:nvGrpSpPr>
            <p:cNvPr id="20486" name="Group 25"/>
            <p:cNvGrpSpPr>
              <a:grpSpLocks/>
            </p:cNvGrpSpPr>
            <p:nvPr/>
          </p:nvGrpSpPr>
          <p:grpSpPr bwMode="auto">
            <a:xfrm rot="-5400000">
              <a:off x="1723" y="278"/>
              <a:ext cx="2313" cy="5080"/>
              <a:chOff x="5092" y="300"/>
              <a:chExt cx="2097" cy="2524"/>
            </a:xfrm>
          </p:grpSpPr>
          <p:sp>
            <p:nvSpPr>
              <p:cNvPr id="20489" name="AutoShape 26"/>
              <p:cNvSpPr>
                <a:spLocks noChangeArrowheads="1"/>
              </p:cNvSpPr>
              <p:nvPr/>
            </p:nvSpPr>
            <p:spPr bwMode="gray">
              <a:xfrm>
                <a:off x="5092" y="416"/>
                <a:ext cx="2097" cy="2408"/>
              </a:xfrm>
              <a:prstGeom prst="roundRect">
                <a:avLst>
                  <a:gd name="adj" fmla="val 9106"/>
                </a:avLst>
              </a:prstGeom>
              <a:gradFill rotWithShape="1">
                <a:gsLst>
                  <a:gs pos="0">
                    <a:srgbClr val="00003B"/>
                  </a:gs>
                  <a:gs pos="50000">
                    <a:srgbClr val="000080"/>
                  </a:gs>
                  <a:gs pos="100000">
                    <a:srgbClr val="00003B"/>
                  </a:gs>
                </a:gsLst>
                <a:lin ang="5400000" scaled="1"/>
              </a:gradFill>
              <a:ln w="25400">
                <a:solidFill>
                  <a:schemeClr val="accent1"/>
                </a:solidFill>
                <a:round/>
                <a:headEnd/>
                <a:tailEnd/>
              </a:ln>
            </p:spPr>
            <p:txBody>
              <a:bodyPr vert="eaVert" wrap="none" anchor="ctr"/>
              <a:lstStyle/>
              <a:p>
                <a:pPr algn="ctr"/>
                <a:endParaRPr lang="zh-CN" altLang="en-US">
                  <a:solidFill>
                    <a:schemeClr val="bg1"/>
                  </a:solidFill>
                </a:endParaRPr>
              </a:p>
            </p:txBody>
          </p:sp>
          <p:sp>
            <p:nvSpPr>
              <p:cNvPr id="20490" name="AutoShape 27"/>
              <p:cNvSpPr>
                <a:spLocks noChangeArrowheads="1"/>
              </p:cNvSpPr>
              <p:nvPr/>
            </p:nvSpPr>
            <p:spPr bwMode="gray">
              <a:xfrm>
                <a:off x="5286" y="300"/>
                <a:ext cx="1709" cy="233"/>
              </a:xfrm>
              <a:prstGeom prst="roundRect">
                <a:avLst>
                  <a:gd name="adj" fmla="val 50000"/>
                </a:avLst>
              </a:prstGeom>
              <a:gradFill rotWithShape="1">
                <a:gsLst>
                  <a:gs pos="0">
                    <a:srgbClr val="000080"/>
                  </a:gs>
                  <a:gs pos="50000">
                    <a:srgbClr val="000000"/>
                  </a:gs>
                  <a:gs pos="100000">
                    <a:srgbClr val="000080"/>
                  </a:gs>
                </a:gsLst>
                <a:lin ang="5400000" scaled="1"/>
              </a:gradFill>
              <a:ln w="9525">
                <a:noFill/>
                <a:round/>
                <a:headEnd/>
                <a:tailEnd/>
              </a:ln>
            </p:spPr>
            <p:txBody>
              <a:bodyPr wrap="none" anchor="ctr"/>
              <a:lstStyle/>
              <a:p>
                <a:endParaRPr lang="zh-CN" altLang="en-US"/>
              </a:p>
            </p:txBody>
          </p:sp>
          <p:sp>
            <p:nvSpPr>
              <p:cNvPr id="20491" name="AutoShape 28"/>
              <p:cNvSpPr>
                <a:spLocks noChangeArrowheads="1"/>
              </p:cNvSpPr>
              <p:nvPr/>
            </p:nvSpPr>
            <p:spPr bwMode="gray">
              <a:xfrm>
                <a:off x="5364" y="378"/>
                <a:ext cx="77" cy="77"/>
              </a:xfrm>
              <a:prstGeom prst="octagon">
                <a:avLst>
                  <a:gd name="adj" fmla="val 29287"/>
                </a:avLst>
              </a:prstGeom>
              <a:solidFill>
                <a:srgbClr val="FFFFFF"/>
              </a:solidFill>
              <a:ln w="9525">
                <a:solidFill>
                  <a:schemeClr val="tx1"/>
                </a:solidFill>
                <a:miter lim="800000"/>
                <a:headEnd/>
                <a:tailEnd/>
              </a:ln>
            </p:spPr>
            <p:txBody>
              <a:bodyPr wrap="none" anchor="ctr"/>
              <a:lstStyle/>
              <a:p>
                <a:endParaRPr lang="zh-CN" altLang="en-US"/>
              </a:p>
            </p:txBody>
          </p:sp>
          <p:sp>
            <p:nvSpPr>
              <p:cNvPr id="20492" name="AutoShape 29"/>
              <p:cNvSpPr>
                <a:spLocks noChangeArrowheads="1"/>
              </p:cNvSpPr>
              <p:nvPr/>
            </p:nvSpPr>
            <p:spPr bwMode="gray">
              <a:xfrm>
                <a:off x="6839" y="378"/>
                <a:ext cx="78" cy="77"/>
              </a:xfrm>
              <a:prstGeom prst="octagon">
                <a:avLst>
                  <a:gd name="adj" fmla="val 29287"/>
                </a:avLst>
              </a:prstGeom>
              <a:solidFill>
                <a:srgbClr val="FFFFFF"/>
              </a:solidFill>
              <a:ln w="9525">
                <a:solidFill>
                  <a:schemeClr val="tx1"/>
                </a:solidFill>
                <a:miter lim="800000"/>
                <a:headEnd/>
                <a:tailEnd/>
              </a:ln>
            </p:spPr>
            <p:txBody>
              <a:bodyPr wrap="none" anchor="ctr"/>
              <a:lstStyle/>
              <a:p>
                <a:endParaRPr lang="zh-CN" altLang="en-US"/>
              </a:p>
            </p:txBody>
          </p:sp>
        </p:grpSp>
        <p:sp>
          <p:nvSpPr>
            <p:cNvPr id="20487" name="Text Box 30"/>
            <p:cNvSpPr txBox="1">
              <a:spLocks noChangeArrowheads="1"/>
            </p:cNvSpPr>
            <p:nvPr/>
          </p:nvSpPr>
          <p:spPr bwMode="auto">
            <a:xfrm>
              <a:off x="1020" y="1714"/>
              <a:ext cx="4309" cy="2170"/>
            </a:xfrm>
            <a:prstGeom prst="rect">
              <a:avLst/>
            </a:prstGeom>
            <a:noFill/>
            <a:ln w="9525">
              <a:noFill/>
              <a:miter lim="800000"/>
              <a:headEnd/>
              <a:tailEnd/>
            </a:ln>
          </p:spPr>
          <p:txBody>
            <a:bodyPr>
              <a:spAutoFit/>
            </a:bodyPr>
            <a:lstStyle/>
            <a:p>
              <a:pPr>
                <a:spcBef>
                  <a:spcPct val="50000"/>
                </a:spcBef>
              </a:pPr>
              <a:r>
                <a:rPr lang="zh-CN" altLang="en-US" sz="2000">
                  <a:solidFill>
                    <a:schemeClr val="bg1"/>
                  </a:solidFill>
                  <a:ea typeface="微软雅黑" pitchFamily="34" charset="-122"/>
                </a:rPr>
                <a:t>国内对于教育公平研究综述在研究视角上，分别从哲学、经济学、政治学、伦理学、文化、教育等不同侧面和角度展开对教育教学公平的研究，丰富了对教育内涵的理解；从内容上，涉及入学机会均等、对公平影响因素、教育活动的公平、教育公平与效率等等。国内研究中存在着理论研究薄弱、概念混淆、研究方法单一等一系列问题。因此，本人试图在纷繁复杂的教育公平理论中突出重围，对近段时间来教育公平研究进程中的理论、观点进行整合分析、归纳总结，在以往对教育公平进行纯理论研究或对教育不公现象零散分析基础上，更为深刻界定教育公平涵义，进一步探讨促进教育公平的机制。</a:t>
              </a:r>
            </a:p>
          </p:txBody>
        </p:sp>
        <p:sp>
          <p:nvSpPr>
            <p:cNvPr id="20488" name="Text Box 31"/>
            <p:cNvSpPr txBox="1">
              <a:spLocks noChangeArrowheads="1"/>
            </p:cNvSpPr>
            <p:nvPr/>
          </p:nvSpPr>
          <p:spPr bwMode="auto">
            <a:xfrm>
              <a:off x="431" y="2614"/>
              <a:ext cx="317" cy="327"/>
            </a:xfrm>
            <a:prstGeom prst="rect">
              <a:avLst/>
            </a:prstGeom>
            <a:noFill/>
            <a:ln w="9525">
              <a:noFill/>
              <a:miter lim="800000"/>
              <a:headEnd/>
              <a:tailEnd/>
            </a:ln>
          </p:spPr>
          <p:txBody>
            <a:bodyPr>
              <a:spAutoFit/>
            </a:bodyPr>
            <a:lstStyle/>
            <a:p>
              <a:pPr>
                <a:spcBef>
                  <a:spcPct val="50000"/>
                </a:spcBef>
              </a:pPr>
              <a:r>
                <a:rPr lang="en-US" altLang="zh-CN" sz="2800" b="1">
                  <a:solidFill>
                    <a:schemeClr val="bg1"/>
                  </a:solidFill>
                  <a:ea typeface="汉仪粗宋简" pitchFamily="49" charset="-122"/>
                </a:rPr>
                <a:t>2</a:t>
              </a:r>
              <a:r>
                <a:rPr lang="zh-CN" altLang="en-US" sz="2800" b="1">
                  <a:solidFill>
                    <a:schemeClr val="bg1"/>
                  </a:solidFill>
                  <a:ea typeface="汉仪粗宋简" pitchFamily="49" charset="-122"/>
                </a:rPr>
                <a:t>、</a:t>
              </a:r>
            </a:p>
          </p:txBody>
        </p:sp>
      </p:gr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26656"/>
                                        </p:tgtEl>
                                        <p:attrNameLst>
                                          <p:attrName>style.visibility</p:attrName>
                                        </p:attrNameLst>
                                      </p:cBhvr>
                                      <p:to>
                                        <p:strVal val="visible"/>
                                      </p:to>
                                    </p:set>
                                    <p:anim calcmode="lin" valueType="num">
                                      <p:cBhvr>
                                        <p:cTn id="7" dur="1000" fill="hold"/>
                                        <p:tgtEl>
                                          <p:spTgt spid="26656"/>
                                        </p:tgtEl>
                                        <p:attrNameLst>
                                          <p:attrName>ppt_w</p:attrName>
                                        </p:attrNameLst>
                                      </p:cBhvr>
                                      <p:tavLst>
                                        <p:tav tm="0">
                                          <p:val>
                                            <p:strVal val="#ppt_w+.3"/>
                                          </p:val>
                                        </p:tav>
                                        <p:tav tm="100000">
                                          <p:val>
                                            <p:strVal val="#ppt_w"/>
                                          </p:val>
                                        </p:tav>
                                      </p:tavLst>
                                    </p:anim>
                                    <p:anim calcmode="lin" valueType="num">
                                      <p:cBhvr>
                                        <p:cTn id="8" dur="1000" fill="hold"/>
                                        <p:tgtEl>
                                          <p:spTgt spid="26656"/>
                                        </p:tgtEl>
                                        <p:attrNameLst>
                                          <p:attrName>ppt_h</p:attrName>
                                        </p:attrNameLst>
                                      </p:cBhvr>
                                      <p:tavLst>
                                        <p:tav tm="0">
                                          <p:val>
                                            <p:strVal val="#ppt_h"/>
                                          </p:val>
                                        </p:tav>
                                        <p:tav tm="100000">
                                          <p:val>
                                            <p:strVal val="#ppt_h"/>
                                          </p:val>
                                        </p:tav>
                                      </p:tavLst>
                                    </p:anim>
                                    <p:animEffect transition="in" filter="fade">
                                      <p:cBhvr>
                                        <p:cTn id="9" dur="1000"/>
                                        <p:tgtEl>
                                          <p:spTgt spid="26656"/>
                                        </p:tgtEl>
                                      </p:cBhvr>
                                    </p:animEffect>
                                  </p:childTnLst>
                                </p:cTn>
                              </p:par>
                            </p:childTnLst>
                          </p:cTn>
                        </p:par>
                        <p:par>
                          <p:cTn id="10" fill="hold">
                            <p:stCondLst>
                              <p:cond delay="1000"/>
                            </p:stCondLst>
                            <p:childTnLst>
                              <p:par>
                                <p:cTn id="11" presetID="55" presetClass="entr" presetSubtype="0" fill="hold" nodeType="afterEffect">
                                  <p:stCondLst>
                                    <p:cond delay="0"/>
                                  </p:stCondLst>
                                  <p:childTnLst>
                                    <p:set>
                                      <p:cBhvr>
                                        <p:cTn id="12" dur="1" fill="hold">
                                          <p:stCondLst>
                                            <p:cond delay="0"/>
                                          </p:stCondLst>
                                        </p:cTn>
                                        <p:tgtEl>
                                          <p:spTgt spid="26657"/>
                                        </p:tgtEl>
                                        <p:attrNameLst>
                                          <p:attrName>style.visibility</p:attrName>
                                        </p:attrNameLst>
                                      </p:cBhvr>
                                      <p:to>
                                        <p:strVal val="visible"/>
                                      </p:to>
                                    </p:set>
                                    <p:anim calcmode="lin" valueType="num">
                                      <p:cBhvr>
                                        <p:cTn id="13" dur="1000" fill="hold"/>
                                        <p:tgtEl>
                                          <p:spTgt spid="26657"/>
                                        </p:tgtEl>
                                        <p:attrNameLst>
                                          <p:attrName>ppt_w</p:attrName>
                                        </p:attrNameLst>
                                      </p:cBhvr>
                                      <p:tavLst>
                                        <p:tav tm="0">
                                          <p:val>
                                            <p:strVal val="#ppt_w*0.70"/>
                                          </p:val>
                                        </p:tav>
                                        <p:tav tm="100000">
                                          <p:val>
                                            <p:strVal val="#ppt_w"/>
                                          </p:val>
                                        </p:tav>
                                      </p:tavLst>
                                    </p:anim>
                                    <p:anim calcmode="lin" valueType="num">
                                      <p:cBhvr>
                                        <p:cTn id="14" dur="1000" fill="hold"/>
                                        <p:tgtEl>
                                          <p:spTgt spid="26657"/>
                                        </p:tgtEl>
                                        <p:attrNameLst>
                                          <p:attrName>ppt_h</p:attrName>
                                        </p:attrNameLst>
                                      </p:cBhvr>
                                      <p:tavLst>
                                        <p:tav tm="0">
                                          <p:val>
                                            <p:strVal val="#ppt_h"/>
                                          </p:val>
                                        </p:tav>
                                        <p:tav tm="100000">
                                          <p:val>
                                            <p:strVal val="#ppt_h"/>
                                          </p:val>
                                        </p:tav>
                                      </p:tavLst>
                                    </p:anim>
                                    <p:animEffect transition="in" filter="fade">
                                      <p:cBhvr>
                                        <p:cTn id="15" dur="1000"/>
                                        <p:tgtEl>
                                          <p:spTgt spid="266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grpSp>
        <p:nvGrpSpPr>
          <p:cNvPr id="17451" name="Group 43"/>
          <p:cNvGrpSpPr>
            <a:grpSpLocks/>
          </p:cNvGrpSpPr>
          <p:nvPr/>
        </p:nvGrpSpPr>
        <p:grpSpPr bwMode="auto">
          <a:xfrm>
            <a:off x="2627313" y="2492375"/>
            <a:ext cx="5976937" cy="3960813"/>
            <a:chOff x="2204" y="1352"/>
            <a:chExt cx="1855" cy="1187"/>
          </a:xfrm>
        </p:grpSpPr>
        <p:pic>
          <p:nvPicPr>
            <p:cNvPr id="21516" name="Picture 44" descr="b5"/>
            <p:cNvPicPr>
              <a:picLocks noChangeAspect="1" noChangeArrowheads="1"/>
            </p:cNvPicPr>
            <p:nvPr/>
          </p:nvPicPr>
          <p:blipFill>
            <a:blip r:embed="rId3" cstate="print"/>
            <a:srcRect/>
            <a:stretch>
              <a:fillRect/>
            </a:stretch>
          </p:blipFill>
          <p:spPr bwMode="auto">
            <a:xfrm>
              <a:off x="2204" y="1352"/>
              <a:ext cx="1855" cy="1187"/>
            </a:xfrm>
            <a:prstGeom prst="rect">
              <a:avLst/>
            </a:prstGeom>
            <a:noFill/>
            <a:ln w="9525">
              <a:noFill/>
              <a:miter lim="800000"/>
              <a:headEnd/>
              <a:tailEnd/>
            </a:ln>
          </p:spPr>
        </p:pic>
        <p:sp>
          <p:nvSpPr>
            <p:cNvPr id="21517" name="Rectangle 45"/>
            <p:cNvSpPr>
              <a:spLocks noChangeArrowheads="1"/>
            </p:cNvSpPr>
            <p:nvPr/>
          </p:nvSpPr>
          <p:spPr bwMode="auto">
            <a:xfrm>
              <a:off x="2328" y="1434"/>
              <a:ext cx="1607" cy="831"/>
            </a:xfrm>
            <a:prstGeom prst="rect">
              <a:avLst/>
            </a:prstGeom>
            <a:noFill/>
            <a:ln w="9525">
              <a:noFill/>
              <a:miter lim="800000"/>
              <a:headEnd/>
              <a:tailEnd/>
            </a:ln>
          </p:spPr>
          <p:txBody>
            <a:bodyPr>
              <a:spAutoFit/>
            </a:bodyPr>
            <a:lstStyle/>
            <a:p>
              <a:r>
                <a:rPr lang="zh-CN" altLang="en-US" sz="2800">
                  <a:ea typeface="汉仪粗宋简" pitchFamily="49" charset="-122"/>
                </a:rPr>
                <a:t>（三）教育公平科学发展的机制设计</a:t>
              </a:r>
            </a:p>
            <a:p>
              <a:r>
                <a:rPr lang="en-US" altLang="zh-CN" sz="2000">
                  <a:latin typeface="微软雅黑" pitchFamily="34" charset="-122"/>
                  <a:ea typeface="微软雅黑" pitchFamily="34" charset="-122"/>
                </a:rPr>
                <a:t>       1</a:t>
              </a:r>
              <a:r>
                <a:rPr lang="zh-CN" altLang="en-US" sz="2000">
                  <a:latin typeface="微软雅黑" pitchFamily="34" charset="-122"/>
                  <a:ea typeface="微软雅黑" pitchFamily="34" charset="-122"/>
                </a:rPr>
                <a:t>、科学的管理机制</a:t>
              </a:r>
            </a:p>
            <a:p>
              <a:r>
                <a:rPr lang="en-US" altLang="zh-CN" sz="2000">
                  <a:latin typeface="微软雅黑" pitchFamily="34" charset="-122"/>
                  <a:ea typeface="微软雅黑" pitchFamily="34" charset="-122"/>
                </a:rPr>
                <a:t>       2</a:t>
              </a:r>
              <a:r>
                <a:rPr lang="zh-CN" altLang="en-US" sz="2000">
                  <a:latin typeface="微软雅黑" pitchFamily="34" charset="-122"/>
                  <a:ea typeface="微软雅黑" pitchFamily="34" charset="-122"/>
                </a:rPr>
                <a:t>、完善的投入机制</a:t>
              </a:r>
            </a:p>
            <a:p>
              <a:r>
                <a:rPr lang="en-US" altLang="zh-CN" sz="2000">
                  <a:latin typeface="微软雅黑" pitchFamily="34" charset="-122"/>
                  <a:ea typeface="微软雅黑" pitchFamily="34" charset="-122"/>
                </a:rPr>
                <a:t>       3</a:t>
              </a:r>
              <a:r>
                <a:rPr lang="zh-CN" altLang="en-US" sz="2000">
                  <a:latin typeface="微软雅黑" pitchFamily="34" charset="-122"/>
                  <a:ea typeface="微软雅黑" pitchFamily="34" charset="-122"/>
                </a:rPr>
                <a:t>、协调的发展机制</a:t>
              </a:r>
            </a:p>
            <a:p>
              <a:r>
                <a:rPr lang="en-US" altLang="zh-CN" sz="2000">
                  <a:latin typeface="微软雅黑" pitchFamily="34" charset="-122"/>
                  <a:ea typeface="微软雅黑" pitchFamily="34" charset="-122"/>
                </a:rPr>
                <a:t>       4</a:t>
              </a:r>
              <a:r>
                <a:rPr lang="zh-CN" altLang="en-US" sz="2000">
                  <a:latin typeface="微软雅黑" pitchFamily="34" charset="-122"/>
                  <a:ea typeface="微软雅黑" pitchFamily="34" charset="-122"/>
                </a:rPr>
                <a:t>、合理的评估监控机制</a:t>
              </a:r>
            </a:p>
            <a:p>
              <a:r>
                <a:rPr lang="en-US" altLang="zh-CN" sz="2000">
                  <a:latin typeface="微软雅黑" pitchFamily="34" charset="-122"/>
                  <a:ea typeface="微软雅黑" pitchFamily="34" charset="-122"/>
                </a:rPr>
                <a:t>       5</a:t>
              </a:r>
              <a:r>
                <a:rPr lang="zh-CN" altLang="en-US" sz="2000">
                  <a:latin typeface="微软雅黑" pitchFamily="34" charset="-122"/>
                  <a:ea typeface="微软雅黑" pitchFamily="34" charset="-122"/>
                </a:rPr>
                <a:t>、全面的保障机制</a:t>
              </a:r>
            </a:p>
            <a:p>
              <a:r>
                <a:rPr lang="en-US" altLang="zh-CN" sz="2000">
                  <a:latin typeface="微软雅黑" pitchFamily="34" charset="-122"/>
                  <a:ea typeface="微软雅黑" pitchFamily="34" charset="-122"/>
                </a:rPr>
                <a:t>       6</a:t>
              </a:r>
              <a:r>
                <a:rPr lang="zh-CN" altLang="en-US" sz="2000">
                  <a:latin typeface="微软雅黑" pitchFamily="34" charset="-122"/>
                  <a:ea typeface="微软雅黑" pitchFamily="34" charset="-122"/>
                </a:rPr>
                <a:t>、有效的创新机制</a:t>
              </a:r>
              <a:endParaRPr lang="ko-KR" altLang="en-US" sz="2000">
                <a:latin typeface="微软雅黑" pitchFamily="34" charset="-122"/>
                <a:ea typeface="微软雅黑" pitchFamily="34" charset="-122"/>
              </a:endParaRPr>
            </a:p>
          </p:txBody>
        </p:sp>
      </p:grpSp>
      <p:sp>
        <p:nvSpPr>
          <p:cNvPr id="10" name="标题 1"/>
          <p:cNvSpPr txBox="1">
            <a:spLocks/>
          </p:cNvSpPr>
          <p:nvPr/>
        </p:nvSpPr>
        <p:spPr>
          <a:xfrm>
            <a:off x="7112000" y="5786438"/>
            <a:ext cx="2817813" cy="1071562"/>
          </a:xfrm>
          <a:prstGeom prst="rect">
            <a:avLst/>
          </a:prstGeom>
        </p:spPr>
        <p:txBody>
          <a:bodyPr anchor="ctr">
            <a:normAutofit/>
          </a:bodyPr>
          <a:lstStyle/>
          <a:p>
            <a:pPr fontAlgn="auto">
              <a:spcAft>
                <a:spcPts val="0"/>
              </a:spcAft>
              <a:defRPr/>
            </a:pPr>
            <a:r>
              <a:rPr lang="en-US" altLang="zh-CN" sz="4400" dirty="0">
                <a:solidFill>
                  <a:schemeClr val="bg1"/>
                </a:solidFill>
                <a:effectLst>
                  <a:outerShdw blurRad="50800" dist="50800" dir="5400000" algn="ctr" rotWithShape="0">
                    <a:srgbClr val="000000">
                      <a:alpha val="88000"/>
                    </a:srgbClr>
                  </a:outerShdw>
                </a:effectLst>
                <a:latin typeface="+mj-lt"/>
                <a:ea typeface="+mj-ea"/>
                <a:cs typeface="+mj-cs"/>
              </a:rPr>
              <a:t>LOGO</a:t>
            </a:r>
            <a:endParaRPr lang="zh-CN" altLang="en-US" sz="4400" dirty="0">
              <a:solidFill>
                <a:schemeClr val="bg1"/>
              </a:solidFill>
              <a:effectLst>
                <a:outerShdw blurRad="50800" dist="50800" dir="5400000" algn="ctr" rotWithShape="0">
                  <a:srgbClr val="000000">
                    <a:alpha val="88000"/>
                  </a:srgbClr>
                </a:outerShdw>
              </a:effectLst>
              <a:latin typeface="+mj-lt"/>
              <a:ea typeface="+mj-ea"/>
              <a:cs typeface="+mj-cs"/>
            </a:endParaRPr>
          </a:p>
        </p:txBody>
      </p:sp>
      <p:sp>
        <p:nvSpPr>
          <p:cNvPr id="6" name="标题 1"/>
          <p:cNvSpPr txBox="1">
            <a:spLocks/>
          </p:cNvSpPr>
          <p:nvPr/>
        </p:nvSpPr>
        <p:spPr>
          <a:xfrm>
            <a:off x="3806825" y="385763"/>
            <a:ext cx="3286125" cy="1027112"/>
          </a:xfrm>
          <a:prstGeom prst="rect">
            <a:avLst/>
          </a:prstGeom>
        </p:spPr>
        <p:txBody>
          <a:bodyPr anchor="ctr">
            <a:normAutofit/>
          </a:bodyPr>
          <a:lstStyle/>
          <a:p>
            <a:pPr algn="ctr">
              <a:defRPr/>
            </a:pPr>
            <a:r>
              <a:rPr lang="en-US" altLang="zh-CN" sz="3200" b="1">
                <a:solidFill>
                  <a:srgbClr val="10253F"/>
                </a:solidFill>
                <a:effectLst>
                  <a:outerShdw blurRad="38100" dist="38100" dir="2700000" algn="tl">
                    <a:srgbClr val="C0C0C0"/>
                  </a:outerShdw>
                </a:effectLst>
                <a:latin typeface="微软雅黑" pitchFamily="34" charset="-122"/>
                <a:ea typeface="微软雅黑" pitchFamily="34" charset="-122"/>
              </a:rPr>
              <a:t>.</a:t>
            </a:r>
            <a:r>
              <a:rPr lang="zh-CN" altLang="en-US" sz="3200" b="1">
                <a:solidFill>
                  <a:srgbClr val="10253F"/>
                </a:solidFill>
                <a:effectLst>
                  <a:outerShdw blurRad="38100" dist="38100" dir="2700000" algn="tl">
                    <a:srgbClr val="C0C0C0"/>
                  </a:outerShdw>
                </a:effectLst>
                <a:latin typeface="微软雅黑" pitchFamily="34" charset="-122"/>
                <a:ea typeface="微软雅黑" pitchFamily="34" charset="-122"/>
              </a:rPr>
              <a:t> 研究的主要内容</a:t>
            </a:r>
          </a:p>
        </p:txBody>
      </p:sp>
      <p:sp>
        <p:nvSpPr>
          <p:cNvPr id="7" name="标题 1"/>
          <p:cNvSpPr txBox="1">
            <a:spLocks/>
          </p:cNvSpPr>
          <p:nvPr/>
        </p:nvSpPr>
        <p:spPr>
          <a:xfrm>
            <a:off x="2987675" y="260350"/>
            <a:ext cx="990600" cy="1027113"/>
          </a:xfrm>
          <a:prstGeom prst="rect">
            <a:avLst/>
          </a:prstGeom>
        </p:spPr>
        <p:txBody>
          <a:bodyPr anchor="ctr">
            <a:normAutofit/>
          </a:bodyPr>
          <a:lstStyle/>
          <a:p>
            <a:pPr algn="ctr">
              <a:defRPr/>
            </a:pPr>
            <a:r>
              <a:rPr lang="en-US" altLang="zh-CN" sz="6000" b="1" i="1">
                <a:solidFill>
                  <a:srgbClr val="10253F"/>
                </a:solidFill>
                <a:effectLst>
                  <a:outerShdw blurRad="38100" dist="38100" dir="2700000" algn="tl">
                    <a:srgbClr val="C0C0C0"/>
                  </a:outerShdw>
                </a:effectLst>
                <a:latin typeface="微软雅黑" pitchFamily="34" charset="-122"/>
                <a:ea typeface="微软雅黑" pitchFamily="34" charset="-122"/>
              </a:rPr>
              <a:t>3</a:t>
            </a:r>
          </a:p>
        </p:txBody>
      </p:sp>
      <p:grpSp>
        <p:nvGrpSpPr>
          <p:cNvPr id="17445" name="Group 37"/>
          <p:cNvGrpSpPr>
            <a:grpSpLocks/>
          </p:cNvGrpSpPr>
          <p:nvPr/>
        </p:nvGrpSpPr>
        <p:grpSpPr bwMode="auto">
          <a:xfrm>
            <a:off x="2627313" y="1341438"/>
            <a:ext cx="5976937" cy="719137"/>
            <a:chOff x="2204" y="1352"/>
            <a:chExt cx="1855" cy="1187"/>
          </a:xfrm>
        </p:grpSpPr>
        <p:pic>
          <p:nvPicPr>
            <p:cNvPr id="21514" name="Picture 38" descr="b5"/>
            <p:cNvPicPr>
              <a:picLocks noChangeAspect="1" noChangeArrowheads="1"/>
            </p:cNvPicPr>
            <p:nvPr/>
          </p:nvPicPr>
          <p:blipFill>
            <a:blip r:embed="rId3" cstate="print"/>
            <a:srcRect/>
            <a:stretch>
              <a:fillRect/>
            </a:stretch>
          </p:blipFill>
          <p:spPr bwMode="auto">
            <a:xfrm>
              <a:off x="2204" y="1352"/>
              <a:ext cx="1855" cy="1187"/>
            </a:xfrm>
            <a:prstGeom prst="rect">
              <a:avLst/>
            </a:prstGeom>
            <a:noFill/>
            <a:ln w="9525">
              <a:noFill/>
              <a:miter lim="800000"/>
              <a:headEnd/>
              <a:tailEnd/>
            </a:ln>
          </p:spPr>
        </p:pic>
        <p:sp>
          <p:nvSpPr>
            <p:cNvPr id="21515" name="Rectangle 39"/>
            <p:cNvSpPr>
              <a:spLocks noChangeArrowheads="1"/>
            </p:cNvSpPr>
            <p:nvPr/>
          </p:nvSpPr>
          <p:spPr bwMode="auto">
            <a:xfrm>
              <a:off x="2328" y="1433"/>
              <a:ext cx="1607" cy="857"/>
            </a:xfrm>
            <a:prstGeom prst="rect">
              <a:avLst/>
            </a:prstGeom>
            <a:noFill/>
            <a:ln w="9525">
              <a:noFill/>
              <a:miter lim="800000"/>
              <a:headEnd/>
              <a:tailEnd/>
            </a:ln>
          </p:spPr>
          <p:txBody>
            <a:bodyPr>
              <a:spAutoFit/>
            </a:bodyPr>
            <a:lstStyle/>
            <a:p>
              <a:r>
                <a:rPr lang="zh-CN" altLang="en-US" sz="2800">
                  <a:ea typeface="汉仪粗宋简" pitchFamily="49" charset="-122"/>
                </a:rPr>
                <a:t>（一）相关概念及理论分析</a:t>
              </a:r>
              <a:endParaRPr lang="ko-KR" altLang="en-US" sz="2800">
                <a:ea typeface="汉仪粗宋简" pitchFamily="49" charset="-122"/>
              </a:endParaRPr>
            </a:p>
          </p:txBody>
        </p:sp>
      </p:grpSp>
      <p:grpSp>
        <p:nvGrpSpPr>
          <p:cNvPr id="17448" name="Group 40"/>
          <p:cNvGrpSpPr>
            <a:grpSpLocks/>
          </p:cNvGrpSpPr>
          <p:nvPr/>
        </p:nvGrpSpPr>
        <p:grpSpPr bwMode="auto">
          <a:xfrm>
            <a:off x="2627313" y="1916113"/>
            <a:ext cx="5976937" cy="649287"/>
            <a:chOff x="2204" y="1352"/>
            <a:chExt cx="1855" cy="1187"/>
          </a:xfrm>
        </p:grpSpPr>
        <p:pic>
          <p:nvPicPr>
            <p:cNvPr id="21512" name="Picture 41" descr="b5"/>
            <p:cNvPicPr>
              <a:picLocks noChangeAspect="1" noChangeArrowheads="1"/>
            </p:cNvPicPr>
            <p:nvPr/>
          </p:nvPicPr>
          <p:blipFill>
            <a:blip r:embed="rId3" cstate="print"/>
            <a:srcRect/>
            <a:stretch>
              <a:fillRect/>
            </a:stretch>
          </p:blipFill>
          <p:spPr bwMode="auto">
            <a:xfrm>
              <a:off x="2204" y="1352"/>
              <a:ext cx="1855" cy="1187"/>
            </a:xfrm>
            <a:prstGeom prst="rect">
              <a:avLst/>
            </a:prstGeom>
            <a:noFill/>
            <a:ln w="9525">
              <a:noFill/>
              <a:miter lim="800000"/>
              <a:headEnd/>
              <a:tailEnd/>
            </a:ln>
          </p:spPr>
        </p:pic>
        <p:sp>
          <p:nvSpPr>
            <p:cNvPr id="21513" name="Rectangle 42"/>
            <p:cNvSpPr>
              <a:spLocks noChangeArrowheads="1"/>
            </p:cNvSpPr>
            <p:nvPr/>
          </p:nvSpPr>
          <p:spPr bwMode="auto">
            <a:xfrm>
              <a:off x="2328" y="1433"/>
              <a:ext cx="1607" cy="949"/>
            </a:xfrm>
            <a:prstGeom prst="rect">
              <a:avLst/>
            </a:prstGeom>
            <a:noFill/>
            <a:ln w="9525">
              <a:noFill/>
              <a:miter lim="800000"/>
              <a:headEnd/>
              <a:tailEnd/>
            </a:ln>
          </p:spPr>
          <p:txBody>
            <a:bodyPr>
              <a:spAutoFit/>
            </a:bodyPr>
            <a:lstStyle/>
            <a:p>
              <a:r>
                <a:rPr lang="zh-CN" altLang="en-US" sz="2800">
                  <a:ea typeface="汉仪粗宋简" pitchFamily="49" charset="-122"/>
                </a:rPr>
                <a:t>（二）教育公平发展的模式构建</a:t>
              </a:r>
              <a:endParaRPr lang="ko-KR" altLang="en-US" sz="2800">
                <a:ea typeface="汉仪粗宋简" pitchFamily="49" charset="-122"/>
              </a:endParaRPr>
            </a:p>
          </p:txBody>
        </p:sp>
      </p:gr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7445"/>
                                        </p:tgtEl>
                                        <p:attrNameLst>
                                          <p:attrName>style.visibility</p:attrName>
                                        </p:attrNameLst>
                                      </p:cBhvr>
                                      <p:to>
                                        <p:strVal val="visible"/>
                                      </p:to>
                                    </p:set>
                                    <p:animEffect transition="in" filter="fade">
                                      <p:cBhvr>
                                        <p:cTn id="7" dur="500"/>
                                        <p:tgtEl>
                                          <p:spTgt spid="17445"/>
                                        </p:tgtEl>
                                      </p:cBhvr>
                                    </p:animEffect>
                                    <p:anim calcmode="lin" valueType="num">
                                      <p:cBhvr>
                                        <p:cTn id="8" dur="500" fill="hold"/>
                                        <p:tgtEl>
                                          <p:spTgt spid="17445"/>
                                        </p:tgtEl>
                                        <p:attrNameLst>
                                          <p:attrName>ppt_x</p:attrName>
                                        </p:attrNameLst>
                                      </p:cBhvr>
                                      <p:tavLst>
                                        <p:tav tm="0">
                                          <p:val>
                                            <p:strVal val="#ppt_x"/>
                                          </p:val>
                                        </p:tav>
                                        <p:tav tm="100000">
                                          <p:val>
                                            <p:strVal val="#ppt_x"/>
                                          </p:val>
                                        </p:tav>
                                      </p:tavLst>
                                    </p:anim>
                                    <p:anim calcmode="lin" valueType="num">
                                      <p:cBhvr>
                                        <p:cTn id="9" dur="500" fill="hold"/>
                                        <p:tgtEl>
                                          <p:spTgt spid="1744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17448"/>
                                        </p:tgtEl>
                                        <p:attrNameLst>
                                          <p:attrName>style.visibility</p:attrName>
                                        </p:attrNameLst>
                                      </p:cBhvr>
                                      <p:to>
                                        <p:strVal val="visible"/>
                                      </p:to>
                                    </p:set>
                                    <p:animEffect transition="in" filter="fade">
                                      <p:cBhvr>
                                        <p:cTn id="13" dur="500"/>
                                        <p:tgtEl>
                                          <p:spTgt spid="17448"/>
                                        </p:tgtEl>
                                      </p:cBhvr>
                                    </p:animEffect>
                                    <p:anim calcmode="lin" valueType="num">
                                      <p:cBhvr>
                                        <p:cTn id="14" dur="500" fill="hold"/>
                                        <p:tgtEl>
                                          <p:spTgt spid="17448"/>
                                        </p:tgtEl>
                                        <p:attrNameLst>
                                          <p:attrName>ppt_x</p:attrName>
                                        </p:attrNameLst>
                                      </p:cBhvr>
                                      <p:tavLst>
                                        <p:tav tm="0">
                                          <p:val>
                                            <p:strVal val="#ppt_x"/>
                                          </p:val>
                                        </p:tav>
                                        <p:tav tm="100000">
                                          <p:val>
                                            <p:strVal val="#ppt_x"/>
                                          </p:val>
                                        </p:tav>
                                      </p:tavLst>
                                    </p:anim>
                                    <p:anim calcmode="lin" valueType="num">
                                      <p:cBhvr>
                                        <p:cTn id="15" dur="500" fill="hold"/>
                                        <p:tgtEl>
                                          <p:spTgt spid="17448"/>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7" presetClass="entr" presetSubtype="0" fill="hold" nodeType="afterEffect">
                                  <p:stCondLst>
                                    <p:cond delay="0"/>
                                  </p:stCondLst>
                                  <p:childTnLst>
                                    <p:set>
                                      <p:cBhvr>
                                        <p:cTn id="18" dur="1" fill="hold">
                                          <p:stCondLst>
                                            <p:cond delay="0"/>
                                          </p:stCondLst>
                                        </p:cTn>
                                        <p:tgtEl>
                                          <p:spTgt spid="17451"/>
                                        </p:tgtEl>
                                        <p:attrNameLst>
                                          <p:attrName>style.visibility</p:attrName>
                                        </p:attrNameLst>
                                      </p:cBhvr>
                                      <p:to>
                                        <p:strVal val="visible"/>
                                      </p:to>
                                    </p:set>
                                    <p:animEffect transition="in" filter="fade">
                                      <p:cBhvr>
                                        <p:cTn id="19" dur="500"/>
                                        <p:tgtEl>
                                          <p:spTgt spid="17451"/>
                                        </p:tgtEl>
                                      </p:cBhvr>
                                    </p:animEffect>
                                    <p:anim calcmode="lin" valueType="num">
                                      <p:cBhvr>
                                        <p:cTn id="20" dur="500" fill="hold"/>
                                        <p:tgtEl>
                                          <p:spTgt spid="17451"/>
                                        </p:tgtEl>
                                        <p:attrNameLst>
                                          <p:attrName>ppt_x</p:attrName>
                                        </p:attrNameLst>
                                      </p:cBhvr>
                                      <p:tavLst>
                                        <p:tav tm="0">
                                          <p:val>
                                            <p:strVal val="#ppt_x"/>
                                          </p:val>
                                        </p:tav>
                                        <p:tav tm="100000">
                                          <p:val>
                                            <p:strVal val="#ppt_x"/>
                                          </p:val>
                                        </p:tav>
                                      </p:tavLst>
                                    </p:anim>
                                    <p:anim calcmode="lin" valueType="num">
                                      <p:cBhvr>
                                        <p:cTn id="21" dur="500" fill="hold"/>
                                        <p:tgtEl>
                                          <p:spTgt spid="174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6" name="标题 1"/>
          <p:cNvSpPr txBox="1">
            <a:spLocks/>
          </p:cNvSpPr>
          <p:nvPr/>
        </p:nvSpPr>
        <p:spPr>
          <a:xfrm>
            <a:off x="714375" y="357188"/>
            <a:ext cx="3286125" cy="1027112"/>
          </a:xfrm>
          <a:prstGeom prst="rect">
            <a:avLst/>
          </a:prstGeom>
        </p:spPr>
        <p:txBody>
          <a:bodyPr anchor="ctr">
            <a:normAutofit/>
          </a:bodyPr>
          <a:lstStyle/>
          <a:p>
            <a:pPr algn="ctr">
              <a:defRPr/>
            </a:pPr>
            <a:r>
              <a:rPr lang="en-US" altLang="zh-CN" sz="3200" b="1">
                <a:solidFill>
                  <a:srgbClr val="10253F"/>
                </a:solidFill>
                <a:effectLst>
                  <a:outerShdw blurRad="38100" dist="38100" dir="2700000" algn="tl">
                    <a:srgbClr val="C0C0C0"/>
                  </a:outerShdw>
                </a:effectLst>
                <a:latin typeface="微软雅黑" pitchFamily="34" charset="-122"/>
                <a:ea typeface="微软雅黑" pitchFamily="34" charset="-122"/>
              </a:rPr>
              <a:t>.</a:t>
            </a:r>
            <a:r>
              <a:rPr lang="zh-CN" altLang="en-US" sz="3200" b="1">
                <a:solidFill>
                  <a:srgbClr val="10253F"/>
                </a:solidFill>
                <a:effectLst>
                  <a:outerShdw blurRad="38100" dist="38100" dir="2700000" algn="tl">
                    <a:srgbClr val="C0C0C0"/>
                  </a:outerShdw>
                </a:effectLst>
                <a:latin typeface="微软雅黑" pitchFamily="34" charset="-122"/>
                <a:ea typeface="微软雅黑" pitchFamily="34" charset="-122"/>
              </a:rPr>
              <a:t> 研究方法</a:t>
            </a:r>
          </a:p>
        </p:txBody>
      </p:sp>
      <p:sp>
        <p:nvSpPr>
          <p:cNvPr id="7" name="标题 1"/>
          <p:cNvSpPr txBox="1">
            <a:spLocks/>
          </p:cNvSpPr>
          <p:nvPr/>
        </p:nvSpPr>
        <p:spPr>
          <a:xfrm>
            <a:off x="509588" y="285750"/>
            <a:ext cx="990600" cy="1027113"/>
          </a:xfrm>
          <a:prstGeom prst="rect">
            <a:avLst/>
          </a:prstGeom>
        </p:spPr>
        <p:txBody>
          <a:bodyPr anchor="ctr">
            <a:normAutofit/>
          </a:bodyPr>
          <a:lstStyle/>
          <a:p>
            <a:pPr algn="ctr" fontAlgn="auto">
              <a:spcAft>
                <a:spcPts val="0"/>
              </a:spcAft>
              <a:defRPr/>
            </a:pPr>
            <a:r>
              <a:rPr lang="en-US" altLang="zh-CN" sz="6000" b="1" i="1" spc="300" dirty="0">
                <a:ln w="28575">
                  <a:noFill/>
                </a:ln>
                <a:solidFill>
                  <a:schemeClr val="tx2">
                    <a:lumMod val="50000"/>
                  </a:schemeClr>
                </a:solidFill>
                <a:effectLst>
                  <a:outerShdw sx="1000" sy="1000" algn="ctr" rotWithShape="0">
                    <a:srgbClr val="000000"/>
                  </a:outerShdw>
                </a:effectLst>
                <a:latin typeface="微软雅黑" pitchFamily="34" charset="-122"/>
                <a:ea typeface="微软雅黑" pitchFamily="34" charset="-122"/>
                <a:cs typeface="+mj-cs"/>
              </a:rPr>
              <a:t>4</a:t>
            </a:r>
            <a:endParaRPr lang="zh-CN" altLang="en-US" sz="6000" b="1" i="1" spc="300" dirty="0">
              <a:ln w="28575">
                <a:noFill/>
              </a:ln>
              <a:solidFill>
                <a:schemeClr val="tx2">
                  <a:lumMod val="50000"/>
                </a:schemeClr>
              </a:solidFill>
              <a:effectLst>
                <a:outerShdw sx="1000" sy="1000" algn="ctr" rotWithShape="0">
                  <a:srgbClr val="000000"/>
                </a:outerShdw>
              </a:effectLst>
              <a:latin typeface="微软雅黑" pitchFamily="34" charset="-122"/>
              <a:ea typeface="微软雅黑" pitchFamily="34" charset="-122"/>
              <a:cs typeface="+mj-cs"/>
            </a:endParaRPr>
          </a:p>
        </p:txBody>
      </p:sp>
      <p:grpSp>
        <p:nvGrpSpPr>
          <p:cNvPr id="18437" name="Group 5"/>
          <p:cNvGrpSpPr>
            <a:grpSpLocks/>
          </p:cNvGrpSpPr>
          <p:nvPr/>
        </p:nvGrpSpPr>
        <p:grpSpPr bwMode="auto">
          <a:xfrm>
            <a:off x="323850" y="1700213"/>
            <a:ext cx="6624638" cy="4537075"/>
            <a:chOff x="533" y="482"/>
            <a:chExt cx="4479" cy="3753"/>
          </a:xfrm>
        </p:grpSpPr>
        <p:grpSp>
          <p:nvGrpSpPr>
            <p:cNvPr id="22533" name="同侧圆角矩形 59"/>
            <p:cNvGrpSpPr>
              <a:grpSpLocks/>
            </p:cNvGrpSpPr>
            <p:nvPr/>
          </p:nvGrpSpPr>
          <p:grpSpPr bwMode="auto">
            <a:xfrm>
              <a:off x="533" y="482"/>
              <a:ext cx="4479" cy="3753"/>
              <a:chOff x="192" y="718"/>
              <a:chExt cx="5384" cy="3210"/>
            </a:xfrm>
          </p:grpSpPr>
          <p:pic>
            <p:nvPicPr>
              <p:cNvPr id="22535" name="同侧圆角矩形 59"/>
              <p:cNvPicPr>
                <a:picLocks noChangeArrowheads="1"/>
              </p:cNvPicPr>
              <p:nvPr/>
            </p:nvPicPr>
            <p:blipFill>
              <a:blip r:embed="rId3" cstate="print"/>
              <a:srcRect/>
              <a:stretch>
                <a:fillRect/>
              </a:stretch>
            </p:blipFill>
            <p:spPr bwMode="auto">
              <a:xfrm>
                <a:off x="192" y="718"/>
                <a:ext cx="5384" cy="3210"/>
              </a:xfrm>
              <a:prstGeom prst="rect">
                <a:avLst/>
              </a:prstGeom>
              <a:noFill/>
              <a:ln w="9525">
                <a:noFill/>
                <a:miter lim="800000"/>
                <a:headEnd/>
                <a:tailEnd/>
              </a:ln>
            </p:spPr>
          </p:pic>
          <p:sp>
            <p:nvSpPr>
              <p:cNvPr id="22536" name="Text Box 8"/>
              <p:cNvSpPr txBox="1">
                <a:spLocks noChangeArrowheads="1"/>
              </p:cNvSpPr>
              <p:nvPr/>
            </p:nvSpPr>
            <p:spPr bwMode="auto">
              <a:xfrm>
                <a:off x="310" y="813"/>
                <a:ext cx="5148" cy="3045"/>
              </a:xfrm>
              <a:prstGeom prst="rect">
                <a:avLst/>
              </a:prstGeom>
              <a:noFill/>
              <a:ln w="9525">
                <a:noFill/>
                <a:miter lim="800000"/>
                <a:headEnd/>
                <a:tailEnd/>
              </a:ln>
            </p:spPr>
            <p:txBody>
              <a:bodyPr anchor="ctr"/>
              <a:lstStyle/>
              <a:p>
                <a:pPr algn="ctr"/>
                <a:endParaRPr lang="zh-CN" altLang="en-US">
                  <a:solidFill>
                    <a:srgbClr val="FFFFFF"/>
                  </a:solidFill>
                  <a:latin typeface="Arial Black" pitchFamily="34" charset="0"/>
                  <a:ea typeface="汉仪粗宋简" pitchFamily="49" charset="-122"/>
                </a:endParaRPr>
              </a:p>
            </p:txBody>
          </p:sp>
        </p:grpSp>
        <p:sp>
          <p:nvSpPr>
            <p:cNvPr id="18441" name="Text Box 9"/>
            <p:cNvSpPr txBox="1">
              <a:spLocks noChangeArrowheads="1"/>
            </p:cNvSpPr>
            <p:nvPr/>
          </p:nvSpPr>
          <p:spPr bwMode="auto">
            <a:xfrm>
              <a:off x="839" y="663"/>
              <a:ext cx="3903" cy="3149"/>
            </a:xfrm>
            <a:prstGeom prst="rect">
              <a:avLst/>
            </a:prstGeom>
            <a:noFill/>
            <a:ln w="9525">
              <a:noFill/>
              <a:miter lim="800000"/>
              <a:headEnd/>
              <a:tailEnd/>
            </a:ln>
            <a:effectLst>
              <a:outerShdw dist="12700" algn="ctr" rotWithShape="0">
                <a:schemeClr val="tx1"/>
              </a:outerShdw>
            </a:effectLst>
          </p:spPr>
          <p:txBody>
            <a:bodyPr>
              <a:spAutoFit/>
            </a:bodyPr>
            <a:lstStyle/>
            <a:p>
              <a:pPr>
                <a:lnSpc>
                  <a:spcPct val="145000"/>
                </a:lnSpc>
                <a:buFontTx/>
                <a:buBlip>
                  <a:blip r:embed="rId4"/>
                </a:buBlip>
                <a:defRPr/>
              </a:pPr>
              <a:r>
                <a:rPr lang="zh-CN" altLang="en-US" sz="2800">
                  <a:latin typeface="微软雅黑" pitchFamily="34" charset="-122"/>
                  <a:ea typeface="微软雅黑" pitchFamily="34" charset="-122"/>
                </a:rPr>
                <a:t> 定量分析与定性分析相结合</a:t>
              </a:r>
            </a:p>
            <a:p>
              <a:pPr>
                <a:lnSpc>
                  <a:spcPct val="145000"/>
                </a:lnSpc>
                <a:buFontTx/>
                <a:buBlip>
                  <a:blip r:embed="rId4"/>
                </a:buBlip>
                <a:defRPr/>
              </a:pPr>
              <a:r>
                <a:rPr lang="zh-CN" altLang="en-US" sz="2800">
                  <a:latin typeface="微软雅黑" pitchFamily="34" charset="-122"/>
                  <a:ea typeface="微软雅黑" pitchFamily="34" charset="-122"/>
                </a:rPr>
                <a:t> 分析与实证分析相结合 </a:t>
              </a:r>
            </a:p>
            <a:p>
              <a:pPr>
                <a:lnSpc>
                  <a:spcPct val="145000"/>
                </a:lnSpc>
                <a:buFontTx/>
                <a:buBlip>
                  <a:blip r:embed="rId4"/>
                </a:buBlip>
                <a:defRPr/>
              </a:pPr>
              <a:r>
                <a:rPr lang="zh-CN" altLang="en-US" sz="2800">
                  <a:latin typeface="微软雅黑" pitchFamily="34" charset="-122"/>
                  <a:ea typeface="微软雅黑" pitchFamily="34" charset="-122"/>
                </a:rPr>
                <a:t> 研究与对策研究相结合 </a:t>
              </a:r>
            </a:p>
            <a:p>
              <a:pPr>
                <a:lnSpc>
                  <a:spcPct val="145000"/>
                </a:lnSpc>
                <a:buFontTx/>
                <a:buBlip>
                  <a:blip r:embed="rId4"/>
                </a:buBlip>
                <a:defRPr/>
              </a:pPr>
              <a:r>
                <a:rPr lang="zh-CN" altLang="en-US" sz="2800">
                  <a:latin typeface="微软雅黑" pitchFamily="34" charset="-122"/>
                  <a:ea typeface="微软雅黑" pitchFamily="34" charset="-122"/>
                </a:rPr>
                <a:t> 一般研究与典型研究相结合</a:t>
              </a:r>
            </a:p>
            <a:p>
              <a:pPr>
                <a:lnSpc>
                  <a:spcPct val="145000"/>
                </a:lnSpc>
                <a:defRPr/>
              </a:pPr>
              <a:r>
                <a:rPr lang="zh-CN" altLang="en-US" sz="2800">
                  <a:solidFill>
                    <a:srgbClr val="CC3300"/>
                  </a:solidFill>
                  <a:latin typeface="微软雅黑" pitchFamily="34" charset="-122"/>
                  <a:ea typeface="微软雅黑" pitchFamily="34" charset="-122"/>
                </a:rPr>
                <a:t>具体方法：理论构建法；调查分析法；数字统计法。</a:t>
              </a:r>
            </a:p>
          </p:txBody>
        </p:sp>
      </p:gr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8437"/>
                                        </p:tgtEl>
                                        <p:attrNameLst>
                                          <p:attrName>style.visibility</p:attrName>
                                        </p:attrNameLst>
                                      </p:cBhvr>
                                      <p:to>
                                        <p:strVal val="visible"/>
                                      </p:to>
                                    </p:set>
                                    <p:animEffect transition="in" filter="wipe(up)">
                                      <p:cBhvr>
                                        <p:cTn id="7" dur="500"/>
                                        <p:tgtEl>
                                          <p:spTgt spid="184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1037</TotalTime>
  <Words>1010</Words>
  <Application>Microsoft Office PowerPoint</Application>
  <PresentationFormat>全屏显示(4:3)</PresentationFormat>
  <Paragraphs>103</Paragraphs>
  <Slides>11</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11</vt:i4>
      </vt:variant>
    </vt:vector>
  </HeadingPairs>
  <TitlesOfParts>
    <vt:vector size="23" baseType="lpstr">
      <vt:lpstr>Arial Black</vt:lpstr>
      <vt:lpstr>Arial</vt:lpstr>
      <vt:lpstr>创艺简标宋</vt:lpstr>
      <vt:lpstr>汉仪粗宋简</vt:lpstr>
      <vt:lpstr>方正姚体</vt:lpstr>
      <vt:lpstr>宋体</vt:lpstr>
      <vt:lpstr>方正正大黑简体</vt:lpstr>
      <vt:lpstr>汉仪中宋简</vt:lpstr>
      <vt:lpstr>微软雅黑</vt:lpstr>
      <vt:lpstr>Calibri</vt:lpstr>
      <vt:lpstr>黑体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LEO008</dc:creator>
  <cp:lastModifiedBy>Administrator</cp:lastModifiedBy>
  <cp:revision>137</cp:revision>
  <dcterms:created xsi:type="dcterms:W3CDTF">2012-03-15T05:46:08Z</dcterms:created>
  <dcterms:modified xsi:type="dcterms:W3CDTF">2016-07-25T07:32:48Z</dcterms:modified>
</cp:coreProperties>
</file>