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42"/>
  </p:notesMasterIdLst>
  <p:handoutMasterIdLst>
    <p:handoutMasterId r:id="rId43"/>
  </p:handoutMasterIdLst>
  <p:sldIdLst>
    <p:sldId id="312" r:id="rId2"/>
    <p:sldId id="286" r:id="rId3"/>
    <p:sldId id="287" r:id="rId4"/>
    <p:sldId id="300" r:id="rId5"/>
    <p:sldId id="305" r:id="rId6"/>
    <p:sldId id="265" r:id="rId7"/>
    <p:sldId id="288" r:id="rId8"/>
    <p:sldId id="313" r:id="rId9"/>
    <p:sldId id="289" r:id="rId10"/>
    <p:sldId id="290" r:id="rId11"/>
    <p:sldId id="291" r:id="rId12"/>
    <p:sldId id="292" r:id="rId13"/>
    <p:sldId id="293" r:id="rId14"/>
    <p:sldId id="294" r:id="rId15"/>
    <p:sldId id="260" r:id="rId16"/>
    <p:sldId id="318" r:id="rId17"/>
    <p:sldId id="296" r:id="rId18"/>
    <p:sldId id="319" r:id="rId19"/>
    <p:sldId id="316" r:id="rId20"/>
    <p:sldId id="297" r:id="rId21"/>
    <p:sldId id="317" r:id="rId22"/>
    <p:sldId id="298" r:id="rId23"/>
    <p:sldId id="299" r:id="rId24"/>
    <p:sldId id="320" r:id="rId25"/>
    <p:sldId id="295" r:id="rId26"/>
    <p:sldId id="315" r:id="rId27"/>
    <p:sldId id="278" r:id="rId28"/>
    <p:sldId id="301" r:id="rId29"/>
    <p:sldId id="302" r:id="rId30"/>
    <p:sldId id="303" r:id="rId31"/>
    <p:sldId id="274" r:id="rId32"/>
    <p:sldId id="304" r:id="rId33"/>
    <p:sldId id="314" r:id="rId34"/>
    <p:sldId id="277" r:id="rId35"/>
    <p:sldId id="306" r:id="rId36"/>
    <p:sldId id="307" r:id="rId37"/>
    <p:sldId id="308" r:id="rId38"/>
    <p:sldId id="309" r:id="rId39"/>
    <p:sldId id="310" r:id="rId40"/>
    <p:sldId id="283" r:id="rId41"/>
  </p:sldIdLst>
  <p:sldSz cx="12190413" cy="6859588"/>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609570" algn="l" rtl="0" fontAlgn="base">
      <a:spcBef>
        <a:spcPct val="0"/>
      </a:spcBef>
      <a:spcAft>
        <a:spcPct val="0"/>
      </a:spcAft>
      <a:defRPr kern="1200">
        <a:solidFill>
          <a:schemeClr val="tx1"/>
        </a:solidFill>
        <a:latin typeface="Arial" charset="0"/>
        <a:ea typeface="宋体" charset="-122"/>
        <a:cs typeface="+mn-cs"/>
      </a:defRPr>
    </a:lvl2pPr>
    <a:lvl3pPr marL="1219140" algn="l" rtl="0" fontAlgn="base">
      <a:spcBef>
        <a:spcPct val="0"/>
      </a:spcBef>
      <a:spcAft>
        <a:spcPct val="0"/>
      </a:spcAft>
      <a:defRPr kern="1200">
        <a:solidFill>
          <a:schemeClr val="tx1"/>
        </a:solidFill>
        <a:latin typeface="Arial" charset="0"/>
        <a:ea typeface="宋体" charset="-122"/>
        <a:cs typeface="+mn-cs"/>
      </a:defRPr>
    </a:lvl3pPr>
    <a:lvl4pPr marL="1828709" algn="l" rtl="0" fontAlgn="base">
      <a:spcBef>
        <a:spcPct val="0"/>
      </a:spcBef>
      <a:spcAft>
        <a:spcPct val="0"/>
      </a:spcAft>
      <a:defRPr kern="1200">
        <a:solidFill>
          <a:schemeClr val="tx1"/>
        </a:solidFill>
        <a:latin typeface="Arial" charset="0"/>
        <a:ea typeface="宋体" charset="-122"/>
        <a:cs typeface="+mn-cs"/>
      </a:defRPr>
    </a:lvl4pPr>
    <a:lvl5pPr marL="2438278" algn="l" rtl="0" fontAlgn="base">
      <a:spcBef>
        <a:spcPct val="0"/>
      </a:spcBef>
      <a:spcAft>
        <a:spcPct val="0"/>
      </a:spcAft>
      <a:defRPr kern="1200">
        <a:solidFill>
          <a:schemeClr val="tx1"/>
        </a:solidFill>
        <a:latin typeface="Arial" charset="0"/>
        <a:ea typeface="宋体" charset="-122"/>
        <a:cs typeface="+mn-cs"/>
      </a:defRPr>
    </a:lvl5pPr>
    <a:lvl6pPr marL="3047848" algn="l" defTabSz="1219140" rtl="0" eaLnBrk="1" latinLnBrk="0" hangingPunct="1">
      <a:defRPr kern="1200">
        <a:solidFill>
          <a:schemeClr val="tx1"/>
        </a:solidFill>
        <a:latin typeface="Arial" charset="0"/>
        <a:ea typeface="宋体" charset="-122"/>
        <a:cs typeface="+mn-cs"/>
      </a:defRPr>
    </a:lvl6pPr>
    <a:lvl7pPr marL="3657418" algn="l" defTabSz="1219140" rtl="0" eaLnBrk="1" latinLnBrk="0" hangingPunct="1">
      <a:defRPr kern="1200">
        <a:solidFill>
          <a:schemeClr val="tx1"/>
        </a:solidFill>
        <a:latin typeface="Arial" charset="0"/>
        <a:ea typeface="宋体" charset="-122"/>
        <a:cs typeface="+mn-cs"/>
      </a:defRPr>
    </a:lvl7pPr>
    <a:lvl8pPr marL="4266987" algn="l" defTabSz="1219140" rtl="0" eaLnBrk="1" latinLnBrk="0" hangingPunct="1">
      <a:defRPr kern="1200">
        <a:solidFill>
          <a:schemeClr val="tx1"/>
        </a:solidFill>
        <a:latin typeface="Arial" charset="0"/>
        <a:ea typeface="宋体" charset="-122"/>
        <a:cs typeface="+mn-cs"/>
      </a:defRPr>
    </a:lvl8pPr>
    <a:lvl9pPr marL="4876557" algn="l" defTabSz="121914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15:clr>
            <a:srgbClr val="A4A3A4"/>
          </p15:clr>
        </p15:guide>
        <p15:guide id="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2B83E5"/>
    <a:srgbClr val="004EC0"/>
    <a:srgbClr val="05AFFB"/>
    <a:srgbClr val="DEA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96" y="-216"/>
      </p:cViewPr>
      <p:guideLst>
        <p:guide orient="horz"/>
        <p:guide/>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2" d="100"/>
          <a:sy n="52" d="100"/>
        </p:scale>
        <p:origin x="-18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D67F690-49DF-49E9-96EA-12A1AFC493AE}" type="datetimeFigureOut">
              <a:rPr lang="zh-CN" altLang="en-US"/>
              <a:pPr>
                <a:defRPr/>
              </a:pPr>
              <a:t>2015-12-21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926B511B-0CF6-4C9E-9912-E72E374E9D68}" type="slidenum">
              <a:rPr lang="zh-CN" altLang="en-US"/>
              <a:pPr>
                <a:defRPr/>
              </a:pPr>
              <a:t>‹#›</a:t>
            </a:fld>
            <a:endParaRPr lang="zh-CN" altLang="en-US"/>
          </a:p>
        </p:txBody>
      </p:sp>
    </p:spTree>
    <p:extLst>
      <p:ext uri="{BB962C8B-B14F-4D97-AF65-F5344CB8AC3E}">
        <p14:creationId xmlns:p14="http://schemas.microsoft.com/office/powerpoint/2010/main" xmlns="" val="396066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47F2AE00-2759-4FB8-996D-E881B70D4276}" type="datetimeFigureOut">
              <a:rPr lang="zh-CN" altLang="en-US"/>
              <a:pPr/>
              <a:t>2015-12-21</a:t>
            </a:fld>
            <a:endParaRPr lang="en-US" altLang="zh-CN"/>
          </a:p>
        </p:txBody>
      </p:sp>
      <p:sp>
        <p:nvSpPr>
          <p:cNvPr id="36868"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6018F863-FA28-4EA4-951E-07D14B02159D}" type="slidenum">
              <a:rPr lang="zh-CN" altLang="en-US"/>
              <a:pPr/>
              <a:t>‹#›</a:t>
            </a:fld>
            <a:endParaRPr lang="en-US" altLang="zh-CN"/>
          </a:p>
        </p:txBody>
      </p:sp>
    </p:spTree>
    <p:extLst>
      <p:ext uri="{BB962C8B-B14F-4D97-AF65-F5344CB8AC3E}">
        <p14:creationId xmlns:p14="http://schemas.microsoft.com/office/powerpoint/2010/main" xmlns="" val="1761703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Calibri" pitchFamily="34" charset="0"/>
        <a:ea typeface="宋体" charset="-122"/>
        <a:cs typeface="+mn-cs"/>
      </a:defRPr>
    </a:lvl1pPr>
    <a:lvl2pPr marL="609570" algn="l" rtl="0" fontAlgn="base">
      <a:spcBef>
        <a:spcPct val="30000"/>
      </a:spcBef>
      <a:spcAft>
        <a:spcPct val="0"/>
      </a:spcAft>
      <a:defRPr sz="1600" kern="1200">
        <a:solidFill>
          <a:schemeClr val="tx1"/>
        </a:solidFill>
        <a:latin typeface="Calibri" pitchFamily="34" charset="0"/>
        <a:ea typeface="宋体" charset="-122"/>
        <a:cs typeface="+mn-cs"/>
      </a:defRPr>
    </a:lvl2pPr>
    <a:lvl3pPr marL="1219140" algn="l" rtl="0" fontAlgn="base">
      <a:spcBef>
        <a:spcPct val="30000"/>
      </a:spcBef>
      <a:spcAft>
        <a:spcPct val="0"/>
      </a:spcAft>
      <a:defRPr sz="1600" kern="1200">
        <a:solidFill>
          <a:schemeClr val="tx1"/>
        </a:solidFill>
        <a:latin typeface="Calibri" pitchFamily="34" charset="0"/>
        <a:ea typeface="宋体" charset="-122"/>
        <a:cs typeface="+mn-cs"/>
      </a:defRPr>
    </a:lvl3pPr>
    <a:lvl4pPr marL="1828709" algn="l" rtl="0" fontAlgn="base">
      <a:spcBef>
        <a:spcPct val="30000"/>
      </a:spcBef>
      <a:spcAft>
        <a:spcPct val="0"/>
      </a:spcAft>
      <a:defRPr sz="1600" kern="1200">
        <a:solidFill>
          <a:schemeClr val="tx1"/>
        </a:solidFill>
        <a:latin typeface="Calibri" pitchFamily="34" charset="0"/>
        <a:ea typeface="宋体" charset="-122"/>
        <a:cs typeface="+mn-cs"/>
      </a:defRPr>
    </a:lvl4pPr>
    <a:lvl5pPr marL="2438278" algn="l" rtl="0" fontAlgn="base">
      <a:spcBef>
        <a:spcPct val="30000"/>
      </a:spcBef>
      <a:spcAft>
        <a:spcPct val="0"/>
      </a:spcAft>
      <a:defRPr sz="1600" kern="1200">
        <a:solidFill>
          <a:schemeClr val="tx1"/>
        </a:solidFill>
        <a:latin typeface="Calibri" pitchFamily="34" charset="0"/>
        <a:ea typeface="宋体" charset="-122"/>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382588" y="685800"/>
            <a:ext cx="6092825" cy="3429000"/>
          </a:xfrm>
          <a:ln/>
        </p:spPr>
      </p:sp>
      <p:sp>
        <p:nvSpPr>
          <p:cNvPr id="378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60923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951461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86505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661263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43947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78468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2588" y="685800"/>
            <a:ext cx="6092825"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2634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740766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722956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109759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377212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854780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333959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190979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603268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4189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65954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136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41933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382588" y="685800"/>
            <a:ext cx="6092825" cy="3429000"/>
          </a:xfrm>
          <a:ln/>
        </p:spPr>
      </p:sp>
      <p:sp>
        <p:nvSpPr>
          <p:cNvPr id="450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263673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0587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26430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9438097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520935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922809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80943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07757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2588" y="685800"/>
            <a:ext cx="6092825"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1555885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545168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60851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015682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251923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424757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978907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382588" y="685800"/>
            <a:ext cx="6092825" cy="3429000"/>
          </a:xfrm>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59948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75702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21323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098432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95445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14885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2413" cy="2389187"/>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3625"/>
            <a:ext cx="9142413"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1171088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0612" cy="48752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4313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0612" cy="48752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1788104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563899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7313" cy="5813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3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231271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16684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4013" cy="2854325"/>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91050"/>
            <a:ext cx="10514013"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2313924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0013"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825625"/>
            <a:ext cx="5181600"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20380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401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0613" y="1681163"/>
            <a:ext cx="51831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0613" y="2505075"/>
            <a:ext cx="51831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280802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8170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8" y="0"/>
            <a:ext cx="12305791" cy="6859588"/>
          </a:xfrm>
          <a:prstGeom prst="rect">
            <a:avLst/>
          </a:prstGeom>
        </p:spPr>
      </p:pic>
    </p:spTree>
    <p:extLst>
      <p:ext uri="{BB962C8B-B14F-4D97-AF65-F5344CB8AC3E}">
        <p14:creationId xmlns:p14="http://schemas.microsoft.com/office/powerpoint/2010/main" xmlns="" val="38669573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7" y="0"/>
            <a:ext cx="12194823" cy="6859588"/>
          </a:xfrm>
          <a:prstGeom prst="rect">
            <a:avLst/>
          </a:prstGeom>
        </p:spPr>
      </p:pic>
    </p:spTree>
    <p:extLst>
      <p:ext uri="{BB962C8B-B14F-4D97-AF65-F5344CB8AC3E}">
        <p14:creationId xmlns:p14="http://schemas.microsoft.com/office/powerpoint/2010/main" xmlns="" val="87359209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2015-12-21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7" y="0"/>
            <a:ext cx="12194823" cy="6859588"/>
          </a:xfrm>
          <a:prstGeom prst="rect">
            <a:avLst/>
          </a:prstGeom>
        </p:spPr>
      </p:pic>
      <p:sp>
        <p:nvSpPr>
          <p:cNvPr id="6" name="圆角矩形 5"/>
          <p:cNvSpPr/>
          <p:nvPr userDrawn="1"/>
        </p:nvSpPr>
        <p:spPr>
          <a:xfrm>
            <a:off x="-17897" y="405458"/>
            <a:ext cx="231709" cy="360040"/>
          </a:xfrm>
          <a:prstGeom prst="roundRect">
            <a:avLst>
              <a:gd name="adj" fmla="val 0"/>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9667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4013"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4013" cy="435292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87B31E-6398-4CF0-882F-91A97C4E8183}" type="datetimeFigureOut">
              <a:rPr lang="zh-CN" altLang="en-US" smtClean="0"/>
              <a:pPr/>
              <a:t>2015-12-21</a:t>
            </a:fld>
            <a:endParaRPr lang="zh-CN" altLang="en-US"/>
          </a:p>
        </p:txBody>
      </p:sp>
      <p:sp>
        <p:nvSpPr>
          <p:cNvPr id="5" name="页脚占位符 4"/>
          <p:cNvSpPr>
            <a:spLocks noGrp="1"/>
          </p:cNvSpPr>
          <p:nvPr>
            <p:ph type="ftr" sz="quarter" idx="3"/>
          </p:nvPr>
        </p:nvSpPr>
        <p:spPr>
          <a:xfrm>
            <a:off x="4038600" y="6357938"/>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72847069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82" r:id="rId7"/>
    <p:sldLayoutId id="2147483977" r:id="rId8"/>
    <p:sldLayoutId id="2147483983" r:id="rId9"/>
    <p:sldLayoutId id="2147483978" r:id="rId10"/>
    <p:sldLayoutId id="2147483979" r:id="rId11"/>
    <p:sldLayoutId id="2147483980" r:id="rId12"/>
    <p:sldLayoutId id="214748398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file:///D:\Edius&#32032;&#26448;\&#38899;&#20048;&#32032;&#26448;\PPT&#32972;&#26223;&#38899;&#20048;\Maroon%205&#12289;Christina%20Aguilera%20-%20Moves%20Like%20Jagger.mp3" TargetMode="Externa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cstate="print"/>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193097" y="1053530"/>
            <a:ext cx="1675536" cy="1675536"/>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086417" y="2894672"/>
            <a:ext cx="7888898" cy="1307328"/>
          </a:xfrm>
          <a:prstGeom prst="rect">
            <a:avLst/>
          </a:prstGeom>
          <a:effectLst>
            <a:outerShdw blurRad="50800" dist="38100" dir="2700000" algn="tl" rotWithShape="0">
              <a:prstClr val="black">
                <a:alpha val="40000"/>
              </a:prstClr>
            </a:outerShdw>
            <a:reflection stA="9000" endPos="65000" dist="1270000" dir="5400000" sy="-100000" algn="bl" rotWithShape="0"/>
          </a:effectLst>
        </p:spPr>
      </p:pic>
      <p:sp>
        <p:nvSpPr>
          <p:cNvPr id="11" name="矩形 1"/>
          <p:cNvSpPr>
            <a:spLocks noChangeArrowheads="1"/>
          </p:cNvSpPr>
          <p:nvPr/>
        </p:nvSpPr>
        <p:spPr bwMode="auto">
          <a:xfrm>
            <a:off x="2926854" y="4495730"/>
            <a:ext cx="6725407" cy="784747"/>
          </a:xfrm>
          <a:prstGeom prst="rect">
            <a:avLst/>
          </a:prstGeom>
          <a:noFill/>
          <a:ln>
            <a:noFill/>
          </a:ln>
        </p:spPr>
        <p:txBody>
          <a:bodyPr wrap="square" lIns="106603" tIns="53299" rIns="106603" bIns="53299" anchor="ctr">
            <a:spAutoFit/>
          </a:bodyPr>
          <a:lstStyle/>
          <a:p>
            <a:pPr>
              <a:lnSpc>
                <a:spcPct val="100000"/>
              </a:lnSpc>
            </a:pP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工作汇报 </a:t>
            </a:r>
            <a:r>
              <a:rPr lang="en-US" altLang="zh-CN"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 </a:t>
            </a: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计划、总结</a:t>
            </a:r>
            <a:endParaRPr lang="en-US" altLang="zh-CN"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sp>
        <p:nvSpPr>
          <p:cNvPr id="12" name="矩形 1"/>
          <p:cNvSpPr>
            <a:spLocks noChangeArrowheads="1"/>
          </p:cNvSpPr>
          <p:nvPr/>
        </p:nvSpPr>
        <p:spPr bwMode="auto">
          <a:xfrm>
            <a:off x="1702718" y="5288430"/>
            <a:ext cx="8821936" cy="415416"/>
          </a:xfrm>
          <a:prstGeom prst="rect">
            <a:avLst/>
          </a:prstGeom>
          <a:noFill/>
          <a:ln>
            <a:noFill/>
          </a:ln>
        </p:spPr>
        <p:txBody>
          <a:bodyPr wrap="square" lIns="106603" tIns="53299" rIns="106603" bIns="53299" anchor="ctr">
            <a:spAutoFit/>
          </a:bodyPr>
          <a:lstStyle/>
          <a:p>
            <a:pPr algn="ctr"/>
            <a:r>
              <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精美实用、框架完整总结、汇报、工作计划</a:t>
            </a:r>
            <a:r>
              <a:rPr lang="en-US" altLang="zh-CN"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PPT</a:t>
            </a:r>
            <a:endPar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cxnSp>
        <p:nvCxnSpPr>
          <p:cNvPr id="13" name="直接连接符 12"/>
          <p:cNvCxnSpPr/>
          <p:nvPr/>
        </p:nvCxnSpPr>
        <p:spPr>
          <a:xfrm>
            <a:off x="2638822" y="5208469"/>
            <a:ext cx="6768752"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轻松时尚音乐风.mp3">
            <a:hlinkClick r:id="" action="ppaction://media"/>
          </p:cNvPr>
          <p:cNvPicPr>
            <a:picLocks noChangeAspect="1"/>
          </p:cNvPicPr>
          <p:nvPr>
            <a:videoFile r:link="rId1"/>
            <p:extLst>
              <p:ext uri="{DAA4B4D4-6D71-4841-9C94-3DE7FCFB9230}">
                <p14:media xmlns:p14="http://schemas.microsoft.com/office/powerpoint/2010/main" xmlns="" r:embed="rId8"/>
              </p:ext>
            </p:extLst>
          </p:nvPr>
        </p:nvPicPr>
        <p:blipFill>
          <a:blip r:embed="rId9" cstate="print"/>
          <a:stretch>
            <a:fillRect/>
          </a:stretch>
        </p:blipFill>
        <p:spPr>
          <a:xfrm>
            <a:off x="4799062" y="-1322734"/>
            <a:ext cx="609600" cy="609600"/>
          </a:xfrm>
          <a:prstGeom prst="rect">
            <a:avLst/>
          </a:prstGeom>
        </p:spPr>
      </p:pic>
      <p:pic>
        <p:nvPicPr>
          <p:cNvPr id="8" name="Maroon 5、Christina Aguilera - Moves Like Jagger.mp3">
            <a:hlinkClick r:id="" action="ppaction://media"/>
          </p:cNvPr>
          <p:cNvPicPr>
            <a:picLocks noRot="1" noChangeAspect="1"/>
          </p:cNvPicPr>
          <p:nvPr>
            <a:audioFile r:link="rId2"/>
          </p:nvPr>
        </p:nvPicPr>
        <p:blipFill>
          <a:blip r:embed="rId10" cstate="print"/>
          <a:stretch>
            <a:fillRect/>
          </a:stretch>
        </p:blipFill>
        <p:spPr>
          <a:xfrm>
            <a:off x="-529530" y="6166098"/>
            <a:ext cx="304800" cy="304800"/>
          </a:xfrm>
          <a:prstGeom prst="rect">
            <a:avLst/>
          </a:prstGeom>
        </p:spPr>
      </p:pic>
    </p:spTree>
    <p:extLst>
      <p:ext uri="{BB962C8B-B14F-4D97-AF65-F5344CB8AC3E}">
        <p14:creationId xmlns:p14="http://schemas.microsoft.com/office/powerpoint/2010/main" xmlns="" val="1999083164"/>
      </p:ext>
    </p:extLst>
  </p:cSld>
  <p:clrMapOvr>
    <a:masterClrMapping/>
  </p:clrMapOvr>
  <p:transition spd="slow"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750" fill="hold"/>
                                        <p:tgtEl>
                                          <p:spTgt spid="5"/>
                                        </p:tgtEl>
                                        <p:attrNameLst>
                                          <p:attrName>ppt_x</p:attrName>
                                        </p:attrNameLst>
                                      </p:cBhvr>
                                      <p:tavLst>
                                        <p:tav tm="0">
                                          <p:val>
                                            <p:strVal val="#ppt_x"/>
                                          </p:val>
                                        </p:tav>
                                        <p:tav tm="100000">
                                          <p:val>
                                            <p:strVal val="#ppt_x"/>
                                          </p:val>
                                        </p:tav>
                                      </p:tavLst>
                                    </p:anim>
                                    <p:anim calcmode="lin" valueType="num">
                                      <p:cBhvr additive="base">
                                        <p:cTn id="11" dur="75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2700"/>
                            </p:stCondLst>
                            <p:childTnLst>
                              <p:par>
                                <p:cTn id="27" presetID="16" presetClass="entr" presetSubtype="2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0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4" repeatCount="indefinite" fill="remove" display="0">
                  <p:stCondLst>
                    <p:cond delay="indefinite"/>
                  </p:stCondLst>
                  <p:endCondLst>
                    <p:cond evt="onStopAudio" delay="0">
                      <p:tgtEl>
                        <p:sldTgt/>
                      </p:tgtEl>
                    </p:cond>
                  </p:endCondLst>
                </p:cTn>
                <p:tgtEl>
                  <p:spTgt spid="15"/>
                </p:tgtEl>
              </p:cMediaNode>
            </p:video>
            <p:audio>
              <p:cMediaNode numSld="99" showWhenStopped="0">
                <p:cTn id="35"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09208" y="3513488"/>
            <a:ext cx="2834889" cy="764702"/>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48905" y="4589465"/>
            <a:ext cx="3197866" cy="733924"/>
          </a:xfrm>
          <a:prstGeom prst="rect">
            <a:avLst/>
          </a:prstGeom>
          <a:noFill/>
        </p:spPr>
        <p:txBody>
          <a:bodyPr wrap="square" lIns="117226" tIns="58613" rIns="117226" bIns="58613">
            <a:spAutoFit/>
          </a:bodyPr>
          <a:lstStyle/>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6868" y="2442986"/>
            <a:ext cx="2527112" cy="672369"/>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0449" y="2050466"/>
            <a:ext cx="2592580" cy="3218282"/>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600"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7205" y="1602687"/>
            <a:ext cx="1919566" cy="2336053"/>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100"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6504" y="1271141"/>
            <a:ext cx="1350258" cy="1629588"/>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178140" y="1568261"/>
              <a:ext cx="802247" cy="371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smtClean="0">
                  <a:solidFill>
                    <a:schemeClr val="bg1"/>
                  </a:solidFill>
                  <a:latin typeface="微软雅黑" pitchFamily="34" charset="-122"/>
                  <a:ea typeface="微软雅黑" pitchFamily="34" charset="-122"/>
                  <a:cs typeface="Arial Unicode MS" pitchFamily="34" charset="-122"/>
                </a:rPr>
                <a:t>项目三</a:t>
              </a:r>
              <a:endParaRPr lang="zh-CN" altLang="en-US" b="1" kern="0" dirty="0">
                <a:solidFill>
                  <a:schemeClr val="bg1"/>
                </a:solidFill>
                <a:latin typeface="微软雅黑" pitchFamily="34" charset="-122"/>
                <a:ea typeface="微软雅黑" pitchFamily="34" charset="-122"/>
                <a:cs typeface="Arial Unicode MS" pitchFamily="34" charset="-122"/>
              </a:endParaRPr>
            </a:p>
          </p:txBody>
        </p:sp>
      </p:grpSp>
      <p:sp>
        <p:nvSpPr>
          <p:cNvPr id="94" name="TextBox 93"/>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xmlns="" val="2520155965"/>
      </p:ext>
    </p:extLst>
  </p:cSld>
  <p:clrMapOvr>
    <a:masterClrMapping/>
  </p:clrMapOvr>
  <mc:AlternateContent xmlns:mc="http://schemas.openxmlformats.org/markup-compatibility/2006">
    <mc:Choice xmlns:p14="http://schemas.microsoft.com/office/powerpoint/2010/main" xmlns=""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3129" y="1343851"/>
            <a:ext cx="3647930" cy="2003273"/>
            <a:chOff x="1691680" y="1150020"/>
            <a:chExt cx="2736304" cy="1669008"/>
          </a:xfrm>
        </p:grpSpPr>
        <p:sp>
          <p:nvSpPr>
            <p:cNvPr id="3" name="圆角矩形 2"/>
            <p:cNvSpPr/>
            <p:nvPr/>
          </p:nvSpPr>
          <p:spPr>
            <a:xfrm>
              <a:off x="1691680"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4" name="剪去单角的矩形 3"/>
            <p:cNvSpPr/>
            <p:nvPr/>
          </p:nvSpPr>
          <p:spPr>
            <a:xfrm flipH="1">
              <a:off x="1835696"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5" name="组合 4"/>
          <p:cNvGrpSpPr/>
          <p:nvPr/>
        </p:nvGrpSpPr>
        <p:grpSpPr>
          <a:xfrm>
            <a:off x="6381051" y="1343851"/>
            <a:ext cx="3647930" cy="2003273"/>
            <a:chOff x="4788024" y="1150020"/>
            <a:chExt cx="2736304" cy="1669008"/>
          </a:xfrm>
        </p:grpSpPr>
        <p:sp>
          <p:nvSpPr>
            <p:cNvPr id="6" name="圆角矩形 5"/>
            <p:cNvSpPr/>
            <p:nvPr/>
          </p:nvSpPr>
          <p:spPr>
            <a:xfrm>
              <a:off x="4788024"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7" name="剪去单角的矩形 6"/>
            <p:cNvSpPr/>
            <p:nvPr/>
          </p:nvSpPr>
          <p:spPr>
            <a:xfrm>
              <a:off x="4932040"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8" name="组合 7"/>
          <p:cNvGrpSpPr/>
          <p:nvPr/>
        </p:nvGrpSpPr>
        <p:grpSpPr>
          <a:xfrm>
            <a:off x="2253129" y="3717703"/>
            <a:ext cx="3647930" cy="2003273"/>
            <a:chOff x="1691680" y="3127772"/>
            <a:chExt cx="2736304" cy="1669008"/>
          </a:xfrm>
        </p:grpSpPr>
        <p:sp>
          <p:nvSpPr>
            <p:cNvPr id="9" name="圆角矩形 8"/>
            <p:cNvSpPr/>
            <p:nvPr/>
          </p:nvSpPr>
          <p:spPr>
            <a:xfrm>
              <a:off x="1691680"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0" name="剪去单角的矩形 9"/>
            <p:cNvSpPr/>
            <p:nvPr/>
          </p:nvSpPr>
          <p:spPr>
            <a:xfrm flipH="1">
              <a:off x="1835696"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11" name="组合 10"/>
          <p:cNvGrpSpPr/>
          <p:nvPr/>
        </p:nvGrpSpPr>
        <p:grpSpPr>
          <a:xfrm>
            <a:off x="6381051" y="3717703"/>
            <a:ext cx="3647930" cy="2003273"/>
            <a:chOff x="4788024" y="3127772"/>
            <a:chExt cx="2736304" cy="1669008"/>
          </a:xfrm>
        </p:grpSpPr>
        <p:sp>
          <p:nvSpPr>
            <p:cNvPr id="12" name="圆角矩形 11"/>
            <p:cNvSpPr/>
            <p:nvPr/>
          </p:nvSpPr>
          <p:spPr>
            <a:xfrm>
              <a:off x="4788024"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3" name="剪去单角的矩形 12"/>
            <p:cNvSpPr/>
            <p:nvPr/>
          </p:nvSpPr>
          <p:spPr>
            <a:xfrm>
              <a:off x="4932040"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sp>
        <p:nvSpPr>
          <p:cNvPr id="14" name="椭圆 13"/>
          <p:cNvSpPr/>
          <p:nvPr/>
        </p:nvSpPr>
        <p:spPr>
          <a:xfrm>
            <a:off x="5218777" y="2701864"/>
            <a:ext cx="1819160" cy="1815022"/>
          </a:xfrm>
          <a:prstGeom prst="ellipse">
            <a:avLst/>
          </a:prstGeom>
          <a:solidFill>
            <a:schemeClr val="bg1">
              <a:alpha val="9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15" name="Freeform 8"/>
          <p:cNvSpPr>
            <a:spLocks noEditPoints="1"/>
          </p:cNvSpPr>
          <p:nvPr/>
        </p:nvSpPr>
        <p:spPr bwMode="auto">
          <a:xfrm>
            <a:off x="5683667" y="2965946"/>
            <a:ext cx="889380" cy="569359"/>
          </a:xfrm>
          <a:custGeom>
            <a:avLst/>
            <a:gdLst>
              <a:gd name="T0" fmla="*/ 0 w 706"/>
              <a:gd name="T1" fmla="*/ 144 h 502"/>
              <a:gd name="T2" fmla="*/ 76 w 706"/>
              <a:gd name="T3" fmla="*/ 84 h 502"/>
              <a:gd name="T4" fmla="*/ 116 w 706"/>
              <a:gd name="T5" fmla="*/ 60 h 502"/>
              <a:gd name="T6" fmla="*/ 160 w 706"/>
              <a:gd name="T7" fmla="*/ 38 h 502"/>
              <a:gd name="T8" fmla="*/ 252 w 706"/>
              <a:gd name="T9" fmla="*/ 10 h 502"/>
              <a:gd name="T10" fmla="*/ 278 w 706"/>
              <a:gd name="T11" fmla="*/ 6 h 502"/>
              <a:gd name="T12" fmla="*/ 328 w 706"/>
              <a:gd name="T13" fmla="*/ 0 h 502"/>
              <a:gd name="T14" fmla="*/ 354 w 706"/>
              <a:gd name="T15" fmla="*/ 0 h 502"/>
              <a:gd name="T16" fmla="*/ 404 w 706"/>
              <a:gd name="T17" fmla="*/ 2 h 502"/>
              <a:gd name="T18" fmla="*/ 454 w 706"/>
              <a:gd name="T19" fmla="*/ 10 h 502"/>
              <a:gd name="T20" fmla="*/ 502 w 706"/>
              <a:gd name="T21" fmla="*/ 22 h 502"/>
              <a:gd name="T22" fmla="*/ 546 w 706"/>
              <a:gd name="T23" fmla="*/ 38 h 502"/>
              <a:gd name="T24" fmla="*/ 612 w 706"/>
              <a:gd name="T25" fmla="*/ 72 h 502"/>
              <a:gd name="T26" fmla="*/ 632 w 706"/>
              <a:gd name="T27" fmla="*/ 84 h 502"/>
              <a:gd name="T28" fmla="*/ 706 w 706"/>
              <a:gd name="T29" fmla="*/ 144 h 502"/>
              <a:gd name="T30" fmla="*/ 644 w 706"/>
              <a:gd name="T31" fmla="*/ 206 h 502"/>
              <a:gd name="T32" fmla="*/ 584 w 706"/>
              <a:gd name="T33" fmla="*/ 156 h 502"/>
              <a:gd name="T34" fmla="*/ 550 w 706"/>
              <a:gd name="T35" fmla="*/ 136 h 502"/>
              <a:gd name="T36" fmla="*/ 514 w 706"/>
              <a:gd name="T37" fmla="*/ 118 h 502"/>
              <a:gd name="T38" fmla="*/ 436 w 706"/>
              <a:gd name="T39" fmla="*/ 94 h 502"/>
              <a:gd name="T40" fmla="*/ 394 w 706"/>
              <a:gd name="T41" fmla="*/ 88 h 502"/>
              <a:gd name="T42" fmla="*/ 354 w 706"/>
              <a:gd name="T43" fmla="*/ 86 h 502"/>
              <a:gd name="T44" fmla="*/ 270 w 706"/>
              <a:gd name="T45" fmla="*/ 94 h 502"/>
              <a:gd name="T46" fmla="*/ 230 w 706"/>
              <a:gd name="T47" fmla="*/ 104 h 502"/>
              <a:gd name="T48" fmla="*/ 192 w 706"/>
              <a:gd name="T49" fmla="*/ 118 h 502"/>
              <a:gd name="T50" fmla="*/ 122 w 706"/>
              <a:gd name="T51" fmla="*/ 156 h 502"/>
              <a:gd name="T52" fmla="*/ 90 w 706"/>
              <a:gd name="T53" fmla="*/ 180 h 502"/>
              <a:gd name="T54" fmla="*/ 0 w 706"/>
              <a:gd name="T55" fmla="*/ 144 h 502"/>
              <a:gd name="T56" fmla="*/ 124 w 706"/>
              <a:gd name="T57" fmla="*/ 268 h 502"/>
              <a:gd name="T58" fmla="*/ 172 w 706"/>
              <a:gd name="T59" fmla="*/ 230 h 502"/>
              <a:gd name="T60" fmla="*/ 226 w 706"/>
              <a:gd name="T61" fmla="*/ 200 h 502"/>
              <a:gd name="T62" fmla="*/ 256 w 706"/>
              <a:gd name="T63" fmla="*/ 188 h 502"/>
              <a:gd name="T64" fmla="*/ 320 w 706"/>
              <a:gd name="T65" fmla="*/ 176 h 502"/>
              <a:gd name="T66" fmla="*/ 354 w 706"/>
              <a:gd name="T67" fmla="*/ 174 h 502"/>
              <a:gd name="T68" fmla="*/ 418 w 706"/>
              <a:gd name="T69" fmla="*/ 180 h 502"/>
              <a:gd name="T70" fmla="*/ 480 w 706"/>
              <a:gd name="T71" fmla="*/ 200 h 502"/>
              <a:gd name="T72" fmla="*/ 508 w 706"/>
              <a:gd name="T73" fmla="*/ 214 h 502"/>
              <a:gd name="T74" fmla="*/ 560 w 706"/>
              <a:gd name="T75" fmla="*/ 248 h 502"/>
              <a:gd name="T76" fmla="*/ 522 w 706"/>
              <a:gd name="T77" fmla="*/ 330 h 502"/>
              <a:gd name="T78" fmla="*/ 506 w 706"/>
              <a:gd name="T79" fmla="*/ 316 h 502"/>
              <a:gd name="T80" fmla="*/ 468 w 706"/>
              <a:gd name="T81" fmla="*/ 290 h 502"/>
              <a:gd name="T82" fmla="*/ 446 w 706"/>
              <a:gd name="T83" fmla="*/ 280 h 502"/>
              <a:gd name="T84" fmla="*/ 402 w 706"/>
              <a:gd name="T85" fmla="*/ 266 h 502"/>
              <a:gd name="T86" fmla="*/ 354 w 706"/>
              <a:gd name="T87" fmla="*/ 260 h 502"/>
              <a:gd name="T88" fmla="*/ 328 w 706"/>
              <a:gd name="T89" fmla="*/ 262 h 502"/>
              <a:gd name="T90" fmla="*/ 282 w 706"/>
              <a:gd name="T91" fmla="*/ 270 h 502"/>
              <a:gd name="T92" fmla="*/ 260 w 706"/>
              <a:gd name="T93" fmla="*/ 280 h 502"/>
              <a:gd name="T94" fmla="*/ 220 w 706"/>
              <a:gd name="T95" fmla="*/ 302 h 502"/>
              <a:gd name="T96" fmla="*/ 184 w 706"/>
              <a:gd name="T97" fmla="*/ 330 h 502"/>
              <a:gd name="T98" fmla="*/ 246 w 706"/>
              <a:gd name="T99" fmla="*/ 392 h 502"/>
              <a:gd name="T100" fmla="*/ 256 w 706"/>
              <a:gd name="T101" fmla="*/ 384 h 502"/>
              <a:gd name="T102" fmla="*/ 280 w 706"/>
              <a:gd name="T103" fmla="*/ 366 h 502"/>
              <a:gd name="T104" fmla="*/ 294 w 706"/>
              <a:gd name="T105" fmla="*/ 360 h 502"/>
              <a:gd name="T106" fmla="*/ 322 w 706"/>
              <a:gd name="T107" fmla="*/ 352 h 502"/>
              <a:gd name="T108" fmla="*/ 354 w 706"/>
              <a:gd name="T109" fmla="*/ 348 h 502"/>
              <a:gd name="T110" fmla="*/ 368 w 706"/>
              <a:gd name="T111" fmla="*/ 350 h 502"/>
              <a:gd name="T112" fmla="*/ 398 w 706"/>
              <a:gd name="T113" fmla="*/ 356 h 502"/>
              <a:gd name="T114" fmla="*/ 412 w 706"/>
              <a:gd name="T115" fmla="*/ 360 h 502"/>
              <a:gd name="T116" fmla="*/ 438 w 706"/>
              <a:gd name="T117" fmla="*/ 374 h 502"/>
              <a:gd name="T118" fmla="*/ 460 w 706"/>
              <a:gd name="T119" fmla="*/ 392 h 502"/>
              <a:gd name="T120" fmla="*/ 246 w 706"/>
              <a:gd name="T121" fmla="*/ 39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6" h="502">
                <a:moveTo>
                  <a:pt x="0" y="144"/>
                </a:moveTo>
                <a:lnTo>
                  <a:pt x="0" y="144"/>
                </a:lnTo>
                <a:lnTo>
                  <a:pt x="36" y="112"/>
                </a:lnTo>
                <a:lnTo>
                  <a:pt x="76" y="84"/>
                </a:lnTo>
                <a:lnTo>
                  <a:pt x="76" y="84"/>
                </a:lnTo>
                <a:lnTo>
                  <a:pt x="116" y="60"/>
                </a:lnTo>
                <a:lnTo>
                  <a:pt x="160" y="38"/>
                </a:lnTo>
                <a:lnTo>
                  <a:pt x="160" y="38"/>
                </a:lnTo>
                <a:lnTo>
                  <a:pt x="206" y="22"/>
                </a:lnTo>
                <a:lnTo>
                  <a:pt x="252" y="10"/>
                </a:lnTo>
                <a:lnTo>
                  <a:pt x="252" y="10"/>
                </a:lnTo>
                <a:lnTo>
                  <a:pt x="278" y="6"/>
                </a:lnTo>
                <a:lnTo>
                  <a:pt x="302" y="2"/>
                </a:lnTo>
                <a:lnTo>
                  <a:pt x="328" y="0"/>
                </a:lnTo>
                <a:lnTo>
                  <a:pt x="354" y="0"/>
                </a:lnTo>
                <a:lnTo>
                  <a:pt x="354" y="0"/>
                </a:lnTo>
                <a:lnTo>
                  <a:pt x="378" y="0"/>
                </a:lnTo>
                <a:lnTo>
                  <a:pt x="404" y="2"/>
                </a:lnTo>
                <a:lnTo>
                  <a:pt x="428" y="6"/>
                </a:lnTo>
                <a:lnTo>
                  <a:pt x="454" y="10"/>
                </a:lnTo>
                <a:lnTo>
                  <a:pt x="454" y="10"/>
                </a:lnTo>
                <a:lnTo>
                  <a:pt x="502" y="22"/>
                </a:lnTo>
                <a:lnTo>
                  <a:pt x="546" y="38"/>
                </a:lnTo>
                <a:lnTo>
                  <a:pt x="546" y="38"/>
                </a:lnTo>
                <a:lnTo>
                  <a:pt x="590" y="60"/>
                </a:lnTo>
                <a:lnTo>
                  <a:pt x="612" y="72"/>
                </a:lnTo>
                <a:lnTo>
                  <a:pt x="632" y="84"/>
                </a:lnTo>
                <a:lnTo>
                  <a:pt x="632" y="84"/>
                </a:lnTo>
                <a:lnTo>
                  <a:pt x="670" y="112"/>
                </a:lnTo>
                <a:lnTo>
                  <a:pt x="706" y="144"/>
                </a:lnTo>
                <a:lnTo>
                  <a:pt x="644" y="206"/>
                </a:lnTo>
                <a:lnTo>
                  <a:pt x="644" y="206"/>
                </a:lnTo>
                <a:lnTo>
                  <a:pt x="616" y="180"/>
                </a:lnTo>
                <a:lnTo>
                  <a:pt x="584" y="156"/>
                </a:lnTo>
                <a:lnTo>
                  <a:pt x="584" y="156"/>
                </a:lnTo>
                <a:lnTo>
                  <a:pt x="550" y="136"/>
                </a:lnTo>
                <a:lnTo>
                  <a:pt x="514" y="118"/>
                </a:lnTo>
                <a:lnTo>
                  <a:pt x="514" y="118"/>
                </a:lnTo>
                <a:lnTo>
                  <a:pt x="476" y="104"/>
                </a:lnTo>
                <a:lnTo>
                  <a:pt x="436" y="94"/>
                </a:lnTo>
                <a:lnTo>
                  <a:pt x="436" y="94"/>
                </a:lnTo>
                <a:lnTo>
                  <a:pt x="394" y="88"/>
                </a:lnTo>
                <a:lnTo>
                  <a:pt x="354" y="86"/>
                </a:lnTo>
                <a:lnTo>
                  <a:pt x="354" y="86"/>
                </a:lnTo>
                <a:lnTo>
                  <a:pt x="310" y="88"/>
                </a:lnTo>
                <a:lnTo>
                  <a:pt x="270" y="94"/>
                </a:lnTo>
                <a:lnTo>
                  <a:pt x="270" y="94"/>
                </a:lnTo>
                <a:lnTo>
                  <a:pt x="230" y="104"/>
                </a:lnTo>
                <a:lnTo>
                  <a:pt x="192" y="118"/>
                </a:lnTo>
                <a:lnTo>
                  <a:pt x="192" y="118"/>
                </a:lnTo>
                <a:lnTo>
                  <a:pt x="156" y="136"/>
                </a:lnTo>
                <a:lnTo>
                  <a:pt x="122" y="156"/>
                </a:lnTo>
                <a:lnTo>
                  <a:pt x="122" y="156"/>
                </a:lnTo>
                <a:lnTo>
                  <a:pt x="90" y="180"/>
                </a:lnTo>
                <a:lnTo>
                  <a:pt x="62" y="206"/>
                </a:lnTo>
                <a:lnTo>
                  <a:pt x="0" y="144"/>
                </a:lnTo>
                <a:close/>
                <a:moveTo>
                  <a:pt x="124" y="268"/>
                </a:moveTo>
                <a:lnTo>
                  <a:pt x="124" y="268"/>
                </a:lnTo>
                <a:lnTo>
                  <a:pt x="146" y="248"/>
                </a:lnTo>
                <a:lnTo>
                  <a:pt x="172" y="230"/>
                </a:lnTo>
                <a:lnTo>
                  <a:pt x="198" y="214"/>
                </a:lnTo>
                <a:lnTo>
                  <a:pt x="226" y="200"/>
                </a:lnTo>
                <a:lnTo>
                  <a:pt x="226" y="200"/>
                </a:lnTo>
                <a:lnTo>
                  <a:pt x="256" y="188"/>
                </a:lnTo>
                <a:lnTo>
                  <a:pt x="288" y="180"/>
                </a:lnTo>
                <a:lnTo>
                  <a:pt x="320" y="176"/>
                </a:lnTo>
                <a:lnTo>
                  <a:pt x="354" y="174"/>
                </a:lnTo>
                <a:lnTo>
                  <a:pt x="354" y="174"/>
                </a:lnTo>
                <a:lnTo>
                  <a:pt x="386" y="176"/>
                </a:lnTo>
                <a:lnTo>
                  <a:pt x="418" y="180"/>
                </a:lnTo>
                <a:lnTo>
                  <a:pt x="450" y="188"/>
                </a:lnTo>
                <a:lnTo>
                  <a:pt x="480" y="200"/>
                </a:lnTo>
                <a:lnTo>
                  <a:pt x="480" y="200"/>
                </a:lnTo>
                <a:lnTo>
                  <a:pt x="508" y="214"/>
                </a:lnTo>
                <a:lnTo>
                  <a:pt x="534" y="230"/>
                </a:lnTo>
                <a:lnTo>
                  <a:pt x="560" y="248"/>
                </a:lnTo>
                <a:lnTo>
                  <a:pt x="584" y="268"/>
                </a:lnTo>
                <a:lnTo>
                  <a:pt x="522" y="330"/>
                </a:lnTo>
                <a:lnTo>
                  <a:pt x="522" y="330"/>
                </a:lnTo>
                <a:lnTo>
                  <a:pt x="506" y="316"/>
                </a:lnTo>
                <a:lnTo>
                  <a:pt x="488" y="302"/>
                </a:lnTo>
                <a:lnTo>
                  <a:pt x="468" y="290"/>
                </a:lnTo>
                <a:lnTo>
                  <a:pt x="446" y="280"/>
                </a:lnTo>
                <a:lnTo>
                  <a:pt x="446" y="280"/>
                </a:lnTo>
                <a:lnTo>
                  <a:pt x="424" y="270"/>
                </a:lnTo>
                <a:lnTo>
                  <a:pt x="402" y="266"/>
                </a:lnTo>
                <a:lnTo>
                  <a:pt x="378" y="262"/>
                </a:lnTo>
                <a:lnTo>
                  <a:pt x="354" y="260"/>
                </a:lnTo>
                <a:lnTo>
                  <a:pt x="354" y="260"/>
                </a:lnTo>
                <a:lnTo>
                  <a:pt x="328" y="262"/>
                </a:lnTo>
                <a:lnTo>
                  <a:pt x="304" y="266"/>
                </a:lnTo>
                <a:lnTo>
                  <a:pt x="282" y="270"/>
                </a:lnTo>
                <a:lnTo>
                  <a:pt x="260" y="280"/>
                </a:lnTo>
                <a:lnTo>
                  <a:pt x="260" y="280"/>
                </a:lnTo>
                <a:lnTo>
                  <a:pt x="238" y="290"/>
                </a:lnTo>
                <a:lnTo>
                  <a:pt x="220" y="302"/>
                </a:lnTo>
                <a:lnTo>
                  <a:pt x="200" y="314"/>
                </a:lnTo>
                <a:lnTo>
                  <a:pt x="184" y="330"/>
                </a:lnTo>
                <a:lnTo>
                  <a:pt x="124" y="268"/>
                </a:lnTo>
                <a:close/>
                <a:moveTo>
                  <a:pt x="246" y="392"/>
                </a:moveTo>
                <a:lnTo>
                  <a:pt x="246" y="392"/>
                </a:lnTo>
                <a:lnTo>
                  <a:pt x="256" y="384"/>
                </a:lnTo>
                <a:lnTo>
                  <a:pt x="268" y="374"/>
                </a:lnTo>
                <a:lnTo>
                  <a:pt x="280" y="366"/>
                </a:lnTo>
                <a:lnTo>
                  <a:pt x="294" y="360"/>
                </a:lnTo>
                <a:lnTo>
                  <a:pt x="294" y="360"/>
                </a:lnTo>
                <a:lnTo>
                  <a:pt x="308" y="356"/>
                </a:lnTo>
                <a:lnTo>
                  <a:pt x="322" y="352"/>
                </a:lnTo>
                <a:lnTo>
                  <a:pt x="338" y="350"/>
                </a:lnTo>
                <a:lnTo>
                  <a:pt x="354" y="348"/>
                </a:lnTo>
                <a:lnTo>
                  <a:pt x="354" y="348"/>
                </a:lnTo>
                <a:lnTo>
                  <a:pt x="368" y="350"/>
                </a:lnTo>
                <a:lnTo>
                  <a:pt x="384" y="352"/>
                </a:lnTo>
                <a:lnTo>
                  <a:pt x="398" y="356"/>
                </a:lnTo>
                <a:lnTo>
                  <a:pt x="412" y="360"/>
                </a:lnTo>
                <a:lnTo>
                  <a:pt x="412" y="360"/>
                </a:lnTo>
                <a:lnTo>
                  <a:pt x="426" y="366"/>
                </a:lnTo>
                <a:lnTo>
                  <a:pt x="438" y="374"/>
                </a:lnTo>
                <a:lnTo>
                  <a:pt x="450" y="384"/>
                </a:lnTo>
                <a:lnTo>
                  <a:pt x="460" y="392"/>
                </a:lnTo>
                <a:lnTo>
                  <a:pt x="354" y="502"/>
                </a:lnTo>
                <a:lnTo>
                  <a:pt x="246" y="392"/>
                </a:lnTo>
                <a:close/>
              </a:path>
            </a:pathLst>
          </a:custGeom>
          <a:solidFill>
            <a:srgbClr val="0070C0"/>
          </a:solidFill>
          <a:ln>
            <a:noFill/>
          </a:ln>
          <a:extLst/>
        </p:spPr>
        <p:txBody>
          <a:bodyPr vert="horz" wrap="square" lIns="117226" tIns="58613" rIns="117226" bIns="58613"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矩形 15"/>
          <p:cNvSpPr/>
          <p:nvPr/>
        </p:nvSpPr>
        <p:spPr>
          <a:xfrm>
            <a:off x="5343136" y="3528910"/>
            <a:ext cx="1570440" cy="518480"/>
          </a:xfrm>
          <a:prstGeom prst="rect">
            <a:avLst/>
          </a:prstGeom>
          <a:noFill/>
        </p:spPr>
        <p:txBody>
          <a:bodyPr wrap="none" lIns="117226" tIns="58613" rIns="117226" bIns="58613">
            <a:spAutoFit/>
          </a:bodyPr>
          <a:lstStyle/>
          <a:p>
            <a:pPr algn="ctr">
              <a:defRPr/>
            </a:pPr>
            <a:r>
              <a:rPr lang="zh-CN" altLang="en-US" sz="2600" b="1" kern="0" dirty="0">
                <a:solidFill>
                  <a:srgbClr val="2B83E5"/>
                </a:solidFill>
                <a:latin typeface="Arial" pitchFamily="34" charset="0"/>
                <a:ea typeface="微软雅黑" pitchFamily="34" charset="-122"/>
              </a:rPr>
              <a:t>添加标题</a:t>
            </a:r>
            <a:endParaRPr lang="en-US" altLang="zh-CN" sz="2600" b="1" kern="0" dirty="0">
              <a:solidFill>
                <a:srgbClr val="2B83E5"/>
              </a:solidFill>
              <a:latin typeface="Arial" pitchFamily="34" charset="0"/>
              <a:ea typeface="微软雅黑" pitchFamily="34" charset="-122"/>
            </a:endParaRPr>
          </a:p>
        </p:txBody>
      </p:sp>
      <p:sp>
        <p:nvSpPr>
          <p:cNvPr id="17" name="矩形 16"/>
          <p:cNvSpPr/>
          <p:nvPr/>
        </p:nvSpPr>
        <p:spPr>
          <a:xfrm>
            <a:off x="225505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01</a:t>
            </a:r>
          </a:p>
        </p:txBody>
      </p:sp>
      <p:sp>
        <p:nvSpPr>
          <p:cNvPr id="18" name="矩形 17"/>
          <p:cNvSpPr/>
          <p:nvPr/>
        </p:nvSpPr>
        <p:spPr>
          <a:xfrm>
            <a:off x="941136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02</a:t>
            </a:r>
          </a:p>
        </p:txBody>
      </p:sp>
      <p:sp>
        <p:nvSpPr>
          <p:cNvPr id="19" name="矩形 18"/>
          <p:cNvSpPr/>
          <p:nvPr/>
        </p:nvSpPr>
        <p:spPr>
          <a:xfrm>
            <a:off x="2255059"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03</a:t>
            </a:r>
          </a:p>
        </p:txBody>
      </p:sp>
      <p:sp>
        <p:nvSpPr>
          <p:cNvPr id="20" name="矩形 19"/>
          <p:cNvSpPr/>
          <p:nvPr/>
        </p:nvSpPr>
        <p:spPr>
          <a:xfrm>
            <a:off x="9424067"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04</a:t>
            </a:r>
          </a:p>
        </p:txBody>
      </p:sp>
      <p:sp>
        <p:nvSpPr>
          <p:cNvPr id="21" name="TextBox 20"/>
          <p:cNvSpPr txBox="1"/>
          <p:nvPr/>
        </p:nvSpPr>
        <p:spPr>
          <a:xfrm>
            <a:off x="2872671"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2" name="TextBox 21"/>
          <p:cNvSpPr txBox="1"/>
          <p:nvPr/>
        </p:nvSpPr>
        <p:spPr>
          <a:xfrm>
            <a:off x="7037937"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3" name="TextBox 22"/>
          <p:cNvSpPr txBox="1"/>
          <p:nvPr/>
        </p:nvSpPr>
        <p:spPr>
          <a:xfrm>
            <a:off x="2872671"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4" name="TextBox 23"/>
          <p:cNvSpPr txBox="1"/>
          <p:nvPr/>
        </p:nvSpPr>
        <p:spPr>
          <a:xfrm>
            <a:off x="7037937"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xmlns="" val="3650944017"/>
      </p:ext>
    </p:extLst>
  </p:cSld>
  <p:clrMapOvr>
    <a:masterClrMapping/>
  </p:clrMapOvr>
  <mc:AlternateContent xmlns:mc="http://schemas.openxmlformats.org/markup-compatibility/2006">
    <mc:Choice xmlns:p14="http://schemas.microsoft.com/office/powerpoint/2010/main" xmlns="" Requires="p14">
      <p:transition spd="slow" p14:dur="1400" advClick="0" advTm="30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36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500"/>
                            </p:stCondLst>
                            <p:childTnLst>
                              <p:par>
                                <p:cTn id="24" presetID="18" presetClass="entr" presetSubtype="9"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Left)">
                                      <p:cBhvr>
                                        <p:cTn id="26" dur="750"/>
                                        <p:tgtEl>
                                          <p:spTgt spid="2"/>
                                        </p:tgtEl>
                                      </p:cBhvr>
                                    </p:animEffect>
                                  </p:childTnLst>
                                </p:cTn>
                              </p:par>
                              <p:par>
                                <p:cTn id="27" presetID="18" presetClass="entr" presetSubtype="3"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upRight)">
                                      <p:cBhvr>
                                        <p:cTn id="29" dur="750"/>
                                        <p:tgtEl>
                                          <p:spTgt spid="5"/>
                                        </p:tgtEl>
                                      </p:cBhvr>
                                    </p:animEffect>
                                  </p:childTnLst>
                                </p:cTn>
                              </p:par>
                              <p:par>
                                <p:cTn id="30" presetID="18" presetClass="entr" presetSubtype="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Right)">
                                      <p:cBhvr>
                                        <p:cTn id="32" dur="750"/>
                                        <p:tgtEl>
                                          <p:spTgt spid="11"/>
                                        </p:tgtEl>
                                      </p:cBhvr>
                                    </p:animEffect>
                                  </p:childTnLst>
                                </p:cTn>
                              </p:par>
                              <p:par>
                                <p:cTn id="33" presetID="18" presetClass="entr" presetSubtype="1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750"/>
                                        <p:tgtEl>
                                          <p:spTgt spid="8"/>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42" presetClass="entr" presetSubtype="0" fill="hold" grpId="0"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42" presetClass="entr" presetSubtype="0"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42"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2517" y="229861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6166" y="1416023"/>
            <a:ext cx="2624274" cy="2625224"/>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smtClean="0">
                  <a:solidFill>
                    <a:schemeClr val="bg1"/>
                  </a:solidFill>
                  <a:latin typeface="方正兰亭准黑_GBK" pitchFamily="2" charset="-122"/>
                  <a:ea typeface="方正兰亭准黑_GBK" pitchFamily="2" charset="-122"/>
                </a:rPr>
                <a:t>事项之一</a:t>
              </a:r>
              <a:endParaRPr lang="zh-CN" altLang="en-US" dirty="0">
                <a:solidFill>
                  <a:schemeClr val="bg1"/>
                </a:solidFill>
                <a:latin typeface="方正兰亭准黑_GBK" pitchFamily="2" charset="-122"/>
                <a:ea typeface="方正兰亭准黑_GBK" pitchFamily="2" charset="-122"/>
              </a:endParaRPr>
            </a:p>
          </p:txBody>
        </p:sp>
      </p:grpSp>
      <p:grpSp>
        <p:nvGrpSpPr>
          <p:cNvPr id="6" name="组合 5"/>
          <p:cNvGrpSpPr/>
          <p:nvPr/>
        </p:nvGrpSpPr>
        <p:grpSpPr>
          <a:xfrm>
            <a:off x="1193847" y="3183415"/>
            <a:ext cx="2299293" cy="2300124"/>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2724" y="3353677"/>
            <a:ext cx="1933754" cy="1934453"/>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2517" y="363852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2517" y="4910805"/>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2517" y="1841251"/>
            <a:ext cx="4511914" cy="361183"/>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2517" y="3181162"/>
            <a:ext cx="4511914" cy="361183"/>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2517" y="4477396"/>
            <a:ext cx="4511914" cy="361183"/>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09919" y="177967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09919" y="311958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09919" y="442465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代办工作事宜</a:t>
            </a:r>
          </a:p>
        </p:txBody>
      </p:sp>
    </p:spTree>
    <p:extLst>
      <p:ext uri="{BB962C8B-B14F-4D97-AF65-F5344CB8AC3E}">
        <p14:creationId xmlns:p14="http://schemas.microsoft.com/office/powerpoint/2010/main" xmlns="" val="811219369"/>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工作完成情况</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0"/>
            <p:cNvSpPr>
              <a:spLocks noEditPoints="1"/>
            </p:cNvSpPr>
            <p:nvPr/>
          </p:nvSpPr>
          <p:spPr bwMode="auto">
            <a:xfrm>
              <a:off x="1415727" y="2420888"/>
              <a:ext cx="1147546" cy="1300706"/>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159282" y="1328539"/>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758953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32" presetClass="emph" presetSubtype="0" fill="hold" nodeType="withEffect">
                                  <p:stCondLst>
                                    <p:cond delay="0"/>
                                  </p:stCondLst>
                                  <p:childTnLst>
                                    <p:animRot by="120000">
                                      <p:cBhvr>
                                        <p:cTn id="28" dur="100" fill="hold">
                                          <p:stCondLst>
                                            <p:cond delay="0"/>
                                          </p:stCondLst>
                                        </p:cTn>
                                        <p:tgtEl>
                                          <p:spTgt spid="10"/>
                                        </p:tgtEl>
                                        <p:attrNameLst>
                                          <p:attrName>r</p:attrName>
                                        </p:attrNameLst>
                                      </p:cBhvr>
                                    </p:animRot>
                                    <p:animRot by="-240000">
                                      <p:cBhvr>
                                        <p:cTn id="29" dur="200" fill="hold">
                                          <p:stCondLst>
                                            <p:cond delay="200"/>
                                          </p:stCondLst>
                                        </p:cTn>
                                        <p:tgtEl>
                                          <p:spTgt spid="10"/>
                                        </p:tgtEl>
                                        <p:attrNameLst>
                                          <p:attrName>r</p:attrName>
                                        </p:attrNameLst>
                                      </p:cBhvr>
                                    </p:animRot>
                                    <p:animRot by="240000">
                                      <p:cBhvr>
                                        <p:cTn id="30" dur="200" fill="hold">
                                          <p:stCondLst>
                                            <p:cond delay="400"/>
                                          </p:stCondLst>
                                        </p:cTn>
                                        <p:tgtEl>
                                          <p:spTgt spid="10"/>
                                        </p:tgtEl>
                                        <p:attrNameLst>
                                          <p:attrName>r</p:attrName>
                                        </p:attrNameLst>
                                      </p:cBhvr>
                                    </p:animRot>
                                    <p:animRot by="-240000">
                                      <p:cBhvr>
                                        <p:cTn id="31" dur="200" fill="hold">
                                          <p:stCondLst>
                                            <p:cond delay="600"/>
                                          </p:stCondLst>
                                        </p:cTn>
                                        <p:tgtEl>
                                          <p:spTgt spid="10"/>
                                        </p:tgtEl>
                                        <p:attrNameLst>
                                          <p:attrName>r</p:attrName>
                                        </p:attrNameLst>
                                      </p:cBhvr>
                                    </p:animRot>
                                    <p:animRot by="120000">
                                      <p:cBhvr>
                                        <p:cTn id="32"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1165"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1166"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5187"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59711"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18224"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1120"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1120"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5142"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59665"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18178"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1074"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1074"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5096"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59619"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18132"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1028"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1028"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59573"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8086"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5050"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xmlns="" val="1019462872"/>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065" r="14118"/>
          <a:stretch/>
        </p:blipFill>
        <p:spPr bwMode="auto">
          <a:xfrm>
            <a:off x="871019" y="1617371"/>
            <a:ext cx="3446650" cy="3267870"/>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pic>
      <p:cxnSp>
        <p:nvCxnSpPr>
          <p:cNvPr id="9" name="直接连接符 8"/>
          <p:cNvCxnSpPr/>
          <p:nvPr/>
        </p:nvCxnSpPr>
        <p:spPr>
          <a:xfrm>
            <a:off x="4956588" y="2423087"/>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6588" y="3877573"/>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
        <p:nvSpPr>
          <p:cNvPr id="10" name="TextBox 9"/>
          <p:cNvSpPr txBox="1"/>
          <p:nvPr/>
        </p:nvSpPr>
        <p:spPr>
          <a:xfrm>
            <a:off x="4956588" y="1784013"/>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6588" y="3251306"/>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1745" y="1775363"/>
            <a:ext cx="3521675" cy="5110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矩形 14"/>
          <p:cNvSpPr/>
          <p:nvPr/>
        </p:nvSpPr>
        <p:spPr>
          <a:xfrm>
            <a:off x="4175642" y="2085401"/>
            <a:ext cx="2237025" cy="1439667"/>
          </a:xfrm>
          <a:prstGeom prst="rect">
            <a:avLst/>
          </a:prstGeom>
          <a:blipFill>
            <a:blip r:embed="rId4" cstate="print"/>
            <a:stretch>
              <a:fillRect/>
            </a:stretch>
          </a:blipFill>
          <a:ln w="2540" cap="flat" cmpd="sng" algn="ctr">
            <a:solidFill>
              <a:srgbClr val="392C47"/>
            </a:solidFill>
            <a:prstDash val="solid"/>
          </a:ln>
          <a:effectLst/>
        </p:spPr>
        <p:txBody>
          <a:bodyPr lIns="121917" tIns="60959" rIns="121917" bIns="60959" anchor="ctr"/>
          <a:lstStyle/>
          <a:p>
            <a:pPr algn="ctr">
              <a:defRPr/>
            </a:pPr>
            <a:endParaRPr lang="zh-CN" altLang="en-US" sz="1800" kern="0">
              <a:solidFill>
                <a:sysClr val="window" lastClr="FFFFFF"/>
              </a:solidFill>
            </a:endParaRPr>
          </a:p>
        </p:txBody>
      </p:sp>
      <p:sp>
        <p:nvSpPr>
          <p:cNvPr id="16" name="矩形 15"/>
          <p:cNvSpPr/>
          <p:nvPr/>
        </p:nvSpPr>
        <p:spPr>
          <a:xfrm>
            <a:off x="6579862" y="2085401"/>
            <a:ext cx="2237025" cy="1439667"/>
          </a:xfrm>
          <a:prstGeom prst="rect">
            <a:avLst/>
          </a:prstGeom>
          <a:blipFill>
            <a:blip r:embed="rId5"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sp>
        <p:nvSpPr>
          <p:cNvPr id="17" name="矩形 16"/>
          <p:cNvSpPr/>
          <p:nvPr/>
        </p:nvSpPr>
        <p:spPr>
          <a:xfrm>
            <a:off x="8988315" y="2085401"/>
            <a:ext cx="2234909" cy="1439667"/>
          </a:xfrm>
          <a:prstGeom prst="rect">
            <a:avLst/>
          </a:prstGeom>
          <a:blipFill>
            <a:blip r:embed="rId6"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cxnSp>
        <p:nvCxnSpPr>
          <p:cNvPr id="18" name="直接连接符 17"/>
          <p:cNvCxnSpPr>
            <a:cxnSpLocks noChangeShapeType="1"/>
          </p:cNvCxnSpPr>
          <p:nvPr/>
        </p:nvCxnSpPr>
        <p:spPr bwMode="auto">
          <a:xfrm>
            <a:off x="4050774" y="3813000"/>
            <a:ext cx="7295201"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xmlns="">
                <a:noFill/>
              </a14:hiddenFill>
            </a:ext>
          </a:extLst>
        </p:spPr>
      </p:cxnSp>
      <p:sp>
        <p:nvSpPr>
          <p:cNvPr id="19" name="矩形 18"/>
          <p:cNvSpPr/>
          <p:nvPr/>
        </p:nvSpPr>
        <p:spPr>
          <a:xfrm>
            <a:off x="4078289" y="4086113"/>
            <a:ext cx="7172449" cy="1297020"/>
          </a:xfrm>
          <a:prstGeom prst="rect">
            <a:avLst/>
          </a:prstGeom>
        </p:spPr>
        <p:txBody>
          <a:bodyPr lIns="121917" tIns="60959" rIns="121917" bIns="60959">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904023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
        <p:nvSpPr>
          <p:cNvPr id="18" name="矩形 17"/>
          <p:cNvSpPr/>
          <p:nvPr/>
        </p:nvSpPr>
        <p:spPr>
          <a:xfrm>
            <a:off x="1" y="5365990"/>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9" name="矩形 18"/>
          <p:cNvSpPr/>
          <p:nvPr/>
        </p:nvSpPr>
        <p:spPr>
          <a:xfrm>
            <a:off x="1" y="4155084"/>
            <a:ext cx="5779393" cy="121917"/>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0" name="矩形 19"/>
          <p:cNvSpPr/>
          <p:nvPr/>
        </p:nvSpPr>
        <p:spPr>
          <a:xfrm>
            <a:off x="1" y="2951435"/>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1" name="矩形 20"/>
          <p:cNvSpPr/>
          <p:nvPr/>
        </p:nvSpPr>
        <p:spPr>
          <a:xfrm>
            <a:off x="1" y="1740530"/>
            <a:ext cx="5779393" cy="121917"/>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2" name="椭圆 21"/>
          <p:cNvSpPr/>
          <p:nvPr/>
        </p:nvSpPr>
        <p:spPr>
          <a:xfrm>
            <a:off x="5529859" y="1375788"/>
            <a:ext cx="907237" cy="90723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23" name="椭圆 22"/>
          <p:cNvSpPr/>
          <p:nvPr/>
        </p:nvSpPr>
        <p:spPr>
          <a:xfrm>
            <a:off x="5529859" y="2581802"/>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24" name="椭圆 23"/>
          <p:cNvSpPr/>
          <p:nvPr/>
        </p:nvSpPr>
        <p:spPr>
          <a:xfrm>
            <a:off x="5529859" y="3754314"/>
            <a:ext cx="907237" cy="90723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sp>
        <p:nvSpPr>
          <p:cNvPr id="25" name="椭圆 24"/>
          <p:cNvSpPr/>
          <p:nvPr/>
        </p:nvSpPr>
        <p:spPr>
          <a:xfrm>
            <a:off x="5529859" y="4974680"/>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04</a:t>
            </a:r>
            <a:endParaRPr lang="zh-CN" altLang="en-US" sz="3200" dirty="0"/>
          </a:p>
        </p:txBody>
      </p:sp>
      <p:grpSp>
        <p:nvGrpSpPr>
          <p:cNvPr id="26" name="组 10"/>
          <p:cNvGrpSpPr/>
          <p:nvPr/>
        </p:nvGrpSpPr>
        <p:grpSpPr>
          <a:xfrm>
            <a:off x="6962904" y="1397464"/>
            <a:ext cx="4042755" cy="1011915"/>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2904" y="2603240"/>
            <a:ext cx="4042755" cy="1011915"/>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2904" y="3809016"/>
            <a:ext cx="4042755" cy="1011915"/>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2904" y="5014791"/>
            <a:ext cx="4042755" cy="1011915"/>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xmlns="" val="3419016676"/>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7240" y="1376569"/>
            <a:ext cx="1151317" cy="1151733"/>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9009840" y="1376569"/>
            <a:ext cx="1151317" cy="1151733"/>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714748" y="1376569"/>
            <a:ext cx="1151317" cy="1151733"/>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18649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0774"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2428"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58282"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75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3375"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Tree>
    <p:extLst>
      <p:ext uri="{BB962C8B-B14F-4D97-AF65-F5344CB8AC3E}">
        <p14:creationId xmlns:p14="http://schemas.microsoft.com/office/powerpoint/2010/main" xmlns="" val="4201573504"/>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smtClean="0"/>
              <a:t>相关标题文字</a:t>
            </a:r>
            <a:endParaRPr lang="zh-CN" altLang="en-US" dirty="0"/>
          </a:p>
        </p:txBody>
      </p:sp>
      <p:grpSp>
        <p:nvGrpSpPr>
          <p:cNvPr id="18" name="组合 17"/>
          <p:cNvGrpSpPr/>
          <p:nvPr/>
        </p:nvGrpSpPr>
        <p:grpSpPr>
          <a:xfrm>
            <a:off x="2017234" y="2095409"/>
            <a:ext cx="2702857" cy="2693988"/>
            <a:chOff x="1440917" y="1548121"/>
            <a:chExt cx="2027143" cy="2020491"/>
          </a:xfrm>
        </p:grpSpPr>
        <p:sp>
          <p:nvSpPr>
            <p:cNvPr id="19"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0" name="TextBox 26"/>
            <p:cNvSpPr txBox="1"/>
            <p:nvPr/>
          </p:nvSpPr>
          <p:spPr>
            <a:xfrm>
              <a:off x="1889683" y="2173729"/>
              <a:ext cx="1304283" cy="307825"/>
            </a:xfrm>
            <a:prstGeom prst="rect">
              <a:avLst/>
            </a:prstGeom>
            <a:noFill/>
          </p:spPr>
          <p:txBody>
            <a:bodyPr wrap="square" lIns="0" tIns="0" rIns="0" bIns="0" rtlCol="0">
              <a:spAutoFit/>
            </a:bodyPr>
            <a:lstStyle/>
            <a:p>
              <a:pPr algn="ctr"/>
              <a:r>
                <a:rPr lang="zh-CN" altLang="en-US" sz="2667" b="1" dirty="0">
                  <a:solidFill>
                    <a:schemeClr val="bg1"/>
                  </a:solidFill>
                  <a:latin typeface="微软雅黑" pitchFamily="34" charset="-122"/>
                  <a:ea typeface="微软雅黑" pitchFamily="34" charset="-122"/>
                </a:rPr>
                <a:t>管理成本</a:t>
              </a:r>
            </a:p>
          </p:txBody>
        </p:sp>
        <p:sp>
          <p:nvSpPr>
            <p:cNvPr id="21" name="TextBox 9"/>
            <p:cNvSpPr txBox="1">
              <a:spLocks noChangeArrowheads="1"/>
            </p:cNvSpPr>
            <p:nvPr/>
          </p:nvSpPr>
          <p:spPr bwMode="auto">
            <a:xfrm>
              <a:off x="1970406" y="2491031"/>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40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244902" y="3957683"/>
            <a:ext cx="2187308" cy="2180131"/>
            <a:chOff x="3111668" y="2944827"/>
            <a:chExt cx="1640481" cy="1635098"/>
          </a:xfrm>
        </p:grpSpPr>
        <p:sp>
          <p:nvSpPr>
            <p:cNvPr id="23"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4" name="TextBox 27"/>
            <p:cNvSpPr txBox="1"/>
            <p:nvPr/>
          </p:nvSpPr>
          <p:spPr>
            <a:xfrm>
              <a:off x="3421327" y="3347926"/>
              <a:ext cx="1078663" cy="207749"/>
            </a:xfrm>
            <a:prstGeom prst="rect">
              <a:avLst/>
            </a:prstGeom>
            <a:noFill/>
          </p:spPr>
          <p:txBody>
            <a:bodyPr wrap="square" lIns="0" tIns="0" rIns="0" bIns="0" rtlCol="0">
              <a:spAutoFit/>
            </a:bodyPr>
            <a:lstStyle/>
            <a:p>
              <a:pPr algn="ctr"/>
              <a:r>
                <a:rPr lang="zh-CN" altLang="en-US" b="1" dirty="0" smtClean="0">
                  <a:solidFill>
                    <a:schemeClr val="bg1"/>
                  </a:solidFill>
                  <a:latin typeface="微软雅黑" pitchFamily="34" charset="-122"/>
                  <a:ea typeface="微软雅黑" pitchFamily="34" charset="-122"/>
                </a:rPr>
                <a:t>营销成本</a:t>
              </a:r>
              <a:endParaRPr lang="zh-CN" altLang="en-US" b="1" dirty="0">
                <a:solidFill>
                  <a:schemeClr val="bg1"/>
                </a:solidFill>
                <a:latin typeface="微软雅黑" pitchFamily="34" charset="-122"/>
                <a:ea typeface="微软雅黑" pitchFamily="34" charset="-122"/>
              </a:endParaRPr>
            </a:p>
          </p:txBody>
        </p:sp>
        <p:sp>
          <p:nvSpPr>
            <p:cNvPr id="25" name="TextBox 9"/>
            <p:cNvSpPr txBox="1">
              <a:spLocks noChangeArrowheads="1"/>
            </p:cNvSpPr>
            <p:nvPr/>
          </p:nvSpPr>
          <p:spPr bwMode="auto">
            <a:xfrm>
              <a:off x="3466877" y="3620484"/>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30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768496" y="2578415"/>
            <a:ext cx="1733541" cy="1727973"/>
            <a:chOff x="4254365" y="1910376"/>
            <a:chExt cx="1300156" cy="1295980"/>
          </a:xfrm>
        </p:grpSpPr>
        <p:sp>
          <p:nvSpPr>
            <p:cNvPr id="27"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8" name="TextBox 31"/>
            <p:cNvSpPr txBox="1"/>
            <p:nvPr/>
          </p:nvSpPr>
          <p:spPr>
            <a:xfrm>
              <a:off x="4434737" y="2241239"/>
              <a:ext cx="901312" cy="215492"/>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办公成本</a:t>
              </a:r>
            </a:p>
          </p:txBody>
        </p:sp>
        <p:sp>
          <p:nvSpPr>
            <p:cNvPr id="29" name="TextBox 9"/>
            <p:cNvSpPr txBox="1">
              <a:spLocks noChangeArrowheads="1"/>
            </p:cNvSpPr>
            <p:nvPr/>
          </p:nvSpPr>
          <p:spPr bwMode="auto">
            <a:xfrm>
              <a:off x="4396940" y="2413757"/>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20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23026" y="1643902"/>
            <a:ext cx="1431064" cy="1426468"/>
            <a:chOff x="3395261" y="1209491"/>
            <a:chExt cx="1073298" cy="1069851"/>
          </a:xfrm>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32" name="TextBox 33"/>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其他成本</a:t>
              </a:r>
            </a:p>
          </p:txBody>
        </p:sp>
        <p:sp>
          <p:nvSpPr>
            <p:cNvPr id="33" name="TextBox 9"/>
            <p:cNvSpPr txBox="1">
              <a:spLocks noChangeArrowheads="1"/>
            </p:cNvSpPr>
            <p:nvPr/>
          </p:nvSpPr>
          <p:spPr bwMode="auto">
            <a:xfrm>
              <a:off x="3555043" y="1654258"/>
              <a:ext cx="709570" cy="438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10</a:t>
              </a:r>
              <a:r>
                <a:rPr lang="en-US" altLang="zh-CN" sz="2133" b="1" dirty="0">
                  <a:solidFill>
                    <a:schemeClr val="bg1"/>
                  </a:solidFill>
                  <a:latin typeface="微软雅黑" pitchFamily="34" charset="-122"/>
                  <a:ea typeface="微软雅黑" pitchFamily="34" charset="-122"/>
                </a:rPr>
                <a:t>%</a:t>
              </a:r>
              <a:endParaRPr lang="zh-CN" altLang="en-US" sz="2133" b="1" dirty="0">
                <a:solidFill>
                  <a:schemeClr val="bg1"/>
                </a:solidFill>
                <a:latin typeface="微软雅黑" pitchFamily="34" charset="-122"/>
                <a:ea typeface="微软雅黑" pitchFamily="34" charset="-122"/>
              </a:endParaRPr>
            </a:p>
          </p:txBody>
        </p:sp>
      </p:grpSp>
      <p:sp>
        <p:nvSpPr>
          <p:cNvPr id="34" name="TextBox 35"/>
          <p:cNvSpPr txBox="1"/>
          <p:nvPr/>
        </p:nvSpPr>
        <p:spPr>
          <a:xfrm>
            <a:off x="6348848" y="1846453"/>
            <a:ext cx="445167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5" name="TextBox 36"/>
          <p:cNvSpPr txBox="1"/>
          <p:nvPr/>
        </p:nvSpPr>
        <p:spPr>
          <a:xfrm>
            <a:off x="7728181" y="3105145"/>
            <a:ext cx="3552395" cy="61536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6" name="TextBox 37"/>
          <p:cNvSpPr txBox="1"/>
          <p:nvPr/>
        </p:nvSpPr>
        <p:spPr>
          <a:xfrm>
            <a:off x="6635269" y="4837516"/>
            <a:ext cx="416525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7" name="TextBox 38"/>
          <p:cNvSpPr txBox="1"/>
          <p:nvPr/>
        </p:nvSpPr>
        <p:spPr>
          <a:xfrm>
            <a:off x="1022988" y="4837515"/>
            <a:ext cx="2345675" cy="8204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Tree>
    <p:extLst>
      <p:ext uri="{BB962C8B-B14F-4D97-AF65-F5344CB8AC3E}">
        <p14:creationId xmlns:p14="http://schemas.microsoft.com/office/powerpoint/2010/main" xmlns="" val="2918331781"/>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10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3574927" y="1374624"/>
            <a:ext cx="7622972" cy="3396108"/>
          </a:xfrm>
          <a:prstGeom prst="rect">
            <a:avLst/>
          </a:prstGeom>
          <a:noFill/>
          <a:ln w="25400" cap="flat" cmpd="sng" algn="ctr">
            <a:solidFill>
              <a:schemeClr val="accent1"/>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870">
              <a:defRPr/>
            </a:pPr>
            <a:endParaRPr lang="zh-CN" altLang="en-US">
              <a:solidFill>
                <a:sysClr val="window" lastClr="FFFFFF"/>
              </a:solidFill>
              <a:latin typeface="+mj-ea"/>
              <a:ea typeface="+mj-ea"/>
            </a:endParaRPr>
          </a:p>
        </p:txBody>
      </p:sp>
      <p:sp>
        <p:nvSpPr>
          <p:cNvPr id="76" name="TextBox 18"/>
          <p:cNvSpPr txBox="1">
            <a:spLocks noChangeArrowheads="1"/>
          </p:cNvSpPr>
          <p:nvPr/>
        </p:nvSpPr>
        <p:spPr bwMode="auto">
          <a:xfrm flipH="1">
            <a:off x="3970168" y="1628800"/>
            <a:ext cx="6864875" cy="2585322"/>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smtClean="0">
                <a:latin typeface="微软雅黑" pitchFamily="34" charset="-122"/>
                <a:ea typeface="微软雅黑" pitchFamily="34" charset="-122"/>
                <a:sym typeface="微软雅黑" pitchFamily="34" charset="-122"/>
              </a:rPr>
              <a:t>        回顾</a:t>
            </a:r>
            <a:r>
              <a:rPr lang="zh-CN" altLang="en-US"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dirty="0">
                <a:latin typeface="微软雅黑" pitchFamily="34" charset="-122"/>
                <a:ea typeface="微软雅黑" pitchFamily="34" charset="-122"/>
                <a:sym typeface="微软雅黑" pitchFamily="34" charset="-122"/>
              </a:rPr>
              <a:t>xx</a:t>
            </a:r>
            <a:r>
              <a:rPr lang="zh-CN" altLang="en-US" dirty="0">
                <a:latin typeface="微软雅黑" pitchFamily="34" charset="-122"/>
                <a:ea typeface="微软雅黑" pitchFamily="34" charset="-122"/>
                <a:sym typeface="微软雅黑" pitchFamily="34" charset="-122"/>
              </a:rPr>
              <a:t>及</a:t>
            </a:r>
            <a:r>
              <a:rPr lang="en-US" altLang="zh-CN" dirty="0">
                <a:latin typeface="微软雅黑" pitchFamily="34" charset="-122"/>
                <a:ea typeface="微软雅黑" pitchFamily="34" charset="-122"/>
                <a:sym typeface="微软雅黑" pitchFamily="34" charset="-122"/>
              </a:rPr>
              <a:t>xxx</a:t>
            </a:r>
            <a:r>
              <a:rPr lang="zh-CN" altLang="en-US"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dirty="0" err="1">
                <a:latin typeface="微软雅黑" pitchFamily="34" charset="-122"/>
                <a:ea typeface="微软雅黑" pitchFamily="34" charset="-122"/>
                <a:sym typeface="微软雅黑" pitchFamily="34" charset="-122"/>
              </a:rPr>
              <a:t>xxxxx</a:t>
            </a:r>
            <a:r>
              <a:rPr lang="zh-CN" altLang="en-US"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所向披靡，</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勇往直前！</a:t>
            </a:r>
            <a:endParaRPr lang="zh-CN" altLang="en-US" dirty="0">
              <a:latin typeface="微软雅黑" pitchFamily="34" charset="-122"/>
              <a:ea typeface="微软雅黑" pitchFamily="34" charset="-122"/>
              <a:sym typeface="微软雅黑" pitchFamily="34" charset="-122"/>
            </a:endParaRPr>
          </a:p>
        </p:txBody>
      </p:sp>
      <p:sp>
        <p:nvSpPr>
          <p:cNvPr id="77" name="Rectangle 4"/>
          <p:cNvSpPr/>
          <p:nvPr/>
        </p:nvSpPr>
        <p:spPr bwMode="auto">
          <a:xfrm>
            <a:off x="1270670" y="2203942"/>
            <a:ext cx="1852665" cy="1441082"/>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9933" tIns="39968" rIns="39968" bIns="79933" numCol="1" spcCol="0" rtlCol="0" fromWordArt="0" anchor="ctr" anchorCtr="0" forceAA="0" compatLnSpc="1">
            <a:prstTxWarp prst="textNoShape">
              <a:avLst/>
            </a:prstTxWarp>
            <a:noAutofit/>
          </a:bodyPr>
          <a:lstStyle/>
          <a:p>
            <a:pPr algn="ctr" defTabSz="799089" fontAlgn="base">
              <a:spcBef>
                <a:spcPct val="0"/>
              </a:spcBef>
              <a:spcAft>
                <a:spcPct val="0"/>
              </a:spcAft>
            </a:pPr>
            <a:r>
              <a:rPr lang="zh-CN" altLang="en-US" sz="4400" b="1" spc="-44" dirty="0" smtClean="0">
                <a:solidFill>
                  <a:schemeClr val="bg1"/>
                </a:solidFill>
                <a:latin typeface="微软雅黑" pitchFamily="34" charset="-122"/>
                <a:ea typeface="微软雅黑" pitchFamily="34" charset="-122"/>
                <a:cs typeface="Segoe UI" pitchFamily="34" charset="0"/>
              </a:rPr>
              <a:t>前言</a:t>
            </a:r>
            <a:endParaRPr lang="en-US" altLang="zh-CN" sz="4400" b="1" spc="-44" dirty="0">
              <a:solidFill>
                <a:schemeClr val="bg1"/>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xmlns="" val="33030583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randombar(horizontal)">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5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grpSp>
        <p:nvGrpSpPr>
          <p:cNvPr id="3" name="组合 2"/>
          <p:cNvGrpSpPr/>
          <p:nvPr/>
        </p:nvGrpSpPr>
        <p:grpSpPr>
          <a:xfrm>
            <a:off x="1824415" y="2087657"/>
            <a:ext cx="2405625" cy="1530872"/>
            <a:chOff x="472115" y="2110817"/>
            <a:chExt cx="1094960" cy="773944"/>
          </a:xfrm>
        </p:grpSpPr>
        <p:sp>
          <p:nvSpPr>
            <p:cNvPr id="4" name="Freeform 357"/>
            <p:cNvSpPr>
              <a:spLocks/>
            </p:cNvSpPr>
            <p:nvPr/>
          </p:nvSpPr>
          <p:spPr bwMode="auto">
            <a:xfrm>
              <a:off x="656813"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358"/>
            <p:cNvSpPr>
              <a:spLocks/>
            </p:cNvSpPr>
            <p:nvPr/>
          </p:nvSpPr>
          <p:spPr bwMode="auto">
            <a:xfrm>
              <a:off x="656808"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Freeform 359"/>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Freeform 360"/>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361"/>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362"/>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363"/>
            <p:cNvSpPr>
              <a:spLocks noEditPoints="1"/>
            </p:cNvSpPr>
            <p:nvPr/>
          </p:nvSpPr>
          <p:spPr bwMode="auto">
            <a:xfrm>
              <a:off x="472115" y="2343880"/>
              <a:ext cx="206678" cy="158309"/>
            </a:xfrm>
            <a:custGeom>
              <a:avLst/>
              <a:gdLst>
                <a:gd name="T0" fmla="*/ 92 w 94"/>
                <a:gd name="T1" fmla="*/ 62 h 72"/>
                <a:gd name="T2" fmla="*/ 66 w 94"/>
                <a:gd name="T3" fmla="*/ 50 h 72"/>
                <a:gd name="T4" fmla="*/ 68 w 94"/>
                <a:gd name="T5" fmla="*/ 48 h 72"/>
                <a:gd name="T6" fmla="*/ 76 w 94"/>
                <a:gd name="T7" fmla="*/ 40 h 72"/>
                <a:gd name="T8" fmla="*/ 82 w 94"/>
                <a:gd name="T9" fmla="*/ 32 h 72"/>
                <a:gd name="T10" fmla="*/ 84 w 94"/>
                <a:gd name="T11" fmla="*/ 22 h 72"/>
                <a:gd name="T12" fmla="*/ 82 w 94"/>
                <a:gd name="T13" fmla="*/ 14 h 72"/>
                <a:gd name="T14" fmla="*/ 70 w 94"/>
                <a:gd name="T15" fmla="*/ 2 h 72"/>
                <a:gd name="T16" fmla="*/ 64 w 94"/>
                <a:gd name="T17" fmla="*/ 0 h 72"/>
                <a:gd name="T18" fmla="*/ 58 w 94"/>
                <a:gd name="T19" fmla="*/ 0 h 72"/>
                <a:gd name="T20" fmla="*/ 52 w 94"/>
                <a:gd name="T21" fmla="*/ 4 h 72"/>
                <a:gd name="T22" fmla="*/ 42 w 94"/>
                <a:gd name="T23" fmla="*/ 14 h 72"/>
                <a:gd name="T24" fmla="*/ 40 w 94"/>
                <a:gd name="T25" fmla="*/ 20 h 72"/>
                <a:gd name="T26" fmla="*/ 40 w 94"/>
                <a:gd name="T27" fmla="*/ 24 h 72"/>
                <a:gd name="T28" fmla="*/ 40 w 94"/>
                <a:gd name="T29" fmla="*/ 30 h 72"/>
                <a:gd name="T30" fmla="*/ 44 w 94"/>
                <a:gd name="T31" fmla="*/ 38 h 72"/>
                <a:gd name="T32" fmla="*/ 50 w 94"/>
                <a:gd name="T33" fmla="*/ 48 h 72"/>
                <a:gd name="T34" fmla="*/ 48 w 94"/>
                <a:gd name="T35" fmla="*/ 48 h 72"/>
                <a:gd name="T36" fmla="*/ 38 w 94"/>
                <a:gd name="T37" fmla="*/ 50 h 72"/>
                <a:gd name="T38" fmla="*/ 26 w 94"/>
                <a:gd name="T39" fmla="*/ 48 h 72"/>
                <a:gd name="T40" fmla="*/ 12 w 94"/>
                <a:gd name="T41" fmla="*/ 38 h 72"/>
                <a:gd name="T42" fmla="*/ 10 w 94"/>
                <a:gd name="T43" fmla="*/ 36 h 72"/>
                <a:gd name="T44" fmla="*/ 2 w 94"/>
                <a:gd name="T45" fmla="*/ 34 h 72"/>
                <a:gd name="T46" fmla="*/ 0 w 94"/>
                <a:gd name="T47" fmla="*/ 38 h 72"/>
                <a:gd name="T48" fmla="*/ 2 w 94"/>
                <a:gd name="T49" fmla="*/ 42 h 72"/>
                <a:gd name="T50" fmla="*/ 14 w 94"/>
                <a:gd name="T51" fmla="*/ 54 h 72"/>
                <a:gd name="T52" fmla="*/ 30 w 94"/>
                <a:gd name="T53" fmla="*/ 60 h 72"/>
                <a:gd name="T54" fmla="*/ 50 w 94"/>
                <a:gd name="T55" fmla="*/ 58 h 72"/>
                <a:gd name="T56" fmla="*/ 50 w 94"/>
                <a:gd name="T57" fmla="*/ 58 h 72"/>
                <a:gd name="T58" fmla="*/ 56 w 94"/>
                <a:gd name="T59" fmla="*/ 54 h 72"/>
                <a:gd name="T60" fmla="*/ 56 w 94"/>
                <a:gd name="T61" fmla="*/ 56 h 72"/>
                <a:gd name="T62" fmla="*/ 88 w 94"/>
                <a:gd name="T63" fmla="*/ 72 h 72"/>
                <a:gd name="T64" fmla="*/ 92 w 94"/>
                <a:gd name="T65" fmla="*/ 72 h 72"/>
                <a:gd name="T66" fmla="*/ 94 w 94"/>
                <a:gd name="T67" fmla="*/ 68 h 72"/>
                <a:gd name="T68" fmla="*/ 92 w 94"/>
                <a:gd name="T69" fmla="*/ 62 h 72"/>
                <a:gd name="T70" fmla="*/ 60 w 94"/>
                <a:gd name="T71" fmla="*/ 40 h 72"/>
                <a:gd name="T72" fmla="*/ 58 w 94"/>
                <a:gd name="T73" fmla="*/ 42 h 72"/>
                <a:gd name="T74" fmla="*/ 50 w 94"/>
                <a:gd name="T75" fmla="*/ 28 h 72"/>
                <a:gd name="T76" fmla="*/ 50 w 94"/>
                <a:gd name="T77" fmla="*/ 24 h 72"/>
                <a:gd name="T78" fmla="*/ 50 w 94"/>
                <a:gd name="T79" fmla="*/ 22 h 72"/>
                <a:gd name="T80" fmla="*/ 50 w 94"/>
                <a:gd name="T81" fmla="*/ 18 h 72"/>
                <a:gd name="T82" fmla="*/ 54 w 94"/>
                <a:gd name="T83" fmla="*/ 14 h 72"/>
                <a:gd name="T84" fmla="*/ 56 w 94"/>
                <a:gd name="T85" fmla="*/ 12 h 72"/>
                <a:gd name="T86" fmla="*/ 64 w 94"/>
                <a:gd name="T87" fmla="*/ 10 h 72"/>
                <a:gd name="T88" fmla="*/ 66 w 94"/>
                <a:gd name="T89" fmla="*/ 10 h 72"/>
                <a:gd name="T90" fmla="*/ 70 w 94"/>
                <a:gd name="T91" fmla="*/ 14 h 72"/>
                <a:gd name="T92" fmla="*/ 72 w 94"/>
                <a:gd name="T93" fmla="*/ 18 h 72"/>
                <a:gd name="T94" fmla="*/ 72 w 94"/>
                <a:gd name="T95" fmla="*/ 28 h 72"/>
                <a:gd name="T96" fmla="*/ 68 w 94"/>
                <a:gd name="T97" fmla="*/ 34 h 72"/>
                <a:gd name="T98" fmla="*/ 60 w 94"/>
                <a:gd name="T99"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72">
                  <a:moveTo>
                    <a:pt x="92" y="62"/>
                  </a:moveTo>
                  <a:lnTo>
                    <a:pt x="92" y="62"/>
                  </a:lnTo>
                  <a:lnTo>
                    <a:pt x="76" y="56"/>
                  </a:lnTo>
                  <a:lnTo>
                    <a:pt x="66" y="50"/>
                  </a:lnTo>
                  <a:lnTo>
                    <a:pt x="66" y="50"/>
                  </a:lnTo>
                  <a:lnTo>
                    <a:pt x="68" y="48"/>
                  </a:lnTo>
                  <a:lnTo>
                    <a:pt x="68" y="48"/>
                  </a:lnTo>
                  <a:lnTo>
                    <a:pt x="76" y="40"/>
                  </a:lnTo>
                  <a:lnTo>
                    <a:pt x="76" y="40"/>
                  </a:lnTo>
                  <a:lnTo>
                    <a:pt x="82" y="32"/>
                  </a:lnTo>
                  <a:lnTo>
                    <a:pt x="82" y="32"/>
                  </a:lnTo>
                  <a:lnTo>
                    <a:pt x="84" y="22"/>
                  </a:lnTo>
                  <a:lnTo>
                    <a:pt x="82" y="14"/>
                  </a:lnTo>
                  <a:lnTo>
                    <a:pt x="82" y="14"/>
                  </a:lnTo>
                  <a:lnTo>
                    <a:pt x="78" y="6"/>
                  </a:lnTo>
                  <a:lnTo>
                    <a:pt x="70" y="2"/>
                  </a:lnTo>
                  <a:lnTo>
                    <a:pt x="70" y="2"/>
                  </a:lnTo>
                  <a:lnTo>
                    <a:pt x="64" y="0"/>
                  </a:lnTo>
                  <a:lnTo>
                    <a:pt x="64" y="0"/>
                  </a:lnTo>
                  <a:lnTo>
                    <a:pt x="58" y="0"/>
                  </a:lnTo>
                  <a:lnTo>
                    <a:pt x="52" y="4"/>
                  </a:lnTo>
                  <a:lnTo>
                    <a:pt x="52" y="4"/>
                  </a:lnTo>
                  <a:lnTo>
                    <a:pt x="46" y="8"/>
                  </a:lnTo>
                  <a:lnTo>
                    <a:pt x="42" y="14"/>
                  </a:lnTo>
                  <a:lnTo>
                    <a:pt x="42" y="14"/>
                  </a:lnTo>
                  <a:lnTo>
                    <a:pt x="40" y="20"/>
                  </a:lnTo>
                  <a:lnTo>
                    <a:pt x="40" y="20"/>
                  </a:lnTo>
                  <a:lnTo>
                    <a:pt x="40" y="24"/>
                  </a:lnTo>
                  <a:lnTo>
                    <a:pt x="40" y="24"/>
                  </a:lnTo>
                  <a:lnTo>
                    <a:pt x="40" y="30"/>
                  </a:lnTo>
                  <a:lnTo>
                    <a:pt x="40" y="30"/>
                  </a:lnTo>
                  <a:lnTo>
                    <a:pt x="44" y="38"/>
                  </a:lnTo>
                  <a:lnTo>
                    <a:pt x="50" y="48"/>
                  </a:lnTo>
                  <a:lnTo>
                    <a:pt x="50" y="48"/>
                  </a:lnTo>
                  <a:lnTo>
                    <a:pt x="48" y="48"/>
                  </a:lnTo>
                  <a:lnTo>
                    <a:pt x="48" y="48"/>
                  </a:lnTo>
                  <a:lnTo>
                    <a:pt x="38" y="50"/>
                  </a:lnTo>
                  <a:lnTo>
                    <a:pt x="38" y="50"/>
                  </a:lnTo>
                  <a:lnTo>
                    <a:pt x="30" y="50"/>
                  </a:lnTo>
                  <a:lnTo>
                    <a:pt x="26" y="48"/>
                  </a:lnTo>
                  <a:lnTo>
                    <a:pt x="16" y="44"/>
                  </a:lnTo>
                  <a:lnTo>
                    <a:pt x="12" y="38"/>
                  </a:lnTo>
                  <a:lnTo>
                    <a:pt x="10" y="36"/>
                  </a:lnTo>
                  <a:lnTo>
                    <a:pt x="10" y="36"/>
                  </a:lnTo>
                  <a:lnTo>
                    <a:pt x="6" y="34"/>
                  </a:lnTo>
                  <a:lnTo>
                    <a:pt x="2" y="34"/>
                  </a:lnTo>
                  <a:lnTo>
                    <a:pt x="2" y="34"/>
                  </a:lnTo>
                  <a:lnTo>
                    <a:pt x="0" y="38"/>
                  </a:lnTo>
                  <a:lnTo>
                    <a:pt x="2" y="42"/>
                  </a:lnTo>
                  <a:lnTo>
                    <a:pt x="2" y="42"/>
                  </a:lnTo>
                  <a:lnTo>
                    <a:pt x="4" y="46"/>
                  </a:lnTo>
                  <a:lnTo>
                    <a:pt x="14" y="54"/>
                  </a:lnTo>
                  <a:lnTo>
                    <a:pt x="20" y="58"/>
                  </a:lnTo>
                  <a:lnTo>
                    <a:pt x="30" y="60"/>
                  </a:lnTo>
                  <a:lnTo>
                    <a:pt x="38" y="60"/>
                  </a:lnTo>
                  <a:lnTo>
                    <a:pt x="50" y="58"/>
                  </a:lnTo>
                  <a:lnTo>
                    <a:pt x="50" y="58"/>
                  </a:lnTo>
                  <a:lnTo>
                    <a:pt x="50" y="58"/>
                  </a:lnTo>
                  <a:lnTo>
                    <a:pt x="56" y="54"/>
                  </a:lnTo>
                  <a:lnTo>
                    <a:pt x="56" y="54"/>
                  </a:lnTo>
                  <a:lnTo>
                    <a:pt x="56" y="56"/>
                  </a:lnTo>
                  <a:lnTo>
                    <a:pt x="56" y="56"/>
                  </a:lnTo>
                  <a:lnTo>
                    <a:pt x="70" y="64"/>
                  </a:lnTo>
                  <a:lnTo>
                    <a:pt x="88" y="72"/>
                  </a:lnTo>
                  <a:lnTo>
                    <a:pt x="88" y="72"/>
                  </a:lnTo>
                  <a:lnTo>
                    <a:pt x="92" y="72"/>
                  </a:lnTo>
                  <a:lnTo>
                    <a:pt x="94" y="68"/>
                  </a:lnTo>
                  <a:lnTo>
                    <a:pt x="94" y="68"/>
                  </a:lnTo>
                  <a:lnTo>
                    <a:pt x="94" y="64"/>
                  </a:lnTo>
                  <a:lnTo>
                    <a:pt x="92" y="62"/>
                  </a:lnTo>
                  <a:close/>
                  <a:moveTo>
                    <a:pt x="60" y="40"/>
                  </a:moveTo>
                  <a:lnTo>
                    <a:pt x="60" y="40"/>
                  </a:lnTo>
                  <a:lnTo>
                    <a:pt x="58" y="42"/>
                  </a:lnTo>
                  <a:lnTo>
                    <a:pt x="58" y="42"/>
                  </a:lnTo>
                  <a:lnTo>
                    <a:pt x="52" y="36"/>
                  </a:lnTo>
                  <a:lnTo>
                    <a:pt x="50" y="28"/>
                  </a:lnTo>
                  <a:lnTo>
                    <a:pt x="50" y="28"/>
                  </a:lnTo>
                  <a:lnTo>
                    <a:pt x="50" y="24"/>
                  </a:lnTo>
                  <a:lnTo>
                    <a:pt x="50" y="24"/>
                  </a:lnTo>
                  <a:lnTo>
                    <a:pt x="50" y="22"/>
                  </a:lnTo>
                  <a:lnTo>
                    <a:pt x="50" y="22"/>
                  </a:lnTo>
                  <a:lnTo>
                    <a:pt x="50" y="18"/>
                  </a:lnTo>
                  <a:lnTo>
                    <a:pt x="50" y="18"/>
                  </a:lnTo>
                  <a:lnTo>
                    <a:pt x="54" y="14"/>
                  </a:lnTo>
                  <a:lnTo>
                    <a:pt x="56" y="12"/>
                  </a:lnTo>
                  <a:lnTo>
                    <a:pt x="56" y="12"/>
                  </a:lnTo>
                  <a:lnTo>
                    <a:pt x="60" y="10"/>
                  </a:lnTo>
                  <a:lnTo>
                    <a:pt x="64" y="10"/>
                  </a:lnTo>
                  <a:lnTo>
                    <a:pt x="64" y="10"/>
                  </a:lnTo>
                  <a:lnTo>
                    <a:pt x="66" y="10"/>
                  </a:lnTo>
                  <a:lnTo>
                    <a:pt x="66" y="10"/>
                  </a:lnTo>
                  <a:lnTo>
                    <a:pt x="70" y="14"/>
                  </a:lnTo>
                  <a:lnTo>
                    <a:pt x="72" y="18"/>
                  </a:lnTo>
                  <a:lnTo>
                    <a:pt x="72" y="18"/>
                  </a:lnTo>
                  <a:lnTo>
                    <a:pt x="74" y="22"/>
                  </a:lnTo>
                  <a:lnTo>
                    <a:pt x="72" y="28"/>
                  </a:lnTo>
                  <a:lnTo>
                    <a:pt x="72" y="28"/>
                  </a:lnTo>
                  <a:lnTo>
                    <a:pt x="68" y="34"/>
                  </a:lnTo>
                  <a:lnTo>
                    <a:pt x="68" y="34"/>
                  </a:lnTo>
                  <a:lnTo>
                    <a:pt x="60" y="40"/>
                  </a:lnTo>
                  <a:lnTo>
                    <a:pt x="60" y="40"/>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366"/>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367"/>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368"/>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369"/>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370"/>
            <p:cNvSpPr>
              <a:spLocks noEditPoints="1"/>
            </p:cNvSpPr>
            <p:nvPr/>
          </p:nvSpPr>
          <p:spPr bwMode="auto">
            <a:xfrm>
              <a:off x="903061" y="2317495"/>
              <a:ext cx="303422" cy="338602"/>
            </a:xfrm>
            <a:custGeom>
              <a:avLst/>
              <a:gdLst>
                <a:gd name="T0" fmla="*/ 78 w 138"/>
                <a:gd name="T1" fmla="*/ 94 h 154"/>
                <a:gd name="T2" fmla="*/ 88 w 138"/>
                <a:gd name="T3" fmla="*/ 98 h 154"/>
                <a:gd name="T4" fmla="*/ 92 w 138"/>
                <a:gd name="T5" fmla="*/ 106 h 154"/>
                <a:gd name="T6" fmla="*/ 90 w 138"/>
                <a:gd name="T7" fmla="*/ 108 h 154"/>
                <a:gd name="T8" fmla="*/ 88 w 138"/>
                <a:gd name="T9" fmla="*/ 112 h 154"/>
                <a:gd name="T10" fmla="*/ 78 w 138"/>
                <a:gd name="T11" fmla="*/ 94 h 154"/>
                <a:gd name="T12" fmla="*/ 60 w 138"/>
                <a:gd name="T13" fmla="*/ 58 h 154"/>
                <a:gd name="T14" fmla="*/ 52 w 138"/>
                <a:gd name="T15" fmla="*/ 56 h 154"/>
                <a:gd name="T16" fmla="*/ 48 w 138"/>
                <a:gd name="T17" fmla="*/ 48 h 154"/>
                <a:gd name="T18" fmla="*/ 50 w 138"/>
                <a:gd name="T19" fmla="*/ 46 h 154"/>
                <a:gd name="T20" fmla="*/ 52 w 138"/>
                <a:gd name="T21" fmla="*/ 42 h 154"/>
                <a:gd name="T22" fmla="*/ 60 w 138"/>
                <a:gd name="T23" fmla="*/ 58 h 154"/>
                <a:gd name="T24" fmla="*/ 0 w 138"/>
                <a:gd name="T25" fmla="*/ 134 h 154"/>
                <a:gd name="T26" fmla="*/ 14 w 138"/>
                <a:gd name="T27" fmla="*/ 138 h 154"/>
                <a:gd name="T28" fmla="*/ 34 w 138"/>
                <a:gd name="T29" fmla="*/ 140 h 154"/>
                <a:gd name="T30" fmla="*/ 60 w 138"/>
                <a:gd name="T31" fmla="*/ 142 h 154"/>
                <a:gd name="T32" fmla="*/ 78 w 138"/>
                <a:gd name="T33" fmla="*/ 154 h 154"/>
                <a:gd name="T34" fmla="*/ 78 w 138"/>
                <a:gd name="T35" fmla="*/ 140 h 154"/>
                <a:gd name="T36" fmla="*/ 92 w 138"/>
                <a:gd name="T37" fmla="*/ 138 h 154"/>
                <a:gd name="T38" fmla="*/ 118 w 138"/>
                <a:gd name="T39" fmla="*/ 130 h 154"/>
                <a:gd name="T40" fmla="*/ 126 w 138"/>
                <a:gd name="T41" fmla="*/ 124 h 154"/>
                <a:gd name="T42" fmla="*/ 134 w 138"/>
                <a:gd name="T43" fmla="*/ 118 h 154"/>
                <a:gd name="T44" fmla="*/ 138 w 138"/>
                <a:gd name="T45" fmla="*/ 104 h 154"/>
                <a:gd name="T46" fmla="*/ 136 w 138"/>
                <a:gd name="T47" fmla="*/ 94 h 154"/>
                <a:gd name="T48" fmla="*/ 132 w 138"/>
                <a:gd name="T49" fmla="*/ 88 h 154"/>
                <a:gd name="T50" fmla="*/ 116 w 138"/>
                <a:gd name="T51" fmla="*/ 76 h 154"/>
                <a:gd name="T52" fmla="*/ 102 w 138"/>
                <a:gd name="T53" fmla="*/ 70 h 154"/>
                <a:gd name="T54" fmla="*/ 86 w 138"/>
                <a:gd name="T55" fmla="*/ 66 h 154"/>
                <a:gd name="T56" fmla="*/ 78 w 138"/>
                <a:gd name="T57" fmla="*/ 36 h 154"/>
                <a:gd name="T58" fmla="*/ 96 w 138"/>
                <a:gd name="T59" fmla="*/ 38 h 154"/>
                <a:gd name="T60" fmla="*/ 110 w 138"/>
                <a:gd name="T61" fmla="*/ 40 h 154"/>
                <a:gd name="T62" fmla="*/ 120 w 138"/>
                <a:gd name="T63" fmla="*/ 42 h 154"/>
                <a:gd name="T64" fmla="*/ 130 w 138"/>
                <a:gd name="T65" fmla="*/ 20 h 154"/>
                <a:gd name="T66" fmla="*/ 108 w 138"/>
                <a:gd name="T67" fmla="*/ 16 h 154"/>
                <a:gd name="T68" fmla="*/ 78 w 138"/>
                <a:gd name="T69" fmla="*/ 0 h 154"/>
                <a:gd name="T70" fmla="*/ 60 w 138"/>
                <a:gd name="T71" fmla="*/ 14 h 154"/>
                <a:gd name="T72" fmla="*/ 46 w 138"/>
                <a:gd name="T73" fmla="*/ 16 h 154"/>
                <a:gd name="T74" fmla="*/ 34 w 138"/>
                <a:gd name="T75" fmla="*/ 20 h 154"/>
                <a:gd name="T76" fmla="*/ 22 w 138"/>
                <a:gd name="T77" fmla="*/ 24 h 154"/>
                <a:gd name="T78" fmla="*/ 8 w 138"/>
                <a:gd name="T79" fmla="*/ 36 h 154"/>
                <a:gd name="T80" fmla="*/ 4 w 138"/>
                <a:gd name="T81" fmla="*/ 44 h 154"/>
                <a:gd name="T82" fmla="*/ 2 w 138"/>
                <a:gd name="T83" fmla="*/ 50 h 154"/>
                <a:gd name="T84" fmla="*/ 10 w 138"/>
                <a:gd name="T85" fmla="*/ 66 h 154"/>
                <a:gd name="T86" fmla="*/ 18 w 138"/>
                <a:gd name="T87" fmla="*/ 74 h 154"/>
                <a:gd name="T88" fmla="*/ 28 w 138"/>
                <a:gd name="T89" fmla="*/ 78 h 154"/>
                <a:gd name="T90" fmla="*/ 58 w 138"/>
                <a:gd name="T91" fmla="*/ 88 h 154"/>
                <a:gd name="T92" fmla="*/ 60 w 138"/>
                <a:gd name="T93" fmla="*/ 118 h 154"/>
                <a:gd name="T94" fmla="*/ 40 w 138"/>
                <a:gd name="T95" fmla="*/ 118 h 154"/>
                <a:gd name="T96" fmla="*/ 24 w 138"/>
                <a:gd name="T97" fmla="*/ 114 h 154"/>
                <a:gd name="T98" fmla="*/ 10 w 138"/>
                <a:gd name="T99" fmla="*/ 11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54">
                  <a:moveTo>
                    <a:pt x="78" y="94"/>
                  </a:moveTo>
                  <a:lnTo>
                    <a:pt x="78" y="94"/>
                  </a:lnTo>
                  <a:lnTo>
                    <a:pt x="88" y="98"/>
                  </a:lnTo>
                  <a:lnTo>
                    <a:pt x="88" y="98"/>
                  </a:lnTo>
                  <a:lnTo>
                    <a:pt x="90" y="102"/>
                  </a:lnTo>
                  <a:lnTo>
                    <a:pt x="92" y="106"/>
                  </a:lnTo>
                  <a:lnTo>
                    <a:pt x="92" y="106"/>
                  </a:lnTo>
                  <a:lnTo>
                    <a:pt x="90" y="108"/>
                  </a:lnTo>
                  <a:lnTo>
                    <a:pt x="88" y="112"/>
                  </a:lnTo>
                  <a:lnTo>
                    <a:pt x="88" y="112"/>
                  </a:lnTo>
                  <a:lnTo>
                    <a:pt x="78" y="116"/>
                  </a:lnTo>
                  <a:lnTo>
                    <a:pt x="78" y="94"/>
                  </a:lnTo>
                  <a:close/>
                  <a:moveTo>
                    <a:pt x="60" y="58"/>
                  </a:moveTo>
                  <a:lnTo>
                    <a:pt x="60" y="58"/>
                  </a:lnTo>
                  <a:lnTo>
                    <a:pt x="52" y="56"/>
                  </a:lnTo>
                  <a:lnTo>
                    <a:pt x="52" y="56"/>
                  </a:lnTo>
                  <a:lnTo>
                    <a:pt x="50" y="52"/>
                  </a:lnTo>
                  <a:lnTo>
                    <a:pt x="48" y="48"/>
                  </a:lnTo>
                  <a:lnTo>
                    <a:pt x="48" y="48"/>
                  </a:lnTo>
                  <a:lnTo>
                    <a:pt x="50" y="46"/>
                  </a:lnTo>
                  <a:lnTo>
                    <a:pt x="52" y="42"/>
                  </a:lnTo>
                  <a:lnTo>
                    <a:pt x="52" y="42"/>
                  </a:lnTo>
                  <a:lnTo>
                    <a:pt x="60" y="38"/>
                  </a:lnTo>
                  <a:lnTo>
                    <a:pt x="60" y="58"/>
                  </a:lnTo>
                  <a:close/>
                  <a:moveTo>
                    <a:pt x="0" y="134"/>
                  </a:moveTo>
                  <a:lnTo>
                    <a:pt x="0" y="134"/>
                  </a:lnTo>
                  <a:lnTo>
                    <a:pt x="14" y="138"/>
                  </a:lnTo>
                  <a:lnTo>
                    <a:pt x="14" y="138"/>
                  </a:lnTo>
                  <a:lnTo>
                    <a:pt x="34" y="140"/>
                  </a:lnTo>
                  <a:lnTo>
                    <a:pt x="34" y="140"/>
                  </a:lnTo>
                  <a:lnTo>
                    <a:pt x="56" y="142"/>
                  </a:lnTo>
                  <a:lnTo>
                    <a:pt x="60" y="142"/>
                  </a:lnTo>
                  <a:lnTo>
                    <a:pt x="60" y="154"/>
                  </a:lnTo>
                  <a:lnTo>
                    <a:pt x="78" y="154"/>
                  </a:lnTo>
                  <a:lnTo>
                    <a:pt x="78" y="140"/>
                  </a:lnTo>
                  <a:lnTo>
                    <a:pt x="78" y="140"/>
                  </a:lnTo>
                  <a:lnTo>
                    <a:pt x="92" y="138"/>
                  </a:lnTo>
                  <a:lnTo>
                    <a:pt x="92" y="138"/>
                  </a:lnTo>
                  <a:lnTo>
                    <a:pt x="106" y="136"/>
                  </a:lnTo>
                  <a:lnTo>
                    <a:pt x="118" y="130"/>
                  </a:lnTo>
                  <a:lnTo>
                    <a:pt x="118" y="130"/>
                  </a:lnTo>
                  <a:lnTo>
                    <a:pt x="126" y="124"/>
                  </a:lnTo>
                  <a:lnTo>
                    <a:pt x="134" y="118"/>
                  </a:lnTo>
                  <a:lnTo>
                    <a:pt x="134" y="118"/>
                  </a:lnTo>
                  <a:lnTo>
                    <a:pt x="136" y="110"/>
                  </a:lnTo>
                  <a:lnTo>
                    <a:pt x="138" y="104"/>
                  </a:lnTo>
                  <a:lnTo>
                    <a:pt x="138" y="104"/>
                  </a:lnTo>
                  <a:lnTo>
                    <a:pt x="136" y="94"/>
                  </a:lnTo>
                  <a:lnTo>
                    <a:pt x="132" y="88"/>
                  </a:lnTo>
                  <a:lnTo>
                    <a:pt x="132" y="88"/>
                  </a:lnTo>
                  <a:lnTo>
                    <a:pt x="126" y="80"/>
                  </a:lnTo>
                  <a:lnTo>
                    <a:pt x="116" y="76"/>
                  </a:lnTo>
                  <a:lnTo>
                    <a:pt x="116" y="76"/>
                  </a:lnTo>
                  <a:lnTo>
                    <a:pt x="102" y="70"/>
                  </a:lnTo>
                  <a:lnTo>
                    <a:pt x="86" y="66"/>
                  </a:lnTo>
                  <a:lnTo>
                    <a:pt x="86" y="66"/>
                  </a:lnTo>
                  <a:lnTo>
                    <a:pt x="78" y="64"/>
                  </a:lnTo>
                  <a:lnTo>
                    <a:pt x="78" y="36"/>
                  </a:lnTo>
                  <a:lnTo>
                    <a:pt x="78" y="36"/>
                  </a:lnTo>
                  <a:lnTo>
                    <a:pt x="96" y="38"/>
                  </a:lnTo>
                  <a:lnTo>
                    <a:pt x="96" y="38"/>
                  </a:lnTo>
                  <a:lnTo>
                    <a:pt x="110" y="40"/>
                  </a:lnTo>
                  <a:lnTo>
                    <a:pt x="110" y="40"/>
                  </a:lnTo>
                  <a:lnTo>
                    <a:pt x="120" y="42"/>
                  </a:lnTo>
                  <a:lnTo>
                    <a:pt x="130" y="20"/>
                  </a:lnTo>
                  <a:lnTo>
                    <a:pt x="130" y="20"/>
                  </a:lnTo>
                  <a:lnTo>
                    <a:pt x="108" y="16"/>
                  </a:lnTo>
                  <a:lnTo>
                    <a:pt x="108" y="16"/>
                  </a:lnTo>
                  <a:lnTo>
                    <a:pt x="78" y="14"/>
                  </a:lnTo>
                  <a:lnTo>
                    <a:pt x="78" y="0"/>
                  </a:lnTo>
                  <a:lnTo>
                    <a:pt x="60" y="0"/>
                  </a:lnTo>
                  <a:lnTo>
                    <a:pt x="60" y="14"/>
                  </a:lnTo>
                  <a:lnTo>
                    <a:pt x="60" y="14"/>
                  </a:lnTo>
                  <a:lnTo>
                    <a:pt x="46" y="16"/>
                  </a:lnTo>
                  <a:lnTo>
                    <a:pt x="46" y="16"/>
                  </a:lnTo>
                  <a:lnTo>
                    <a:pt x="34" y="20"/>
                  </a:lnTo>
                  <a:lnTo>
                    <a:pt x="22" y="24"/>
                  </a:lnTo>
                  <a:lnTo>
                    <a:pt x="22" y="24"/>
                  </a:lnTo>
                  <a:lnTo>
                    <a:pt x="14" y="30"/>
                  </a:lnTo>
                  <a:lnTo>
                    <a:pt x="8" y="36"/>
                  </a:lnTo>
                  <a:lnTo>
                    <a:pt x="8" y="36"/>
                  </a:lnTo>
                  <a:lnTo>
                    <a:pt x="4" y="44"/>
                  </a:lnTo>
                  <a:lnTo>
                    <a:pt x="2" y="50"/>
                  </a:lnTo>
                  <a:lnTo>
                    <a:pt x="2" y="50"/>
                  </a:lnTo>
                  <a:lnTo>
                    <a:pt x="4" y="60"/>
                  </a:lnTo>
                  <a:lnTo>
                    <a:pt x="10" y="66"/>
                  </a:lnTo>
                  <a:lnTo>
                    <a:pt x="10" y="66"/>
                  </a:lnTo>
                  <a:lnTo>
                    <a:pt x="18" y="74"/>
                  </a:lnTo>
                  <a:lnTo>
                    <a:pt x="28" y="78"/>
                  </a:lnTo>
                  <a:lnTo>
                    <a:pt x="28" y="78"/>
                  </a:lnTo>
                  <a:lnTo>
                    <a:pt x="42" y="84"/>
                  </a:lnTo>
                  <a:lnTo>
                    <a:pt x="58" y="88"/>
                  </a:lnTo>
                  <a:lnTo>
                    <a:pt x="60" y="88"/>
                  </a:lnTo>
                  <a:lnTo>
                    <a:pt x="60" y="118"/>
                  </a:lnTo>
                  <a:lnTo>
                    <a:pt x="60" y="118"/>
                  </a:lnTo>
                  <a:lnTo>
                    <a:pt x="40" y="118"/>
                  </a:lnTo>
                  <a:lnTo>
                    <a:pt x="40" y="118"/>
                  </a:lnTo>
                  <a:lnTo>
                    <a:pt x="24" y="114"/>
                  </a:lnTo>
                  <a:lnTo>
                    <a:pt x="24" y="114"/>
                  </a:lnTo>
                  <a:lnTo>
                    <a:pt x="10" y="110"/>
                  </a:lnTo>
                  <a:lnTo>
                    <a:pt x="0" y="13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371"/>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372"/>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9" name="矩形 18"/>
          <p:cNvSpPr/>
          <p:nvPr/>
        </p:nvSpPr>
        <p:spPr>
          <a:xfrm>
            <a:off x="1307993" y="4206651"/>
            <a:ext cx="2000045" cy="395370"/>
          </a:xfrm>
          <a:prstGeom prst="rect">
            <a:avLst/>
          </a:prstGeom>
        </p:spPr>
        <p:txBody>
          <a:bodyPr wrap="none" lIns="117226" tIns="58613" rIns="117226" bIns="58613">
            <a:spAutoFit/>
          </a:bodyPr>
          <a:lstStyle/>
          <a:p>
            <a:r>
              <a:rPr lang="en-US" altLang="zh-CN" b="1" dirty="0" smtClean="0">
                <a:latin typeface="微软雅黑" panose="020B0503020204020204" pitchFamily="34" charset="-122"/>
                <a:ea typeface="微软雅黑" panose="020B0503020204020204" pitchFamily="34" charset="-122"/>
              </a:rPr>
              <a:t>20XX</a:t>
            </a:r>
            <a:r>
              <a:rPr lang="zh-CN" altLang="en-US" b="1" dirty="0" smtClean="0">
                <a:latin typeface="微软雅黑" panose="020B0503020204020204" pitchFamily="34" charset="-122"/>
                <a:ea typeface="微软雅黑" panose="020B0503020204020204" pitchFamily="34" charset="-122"/>
              </a:rPr>
              <a:t>年</a:t>
            </a:r>
            <a:r>
              <a:rPr lang="zh-CN" altLang="en-US" b="1" dirty="0">
                <a:latin typeface="微软雅黑" panose="020B0503020204020204" pitchFamily="34" charset="-122"/>
                <a:ea typeface="微软雅黑" panose="020B0503020204020204" pitchFamily="34" charset="-122"/>
              </a:rPr>
              <a:t>盈利情况</a:t>
            </a:r>
          </a:p>
        </p:txBody>
      </p:sp>
      <p:sp>
        <p:nvSpPr>
          <p:cNvPr id="20" name="矩形 3"/>
          <p:cNvSpPr/>
          <p:nvPr/>
        </p:nvSpPr>
        <p:spPr>
          <a:xfrm>
            <a:off x="1063558" y="4304330"/>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dirty="0">
              <a:solidFill>
                <a:schemeClr val="bg1"/>
              </a:solidFill>
              <a:ea typeface="微软雅黑" panose="020B0503020204020204" pitchFamily="34" charset="-122"/>
            </a:endParaRPr>
          </a:p>
        </p:txBody>
      </p:sp>
      <p:sp>
        <p:nvSpPr>
          <p:cNvPr id="21" name="Text Box 44"/>
          <p:cNvSpPr txBox="1">
            <a:spLocks noChangeArrowheads="1"/>
          </p:cNvSpPr>
          <p:nvPr/>
        </p:nvSpPr>
        <p:spPr bwMode="auto">
          <a:xfrm>
            <a:off x="1301777" y="4649953"/>
            <a:ext cx="8022005" cy="99091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17226" tIns="58613" rIns="117226" bIns="58613">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gn="just"/>
            <a:r>
              <a:rPr lang="zh-CN" altLang="en-US" sz="1400" dirty="0" smtClean="0">
                <a:solidFill>
                  <a:schemeClr val="tx1"/>
                </a:solidFill>
              </a:rPr>
              <a:t>添加你自己的详细信息</a:t>
            </a:r>
            <a:r>
              <a:rPr lang="zh-CN" altLang="en-US" sz="1400" dirty="0">
                <a:solidFill>
                  <a:schemeClr val="tx1"/>
                </a:solidFill>
              </a:rPr>
              <a:t>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添加你自己的详细信息添加你自己的详细信息添加你自己的详细信息添加你自己的详细信息</a:t>
            </a:r>
            <a:endParaRPr lang="en-US" altLang="zh-CN" sz="1400" dirty="0">
              <a:solidFill>
                <a:schemeClr val="tx1"/>
              </a:solidFill>
            </a:endParaRPr>
          </a:p>
        </p:txBody>
      </p:sp>
      <p:sp>
        <p:nvSpPr>
          <p:cNvPr id="22" name="Line 3"/>
          <p:cNvSpPr>
            <a:spLocks noChangeShapeType="1"/>
          </p:cNvSpPr>
          <p:nvPr/>
        </p:nvSpPr>
        <p:spPr bwMode="auto">
          <a:xfrm rot="10800000">
            <a:off x="5822626" y="3513214"/>
            <a:ext cx="4338397"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3" name="Line 4"/>
          <p:cNvSpPr>
            <a:spLocks noChangeShapeType="1"/>
          </p:cNvSpPr>
          <p:nvPr/>
        </p:nvSpPr>
        <p:spPr bwMode="auto">
          <a:xfrm rot="10800000">
            <a:off x="5826921" y="2960263"/>
            <a:ext cx="4334104"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4" name="Line 5"/>
          <p:cNvSpPr>
            <a:spLocks noChangeShapeType="1"/>
          </p:cNvSpPr>
          <p:nvPr/>
        </p:nvSpPr>
        <p:spPr bwMode="auto">
          <a:xfrm rot="10800000">
            <a:off x="5826920" y="2407311"/>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5" name="Line 13"/>
          <p:cNvSpPr>
            <a:spLocks noChangeShapeType="1"/>
          </p:cNvSpPr>
          <p:nvPr/>
        </p:nvSpPr>
        <p:spPr bwMode="auto">
          <a:xfrm>
            <a:off x="5815474" y="3925456"/>
            <a:ext cx="5501721"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6" name="Line 14"/>
          <p:cNvSpPr>
            <a:spLocks noChangeShapeType="1"/>
          </p:cNvSpPr>
          <p:nvPr/>
        </p:nvSpPr>
        <p:spPr bwMode="auto">
          <a:xfrm rot="16200000">
            <a:off x="4473113" y="2584383"/>
            <a:ext cx="2684722"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7" name="Line 16"/>
          <p:cNvSpPr>
            <a:spLocks noChangeShapeType="1"/>
          </p:cNvSpPr>
          <p:nvPr/>
        </p:nvSpPr>
        <p:spPr bwMode="auto">
          <a:xfrm rot="16200000">
            <a:off x="5325273"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8" name="Line 17"/>
          <p:cNvSpPr>
            <a:spLocks noChangeShapeType="1"/>
          </p:cNvSpPr>
          <p:nvPr/>
        </p:nvSpPr>
        <p:spPr bwMode="auto">
          <a:xfrm rot="16200000">
            <a:off x="6641679"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9" name="Line 18"/>
          <p:cNvSpPr>
            <a:spLocks noChangeShapeType="1"/>
          </p:cNvSpPr>
          <p:nvPr/>
        </p:nvSpPr>
        <p:spPr bwMode="auto">
          <a:xfrm rot="16200000">
            <a:off x="7711975"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0" name="Line 19"/>
          <p:cNvSpPr>
            <a:spLocks noChangeShapeType="1"/>
          </p:cNvSpPr>
          <p:nvPr/>
        </p:nvSpPr>
        <p:spPr bwMode="auto">
          <a:xfrm rot="16200000">
            <a:off x="8810888"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1" name="Text Box 52"/>
          <p:cNvSpPr txBox="1">
            <a:spLocks noChangeArrowheads="1"/>
          </p:cNvSpPr>
          <p:nvPr/>
        </p:nvSpPr>
        <p:spPr bwMode="auto">
          <a:xfrm>
            <a:off x="5047829" y="1130013"/>
            <a:ext cx="697536" cy="51848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微软雅黑" pitchFamily="34" charset="-122"/>
                <a:ea typeface="微软雅黑" pitchFamily="34" charset="-122"/>
              </a:rPr>
              <a:t>单位：</a:t>
            </a:r>
            <a:r>
              <a:rPr lang="zh-CN" altLang="en-US" sz="1200" b="1" i="0" kern="0" dirty="0">
                <a:latin typeface="微软雅黑" pitchFamily="34" charset="-122"/>
                <a:ea typeface="微软雅黑" pitchFamily="34" charset="-122"/>
              </a:rPr>
              <a:t>亿元</a:t>
            </a:r>
          </a:p>
        </p:txBody>
      </p:sp>
      <p:sp>
        <p:nvSpPr>
          <p:cNvPr id="32" name="Text Box 53"/>
          <p:cNvSpPr txBox="1">
            <a:spLocks noChangeArrowheads="1"/>
          </p:cNvSpPr>
          <p:nvPr/>
        </p:nvSpPr>
        <p:spPr bwMode="auto">
          <a:xfrm>
            <a:off x="6258244" y="3952763"/>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Impact" pitchFamily="34" charset="0"/>
                <a:ea typeface="微软雅黑" pitchFamily="34" charset="-122"/>
              </a:rPr>
              <a:t>一季度</a:t>
            </a:r>
            <a:endParaRPr lang="en-US" altLang="zh-CN" sz="1400" b="1" i="0" kern="0" dirty="0">
              <a:latin typeface="Impact" pitchFamily="34" charset="0"/>
              <a:ea typeface="微软雅黑" pitchFamily="34" charset="-122"/>
            </a:endParaRPr>
          </a:p>
        </p:txBody>
      </p:sp>
      <p:sp>
        <p:nvSpPr>
          <p:cNvPr id="33" name="Text Box 54"/>
          <p:cNvSpPr txBox="1">
            <a:spLocks noChangeArrowheads="1"/>
          </p:cNvSpPr>
          <p:nvPr/>
        </p:nvSpPr>
        <p:spPr bwMode="auto">
          <a:xfrm>
            <a:off x="7571788"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二季度</a:t>
            </a:r>
            <a:endParaRPr lang="en-US" altLang="zh-CN" sz="1400" b="1" i="0" kern="0" dirty="0">
              <a:latin typeface="Impact" pitchFamily="34" charset="0"/>
              <a:ea typeface="微软雅黑" pitchFamily="34" charset="-122"/>
            </a:endParaRPr>
          </a:p>
        </p:txBody>
      </p:sp>
      <p:sp>
        <p:nvSpPr>
          <p:cNvPr id="34" name="Text Box 55"/>
          <p:cNvSpPr txBox="1">
            <a:spLocks noChangeArrowheads="1"/>
          </p:cNvSpPr>
          <p:nvPr/>
        </p:nvSpPr>
        <p:spPr bwMode="auto">
          <a:xfrm>
            <a:off x="8656670"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三季度</a:t>
            </a:r>
            <a:endParaRPr lang="en-US" altLang="zh-CN" sz="1400" b="1" i="0" kern="0" dirty="0">
              <a:latin typeface="Impact" pitchFamily="34" charset="0"/>
              <a:ea typeface="微软雅黑" pitchFamily="34" charset="-122"/>
            </a:endParaRPr>
          </a:p>
        </p:txBody>
      </p:sp>
      <p:sp>
        <p:nvSpPr>
          <p:cNvPr id="35" name="Text Box 56"/>
          <p:cNvSpPr txBox="1">
            <a:spLocks noChangeArrowheads="1"/>
          </p:cNvSpPr>
          <p:nvPr/>
        </p:nvSpPr>
        <p:spPr bwMode="auto">
          <a:xfrm>
            <a:off x="9739567"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四季度</a:t>
            </a:r>
            <a:endParaRPr lang="en-US" altLang="zh-CN" sz="1400" b="1" i="0" kern="0" dirty="0">
              <a:latin typeface="Impact" pitchFamily="34" charset="0"/>
              <a:ea typeface="微软雅黑" pitchFamily="34" charset="-122"/>
            </a:endParaRPr>
          </a:p>
        </p:txBody>
      </p:sp>
      <p:sp>
        <p:nvSpPr>
          <p:cNvPr id="36" name="Line 5"/>
          <p:cNvSpPr>
            <a:spLocks noChangeShapeType="1"/>
          </p:cNvSpPr>
          <p:nvPr/>
        </p:nvSpPr>
        <p:spPr bwMode="auto">
          <a:xfrm rot="10800000">
            <a:off x="5826920" y="1854358"/>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7" name="圆角矩形标注 36"/>
          <p:cNvSpPr/>
          <p:nvPr/>
        </p:nvSpPr>
        <p:spPr>
          <a:xfrm>
            <a:off x="9375369" y="1666672"/>
            <a:ext cx="696740" cy="339705"/>
          </a:xfrm>
          <a:prstGeom prst="wedgeRoundRectCallout">
            <a:avLst>
              <a:gd name="adj1" fmla="val 47590"/>
              <a:gd name="adj2" fmla="val 85257"/>
              <a:gd name="adj3" fmla="val 16667"/>
            </a:avLst>
          </a:prstGeom>
          <a:solidFill>
            <a:schemeClr val="bg1"/>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en-US" altLang="zh-CN" sz="1400" b="1" dirty="0">
                <a:solidFill>
                  <a:schemeClr val="tx1"/>
                </a:solidFill>
                <a:latin typeface="微软雅黑" panose="020B0503020204020204" pitchFamily="34" charset="-122"/>
                <a:ea typeface="微软雅黑" panose="020B0503020204020204" pitchFamily="34" charset="-122"/>
              </a:rPr>
              <a:t>65%</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38" name="Text Box 53"/>
          <p:cNvSpPr txBox="1">
            <a:spLocks noChangeArrowheads="1"/>
          </p:cNvSpPr>
          <p:nvPr/>
        </p:nvSpPr>
        <p:spPr bwMode="auto">
          <a:xfrm>
            <a:off x="5394354" y="3359363"/>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4</a:t>
            </a:r>
          </a:p>
        </p:txBody>
      </p:sp>
      <p:sp>
        <p:nvSpPr>
          <p:cNvPr id="39" name="Text Box 53"/>
          <p:cNvSpPr txBox="1">
            <a:spLocks noChangeArrowheads="1"/>
          </p:cNvSpPr>
          <p:nvPr/>
        </p:nvSpPr>
        <p:spPr bwMode="auto">
          <a:xfrm>
            <a:off x="5394354" y="2803700"/>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6</a:t>
            </a:r>
          </a:p>
        </p:txBody>
      </p:sp>
      <p:sp>
        <p:nvSpPr>
          <p:cNvPr id="40" name="Text Box 53"/>
          <p:cNvSpPr txBox="1">
            <a:spLocks noChangeArrowheads="1"/>
          </p:cNvSpPr>
          <p:nvPr/>
        </p:nvSpPr>
        <p:spPr bwMode="auto">
          <a:xfrm>
            <a:off x="5394354" y="2248036"/>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8</a:t>
            </a:r>
          </a:p>
        </p:txBody>
      </p:sp>
      <p:sp>
        <p:nvSpPr>
          <p:cNvPr id="41" name="Text Box 53"/>
          <p:cNvSpPr txBox="1">
            <a:spLocks noChangeArrowheads="1"/>
          </p:cNvSpPr>
          <p:nvPr/>
        </p:nvSpPr>
        <p:spPr bwMode="auto">
          <a:xfrm>
            <a:off x="5394354" y="1692372"/>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10</a:t>
            </a:r>
          </a:p>
        </p:txBody>
      </p:sp>
      <p:sp>
        <p:nvSpPr>
          <p:cNvPr id="42" name="任意多边形 41"/>
          <p:cNvSpPr/>
          <p:nvPr/>
        </p:nvSpPr>
        <p:spPr>
          <a:xfrm>
            <a:off x="5828024" y="2213321"/>
            <a:ext cx="4333207" cy="1713424"/>
          </a:xfrm>
          <a:custGeom>
            <a:avLst/>
            <a:gdLst/>
            <a:ahLst/>
            <a:cxnLst/>
            <a:rect l="l" t="t" r="r" b="b"/>
            <a:pathLst>
              <a:path w="3250328" h="1427523">
                <a:moveTo>
                  <a:pt x="3250328" y="0"/>
                </a:moveTo>
                <a:lnTo>
                  <a:pt x="3250328" y="1427523"/>
                </a:lnTo>
                <a:lnTo>
                  <a:pt x="0" y="1427523"/>
                </a:lnTo>
                <a:lnTo>
                  <a:pt x="621428" y="552450"/>
                </a:lnTo>
                <a:lnTo>
                  <a:pt x="1618378" y="393700"/>
                </a:lnTo>
                <a:lnTo>
                  <a:pt x="2424828" y="330200"/>
                </a:lnTo>
                <a:close/>
              </a:path>
            </a:pathLst>
          </a:custGeom>
          <a:solidFill>
            <a:srgbClr val="05AFFB">
              <a:alpha val="52000"/>
            </a:srgbClr>
          </a:solidFill>
          <a:ln>
            <a:solidFill>
              <a:srgbClr val="05AFFB"/>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43" name="Oval 24"/>
          <p:cNvSpPr>
            <a:spLocks noChangeArrowheads="1"/>
          </p:cNvSpPr>
          <p:nvPr/>
        </p:nvSpPr>
        <p:spPr bwMode="auto">
          <a:xfrm flipV="1">
            <a:off x="6623155" y="2838689"/>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4" name="Rectangle 48"/>
          <p:cNvSpPr>
            <a:spLocks noChangeArrowheads="1"/>
          </p:cNvSpPr>
          <p:nvPr/>
        </p:nvSpPr>
        <p:spPr bwMode="auto">
          <a:xfrm>
            <a:off x="6567371" y="2540087"/>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5" name="Oval 24"/>
          <p:cNvSpPr>
            <a:spLocks noChangeArrowheads="1"/>
          </p:cNvSpPr>
          <p:nvPr/>
        </p:nvSpPr>
        <p:spPr bwMode="auto">
          <a:xfrm flipV="1">
            <a:off x="7937492" y="2638267"/>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6" name="Oval 24"/>
          <p:cNvSpPr>
            <a:spLocks noChangeArrowheads="1"/>
          </p:cNvSpPr>
          <p:nvPr/>
        </p:nvSpPr>
        <p:spPr bwMode="auto">
          <a:xfrm flipV="1">
            <a:off x="10100186" y="2164253"/>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7" name="Rectangle 48"/>
          <p:cNvSpPr>
            <a:spLocks noChangeArrowheads="1"/>
          </p:cNvSpPr>
          <p:nvPr/>
        </p:nvSpPr>
        <p:spPr bwMode="auto">
          <a:xfrm>
            <a:off x="7963406" y="2386383"/>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8" name="Rectangle 48"/>
          <p:cNvSpPr>
            <a:spLocks noChangeArrowheads="1"/>
          </p:cNvSpPr>
          <p:nvPr/>
        </p:nvSpPr>
        <p:spPr bwMode="auto">
          <a:xfrm>
            <a:off x="10117701" y="2042505"/>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cxnSp>
        <p:nvCxnSpPr>
          <p:cNvPr id="49" name="直接连接符 48"/>
          <p:cNvCxnSpPr/>
          <p:nvPr/>
        </p:nvCxnSpPr>
        <p:spPr>
          <a:xfrm>
            <a:off x="1466414" y="4649952"/>
            <a:ext cx="7751078" cy="0"/>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001030"/>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0-#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25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500"/>
                            </p:stCondLst>
                            <p:childTnLst>
                              <p:par>
                                <p:cTn id="22" presetID="5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Scale>
                                      <p:cBhvr>
                                        <p:cTn id="2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
                                        </p:tgtEl>
                                        <p:attrNameLst>
                                          <p:attrName>ppt_x</p:attrName>
                                          <p:attrName>ppt_y</p:attrName>
                                        </p:attrNameLst>
                                      </p:cBhvr>
                                    </p:animMotion>
                                    <p:animEffect transition="in" filter="fade">
                                      <p:cBhvr>
                                        <p:cTn id="26" dur="1000"/>
                                        <p:tgtEl>
                                          <p:spTgt spid="21"/>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par>
                                <p:cTn id="32" presetID="32" presetClass="emph" presetSubtype="0" repeatCount="3000" fill="hold" nodeType="withEffect">
                                  <p:stCondLst>
                                    <p:cond delay="0"/>
                                  </p:stCondLst>
                                  <p:childTnLst>
                                    <p:animRot by="120000">
                                      <p:cBhvr>
                                        <p:cTn id="33" dur="25" fill="hold">
                                          <p:stCondLst>
                                            <p:cond delay="0"/>
                                          </p:stCondLst>
                                        </p:cTn>
                                        <p:tgtEl>
                                          <p:spTgt spid="3"/>
                                        </p:tgtEl>
                                        <p:attrNameLst>
                                          <p:attrName>r</p:attrName>
                                        </p:attrNameLst>
                                      </p:cBhvr>
                                    </p:animRot>
                                    <p:animRot by="-240000">
                                      <p:cBhvr>
                                        <p:cTn id="34" dur="50" fill="hold">
                                          <p:stCondLst>
                                            <p:cond delay="50"/>
                                          </p:stCondLst>
                                        </p:cTn>
                                        <p:tgtEl>
                                          <p:spTgt spid="3"/>
                                        </p:tgtEl>
                                        <p:attrNameLst>
                                          <p:attrName>r</p:attrName>
                                        </p:attrNameLst>
                                      </p:cBhvr>
                                    </p:animRot>
                                    <p:animRot by="240000">
                                      <p:cBhvr>
                                        <p:cTn id="35" dur="50" fill="hold">
                                          <p:stCondLst>
                                            <p:cond delay="100"/>
                                          </p:stCondLst>
                                        </p:cTn>
                                        <p:tgtEl>
                                          <p:spTgt spid="3"/>
                                        </p:tgtEl>
                                        <p:attrNameLst>
                                          <p:attrName>r</p:attrName>
                                        </p:attrNameLst>
                                      </p:cBhvr>
                                    </p:animRot>
                                    <p:animRot by="-240000">
                                      <p:cBhvr>
                                        <p:cTn id="36" dur="50" fill="hold">
                                          <p:stCondLst>
                                            <p:cond delay="150"/>
                                          </p:stCondLst>
                                        </p:cTn>
                                        <p:tgtEl>
                                          <p:spTgt spid="3"/>
                                        </p:tgtEl>
                                        <p:attrNameLst>
                                          <p:attrName>r</p:attrName>
                                        </p:attrNameLst>
                                      </p:cBhvr>
                                    </p:animRot>
                                    <p:animRot by="120000">
                                      <p:cBhvr>
                                        <p:cTn id="37" dur="50" fill="hold">
                                          <p:stCondLst>
                                            <p:cond delay="200"/>
                                          </p:stCondLst>
                                        </p:cTn>
                                        <p:tgtEl>
                                          <p:spTgt spid="3"/>
                                        </p:tgtEl>
                                        <p:attrNameLst>
                                          <p:attrName>r</p:attrName>
                                        </p:attrNameLst>
                                      </p:cBhvr>
                                    </p:animRot>
                                  </p:childTnLst>
                                </p:cTn>
                              </p:par>
                            </p:childTnLst>
                          </p:cTn>
                        </p:par>
                        <p:par>
                          <p:cTn id="38" fill="hold">
                            <p:stCondLst>
                              <p:cond delay="325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down)">
                                      <p:cBhvr>
                                        <p:cTn id="66" dur="500"/>
                                        <p:tgtEl>
                                          <p:spTgt spid="2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4250"/>
                            </p:stCondLst>
                            <p:childTnLst>
                              <p:par>
                                <p:cTn id="71" presetID="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ppt_x"/>
                                          </p:val>
                                        </p:tav>
                                        <p:tav tm="100000">
                                          <p:val>
                                            <p:strVal val="#ppt_x"/>
                                          </p:val>
                                        </p:tav>
                                      </p:tavLst>
                                    </p:anim>
                                    <p:anim calcmode="lin" valueType="num">
                                      <p:cBhvr additive="base">
                                        <p:cTn id="74" dur="250" fill="hold"/>
                                        <p:tgtEl>
                                          <p:spTgt spid="31"/>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25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25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25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250"/>
                                        <p:tgtEl>
                                          <p:spTgt spid="38"/>
                                        </p:tgtEl>
                                      </p:cBhvr>
                                    </p:animEffect>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250" fill="hold"/>
                                        <p:tgtEl>
                                          <p:spTgt spid="32"/>
                                        </p:tgtEl>
                                        <p:attrNameLst>
                                          <p:attrName>ppt_x</p:attrName>
                                        </p:attrNameLst>
                                      </p:cBhvr>
                                      <p:tavLst>
                                        <p:tav tm="0">
                                          <p:val>
                                            <p:strVal val="#ppt_x"/>
                                          </p:val>
                                        </p:tav>
                                        <p:tav tm="100000">
                                          <p:val>
                                            <p:strVal val="#ppt_x"/>
                                          </p:val>
                                        </p:tav>
                                      </p:tavLst>
                                    </p:anim>
                                    <p:anim calcmode="lin" valueType="num">
                                      <p:cBhvr additive="base">
                                        <p:cTn id="91" dur="25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250" fill="hold"/>
                                        <p:tgtEl>
                                          <p:spTgt spid="33"/>
                                        </p:tgtEl>
                                        <p:attrNameLst>
                                          <p:attrName>ppt_x</p:attrName>
                                        </p:attrNameLst>
                                      </p:cBhvr>
                                      <p:tavLst>
                                        <p:tav tm="0">
                                          <p:val>
                                            <p:strVal val="#ppt_x"/>
                                          </p:val>
                                        </p:tav>
                                        <p:tav tm="100000">
                                          <p:val>
                                            <p:strVal val="#ppt_x"/>
                                          </p:val>
                                        </p:tav>
                                      </p:tavLst>
                                    </p:anim>
                                    <p:anim calcmode="lin" valueType="num">
                                      <p:cBhvr additive="base">
                                        <p:cTn id="95" dur="25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250" fill="hold"/>
                                        <p:tgtEl>
                                          <p:spTgt spid="34"/>
                                        </p:tgtEl>
                                        <p:attrNameLst>
                                          <p:attrName>ppt_x</p:attrName>
                                        </p:attrNameLst>
                                      </p:cBhvr>
                                      <p:tavLst>
                                        <p:tav tm="0">
                                          <p:val>
                                            <p:strVal val="#ppt_x"/>
                                          </p:val>
                                        </p:tav>
                                        <p:tav tm="100000">
                                          <p:val>
                                            <p:strVal val="#ppt_x"/>
                                          </p:val>
                                        </p:tav>
                                      </p:tavLst>
                                    </p:anim>
                                    <p:anim calcmode="lin" valueType="num">
                                      <p:cBhvr additive="base">
                                        <p:cTn id="99" dur="25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250" fill="hold"/>
                                        <p:tgtEl>
                                          <p:spTgt spid="35"/>
                                        </p:tgtEl>
                                        <p:attrNameLst>
                                          <p:attrName>ppt_x</p:attrName>
                                        </p:attrNameLst>
                                      </p:cBhvr>
                                      <p:tavLst>
                                        <p:tav tm="0">
                                          <p:val>
                                            <p:strVal val="#ppt_x"/>
                                          </p:val>
                                        </p:tav>
                                        <p:tav tm="100000">
                                          <p:val>
                                            <p:strVal val="#ppt_x"/>
                                          </p:val>
                                        </p:tav>
                                      </p:tavLst>
                                    </p:anim>
                                    <p:anim calcmode="lin" valueType="num">
                                      <p:cBhvr additive="base">
                                        <p:cTn id="103" dur="25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4750"/>
                            </p:stCondLst>
                            <p:childTnLst>
                              <p:par>
                                <p:cTn id="105" presetID="22" presetClass="entr" presetSubtype="8"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wipe(left)">
                                      <p:cBhvr>
                                        <p:cTn id="107" dur="500"/>
                                        <p:tgtEl>
                                          <p:spTgt spid="42"/>
                                        </p:tgtEl>
                                      </p:cBhvr>
                                    </p:animEffect>
                                  </p:childTnLst>
                                </p:cTn>
                              </p:par>
                            </p:childTnLst>
                          </p:cTn>
                        </p:par>
                        <p:par>
                          <p:cTn id="108" fill="hold">
                            <p:stCondLst>
                              <p:cond delay="5250"/>
                            </p:stCondLst>
                            <p:childTnLst>
                              <p:par>
                                <p:cTn id="109" presetID="53" presetClass="entr" presetSubtype="16"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 calcmode="lin" valueType="num">
                                      <p:cBhvr>
                                        <p:cTn id="111" dur="500" fill="hold"/>
                                        <p:tgtEl>
                                          <p:spTgt spid="43"/>
                                        </p:tgtEl>
                                        <p:attrNameLst>
                                          <p:attrName>ppt_w</p:attrName>
                                        </p:attrNameLst>
                                      </p:cBhvr>
                                      <p:tavLst>
                                        <p:tav tm="0">
                                          <p:val>
                                            <p:fltVal val="0"/>
                                          </p:val>
                                        </p:tav>
                                        <p:tav tm="100000">
                                          <p:val>
                                            <p:strVal val="#ppt_w"/>
                                          </p:val>
                                        </p:tav>
                                      </p:tavLst>
                                    </p:anim>
                                    <p:anim calcmode="lin" valueType="num">
                                      <p:cBhvr>
                                        <p:cTn id="112" dur="500" fill="hold"/>
                                        <p:tgtEl>
                                          <p:spTgt spid="43"/>
                                        </p:tgtEl>
                                        <p:attrNameLst>
                                          <p:attrName>ppt_h</p:attrName>
                                        </p:attrNameLst>
                                      </p:cBhvr>
                                      <p:tavLst>
                                        <p:tav tm="0">
                                          <p:val>
                                            <p:fltVal val="0"/>
                                          </p:val>
                                        </p:tav>
                                        <p:tav tm="100000">
                                          <p:val>
                                            <p:strVal val="#ppt_h"/>
                                          </p:val>
                                        </p:tav>
                                      </p:tavLst>
                                    </p:anim>
                                    <p:animEffect transition="in" filter="fade">
                                      <p:cBhvr>
                                        <p:cTn id="113" dur="500"/>
                                        <p:tgtEl>
                                          <p:spTgt spid="43"/>
                                        </p:tgtEl>
                                      </p:cBhvr>
                                    </p:animEffect>
                                  </p:childTnLst>
                                </p:cTn>
                              </p:par>
                            </p:childTnLst>
                          </p:cTn>
                        </p:par>
                        <p:par>
                          <p:cTn id="114" fill="hold">
                            <p:stCondLst>
                              <p:cond delay="5750"/>
                            </p:stCondLst>
                            <p:childTnLst>
                              <p:par>
                                <p:cTn id="115" presetID="22" presetClass="entr" presetSubtype="8"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left)">
                                      <p:cBhvr>
                                        <p:cTn id="117" dur="500"/>
                                        <p:tgtEl>
                                          <p:spTgt spid="44"/>
                                        </p:tgtEl>
                                      </p:cBhvr>
                                    </p:animEffect>
                                  </p:childTnLst>
                                </p:cTn>
                              </p:par>
                            </p:childTnLst>
                          </p:cTn>
                        </p:par>
                        <p:par>
                          <p:cTn id="118" fill="hold">
                            <p:stCondLst>
                              <p:cond delay="6250"/>
                            </p:stCondLst>
                            <p:childTnLst>
                              <p:par>
                                <p:cTn id="119" presetID="53" presetClass="entr" presetSubtype="16"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Effect transition="in" filter="fade">
                                      <p:cBhvr>
                                        <p:cTn id="123" dur="500"/>
                                        <p:tgtEl>
                                          <p:spTgt spid="45"/>
                                        </p:tgtEl>
                                      </p:cBhvr>
                                    </p:animEffect>
                                  </p:childTnLst>
                                </p:cTn>
                              </p:par>
                            </p:childTnLst>
                          </p:cTn>
                        </p:par>
                        <p:par>
                          <p:cTn id="124" fill="hold">
                            <p:stCondLst>
                              <p:cond delay="6750"/>
                            </p:stCondLst>
                            <p:childTnLst>
                              <p:par>
                                <p:cTn id="125" presetID="22" presetClass="entr" presetSubtype="8" fill="hold" grpId="0" nodeType="after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left)">
                                      <p:cBhvr>
                                        <p:cTn id="127" dur="500"/>
                                        <p:tgtEl>
                                          <p:spTgt spid="47"/>
                                        </p:tgtEl>
                                      </p:cBhvr>
                                    </p:animEffect>
                                  </p:childTnLst>
                                </p:cTn>
                              </p:par>
                            </p:childTnLst>
                          </p:cTn>
                        </p:par>
                        <p:par>
                          <p:cTn id="128" fill="hold">
                            <p:stCondLst>
                              <p:cond delay="7250"/>
                            </p:stCondLst>
                            <p:childTnLst>
                              <p:par>
                                <p:cTn id="129" presetID="53" presetClass="entr" presetSubtype="16" fill="hold" grpId="0"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7750"/>
                            </p:stCondLst>
                            <p:childTnLst>
                              <p:par>
                                <p:cTn id="135" presetID="22" presetClass="entr" presetSubtype="8" fill="hold" grpId="0" nodeType="afterEffect">
                                  <p:stCondLst>
                                    <p:cond delay="0"/>
                                  </p:stCondLst>
                                  <p:childTnLst>
                                    <p:set>
                                      <p:cBhvr>
                                        <p:cTn id="136" dur="1" fill="hold">
                                          <p:stCondLst>
                                            <p:cond delay="0"/>
                                          </p:stCondLst>
                                        </p:cTn>
                                        <p:tgtEl>
                                          <p:spTgt spid="48"/>
                                        </p:tgtEl>
                                        <p:attrNameLst>
                                          <p:attrName>style.visibility</p:attrName>
                                        </p:attrNameLst>
                                      </p:cBhvr>
                                      <p:to>
                                        <p:strVal val="visible"/>
                                      </p:to>
                                    </p:set>
                                    <p:animEffect transition="in" filter="wipe(left)">
                                      <p:cBhvr>
                                        <p:cTn id="137" dur="500"/>
                                        <p:tgtEl>
                                          <p:spTgt spid="48"/>
                                        </p:tgtEl>
                                      </p:cBhvr>
                                    </p:animEffect>
                                  </p:childTnLst>
                                </p:cTn>
                              </p:par>
                            </p:childTnLst>
                          </p:cTn>
                        </p:par>
                        <p:par>
                          <p:cTn id="138" fill="hold">
                            <p:stCondLst>
                              <p:cond delay="8250"/>
                            </p:stCondLst>
                            <p:childTnLst>
                              <p:par>
                                <p:cTn id="139" presetID="42" presetClass="entr" presetSubtype="0" fill="hold" grpId="0" nodeType="after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animBg="1"/>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animBg="1"/>
      <p:bldP spid="37" grpId="0" animBg="1"/>
      <p:bldP spid="38" grpId="0"/>
      <p:bldP spid="39" grpId="0"/>
      <p:bldP spid="40" grpId="0"/>
      <p:bldP spid="41" grpId="0"/>
      <p:bldP spid="42" grpId="0" animBg="1"/>
      <p:bldP spid="43" grpId="0" animBg="1"/>
      <p:bldP spid="44" grpId="0"/>
      <p:bldP spid="45" grpId="0" animBg="1"/>
      <p:bldP spid="46" grpId="0" animBg="1"/>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sp>
        <p:nvSpPr>
          <p:cNvPr id="50" name="五边形 2"/>
          <p:cNvSpPr/>
          <p:nvPr/>
        </p:nvSpPr>
        <p:spPr>
          <a:xfrm flipH="1">
            <a:off x="5695431" y="5400520"/>
            <a:ext cx="5891343" cy="844072"/>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1" name="五边形 5"/>
          <p:cNvSpPr/>
          <p:nvPr/>
        </p:nvSpPr>
        <p:spPr>
          <a:xfrm>
            <a:off x="6068883" y="4359057"/>
            <a:ext cx="5144439" cy="844072"/>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五边形 7"/>
          <p:cNvSpPr/>
          <p:nvPr/>
        </p:nvSpPr>
        <p:spPr>
          <a:xfrm>
            <a:off x="6539540" y="3317593"/>
            <a:ext cx="4203123" cy="844072"/>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五边形 9"/>
          <p:cNvSpPr/>
          <p:nvPr/>
        </p:nvSpPr>
        <p:spPr>
          <a:xfrm>
            <a:off x="7158463" y="2276128"/>
            <a:ext cx="2965279" cy="844072"/>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等腰三角形 53"/>
          <p:cNvSpPr/>
          <p:nvPr/>
        </p:nvSpPr>
        <p:spPr>
          <a:xfrm>
            <a:off x="7764705" y="1196388"/>
            <a:ext cx="1752796" cy="876537"/>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nvGrpSpPr>
          <p:cNvPr id="55" name="组 12"/>
          <p:cNvGrpSpPr/>
          <p:nvPr/>
        </p:nvGrpSpPr>
        <p:grpSpPr>
          <a:xfrm>
            <a:off x="938033" y="2072925"/>
            <a:ext cx="4085700" cy="3637638"/>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6277" y="2391967"/>
            <a:ext cx="1989647" cy="584775"/>
          </a:xfrm>
          <a:prstGeom prst="rect">
            <a:avLst/>
          </a:prstGeom>
        </p:spPr>
        <p:txBody>
          <a:bodyPr wrap="none">
            <a:spAutoFit/>
          </a:bodyPr>
          <a:lstStyle/>
          <a:p>
            <a:pPr algn="ctr"/>
            <a:r>
              <a:rPr lang="en-US" altLang="zh-CN" sz="3200" b="1" dirty="0">
                <a:solidFill>
                  <a:schemeClr val="bg1">
                    <a:lumMod val="95000"/>
                  </a:schemeClr>
                </a:solidFill>
              </a:rPr>
              <a:t>01</a:t>
            </a:r>
            <a:r>
              <a:rPr lang="zh-CN" altLang="en-US" sz="3200" b="1" dirty="0">
                <a:solidFill>
                  <a:schemeClr val="bg1">
                    <a:lumMod val="95000"/>
                  </a:schemeClr>
                </a:solidFill>
              </a:rPr>
              <a:t> 关键字</a:t>
            </a:r>
            <a:endParaRPr lang="en-US" altLang="zh-CN" sz="3200" b="1" dirty="0">
              <a:solidFill>
                <a:schemeClr val="bg1">
                  <a:lumMod val="95000"/>
                </a:schemeClr>
              </a:solidFill>
            </a:endParaRPr>
          </a:p>
        </p:txBody>
      </p:sp>
      <p:sp>
        <p:nvSpPr>
          <p:cNvPr id="59" name="矩形 58"/>
          <p:cNvSpPr/>
          <p:nvPr/>
        </p:nvSpPr>
        <p:spPr>
          <a:xfrm>
            <a:off x="7441094" y="3409270"/>
            <a:ext cx="2400016" cy="584775"/>
          </a:xfrm>
          <a:prstGeom prst="rect">
            <a:avLst/>
          </a:prstGeom>
        </p:spPr>
        <p:txBody>
          <a:bodyPr wrap="none">
            <a:spAutoFit/>
          </a:bodyPr>
          <a:lstStyle/>
          <a:p>
            <a:pPr algn="ctr"/>
            <a:r>
              <a:rPr lang="en-US" altLang="zh-CN" sz="3200" b="1" dirty="0">
                <a:solidFill>
                  <a:schemeClr val="bg1"/>
                </a:solidFill>
              </a:rPr>
              <a:t>02</a:t>
            </a:r>
            <a:r>
              <a:rPr lang="zh-CN" altLang="en-US" sz="3200" b="1" dirty="0">
                <a:solidFill>
                  <a:schemeClr val="bg1"/>
                </a:solidFill>
              </a:rPr>
              <a:t> 关键文字</a:t>
            </a:r>
            <a:endParaRPr lang="en-US" altLang="zh-CN" sz="3200" b="1" dirty="0">
              <a:solidFill>
                <a:schemeClr val="bg1"/>
              </a:solidFill>
            </a:endParaRPr>
          </a:p>
        </p:txBody>
      </p:sp>
      <p:sp>
        <p:nvSpPr>
          <p:cNvPr id="60" name="矩形 59"/>
          <p:cNvSpPr/>
          <p:nvPr/>
        </p:nvSpPr>
        <p:spPr>
          <a:xfrm>
            <a:off x="7030726" y="4491507"/>
            <a:ext cx="3220753" cy="584775"/>
          </a:xfrm>
          <a:prstGeom prst="rect">
            <a:avLst/>
          </a:prstGeom>
        </p:spPr>
        <p:txBody>
          <a:bodyPr wrap="none">
            <a:spAutoFit/>
          </a:bodyPr>
          <a:lstStyle/>
          <a:p>
            <a:pPr algn="ctr"/>
            <a:r>
              <a:rPr lang="en-US" altLang="zh-CN" sz="3200" b="1" dirty="0">
                <a:solidFill>
                  <a:schemeClr val="bg1"/>
                </a:solidFill>
              </a:rPr>
              <a:t>03</a:t>
            </a:r>
            <a:r>
              <a:rPr lang="zh-CN" altLang="en-US" sz="3200" b="1" dirty="0">
                <a:solidFill>
                  <a:schemeClr val="bg1"/>
                </a:solidFill>
              </a:rPr>
              <a:t> 关键字关键字</a:t>
            </a:r>
            <a:endParaRPr lang="en-US" altLang="zh-CN" sz="3200" b="1" dirty="0">
              <a:solidFill>
                <a:schemeClr val="bg1"/>
              </a:solidFill>
            </a:endParaRPr>
          </a:p>
        </p:txBody>
      </p:sp>
      <p:sp>
        <p:nvSpPr>
          <p:cNvPr id="61" name="矩形 60"/>
          <p:cNvSpPr/>
          <p:nvPr/>
        </p:nvSpPr>
        <p:spPr>
          <a:xfrm>
            <a:off x="7030726" y="5534185"/>
            <a:ext cx="3220753" cy="584775"/>
          </a:xfrm>
          <a:prstGeom prst="rect">
            <a:avLst/>
          </a:prstGeom>
        </p:spPr>
        <p:txBody>
          <a:bodyPr wrap="none">
            <a:spAutoFit/>
          </a:bodyPr>
          <a:lstStyle/>
          <a:p>
            <a:pPr algn="ctr"/>
            <a:r>
              <a:rPr lang="en-US" altLang="zh-CN" sz="3200" b="1" dirty="0">
                <a:solidFill>
                  <a:schemeClr val="bg1"/>
                </a:solidFill>
              </a:rPr>
              <a:t>04</a:t>
            </a:r>
            <a:r>
              <a:rPr lang="zh-CN" altLang="en-US" sz="3200" b="1" dirty="0">
                <a:solidFill>
                  <a:schemeClr val="bg1"/>
                </a:solidFill>
              </a:rPr>
              <a:t> 关键字关键字</a:t>
            </a:r>
            <a:endParaRPr lang="en-US" altLang="zh-CN" sz="3200" b="1" dirty="0">
              <a:solidFill>
                <a:schemeClr val="bg1"/>
              </a:solidFill>
            </a:endParaRPr>
          </a:p>
        </p:txBody>
      </p:sp>
    </p:spTree>
    <p:extLst>
      <p:ext uri="{BB962C8B-B14F-4D97-AF65-F5344CB8AC3E}">
        <p14:creationId xmlns:p14="http://schemas.microsoft.com/office/powerpoint/2010/main" xmlns="" val="1914277834"/>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工作总结认识</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3"/>
            <p:cNvSpPr>
              <a:spLocks noEditPoints="1"/>
            </p:cNvSpPr>
            <p:nvPr/>
          </p:nvSpPr>
          <p:spPr bwMode="auto">
            <a:xfrm>
              <a:off x="1515820" y="2426308"/>
              <a:ext cx="868363" cy="119535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095403" y="1418527"/>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005389985"/>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0"/>
                                        </p:tgtEl>
                                        <p:attrNameLst>
                                          <p:attrName>r</p:attrName>
                                        </p:attrNameLst>
                                      </p:cBhvr>
                                    </p:animRot>
                                    <p:animRot by="-240000">
                                      <p:cBhvr>
                                        <p:cTn id="28" dur="200" fill="hold">
                                          <p:stCondLst>
                                            <p:cond delay="200"/>
                                          </p:stCondLst>
                                        </p:cTn>
                                        <p:tgtEl>
                                          <p:spTgt spid="10"/>
                                        </p:tgtEl>
                                        <p:attrNameLst>
                                          <p:attrName>r</p:attrName>
                                        </p:attrNameLst>
                                      </p:cBhvr>
                                    </p:animRot>
                                    <p:animRot by="240000">
                                      <p:cBhvr>
                                        <p:cTn id="29" dur="200" fill="hold">
                                          <p:stCondLst>
                                            <p:cond delay="400"/>
                                          </p:stCondLst>
                                        </p:cTn>
                                        <p:tgtEl>
                                          <p:spTgt spid="10"/>
                                        </p:tgtEl>
                                        <p:attrNameLst>
                                          <p:attrName>r</p:attrName>
                                        </p:attrNameLst>
                                      </p:cBhvr>
                                    </p:animRot>
                                    <p:animRot by="-240000">
                                      <p:cBhvr>
                                        <p:cTn id="30" dur="200" fill="hold">
                                          <p:stCondLst>
                                            <p:cond delay="600"/>
                                          </p:stCondLst>
                                        </p:cTn>
                                        <p:tgtEl>
                                          <p:spTgt spid="10"/>
                                        </p:tgtEl>
                                        <p:attrNameLst>
                                          <p:attrName>r</p:attrName>
                                        </p:attrNameLst>
                                      </p:cBhvr>
                                    </p:animRot>
                                    <p:animRot by="120000">
                                      <p:cBhvr>
                                        <p:cTn id="3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46" name="组合 45"/>
          <p:cNvGrpSpPr/>
          <p:nvPr/>
        </p:nvGrpSpPr>
        <p:grpSpPr>
          <a:xfrm>
            <a:off x="758629" y="2733171"/>
            <a:ext cx="1769965" cy="1880589"/>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9170">
                <a:defRPr/>
              </a:pPr>
              <a:r>
                <a:rPr lang="zh-CN" altLang="en-US" sz="2667" b="1" kern="0" dirty="0">
                  <a:solidFill>
                    <a:prstClr val="white"/>
                  </a:solidFill>
                  <a:latin typeface="+mj-ea"/>
                  <a:ea typeface="+mj-ea"/>
                </a:rPr>
                <a:t>关键词</a:t>
              </a:r>
            </a:p>
          </p:txBody>
        </p:sp>
      </p:grpSp>
      <p:sp>
        <p:nvSpPr>
          <p:cNvPr id="49" name="等腰三角形 48"/>
          <p:cNvSpPr/>
          <p:nvPr/>
        </p:nvSpPr>
        <p:spPr>
          <a:xfrm rot="5400000">
            <a:off x="2635689" y="3577458"/>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0" name="等腰三角形 49"/>
          <p:cNvSpPr/>
          <p:nvPr/>
        </p:nvSpPr>
        <p:spPr>
          <a:xfrm rot="5400000">
            <a:off x="2953228" y="3573102"/>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1" name="六边形 50"/>
          <p:cNvSpPr/>
          <p:nvPr/>
        </p:nvSpPr>
        <p:spPr>
          <a:xfrm rot="16200000">
            <a:off x="3233902" y="1801260"/>
            <a:ext cx="3978445" cy="3744417"/>
          </a:xfrm>
          <a:prstGeom prst="hexagon">
            <a:avLst/>
          </a:prstGeom>
          <a:blipFill dpi="0" rotWithShape="1">
            <a:blip r:embed="rId3" cstate="print">
              <a:extLst>
                <a:ext uri="{28A0092B-C50C-407E-A947-70E740481C1C}">
                  <a14:useLocalDpi xmlns:a14="http://schemas.microsoft.com/office/drawing/2010/main" xmlns="" val="0"/>
                </a:ext>
              </a:extLst>
            </a:blip>
            <a:srcRect/>
            <a:stretch>
              <a:fillRect/>
            </a:stretch>
          </a:blipFill>
          <a:ln w="15875" cap="rnd" cmpd="sng" algn="ctr">
            <a:solidFill>
              <a:srgbClr val="DDDDDD"/>
            </a:solid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2" name="六边形 51"/>
          <p:cNvSpPr/>
          <p:nvPr/>
        </p:nvSpPr>
        <p:spPr>
          <a:xfrm rot="16200000">
            <a:off x="5815923" y="1611028"/>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3" name="TextBox 33"/>
          <p:cNvSpPr txBox="1"/>
          <p:nvPr/>
        </p:nvSpPr>
        <p:spPr>
          <a:xfrm>
            <a:off x="5922175" y="1760168"/>
            <a:ext cx="825867" cy="748988"/>
          </a:xfrm>
          <a:prstGeom prst="rect">
            <a:avLst/>
          </a:prstGeom>
          <a:noFill/>
        </p:spPr>
        <p:txBody>
          <a:bodyPr wrap="none" rtlCol="0">
            <a:spAutoFit/>
          </a:bodyPr>
          <a:lstStyle/>
          <a:p>
            <a:r>
              <a:rPr lang="en-US" altLang="zh-CN" sz="4267" dirty="0">
                <a:solidFill>
                  <a:prstClr val="white"/>
                </a:solidFill>
                <a:latin typeface="+mj-ea"/>
                <a:ea typeface="+mj-ea"/>
              </a:rPr>
              <a:t>01</a:t>
            </a:r>
            <a:endParaRPr lang="zh-CN" altLang="en-US" sz="4267" dirty="0">
              <a:solidFill>
                <a:prstClr val="white"/>
              </a:solidFill>
              <a:latin typeface="+mj-ea"/>
              <a:ea typeface="+mj-ea"/>
            </a:endParaRPr>
          </a:p>
        </p:txBody>
      </p:sp>
      <p:sp>
        <p:nvSpPr>
          <p:cNvPr id="54" name="六边形 53"/>
          <p:cNvSpPr/>
          <p:nvPr/>
        </p:nvSpPr>
        <p:spPr>
          <a:xfrm rot="16200000">
            <a:off x="6563755" y="3173156"/>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5" name="TextBox 35"/>
          <p:cNvSpPr txBox="1"/>
          <p:nvPr/>
        </p:nvSpPr>
        <p:spPr>
          <a:xfrm>
            <a:off x="6670007" y="3322296"/>
            <a:ext cx="825867" cy="748988"/>
          </a:xfrm>
          <a:prstGeom prst="rect">
            <a:avLst/>
          </a:prstGeom>
          <a:noFill/>
        </p:spPr>
        <p:txBody>
          <a:bodyPr wrap="none" rtlCol="0">
            <a:spAutoFit/>
          </a:bodyPr>
          <a:lstStyle/>
          <a:p>
            <a:r>
              <a:rPr lang="en-US" altLang="zh-CN" sz="4267" dirty="0">
                <a:solidFill>
                  <a:prstClr val="white"/>
                </a:solidFill>
                <a:latin typeface="+mj-ea"/>
                <a:ea typeface="+mj-ea"/>
              </a:rPr>
              <a:t>02</a:t>
            </a:r>
            <a:endParaRPr lang="zh-CN" altLang="en-US" sz="4267" dirty="0">
              <a:solidFill>
                <a:prstClr val="white"/>
              </a:solidFill>
              <a:latin typeface="+mj-ea"/>
              <a:ea typeface="+mj-ea"/>
            </a:endParaRPr>
          </a:p>
        </p:txBody>
      </p:sp>
      <p:sp>
        <p:nvSpPr>
          <p:cNvPr id="56" name="六边形 55"/>
          <p:cNvSpPr/>
          <p:nvPr/>
        </p:nvSpPr>
        <p:spPr>
          <a:xfrm rot="16200000">
            <a:off x="5892471" y="4856863"/>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7" name="TextBox 37"/>
          <p:cNvSpPr txBox="1"/>
          <p:nvPr/>
        </p:nvSpPr>
        <p:spPr>
          <a:xfrm>
            <a:off x="5998723" y="5006004"/>
            <a:ext cx="825867" cy="748988"/>
          </a:xfrm>
          <a:prstGeom prst="rect">
            <a:avLst/>
          </a:prstGeom>
          <a:noFill/>
        </p:spPr>
        <p:txBody>
          <a:bodyPr wrap="none" rtlCol="0">
            <a:spAutoFit/>
          </a:bodyPr>
          <a:lstStyle/>
          <a:p>
            <a:r>
              <a:rPr lang="en-US" altLang="zh-CN" sz="4267" dirty="0">
                <a:solidFill>
                  <a:prstClr val="white"/>
                </a:solidFill>
                <a:latin typeface="+mj-ea"/>
                <a:ea typeface="+mj-ea"/>
              </a:rPr>
              <a:t>03</a:t>
            </a:r>
            <a:endParaRPr lang="zh-CN" altLang="en-US" sz="4267" dirty="0">
              <a:solidFill>
                <a:prstClr val="white"/>
              </a:solidFill>
              <a:latin typeface="+mj-ea"/>
              <a:ea typeface="+mj-ea"/>
            </a:endParaRPr>
          </a:p>
        </p:txBody>
      </p:sp>
      <p:sp>
        <p:nvSpPr>
          <p:cNvPr id="58" name="TextBox 38"/>
          <p:cNvSpPr txBox="1"/>
          <p:nvPr/>
        </p:nvSpPr>
        <p:spPr bwMode="auto">
          <a:xfrm>
            <a:off x="7213807" y="1387740"/>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5883" y="3009024"/>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3807" y="4748112"/>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xmlns="" val="32714717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24" name="组合 23"/>
          <p:cNvGrpSpPr/>
          <p:nvPr/>
        </p:nvGrpSpPr>
        <p:grpSpPr>
          <a:xfrm>
            <a:off x="1101012" y="1729110"/>
            <a:ext cx="2211325" cy="987348"/>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48213" y="1958707"/>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2124" y="160596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1012" y="4654698"/>
            <a:ext cx="2211325" cy="1034571"/>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3" name="TextBox 11"/>
          <p:cNvSpPr txBox="1"/>
          <p:nvPr/>
        </p:nvSpPr>
        <p:spPr>
          <a:xfrm>
            <a:off x="3548213" y="3473682"/>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2124" y="3120943"/>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48213" y="4935038"/>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2124" y="458229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1012" y="3192812"/>
            <a:ext cx="2211325" cy="1033581"/>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200">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extLst>
      <p:ext uri="{BB962C8B-B14F-4D97-AF65-F5344CB8AC3E}">
        <p14:creationId xmlns:p14="http://schemas.microsoft.com/office/powerpoint/2010/main" xmlns="" val="16339703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5451" y="1270139"/>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3" name="椭圆 1"/>
          <p:cNvSpPr/>
          <p:nvPr/>
        </p:nvSpPr>
        <p:spPr>
          <a:xfrm>
            <a:off x="3467335" y="2720858"/>
            <a:ext cx="923730"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3094" y="4095082"/>
            <a:ext cx="1646493" cy="18474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2057" y="1042180"/>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5346" y="3455022"/>
            <a:ext cx="827161" cy="174057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3118" y="1670290"/>
            <a:ext cx="4417840"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defRPr/>
            </a:pP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2898" y="4477842"/>
            <a:ext cx="4499109"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1701" y="1692912"/>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A</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1051" y="4634524"/>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B</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6565" y="2461487"/>
            <a:ext cx="4948226" cy="758546"/>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3118" y="5125185"/>
            <a:ext cx="5317529" cy="727384"/>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xmlns="" val="13329041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1190" y="2120563"/>
            <a:ext cx="5037847"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57195" y="2115488"/>
            <a:ext cx="5270046"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6820"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2649"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4951" y="3254307"/>
            <a:ext cx="2180349" cy="2046901"/>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88147" y="3254307"/>
            <a:ext cx="2180349" cy="2046901"/>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1343" y="3254307"/>
            <a:ext cx="2180349" cy="2046901"/>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4537" y="3254307"/>
            <a:ext cx="2180349" cy="2046901"/>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79288" y="1027213"/>
            <a:ext cx="1739440" cy="1618790"/>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zh-CN" altLang="en-US" sz="2600"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defRPr/>
                </a:pPr>
                <a:r>
                  <a:rPr lang="zh-CN" altLang="en-US" sz="2800" b="1" kern="0" dirty="0" smtClean="0">
                    <a:solidFill>
                      <a:srgbClr val="FFFFFF"/>
                    </a:solidFill>
                    <a:latin typeface="微软雅黑"/>
                    <a:ea typeface="微软雅黑"/>
                  </a:rPr>
                  <a:t>仍需努力</a:t>
                </a:r>
                <a:endParaRPr lang="en-US" altLang="zh-CN" sz="2800"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xmlns=""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spTree>
    <p:extLst>
      <p:ext uri="{BB962C8B-B14F-4D97-AF65-F5344CB8AC3E}">
        <p14:creationId xmlns:p14="http://schemas.microsoft.com/office/powerpoint/2010/main" xmlns="" val="40548352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p:cNvSpPr>
            <a:spLocks noChangeShapeType="1"/>
          </p:cNvSpPr>
          <p:nvPr/>
        </p:nvSpPr>
        <p:spPr bwMode="auto">
          <a:xfrm>
            <a:off x="1839146" y="3217022"/>
            <a:ext cx="8395723" cy="23819"/>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4" name="Line 4"/>
          <p:cNvSpPr>
            <a:spLocks noChangeShapeType="1"/>
          </p:cNvSpPr>
          <p:nvPr/>
        </p:nvSpPr>
        <p:spPr bwMode="auto">
          <a:xfrm>
            <a:off x="1839146" y="1886389"/>
            <a:ext cx="8395723" cy="11116"/>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5" name="AutoShape 5"/>
          <p:cNvSpPr>
            <a:spLocks noChangeArrowheads="1"/>
          </p:cNvSpPr>
          <p:nvPr/>
        </p:nvSpPr>
        <p:spPr bwMode="auto">
          <a:xfrm>
            <a:off x="1834912" y="1394148"/>
            <a:ext cx="8446516" cy="981302"/>
          </a:xfrm>
          <a:prstGeom prst="roundRect">
            <a:avLst>
              <a:gd name="adj" fmla="val 16667"/>
            </a:avLst>
          </a:prstGeom>
          <a:solidFill>
            <a:schemeClr val="tx2">
              <a:lumMod val="60000"/>
              <a:lumOff val="40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输入文字请输入文字请输入文字请输入文字请输入文字请输入文字请输入文字请输入文字请输入文字请输入文字请输入文字请输入文字请输入文字请输入文字请输入文字请输入</a:t>
            </a:r>
          </a:p>
        </p:txBody>
      </p:sp>
      <p:sp>
        <p:nvSpPr>
          <p:cNvPr id="6" name="AutoShape 6"/>
          <p:cNvSpPr>
            <a:spLocks noChangeArrowheads="1"/>
          </p:cNvSpPr>
          <p:nvPr/>
        </p:nvSpPr>
        <p:spPr bwMode="auto">
          <a:xfrm>
            <a:off x="1834915" y="2734309"/>
            <a:ext cx="8399956" cy="981302"/>
          </a:xfrm>
          <a:prstGeom prst="roundRect">
            <a:avLst>
              <a:gd name="adj" fmla="val 16667"/>
            </a:avLst>
          </a:prstGeom>
          <a:solidFill>
            <a:srgbClr val="2B83E5"/>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7" name="Line 7"/>
          <p:cNvSpPr>
            <a:spLocks noChangeShapeType="1"/>
          </p:cNvSpPr>
          <p:nvPr/>
        </p:nvSpPr>
        <p:spPr bwMode="auto">
          <a:xfrm>
            <a:off x="1860308" y="4582586"/>
            <a:ext cx="8421120" cy="0"/>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8" name="AutoShape 14"/>
          <p:cNvSpPr>
            <a:spLocks noChangeArrowheads="1"/>
          </p:cNvSpPr>
          <p:nvPr/>
        </p:nvSpPr>
        <p:spPr bwMode="auto">
          <a:xfrm>
            <a:off x="1881474" y="4091935"/>
            <a:ext cx="8399956" cy="981302"/>
          </a:xfrm>
          <a:prstGeom prst="roundRect">
            <a:avLst>
              <a:gd name="adj" fmla="val 16667"/>
            </a:avLst>
          </a:prstGeom>
          <a:solidFill>
            <a:schemeClr val="accent1">
              <a:lumMod val="75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9" name="TextBox 8"/>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Horizontal)">
                                      <p:cBhvr>
                                        <p:cTn id="21" dur="500"/>
                                        <p:tgtEl>
                                          <p:spTgt spid="5"/>
                                        </p:tgtEl>
                                      </p:cBhvr>
                                    </p:animEffect>
                                  </p:childTnLst>
                                </p:cTn>
                              </p:par>
                            </p:childTnLst>
                          </p:cTn>
                        </p:par>
                        <p:par>
                          <p:cTn id="22" fill="hold" nodeType="afterGroup">
                            <p:stCondLst>
                              <p:cond delay="1500"/>
                            </p:stCondLst>
                            <p:childTnLst>
                              <p:par>
                                <p:cTn id="23" presetID="16" presetClass="entr" presetSubtype="4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Horizontal)">
                                      <p:cBhvr>
                                        <p:cTn id="25" dur="500"/>
                                        <p:tgtEl>
                                          <p:spTgt spid="6"/>
                                        </p:tgtEl>
                                      </p:cBhvr>
                                    </p:animEffect>
                                  </p:childTnLst>
                                </p:cTn>
                              </p:par>
                            </p:childTnLst>
                          </p:cTn>
                        </p:par>
                        <p:par>
                          <p:cTn id="26" fill="hold" nodeType="afterGroup">
                            <p:stCondLst>
                              <p:cond delay="2000"/>
                            </p:stCondLst>
                            <p:childTnLst>
                              <p:par>
                                <p:cTn id="27" presetID="16" presetClass="entr" presetSubtype="4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out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ldLvl="0" animBg="1" autoUpdateAnimBg="0"/>
      <p:bldP spid="6" grpId="0" bldLvl="0" animBg="1" autoUpdateAnimBg="0"/>
      <p:bldP spid="7" grpId="0" animBg="1"/>
      <p:bldP spid="8" grpId="0" bldLvl="0" animBg="1" autoUpdateAnimBg="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cxnSp>
        <p:nvCxnSpPr>
          <p:cNvPr id="24" name="直接连接符 23"/>
          <p:cNvCxnSpPr/>
          <p:nvPr/>
        </p:nvCxnSpPr>
        <p:spPr>
          <a:xfrm>
            <a:off x="2623610"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68556" y="2374052"/>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4245" y="3439353"/>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0868"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7111"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2595" y="4975879"/>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5183" y="2767122"/>
            <a:ext cx="2111960" cy="2112724"/>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4919" y="1998859"/>
            <a:ext cx="2111960" cy="2112724"/>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3771" y="2767122"/>
            <a:ext cx="2111960" cy="2112724"/>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7853" y="1998859"/>
            <a:ext cx="2111960" cy="2112724"/>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2331" y="1230596"/>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1183" y="4975879"/>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5265" y="1230596"/>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xmlns="" val="2221092903"/>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
        <p:nvSpPr>
          <p:cNvPr id="46" name="椭圆 30"/>
          <p:cNvSpPr>
            <a:spLocks noChangeAspect="1"/>
          </p:cNvSpPr>
          <p:nvPr/>
        </p:nvSpPr>
        <p:spPr bwMode="auto">
          <a:xfrm>
            <a:off x="2262969" y="2025260"/>
            <a:ext cx="3108977" cy="2799094"/>
          </a:xfrm>
          <a:prstGeom prst="ellipse">
            <a:avLst/>
          </a:prstGeom>
          <a:solidFill>
            <a:srgbClr val="2B83E5"/>
          </a:solidFill>
          <a:ln>
            <a:noFill/>
          </a:ln>
        </p:spPr>
        <p:txBody>
          <a:bodyPr wrap="none" lIns="117226" tIns="58613" rIns="117226" bIns="58613"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47" name="椭圆 46"/>
          <p:cNvSpPr>
            <a:spLocks noChangeAspect="1"/>
          </p:cNvSpPr>
          <p:nvPr/>
        </p:nvSpPr>
        <p:spPr bwMode="auto">
          <a:xfrm>
            <a:off x="1981488" y="1771837"/>
            <a:ext cx="3671938" cy="3305940"/>
          </a:xfrm>
          <a:prstGeom prst="ellipse">
            <a:avLst/>
          </a:prstGeom>
          <a:noFill/>
          <a:ln w="76200">
            <a:solidFill>
              <a:srgbClr val="2B83E5"/>
            </a:solidFill>
            <a:round/>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fontAlgn="base">
              <a:spcBef>
                <a:spcPct val="0"/>
              </a:spcBef>
              <a:spcAft>
                <a:spcPct val="0"/>
              </a:spcAft>
              <a:defRPr/>
            </a:pPr>
            <a:endParaRPr lang="zh-CN" altLang="en-US" kern="0" dirty="0">
              <a:solidFill>
                <a:srgbClr val="0070C0"/>
              </a:solidFill>
              <a:ea typeface="微软雅黑" panose="020B0503020204020204" pitchFamily="34" charset="-122"/>
            </a:endParaRPr>
          </a:p>
        </p:txBody>
      </p:sp>
      <p:sp>
        <p:nvSpPr>
          <p:cNvPr id="48" name="Rectangle 13"/>
          <p:cNvSpPr>
            <a:spLocks noChangeArrowheads="1"/>
          </p:cNvSpPr>
          <p:nvPr/>
        </p:nvSpPr>
        <p:spPr bwMode="auto">
          <a:xfrm>
            <a:off x="2902118" y="3000847"/>
            <a:ext cx="1830679" cy="91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7226" tIns="58613" rIns="117226" bIns="58613">
            <a:spAutoFit/>
          </a:bodyPr>
          <a:lstStyle/>
          <a:p>
            <a:pPr algn="ctr" fontAlgn="base">
              <a:spcBef>
                <a:spcPct val="0"/>
              </a:spcBef>
              <a:spcAft>
                <a:spcPct val="0"/>
              </a:spcAft>
              <a:defRPr/>
            </a:pPr>
            <a:r>
              <a:rPr lang="zh-CN" altLang="en-US" sz="2600" b="1" kern="0" dirty="0">
                <a:solidFill>
                  <a:prstClr val="white">
                    <a:lumMod val="95000"/>
                  </a:prstClr>
                </a:solidFill>
                <a:latin typeface="微软雅黑" pitchFamily="34" charset="-122"/>
                <a:ea typeface="微软雅黑" pitchFamily="34" charset="-122"/>
              </a:rPr>
              <a:t>单击此处添加标题</a:t>
            </a:r>
          </a:p>
        </p:txBody>
      </p:sp>
      <p:grpSp>
        <p:nvGrpSpPr>
          <p:cNvPr id="49" name="Group 11"/>
          <p:cNvGrpSpPr>
            <a:grpSpLocks/>
          </p:cNvGrpSpPr>
          <p:nvPr/>
        </p:nvGrpSpPr>
        <p:grpSpPr bwMode="auto">
          <a:xfrm>
            <a:off x="5941255" y="3240112"/>
            <a:ext cx="4048252" cy="369515"/>
            <a:chOff x="0" y="40580"/>
            <a:chExt cx="3729063" cy="307771"/>
          </a:xfrm>
        </p:grpSpPr>
        <p:sp>
          <p:nvSpPr>
            <p:cNvPr id="50" name="矩形 49"/>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1" name="TextBox 146"/>
            <p:cNvSpPr txBox="1">
              <a:spLocks noChangeArrowheads="1"/>
            </p:cNvSpPr>
            <p:nvPr/>
          </p:nvSpPr>
          <p:spPr bwMode="auto">
            <a:xfrm>
              <a:off x="255718" y="40580"/>
              <a:ext cx="2144507" cy="307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2" name="Group 15"/>
          <p:cNvGrpSpPr>
            <a:grpSpLocks/>
          </p:cNvGrpSpPr>
          <p:nvPr/>
        </p:nvGrpSpPr>
        <p:grpSpPr bwMode="auto">
          <a:xfrm>
            <a:off x="5084119" y="4650140"/>
            <a:ext cx="4905388" cy="369516"/>
            <a:chOff x="0" y="40524"/>
            <a:chExt cx="4372005" cy="307342"/>
          </a:xfrm>
        </p:grpSpPr>
        <p:sp>
          <p:nvSpPr>
            <p:cNvPr id="53" name="矩形 31"/>
            <p:cNvSpPr>
              <a:spLocks/>
            </p:cNvSpPr>
            <p:nvPr/>
          </p:nvSpPr>
          <p:spPr bwMode="auto">
            <a:xfrm>
              <a:off x="0" y="48280"/>
              <a:ext cx="4372005" cy="291724"/>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4" name="TextBox 146"/>
            <p:cNvSpPr txBox="1">
              <a:spLocks noChangeArrowheads="1"/>
            </p:cNvSpPr>
            <p:nvPr/>
          </p:nvSpPr>
          <p:spPr bwMode="auto">
            <a:xfrm>
              <a:off x="192880" y="40524"/>
              <a:ext cx="2123364" cy="307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5" name="Group 24"/>
          <p:cNvGrpSpPr>
            <a:grpSpLocks/>
          </p:cNvGrpSpPr>
          <p:nvPr/>
        </p:nvGrpSpPr>
        <p:grpSpPr bwMode="auto">
          <a:xfrm>
            <a:off x="5130678" y="2981793"/>
            <a:ext cx="988354" cy="887936"/>
            <a:chOff x="0" y="0"/>
            <a:chExt cx="739990" cy="739990"/>
          </a:xfrm>
        </p:grpSpPr>
        <p:grpSp>
          <p:nvGrpSpPr>
            <p:cNvPr id="56" name="Group 25"/>
            <p:cNvGrpSpPr>
              <a:grpSpLocks noChangeAspect="1"/>
            </p:cNvGrpSpPr>
            <p:nvPr/>
          </p:nvGrpSpPr>
          <p:grpSpPr bwMode="auto">
            <a:xfrm>
              <a:off x="0" y="0"/>
              <a:ext cx="739990" cy="739990"/>
              <a:chOff x="0" y="0"/>
              <a:chExt cx="822211" cy="822211"/>
            </a:xfrm>
          </p:grpSpPr>
          <p:sp>
            <p:nvSpPr>
              <p:cNvPr id="58" name="椭圆 35"/>
              <p:cNvSpPr>
                <a:spLocks noChangeAspect="1" noChangeArrowheads="1"/>
              </p:cNvSpPr>
              <p:nvPr/>
            </p:nvSpPr>
            <p:spPr bwMode="auto">
              <a:xfrm>
                <a:off x="0" y="0"/>
                <a:ext cx="822211" cy="822211"/>
              </a:xfrm>
              <a:prstGeom prst="ellipse">
                <a:avLst/>
              </a:prstGeom>
              <a:solidFill>
                <a:srgbClr val="0070C0"/>
              </a:solidFill>
              <a:ln w="9525">
                <a:noFill/>
                <a:round/>
                <a:headEnd/>
                <a:tailEnd/>
              </a:ln>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prstClr val="white"/>
                  </a:solidFill>
                  <a:ea typeface="微软雅黑" pitchFamily="34" charset="-122"/>
                </a:endParaRPr>
              </a:p>
            </p:txBody>
          </p:sp>
          <p:sp>
            <p:nvSpPr>
              <p:cNvPr id="59" name="椭圆 36"/>
              <p:cNvSpPr>
                <a:spLocks noChangeAspect="1"/>
              </p:cNvSpPr>
              <p:nvPr/>
            </p:nvSpPr>
            <p:spPr bwMode="auto">
              <a:xfrm>
                <a:off x="51058" y="51168"/>
                <a:ext cx="720096" cy="719876"/>
              </a:xfrm>
              <a:prstGeom prst="ellipse">
                <a:avLst/>
              </a:prstGeom>
              <a:solidFill>
                <a:srgbClr val="0070C0"/>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prstClr val="white"/>
                  </a:solidFill>
                  <a:ea typeface="微软雅黑" panose="020B0503020204020204" pitchFamily="34" charset="-122"/>
                </a:endParaRPr>
              </a:p>
            </p:txBody>
          </p:sp>
        </p:grpSp>
        <p:sp>
          <p:nvSpPr>
            <p:cNvPr id="57"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solidFill>
                    <a:prstClr val="white"/>
                  </a:solidFill>
                  <a:latin typeface="Arial" charset="0"/>
                  <a:ea typeface="微软雅黑" pitchFamily="34" charset="-122"/>
                </a:rPr>
                <a:t>2</a:t>
              </a:r>
              <a:endParaRPr lang="zh-CN" altLang="en-US" sz="2600" b="1" kern="0" dirty="0">
                <a:solidFill>
                  <a:prstClr val="white"/>
                </a:solidFill>
                <a:latin typeface="Arial" charset="0"/>
                <a:ea typeface="微软雅黑" pitchFamily="34" charset="-122"/>
              </a:endParaRPr>
            </a:p>
          </p:txBody>
        </p:sp>
      </p:grpSp>
      <p:grpSp>
        <p:nvGrpSpPr>
          <p:cNvPr id="60" name="Group 29"/>
          <p:cNvGrpSpPr>
            <a:grpSpLocks/>
          </p:cNvGrpSpPr>
          <p:nvPr/>
        </p:nvGrpSpPr>
        <p:grpSpPr bwMode="auto">
          <a:xfrm>
            <a:off x="4186768" y="4391819"/>
            <a:ext cx="988354" cy="887936"/>
            <a:chOff x="0" y="0"/>
            <a:chExt cx="740120" cy="740120"/>
          </a:xfrm>
        </p:grpSpPr>
        <p:grpSp>
          <p:nvGrpSpPr>
            <p:cNvPr id="61" name="Group 30"/>
            <p:cNvGrpSpPr>
              <a:grpSpLocks noChangeAspect="1"/>
            </p:cNvGrpSpPr>
            <p:nvPr/>
          </p:nvGrpSpPr>
          <p:grpSpPr bwMode="auto">
            <a:xfrm>
              <a:off x="0" y="0"/>
              <a:ext cx="740120" cy="740120"/>
              <a:chOff x="0" y="0"/>
              <a:chExt cx="822355" cy="822355"/>
            </a:xfrm>
          </p:grpSpPr>
          <p:sp>
            <p:nvSpPr>
              <p:cNvPr id="63" name="椭圆 41"/>
              <p:cNvSpPr>
                <a:spLocks noChangeAspect="1" noChangeArrowheads="1"/>
              </p:cNvSpPr>
              <p:nvPr/>
            </p:nvSpPr>
            <p:spPr bwMode="auto">
              <a:xfrm>
                <a:off x="0" y="0"/>
                <a:ext cx="822355" cy="822355"/>
              </a:xfrm>
              <a:prstGeom prst="ellipse">
                <a:avLst/>
              </a:pr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64" name="椭圆 42"/>
              <p:cNvSpPr>
                <a:spLocks noChangeAspect="1"/>
              </p:cNvSpPr>
              <p:nvPr/>
            </p:nvSpPr>
            <p:spPr bwMode="auto">
              <a:xfrm>
                <a:off x="51066" y="51177"/>
                <a:ext cx="720222" cy="720002"/>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62" name="Rectangle 13"/>
            <p:cNvSpPr>
              <a:spLocks noChangeArrowheads="1"/>
            </p:cNvSpPr>
            <p:nvPr/>
          </p:nvSpPr>
          <p:spPr bwMode="auto">
            <a:xfrm>
              <a:off x="117278" y="169942"/>
              <a:ext cx="505564" cy="410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3</a:t>
              </a:r>
              <a:endParaRPr lang="zh-CN" altLang="en-US" sz="2600" b="1" kern="0" dirty="0">
                <a:latin typeface="Arial" charset="0"/>
                <a:ea typeface="微软雅黑" pitchFamily="34" charset="-122"/>
              </a:endParaRPr>
            </a:p>
          </p:txBody>
        </p:sp>
      </p:grpSp>
      <p:grpSp>
        <p:nvGrpSpPr>
          <p:cNvPr id="65" name="Group 11"/>
          <p:cNvGrpSpPr>
            <a:grpSpLocks/>
          </p:cNvGrpSpPr>
          <p:nvPr/>
        </p:nvGrpSpPr>
        <p:grpSpPr bwMode="auto">
          <a:xfrm>
            <a:off x="5018103" y="1854557"/>
            <a:ext cx="4971403" cy="369515"/>
            <a:chOff x="0" y="40580"/>
            <a:chExt cx="3729063" cy="307771"/>
          </a:xfrm>
        </p:grpSpPr>
        <p:sp>
          <p:nvSpPr>
            <p:cNvPr id="66" name="矩形 32"/>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67" name="TextBox 146"/>
            <p:cNvSpPr txBox="1">
              <a:spLocks noChangeArrowheads="1"/>
            </p:cNvSpPr>
            <p:nvPr/>
          </p:nvSpPr>
          <p:spPr bwMode="auto">
            <a:xfrm>
              <a:off x="255719" y="40580"/>
              <a:ext cx="1911600" cy="307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68" name="Group 24"/>
          <p:cNvGrpSpPr>
            <a:grpSpLocks/>
          </p:cNvGrpSpPr>
          <p:nvPr/>
        </p:nvGrpSpPr>
        <p:grpSpPr bwMode="auto">
          <a:xfrm>
            <a:off x="4207525" y="1596237"/>
            <a:ext cx="988354" cy="887936"/>
            <a:chOff x="0" y="0"/>
            <a:chExt cx="739990" cy="739990"/>
          </a:xfrm>
        </p:grpSpPr>
        <p:grpSp>
          <p:nvGrpSpPr>
            <p:cNvPr id="69" name="Group 25"/>
            <p:cNvGrpSpPr>
              <a:grpSpLocks noChangeAspect="1"/>
            </p:cNvGrpSpPr>
            <p:nvPr/>
          </p:nvGrpSpPr>
          <p:grpSpPr bwMode="auto">
            <a:xfrm>
              <a:off x="0" y="0"/>
              <a:ext cx="739990" cy="739990"/>
              <a:chOff x="0" y="0"/>
              <a:chExt cx="822211" cy="822211"/>
            </a:xfrm>
          </p:grpSpPr>
          <p:sp>
            <p:nvSpPr>
              <p:cNvPr id="71" name="椭圆 35"/>
              <p:cNvSpPr>
                <a:spLocks noChangeAspect="1" noChangeArrowheads="1"/>
              </p:cNvSpPr>
              <p:nvPr/>
            </p:nvSpPr>
            <p:spPr bwMode="auto">
              <a:xfrm>
                <a:off x="0" y="0"/>
                <a:ext cx="822211" cy="822211"/>
              </a:xfrm>
              <a:prstGeom prst="ellipse">
                <a:avLst/>
              </a:pr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72" name="椭圆 36"/>
              <p:cNvSpPr>
                <a:spLocks noChangeAspect="1"/>
              </p:cNvSpPr>
              <p:nvPr/>
            </p:nvSpPr>
            <p:spPr bwMode="auto">
              <a:xfrm>
                <a:off x="51058" y="51168"/>
                <a:ext cx="720096" cy="719876"/>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70"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1</a:t>
              </a:r>
              <a:endParaRPr lang="zh-CN" altLang="en-US" sz="2600" b="1" kern="0" dirty="0">
                <a:latin typeface="Arial" charset="0"/>
                <a:ea typeface="微软雅黑" pitchFamily="34" charset="-122"/>
              </a:endParaRPr>
            </a:p>
          </p:txBody>
        </p:sp>
      </p:grpSp>
      <p:sp>
        <p:nvSpPr>
          <p:cNvPr id="73" name="TextBox 72"/>
          <p:cNvSpPr txBox="1"/>
          <p:nvPr/>
        </p:nvSpPr>
        <p:spPr bwMode="auto">
          <a:xfrm>
            <a:off x="5765588" y="2241110"/>
            <a:ext cx="4133582" cy="726614"/>
          </a:xfrm>
          <a:prstGeom prst="rect">
            <a:avLst/>
          </a:prstGeom>
          <a:noFill/>
        </p:spPr>
        <p:txBody>
          <a:bodyPr wrap="square" lIns="117226" tIns="58613" rIns="117226" bIns="58613">
            <a:spAutoFit/>
          </a:bodyPr>
          <a:lstStyle/>
          <a:p>
            <a:pPr>
              <a:lnSpc>
                <a:spcPct val="150000"/>
              </a:lnSpc>
              <a:defRPr/>
            </a:pPr>
            <a:r>
              <a:rPr lang="zh-CN" altLang="en-US" sz="1400" kern="0" dirty="0">
                <a:latin typeface="微软雅黑" pitchFamily="34" charset="-122"/>
                <a:ea typeface="微软雅黑" pitchFamily="34" charset="-122"/>
              </a:rPr>
              <a:t>您的内容打在这里，或通过复制您的文本后在此框中选择粘贴</a:t>
            </a:r>
          </a:p>
        </p:txBody>
      </p:sp>
      <p:sp>
        <p:nvSpPr>
          <p:cNvPr id="74" name="TextBox 73"/>
          <p:cNvSpPr txBox="1"/>
          <p:nvPr/>
        </p:nvSpPr>
        <p:spPr bwMode="auto">
          <a:xfrm>
            <a:off x="6222228" y="3628787"/>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
        <p:nvSpPr>
          <p:cNvPr id="32" name="TextBox 73"/>
          <p:cNvSpPr txBox="1"/>
          <p:nvPr/>
        </p:nvSpPr>
        <p:spPr bwMode="auto">
          <a:xfrm>
            <a:off x="5314568" y="5222592"/>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Tree>
    <p:extLst>
      <p:ext uri="{BB962C8B-B14F-4D97-AF65-F5344CB8AC3E}">
        <p14:creationId xmlns:p14="http://schemas.microsoft.com/office/powerpoint/2010/main" xmlns="" val="254242403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strVal val="4*#ppt_w"/>
                                          </p:val>
                                        </p:tav>
                                        <p:tav tm="100000">
                                          <p:val>
                                            <p:strVal val="#ppt_w"/>
                                          </p:val>
                                        </p:tav>
                                      </p:tavLst>
                                    </p:anim>
                                    <p:anim calcmode="lin" valueType="num">
                                      <p:cBhvr>
                                        <p:cTn id="12" dur="50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272" fill="hold" grpId="0" nodeType="withEffect">
                                  <p:stCondLst>
                                    <p:cond delay="25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2/3*#ppt_w"/>
                                          </p:val>
                                        </p:tav>
                                        <p:tav tm="100000">
                                          <p:val>
                                            <p:strVal val="#ppt_w"/>
                                          </p:val>
                                        </p:tav>
                                      </p:tavLst>
                                    </p:anim>
                                    <p:anim calcmode="lin" valueType="num">
                                      <p:cBhvr>
                                        <p:cTn id="16" dur="500" fill="hold"/>
                                        <p:tgtEl>
                                          <p:spTgt spid="46"/>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strVal val="4/3*#ppt_w"/>
                                          </p:val>
                                        </p:tav>
                                        <p:tav tm="100000">
                                          <p:val>
                                            <p:strVal val="#ppt_w"/>
                                          </p:val>
                                        </p:tav>
                                      </p:tavLst>
                                    </p:anim>
                                    <p:anim calcmode="lin" valueType="num">
                                      <p:cBhvr>
                                        <p:cTn id="20" dur="500" fill="hold"/>
                                        <p:tgtEl>
                                          <p:spTgt spid="48"/>
                                        </p:tgtEl>
                                        <p:attrNameLst>
                                          <p:attrName>ppt_h</p:attrName>
                                        </p:attrNameLst>
                                      </p:cBhvr>
                                      <p:tavLst>
                                        <p:tav tm="0">
                                          <p:val>
                                            <p:strVal val="4/3*#ppt_h"/>
                                          </p:val>
                                        </p:tav>
                                        <p:tav tm="100000">
                                          <p:val>
                                            <p:strVal val="#ppt_h"/>
                                          </p:val>
                                        </p:tav>
                                      </p:tavLst>
                                    </p:anim>
                                  </p:childTnLst>
                                </p:cTn>
                              </p:par>
                            </p:childTnLst>
                          </p:cTn>
                        </p:par>
                        <p:par>
                          <p:cTn id="21" fill="hold">
                            <p:stCondLst>
                              <p:cond delay="1500"/>
                            </p:stCondLst>
                            <p:childTnLst>
                              <p:par>
                                <p:cTn id="22" presetID="23" presetClass="entr" presetSubtype="16"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childTnLst>
                                </p:cTn>
                              </p:par>
                              <p:par>
                                <p:cTn id="26" presetID="12" presetClass="entr" presetSubtype="8" fill="hold" nodeType="withEffect">
                                  <p:stCondLst>
                                    <p:cond delay="200"/>
                                  </p:stCondLst>
                                  <p:childTnLst>
                                    <p:set>
                                      <p:cBhvr>
                                        <p:cTn id="27" dur="1" fill="hold">
                                          <p:stCondLst>
                                            <p:cond delay="0"/>
                                          </p:stCondLst>
                                        </p:cTn>
                                        <p:tgtEl>
                                          <p:spTgt spid="65"/>
                                        </p:tgtEl>
                                        <p:attrNameLst>
                                          <p:attrName>style.visibility</p:attrName>
                                        </p:attrNameLst>
                                      </p:cBhvr>
                                      <p:to>
                                        <p:strVal val="visible"/>
                                      </p:to>
                                    </p:set>
                                    <p:animEffect transition="in" filter="slide(fromLeft)">
                                      <p:cBhvr>
                                        <p:cTn id="28" dur="500"/>
                                        <p:tgtEl>
                                          <p:spTgt spid="65"/>
                                        </p:tgtEl>
                                      </p:cBhvr>
                                    </p:animEffect>
                                  </p:childTnLst>
                                </p:cTn>
                              </p:par>
                            </p:childTnLst>
                          </p:cTn>
                        </p:par>
                        <p:par>
                          <p:cTn id="29" fill="hold">
                            <p:stCondLst>
                              <p:cond delay="2200"/>
                            </p:stCondLst>
                            <p:childTnLst>
                              <p:par>
                                <p:cTn id="30" presetID="12" presetClass="entr" presetSubtype="8"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p:tgtEl>
                                          <p:spTgt spid="73"/>
                                        </p:tgtEl>
                                        <p:attrNameLst>
                                          <p:attrName>ppt_x</p:attrName>
                                        </p:attrNameLst>
                                      </p:cBhvr>
                                      <p:tavLst>
                                        <p:tav tm="0">
                                          <p:val>
                                            <p:strVal val="#ppt_x-#ppt_w*1.125000"/>
                                          </p:val>
                                        </p:tav>
                                        <p:tav tm="100000">
                                          <p:val>
                                            <p:strVal val="#ppt_x"/>
                                          </p:val>
                                        </p:tav>
                                      </p:tavLst>
                                    </p:anim>
                                    <p:animEffect transition="in" filter="wipe(right)">
                                      <p:cBhvr>
                                        <p:cTn id="33" dur="500"/>
                                        <p:tgtEl>
                                          <p:spTgt spid="73"/>
                                        </p:tgtEl>
                                      </p:cBhvr>
                                    </p:animEffect>
                                  </p:childTnLst>
                                </p:cTn>
                              </p:par>
                              <p:par>
                                <p:cTn id="34" presetID="23" presetClass="entr" presetSubtype="16"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childTnLst>
                                </p:cTn>
                              </p:par>
                              <p:par>
                                <p:cTn id="38" presetID="12" presetClass="entr" presetSubtype="8" fill="hold" nodeType="withEffect">
                                  <p:stCondLst>
                                    <p:cond delay="600"/>
                                  </p:stCondLst>
                                  <p:childTnLst>
                                    <p:set>
                                      <p:cBhvr>
                                        <p:cTn id="39" dur="1" fill="hold">
                                          <p:stCondLst>
                                            <p:cond delay="0"/>
                                          </p:stCondLst>
                                        </p:cTn>
                                        <p:tgtEl>
                                          <p:spTgt spid="49"/>
                                        </p:tgtEl>
                                        <p:attrNameLst>
                                          <p:attrName>style.visibility</p:attrName>
                                        </p:attrNameLst>
                                      </p:cBhvr>
                                      <p:to>
                                        <p:strVal val="visible"/>
                                      </p:to>
                                    </p:set>
                                    <p:animEffect transition="in" filter="slide(fromLeft)">
                                      <p:cBhvr>
                                        <p:cTn id="40" dur="500"/>
                                        <p:tgtEl>
                                          <p:spTgt spid="49"/>
                                        </p:tgtEl>
                                      </p:cBhvr>
                                    </p:animEffect>
                                  </p:childTnLst>
                                </p:cTn>
                              </p:par>
                            </p:childTnLst>
                          </p:cTn>
                        </p:par>
                        <p:par>
                          <p:cTn id="41" fill="hold">
                            <p:stCondLst>
                              <p:cond delay="3300"/>
                            </p:stCondLst>
                            <p:childTnLst>
                              <p:par>
                                <p:cTn id="42" presetID="12" presetClass="entr" presetSubtype="8"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p:tgtEl>
                                          <p:spTgt spid="74"/>
                                        </p:tgtEl>
                                        <p:attrNameLst>
                                          <p:attrName>ppt_x</p:attrName>
                                        </p:attrNameLst>
                                      </p:cBhvr>
                                      <p:tavLst>
                                        <p:tav tm="0">
                                          <p:val>
                                            <p:strVal val="#ppt_x-#ppt_w*1.125000"/>
                                          </p:val>
                                        </p:tav>
                                        <p:tav tm="100000">
                                          <p:val>
                                            <p:strVal val="#ppt_x"/>
                                          </p:val>
                                        </p:tav>
                                      </p:tavLst>
                                    </p:anim>
                                    <p:animEffect transition="in" filter="wipe(right)">
                                      <p:cBhvr>
                                        <p:cTn id="45" dur="500"/>
                                        <p:tgtEl>
                                          <p:spTgt spid="74"/>
                                        </p:tgtEl>
                                      </p:cBhvr>
                                    </p:animEffect>
                                  </p:childTnLst>
                                </p:cTn>
                              </p:par>
                              <p:par>
                                <p:cTn id="46" presetID="23" presetClass="entr" presetSubtype="16" fill="hold" nodeType="withEffect">
                                  <p:stCondLst>
                                    <p:cond delay="80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childTnLst>
                                </p:cTn>
                              </p:par>
                              <p:par>
                                <p:cTn id="50" presetID="12" presetClass="entr" presetSubtype="8" fill="hold" nodeType="withEffect">
                                  <p:stCondLst>
                                    <p:cond delay="1000"/>
                                  </p:stCondLst>
                                  <p:childTnLst>
                                    <p:set>
                                      <p:cBhvr>
                                        <p:cTn id="51" dur="1" fill="hold">
                                          <p:stCondLst>
                                            <p:cond delay="0"/>
                                          </p:stCondLst>
                                        </p:cTn>
                                        <p:tgtEl>
                                          <p:spTgt spid="52"/>
                                        </p:tgtEl>
                                        <p:attrNameLst>
                                          <p:attrName>style.visibility</p:attrName>
                                        </p:attrNameLst>
                                      </p:cBhvr>
                                      <p:to>
                                        <p:strVal val="visible"/>
                                      </p:to>
                                    </p:set>
                                    <p:animEffect transition="in" filter="slide(fromLeft)">
                                      <p:cBhvr>
                                        <p:cTn id="52" dur="500"/>
                                        <p:tgtEl>
                                          <p:spTgt spid="52"/>
                                        </p:tgtEl>
                                      </p:cBhvr>
                                    </p:animEffect>
                                  </p:childTnLst>
                                </p:cTn>
                              </p:par>
                            </p:childTnLst>
                          </p:cTn>
                        </p:par>
                        <p:par>
                          <p:cTn id="53" fill="hold">
                            <p:stCondLst>
                              <p:cond delay="4800"/>
                            </p:stCondLst>
                            <p:childTnLst>
                              <p:par>
                                <p:cTn id="54" presetID="1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ppt_x</p:attrName>
                                        </p:attrNameLst>
                                      </p:cBhvr>
                                      <p:tavLst>
                                        <p:tav tm="0">
                                          <p:val>
                                            <p:strVal val="#ppt_x-#ppt_w*1.125000"/>
                                          </p:val>
                                        </p:tav>
                                        <p:tav tm="100000">
                                          <p:val>
                                            <p:strVal val="#ppt_x"/>
                                          </p:val>
                                        </p:tav>
                                      </p:tavLst>
                                    </p:anim>
                                    <p:animEffect transition="in" filter="wipe(righ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animBg="1"/>
      <p:bldP spid="47" grpId="0" animBg="1"/>
      <p:bldP spid="48" grpId="0"/>
      <p:bldP spid="73" grpId="0"/>
      <p:bldP spid="74"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93937" y="2361661"/>
            <a:ext cx="1337559" cy="2219411"/>
            <a:chOff x="889000" y="2520950"/>
            <a:chExt cx="1003300" cy="1664173"/>
          </a:xfrm>
          <a:solidFill>
            <a:srgbClr val="0070C0"/>
          </a:solidFill>
        </p:grpSpPr>
        <p:sp>
          <p:nvSpPr>
            <p:cNvPr id="48" name="Freeform 16"/>
            <p:cNvSpPr>
              <a:spLocks noEditPoints="1"/>
            </p:cNvSpPr>
            <p:nvPr/>
          </p:nvSpPr>
          <p:spPr bwMode="auto">
            <a:xfrm>
              <a:off x="889000" y="2520950"/>
              <a:ext cx="1003300" cy="1109663"/>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rgbClr val="2B83E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mj-ea"/>
                <a:ea typeface="+mj-ea"/>
              </a:endParaRPr>
            </a:p>
          </p:txBody>
        </p:sp>
        <p:sp>
          <p:nvSpPr>
            <p:cNvPr id="49" name="Rectangle 17"/>
            <p:cNvSpPr>
              <a:spLocks noChangeArrowheads="1"/>
            </p:cNvSpPr>
            <p:nvPr/>
          </p:nvSpPr>
          <p:spPr bwMode="auto">
            <a:xfrm>
              <a:off x="1004888" y="3716338"/>
              <a:ext cx="591585" cy="31155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700" dirty="0">
                  <a:latin typeface="+mj-ea"/>
                  <a:ea typeface="+mj-ea"/>
                </a:rPr>
                <a:t>目 录</a:t>
              </a:r>
              <a:endParaRPr lang="zh-CN" altLang="zh-CN" dirty="0">
                <a:latin typeface="+mj-ea"/>
                <a:ea typeface="+mj-ea"/>
              </a:endParaRPr>
            </a:p>
          </p:txBody>
        </p:sp>
        <p:sp>
          <p:nvSpPr>
            <p:cNvPr id="50" name="Rectangle 18"/>
            <p:cNvSpPr>
              <a:spLocks noChangeArrowheads="1"/>
            </p:cNvSpPr>
            <p:nvPr/>
          </p:nvSpPr>
          <p:spPr bwMode="auto">
            <a:xfrm>
              <a:off x="1020763" y="4000500"/>
              <a:ext cx="637180" cy="18462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1600" dirty="0">
                  <a:latin typeface="+mj-ea"/>
                  <a:ea typeface="+mj-ea"/>
                </a:rPr>
                <a:t>contents</a:t>
              </a:r>
              <a:endParaRPr lang="zh-CN" altLang="zh-CN" dirty="0">
                <a:latin typeface="+mj-ea"/>
                <a:ea typeface="+mj-ea"/>
              </a:endParaRPr>
            </a:p>
          </p:txBody>
        </p:sp>
      </p:grpSp>
      <p:grpSp>
        <p:nvGrpSpPr>
          <p:cNvPr id="51" name="组合 50"/>
          <p:cNvGrpSpPr/>
          <p:nvPr/>
        </p:nvGrpSpPr>
        <p:grpSpPr>
          <a:xfrm>
            <a:off x="3740422" y="1196752"/>
            <a:ext cx="7683376" cy="792088"/>
            <a:chOff x="3740422" y="1196752"/>
            <a:chExt cx="7683376" cy="792088"/>
          </a:xfrm>
        </p:grpSpPr>
        <p:sp>
          <p:nvSpPr>
            <p:cNvPr id="52" name="矩形 51"/>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3"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年度工作概述</a:t>
              </a:r>
            </a:p>
          </p:txBody>
        </p:sp>
      </p:grpSp>
      <p:grpSp>
        <p:nvGrpSpPr>
          <p:cNvPr id="54" name="组合 53"/>
          <p:cNvGrpSpPr/>
          <p:nvPr/>
        </p:nvGrpSpPr>
        <p:grpSpPr>
          <a:xfrm>
            <a:off x="3740422" y="2339478"/>
            <a:ext cx="7683376" cy="792087"/>
            <a:chOff x="3740422" y="2339478"/>
            <a:chExt cx="7683376" cy="792087"/>
          </a:xfrm>
        </p:grpSpPr>
        <p:sp>
          <p:nvSpPr>
            <p:cNvPr id="55" name="矩形 54"/>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6"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工作完成情况</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63" name="组合 62"/>
          <p:cNvGrpSpPr/>
          <p:nvPr/>
        </p:nvGrpSpPr>
        <p:grpSpPr>
          <a:xfrm>
            <a:off x="2057548" y="2358323"/>
            <a:ext cx="1517378" cy="792087"/>
            <a:chOff x="2057548" y="2214307"/>
            <a:chExt cx="1517378" cy="792087"/>
          </a:xfrm>
        </p:grpSpPr>
        <p:sp>
          <p:nvSpPr>
            <p:cNvPr id="64" name="矩形 63"/>
            <p:cNvSpPr/>
            <p:nvPr/>
          </p:nvSpPr>
          <p:spPr>
            <a:xfrm>
              <a:off x="2057548" y="221430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5" name="Freeform 10"/>
            <p:cNvSpPr>
              <a:spLocks noEditPoints="1"/>
            </p:cNvSpPr>
            <p:nvPr/>
          </p:nvSpPr>
          <p:spPr bwMode="auto">
            <a:xfrm>
              <a:off x="2314335" y="2254357"/>
              <a:ext cx="619366" cy="702282"/>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66" name="组合 65"/>
          <p:cNvGrpSpPr/>
          <p:nvPr/>
        </p:nvGrpSpPr>
        <p:grpSpPr>
          <a:xfrm>
            <a:off x="2057548" y="1208506"/>
            <a:ext cx="1517378" cy="792087"/>
            <a:chOff x="2057548" y="1064490"/>
            <a:chExt cx="1517378" cy="792087"/>
          </a:xfrm>
        </p:grpSpPr>
        <p:sp>
          <p:nvSpPr>
            <p:cNvPr id="67" name="矩形 66"/>
            <p:cNvSpPr/>
            <p:nvPr/>
          </p:nvSpPr>
          <p:spPr>
            <a:xfrm>
              <a:off x="2057548" y="1064490"/>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8" name="Freeform 9"/>
            <p:cNvSpPr>
              <a:spLocks noEditPoints="1"/>
            </p:cNvSpPr>
            <p:nvPr/>
          </p:nvSpPr>
          <p:spPr bwMode="auto">
            <a:xfrm>
              <a:off x="2379279" y="1133475"/>
              <a:ext cx="498050" cy="6712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方正中等线简体" panose="02010601030101010101" pitchFamily="2" charset="-122"/>
                <a:ea typeface="方正中等线简体" panose="02010601030101010101" pitchFamily="2" charset="-122"/>
              </a:endParaRPr>
            </a:p>
          </p:txBody>
        </p:sp>
      </p:grpSp>
      <p:grpSp>
        <p:nvGrpSpPr>
          <p:cNvPr id="69" name="组合 68"/>
          <p:cNvGrpSpPr/>
          <p:nvPr/>
        </p:nvGrpSpPr>
        <p:grpSpPr>
          <a:xfrm>
            <a:off x="2057548" y="3510848"/>
            <a:ext cx="1517378" cy="792087"/>
            <a:chOff x="2057548" y="3366832"/>
            <a:chExt cx="1517378" cy="792087"/>
          </a:xfrm>
        </p:grpSpPr>
        <p:sp>
          <p:nvSpPr>
            <p:cNvPr id="70" name="矩形 69"/>
            <p:cNvSpPr/>
            <p:nvPr/>
          </p:nvSpPr>
          <p:spPr>
            <a:xfrm>
              <a:off x="2057548" y="3366832"/>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1" name="Freeform 13"/>
            <p:cNvSpPr>
              <a:spLocks noEditPoints="1"/>
            </p:cNvSpPr>
            <p:nvPr/>
          </p:nvSpPr>
          <p:spPr bwMode="auto">
            <a:xfrm>
              <a:off x="2382883" y="3416068"/>
              <a:ext cx="503192" cy="69292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72" name="组合 71"/>
          <p:cNvGrpSpPr/>
          <p:nvPr/>
        </p:nvGrpSpPr>
        <p:grpSpPr>
          <a:xfrm>
            <a:off x="2057548" y="4797153"/>
            <a:ext cx="1517378" cy="792087"/>
            <a:chOff x="2057548" y="4653137"/>
            <a:chExt cx="1517378" cy="792087"/>
          </a:xfrm>
        </p:grpSpPr>
        <p:sp>
          <p:nvSpPr>
            <p:cNvPr id="73" name="矩形 72"/>
            <p:cNvSpPr/>
            <p:nvPr/>
          </p:nvSpPr>
          <p:spPr>
            <a:xfrm>
              <a:off x="2057548" y="465313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04</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4" name="Freeform 12"/>
            <p:cNvSpPr>
              <a:spLocks noEditPoints="1"/>
            </p:cNvSpPr>
            <p:nvPr/>
          </p:nvSpPr>
          <p:spPr bwMode="auto">
            <a:xfrm>
              <a:off x="2267084" y="4741829"/>
              <a:ext cx="606706" cy="639796"/>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30" name="组合 29"/>
          <p:cNvGrpSpPr/>
          <p:nvPr/>
        </p:nvGrpSpPr>
        <p:grpSpPr>
          <a:xfrm>
            <a:off x="3740422" y="3557180"/>
            <a:ext cx="7683376" cy="792088"/>
            <a:chOff x="3740422" y="1196752"/>
            <a:chExt cx="7683376" cy="792088"/>
          </a:xfrm>
        </p:grpSpPr>
        <p:sp>
          <p:nvSpPr>
            <p:cNvPr id="31" name="矩形 30"/>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2"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工作总结认识</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33" name="组合 32"/>
          <p:cNvGrpSpPr/>
          <p:nvPr/>
        </p:nvGrpSpPr>
        <p:grpSpPr>
          <a:xfrm>
            <a:off x="3740422" y="4699906"/>
            <a:ext cx="7683376" cy="792087"/>
            <a:chOff x="3740422" y="2339478"/>
            <a:chExt cx="7683376" cy="792087"/>
          </a:xfrm>
        </p:grpSpPr>
        <p:sp>
          <p:nvSpPr>
            <p:cNvPr id="34" name="矩形 33"/>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5"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未来工作规划</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xmlns="" val="133688714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1+#ppt_w/2"/>
                                          </p:val>
                                        </p:tav>
                                        <p:tav tm="100000">
                                          <p:val>
                                            <p:strVal val="#ppt_x"/>
                                          </p:val>
                                        </p:tav>
                                      </p:tavLst>
                                    </p:anim>
                                    <p:anim calcmode="lin" valueType="num">
                                      <p:cBhvr additive="base">
                                        <p:cTn id="21" dur="500" fill="hold"/>
                                        <p:tgtEl>
                                          <p:spTgt spid="6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1+#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1+#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1+#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推进计划</a:t>
            </a:r>
          </a:p>
        </p:txBody>
      </p:sp>
      <p:grpSp>
        <p:nvGrpSpPr>
          <p:cNvPr id="32" name="组合 31"/>
          <p:cNvGrpSpPr>
            <a:grpSpLocks noChangeAspect="1"/>
          </p:cNvGrpSpPr>
          <p:nvPr/>
        </p:nvGrpSpPr>
        <p:grpSpPr>
          <a:xfrm rot="5400000">
            <a:off x="9816260" y="2450399"/>
            <a:ext cx="374044" cy="248744"/>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7725" y="1124744"/>
            <a:ext cx="2804991" cy="1244104"/>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597270"/>
              <a:chOff x="6465370" y="887065"/>
              <a:chExt cx="2098010" cy="597270"/>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6260" y="4222196"/>
            <a:ext cx="374044" cy="248744"/>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7725" y="2879405"/>
            <a:ext cx="2804991" cy="1244104"/>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597270"/>
              <a:chOff x="6465370" y="887065"/>
              <a:chExt cx="2098010" cy="597270"/>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推进第二步骤</a:t>
                </a:r>
              </a:p>
            </p:txBody>
          </p:sp>
          <p:sp>
            <p:nvSpPr>
              <p:cNvPr id="76"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7725" y="4677909"/>
            <a:ext cx="2804991" cy="1244104"/>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597270"/>
              <a:chOff x="6465370" y="887065"/>
              <a:chExt cx="2098010" cy="597270"/>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推进第三步骤</a:t>
                </a:r>
              </a:p>
            </p:txBody>
          </p:sp>
          <p:sp>
            <p:nvSpPr>
              <p:cNvPr id="81"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59782" y="3848891"/>
            <a:ext cx="5939992" cy="143115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2758" y="1004891"/>
            <a:ext cx="5837018" cy="2560183"/>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xmlns="" val="2642449682"/>
      </p:ext>
    </p:extLst>
  </p:cSld>
  <p:clrMapOvr>
    <a:masterClrMapping/>
  </p:clrMapOvr>
  <mc:AlternateContent xmlns:mc="http://schemas.openxmlformats.org/markup-compatibility/2006">
    <mc:Choice xmlns:p14="http://schemas.microsoft.com/office/powerpoint/2010/main" xmlns="" Requires="p14">
      <p:transition spd="slow" p14:dur="4400" advClick="0" advTm="3000">
        <p14:honeycomb/>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0" name="组合 9"/>
          <p:cNvGrpSpPr/>
          <p:nvPr/>
        </p:nvGrpSpPr>
        <p:grpSpPr>
          <a:xfrm>
            <a:off x="3168238" y="1715807"/>
            <a:ext cx="9022176" cy="2722664"/>
            <a:chOff x="3168238" y="1715807"/>
            <a:chExt cx="9022176" cy="2722664"/>
          </a:xfrm>
        </p:grpSpPr>
        <p:sp>
          <p:nvSpPr>
            <p:cNvPr id="11"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8000" b="1" dirty="0" smtClean="0">
                  <a:solidFill>
                    <a:schemeClr val="bg1"/>
                  </a:solidFill>
                  <a:latin typeface="微软雅黑" panose="020B0503020204020204" pitchFamily="34" charset="-122"/>
                  <a:ea typeface="微软雅黑" panose="020B0503020204020204" pitchFamily="34" charset="-122"/>
                </a:rPr>
                <a:t>未来工作规划</a:t>
              </a:r>
              <a:endParaRPr lang="zh-CN" altLang="zh-CN" sz="8000" b="1"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4" name="组合 13"/>
          <p:cNvGrpSpPr/>
          <p:nvPr/>
        </p:nvGrpSpPr>
        <p:grpSpPr>
          <a:xfrm>
            <a:off x="1125413" y="1820686"/>
            <a:ext cx="2325318" cy="2542706"/>
            <a:chOff x="1125413" y="1820686"/>
            <a:chExt cx="2325318" cy="2542706"/>
          </a:xfrm>
        </p:grpSpPr>
        <p:sp>
          <p:nvSpPr>
            <p:cNvPr id="15"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89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6" name="Freeform 12"/>
            <p:cNvSpPr>
              <a:spLocks noEditPoints="1"/>
            </p:cNvSpPr>
            <p:nvPr/>
          </p:nvSpPr>
          <p:spPr bwMode="auto">
            <a:xfrm>
              <a:off x="1533250" y="2500213"/>
              <a:ext cx="1094175" cy="1153851"/>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chemeClr val="bg1"/>
            </a:solidFill>
            <a:ln>
              <a:noFill/>
            </a:ln>
          </p:spPr>
          <p:txBody>
            <a:bodyPr vert="horz" wrap="square" lIns="121917" tIns="60958" rIns="121917" bIns="60958" numCol="1" anchor="t" anchorCtr="0" compatLnSpc="1">
              <a:prstTxWarp prst="textNoShape">
                <a:avLst/>
              </a:prstTxWarp>
            </a:bodyPr>
            <a:lstStyle/>
            <a:p>
              <a:endParaRPr lang="zh-CN" altLang="en-US"/>
            </a:p>
          </p:txBody>
        </p:sp>
      </p:grpSp>
      <p:grpSp>
        <p:nvGrpSpPr>
          <p:cNvPr id="17" name="组合 16"/>
          <p:cNvGrpSpPr/>
          <p:nvPr/>
        </p:nvGrpSpPr>
        <p:grpSpPr>
          <a:xfrm>
            <a:off x="2288072" y="1418527"/>
            <a:ext cx="807436" cy="804317"/>
            <a:chOff x="2159282" y="1328539"/>
            <a:chExt cx="807436" cy="804317"/>
          </a:xfrm>
        </p:grpSpPr>
        <p:sp>
          <p:nvSpPr>
            <p:cNvPr id="18"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9" name="TextBox 18"/>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7"/>
                                        </p:tgtEl>
                                      </p:cBhvr>
                                    </p:animEffect>
                                    <p:animScale>
                                      <p:cBhvr>
                                        <p:cTn id="25" dur="250" autoRev="1" fill="hold"/>
                                        <p:tgtEl>
                                          <p:spTgt spid="17"/>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7"/>
                                        </p:tgtEl>
                                        <p:attrNameLst>
                                          <p:attrName>r</p:attrName>
                                        </p:attrNameLst>
                                      </p:cBhvr>
                                    </p:animRot>
                                    <p:animRot by="-240000">
                                      <p:cBhvr>
                                        <p:cTn id="28" dur="200" fill="hold">
                                          <p:stCondLst>
                                            <p:cond delay="200"/>
                                          </p:stCondLst>
                                        </p:cTn>
                                        <p:tgtEl>
                                          <p:spTgt spid="17"/>
                                        </p:tgtEl>
                                        <p:attrNameLst>
                                          <p:attrName>r</p:attrName>
                                        </p:attrNameLst>
                                      </p:cBhvr>
                                    </p:animRot>
                                    <p:animRot by="240000">
                                      <p:cBhvr>
                                        <p:cTn id="29" dur="200" fill="hold">
                                          <p:stCondLst>
                                            <p:cond delay="400"/>
                                          </p:stCondLst>
                                        </p:cTn>
                                        <p:tgtEl>
                                          <p:spTgt spid="17"/>
                                        </p:tgtEl>
                                        <p:attrNameLst>
                                          <p:attrName>r</p:attrName>
                                        </p:attrNameLst>
                                      </p:cBhvr>
                                    </p:animRot>
                                    <p:animRot by="-240000">
                                      <p:cBhvr>
                                        <p:cTn id="30" dur="200" fill="hold">
                                          <p:stCondLst>
                                            <p:cond delay="600"/>
                                          </p:stCondLst>
                                        </p:cTn>
                                        <p:tgtEl>
                                          <p:spTgt spid="17"/>
                                        </p:tgtEl>
                                        <p:attrNameLst>
                                          <p:attrName>r</p:attrName>
                                        </p:attrNameLst>
                                      </p:cBhvr>
                                    </p:animRot>
                                    <p:animRot by="120000">
                                      <p:cBhvr>
                                        <p:cTn id="31"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422" b="9236"/>
          <a:stretch/>
        </p:blipFill>
        <p:spPr bwMode="auto">
          <a:xfrm>
            <a:off x="2" y="914402"/>
            <a:ext cx="12175959" cy="437949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1" name="椭圆 90"/>
          <p:cNvSpPr/>
          <p:nvPr/>
        </p:nvSpPr>
        <p:spPr>
          <a:xfrm>
            <a:off x="751490" y="4295961"/>
            <a:ext cx="2099996" cy="2099995"/>
          </a:xfrm>
          <a:prstGeom prst="ellipse">
            <a:avLst/>
          </a:prstGeom>
          <a:solidFill>
            <a:schemeClr val="accent1">
              <a:lumMod val="50000"/>
            </a:schemeClr>
          </a:solidFill>
          <a:ln w="25400" cap="flat" cmpd="sng" algn="ctr">
            <a:noFill/>
            <a:prstDash val="solid"/>
          </a:ln>
          <a:effectLst/>
        </p:spPr>
        <p:txBody>
          <a:bodyPr rtlCol="0" anchor="ctr"/>
          <a:lstStyle/>
          <a:p>
            <a:pPr algn="ctr" defTabSz="1219170">
              <a:defRPr/>
            </a:pPr>
            <a:endParaRPr lang="zh-CN" altLang="en-US" sz="3200" kern="0">
              <a:solidFill>
                <a:prstClr val="white"/>
              </a:solidFill>
              <a:latin typeface="Century Gothic"/>
              <a:ea typeface="微软雅黑" panose="020B0503020204020204" pitchFamily="34" charset="-122"/>
            </a:endParaRPr>
          </a:p>
        </p:txBody>
      </p:sp>
      <p:sp>
        <p:nvSpPr>
          <p:cNvPr id="92" name="TextBox 35"/>
          <p:cNvSpPr txBox="1"/>
          <p:nvPr/>
        </p:nvSpPr>
        <p:spPr>
          <a:xfrm>
            <a:off x="694423" y="4882163"/>
            <a:ext cx="2064989" cy="913007"/>
          </a:xfrm>
          <a:prstGeom prst="rect">
            <a:avLst/>
          </a:prstGeom>
          <a:noFill/>
        </p:spPr>
        <p:txBody>
          <a:bodyPr wrap="none" rtlCol="0">
            <a:spAutoFit/>
          </a:bodyPr>
          <a:lstStyle/>
          <a:p>
            <a:r>
              <a:rPr lang="en-US" altLang="zh-CN" sz="5333" b="1" spc="800" dirty="0">
                <a:solidFill>
                  <a:prstClr val="white"/>
                </a:solidFill>
                <a:latin typeface="微软雅黑" panose="020B0503020204020204" pitchFamily="34" charset="-122"/>
              </a:rPr>
              <a:t> </a:t>
            </a:r>
            <a:r>
              <a:rPr lang="zh-CN" altLang="en-US" sz="5333" b="1" spc="800" dirty="0">
                <a:solidFill>
                  <a:prstClr val="white"/>
                </a:solidFill>
                <a:latin typeface="微软雅黑" panose="020B0503020204020204" pitchFamily="34" charset="-122"/>
              </a:rPr>
              <a:t>概述</a:t>
            </a:r>
          </a:p>
        </p:txBody>
      </p:sp>
      <p:sp>
        <p:nvSpPr>
          <p:cNvPr id="93" name="TextBox 36"/>
          <p:cNvSpPr txBox="1"/>
          <p:nvPr/>
        </p:nvSpPr>
        <p:spPr>
          <a:xfrm>
            <a:off x="3503713" y="5398023"/>
            <a:ext cx="8064896" cy="954364"/>
          </a:xfrm>
          <a:prstGeom prst="rect">
            <a:avLst/>
          </a:prstGeom>
          <a:noFill/>
        </p:spPr>
        <p:txBody>
          <a:bodyPr wrap="square" rtlCol="0">
            <a:spAutoFit/>
          </a:bodyPr>
          <a:lstStyle/>
          <a:p>
            <a:pPr defTabSz="1219170">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xmlns="" val="821111708"/>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
        <p:nvSpPr>
          <p:cNvPr id="69" name="Freeform 19"/>
          <p:cNvSpPr>
            <a:spLocks/>
          </p:cNvSpPr>
          <p:nvPr/>
        </p:nvSpPr>
        <p:spPr bwMode="auto">
          <a:xfrm>
            <a:off x="3694124" y="4931384"/>
            <a:ext cx="2566155"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1" name="Freeform 20"/>
          <p:cNvSpPr>
            <a:spLocks/>
          </p:cNvSpPr>
          <p:nvPr/>
        </p:nvSpPr>
        <p:spPr bwMode="auto">
          <a:xfrm>
            <a:off x="6103904" y="4993531"/>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2" name="Freeform 21"/>
          <p:cNvSpPr>
            <a:spLocks/>
          </p:cNvSpPr>
          <p:nvPr/>
        </p:nvSpPr>
        <p:spPr bwMode="auto">
          <a:xfrm>
            <a:off x="6346486" y="253563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3" name="Freeform 22"/>
          <p:cNvSpPr>
            <a:spLocks/>
          </p:cNvSpPr>
          <p:nvPr/>
        </p:nvSpPr>
        <p:spPr bwMode="auto">
          <a:xfrm>
            <a:off x="5123554" y="3387682"/>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4" name="Freeform 23"/>
          <p:cNvSpPr>
            <a:spLocks/>
          </p:cNvSpPr>
          <p:nvPr/>
        </p:nvSpPr>
        <p:spPr bwMode="auto">
          <a:xfrm>
            <a:off x="6683293" y="397509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5" name="Freeform 24"/>
          <p:cNvSpPr>
            <a:spLocks/>
          </p:cNvSpPr>
          <p:nvPr/>
        </p:nvSpPr>
        <p:spPr bwMode="auto">
          <a:xfrm>
            <a:off x="4465978" y="197228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6" name="Freeform 25"/>
          <p:cNvSpPr>
            <a:spLocks/>
          </p:cNvSpPr>
          <p:nvPr/>
        </p:nvSpPr>
        <p:spPr bwMode="auto">
          <a:xfrm>
            <a:off x="4305592" y="376659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7" name="Freeform 26"/>
          <p:cNvSpPr>
            <a:spLocks/>
          </p:cNvSpPr>
          <p:nvPr/>
        </p:nvSpPr>
        <p:spPr bwMode="auto">
          <a:xfrm>
            <a:off x="5710962" y="2702037"/>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8" name="Freeform 27"/>
          <p:cNvSpPr>
            <a:spLocks/>
          </p:cNvSpPr>
          <p:nvPr/>
        </p:nvSpPr>
        <p:spPr bwMode="auto">
          <a:xfrm>
            <a:off x="6176078" y="135681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9" name="椭圆 78"/>
          <p:cNvSpPr/>
          <p:nvPr/>
        </p:nvSpPr>
        <p:spPr>
          <a:xfrm>
            <a:off x="3491911" y="4883270"/>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0" name="椭圆 79"/>
          <p:cNvSpPr/>
          <p:nvPr/>
        </p:nvSpPr>
        <p:spPr>
          <a:xfrm>
            <a:off x="4214035" y="3448062"/>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1" name="椭圆 80"/>
          <p:cNvSpPr/>
          <p:nvPr/>
        </p:nvSpPr>
        <p:spPr>
          <a:xfrm>
            <a:off x="8529451" y="3892895"/>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2" name="椭圆 81"/>
          <p:cNvSpPr/>
          <p:nvPr/>
        </p:nvSpPr>
        <p:spPr>
          <a:xfrm>
            <a:off x="7730467" y="224932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3" name="椭圆 82"/>
          <p:cNvSpPr/>
          <p:nvPr/>
        </p:nvSpPr>
        <p:spPr>
          <a:xfrm>
            <a:off x="4353986" y="1639927"/>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4" name="TextBox 22"/>
          <p:cNvSpPr txBox="1"/>
          <p:nvPr/>
        </p:nvSpPr>
        <p:spPr>
          <a:xfrm>
            <a:off x="1747410" y="4650487"/>
            <a:ext cx="1664079"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47410" y="3150002"/>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098822" y="3665582"/>
            <a:ext cx="1623815"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5065" y="1900610"/>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47409" y="1488330"/>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1537" y="124144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xmlns="" val="927261935"/>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38061" y="1714898"/>
            <a:ext cx="3070884" cy="1460839"/>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1853" y="1714885"/>
            <a:ext cx="1064496" cy="1460834"/>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5654" y="1714899"/>
            <a:ext cx="3070883" cy="1460838"/>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38061" y="3428207"/>
            <a:ext cx="3070884" cy="1460838"/>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5654" y="3428207"/>
            <a:ext cx="3070883" cy="1460838"/>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37760" y="3428662"/>
            <a:ext cx="1064496" cy="1460834"/>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grpSp>
        <p:nvGrpSpPr>
          <p:cNvPr id="24" name="Group 12"/>
          <p:cNvGrpSpPr>
            <a:grpSpLocks/>
          </p:cNvGrpSpPr>
          <p:nvPr/>
        </p:nvGrpSpPr>
        <p:grpSpPr bwMode="auto">
          <a:xfrm>
            <a:off x="4837760" y="1714903"/>
            <a:ext cx="1064496" cy="1460834"/>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1853" y="3427571"/>
            <a:ext cx="1064496" cy="1460834"/>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4943" y="3228520"/>
            <a:ext cx="9278519" cy="207454"/>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 name="组合 2"/>
          <p:cNvGrpSpPr/>
          <p:nvPr/>
        </p:nvGrpSpPr>
        <p:grpSpPr>
          <a:xfrm>
            <a:off x="1457886" y="1216143"/>
            <a:ext cx="4326010" cy="1445120"/>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0" name="组合 9"/>
          <p:cNvGrpSpPr/>
          <p:nvPr/>
        </p:nvGrpSpPr>
        <p:grpSpPr>
          <a:xfrm>
            <a:off x="6397453" y="1216143"/>
            <a:ext cx="4326010" cy="1445120"/>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7" name="组合 16"/>
          <p:cNvGrpSpPr/>
          <p:nvPr/>
        </p:nvGrpSpPr>
        <p:grpSpPr>
          <a:xfrm>
            <a:off x="6397453" y="3983883"/>
            <a:ext cx="4326010" cy="1445120"/>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57886" y="4000105"/>
            <a:ext cx="4326010" cy="1445120"/>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Tree>
    <p:extLst>
      <p:ext uri="{BB962C8B-B14F-4D97-AF65-F5344CB8AC3E}">
        <p14:creationId xmlns:p14="http://schemas.microsoft.com/office/powerpoint/2010/main" xmlns="" val="895267206"/>
      </p:ext>
    </p:extLst>
  </p:cSld>
  <p:clrMapOvr>
    <a:masterClrMapping/>
  </p:clrMapOvr>
  <mc:AlternateContent xmlns:mc="http://schemas.openxmlformats.org/markup-compatibility/2006">
    <mc:Choice xmlns:p14="http://schemas.microsoft.com/office/powerpoint/2010/main" xmlns=""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48758" y="3401188"/>
            <a:ext cx="10441655" cy="243836"/>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 name="椭圆 2"/>
          <p:cNvSpPr/>
          <p:nvPr/>
        </p:nvSpPr>
        <p:spPr>
          <a:xfrm>
            <a:off x="174875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4" name="椭圆 3"/>
          <p:cNvSpPr/>
          <p:nvPr/>
        </p:nvSpPr>
        <p:spPr>
          <a:xfrm>
            <a:off x="244301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5" name="椭圆 4"/>
          <p:cNvSpPr/>
          <p:nvPr/>
        </p:nvSpPr>
        <p:spPr>
          <a:xfrm>
            <a:off x="452577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6" name="椭圆 5"/>
          <p:cNvSpPr/>
          <p:nvPr/>
        </p:nvSpPr>
        <p:spPr>
          <a:xfrm>
            <a:off x="522003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7" name="椭圆 6"/>
          <p:cNvSpPr/>
          <p:nvPr/>
        </p:nvSpPr>
        <p:spPr>
          <a:xfrm>
            <a:off x="660854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8" name="椭圆 7"/>
          <p:cNvSpPr/>
          <p:nvPr/>
        </p:nvSpPr>
        <p:spPr>
          <a:xfrm>
            <a:off x="730279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9" name="椭圆 8"/>
          <p:cNvSpPr/>
          <p:nvPr/>
        </p:nvSpPr>
        <p:spPr>
          <a:xfrm>
            <a:off x="869130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0" name="椭圆 9"/>
          <p:cNvSpPr/>
          <p:nvPr/>
        </p:nvSpPr>
        <p:spPr>
          <a:xfrm>
            <a:off x="938556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1" name="椭圆 10"/>
          <p:cNvSpPr/>
          <p:nvPr/>
        </p:nvSpPr>
        <p:spPr>
          <a:xfrm>
            <a:off x="1077407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2" name="椭圆 11"/>
          <p:cNvSpPr/>
          <p:nvPr/>
        </p:nvSpPr>
        <p:spPr>
          <a:xfrm>
            <a:off x="1146832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13" name="组合 12"/>
          <p:cNvGrpSpPr/>
          <p:nvPr/>
        </p:nvGrpSpPr>
        <p:grpSpPr>
          <a:xfrm>
            <a:off x="1813844" y="1704243"/>
            <a:ext cx="1313078" cy="146750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17655" y="1704243"/>
            <a:ext cx="2690470" cy="1313553"/>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5263" y="3906921"/>
            <a:ext cx="1313078" cy="146750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2398" y="1704243"/>
            <a:ext cx="1313078" cy="146750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03</a:t>
              </a:r>
              <a:endParaRPr lang="en-US" altLang="zh-CN" sz="5900"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6209" y="1704243"/>
            <a:ext cx="2690470" cy="1313553"/>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3726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4" name="椭圆 33"/>
          <p:cNvSpPr/>
          <p:nvPr/>
        </p:nvSpPr>
        <p:spPr>
          <a:xfrm>
            <a:off x="383152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5" name="椭圆 34"/>
          <p:cNvSpPr/>
          <p:nvPr/>
        </p:nvSpPr>
        <p:spPr>
          <a:xfrm>
            <a:off x="591428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6" name="椭圆 35"/>
          <p:cNvSpPr/>
          <p:nvPr/>
        </p:nvSpPr>
        <p:spPr>
          <a:xfrm>
            <a:off x="799705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7" name="椭圆 36"/>
          <p:cNvSpPr/>
          <p:nvPr/>
        </p:nvSpPr>
        <p:spPr>
          <a:xfrm>
            <a:off x="1007981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8" name="组合 37"/>
          <p:cNvGrpSpPr/>
          <p:nvPr/>
        </p:nvGrpSpPr>
        <p:grpSpPr>
          <a:xfrm>
            <a:off x="4594621" y="4060873"/>
            <a:ext cx="2690470" cy="1313553"/>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4769" y="3906921"/>
            <a:ext cx="1313078" cy="146750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04</a:t>
              </a:r>
              <a:endParaRPr lang="en-US" altLang="zh-CN" sz="5900"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4127" y="4060873"/>
            <a:ext cx="2690470" cy="1313553"/>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xmlns="" val="652780197"/>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
        <p:nvSpPr>
          <p:cNvPr id="51" name="Freeform 26"/>
          <p:cNvSpPr>
            <a:spLocks/>
          </p:cNvSpPr>
          <p:nvPr/>
        </p:nvSpPr>
        <p:spPr bwMode="auto">
          <a:xfrm>
            <a:off x="4878697" y="1773610"/>
            <a:ext cx="1634490" cy="1639510"/>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6338" y="1773610"/>
            <a:ext cx="1634490" cy="1639510"/>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78697" y="3466294"/>
            <a:ext cx="1634490" cy="1635081"/>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6338" y="3466294"/>
            <a:ext cx="1634490" cy="1635081"/>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2634" y="1891713"/>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2635" y="1515102"/>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2427" y="3824911"/>
            <a:ext cx="1203591" cy="697788"/>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p>
            <a:r>
              <a:rPr lang="zh-CN" altLang="en-US" sz="3700" dirty="0">
                <a:latin typeface="+mj-ea"/>
                <a:ea typeface="+mj-ea"/>
              </a:rPr>
              <a:t>思路</a:t>
            </a:r>
          </a:p>
        </p:txBody>
      </p:sp>
      <p:sp>
        <p:nvSpPr>
          <p:cNvPr id="58" name="Rectangle 13" descr="FD1DDF730CE4456e89755B07FE1653D0# #Rectangle 13"/>
          <p:cNvSpPr>
            <a:spLocks noChangeArrowheads="1"/>
          </p:cNvSpPr>
          <p:nvPr/>
        </p:nvSpPr>
        <p:spPr bwMode="auto">
          <a:xfrm>
            <a:off x="8142634" y="4873605"/>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2635" y="4496994"/>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2763" y="1891713"/>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4130" y="1515102"/>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2763" y="4873605"/>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4130" y="4496994"/>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4" name="矩形 63"/>
          <p:cNvSpPr/>
          <p:nvPr/>
        </p:nvSpPr>
        <p:spPr>
          <a:xfrm>
            <a:off x="5263584"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sp>
        <p:nvSpPr>
          <p:cNvPr id="65" name="矩形 64"/>
          <p:cNvSpPr/>
          <p:nvPr/>
        </p:nvSpPr>
        <p:spPr>
          <a:xfrm>
            <a:off x="7278651"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sp>
        <p:nvSpPr>
          <p:cNvPr id="66" name="矩形 65"/>
          <p:cNvSpPr/>
          <p:nvPr/>
        </p:nvSpPr>
        <p:spPr>
          <a:xfrm>
            <a:off x="5263584"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sp>
        <p:nvSpPr>
          <p:cNvPr id="67" name="矩形 66"/>
          <p:cNvSpPr/>
          <p:nvPr/>
        </p:nvSpPr>
        <p:spPr>
          <a:xfrm>
            <a:off x="7278651"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04</a:t>
            </a:r>
            <a:endParaRPr lang="zh-CN" altLang="en-US" sz="3200" dirty="0">
              <a:solidFill>
                <a:schemeClr val="bg1"/>
              </a:solidFill>
              <a:latin typeface="+mj-ea"/>
              <a:ea typeface="+mj-ea"/>
            </a:endParaRPr>
          </a:p>
        </p:txBody>
      </p:sp>
      <p:sp>
        <p:nvSpPr>
          <p:cNvPr id="68" name="Freeform 24"/>
          <p:cNvSpPr>
            <a:spLocks noEditPoints="1"/>
          </p:cNvSpPr>
          <p:nvPr/>
        </p:nvSpPr>
        <p:spPr bwMode="auto">
          <a:xfrm flipH="1">
            <a:off x="6057856" y="2580298"/>
            <a:ext cx="1177557" cy="12545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56" tIns="81278" rIns="162556" bIns="81278" numCol="1" anchor="t" anchorCtr="0" compatLnSpc="1">
            <a:prstTxWarp prst="textNoShape">
              <a:avLst/>
            </a:prstTxWarp>
          </a:bodyPr>
          <a:lstStyle/>
          <a:p>
            <a:endParaRPr lang="zh-CN" altLang="en-US" sz="3200">
              <a:latin typeface="+mj-ea"/>
              <a:ea typeface="+mj-ea"/>
            </a:endParaRPr>
          </a:p>
        </p:txBody>
      </p:sp>
    </p:spTree>
    <p:extLst>
      <p:ext uri="{BB962C8B-B14F-4D97-AF65-F5344CB8AC3E}">
        <p14:creationId xmlns:p14="http://schemas.microsoft.com/office/powerpoint/2010/main" xmlns="" val="168336500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3194" y="1634139"/>
            <a:ext cx="2083401" cy="395370"/>
          </a:xfrm>
          <a:prstGeom prst="rect">
            <a:avLst/>
          </a:prstGeom>
        </p:spPr>
        <p:txBody>
          <a:bodyPr wrap="none" lIns="117226" tIns="58613" rIns="117226" bIns="58613">
            <a:spAutoFit/>
          </a:bodyPr>
          <a:lstStyle/>
          <a:p>
            <a:r>
              <a:rPr lang="zh-CN" altLang="en-US" b="1" dirty="0" smtClean="0">
                <a:latin typeface="微软雅黑" panose="020B0503020204020204" pitchFamily="34" charset="-122"/>
                <a:ea typeface="微软雅黑" panose="020B0503020204020204" pitchFamily="34" charset="-122"/>
              </a:rPr>
              <a:t>具体问题具体分析</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1908760" y="1743251"/>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2B83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a:solidFill>
                <a:schemeClr val="bg1"/>
              </a:solidFill>
            </a:endParaRPr>
          </a:p>
        </p:txBody>
      </p:sp>
      <p:cxnSp>
        <p:nvCxnSpPr>
          <p:cNvPr id="5" name="直接连接符 4"/>
          <p:cNvCxnSpPr/>
          <p:nvPr/>
        </p:nvCxnSpPr>
        <p:spPr>
          <a:xfrm>
            <a:off x="2288772" y="2049287"/>
            <a:ext cx="4993894" cy="0"/>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8348" y="2636621"/>
            <a:ext cx="3071941" cy="2765747"/>
          </a:xfrm>
          <a:prstGeom prst="ellipse">
            <a:avLst/>
          </a:prstGeom>
          <a:blipFill dpi="0" rotWithShape="1">
            <a:blip r:embed="rId3" cstate="print"/>
            <a:srcRect/>
            <a:stretch>
              <a:fillRect/>
            </a:stretch>
          </a:blip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7" name="椭圆 27"/>
          <p:cNvSpPr/>
          <p:nvPr/>
        </p:nvSpPr>
        <p:spPr>
          <a:xfrm>
            <a:off x="3487804" y="4832484"/>
            <a:ext cx="3173030" cy="915604"/>
          </a:xfrm>
          <a:custGeom>
            <a:avLst/>
            <a:gdLst/>
            <a:ahLst/>
            <a:cxnLst/>
            <a:rect l="l" t="t" r="r" b="b"/>
            <a:pathLst>
              <a:path w="2380082" h="762827">
                <a:moveTo>
                  <a:pt x="349297" y="0"/>
                </a:moveTo>
                <a:cubicBezTo>
                  <a:pt x="546893" y="245775"/>
                  <a:pt x="850131" y="402787"/>
                  <a:pt x="1190041" y="402787"/>
                </a:cubicBezTo>
                <a:cubicBezTo>
                  <a:pt x="1529952" y="402787"/>
                  <a:pt x="1833190" y="245775"/>
                  <a:pt x="2030786" y="0"/>
                </a:cubicBezTo>
                <a:lnTo>
                  <a:pt x="2380082" y="133440"/>
                </a:lnTo>
                <a:cubicBezTo>
                  <a:pt x="2121047" y="513475"/>
                  <a:pt x="1684663" y="762827"/>
                  <a:pt x="1190041" y="762827"/>
                </a:cubicBezTo>
                <a:cubicBezTo>
                  <a:pt x="695419" y="762827"/>
                  <a:pt x="259036" y="513475"/>
                  <a:pt x="0" y="1334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8" name="圆角矩形 7"/>
          <p:cNvSpPr/>
          <p:nvPr/>
        </p:nvSpPr>
        <p:spPr>
          <a:xfrm>
            <a:off x="8347779" y="1271421"/>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9" name="圆角矩形 8"/>
          <p:cNvSpPr/>
          <p:nvPr/>
        </p:nvSpPr>
        <p:spPr>
          <a:xfrm flipH="1">
            <a:off x="8052642" y="1391982"/>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0" name="矩形 9"/>
          <p:cNvSpPr/>
          <p:nvPr/>
        </p:nvSpPr>
        <p:spPr>
          <a:xfrm>
            <a:off x="8344991" y="1395465"/>
            <a:ext cx="2339881"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01</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1" name="TextBox 10"/>
          <p:cNvSpPr txBox="1"/>
          <p:nvPr/>
        </p:nvSpPr>
        <p:spPr>
          <a:xfrm>
            <a:off x="8548242" y="1790772"/>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2" name="圆角矩形 11"/>
          <p:cNvSpPr/>
          <p:nvPr/>
        </p:nvSpPr>
        <p:spPr>
          <a:xfrm>
            <a:off x="8347779" y="2937732"/>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3" name="圆角矩形 12"/>
          <p:cNvSpPr/>
          <p:nvPr/>
        </p:nvSpPr>
        <p:spPr>
          <a:xfrm flipH="1">
            <a:off x="8052642" y="3058293"/>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4" name="矩形 13"/>
          <p:cNvSpPr/>
          <p:nvPr/>
        </p:nvSpPr>
        <p:spPr>
          <a:xfrm>
            <a:off x="8312931" y="3061776"/>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02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5" name="TextBox 14"/>
          <p:cNvSpPr txBox="1"/>
          <p:nvPr/>
        </p:nvSpPr>
        <p:spPr>
          <a:xfrm>
            <a:off x="8548242" y="3457083"/>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6" name="圆角矩形 15"/>
          <p:cNvSpPr/>
          <p:nvPr/>
        </p:nvSpPr>
        <p:spPr>
          <a:xfrm>
            <a:off x="8347779" y="4591209"/>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7" name="圆角矩形 16"/>
          <p:cNvSpPr/>
          <p:nvPr/>
        </p:nvSpPr>
        <p:spPr>
          <a:xfrm flipH="1">
            <a:off x="8052642" y="4711771"/>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8" name="矩形 17"/>
          <p:cNvSpPr/>
          <p:nvPr/>
        </p:nvSpPr>
        <p:spPr>
          <a:xfrm>
            <a:off x="8312931" y="4715254"/>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03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9" name="TextBox 18"/>
          <p:cNvSpPr txBox="1"/>
          <p:nvPr/>
        </p:nvSpPr>
        <p:spPr>
          <a:xfrm>
            <a:off x="8548242" y="5110560"/>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0" name="矩形 19"/>
          <p:cNvSpPr/>
          <p:nvPr/>
        </p:nvSpPr>
        <p:spPr>
          <a:xfrm>
            <a:off x="3843833" y="4466712"/>
            <a:ext cx="2460972" cy="1083990"/>
          </a:xfrm>
          <a:prstGeom prst="rect">
            <a:avLst/>
          </a:prstGeom>
        </p:spPr>
        <p:txBody>
          <a:bodyPr wrap="none" lIns="117226" tIns="58613" rIns="117226" bIns="58613">
            <a:prstTxWarp prst="textArchDown">
              <a:avLst/>
            </a:prstTxWarp>
            <a:spAutoFit/>
          </a:bodyPr>
          <a:lstStyle/>
          <a:p>
            <a:pPr algn="ctr">
              <a:defRPr/>
            </a:pPr>
            <a:r>
              <a:rPr lang="zh-CN" altLang="en-US" b="1" kern="0" spc="385" dirty="0">
                <a:solidFill>
                  <a:schemeClr val="bg1"/>
                </a:solidFill>
                <a:latin typeface="Arial" pitchFamily="34" charset="0"/>
                <a:ea typeface="微软雅黑" pitchFamily="34" charset="-122"/>
              </a:rPr>
              <a:t>单击此处添加标题</a:t>
            </a:r>
            <a:endParaRPr lang="en-US" altLang="zh-CN" b="1" kern="0" spc="385" dirty="0">
              <a:solidFill>
                <a:schemeClr val="bg1"/>
              </a:solidFill>
              <a:latin typeface="Arial" pitchFamily="34" charset="0"/>
              <a:ea typeface="微软雅黑" pitchFamily="34" charset="-122"/>
            </a:endParaRPr>
          </a:p>
        </p:txBody>
      </p:sp>
      <p:sp>
        <p:nvSpPr>
          <p:cNvPr id="21" name="椭圆 20"/>
          <p:cNvSpPr/>
          <p:nvPr/>
        </p:nvSpPr>
        <p:spPr>
          <a:xfrm>
            <a:off x="2438980" y="2526400"/>
            <a:ext cx="1881930" cy="1694349"/>
          </a:xfrm>
          <a:prstGeom prst="ellipse">
            <a:avLst/>
          </a:prstGeom>
          <a:solidFill>
            <a:srgbClr val="2B83E5">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2" name="椭圆 21"/>
          <p:cNvSpPr/>
          <p:nvPr/>
        </p:nvSpPr>
        <p:spPr>
          <a:xfrm>
            <a:off x="3933064" y="2233443"/>
            <a:ext cx="582380" cy="524332"/>
          </a:xfrm>
          <a:prstGeom prst="ellipse">
            <a:avLst/>
          </a:prstGeom>
          <a:solidFill>
            <a:srgbClr val="0070C0">
              <a:alpha val="34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3" name="椭圆 22"/>
          <p:cNvSpPr/>
          <p:nvPr/>
        </p:nvSpPr>
        <p:spPr>
          <a:xfrm>
            <a:off x="2469072" y="2368426"/>
            <a:ext cx="153963" cy="138616"/>
          </a:xfrm>
          <a:prstGeom prst="ellipse">
            <a:avLst/>
          </a:prstGeom>
          <a:solidFill>
            <a:schemeClr val="accent1">
              <a:lumMod val="50000"/>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4" name="椭圆 23"/>
          <p:cNvSpPr/>
          <p:nvPr/>
        </p:nvSpPr>
        <p:spPr>
          <a:xfrm>
            <a:off x="2331845" y="2584142"/>
            <a:ext cx="291190" cy="262166"/>
          </a:xfrm>
          <a:prstGeom prst="ellipse">
            <a:avLst/>
          </a:prstGeom>
          <a:solidFill>
            <a:srgbClr val="004EC0">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5" name="椭圆 24"/>
          <p:cNvSpPr/>
          <p:nvPr/>
        </p:nvSpPr>
        <p:spPr>
          <a:xfrm>
            <a:off x="6625812" y="3095718"/>
            <a:ext cx="932261" cy="839339"/>
          </a:xfrm>
          <a:prstGeom prst="ellipse">
            <a:avLst/>
          </a:prstGeom>
          <a:solidFill>
            <a:srgbClr val="2B83E5">
              <a:alpha val="47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xmlns="" val="920344681"/>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250"/>
                                        <p:tgtEl>
                                          <p:spTgt spid="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1000"/>
                                        <p:tgtEl>
                                          <p:spTgt spid="21"/>
                                        </p:tgtEl>
                                      </p:cBhvr>
                                    </p:animEffect>
                                  </p:childTnLst>
                                </p:cTn>
                              </p:par>
                              <p:par>
                                <p:cTn id="28" presetID="6"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circle(in)">
                                      <p:cBhvr>
                                        <p:cTn id="30" dur="1000"/>
                                        <p:tgtEl>
                                          <p:spTgt spid="2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1000"/>
                                        <p:tgtEl>
                                          <p:spTgt spid="22"/>
                                        </p:tgtEl>
                                      </p:cBhvr>
                                    </p:animEffect>
                                  </p:childTnLst>
                                </p:cTn>
                              </p:par>
                              <p:par>
                                <p:cTn id="34" presetID="6" presetClass="entr" presetSubtype="16"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1000"/>
                                        <p:tgtEl>
                                          <p:spTgt spid="24"/>
                                        </p:tgtEl>
                                      </p:cBhvr>
                                    </p:animEffect>
                                  </p:childTnLst>
                                </p:cTn>
                              </p:par>
                              <p:par>
                                <p:cTn id="37" presetID="6" presetClass="entr" presetSubtype="16"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1000"/>
                                        <p:tgtEl>
                                          <p:spTgt spid="2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left)">
                                      <p:cBhvr>
                                        <p:cTn id="55" dur="500"/>
                                        <p:tgtEl>
                                          <p:spTgt spid="8"/>
                                        </p:tgtEl>
                                      </p:cBhvr>
                                    </p:animEffect>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par>
                          <p:cTn id="64" fill="hold">
                            <p:stCondLst>
                              <p:cond delay="50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childTnLst>
                          </p:cTn>
                        </p:par>
                        <p:par>
                          <p:cTn id="73" fill="hold">
                            <p:stCondLst>
                              <p:cond delay="5500"/>
                            </p:stCondLst>
                            <p:childTnLst>
                              <p:par>
                                <p:cTn id="74" presetID="16" presetClass="entr" presetSubtype="2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inVertical)">
                                      <p:cBhvr>
                                        <p:cTn id="76" dur="500"/>
                                        <p:tgtEl>
                                          <p:spTgt spid="14"/>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par>
                          <p:cTn id="81" fill="hold">
                            <p:stCondLst>
                              <p:cond delay="6500"/>
                            </p:stCondLst>
                            <p:childTnLst>
                              <p:par>
                                <p:cTn id="82" presetID="1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p:tgtEl>
                                          <p:spTgt spid="16"/>
                                        </p:tgtEl>
                                        <p:attrNameLst>
                                          <p:attrName>ppt_x</p:attrName>
                                        </p:attrNameLst>
                                      </p:cBhvr>
                                      <p:tavLst>
                                        <p:tav tm="0">
                                          <p:val>
                                            <p:strVal val="#ppt_x+#ppt_w*1.125000"/>
                                          </p:val>
                                        </p:tav>
                                        <p:tav tm="100000">
                                          <p:val>
                                            <p:strVal val="#ppt_x"/>
                                          </p:val>
                                        </p:tav>
                                      </p:tavLst>
                                    </p:anim>
                                    <p:animEffect transition="in" filter="wipe(left)">
                                      <p:cBhvr>
                                        <p:cTn id="89" dur="500"/>
                                        <p:tgtEl>
                                          <p:spTgt spid="16"/>
                                        </p:tgtEl>
                                      </p:cBhvr>
                                    </p:animEffect>
                                  </p:childTnLst>
                                </p:cTn>
                              </p:par>
                            </p:childTnLst>
                          </p:cTn>
                        </p:par>
                        <p:par>
                          <p:cTn id="90" fill="hold">
                            <p:stCondLst>
                              <p:cond delay="7000"/>
                            </p:stCondLst>
                            <p:childTnLst>
                              <p:par>
                                <p:cTn id="91" presetID="16" presetClass="entr" presetSubtype="21"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inVertical)">
                                      <p:cBhvr>
                                        <p:cTn id="93" dur="500"/>
                                        <p:tgtEl>
                                          <p:spTgt spid="1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P spid="21" grpId="0" animBg="1"/>
      <p:bldP spid="22" grpId="0" animBg="1"/>
      <p:bldP spid="23" grpId="0" animBg="1"/>
      <p:bldP spid="24" grpId="0" animBg="1"/>
      <p:bldP spid="25" grpId="0" animBg="1"/>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63" y="987901"/>
            <a:ext cx="4596367" cy="4774548"/>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7475" y="2228965"/>
            <a:ext cx="4402484" cy="2223682"/>
          </a:xfrm>
          <a:prstGeom prst="rect">
            <a:avLst/>
          </a:prstGeom>
          <a:noFill/>
        </p:spPr>
        <p:txBody>
          <a:bodyPr wrap="square" lIns="121917" tIns="60958" rIns="121917" bIns="60958" rtlCol="0">
            <a:spAutoFit/>
          </a:bodyPr>
          <a:lstStyle/>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工作总结</a:t>
            </a:r>
            <a:r>
              <a:rPr lang="zh-CN" altLang="en-US" sz="1300" dirty="0">
                <a:solidFill>
                  <a:schemeClr val="bg1"/>
                </a:solidFill>
                <a:latin typeface="微软雅黑" panose="020B0503020204020204" pitchFamily="34" charset="-122"/>
                <a:ea typeface="微软雅黑" panose="020B0503020204020204" pitchFamily="34" charset="-122"/>
              </a:rPr>
              <a:t>就是把一个时间段的工作进行一次全面系统的总检查</a:t>
            </a:r>
            <a:r>
              <a:rPr lang="zh-CN" altLang="en-US" sz="1300" dirty="0" smtClean="0">
                <a:solidFill>
                  <a:schemeClr val="bg1"/>
                </a:solidFill>
                <a:latin typeface="微软雅黑" panose="020B0503020204020204" pitchFamily="34" charset="-122"/>
                <a:ea typeface="微软雅黑" panose="020B0503020204020204" pitchFamily="34" charset="-122"/>
              </a:rPr>
              <a:t>、总</a:t>
            </a:r>
            <a:r>
              <a:rPr lang="zh-CN" altLang="en-US" sz="1300" dirty="0">
                <a:solidFill>
                  <a:schemeClr val="bg1"/>
                </a:solidFill>
                <a:latin typeface="微软雅黑" panose="020B0503020204020204" pitchFamily="34" charset="-122"/>
                <a:ea typeface="微软雅黑" panose="020B0503020204020204" pitchFamily="34" charset="-122"/>
              </a:rPr>
              <a:t>评价、总分析、总研究，并分析成绩的不足，从而得出</a:t>
            </a:r>
            <a:r>
              <a:rPr lang="zh-CN" altLang="en-US" sz="1300" dirty="0" smtClean="0">
                <a:solidFill>
                  <a:schemeClr val="bg1"/>
                </a:solidFill>
                <a:latin typeface="微软雅黑" panose="020B0503020204020204" pitchFamily="34" charset="-122"/>
                <a:ea typeface="微软雅黑" panose="020B0503020204020204" pitchFamily="34" charset="-122"/>
              </a:rPr>
              <a:t>引以为戒</a:t>
            </a:r>
            <a:r>
              <a:rPr lang="zh-CN" altLang="en-US" sz="1300" dirty="0">
                <a:solidFill>
                  <a:schemeClr val="bg1"/>
                </a:solidFill>
                <a:latin typeface="微软雅黑" panose="020B0503020204020204" pitchFamily="34" charset="-122"/>
                <a:ea typeface="微软雅黑" panose="020B0503020204020204" pitchFamily="34" charset="-122"/>
              </a:rPr>
              <a:t>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总结</a:t>
            </a:r>
            <a:r>
              <a:rPr lang="zh-CN" altLang="en-US" sz="1300" dirty="0">
                <a:solidFill>
                  <a:schemeClr val="bg1"/>
                </a:solidFill>
                <a:latin typeface="微软雅黑" panose="020B0503020204020204" pitchFamily="34" charset="-122"/>
                <a:ea typeface="微软雅黑" panose="020B0503020204020204" pitchFamily="34" charset="-122"/>
              </a:rPr>
              <a:t>是应用写作的一种，是对已经做过的工作进行理性的思考</a:t>
            </a:r>
            <a:r>
              <a:rPr lang="zh-CN" altLang="en-US" sz="1300" dirty="0" smtClean="0">
                <a:solidFill>
                  <a:schemeClr val="bg1"/>
                </a:solidFill>
                <a:latin typeface="微软雅黑" panose="020B0503020204020204" pitchFamily="34" charset="-122"/>
                <a:ea typeface="微软雅黑" panose="020B0503020204020204" pitchFamily="34" charset="-122"/>
              </a:rPr>
              <a:t>。总结与计划是相辅相成的，要以工作计划为依据，订计划总是在</a:t>
            </a:r>
            <a:r>
              <a:rPr lang="zh-CN" altLang="en-US" sz="1300" dirty="0">
                <a:solidFill>
                  <a:schemeClr val="bg1"/>
                </a:solidFill>
                <a:latin typeface="微软雅黑" panose="020B0503020204020204" pitchFamily="34" charset="-122"/>
                <a:ea typeface="微软雅黑" panose="020B0503020204020204" pitchFamily="34" charset="-122"/>
              </a:rPr>
              <a:t>总结经验的基础上进行的</a:t>
            </a:r>
            <a:r>
              <a:rPr lang="zh-CN" altLang="en-US" sz="1300" dirty="0" smtClean="0">
                <a:solidFill>
                  <a:schemeClr val="bg1"/>
                </a:solidFill>
                <a:latin typeface="微软雅黑" panose="020B0503020204020204" pitchFamily="34" charset="-122"/>
                <a:ea typeface="微软雅黑" panose="020B0503020204020204" pitchFamily="34" charset="-122"/>
              </a:rPr>
              <a:t>。</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en-US" altLang="zh-CN" sz="1300" dirty="0" smtClean="0">
                <a:solidFill>
                  <a:schemeClr val="bg1"/>
                </a:solidFill>
                <a:latin typeface="微软雅黑" panose="020B0503020204020204" pitchFamily="34" charset="-122"/>
                <a:ea typeface="微软雅黑" panose="020B0503020204020204" pitchFamily="34" charset="-122"/>
              </a:rPr>
              <a:t>    </a:t>
            </a:r>
            <a:r>
              <a:rPr lang="zh-CN" altLang="en-US" sz="1300" dirty="0" smtClean="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833" y="1196752"/>
            <a:ext cx="1919963" cy="631294"/>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3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527" y="4622614"/>
            <a:ext cx="4054950" cy="538605"/>
          </a:xfrm>
          <a:prstGeom prst="rect">
            <a:avLst/>
          </a:prstGeom>
          <a:noFill/>
        </p:spPr>
        <p:txBody>
          <a:bodyPr wrap="none" lIns="121917" tIns="60958" rIns="121917" bIns="60958" rtlCol="0">
            <a:spAutoFit/>
          </a:bodyPr>
          <a:lstStyle/>
          <a:p>
            <a:r>
              <a:rPr lang="zh-CN" altLang="en-US" sz="2700" b="1" dirty="0" smtClean="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7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558" y="987902"/>
            <a:ext cx="7137427" cy="4774548"/>
          </a:xfrm>
          <a:prstGeom prst="rect">
            <a:avLst/>
          </a:prstGeom>
        </p:spPr>
      </p:pic>
    </p:spTree>
    <p:extLst>
      <p:ext uri="{BB962C8B-B14F-4D97-AF65-F5344CB8AC3E}">
        <p14:creationId xmlns:p14="http://schemas.microsoft.com/office/powerpoint/2010/main" xmlns="" val="4022499263"/>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6" name="组合 5"/>
          <p:cNvGrpSpPr/>
          <p:nvPr/>
        </p:nvGrpSpPr>
        <p:grpSpPr>
          <a:xfrm>
            <a:off x="3168238" y="1715807"/>
            <a:ext cx="9022176" cy="2722664"/>
            <a:chOff x="3168238" y="1715807"/>
            <a:chExt cx="9022176" cy="2722664"/>
          </a:xfrm>
        </p:grpSpPr>
        <p:sp>
          <p:nvSpPr>
            <p:cNvPr id="7"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年度工作概述</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9" name="矩形 8"/>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0" name="组合 9"/>
          <p:cNvGrpSpPr/>
          <p:nvPr/>
        </p:nvGrpSpPr>
        <p:grpSpPr>
          <a:xfrm>
            <a:off x="1125413" y="1820686"/>
            <a:ext cx="2325318" cy="2542706"/>
            <a:chOff x="1125413" y="1820686"/>
            <a:chExt cx="2325318" cy="2542706"/>
          </a:xfrm>
        </p:grpSpPr>
        <p:sp>
          <p:nvSpPr>
            <p:cNvPr id="11"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2" name="Freeform 9"/>
            <p:cNvSpPr>
              <a:spLocks noEditPoints="1"/>
            </p:cNvSpPr>
            <p:nvPr/>
          </p:nvSpPr>
          <p:spPr bwMode="auto">
            <a:xfrm>
              <a:off x="1547141" y="2428327"/>
              <a:ext cx="868363" cy="11699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grpSp>
      <p:grpSp>
        <p:nvGrpSpPr>
          <p:cNvPr id="13" name="组合 12"/>
          <p:cNvGrpSpPr/>
          <p:nvPr/>
        </p:nvGrpSpPr>
        <p:grpSpPr>
          <a:xfrm>
            <a:off x="2159282" y="1328539"/>
            <a:ext cx="807436" cy="804317"/>
            <a:chOff x="2159282" y="1328539"/>
            <a:chExt cx="807436" cy="804317"/>
          </a:xfrm>
          <a:effectLst/>
        </p:grpSpPr>
        <p:sp>
          <p:nvSpPr>
            <p:cNvPr id="14"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 name="TextBox 14"/>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746679421"/>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3"/>
                                        </p:tgtEl>
                                        <p:attrNameLst>
                                          <p:attrName>r</p:attrName>
                                        </p:attrNameLst>
                                      </p:cBhvr>
                                    </p:animRot>
                                    <p:animRot by="-240000">
                                      <p:cBhvr>
                                        <p:cTn id="28" dur="200" fill="hold">
                                          <p:stCondLst>
                                            <p:cond delay="200"/>
                                          </p:stCondLst>
                                        </p:cTn>
                                        <p:tgtEl>
                                          <p:spTgt spid="13"/>
                                        </p:tgtEl>
                                        <p:attrNameLst>
                                          <p:attrName>r</p:attrName>
                                        </p:attrNameLst>
                                      </p:cBhvr>
                                    </p:animRot>
                                    <p:animRot by="240000">
                                      <p:cBhvr>
                                        <p:cTn id="29" dur="200" fill="hold">
                                          <p:stCondLst>
                                            <p:cond delay="400"/>
                                          </p:stCondLst>
                                        </p:cTn>
                                        <p:tgtEl>
                                          <p:spTgt spid="13"/>
                                        </p:tgtEl>
                                        <p:attrNameLst>
                                          <p:attrName>r</p:attrName>
                                        </p:attrNameLst>
                                      </p:cBhvr>
                                    </p:animRot>
                                    <p:animRot by="-240000">
                                      <p:cBhvr>
                                        <p:cTn id="30" dur="200" fill="hold">
                                          <p:stCondLst>
                                            <p:cond delay="600"/>
                                          </p:stCondLst>
                                        </p:cTn>
                                        <p:tgtEl>
                                          <p:spTgt spid="13"/>
                                        </p:tgtEl>
                                        <p:attrNameLst>
                                          <p:attrName>r</p:attrName>
                                        </p:attrNameLst>
                                      </p:cBhvr>
                                    </p:animRot>
                                    <p:animRot by="120000">
                                      <p:cBhvr>
                                        <p:cTn id="31"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3"/>
          <p:cNvSpPr/>
          <p:nvPr/>
        </p:nvSpPr>
        <p:spPr>
          <a:xfrm>
            <a:off x="4655046" y="1654186"/>
            <a:ext cx="6757518" cy="2636615"/>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w="25400" cap="flat" cmpd="sng" algn="ctr">
            <a:noFill/>
            <a:prstDash val="solid"/>
          </a:ln>
          <a:effectLst>
            <a:reflection blurRad="6350" stA="22000" endPos="35000" dist="558800" dir="5400000" sy="-100000" algn="bl" rotWithShape="0"/>
          </a:effectLst>
        </p:spPr>
        <p:txBody>
          <a:bodyPr lIns="115187" tIns="57593" rIns="115187" bIns="57593" rtlCol="0" anchor="ctr"/>
          <a:lstStyle/>
          <a:p>
            <a:pPr marL="0" marR="0" lvl="0" indent="0" defTabSz="86398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Segoe UI Light" pitchFamily="34" charset="0"/>
              <a:ea typeface="微软雅黑"/>
              <a:cs typeface="+mn-cs"/>
            </a:endParaRPr>
          </a:p>
        </p:txBody>
      </p:sp>
      <p:sp>
        <p:nvSpPr>
          <p:cNvPr id="6" name="矩形 5"/>
          <p:cNvSpPr/>
          <p:nvPr/>
        </p:nvSpPr>
        <p:spPr>
          <a:xfrm>
            <a:off x="5099764" y="2464042"/>
            <a:ext cx="5956546" cy="899111"/>
          </a:xfrm>
          <a:prstGeom prst="rect">
            <a:avLst/>
          </a:prstGeom>
        </p:spPr>
        <p:txBody>
          <a:bodyPr wrap="square" lIns="115187" tIns="57593" rIns="115187" bIns="57593">
            <a:spAutoFit/>
          </a:bodyPr>
          <a:lstStyle/>
          <a:p>
            <a:pPr defTabSz="1219139"/>
            <a:r>
              <a:rPr lang="en-US" altLang="zh-CN"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THE </a:t>
            </a:r>
            <a:r>
              <a:rPr lang="en-US" altLang="zh-CN"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END </a:t>
            </a:r>
            <a:r>
              <a:rPr lang="zh-CN" altLang="en-US"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谢谢观赏！</a:t>
            </a:r>
            <a:endParaRPr lang="zh-CN" altLang="en-US"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9253" y="1656481"/>
            <a:ext cx="3535793" cy="2636615"/>
          </a:xfrm>
          <a:prstGeom prst="rect">
            <a:avLst/>
          </a:prstGeom>
          <a:noFill/>
          <a:ln>
            <a:noFill/>
          </a:ln>
          <a:effectLst>
            <a:reflection stA="22000" endPos="65000" dist="5588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
        <p:nvSpPr>
          <p:cNvPr id="7" name="矩形 42"/>
          <p:cNvSpPr>
            <a:spLocks noChangeArrowheads="1"/>
          </p:cNvSpPr>
          <p:nvPr/>
        </p:nvSpPr>
        <p:spPr bwMode="auto">
          <a:xfrm>
            <a:off x="9696321" y="3777885"/>
            <a:ext cx="922747" cy="2261123"/>
          </a:xfrm>
          <a:prstGeom prst="rect">
            <a:avLst/>
          </a:prstGeom>
          <a:solidFill>
            <a:schemeClr val="bg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9" name="矩形 37"/>
          <p:cNvSpPr>
            <a:spLocks noChangeArrowheads="1"/>
          </p:cNvSpPr>
          <p:nvPr/>
        </p:nvSpPr>
        <p:spPr bwMode="auto">
          <a:xfrm>
            <a:off x="4906663" y="3777885"/>
            <a:ext cx="4666643" cy="2261123"/>
          </a:xfrm>
          <a:prstGeom prst="rect">
            <a:avLst/>
          </a:prstGeom>
          <a:solidFill>
            <a:schemeClr val="tx2">
              <a:lumMod val="75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0" name="矩形 46"/>
          <p:cNvSpPr>
            <a:spLocks noChangeAspect="1" noChangeArrowheads="1"/>
          </p:cNvSpPr>
          <p:nvPr/>
        </p:nvSpPr>
        <p:spPr bwMode="auto">
          <a:xfrm>
            <a:off x="1397419" y="3777885"/>
            <a:ext cx="3388343" cy="2261123"/>
          </a:xfrm>
          <a:prstGeom prst="rect">
            <a:avLst/>
          </a:prstGeom>
          <a:blipFill dpi="0" rotWithShape="1">
            <a:blip r:embed="rId3"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1" name="矩形 47"/>
          <p:cNvSpPr>
            <a:spLocks noChangeAspect="1" noChangeArrowheads="1"/>
          </p:cNvSpPr>
          <p:nvPr/>
        </p:nvSpPr>
        <p:spPr bwMode="auto">
          <a:xfrm>
            <a:off x="3751109" y="1425459"/>
            <a:ext cx="3386227" cy="2259007"/>
          </a:xfrm>
          <a:prstGeom prst="rect">
            <a:avLst/>
          </a:prstGeom>
          <a:blipFill dpi="0" rotWithShape="1">
            <a:blip r:embed="rId4"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2" name="矩形 1"/>
          <p:cNvSpPr>
            <a:spLocks noChangeArrowheads="1"/>
          </p:cNvSpPr>
          <p:nvPr/>
        </p:nvSpPr>
        <p:spPr bwMode="auto">
          <a:xfrm>
            <a:off x="1397423" y="1423340"/>
            <a:ext cx="2260304" cy="2261123"/>
          </a:xfrm>
          <a:prstGeom prst="rect">
            <a:avLst/>
          </a:prstGeom>
          <a:solidFill>
            <a:schemeClr val="accent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8607"/>
              </a:solidFill>
              <a:sym typeface="微软雅黑" pitchFamily="34" charset="-122"/>
            </a:endParaRPr>
          </a:p>
        </p:txBody>
      </p:sp>
      <p:sp>
        <p:nvSpPr>
          <p:cNvPr id="13" name="矩形 59"/>
          <p:cNvSpPr>
            <a:spLocks noChangeAspect="1" noChangeArrowheads="1"/>
          </p:cNvSpPr>
          <p:nvPr/>
        </p:nvSpPr>
        <p:spPr bwMode="auto">
          <a:xfrm>
            <a:off x="7230726" y="1423340"/>
            <a:ext cx="3388343" cy="2261123"/>
          </a:xfrm>
          <a:prstGeom prst="rect">
            <a:avLst/>
          </a:prstGeom>
          <a:blipFill dpi="0" rotWithShape="1">
            <a:blip r:embed="rId5" cstate="print"/>
            <a:srcRect/>
            <a:stretch>
              <a:fillRect/>
            </a:stretch>
          </a:blip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4" name="矩形 57"/>
          <p:cNvSpPr>
            <a:spLocks noChangeArrowheads="1"/>
          </p:cNvSpPr>
          <p:nvPr/>
        </p:nvSpPr>
        <p:spPr bwMode="auto">
          <a:xfrm>
            <a:off x="1397423" y="2001578"/>
            <a:ext cx="2253512" cy="492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a:spcBef>
                <a:spcPct val="0"/>
              </a:spcBef>
              <a:buNone/>
              <a:defRPr/>
            </a:pPr>
            <a:r>
              <a:rPr lang="zh-CN" altLang="en-US" sz="2400" kern="0" dirty="0">
                <a:solidFill>
                  <a:prstClr val="white">
                    <a:lumMod val="95000"/>
                  </a:prstClr>
                </a:solidFill>
                <a:sym typeface="微软雅黑" pitchFamily="34" charset="-122"/>
              </a:rPr>
              <a:t>公司理念口号</a:t>
            </a:r>
          </a:p>
        </p:txBody>
      </p:sp>
      <p:sp>
        <p:nvSpPr>
          <p:cNvPr id="15" name="矩形 44"/>
          <p:cNvSpPr>
            <a:spLocks noChangeArrowheads="1"/>
          </p:cNvSpPr>
          <p:nvPr/>
        </p:nvSpPr>
        <p:spPr bwMode="auto">
          <a:xfrm>
            <a:off x="5037737" y="3919215"/>
            <a:ext cx="3098251" cy="430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spcBef>
                <a:spcPct val="0"/>
              </a:spcBef>
              <a:buNone/>
              <a:defRPr/>
            </a:pPr>
            <a:r>
              <a:rPr lang="zh-CN" altLang="en-US" sz="2000" b="1" kern="0" dirty="0">
                <a:solidFill>
                  <a:schemeClr val="bg1"/>
                </a:solidFill>
                <a:sym typeface="微软雅黑" pitchFamily="34" charset="-122"/>
              </a:rPr>
              <a:t>添加主题</a:t>
            </a:r>
            <a:endParaRPr lang="zh-CN" altLang="en-US" sz="2800" kern="0" dirty="0">
              <a:solidFill>
                <a:schemeClr val="bg1"/>
              </a:solidFill>
              <a:latin typeface="Arial" charset="0"/>
              <a:ea typeface="宋体" pitchFamily="2" charset="-122"/>
            </a:endParaRPr>
          </a:p>
        </p:txBody>
      </p:sp>
      <p:sp>
        <p:nvSpPr>
          <p:cNvPr id="16" name="矩形 45"/>
          <p:cNvSpPr>
            <a:spLocks noChangeArrowheads="1"/>
          </p:cNvSpPr>
          <p:nvPr/>
        </p:nvSpPr>
        <p:spPr bwMode="auto">
          <a:xfrm>
            <a:off x="5037733" y="4322041"/>
            <a:ext cx="4280155" cy="1083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lnSpc>
                <a:spcPct val="130000"/>
              </a:lnSpc>
              <a:spcBef>
                <a:spcPct val="0"/>
              </a:spcBef>
              <a:buNone/>
              <a:defRPr/>
            </a:pPr>
            <a:r>
              <a:rPr lang="zh-CN" altLang="en-US" sz="1200" kern="0" dirty="0">
                <a:solidFill>
                  <a:schemeClr val="bg1"/>
                </a:solidFill>
                <a:sym typeface="微软雅黑" pitchFamily="34" charset="-122"/>
              </a:rPr>
              <a:t>       某某某某有限公司是一家专注于某产品及服务的综合性公司，在行业内拥有领先地位。在此录入上述图表的综合描述说明，在此录入上述图表的综合描述说明。在此录入上述图表的综合描述说明。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xmlns="" val="115853396"/>
      </p:ext>
    </p:extLst>
  </p:cSld>
  <p:clrMapOvr>
    <a:masterClrMapping/>
  </p:clrMapOvr>
  <mc:AlternateContent xmlns:mc="http://schemas.openxmlformats.org/markup-compatibility/2006">
    <mc:Choice xmlns:p14="http://schemas.microsoft.com/office/powerpoint/2010/main" xmlns="" Requires="p14">
      <p:transition spd="slow" p14:dur="4400" advClick="0" advTm="3000">
        <p14:honeycomb/>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1" grpId="0" animBg="1"/>
      <p:bldP spid="12" grpId="0" animBg="1"/>
      <p:bldP spid="13" grpId="0" animBg="1"/>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714278" y="3828350"/>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2161" y="4916040"/>
            <a:ext cx="7999959" cy="1588"/>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714278" y="2729545"/>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3"/>
          </p:cNvCxnSpPr>
          <p:nvPr/>
        </p:nvCxnSpPr>
        <p:spPr>
          <a:xfrm>
            <a:off x="1712161" y="1643444"/>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855012" y="121472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dirty="0"/>
          </a:p>
        </p:txBody>
      </p:sp>
      <p:sp>
        <p:nvSpPr>
          <p:cNvPr id="20" name="圆角矩形 19"/>
          <p:cNvSpPr/>
          <p:nvPr/>
        </p:nvSpPr>
        <p:spPr>
          <a:xfrm>
            <a:off x="2855012" y="2286529"/>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1" name="圆角矩形 20"/>
          <p:cNvSpPr/>
          <p:nvPr/>
        </p:nvSpPr>
        <p:spPr>
          <a:xfrm>
            <a:off x="2855012" y="338851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2" name="圆角矩形 21"/>
          <p:cNvSpPr/>
          <p:nvPr/>
        </p:nvSpPr>
        <p:spPr>
          <a:xfrm>
            <a:off x="2855012" y="4474612"/>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cxnSp>
        <p:nvCxnSpPr>
          <p:cNvPr id="35" name="直接连接符 34"/>
          <p:cNvCxnSpPr/>
          <p:nvPr/>
        </p:nvCxnSpPr>
        <p:spPr>
          <a:xfrm rot="5400000">
            <a:off x="66866" y="3286621"/>
            <a:ext cx="3288473" cy="211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2857128" y="1314757"/>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dirty="0">
              <a:solidFill>
                <a:schemeClr val="bg1"/>
              </a:solidFill>
              <a:latin typeface="微软雅黑" pitchFamily="34" charset="-122"/>
              <a:ea typeface="微软雅黑" pitchFamily="34" charset="-122"/>
            </a:endParaRPr>
          </a:p>
        </p:txBody>
      </p:sp>
      <p:sp>
        <p:nvSpPr>
          <p:cNvPr id="43" name="TextBox 42"/>
          <p:cNvSpPr txBox="1">
            <a:spLocks noChangeArrowheads="1"/>
          </p:cNvSpPr>
          <p:nvPr/>
        </p:nvSpPr>
        <p:spPr bwMode="auto">
          <a:xfrm>
            <a:off x="2871945" y="2383391"/>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4" name="TextBox 43"/>
          <p:cNvSpPr txBox="1">
            <a:spLocks noChangeArrowheads="1"/>
          </p:cNvSpPr>
          <p:nvPr/>
        </p:nvSpPr>
        <p:spPr bwMode="auto">
          <a:xfrm>
            <a:off x="2857128" y="3458377"/>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6" name="TextBox 45"/>
          <p:cNvSpPr txBox="1">
            <a:spLocks noChangeArrowheads="1"/>
          </p:cNvSpPr>
          <p:nvPr/>
        </p:nvSpPr>
        <p:spPr bwMode="auto">
          <a:xfrm>
            <a:off x="2846547" y="4573062"/>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16" name="TextBox 1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40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8"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outHorizontal)">
                                      <p:cBhvr>
                                        <p:cTn id="27" dur="500"/>
                                        <p:tgtEl>
                                          <p:spTgt spid="19"/>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barn(outHorizontal)">
                                      <p:cBhvr>
                                        <p:cTn id="30" dur="500"/>
                                        <p:tgtEl>
                                          <p:spTgt spid="42"/>
                                        </p:tgtEl>
                                      </p:cBhvr>
                                    </p:animEffect>
                                  </p:childTnLst>
                                </p:cTn>
                              </p:par>
                            </p:childTnLst>
                          </p:cTn>
                        </p:par>
                        <p:par>
                          <p:cTn id="31" fill="hold" nodeType="afterGroup">
                            <p:stCondLst>
                              <p:cond delay="2000"/>
                            </p:stCondLst>
                            <p:childTnLst>
                              <p:par>
                                <p:cTn id="32" presetID="16" presetClass="entr" presetSubtype="4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outHorizontal)">
                                      <p:cBhvr>
                                        <p:cTn id="34" dur="500"/>
                                        <p:tgtEl>
                                          <p:spTgt spid="20"/>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Horizontal)">
                                      <p:cBhvr>
                                        <p:cTn id="37" dur="500"/>
                                        <p:tgtEl>
                                          <p:spTgt spid="43"/>
                                        </p:tgtEl>
                                      </p:cBhvr>
                                    </p:animEffect>
                                  </p:childTnLst>
                                </p:cTn>
                              </p:par>
                            </p:childTnLst>
                          </p:cTn>
                        </p:par>
                        <p:par>
                          <p:cTn id="38" fill="hold" nodeType="afterGroup">
                            <p:stCondLst>
                              <p:cond delay="2500"/>
                            </p:stCondLst>
                            <p:childTnLst>
                              <p:par>
                                <p:cTn id="39" presetID="16" presetClass="entr" presetSubtype="4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outHorizontal)">
                                      <p:cBhvr>
                                        <p:cTn id="41" dur="500"/>
                                        <p:tgtEl>
                                          <p:spTgt spid="21"/>
                                        </p:tgtEl>
                                      </p:cBhvr>
                                    </p:animEffect>
                                  </p:childTnLst>
                                </p:cTn>
                              </p:par>
                              <p:par>
                                <p:cTn id="42" presetID="16" presetClass="entr" presetSubtype="42"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outHorizontal)">
                                      <p:cBhvr>
                                        <p:cTn id="44" dur="500"/>
                                        <p:tgtEl>
                                          <p:spTgt spid="44"/>
                                        </p:tgtEl>
                                      </p:cBhvr>
                                    </p:animEffect>
                                  </p:childTnLst>
                                </p:cTn>
                              </p:par>
                            </p:childTnLst>
                          </p:cTn>
                        </p:par>
                        <p:par>
                          <p:cTn id="45" fill="hold" nodeType="afterGroup">
                            <p:stCondLst>
                              <p:cond delay="3000"/>
                            </p:stCondLst>
                            <p:childTnLst>
                              <p:par>
                                <p:cTn id="46" presetID="16" presetClass="entr" presetSubtype="4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outHorizontal)">
                                      <p:cBhvr>
                                        <p:cTn id="48" dur="500"/>
                                        <p:tgtEl>
                                          <p:spTgt spid="22"/>
                                        </p:tgtEl>
                                      </p:cBhvr>
                                    </p:animEffect>
                                  </p:childTnLst>
                                </p:cTn>
                              </p:par>
                              <p:par>
                                <p:cTn id="49" presetID="16" presetClass="entr" presetSubtype="42"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barn(outHorizontal)">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42" grpId="0"/>
      <p:bldP spid="43" grpId="0"/>
      <p:bldP spid="44" grpId="0"/>
      <p:bldP spid="46"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燕尾形 14"/>
          <p:cNvSpPr/>
          <p:nvPr/>
        </p:nvSpPr>
        <p:spPr>
          <a:xfrm>
            <a:off x="1451641"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6" name="TextBox 15"/>
          <p:cNvSpPr txBox="1"/>
          <p:nvPr/>
        </p:nvSpPr>
        <p:spPr>
          <a:xfrm>
            <a:off x="1820935"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17" name="燕尾形 16"/>
          <p:cNvSpPr/>
          <p:nvPr/>
        </p:nvSpPr>
        <p:spPr>
          <a:xfrm>
            <a:off x="4525297"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8" name="TextBox 17"/>
          <p:cNvSpPr txBox="1"/>
          <p:nvPr/>
        </p:nvSpPr>
        <p:spPr>
          <a:xfrm>
            <a:off x="4894591"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3" name="燕尾形 22"/>
          <p:cNvSpPr/>
          <p:nvPr/>
        </p:nvSpPr>
        <p:spPr>
          <a:xfrm>
            <a:off x="7597682"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24" name="TextBox 23"/>
          <p:cNvSpPr txBox="1"/>
          <p:nvPr/>
        </p:nvSpPr>
        <p:spPr>
          <a:xfrm>
            <a:off x="7966976"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5" name="圆角矩形 24"/>
          <p:cNvSpPr/>
          <p:nvPr/>
        </p:nvSpPr>
        <p:spPr>
          <a:xfrm>
            <a:off x="1702718" y="1429541"/>
            <a:ext cx="2485835" cy="2506459"/>
          </a:xfrm>
          <a:prstGeom prst="roundRect">
            <a:avLst/>
          </a:prstGeom>
          <a:blipFill dpi="0" rotWithShape="1">
            <a:blip r:embed="rId3" cstate="print"/>
            <a:srcRect/>
            <a:stretch>
              <a:fillRect l="-13000" r="-19000"/>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6" name="圆角矩形 25"/>
          <p:cNvSpPr/>
          <p:nvPr/>
        </p:nvSpPr>
        <p:spPr>
          <a:xfrm>
            <a:off x="4880775" y="1429541"/>
            <a:ext cx="2485835" cy="2506459"/>
          </a:xfrm>
          <a:prstGeom prst="roundRect">
            <a:avLst/>
          </a:prstGeom>
          <a:blipFill>
            <a:blip r:embed="rId4"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7" name="圆角矩形 26"/>
          <p:cNvSpPr/>
          <p:nvPr/>
        </p:nvSpPr>
        <p:spPr>
          <a:xfrm>
            <a:off x="7942599" y="1429541"/>
            <a:ext cx="2485835" cy="2506459"/>
          </a:xfrm>
          <a:prstGeom prst="roundRect">
            <a:avLst/>
          </a:prstGeom>
          <a:blipFill>
            <a:blip r:embed="rId5"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87822702"/>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3" grpId="0" animBg="1"/>
      <p:bldP spid="24" grpId="0"/>
      <p:bldP spid="25" grpId="0" animBg="1"/>
      <p:bldP spid="26" grpId="0" animBg="1"/>
      <p:bldP spid="27"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30082" y="3450596"/>
            <a:ext cx="10938527" cy="438043"/>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1404" y="2706569"/>
            <a:ext cx="962773" cy="29139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4928" y="3333653"/>
            <a:ext cx="750592" cy="676236"/>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698489" y="1604804"/>
            <a:ext cx="1412599" cy="1532152"/>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0447" y="2706564"/>
            <a:ext cx="962779"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67184" y="3333649"/>
            <a:ext cx="700625" cy="676235"/>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77538" y="1604798"/>
            <a:ext cx="1412599" cy="1532151"/>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29498" y="2706567"/>
            <a:ext cx="9627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2011" y="3333649"/>
            <a:ext cx="681061" cy="676235"/>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6586" y="1604798"/>
            <a:ext cx="1412599" cy="1532151"/>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08547" y="2706566"/>
            <a:ext cx="962779"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2861" y="3333649"/>
            <a:ext cx="719705" cy="676235"/>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5635" y="1604798"/>
            <a:ext cx="1412599" cy="1532151"/>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3571" y="4442934"/>
            <a:ext cx="1157488"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1585" y="3333649"/>
            <a:ext cx="700623" cy="676235"/>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88014" y="4374067"/>
            <a:ext cx="1412599" cy="1586616"/>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2616" y="4442932"/>
            <a:ext cx="1157488"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3871" y="3333649"/>
            <a:ext cx="700623" cy="676235"/>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7062" y="4374067"/>
            <a:ext cx="1412599" cy="1586616"/>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1668" y="4442934"/>
            <a:ext cx="1157488" cy="29139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7613" y="3333649"/>
            <a:ext cx="700623" cy="676235"/>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6111" y="4374067"/>
            <a:ext cx="1412599" cy="1586616"/>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8330" y="3333649"/>
            <a:ext cx="681807" cy="676235"/>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xmlns="" val="2449450058"/>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26654" y="1212570"/>
            <a:ext cx="4703977" cy="1176421"/>
            <a:chOff x="755576" y="1263896"/>
            <a:chExt cx="3744416" cy="936105"/>
          </a:xfrm>
        </p:grpSpPr>
        <p:sp>
          <p:nvSpPr>
            <p:cNvPr id="32" name="矩形 31"/>
            <p:cNvSpPr/>
            <p:nvPr/>
          </p:nvSpPr>
          <p:spPr>
            <a:xfrm>
              <a:off x="755576" y="1263897"/>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173612" y="1385993"/>
              <a:ext cx="3096344" cy="664471"/>
              <a:chOff x="1389636" y="1203598"/>
              <a:chExt cx="3096344" cy="664471"/>
            </a:xfrm>
          </p:grpSpPr>
          <p:sp>
            <p:nvSpPr>
              <p:cNvPr id="37" name="TextBox 36"/>
              <p:cNvSpPr txBox="1"/>
              <p:nvPr/>
            </p:nvSpPr>
            <p:spPr>
              <a:xfrm>
                <a:off x="1389636"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38" name="TextBox 37"/>
              <p:cNvSpPr txBox="1"/>
              <p:nvPr/>
            </p:nvSpPr>
            <p:spPr>
              <a:xfrm>
                <a:off x="1389636"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34" name="组合 33"/>
            <p:cNvGrpSpPr/>
            <p:nvPr/>
          </p:nvGrpSpPr>
          <p:grpSpPr>
            <a:xfrm>
              <a:off x="813572" y="1263896"/>
              <a:ext cx="360040" cy="489207"/>
              <a:chOff x="813572" y="1263896"/>
              <a:chExt cx="360040" cy="489207"/>
            </a:xfrm>
          </p:grpSpPr>
          <p:sp>
            <p:nvSpPr>
              <p:cNvPr id="35" name="流程图: 离页连接符 34"/>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1</a:t>
                </a:r>
                <a:endParaRPr lang="zh-CN" altLang="en-US" sz="3200" dirty="0">
                  <a:solidFill>
                    <a:schemeClr val="accent1">
                      <a:lumMod val="75000"/>
                    </a:schemeClr>
                  </a:solidFill>
                  <a:latin typeface="Swiss911 UCm BT" pitchFamily="34" charset="0"/>
                </a:endParaRPr>
              </a:p>
            </p:txBody>
          </p:sp>
        </p:grpSp>
      </p:grpSp>
      <p:grpSp>
        <p:nvGrpSpPr>
          <p:cNvPr id="39" name="组合 38"/>
          <p:cNvGrpSpPr/>
          <p:nvPr/>
        </p:nvGrpSpPr>
        <p:grpSpPr>
          <a:xfrm>
            <a:off x="1126654" y="2668679"/>
            <a:ext cx="4703977" cy="1176420"/>
            <a:chOff x="755576" y="2355726"/>
            <a:chExt cx="3744416" cy="936104"/>
          </a:xfrm>
        </p:grpSpPr>
        <p:sp>
          <p:nvSpPr>
            <p:cNvPr id="40" name="矩形 39"/>
            <p:cNvSpPr/>
            <p:nvPr/>
          </p:nvSpPr>
          <p:spPr>
            <a:xfrm>
              <a:off x="755576" y="2355726"/>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173612" y="2476749"/>
              <a:ext cx="3096344" cy="664471"/>
              <a:chOff x="1389636" y="2211976"/>
              <a:chExt cx="3096344" cy="664471"/>
            </a:xfrm>
          </p:grpSpPr>
          <p:sp>
            <p:nvSpPr>
              <p:cNvPr id="45" name="TextBox 44"/>
              <p:cNvSpPr txBox="1"/>
              <p:nvPr/>
            </p:nvSpPr>
            <p:spPr>
              <a:xfrm>
                <a:off x="1389636"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46" name="TextBox 45"/>
              <p:cNvSpPr txBox="1"/>
              <p:nvPr/>
            </p:nvSpPr>
            <p:spPr>
              <a:xfrm>
                <a:off x="1389636"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42" name="组合 41"/>
            <p:cNvGrpSpPr/>
            <p:nvPr/>
          </p:nvGrpSpPr>
          <p:grpSpPr>
            <a:xfrm>
              <a:off x="813572" y="2355726"/>
              <a:ext cx="360040" cy="489207"/>
              <a:chOff x="813572" y="1263896"/>
              <a:chExt cx="360040" cy="489207"/>
            </a:xfrm>
          </p:grpSpPr>
          <p:sp>
            <p:nvSpPr>
              <p:cNvPr id="43" name="流程图: 离页连接符 42"/>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2</a:t>
                </a:r>
                <a:endParaRPr lang="zh-CN" altLang="en-US" sz="3200" dirty="0">
                  <a:solidFill>
                    <a:schemeClr val="accent1">
                      <a:lumMod val="75000"/>
                    </a:schemeClr>
                  </a:solidFill>
                  <a:latin typeface="Swiss911 UCm BT" pitchFamily="34" charset="0"/>
                </a:endParaRPr>
              </a:p>
            </p:txBody>
          </p:sp>
        </p:grpSp>
      </p:grpSp>
      <p:grpSp>
        <p:nvGrpSpPr>
          <p:cNvPr id="47" name="组合 46"/>
          <p:cNvGrpSpPr/>
          <p:nvPr/>
        </p:nvGrpSpPr>
        <p:grpSpPr>
          <a:xfrm>
            <a:off x="1126654" y="4124788"/>
            <a:ext cx="4703977" cy="1176420"/>
            <a:chOff x="755576" y="3447555"/>
            <a:chExt cx="3744416" cy="936104"/>
          </a:xfrm>
        </p:grpSpPr>
        <p:sp>
          <p:nvSpPr>
            <p:cNvPr id="48" name="矩形 47"/>
            <p:cNvSpPr/>
            <p:nvPr/>
          </p:nvSpPr>
          <p:spPr>
            <a:xfrm>
              <a:off x="755576" y="3447555"/>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173612" y="3568578"/>
              <a:ext cx="3096344" cy="664471"/>
              <a:chOff x="1389636" y="3267764"/>
              <a:chExt cx="3096344" cy="664471"/>
            </a:xfrm>
          </p:grpSpPr>
          <p:sp>
            <p:nvSpPr>
              <p:cNvPr id="53" name="TextBox 52"/>
              <p:cNvSpPr txBox="1"/>
              <p:nvPr/>
            </p:nvSpPr>
            <p:spPr>
              <a:xfrm>
                <a:off x="1389636"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54" name="TextBox 53"/>
              <p:cNvSpPr txBox="1"/>
              <p:nvPr/>
            </p:nvSpPr>
            <p:spPr>
              <a:xfrm>
                <a:off x="1389636"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0" name="组合 49"/>
            <p:cNvGrpSpPr/>
            <p:nvPr/>
          </p:nvGrpSpPr>
          <p:grpSpPr>
            <a:xfrm>
              <a:off x="813572" y="3447555"/>
              <a:ext cx="360040" cy="489207"/>
              <a:chOff x="813572" y="1263896"/>
              <a:chExt cx="360040" cy="489207"/>
            </a:xfrm>
          </p:grpSpPr>
          <p:sp>
            <p:nvSpPr>
              <p:cNvPr id="51" name="流程图: 离页连接符 50"/>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3</a:t>
                </a:r>
                <a:endParaRPr lang="zh-CN" altLang="en-US" sz="3200" dirty="0">
                  <a:solidFill>
                    <a:schemeClr val="accent1">
                      <a:lumMod val="75000"/>
                    </a:schemeClr>
                  </a:solidFill>
                  <a:latin typeface="Swiss911 UCm BT" pitchFamily="34" charset="0"/>
                </a:endParaRPr>
              </a:p>
            </p:txBody>
          </p:sp>
        </p:grpSp>
      </p:grpSp>
      <p:grpSp>
        <p:nvGrpSpPr>
          <p:cNvPr id="55" name="组合 54"/>
          <p:cNvGrpSpPr/>
          <p:nvPr/>
        </p:nvGrpSpPr>
        <p:grpSpPr>
          <a:xfrm>
            <a:off x="6406554" y="1212570"/>
            <a:ext cx="4703977" cy="1176421"/>
            <a:chOff x="4716016" y="1263896"/>
            <a:chExt cx="3744416" cy="936105"/>
          </a:xfrm>
        </p:grpSpPr>
        <p:sp>
          <p:nvSpPr>
            <p:cNvPr id="56" name="矩形 55"/>
            <p:cNvSpPr/>
            <p:nvPr/>
          </p:nvSpPr>
          <p:spPr>
            <a:xfrm>
              <a:off x="4716016" y="1263897"/>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5148064" y="1385993"/>
              <a:ext cx="3096344" cy="664471"/>
              <a:chOff x="5132234" y="1203598"/>
              <a:chExt cx="3096344" cy="664471"/>
            </a:xfrm>
          </p:grpSpPr>
          <p:sp>
            <p:nvSpPr>
              <p:cNvPr id="62" name="TextBox 61"/>
              <p:cNvSpPr txBox="1"/>
              <p:nvPr/>
            </p:nvSpPr>
            <p:spPr>
              <a:xfrm>
                <a:off x="5132234"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63" name="TextBox 62"/>
              <p:cNvSpPr txBox="1"/>
              <p:nvPr/>
            </p:nvSpPr>
            <p:spPr>
              <a:xfrm>
                <a:off x="5132234"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8" name="组合 57"/>
            <p:cNvGrpSpPr/>
            <p:nvPr/>
          </p:nvGrpSpPr>
          <p:grpSpPr>
            <a:xfrm>
              <a:off x="4768974" y="1263896"/>
              <a:ext cx="360040" cy="489207"/>
              <a:chOff x="813572" y="1263896"/>
              <a:chExt cx="360040" cy="489207"/>
            </a:xfrm>
          </p:grpSpPr>
          <p:sp>
            <p:nvSpPr>
              <p:cNvPr id="60" name="流程图: 离页连接符 59"/>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4</a:t>
                </a:r>
                <a:endParaRPr lang="zh-CN" altLang="en-US" sz="3200" dirty="0">
                  <a:solidFill>
                    <a:schemeClr val="accent1">
                      <a:lumMod val="75000"/>
                    </a:schemeClr>
                  </a:solidFill>
                  <a:latin typeface="Swiss911 UCm BT" pitchFamily="34" charset="0"/>
                </a:endParaRPr>
              </a:p>
            </p:txBody>
          </p:sp>
        </p:grpSp>
      </p:grpSp>
      <p:grpSp>
        <p:nvGrpSpPr>
          <p:cNvPr id="64" name="组合 63"/>
          <p:cNvGrpSpPr/>
          <p:nvPr/>
        </p:nvGrpSpPr>
        <p:grpSpPr>
          <a:xfrm>
            <a:off x="6406554" y="2668679"/>
            <a:ext cx="4703977" cy="1176420"/>
            <a:chOff x="4716016" y="2355726"/>
            <a:chExt cx="3744416" cy="936104"/>
          </a:xfrm>
        </p:grpSpPr>
        <p:sp>
          <p:nvSpPr>
            <p:cNvPr id="65" name="矩形 64"/>
            <p:cNvSpPr/>
            <p:nvPr/>
          </p:nvSpPr>
          <p:spPr>
            <a:xfrm>
              <a:off x="4716016" y="2355726"/>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5148064" y="2476749"/>
              <a:ext cx="3096344" cy="664471"/>
              <a:chOff x="5132234" y="2211976"/>
              <a:chExt cx="3096344" cy="664471"/>
            </a:xfrm>
          </p:grpSpPr>
          <p:sp>
            <p:nvSpPr>
              <p:cNvPr id="70" name="TextBox 69"/>
              <p:cNvSpPr txBox="1"/>
              <p:nvPr/>
            </p:nvSpPr>
            <p:spPr>
              <a:xfrm>
                <a:off x="5132234"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1" name="TextBox 70"/>
              <p:cNvSpPr txBox="1"/>
              <p:nvPr/>
            </p:nvSpPr>
            <p:spPr>
              <a:xfrm>
                <a:off x="5132234"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67" name="组合 66"/>
            <p:cNvGrpSpPr/>
            <p:nvPr/>
          </p:nvGrpSpPr>
          <p:grpSpPr>
            <a:xfrm>
              <a:off x="4768974" y="2355726"/>
              <a:ext cx="360040" cy="489207"/>
              <a:chOff x="813572" y="1263896"/>
              <a:chExt cx="360040" cy="489207"/>
            </a:xfrm>
          </p:grpSpPr>
          <p:sp>
            <p:nvSpPr>
              <p:cNvPr id="68" name="流程图: 离页连接符 67"/>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5</a:t>
                </a:r>
                <a:endParaRPr lang="zh-CN" altLang="en-US" sz="3200" dirty="0">
                  <a:solidFill>
                    <a:schemeClr val="accent1">
                      <a:lumMod val="75000"/>
                    </a:schemeClr>
                  </a:solidFill>
                  <a:latin typeface="Swiss911 UCm BT" pitchFamily="34" charset="0"/>
                </a:endParaRPr>
              </a:p>
            </p:txBody>
          </p:sp>
        </p:grpSp>
      </p:grpSp>
      <p:grpSp>
        <p:nvGrpSpPr>
          <p:cNvPr id="72" name="组合 71"/>
          <p:cNvGrpSpPr/>
          <p:nvPr/>
        </p:nvGrpSpPr>
        <p:grpSpPr>
          <a:xfrm>
            <a:off x="6406554" y="4124788"/>
            <a:ext cx="4703977" cy="1176420"/>
            <a:chOff x="4716016" y="3447555"/>
            <a:chExt cx="3744416" cy="936104"/>
          </a:xfrm>
        </p:grpSpPr>
        <p:sp>
          <p:nvSpPr>
            <p:cNvPr id="73" name="矩形 72"/>
            <p:cNvSpPr/>
            <p:nvPr/>
          </p:nvSpPr>
          <p:spPr>
            <a:xfrm>
              <a:off x="4716016" y="3447555"/>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5148064" y="3568578"/>
              <a:ext cx="3096344" cy="664471"/>
              <a:chOff x="5132234" y="3267764"/>
              <a:chExt cx="3096344" cy="664471"/>
            </a:xfrm>
          </p:grpSpPr>
          <p:sp>
            <p:nvSpPr>
              <p:cNvPr id="78" name="TextBox 77"/>
              <p:cNvSpPr txBox="1"/>
              <p:nvPr/>
            </p:nvSpPr>
            <p:spPr>
              <a:xfrm>
                <a:off x="5132234"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9" name="TextBox 78"/>
              <p:cNvSpPr txBox="1"/>
              <p:nvPr/>
            </p:nvSpPr>
            <p:spPr>
              <a:xfrm>
                <a:off x="5132234"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75" name="组合 74"/>
            <p:cNvGrpSpPr/>
            <p:nvPr/>
          </p:nvGrpSpPr>
          <p:grpSpPr>
            <a:xfrm>
              <a:off x="4768974" y="3447555"/>
              <a:ext cx="360040" cy="489207"/>
              <a:chOff x="813572" y="1263896"/>
              <a:chExt cx="360040" cy="489207"/>
            </a:xfrm>
          </p:grpSpPr>
          <p:sp>
            <p:nvSpPr>
              <p:cNvPr id="76" name="流程图: 离页连接符 75"/>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6</a:t>
                </a:r>
                <a:endParaRPr lang="zh-CN" altLang="en-US" sz="3200" dirty="0">
                  <a:solidFill>
                    <a:schemeClr val="accent1">
                      <a:lumMod val="75000"/>
                    </a:schemeClr>
                  </a:solidFill>
                  <a:latin typeface="Swiss911 UCm BT" pitchFamily="34" charset="0"/>
                </a:endParaRPr>
              </a:p>
            </p:txBody>
          </p:sp>
        </p:grpSp>
      </p:grpSp>
      <p:sp>
        <p:nvSpPr>
          <p:cNvPr id="80" name="TextBox 7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extLst>
      <p:ext uri="{BB962C8B-B14F-4D97-AF65-F5344CB8AC3E}">
        <p14:creationId xmlns:p14="http://schemas.microsoft.com/office/powerpoint/2010/main" xmlns="" val="1088700176"/>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randombar(horizontal)">
                                      <p:cBhvr>
                                        <p:cTn id="7" dur="500"/>
                                        <p:tgtEl>
                                          <p:spTgt spid="8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1+#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1+#ppt_w/2"/>
                                          </p:val>
                                        </p:tav>
                                        <p:tav tm="100000">
                                          <p:val>
                                            <p:strVal val="#ppt_x"/>
                                          </p:val>
                                        </p:tav>
                                      </p:tavLst>
                                    </p:anim>
                                    <p:anim calcmode="lin" valueType="num">
                                      <p:cBhvr additive="base">
                                        <p:cTn id="32" dur="500" fill="hold"/>
                                        <p:tgtEl>
                                          <p:spTgt spid="6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1+#ppt_w/2"/>
                                          </p:val>
                                        </p:tav>
                                        <p:tav tm="100000">
                                          <p:val>
                                            <p:strVal val="#ppt_x"/>
                                          </p:val>
                                        </p:tav>
                                      </p:tavLst>
                                    </p:anim>
                                    <p:anim calcmode="lin" valueType="num">
                                      <p:cBhvr additive="base">
                                        <p:cTn id="37"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D1EEE1-F2D7-4B06-A85C-D6CA5F2DACA5"/>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HOwik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zsIp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c7CK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BzsIpGGtrqO6oAAAAfAQAAGgAAAAAAAAABAAAAAADkEgAAdW5pdmVyc2FsL2kxOG5fcHJlc2V0cy54bWxQSwECAAAUAAIACABzsIpGlBOzImkAAABuAAAAHAAAAAAAAAABAAAAAADGEwAAdW5pdmVyc2FsL2xvY2FsX3NldHRpbmdzLnhtbFBLAQIAABQAAgAIAHa4w0TOggk37AIAAIgIAAAUAAAAAAAAAAEAAAAAAGkUAAB1bml2ZXJzYWwvcGxheWVyLnhtbFBLAQIAABQAAgAIAHOwik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PRESENTATION_TITLE" val="奔跑吧2015商业PPT设计"/>
  <p:tag name="ISPRING_RESOURCE_PATHS_HASH_PRESENTER" val="fdc02235b3e512c57047622c78c2422cc45e5d0"/>
  <p:tag name="ISPRING_SCORM_ENDPOINT" val="&lt;endpoint&gt;&lt;enable&gt;0&lt;/enable&gt;&lt;lrs&gt;http://&lt;/lrs&gt;&lt;auth&gt;0&lt;/auth&gt;&lt;login&gt;&lt;/login&gt;&lt;password&gt;&lt;/password&gt;&lt;key&gt;&lt;/key&gt;&lt;name&gt;&lt;/name&gt;&lt;email&gt;&lt;/email&gt;&lt;/endpoint&gt;&#10;"/>
  <p:tag name="ISPRING_RESOURCE_PATHS_HASH_2" val="445ed0b0e222ad1ccb94a7d198d35f45c14c16cb"/>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549</TotalTime>
  <Words>5670</Words>
  <Application>Microsoft Office PowerPoint</Application>
  <PresentationFormat>自定义</PresentationFormat>
  <Paragraphs>374</Paragraphs>
  <Slides>40</Slides>
  <Notes>40</Notes>
  <HiddenSlides>0</HiddenSlides>
  <MMClips>2</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奔跑吧2015商业PPT设计</dc:title>
  <dc:creator>Administrator</dc:creator>
  <cp:lastModifiedBy>Administrator</cp:lastModifiedBy>
  <cp:revision>123</cp:revision>
  <dcterms:created xsi:type="dcterms:W3CDTF">2009-10-07T13:00:59Z</dcterms:created>
  <dcterms:modified xsi:type="dcterms:W3CDTF">2015-12-20T16:20:24Z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000800f436000000000001024140</vt:lpwstr>
  </property>
</Properties>
</file>