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" r:id="rId2"/>
    <p:sldId id="297" r:id="rId3"/>
    <p:sldId id="296" r:id="rId4"/>
    <p:sldId id="25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4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8" r:id="rId37"/>
  </p:sldIdLst>
  <p:sldSz cx="11522075" cy="6859588"/>
  <p:notesSz cx="6858000" cy="9144000"/>
  <p:embeddedFontLst>
    <p:embeddedFont>
      <p:font typeface="微软雅黑" pitchFamily="34" charset="-122"/>
      <p:regular r:id="rId39"/>
      <p:bold r:id="rId40"/>
    </p:embeddedFont>
    <p:embeddedFont>
      <p:font typeface="Impact" pitchFamily="34" charset="0"/>
      <p:regular r:id="rId41"/>
    </p:embeddedFont>
    <p:embeddedFont>
      <p:font typeface="Calibri" pitchFamily="3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73" autoAdjust="0"/>
    <p:restoredTop sz="94660"/>
  </p:normalViewPr>
  <p:slideViewPr>
    <p:cSldViewPr>
      <p:cViewPr varScale="1">
        <p:scale>
          <a:sx n="104" d="100"/>
          <a:sy n="104" d="100"/>
        </p:scale>
        <p:origin x="-282" y="-90"/>
      </p:cViewPr>
      <p:guideLst>
        <p:guide orient="horz" pos="216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04768"/>
        <c:axId val="33638080"/>
      </c:barChart>
      <c:catAx>
        <c:axId val="3830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33638080"/>
        <c:crosses val="autoZero"/>
        <c:auto val="1"/>
        <c:lblAlgn val="ctr"/>
        <c:lblOffset val="100"/>
        <c:noMultiLvlLbl val="0"/>
      </c:catAx>
      <c:valAx>
        <c:axId val="33638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383047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49275" y="685800"/>
            <a:ext cx="5759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99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4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2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8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130920"/>
            <a:ext cx="9793764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887100"/>
            <a:ext cx="806545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5" y="274703"/>
            <a:ext cx="259246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74703"/>
            <a:ext cx="7585366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407922"/>
            <a:ext cx="9793764" cy="136239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907387"/>
            <a:ext cx="9793764" cy="1500534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8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17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76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35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94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53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312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71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35469"/>
            <a:ext cx="5090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175379"/>
            <a:ext cx="5090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535469"/>
            <a:ext cx="5092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175379"/>
            <a:ext cx="5092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73113"/>
            <a:ext cx="3790684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2" y="273115"/>
            <a:ext cx="6441160" cy="585446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4" y="1435434"/>
            <a:ext cx="3790684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801712"/>
            <a:ext cx="6913245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12917"/>
            <a:ext cx="6913245" cy="4115753"/>
          </a:xfrm>
        </p:spPr>
        <p:txBody>
          <a:bodyPr/>
          <a:lstStyle>
            <a:lvl1pPr marL="0" indent="0">
              <a:buNone/>
              <a:defRPr sz="3300"/>
            </a:lvl1pPr>
            <a:lvl2pPr marL="475899" indent="0">
              <a:buNone/>
              <a:defRPr sz="2900"/>
            </a:lvl2pPr>
            <a:lvl3pPr marL="951799" indent="0">
              <a:buNone/>
              <a:defRPr sz="2500"/>
            </a:lvl3pPr>
            <a:lvl4pPr marL="1427698" indent="0">
              <a:buNone/>
              <a:defRPr sz="2100"/>
            </a:lvl4pPr>
            <a:lvl5pPr marL="1903598" indent="0">
              <a:buNone/>
              <a:defRPr sz="2100"/>
            </a:lvl5pPr>
            <a:lvl6pPr marL="2379497" indent="0">
              <a:buNone/>
              <a:defRPr sz="2100"/>
            </a:lvl6pPr>
            <a:lvl7pPr marL="2855397" indent="0">
              <a:buNone/>
              <a:defRPr sz="2100"/>
            </a:lvl7pPr>
            <a:lvl8pPr marL="3331296" indent="0">
              <a:buNone/>
              <a:defRPr sz="2100"/>
            </a:lvl8pPr>
            <a:lvl9pPr marL="3807196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368581"/>
            <a:ext cx="6913245" cy="805048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5" y="274701"/>
            <a:ext cx="1036986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5" y="1600572"/>
            <a:ext cx="1036986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5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357823"/>
            <a:ext cx="3648658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8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5179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925" indent="-356925" algn="l" defTabSz="951799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337" indent="-297437" algn="l" defTabSz="95179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749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48" indent="-237950" algn="l" defTabSz="95179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548" indent="-237950" algn="l" defTabSz="95179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3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2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51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8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7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6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5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4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3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71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42"/>
          <p:cNvSpPr txBox="1"/>
          <p:nvPr/>
        </p:nvSpPr>
        <p:spPr>
          <a:xfrm>
            <a:off x="1648242" y="2846180"/>
            <a:ext cx="82255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000" b="1" dirty="0">
                <a:latin typeface="微软雅黑" pitchFamily="34" charset="-122"/>
                <a:ea typeface="微软雅黑" pitchFamily="34" charset="-122"/>
              </a:rPr>
              <a:t>年终</a:t>
            </a:r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总结暨新年计划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941407" y="4225814"/>
            <a:ext cx="13525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7250009" y="4225814"/>
            <a:ext cx="1463356" cy="137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27"/>
          <p:cNvSpPr txBox="1"/>
          <p:nvPr/>
        </p:nvSpPr>
        <p:spPr>
          <a:xfrm>
            <a:off x="4293910" y="4070316"/>
            <a:ext cx="2934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ITC Avant Garde Std Bk" panose="020B0502020202020204" pitchFamily="34" charset="0"/>
              </a:rPr>
              <a:t>BUSINESS POWERPOINT</a:t>
            </a:r>
            <a:endParaRPr lang="zh-CN" altLang="en-US" sz="1600" dirty="0">
              <a:latin typeface="ITC Avant Garde Std Bk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9630" y="4480878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376803" y="221372"/>
            <a:ext cx="4641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机械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441963" y="405458"/>
            <a:ext cx="2769125" cy="347664"/>
            <a:chOff x="8183016" y="4888695"/>
            <a:chExt cx="2769125" cy="347664"/>
          </a:xfrm>
        </p:grpSpPr>
        <p:grpSp>
          <p:nvGrpSpPr>
            <p:cNvPr id="92" name="组合 91"/>
            <p:cNvGrpSpPr/>
            <p:nvPr/>
          </p:nvGrpSpPr>
          <p:grpSpPr>
            <a:xfrm>
              <a:off x="8183016" y="4922019"/>
              <a:ext cx="333375" cy="307975"/>
              <a:chOff x="2254251" y="1271589"/>
              <a:chExt cx="333375" cy="307975"/>
            </a:xfrm>
            <a:solidFill>
              <a:schemeClr val="bg1">
                <a:lumMod val="65000"/>
              </a:schemeClr>
            </a:solidFill>
          </p:grpSpPr>
          <p:sp>
            <p:nvSpPr>
              <p:cNvPr id="93" name="Freeform 496"/>
              <p:cNvSpPr>
                <a:spLocks noEditPoints="1"/>
              </p:cNvSpPr>
              <p:nvPr/>
            </p:nvSpPr>
            <p:spPr bwMode="auto">
              <a:xfrm>
                <a:off x="2254251" y="1271589"/>
                <a:ext cx="333375" cy="307975"/>
              </a:xfrm>
              <a:custGeom>
                <a:avLst/>
                <a:gdLst>
                  <a:gd name="T0" fmla="*/ 229 w 288"/>
                  <a:gd name="T1" fmla="*/ 0 h 266"/>
                  <a:gd name="T2" fmla="*/ 58 w 288"/>
                  <a:gd name="T3" fmla="*/ 0 h 266"/>
                  <a:gd name="T4" fmla="*/ 0 w 288"/>
                  <a:gd name="T5" fmla="*/ 59 h 266"/>
                  <a:gd name="T6" fmla="*/ 0 w 288"/>
                  <a:gd name="T7" fmla="*/ 208 h 266"/>
                  <a:gd name="T8" fmla="*/ 58 w 288"/>
                  <a:gd name="T9" fmla="*/ 266 h 266"/>
                  <a:gd name="T10" fmla="*/ 229 w 288"/>
                  <a:gd name="T11" fmla="*/ 266 h 266"/>
                  <a:gd name="T12" fmla="*/ 288 w 288"/>
                  <a:gd name="T13" fmla="*/ 208 h 266"/>
                  <a:gd name="T14" fmla="*/ 288 w 288"/>
                  <a:gd name="T15" fmla="*/ 59 h 266"/>
                  <a:gd name="T16" fmla="*/ 229 w 288"/>
                  <a:gd name="T17" fmla="*/ 0 h 266"/>
                  <a:gd name="T18" fmla="*/ 255 w 288"/>
                  <a:gd name="T19" fmla="*/ 208 h 266"/>
                  <a:gd name="T20" fmla="*/ 229 w 288"/>
                  <a:gd name="T21" fmla="*/ 233 h 266"/>
                  <a:gd name="T22" fmla="*/ 58 w 288"/>
                  <a:gd name="T23" fmla="*/ 233 h 266"/>
                  <a:gd name="T24" fmla="*/ 33 w 288"/>
                  <a:gd name="T25" fmla="*/ 208 h 266"/>
                  <a:gd name="T26" fmla="*/ 33 w 288"/>
                  <a:gd name="T27" fmla="*/ 59 h 266"/>
                  <a:gd name="T28" fmla="*/ 58 w 288"/>
                  <a:gd name="T29" fmla="*/ 33 h 266"/>
                  <a:gd name="T30" fmla="*/ 229 w 288"/>
                  <a:gd name="T31" fmla="*/ 33 h 266"/>
                  <a:gd name="T32" fmla="*/ 255 w 288"/>
                  <a:gd name="T33" fmla="*/ 59 h 266"/>
                  <a:gd name="T34" fmla="*/ 255 w 288"/>
                  <a:gd name="T35" fmla="*/ 20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66">
                    <a:moveTo>
                      <a:pt x="22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7"/>
                      <a:pt x="0" y="59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40"/>
                      <a:pt x="26" y="266"/>
                      <a:pt x="58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62" y="266"/>
                      <a:pt x="288" y="240"/>
                      <a:pt x="288" y="208"/>
                    </a:cubicBezTo>
                    <a:cubicBezTo>
                      <a:pt x="288" y="59"/>
                      <a:pt x="288" y="59"/>
                      <a:pt x="288" y="59"/>
                    </a:cubicBezTo>
                    <a:cubicBezTo>
                      <a:pt x="288" y="27"/>
                      <a:pt x="262" y="0"/>
                      <a:pt x="229" y="0"/>
                    </a:cubicBezTo>
                    <a:close/>
                    <a:moveTo>
                      <a:pt x="255" y="208"/>
                    </a:moveTo>
                    <a:cubicBezTo>
                      <a:pt x="255" y="222"/>
                      <a:pt x="243" y="233"/>
                      <a:pt x="229" y="233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44" y="233"/>
                      <a:pt x="33" y="222"/>
                      <a:pt x="33" y="208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45"/>
                      <a:pt x="44" y="33"/>
                      <a:pt x="58" y="33"/>
                    </a:cubicBezTo>
                    <a:cubicBezTo>
                      <a:pt x="229" y="33"/>
                      <a:pt x="229" y="33"/>
                      <a:pt x="229" y="33"/>
                    </a:cubicBezTo>
                    <a:cubicBezTo>
                      <a:pt x="243" y="33"/>
                      <a:pt x="255" y="45"/>
                      <a:pt x="255" y="59"/>
                    </a:cubicBezTo>
                    <a:lnTo>
                      <a:pt x="255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97"/>
              <p:cNvSpPr>
                <a:spLocks/>
              </p:cNvSpPr>
              <p:nvPr/>
            </p:nvSpPr>
            <p:spPr bwMode="auto">
              <a:xfrm>
                <a:off x="2344738" y="1384301"/>
                <a:ext cx="153988" cy="95250"/>
              </a:xfrm>
              <a:custGeom>
                <a:avLst/>
                <a:gdLst>
                  <a:gd name="T0" fmla="*/ 49 w 97"/>
                  <a:gd name="T1" fmla="*/ 60 h 60"/>
                  <a:gd name="T2" fmla="*/ 97 w 97"/>
                  <a:gd name="T3" fmla="*/ 0 h 60"/>
                  <a:gd name="T4" fmla="*/ 0 w 97"/>
                  <a:gd name="T5" fmla="*/ 0 h 60"/>
                  <a:gd name="T6" fmla="*/ 49 w 97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60">
                    <a:moveTo>
                      <a:pt x="49" y="60"/>
                    </a:moveTo>
                    <a:lnTo>
                      <a:pt x="97" y="0"/>
                    </a:lnTo>
                    <a:lnTo>
                      <a:pt x="0" y="0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9444681" y="4901395"/>
              <a:ext cx="204788" cy="334963"/>
              <a:chOff x="10336213" y="2595564"/>
              <a:chExt cx="20478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96" name="Freeform 556"/>
              <p:cNvSpPr>
                <a:spLocks/>
              </p:cNvSpPr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618766" y="4888695"/>
              <a:ext cx="333375" cy="333375"/>
              <a:chOff x="249238" y="2593976"/>
              <a:chExt cx="333375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00" name="Freeform 573"/>
              <p:cNvSpPr>
                <a:spLocks/>
              </p:cNvSpPr>
              <p:nvPr/>
            </p:nvSpPr>
            <p:spPr bwMode="auto">
              <a:xfrm>
                <a:off x="477838" y="2740026"/>
                <a:ext cx="104775" cy="41275"/>
              </a:xfrm>
              <a:custGeom>
                <a:avLst/>
                <a:gdLst>
                  <a:gd name="T0" fmla="*/ 77 w 91"/>
                  <a:gd name="T1" fmla="*/ 0 h 36"/>
                  <a:gd name="T2" fmla="*/ 14 w 91"/>
                  <a:gd name="T3" fmla="*/ 0 h 36"/>
                  <a:gd name="T4" fmla="*/ 0 w 91"/>
                  <a:gd name="T5" fmla="*/ 18 h 36"/>
                  <a:gd name="T6" fmla="*/ 14 w 91"/>
                  <a:gd name="T7" fmla="*/ 36 h 36"/>
                  <a:gd name="T8" fmla="*/ 77 w 91"/>
                  <a:gd name="T9" fmla="*/ 36 h 36"/>
                  <a:gd name="T10" fmla="*/ 91 w 91"/>
                  <a:gd name="T11" fmla="*/ 18 h 36"/>
                  <a:gd name="T12" fmla="*/ 77 w 91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6">
                    <a:moveTo>
                      <a:pt x="7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9"/>
                      <a:pt x="0" y="18"/>
                    </a:cubicBezTo>
                    <a:cubicBezTo>
                      <a:pt x="0" y="28"/>
                      <a:pt x="7" y="36"/>
                      <a:pt x="14" y="36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85" y="36"/>
                      <a:pt x="91" y="28"/>
                      <a:pt x="91" y="18"/>
                    </a:cubicBezTo>
                    <a:cubicBezTo>
                      <a:pt x="91" y="9"/>
                      <a:pt x="85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49238" y="2593976"/>
                <a:ext cx="295275" cy="333375"/>
                <a:chOff x="249238" y="2593976"/>
                <a:chExt cx="295275" cy="333375"/>
              </a:xfrm>
              <a:grpFill/>
            </p:grpSpPr>
            <p:sp>
              <p:nvSpPr>
                <p:cNvPr id="102" name="Freeform 571"/>
                <p:cNvSpPr>
                  <a:spLocks/>
                </p:cNvSpPr>
                <p:nvPr/>
              </p:nvSpPr>
              <p:spPr bwMode="auto">
                <a:xfrm>
                  <a:off x="395288" y="25939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6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6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72"/>
                <p:cNvSpPr>
                  <a:spLocks/>
                </p:cNvSpPr>
                <p:nvPr/>
              </p:nvSpPr>
              <p:spPr bwMode="auto">
                <a:xfrm>
                  <a:off x="395288" y="28225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7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74"/>
                <p:cNvSpPr>
                  <a:spLocks/>
                </p:cNvSpPr>
                <p:nvPr/>
              </p:nvSpPr>
              <p:spPr bwMode="auto">
                <a:xfrm>
                  <a:off x="249238" y="2740026"/>
                  <a:ext cx="104775" cy="41275"/>
                </a:xfrm>
                <a:custGeom>
                  <a:avLst/>
                  <a:gdLst>
                    <a:gd name="T0" fmla="*/ 91 w 91"/>
                    <a:gd name="T1" fmla="*/ 18 h 36"/>
                    <a:gd name="T2" fmla="*/ 77 w 91"/>
                    <a:gd name="T3" fmla="*/ 0 h 36"/>
                    <a:gd name="T4" fmla="*/ 14 w 91"/>
                    <a:gd name="T5" fmla="*/ 0 h 36"/>
                    <a:gd name="T6" fmla="*/ 0 w 91"/>
                    <a:gd name="T7" fmla="*/ 18 h 36"/>
                    <a:gd name="T8" fmla="*/ 14 w 91"/>
                    <a:gd name="T9" fmla="*/ 36 h 36"/>
                    <a:gd name="T10" fmla="*/ 77 w 91"/>
                    <a:gd name="T11" fmla="*/ 36 h 36"/>
                    <a:gd name="T12" fmla="*/ 91 w 91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6">
                      <a:moveTo>
                        <a:pt x="91" y="18"/>
                      </a:moveTo>
                      <a:cubicBezTo>
                        <a:pt x="91" y="9"/>
                        <a:pt x="84" y="0"/>
                        <a:pt x="7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9"/>
                        <a:pt x="0" y="18"/>
                      </a:cubicBezTo>
                      <a:cubicBezTo>
                        <a:pt x="0" y="28"/>
                        <a:pt x="6" y="36"/>
                        <a:pt x="14" y="36"/>
                      </a:cubicBezTo>
                      <a:cubicBezTo>
                        <a:pt x="77" y="36"/>
                        <a:pt x="77" y="36"/>
                        <a:pt x="77" y="36"/>
                      </a:cubicBezTo>
                      <a:cubicBezTo>
                        <a:pt x="84" y="36"/>
                        <a:pt x="91" y="28"/>
                        <a:pt x="9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575"/>
                <p:cNvSpPr>
                  <a:spLocks/>
                </p:cNvSpPr>
                <p:nvPr/>
              </p:nvSpPr>
              <p:spPr bwMode="auto">
                <a:xfrm>
                  <a:off x="449263" y="2633664"/>
                  <a:ext cx="95250" cy="93663"/>
                </a:xfrm>
                <a:custGeom>
                  <a:avLst/>
                  <a:gdLst>
                    <a:gd name="T0" fmla="*/ 31 w 81"/>
                    <a:gd name="T1" fmla="*/ 75 h 81"/>
                    <a:gd name="T2" fmla="*/ 76 w 81"/>
                    <a:gd name="T3" fmla="*/ 31 h 81"/>
                    <a:gd name="T4" fmla="*/ 73 w 81"/>
                    <a:gd name="T5" fmla="*/ 8 h 81"/>
                    <a:gd name="T6" fmla="*/ 50 w 81"/>
                    <a:gd name="T7" fmla="*/ 5 h 81"/>
                    <a:gd name="T8" fmla="*/ 6 w 81"/>
                    <a:gd name="T9" fmla="*/ 50 h 81"/>
                    <a:gd name="T10" fmla="*/ 9 w 81"/>
                    <a:gd name="T11" fmla="*/ 72 h 81"/>
                    <a:gd name="T12" fmla="*/ 31 w 81"/>
                    <a:gd name="T13" fmla="*/ 7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75"/>
                      </a:moveTo>
                      <a:cubicBezTo>
                        <a:pt x="76" y="31"/>
                        <a:pt x="76" y="31"/>
                        <a:pt x="76" y="31"/>
                      </a:cubicBezTo>
                      <a:cubicBezTo>
                        <a:pt x="81" y="25"/>
                        <a:pt x="80" y="15"/>
                        <a:pt x="73" y="8"/>
                      </a:cubicBezTo>
                      <a:cubicBezTo>
                        <a:pt x="66" y="1"/>
                        <a:pt x="56" y="0"/>
                        <a:pt x="50" y="5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0" y="55"/>
                        <a:pt x="2" y="65"/>
                        <a:pt x="9" y="72"/>
                      </a:cubicBezTo>
                      <a:cubicBezTo>
                        <a:pt x="16" y="79"/>
                        <a:pt x="26" y="81"/>
                        <a:pt x="31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576"/>
                <p:cNvSpPr>
                  <a:spLocks/>
                </p:cNvSpPr>
                <p:nvPr/>
              </p:nvSpPr>
              <p:spPr bwMode="auto">
                <a:xfrm>
                  <a:off x="288926" y="2795589"/>
                  <a:ext cx="93663" cy="92075"/>
                </a:xfrm>
                <a:custGeom>
                  <a:avLst/>
                  <a:gdLst>
                    <a:gd name="T0" fmla="*/ 50 w 81"/>
                    <a:gd name="T1" fmla="*/ 5 h 80"/>
                    <a:gd name="T2" fmla="*/ 5 w 81"/>
                    <a:gd name="T3" fmla="*/ 49 h 80"/>
                    <a:gd name="T4" fmla="*/ 8 w 81"/>
                    <a:gd name="T5" fmla="*/ 72 h 80"/>
                    <a:gd name="T6" fmla="*/ 31 w 81"/>
                    <a:gd name="T7" fmla="*/ 75 h 80"/>
                    <a:gd name="T8" fmla="*/ 75 w 81"/>
                    <a:gd name="T9" fmla="*/ 30 h 80"/>
                    <a:gd name="T10" fmla="*/ 72 w 81"/>
                    <a:gd name="T11" fmla="*/ 8 h 80"/>
                    <a:gd name="T12" fmla="*/ 50 w 81"/>
                    <a:gd name="T13" fmla="*/ 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0">
                      <a:moveTo>
                        <a:pt x="50" y="5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0" y="55"/>
                        <a:pt x="1" y="65"/>
                        <a:pt x="8" y="72"/>
                      </a:cubicBezTo>
                      <a:cubicBezTo>
                        <a:pt x="15" y="79"/>
                        <a:pt x="25" y="80"/>
                        <a:pt x="31" y="75"/>
                      </a:cubicBezTo>
                      <a:cubicBezTo>
                        <a:pt x="75" y="30"/>
                        <a:pt x="75" y="30"/>
                        <a:pt x="75" y="30"/>
                      </a:cubicBezTo>
                      <a:cubicBezTo>
                        <a:pt x="81" y="25"/>
                        <a:pt x="79" y="15"/>
                        <a:pt x="72" y="8"/>
                      </a:cubicBezTo>
                      <a:cubicBezTo>
                        <a:pt x="65" y="1"/>
                        <a:pt x="55" y="0"/>
                        <a:pt x="5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577"/>
                <p:cNvSpPr>
                  <a:spLocks/>
                </p:cNvSpPr>
                <p:nvPr/>
              </p:nvSpPr>
              <p:spPr bwMode="auto">
                <a:xfrm>
                  <a:off x="449263" y="2795589"/>
                  <a:ext cx="95250" cy="93663"/>
                </a:xfrm>
                <a:custGeom>
                  <a:avLst/>
                  <a:gdLst>
                    <a:gd name="T0" fmla="*/ 31 w 81"/>
                    <a:gd name="T1" fmla="*/ 5 h 81"/>
                    <a:gd name="T2" fmla="*/ 9 w 81"/>
                    <a:gd name="T3" fmla="*/ 8 h 81"/>
                    <a:gd name="T4" fmla="*/ 6 w 81"/>
                    <a:gd name="T5" fmla="*/ 31 h 81"/>
                    <a:gd name="T6" fmla="*/ 50 w 81"/>
                    <a:gd name="T7" fmla="*/ 75 h 81"/>
                    <a:gd name="T8" fmla="*/ 73 w 81"/>
                    <a:gd name="T9" fmla="*/ 72 h 81"/>
                    <a:gd name="T10" fmla="*/ 76 w 81"/>
                    <a:gd name="T11" fmla="*/ 50 h 81"/>
                    <a:gd name="T12" fmla="*/ 31 w 81"/>
                    <a:gd name="T13" fmla="*/ 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5"/>
                      </a:moveTo>
                      <a:cubicBezTo>
                        <a:pt x="26" y="0"/>
                        <a:pt x="16" y="1"/>
                        <a:pt x="9" y="8"/>
                      </a:cubicBezTo>
                      <a:cubicBezTo>
                        <a:pt x="1" y="15"/>
                        <a:pt x="0" y="25"/>
                        <a:pt x="6" y="31"/>
                      </a:cubicBezTo>
                      <a:cubicBezTo>
                        <a:pt x="50" y="75"/>
                        <a:pt x="50" y="75"/>
                        <a:pt x="50" y="75"/>
                      </a:cubicBezTo>
                      <a:cubicBezTo>
                        <a:pt x="55" y="81"/>
                        <a:pt x="66" y="79"/>
                        <a:pt x="73" y="72"/>
                      </a:cubicBezTo>
                      <a:cubicBezTo>
                        <a:pt x="80" y="65"/>
                        <a:pt x="81" y="55"/>
                        <a:pt x="76" y="50"/>
                      </a:cubicBez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578"/>
                <p:cNvSpPr>
                  <a:spLocks/>
                </p:cNvSpPr>
                <p:nvPr/>
              </p:nvSpPr>
              <p:spPr bwMode="auto">
                <a:xfrm>
                  <a:off x="288926" y="2633664"/>
                  <a:ext cx="92075" cy="93663"/>
                </a:xfrm>
                <a:custGeom>
                  <a:avLst/>
                  <a:gdLst>
                    <a:gd name="T0" fmla="*/ 50 w 80"/>
                    <a:gd name="T1" fmla="*/ 76 h 81"/>
                    <a:gd name="T2" fmla="*/ 72 w 80"/>
                    <a:gd name="T3" fmla="*/ 73 h 81"/>
                    <a:gd name="T4" fmla="*/ 75 w 80"/>
                    <a:gd name="T5" fmla="*/ 50 h 81"/>
                    <a:gd name="T6" fmla="*/ 30 w 80"/>
                    <a:gd name="T7" fmla="*/ 6 h 81"/>
                    <a:gd name="T8" fmla="*/ 8 w 80"/>
                    <a:gd name="T9" fmla="*/ 9 h 81"/>
                    <a:gd name="T10" fmla="*/ 5 w 80"/>
                    <a:gd name="T11" fmla="*/ 31 h 81"/>
                    <a:gd name="T12" fmla="*/ 50 w 80"/>
                    <a:gd name="T13" fmla="*/ 7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81">
                      <a:moveTo>
                        <a:pt x="50" y="76"/>
                      </a:moveTo>
                      <a:cubicBezTo>
                        <a:pt x="55" y="81"/>
                        <a:pt x="65" y="80"/>
                        <a:pt x="72" y="73"/>
                      </a:cubicBezTo>
                      <a:cubicBezTo>
                        <a:pt x="79" y="66"/>
                        <a:pt x="80" y="56"/>
                        <a:pt x="75" y="5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5" y="0"/>
                        <a:pt x="15" y="2"/>
                        <a:pt x="8" y="9"/>
                      </a:cubicBezTo>
                      <a:cubicBezTo>
                        <a:pt x="1" y="16"/>
                        <a:pt x="0" y="26"/>
                        <a:pt x="5" y="31"/>
                      </a:cubicBezTo>
                      <a:lnTo>
                        <a:pt x="5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8819405" y="4900760"/>
              <a:ext cx="254000" cy="333375"/>
              <a:chOff x="8975726" y="2595564"/>
              <a:chExt cx="254000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10" name="Freeform 642"/>
              <p:cNvSpPr>
                <a:spLocks/>
              </p:cNvSpPr>
              <p:nvPr/>
            </p:nvSpPr>
            <p:spPr bwMode="auto">
              <a:xfrm>
                <a:off x="8975726" y="2703514"/>
                <a:ext cx="254000" cy="225425"/>
              </a:xfrm>
              <a:custGeom>
                <a:avLst/>
                <a:gdLst>
                  <a:gd name="T0" fmla="*/ 177 w 218"/>
                  <a:gd name="T1" fmla="*/ 1 h 195"/>
                  <a:gd name="T2" fmla="*/ 158 w 218"/>
                  <a:gd name="T3" fmla="*/ 20 h 195"/>
                  <a:gd name="T4" fmla="*/ 191 w 218"/>
                  <a:gd name="T5" fmla="*/ 86 h 195"/>
                  <a:gd name="T6" fmla="*/ 109 w 218"/>
                  <a:gd name="T7" fmla="*/ 167 h 195"/>
                  <a:gd name="T8" fmla="*/ 28 w 218"/>
                  <a:gd name="T9" fmla="*/ 86 h 195"/>
                  <a:gd name="T10" fmla="*/ 61 w 218"/>
                  <a:gd name="T11" fmla="*/ 20 h 195"/>
                  <a:gd name="T12" fmla="*/ 42 w 218"/>
                  <a:gd name="T13" fmla="*/ 0 h 195"/>
                  <a:gd name="T14" fmla="*/ 0 w 218"/>
                  <a:gd name="T15" fmla="*/ 86 h 195"/>
                  <a:gd name="T16" fmla="*/ 109 w 218"/>
                  <a:gd name="T17" fmla="*/ 195 h 195"/>
                  <a:gd name="T18" fmla="*/ 218 w 218"/>
                  <a:gd name="T19" fmla="*/ 86 h 195"/>
                  <a:gd name="T20" fmla="*/ 177 w 218"/>
                  <a:gd name="T21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95">
                    <a:moveTo>
                      <a:pt x="177" y="1"/>
                    </a:moveTo>
                    <a:cubicBezTo>
                      <a:pt x="158" y="20"/>
                      <a:pt x="158" y="20"/>
                      <a:pt x="158" y="20"/>
                    </a:cubicBezTo>
                    <a:cubicBezTo>
                      <a:pt x="178" y="35"/>
                      <a:pt x="191" y="59"/>
                      <a:pt x="191" y="86"/>
                    </a:cubicBezTo>
                    <a:cubicBezTo>
                      <a:pt x="191" y="131"/>
                      <a:pt x="154" y="167"/>
                      <a:pt x="109" y="167"/>
                    </a:cubicBezTo>
                    <a:cubicBezTo>
                      <a:pt x="64" y="167"/>
                      <a:pt x="28" y="131"/>
                      <a:pt x="28" y="86"/>
                    </a:cubicBezTo>
                    <a:cubicBezTo>
                      <a:pt x="28" y="59"/>
                      <a:pt x="41" y="35"/>
                      <a:pt x="61" y="2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7" y="20"/>
                      <a:pt x="0" y="51"/>
                      <a:pt x="0" y="86"/>
                    </a:cubicBezTo>
                    <a:cubicBezTo>
                      <a:pt x="0" y="146"/>
                      <a:pt x="49" y="195"/>
                      <a:pt x="109" y="195"/>
                    </a:cubicBezTo>
                    <a:cubicBezTo>
                      <a:pt x="169" y="195"/>
                      <a:pt x="218" y="146"/>
                      <a:pt x="218" y="86"/>
                    </a:cubicBezTo>
                    <a:cubicBezTo>
                      <a:pt x="218" y="51"/>
                      <a:pt x="202" y="20"/>
                      <a:pt x="1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43"/>
              <p:cNvSpPr>
                <a:spLocks/>
              </p:cNvSpPr>
              <p:nvPr/>
            </p:nvSpPr>
            <p:spPr bwMode="auto">
              <a:xfrm>
                <a:off x="9031288" y="2595564"/>
                <a:ext cx="144463" cy="201613"/>
              </a:xfrm>
              <a:custGeom>
                <a:avLst/>
                <a:gdLst>
                  <a:gd name="T0" fmla="*/ 56 w 91"/>
                  <a:gd name="T1" fmla="*/ 127 h 127"/>
                  <a:gd name="T2" fmla="*/ 56 w 91"/>
                  <a:gd name="T3" fmla="*/ 102 h 127"/>
                  <a:gd name="T4" fmla="*/ 56 w 91"/>
                  <a:gd name="T5" fmla="*/ 51 h 127"/>
                  <a:gd name="T6" fmla="*/ 91 w 91"/>
                  <a:gd name="T7" fmla="*/ 51 h 127"/>
                  <a:gd name="T8" fmla="*/ 45 w 91"/>
                  <a:gd name="T9" fmla="*/ 0 h 127"/>
                  <a:gd name="T10" fmla="*/ 0 w 91"/>
                  <a:gd name="T11" fmla="*/ 51 h 127"/>
                  <a:gd name="T12" fmla="*/ 35 w 91"/>
                  <a:gd name="T13" fmla="*/ 51 h 127"/>
                  <a:gd name="T14" fmla="*/ 35 w 91"/>
                  <a:gd name="T15" fmla="*/ 106 h 127"/>
                  <a:gd name="T16" fmla="*/ 35 w 91"/>
                  <a:gd name="T17" fmla="*/ 127 h 127"/>
                  <a:gd name="T18" fmla="*/ 56 w 91"/>
                  <a:gd name="T1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27">
                    <a:moveTo>
                      <a:pt x="56" y="127"/>
                    </a:moveTo>
                    <a:lnTo>
                      <a:pt x="56" y="102"/>
                    </a:lnTo>
                    <a:lnTo>
                      <a:pt x="56" y="51"/>
                    </a:lnTo>
                    <a:lnTo>
                      <a:pt x="91" y="51"/>
                    </a:lnTo>
                    <a:lnTo>
                      <a:pt x="45" y="0"/>
                    </a:lnTo>
                    <a:lnTo>
                      <a:pt x="0" y="51"/>
                    </a:lnTo>
                    <a:lnTo>
                      <a:pt x="35" y="51"/>
                    </a:lnTo>
                    <a:lnTo>
                      <a:pt x="35" y="106"/>
                    </a:lnTo>
                    <a:lnTo>
                      <a:pt x="35" y="127"/>
                    </a:lnTo>
                    <a:lnTo>
                      <a:pt x="56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10048303" y="4901396"/>
              <a:ext cx="249238" cy="334963"/>
              <a:chOff x="6973889" y="4598989"/>
              <a:chExt cx="24923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113" name="Freeform 795"/>
              <p:cNvSpPr>
                <a:spLocks noEditPoints="1"/>
              </p:cNvSpPr>
              <p:nvPr/>
            </p:nvSpPr>
            <p:spPr bwMode="auto">
              <a:xfrm>
                <a:off x="6973889" y="4598989"/>
                <a:ext cx="249238" cy="334963"/>
              </a:xfrm>
              <a:custGeom>
                <a:avLst/>
                <a:gdLst>
                  <a:gd name="T0" fmla="*/ 191 w 214"/>
                  <a:gd name="T1" fmla="*/ 20 h 289"/>
                  <a:gd name="T2" fmla="*/ 178 w 214"/>
                  <a:gd name="T3" fmla="*/ 20 h 289"/>
                  <a:gd name="T4" fmla="*/ 178 w 214"/>
                  <a:gd name="T5" fmla="*/ 11 h 289"/>
                  <a:gd name="T6" fmla="*/ 167 w 214"/>
                  <a:gd name="T7" fmla="*/ 0 h 289"/>
                  <a:gd name="T8" fmla="*/ 155 w 214"/>
                  <a:gd name="T9" fmla="*/ 11 h 289"/>
                  <a:gd name="T10" fmla="*/ 155 w 214"/>
                  <a:gd name="T11" fmla="*/ 20 h 289"/>
                  <a:gd name="T12" fmla="*/ 118 w 214"/>
                  <a:gd name="T13" fmla="*/ 20 h 289"/>
                  <a:gd name="T14" fmla="*/ 118 w 214"/>
                  <a:gd name="T15" fmla="*/ 11 h 289"/>
                  <a:gd name="T16" fmla="*/ 107 w 214"/>
                  <a:gd name="T17" fmla="*/ 0 h 289"/>
                  <a:gd name="T18" fmla="*/ 96 w 214"/>
                  <a:gd name="T19" fmla="*/ 11 h 289"/>
                  <a:gd name="T20" fmla="*/ 96 w 214"/>
                  <a:gd name="T21" fmla="*/ 20 h 289"/>
                  <a:gd name="T22" fmla="*/ 59 w 214"/>
                  <a:gd name="T23" fmla="*/ 20 h 289"/>
                  <a:gd name="T24" fmla="*/ 59 w 214"/>
                  <a:gd name="T25" fmla="*/ 11 h 289"/>
                  <a:gd name="T26" fmla="*/ 48 w 214"/>
                  <a:gd name="T27" fmla="*/ 0 h 289"/>
                  <a:gd name="T28" fmla="*/ 36 w 214"/>
                  <a:gd name="T29" fmla="*/ 11 h 289"/>
                  <a:gd name="T30" fmla="*/ 36 w 214"/>
                  <a:gd name="T31" fmla="*/ 20 h 289"/>
                  <a:gd name="T32" fmla="*/ 24 w 214"/>
                  <a:gd name="T33" fmla="*/ 20 h 289"/>
                  <a:gd name="T34" fmla="*/ 0 w 214"/>
                  <a:gd name="T35" fmla="*/ 43 h 289"/>
                  <a:gd name="T36" fmla="*/ 0 w 214"/>
                  <a:gd name="T37" fmla="*/ 266 h 289"/>
                  <a:gd name="T38" fmla="*/ 24 w 214"/>
                  <a:gd name="T39" fmla="*/ 289 h 289"/>
                  <a:gd name="T40" fmla="*/ 191 w 214"/>
                  <a:gd name="T41" fmla="*/ 289 h 289"/>
                  <a:gd name="T42" fmla="*/ 214 w 214"/>
                  <a:gd name="T43" fmla="*/ 266 h 289"/>
                  <a:gd name="T44" fmla="*/ 214 w 214"/>
                  <a:gd name="T45" fmla="*/ 43 h 289"/>
                  <a:gd name="T46" fmla="*/ 191 w 214"/>
                  <a:gd name="T47" fmla="*/ 20 h 289"/>
                  <a:gd name="T48" fmla="*/ 191 w 214"/>
                  <a:gd name="T49" fmla="*/ 264 h 289"/>
                  <a:gd name="T50" fmla="*/ 23 w 214"/>
                  <a:gd name="T51" fmla="*/ 264 h 289"/>
                  <a:gd name="T52" fmla="*/ 23 w 214"/>
                  <a:gd name="T53" fmla="*/ 45 h 289"/>
                  <a:gd name="T54" fmla="*/ 36 w 214"/>
                  <a:gd name="T55" fmla="*/ 45 h 289"/>
                  <a:gd name="T56" fmla="*/ 36 w 214"/>
                  <a:gd name="T57" fmla="*/ 52 h 289"/>
                  <a:gd name="T58" fmla="*/ 48 w 214"/>
                  <a:gd name="T59" fmla="*/ 63 h 289"/>
                  <a:gd name="T60" fmla="*/ 59 w 214"/>
                  <a:gd name="T61" fmla="*/ 52 h 289"/>
                  <a:gd name="T62" fmla="*/ 59 w 214"/>
                  <a:gd name="T63" fmla="*/ 45 h 289"/>
                  <a:gd name="T64" fmla="*/ 96 w 214"/>
                  <a:gd name="T65" fmla="*/ 45 h 289"/>
                  <a:gd name="T66" fmla="*/ 96 w 214"/>
                  <a:gd name="T67" fmla="*/ 52 h 289"/>
                  <a:gd name="T68" fmla="*/ 107 w 214"/>
                  <a:gd name="T69" fmla="*/ 63 h 289"/>
                  <a:gd name="T70" fmla="*/ 118 w 214"/>
                  <a:gd name="T71" fmla="*/ 52 h 289"/>
                  <a:gd name="T72" fmla="*/ 118 w 214"/>
                  <a:gd name="T73" fmla="*/ 45 h 289"/>
                  <a:gd name="T74" fmla="*/ 155 w 214"/>
                  <a:gd name="T75" fmla="*/ 45 h 289"/>
                  <a:gd name="T76" fmla="*/ 155 w 214"/>
                  <a:gd name="T77" fmla="*/ 52 h 289"/>
                  <a:gd name="T78" fmla="*/ 167 w 214"/>
                  <a:gd name="T79" fmla="*/ 63 h 289"/>
                  <a:gd name="T80" fmla="*/ 178 w 214"/>
                  <a:gd name="T81" fmla="*/ 52 h 289"/>
                  <a:gd name="T82" fmla="*/ 178 w 214"/>
                  <a:gd name="T83" fmla="*/ 45 h 289"/>
                  <a:gd name="T84" fmla="*/ 191 w 214"/>
                  <a:gd name="T85" fmla="*/ 45 h 289"/>
                  <a:gd name="T86" fmla="*/ 191 w 214"/>
                  <a:gd name="T87" fmla="*/ 26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4" h="289">
                    <a:moveTo>
                      <a:pt x="191" y="20"/>
                    </a:move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5"/>
                      <a:pt x="173" y="0"/>
                      <a:pt x="167" y="0"/>
                    </a:cubicBezTo>
                    <a:cubicBezTo>
                      <a:pt x="160" y="0"/>
                      <a:pt x="155" y="5"/>
                      <a:pt x="155" y="11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ubicBezTo>
                      <a:pt x="101" y="0"/>
                      <a:pt x="96" y="5"/>
                      <a:pt x="96" y="1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5"/>
                      <a:pt x="54" y="0"/>
                      <a:pt x="48" y="0"/>
                    </a:cubicBezTo>
                    <a:cubicBezTo>
                      <a:pt x="41" y="0"/>
                      <a:pt x="36" y="5"/>
                      <a:pt x="36" y="1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1" y="20"/>
                      <a:pt x="0" y="30"/>
                      <a:pt x="0" y="43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78"/>
                      <a:pt x="11" y="289"/>
                      <a:pt x="24" y="289"/>
                    </a:cubicBezTo>
                    <a:cubicBezTo>
                      <a:pt x="191" y="289"/>
                      <a:pt x="191" y="289"/>
                      <a:pt x="191" y="289"/>
                    </a:cubicBezTo>
                    <a:cubicBezTo>
                      <a:pt x="204" y="289"/>
                      <a:pt x="214" y="278"/>
                      <a:pt x="214" y="266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4" y="30"/>
                      <a:pt x="204" y="20"/>
                      <a:pt x="191" y="20"/>
                    </a:cubicBezTo>
                    <a:close/>
                    <a:moveTo>
                      <a:pt x="191" y="264"/>
                    </a:moveTo>
                    <a:cubicBezTo>
                      <a:pt x="23" y="264"/>
                      <a:pt x="23" y="264"/>
                      <a:pt x="23" y="264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8"/>
                      <a:pt x="41" y="63"/>
                      <a:pt x="48" y="63"/>
                    </a:cubicBezTo>
                    <a:cubicBezTo>
                      <a:pt x="54" y="63"/>
                      <a:pt x="59" y="58"/>
                      <a:pt x="59" y="52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8"/>
                      <a:pt x="101" y="63"/>
                      <a:pt x="107" y="63"/>
                    </a:cubicBezTo>
                    <a:cubicBezTo>
                      <a:pt x="113" y="63"/>
                      <a:pt x="118" y="58"/>
                      <a:pt x="118" y="52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52"/>
                      <a:pt x="155" y="52"/>
                      <a:pt x="155" y="52"/>
                    </a:cubicBezTo>
                    <a:cubicBezTo>
                      <a:pt x="155" y="58"/>
                      <a:pt x="160" y="63"/>
                      <a:pt x="167" y="63"/>
                    </a:cubicBezTo>
                    <a:cubicBezTo>
                      <a:pt x="173" y="63"/>
                      <a:pt x="178" y="58"/>
                      <a:pt x="178" y="52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91" y="45"/>
                      <a:pt x="191" y="45"/>
                      <a:pt x="191" y="45"/>
                    </a:cubicBezTo>
                    <a:lnTo>
                      <a:pt x="191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796"/>
              <p:cNvSpPr>
                <a:spLocks noChangeArrowheads="1"/>
              </p:cNvSpPr>
              <p:nvPr/>
            </p:nvSpPr>
            <p:spPr bwMode="auto">
              <a:xfrm>
                <a:off x="7029451" y="470535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797"/>
              <p:cNvSpPr>
                <a:spLocks noChangeArrowheads="1"/>
              </p:cNvSpPr>
              <p:nvPr/>
            </p:nvSpPr>
            <p:spPr bwMode="auto">
              <a:xfrm>
                <a:off x="7029451" y="4752976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798"/>
              <p:cNvSpPr>
                <a:spLocks noChangeArrowheads="1"/>
              </p:cNvSpPr>
              <p:nvPr/>
            </p:nvSpPr>
            <p:spPr bwMode="auto">
              <a:xfrm>
                <a:off x="7029451" y="480060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799"/>
              <p:cNvSpPr>
                <a:spLocks noChangeArrowheads="1"/>
              </p:cNvSpPr>
              <p:nvPr/>
            </p:nvSpPr>
            <p:spPr bwMode="auto">
              <a:xfrm>
                <a:off x="7029451" y="4848226"/>
                <a:ext cx="1381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" name="05 - He's a Pirat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19.8312" end="18103.86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5518026"/>
            <a:ext cx="609600" cy="609600"/>
          </a:xfrm>
          <a:prstGeom prst="rect">
            <a:avLst/>
          </a:prstGeom>
        </p:spPr>
      </p:pic>
      <p:grpSp>
        <p:nvGrpSpPr>
          <p:cNvPr id="72" name="组合 24"/>
          <p:cNvGrpSpPr>
            <a:grpSpLocks/>
          </p:cNvGrpSpPr>
          <p:nvPr/>
        </p:nvGrpSpPr>
        <p:grpSpPr bwMode="auto">
          <a:xfrm>
            <a:off x="3024733" y="1575805"/>
            <a:ext cx="1190282" cy="1191247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4454777" y="1575805"/>
            <a:ext cx="1190282" cy="1191247"/>
            <a:chOff x="2848131" y="1860029"/>
            <a:chExt cx="3807502" cy="3807502"/>
          </a:xfrm>
        </p:grpSpPr>
        <p:sp>
          <p:nvSpPr>
            <p:cNvPr id="79" name="椭圆 7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" name="组合 24"/>
          <p:cNvGrpSpPr>
            <a:grpSpLocks/>
          </p:cNvGrpSpPr>
          <p:nvPr/>
        </p:nvGrpSpPr>
        <p:grpSpPr bwMode="auto">
          <a:xfrm>
            <a:off x="5885239" y="1575805"/>
            <a:ext cx="1190282" cy="1191247"/>
            <a:chOff x="2848131" y="1860029"/>
            <a:chExt cx="3807502" cy="3807502"/>
          </a:xfrm>
        </p:grpSpPr>
        <p:sp>
          <p:nvSpPr>
            <p:cNvPr id="84" name="椭圆 8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1" name="组合 24"/>
          <p:cNvGrpSpPr>
            <a:grpSpLocks/>
          </p:cNvGrpSpPr>
          <p:nvPr/>
        </p:nvGrpSpPr>
        <p:grpSpPr bwMode="auto">
          <a:xfrm>
            <a:off x="7314736" y="1575805"/>
            <a:ext cx="1190282" cy="1191247"/>
            <a:chOff x="2848131" y="1860029"/>
            <a:chExt cx="3807502" cy="3807502"/>
          </a:xfrm>
        </p:grpSpPr>
        <p:sp>
          <p:nvSpPr>
            <p:cNvPr id="125" name="椭圆 12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0"/>
          <p:cNvSpPr txBox="1"/>
          <p:nvPr/>
        </p:nvSpPr>
        <p:spPr>
          <a:xfrm>
            <a:off x="3188850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2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2" name="文本框 20"/>
          <p:cNvSpPr txBox="1"/>
          <p:nvPr/>
        </p:nvSpPr>
        <p:spPr>
          <a:xfrm>
            <a:off x="4625738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3" name="文本框 20"/>
          <p:cNvSpPr txBox="1"/>
          <p:nvPr/>
        </p:nvSpPr>
        <p:spPr>
          <a:xfrm>
            <a:off x="6014815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1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4" name="文本框 20"/>
          <p:cNvSpPr txBox="1"/>
          <p:nvPr/>
        </p:nvSpPr>
        <p:spPr>
          <a:xfrm>
            <a:off x="7481401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6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1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25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325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25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8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5" grpId="1"/>
      <p:bldP spid="68" grpId="0"/>
      <p:bldP spid="2" grpId="0"/>
      <p:bldP spid="90" grpId="0"/>
      <p:bldP spid="128" grpId="0"/>
      <p:bldP spid="132" grpId="0"/>
      <p:bldP spid="133" grpId="0"/>
      <p:bldP spid="1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87635" y="191175"/>
            <a:ext cx="6120680" cy="646331"/>
            <a:chOff x="-287635" y="191175"/>
            <a:chExt cx="6120680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91175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企业荣誉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75" name="六边形 74"/>
          <p:cNvSpPr/>
          <p:nvPr/>
        </p:nvSpPr>
        <p:spPr>
          <a:xfrm>
            <a:off x="1550002" y="1462784"/>
            <a:ext cx="1069253" cy="92177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六边形 75"/>
          <p:cNvSpPr/>
          <p:nvPr/>
        </p:nvSpPr>
        <p:spPr>
          <a:xfrm>
            <a:off x="4278528" y="2493690"/>
            <a:ext cx="1770541" cy="152632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1823130" y="1829068"/>
            <a:ext cx="2736304" cy="2358883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806577" y="2511688"/>
            <a:ext cx="42830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508"/>
          <p:cNvSpPr>
            <a:spLocks/>
          </p:cNvSpPr>
          <p:nvPr/>
        </p:nvSpPr>
        <p:spPr bwMode="auto">
          <a:xfrm>
            <a:off x="6985173" y="209035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6985173" y="209035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625133" y="1829068"/>
            <a:ext cx="3993649" cy="523220"/>
            <a:chOff x="6625133" y="1829068"/>
            <a:chExt cx="3993649" cy="523220"/>
          </a:xfrm>
        </p:grpSpPr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资质荣誉</a:t>
              </a:r>
              <a:endPara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966290" y="2597579"/>
            <a:ext cx="764759" cy="65927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3074" name="Picture 2" descr="C:\Documents and Settings\Administrator\桌面\奖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5928" r="21544"/>
          <a:stretch/>
        </p:blipFill>
        <p:spPr bwMode="auto">
          <a:xfrm>
            <a:off x="4124676" y="4402764"/>
            <a:ext cx="1251145" cy="168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奖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t="20500" r="15128" b="25936"/>
          <a:stretch/>
        </p:blipFill>
        <p:spPr bwMode="auto">
          <a:xfrm>
            <a:off x="1088658" y="4458058"/>
            <a:ext cx="3061194" cy="16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0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4952617" cy="646331"/>
            <a:chOff x="360438" y="189434"/>
            <a:chExt cx="495261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4733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产品分布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12324" y="2029178"/>
            <a:ext cx="2477305" cy="1040576"/>
            <a:chOff x="8784483" y="2133650"/>
            <a:chExt cx="2477305" cy="1040576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612324" y="3253314"/>
            <a:ext cx="2477305" cy="1040576"/>
            <a:chOff x="8784483" y="2133650"/>
            <a:chExt cx="2477305" cy="104057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12324" y="4552692"/>
            <a:ext cx="2477305" cy="1037342"/>
            <a:chOff x="8784483" y="2133650"/>
            <a:chExt cx="2477305" cy="1037342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KSO_Shape"/>
          <p:cNvGrpSpPr>
            <a:grpSpLocks/>
          </p:cNvGrpSpPr>
          <p:nvPr/>
        </p:nvGrpSpPr>
        <p:grpSpPr bwMode="auto">
          <a:xfrm>
            <a:off x="1800597" y="1197546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7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8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0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3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8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0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1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3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4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5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6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7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8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9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6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7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8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9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0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1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2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3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4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5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6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6768" y="3229745"/>
            <a:ext cx="520774" cy="521196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24533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71151" y="3912657"/>
            <a:ext cx="529351" cy="521196"/>
            <a:chOff x="1199238" y="4144074"/>
            <a:chExt cx="529351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199238" y="422955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678212" y="5202891"/>
            <a:ext cx="520774" cy="521196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19287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52141" y="4155314"/>
            <a:ext cx="525640" cy="521196"/>
            <a:chOff x="1202949" y="4144074"/>
            <a:chExt cx="525640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2949" y="423496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209309" y="2061642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01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35460" y="5129336"/>
            <a:ext cx="2477305" cy="993984"/>
            <a:chOff x="8784483" y="2133650"/>
            <a:chExt cx="2477305" cy="993984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209309" y="3282407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02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209309" y="4613860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03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382563" y="5160113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04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4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696743" cy="646331"/>
            <a:chOff x="360438" y="189434"/>
            <a:chExt cx="669674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651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与去年同期比较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584573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3125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>
            <a:grpSpLocks/>
          </p:cNvGrpSpPr>
          <p:nvPr/>
        </p:nvGrpSpPr>
        <p:grpSpPr bwMode="auto">
          <a:xfrm>
            <a:off x="1778701" y="1735784"/>
            <a:ext cx="2518237" cy="252028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87" y="2195256"/>
            <a:ext cx="2605090" cy="1836387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5112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91898" y="1845618"/>
            <a:ext cx="706229" cy="3816424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>
            <a:grpSpLocks/>
          </p:cNvGrpSpPr>
          <p:nvPr/>
        </p:nvGrpSpPr>
        <p:grpSpPr bwMode="auto">
          <a:xfrm>
            <a:off x="6747253" y="1735784"/>
            <a:ext cx="2518237" cy="252028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4339" y="2195256"/>
            <a:ext cx="2605090" cy="1836387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93664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769282" y="3735897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/>
        </p:nvSpPr>
        <p:spPr>
          <a:xfrm>
            <a:off x="9083911" y="2912075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5668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551016" cy="646331"/>
            <a:chOff x="360438" y="189434"/>
            <a:chExt cx="655101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176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部门主要工作内容</a:t>
              </a:r>
            </a:p>
          </p:txBody>
        </p:sp>
      </p:grpSp>
      <p:sp>
        <p:nvSpPr>
          <p:cNvPr id="32" name="椭圆 7"/>
          <p:cNvSpPr/>
          <p:nvPr/>
        </p:nvSpPr>
        <p:spPr>
          <a:xfrm>
            <a:off x="1918022" y="3587304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485010" y="2988817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3438847" y="1269554"/>
            <a:ext cx="2084388" cy="2084388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0" name="组合 87"/>
          <p:cNvGrpSpPr>
            <a:grpSpLocks/>
          </p:cNvGrpSpPr>
          <p:nvPr/>
        </p:nvGrpSpPr>
        <p:grpSpPr bwMode="auto">
          <a:xfrm>
            <a:off x="1258180" y="2523057"/>
            <a:ext cx="1185004" cy="1185004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4" name="组合 87"/>
          <p:cNvGrpSpPr>
            <a:grpSpLocks/>
          </p:cNvGrpSpPr>
          <p:nvPr/>
        </p:nvGrpSpPr>
        <p:grpSpPr bwMode="auto">
          <a:xfrm>
            <a:off x="2690804" y="3892898"/>
            <a:ext cx="1185004" cy="1185004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7" name="组合 87"/>
          <p:cNvGrpSpPr>
            <a:grpSpLocks/>
          </p:cNvGrpSpPr>
          <p:nvPr/>
        </p:nvGrpSpPr>
        <p:grpSpPr bwMode="auto">
          <a:xfrm>
            <a:off x="4824933" y="4003642"/>
            <a:ext cx="1185004" cy="1185004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0" name="组合 87"/>
          <p:cNvGrpSpPr>
            <a:grpSpLocks/>
          </p:cNvGrpSpPr>
          <p:nvPr/>
        </p:nvGrpSpPr>
        <p:grpSpPr bwMode="auto">
          <a:xfrm>
            <a:off x="6467433" y="2846616"/>
            <a:ext cx="1185004" cy="1185004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3847830" y="1991375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208432" y="289612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部门</a:t>
            </a:r>
            <a:endParaRPr lang="zh-CN" altLang="en-US" sz="24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文本框 5"/>
          <p:cNvSpPr txBox="1"/>
          <p:nvPr/>
        </p:nvSpPr>
        <p:spPr>
          <a:xfrm>
            <a:off x="2627183" y="4293890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4824933" y="4408289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409109" y="325616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36501" y="3933850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27277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98562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550341" y="4246873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713363" y="292573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97341" y="2382609"/>
            <a:ext cx="2655625" cy="461665"/>
            <a:chOff x="8497341" y="2382609"/>
            <a:chExt cx="2655625" cy="461665"/>
          </a:xfrm>
        </p:grpSpPr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713363" y="352880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8713363" y="417687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72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5231677" y="405458"/>
            <a:ext cx="4680520" cy="3024336"/>
            <a:chOff x="5303118" y="641161"/>
            <a:chExt cx="4680520" cy="302433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303118" y="641161"/>
              <a:ext cx="0" cy="3024336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年重要事项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年完成项目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完成任务和未完成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1" name="TextBox 4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4" name="组合 43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9" name="组合 48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2" name="TextBox 51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rgbClr val="0066CC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年工作计划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481974" y="1666578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758" y="383630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0.10877 0.00139 L 0.35153 0.64421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31" y="321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87238 0.62083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2" y="3104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6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6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6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10"/>
                            </p:stCondLst>
                            <p:childTnLst>
                              <p:par>
                                <p:cTn id="79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456E-6 1.48148E-6 L 0.11676 0.00787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1" y="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423E-6 2.59259E-6 L 0.12255 0.00115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1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1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5255 L -0.74428 0.34653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96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7" y="189434"/>
            <a:ext cx="6824826" cy="646331"/>
            <a:chOff x="360437" y="189434"/>
            <a:chExt cx="682482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Important issues in 2015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104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重要事项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1357" y="2133650"/>
            <a:ext cx="2349967" cy="981110"/>
            <a:chOff x="8641357" y="2133650"/>
            <a:chExt cx="2349967" cy="981110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656581" y="1629594"/>
            <a:ext cx="4145792" cy="414220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936501" y="1636841"/>
            <a:ext cx="2529816" cy="2529816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3" name="组合 87"/>
          <p:cNvGrpSpPr>
            <a:grpSpLocks/>
          </p:cNvGrpSpPr>
          <p:nvPr/>
        </p:nvGrpSpPr>
        <p:grpSpPr bwMode="auto">
          <a:xfrm>
            <a:off x="4392885" y="1629594"/>
            <a:ext cx="2993204" cy="2993204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6" name="组合 87"/>
          <p:cNvGrpSpPr>
            <a:grpSpLocks/>
          </p:cNvGrpSpPr>
          <p:nvPr/>
        </p:nvGrpSpPr>
        <p:grpSpPr bwMode="auto">
          <a:xfrm>
            <a:off x="2808709" y="4518204"/>
            <a:ext cx="1756440" cy="1756440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41357" y="3299279"/>
            <a:ext cx="2349967" cy="981110"/>
            <a:chOff x="8641357" y="2133650"/>
            <a:chExt cx="2349967" cy="981110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41357" y="4527054"/>
            <a:ext cx="2349967" cy="981110"/>
            <a:chOff x="8641357" y="2133650"/>
            <a:chExt cx="2349967" cy="981110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840" y="2069476"/>
            <a:ext cx="1845138" cy="1348124"/>
            <a:chOff x="1278840" y="2069476"/>
            <a:chExt cx="1845138" cy="1348124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59390" y="2213492"/>
            <a:ext cx="1845138" cy="1504334"/>
            <a:chOff x="5059390" y="2213492"/>
            <a:chExt cx="1845138" cy="1504334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标题</a:t>
              </a:r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35779" y="4812651"/>
            <a:ext cx="1845138" cy="1065415"/>
            <a:chOff x="2835779" y="4812651"/>
            <a:chExt cx="1845138" cy="106541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4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544906" cy="646331"/>
            <a:chOff x="360437" y="189434"/>
            <a:chExt cx="754490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7701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>
                  <a:solidFill>
                    <a:srgbClr val="0066CC"/>
                  </a:solidFill>
                </a:rPr>
                <a:t>年整体工作情况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0478" y="1742204"/>
            <a:ext cx="10060514" cy="2484943"/>
            <a:chOff x="720478" y="1742204"/>
            <a:chExt cx="10060514" cy="248494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9491" y="1942808"/>
              <a:ext cx="3115037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12" y="1928035"/>
              <a:ext cx="3159534" cy="2097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852" y="1889913"/>
              <a:ext cx="3274358" cy="21741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6" name="矩形 75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9" name="矩形 78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20325" y="4581922"/>
            <a:ext cx="2620431" cy="1087934"/>
            <a:chOff x="8641357" y="2133650"/>
            <a:chExt cx="2620431" cy="108793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31852" y="4581922"/>
            <a:ext cx="2620431" cy="1087934"/>
            <a:chOff x="8641357" y="2133650"/>
            <a:chExt cx="2620431" cy="1087934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59491" y="4581922"/>
            <a:ext cx="2620431" cy="1087934"/>
            <a:chOff x="8641357" y="2133650"/>
            <a:chExt cx="2620431" cy="1087934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8429" y="189434"/>
            <a:ext cx="6751111" cy="646331"/>
            <a:chOff x="288429" y="189434"/>
            <a:chExt cx="6751111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To complete the project in 2015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320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完成项目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21534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64493" y="1629594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/>
          </a:p>
        </p:txBody>
      </p:sp>
      <p:grpSp>
        <p:nvGrpSpPr>
          <p:cNvPr id="3" name="组合 2"/>
          <p:cNvGrpSpPr/>
          <p:nvPr/>
        </p:nvGrpSpPr>
        <p:grpSpPr>
          <a:xfrm>
            <a:off x="883213" y="2195876"/>
            <a:ext cx="1840463" cy="3215041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47998" y="2195876"/>
            <a:ext cx="1840463" cy="3215041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2783" y="2195876"/>
            <a:ext cx="1840463" cy="3215041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77568" y="2195876"/>
            <a:ext cx="1840463" cy="3215041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42351" y="2195876"/>
            <a:ext cx="1840463" cy="3215041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36501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16772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7540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9889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189584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5803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4287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8359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04998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621482"/>
            <a:ext cx="4680520" cy="3281970"/>
            <a:chOff x="5303118" y="785177"/>
            <a:chExt cx="4680520" cy="328197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785177"/>
              <a:ext cx="0" cy="328197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出现的问题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解决的办法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意见和方案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rgbClr val="0066CC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年工作计划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220294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51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6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10"/>
                            </p:stCondLst>
                            <p:childTnLst>
                              <p:par>
                                <p:cTn id="8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4525E-7 4.44444E-6 L -0.13148 4.44444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1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859E-6 3.7037E-7 L -0.08222 0.00278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10"/>
                            </p:stCondLst>
                            <p:childTnLst>
                              <p:par>
                                <p:cTn id="8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1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960"/>
                            </p:stCondLst>
                            <p:childTnLst>
                              <p:par>
                                <p:cTn id="9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460"/>
                            </p:stCondLst>
                            <p:childTnLst>
                              <p:par>
                                <p:cTn id="10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14 0.09306 L -0.80031 0.23889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15" y="729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96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0437" y="189434"/>
            <a:ext cx="6464786" cy="646331"/>
            <a:chOff x="360437" y="189434"/>
            <a:chExt cx="6464786" cy="646331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61665"/>
              <a:chOff x="4104853" y="303833"/>
              <a:chExt cx="2720370" cy="461665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核心竞争力分析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8844" y="3645818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73005" y="1163483"/>
            <a:ext cx="2970922" cy="2970922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833045" y="1989634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>
                <a:solidFill>
                  <a:srgbClr val="0066CC"/>
                </a:solidFill>
              </a:rPr>
              <a:t>强大的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zh-CN" sz="3600" dirty="0">
                <a:solidFill>
                  <a:srgbClr val="0066CC"/>
                </a:solidFill>
              </a:rPr>
              <a:t>成效团队</a:t>
            </a:r>
            <a:endParaRPr lang="zh-CN" altLang="en-US" sz="360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78844" y="4869954"/>
            <a:ext cx="2620431" cy="1109350"/>
            <a:chOff x="8641357" y="2133650"/>
            <a:chExt cx="2620431" cy="1109350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536901" y="3332180"/>
            <a:ext cx="1440162" cy="139591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1889832" y="2687565"/>
            <a:ext cx="1798210" cy="2580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564513" y="4266381"/>
            <a:ext cx="1971725" cy="1971725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5689029" y="4673766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完善的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310166" y="4117680"/>
            <a:ext cx="1796741" cy="9030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368549" y="2277666"/>
            <a:ext cx="819799" cy="819799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18349" y="2196746"/>
            <a:ext cx="1850745" cy="1850745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688042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600" dirty="0">
                <a:solidFill>
                  <a:srgbClr val="0066CC"/>
                </a:solidFill>
              </a:rPr>
              <a:t>独特的</a:t>
            </a:r>
            <a:endParaRPr lang="en-US" altLang="zh-CN" sz="2600" dirty="0">
              <a:solidFill>
                <a:srgbClr val="0066CC"/>
              </a:solidFill>
            </a:endParaRPr>
          </a:p>
          <a:p>
            <a:r>
              <a:rPr lang="zh-CN" altLang="zh-CN" sz="2600" dirty="0">
                <a:solidFill>
                  <a:srgbClr val="0066CC"/>
                </a:solidFill>
              </a:rPr>
              <a:t>专利技术</a:t>
            </a:r>
            <a:endParaRPr lang="zh-CN" altLang="en-US" sz="2600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327721" y="3141099"/>
            <a:ext cx="779186" cy="3821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8713364" y="2421681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106907" y="3015430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过硬的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产品质量</a:t>
            </a:r>
            <a:endParaRPr lang="zh-CN" altLang="en-US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90181" y="1095888"/>
            <a:ext cx="9623384" cy="4784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6581" y="762728"/>
            <a:ext cx="1872208" cy="771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"/>
          <p:cNvSpPr txBox="1"/>
          <p:nvPr/>
        </p:nvSpPr>
        <p:spPr>
          <a:xfrm>
            <a:off x="1803842" y="765498"/>
            <a:ext cx="1592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 言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91495" y="1773610"/>
            <a:ext cx="80579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276395" y="1417712"/>
            <a:ext cx="1031096" cy="711796"/>
            <a:chOff x="-1697769" y="10550768"/>
            <a:chExt cx="1031096" cy="711796"/>
          </a:xfrm>
        </p:grpSpPr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-1697769" y="10550768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auto">
            <a:xfrm>
              <a:off x="-1277721" y="10808483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3" name="Oval 3"/>
            <p:cNvSpPr>
              <a:spLocks noChangeArrowheads="1"/>
            </p:cNvSpPr>
            <p:nvPr/>
          </p:nvSpPr>
          <p:spPr bwMode="auto">
            <a:xfrm>
              <a:off x="-987309" y="10632858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106615" y="4069486"/>
            <a:ext cx="1476948" cy="13380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37965" y="4092253"/>
            <a:ext cx="1917773" cy="13380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1489" y="4092253"/>
            <a:ext cx="1476948" cy="13380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92116" y="4092253"/>
            <a:ext cx="1025587" cy="13380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99447" y="4092253"/>
            <a:ext cx="1476948" cy="133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25087" y="3645818"/>
            <a:ext cx="730763" cy="472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662355" y="4761265"/>
            <a:ext cx="348934" cy="3465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40650" y="3881842"/>
            <a:ext cx="601671" cy="364354"/>
            <a:chOff x="940650" y="3924467"/>
            <a:chExt cx="601671" cy="364354"/>
          </a:xfrm>
        </p:grpSpPr>
        <p:sp>
          <p:nvSpPr>
            <p:cNvPr id="43" name="矩形 42"/>
            <p:cNvSpPr/>
            <p:nvPr/>
          </p:nvSpPr>
          <p:spPr>
            <a:xfrm>
              <a:off x="940650" y="4112111"/>
              <a:ext cx="231797" cy="1767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66CC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19921" y="3924467"/>
              <a:ext cx="422400" cy="2466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8726184" y="5083677"/>
            <a:ext cx="935603" cy="693198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242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240649" cy="646331"/>
            <a:chOff x="360438" y="189434"/>
            <a:chExt cx="5240649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5202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品牌实力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122" name="Picture 2" descr="E:\企业文化\企业文化图片\A (16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77" y="1485578"/>
            <a:ext cx="6331255" cy="470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8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312657" cy="646331"/>
            <a:chOff x="360438" y="189434"/>
            <a:chExt cx="531265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策略分析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698762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矩形 36"/>
          <p:cNvSpPr/>
          <p:nvPr/>
        </p:nvSpPr>
        <p:spPr>
          <a:xfrm>
            <a:off x="2734359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4769956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矩形 38"/>
          <p:cNvSpPr/>
          <p:nvPr/>
        </p:nvSpPr>
        <p:spPr>
          <a:xfrm>
            <a:off x="6805553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矩形 39"/>
          <p:cNvSpPr/>
          <p:nvPr/>
        </p:nvSpPr>
        <p:spPr>
          <a:xfrm>
            <a:off x="8841150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606366" y="2504607"/>
            <a:ext cx="2130335" cy="1170828"/>
            <a:chOff x="606366" y="2504607"/>
            <a:chExt cx="2130335" cy="1170828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8619" y="4365898"/>
            <a:ext cx="1686034" cy="987618"/>
            <a:chOff x="8641357" y="2133650"/>
            <a:chExt cx="1686034" cy="987618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8771" y="2550667"/>
            <a:ext cx="1506122" cy="1124768"/>
            <a:chOff x="2958771" y="2550667"/>
            <a:chExt cx="1506122" cy="1124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>
                <a:spLocks/>
              </p:cNvSpPr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>
                <a:spLocks/>
              </p:cNvSpPr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>
                <a:spLocks/>
              </p:cNvSpPr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>
                <a:spLocks/>
              </p:cNvSpPr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>
                <a:spLocks/>
              </p:cNvSpPr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20034" y="2493690"/>
            <a:ext cx="1506122" cy="1181745"/>
            <a:chOff x="4920034" y="2493690"/>
            <a:chExt cx="1506122" cy="118174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8511" y="2552038"/>
            <a:ext cx="1506122" cy="1123397"/>
            <a:chOff x="7018511" y="2552038"/>
            <a:chExt cx="1506122" cy="1123397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>
                <a:spLocks/>
              </p:cNvSpPr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54108" y="2607732"/>
            <a:ext cx="1506122" cy="1067703"/>
            <a:chOff x="9054108" y="2607732"/>
            <a:chExt cx="1506122" cy="1067703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53163" y="4365898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2058" y="4365898"/>
            <a:ext cx="1686034" cy="987618"/>
            <a:chOff x="8641357" y="2133650"/>
            <a:chExt cx="1686034" cy="987618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08064" y="4365898"/>
            <a:ext cx="1686034" cy="987618"/>
            <a:chOff x="8641357" y="2133650"/>
            <a:chExt cx="1686034" cy="987618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840876" y="4365898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"/>
          <p:cNvGrpSpPr>
            <a:grpSpLocks/>
          </p:cNvGrpSpPr>
          <p:nvPr/>
        </p:nvGrpSpPr>
        <p:grpSpPr bwMode="auto">
          <a:xfrm>
            <a:off x="5184973" y="1227366"/>
            <a:ext cx="4945567" cy="5007051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99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94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2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4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9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334830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367340" y="27817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5925256" y="45819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7769930" y="530200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425333" y="2709714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438" y="189434"/>
            <a:ext cx="5744705" cy="646331"/>
            <a:chOff x="360438" y="189434"/>
            <a:chExt cx="574470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458488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458488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458488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458488" y="4437906"/>
            <a:ext cx="2430253" cy="50736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196390" y="1557586"/>
            <a:ext cx="2620431" cy="893326"/>
            <a:chOff x="8641357" y="2133650"/>
            <a:chExt cx="2620431" cy="893326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196390" y="2637706"/>
            <a:ext cx="2620431" cy="893326"/>
            <a:chOff x="8641357" y="2133650"/>
            <a:chExt cx="2620431" cy="893326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7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6390" y="3789834"/>
            <a:ext cx="2620431" cy="893326"/>
            <a:chOff x="8641357" y="2133650"/>
            <a:chExt cx="2620431" cy="893326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196390" y="5085978"/>
            <a:ext cx="2620431" cy="893326"/>
            <a:chOff x="8641357" y="2133650"/>
            <a:chExt cx="2620431" cy="893326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765498"/>
            <a:ext cx="4680520" cy="3137954"/>
            <a:chOff x="5303118" y="929193"/>
            <a:chExt cx="4680520" cy="313795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929193"/>
              <a:ext cx="0" cy="3137954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核心竞争力放心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创意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来源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品牌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44172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rgbClr val="0066CC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年工作计划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680917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244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10"/>
                            </p:stCondLst>
                            <p:childTnLst>
                              <p:par>
                                <p:cTn id="78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67E-6 1.48148E-6 L -0.23408 -0.0132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4" y="-67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4897E-6 2.22222E-6 L -0.22636 -0.0185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8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10"/>
                            </p:stCondLst>
                            <p:childTnLst>
                              <p:par>
                                <p:cTn id="8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1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99 0.1244 L -0.77504 0.21203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01" y="437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cxnSp>
        <p:nvCxnSpPr>
          <p:cNvPr id="76" name="直接连接符 75"/>
          <p:cNvCxnSpPr/>
          <p:nvPr/>
        </p:nvCxnSpPr>
        <p:spPr>
          <a:xfrm flipH="1" flipV="1">
            <a:off x="2047975" y="3335261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672950" y="333232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333861" y="333232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77614" y="3393168"/>
            <a:ext cx="1540932" cy="1540932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7996" y="2165368"/>
            <a:ext cx="1540932" cy="1540932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88735" y="3706300"/>
            <a:ext cx="1540932" cy="1540932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89292" y="2362094"/>
            <a:ext cx="1540932" cy="1540932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28211" y="3933850"/>
            <a:ext cx="2620431" cy="965334"/>
            <a:chOff x="8641357" y="2133650"/>
            <a:chExt cx="2620431" cy="965334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100671" y="2253988"/>
            <a:ext cx="2620431" cy="965334"/>
            <a:chOff x="8641357" y="2133650"/>
            <a:chExt cx="2620431" cy="96533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023645" y="4163634"/>
            <a:ext cx="2620431" cy="965334"/>
            <a:chOff x="8641357" y="2133650"/>
            <a:chExt cx="2620431" cy="965334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487545" y="2354078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4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541206" y="2561592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464893" y="2921632"/>
            <a:ext cx="1440160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320877" y="4356885"/>
            <a:ext cx="1214698" cy="780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488380" y="3959421"/>
            <a:ext cx="2708132" cy="779318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4132" y="3897931"/>
            <a:ext cx="3993576" cy="779318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488380" y="2509638"/>
            <a:ext cx="2708132" cy="779318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94132" y="2493690"/>
            <a:ext cx="3993576" cy="779318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6144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614478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57772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如何解决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5827726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采纳办法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541206" y="4053945"/>
            <a:ext cx="2620431" cy="965334"/>
            <a:chOff x="8641357" y="2133650"/>
            <a:chExt cx="2620431" cy="965334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2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解决的方法</a:t>
              </a:r>
            </a:p>
          </p:txBody>
        </p:sp>
      </p:grp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028152" y="3073339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25283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08157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51"/>
          <p:cNvSpPr txBox="1"/>
          <p:nvPr/>
        </p:nvSpPr>
        <p:spPr>
          <a:xfrm>
            <a:off x="6506930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8836" y="2131267"/>
            <a:ext cx="1008000" cy="1008000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69138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02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507661" y="262359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2453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980009" y="2123862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44"/>
          <p:cNvSpPr txBox="1"/>
          <p:nvPr/>
        </p:nvSpPr>
        <p:spPr>
          <a:xfrm>
            <a:off x="2478627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0533" y="2115326"/>
            <a:ext cx="1008000" cy="1008000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0350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01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08709" y="4042042"/>
            <a:ext cx="1620000" cy="1620000"/>
            <a:chOff x="2808709" y="4042042"/>
            <a:chExt cx="1620000" cy="1620000"/>
          </a:xfrm>
          <a:solidFill>
            <a:srgbClr val="3399FF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564185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6"/>
          <p:cNvSpPr txBox="1"/>
          <p:nvPr/>
        </p:nvSpPr>
        <p:spPr>
          <a:xfrm>
            <a:off x="4062803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14709" y="4339506"/>
            <a:ext cx="1008000" cy="1008000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03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062835" y="4843506"/>
            <a:ext cx="954177" cy="3254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837012" y="4042042"/>
            <a:ext cx="1620000" cy="1620000"/>
            <a:chOff x="6837012" y="4042042"/>
            <a:chExt cx="1620000" cy="1620000"/>
          </a:xfrm>
          <a:solidFill>
            <a:srgbClr val="3399FF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66575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37"/>
          <p:cNvSpPr txBox="1"/>
          <p:nvPr/>
        </p:nvSpPr>
        <p:spPr>
          <a:xfrm>
            <a:off x="8091106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143012" y="4372051"/>
            <a:ext cx="1008000" cy="1008000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3314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04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存在的不足</a:t>
              </a:r>
            </a:p>
          </p:txBody>
        </p:sp>
      </p:grp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8909766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1104410" y="1701602"/>
            <a:ext cx="1686034" cy="987618"/>
            <a:chOff x="8641357" y="2133650"/>
            <a:chExt cx="1686034" cy="987618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512565" y="5106472"/>
            <a:ext cx="1686034" cy="987618"/>
            <a:chOff x="8641357" y="2133650"/>
            <a:chExt cx="1686034" cy="987618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899539" y="4907551"/>
            <a:ext cx="1686034" cy="987618"/>
            <a:chOff x="8641357" y="2133650"/>
            <a:chExt cx="1686034" cy="987618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653836" y="2571239"/>
            <a:ext cx="1473725" cy="83508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390699" y="4040242"/>
            <a:ext cx="1172325" cy="5618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355318" y="4040242"/>
            <a:ext cx="829656" cy="10519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3951811" y="3736880"/>
            <a:ext cx="910079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239070" y="1661049"/>
            <a:ext cx="488729" cy="504000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24"/>
          <p:cNvGrpSpPr>
            <a:grpSpLocks/>
          </p:cNvGrpSpPr>
          <p:nvPr/>
        </p:nvGrpSpPr>
        <p:grpSpPr bwMode="auto">
          <a:xfrm>
            <a:off x="6912420" y="1680116"/>
            <a:ext cx="1301209" cy="1302265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093985" y="189028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347752" y="2205658"/>
            <a:ext cx="1686034" cy="987618"/>
            <a:chOff x="8641357" y="2133650"/>
            <a:chExt cx="1686034" cy="987618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24"/>
          <p:cNvGrpSpPr>
            <a:grpSpLocks/>
          </p:cNvGrpSpPr>
          <p:nvPr/>
        </p:nvGrpSpPr>
        <p:grpSpPr bwMode="auto">
          <a:xfrm>
            <a:off x="7127561" y="3992027"/>
            <a:ext cx="1686167" cy="1687535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501605" y="4423235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05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>
            <a:grpSpLocks/>
          </p:cNvGrpSpPr>
          <p:nvPr/>
        </p:nvGrpSpPr>
        <p:grpSpPr bwMode="auto">
          <a:xfrm>
            <a:off x="3456781" y="4654893"/>
            <a:ext cx="1366081" cy="1367189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643479" y="495786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721528" y="516353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24"/>
          <p:cNvGrpSpPr>
            <a:grpSpLocks/>
          </p:cNvGrpSpPr>
          <p:nvPr/>
        </p:nvGrpSpPr>
        <p:grpSpPr bwMode="auto">
          <a:xfrm>
            <a:off x="2383460" y="2925013"/>
            <a:ext cx="1606127" cy="1607430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717484" y="3299804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46841" y="3243070"/>
            <a:ext cx="1686034" cy="987618"/>
            <a:chOff x="8641357" y="2133650"/>
            <a:chExt cx="1686034" cy="987618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112517" y="2321168"/>
            <a:ext cx="749373" cy="75037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355318" y="2259241"/>
            <a:ext cx="2518237" cy="2520280"/>
            <a:chOff x="4355318" y="2259241"/>
            <a:chExt cx="2518237" cy="2520280"/>
          </a:xfrm>
        </p:grpSpPr>
        <p:grpSp>
          <p:nvGrpSpPr>
            <p:cNvPr id="48" name="组合 24"/>
            <p:cNvGrpSpPr>
              <a:grpSpLocks/>
            </p:cNvGrpSpPr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4931317" y="2949545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 smtClean="0"/>
              <a:t>不足</a:t>
            </a:r>
            <a:endParaRPr lang="en-US" altLang="zh-CN" sz="3600" dirty="0" smtClean="0"/>
          </a:p>
          <a:p>
            <a:r>
              <a:rPr lang="zh-CN" altLang="en-US" sz="3600" dirty="0" smtClean="0"/>
              <a:t>之处</a:t>
            </a:r>
            <a:endParaRPr lang="zh-CN" altLang="zh-CN" sz="3600" dirty="0"/>
          </a:p>
        </p:txBody>
      </p:sp>
      <p:grpSp>
        <p:nvGrpSpPr>
          <p:cNvPr id="111" name="组合 24"/>
          <p:cNvGrpSpPr>
            <a:grpSpLocks/>
          </p:cNvGrpSpPr>
          <p:nvPr/>
        </p:nvGrpSpPr>
        <p:grpSpPr bwMode="auto">
          <a:xfrm>
            <a:off x="3056494" y="1125538"/>
            <a:ext cx="1624423" cy="1625740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405358" y="1485578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632848" cy="646331"/>
            <a:chOff x="360437" y="189434"/>
            <a:chExt cx="763284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解决不足的意见和方案</a:t>
              </a:r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907261" y="1824968"/>
            <a:ext cx="2105269" cy="2688083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381274" y="2853730"/>
            <a:ext cx="2108282" cy="269193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5862674" y="1824969"/>
            <a:ext cx="2157269" cy="275447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92485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983501" y="513250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03781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391953" y="2853730"/>
            <a:ext cx="2121612" cy="270895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024061" y="514952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152525" y="2658200"/>
            <a:ext cx="1686034" cy="987618"/>
            <a:chOff x="8641357" y="2133650"/>
            <a:chExt cx="1686034" cy="987618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925867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133957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B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637548" y="1511129"/>
            <a:ext cx="5277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C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136893" y="5147575"/>
            <a:ext cx="575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D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643776" y="3392895"/>
            <a:ext cx="1686034" cy="987618"/>
            <a:chOff x="8641357" y="2133650"/>
            <a:chExt cx="1686034" cy="987618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121077" y="2493690"/>
            <a:ext cx="1686034" cy="987618"/>
            <a:chOff x="8641357" y="2133650"/>
            <a:chExt cx="1686034" cy="987618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641357" y="3495049"/>
            <a:ext cx="1686034" cy="987618"/>
            <a:chOff x="8641357" y="2133650"/>
            <a:chExt cx="1686034" cy="987618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0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405458"/>
            <a:ext cx="4680520" cy="3531513"/>
            <a:chOff x="5303118" y="569153"/>
            <a:chExt cx="4680520" cy="3531513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569153"/>
              <a:ext cx="0" cy="3531513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年工作计划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年度销售目标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销售计划策略分析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467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rgbClr val="0066CC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年工作计划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248869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94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0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84768E-6 1.48148E-6 L 0.39045 0.6733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23" y="3365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10"/>
                            </p:stCondLst>
                            <p:childTnLst>
                              <p:par>
                                <p:cTn id="7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9146E-6 1.48148E-6 L -0.44105 -0.00255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52" y="-13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025E-6 2.59259E-6 L -0.45041 -0.0044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2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10"/>
                            </p:stCondLst>
                            <p:childTnLst>
                              <p:par>
                                <p:cTn id="8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1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11412 L -0.79367 0.24675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49" y="662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椭圆 113"/>
          <p:cNvSpPr/>
          <p:nvPr/>
        </p:nvSpPr>
        <p:spPr>
          <a:xfrm>
            <a:off x="4013739" y="333450"/>
            <a:ext cx="1963322" cy="196332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4101791" y="765497"/>
            <a:ext cx="1787217" cy="1161421"/>
            <a:chOff x="736517" y="2781721"/>
            <a:chExt cx="1787217" cy="1161421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dirty="0">
                  <a:solidFill>
                    <a:srgbClr val="0066CC"/>
                  </a:solidFill>
                </a:rPr>
                <a:t>CONTENTS</a:t>
              </a: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736724" y="808449"/>
            <a:ext cx="802098" cy="802096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59139" y="2843723"/>
            <a:ext cx="802098" cy="802096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759139" y="3851835"/>
            <a:ext cx="802098" cy="802096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769149" y="1835611"/>
            <a:ext cx="802098" cy="802096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59139" y="4869954"/>
            <a:ext cx="802098" cy="802095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33245" y="941898"/>
            <a:ext cx="2424885" cy="677689"/>
            <a:chOff x="2232645" y="1023913"/>
            <a:chExt cx="2424885" cy="677689"/>
          </a:xfrm>
        </p:grpSpPr>
        <p:sp>
          <p:nvSpPr>
            <p:cNvPr id="128" name="文本框 33"/>
            <p:cNvSpPr txBox="1"/>
            <p:nvPr/>
          </p:nvSpPr>
          <p:spPr>
            <a:xfrm>
              <a:off x="2232645" y="1023913"/>
              <a:ext cx="24248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520677" y="1447686"/>
              <a:ext cx="2016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本季度工作叙述 整体工作总结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89229" y="1967053"/>
            <a:ext cx="2790271" cy="656936"/>
            <a:chOff x="3600797" y="5013970"/>
            <a:chExt cx="2790271" cy="656936"/>
          </a:xfrm>
        </p:grpSpPr>
        <p:sp>
          <p:nvSpPr>
            <p:cNvPr id="129" name="文本框 34"/>
            <p:cNvSpPr txBox="1"/>
            <p:nvPr/>
          </p:nvSpPr>
          <p:spPr>
            <a:xfrm>
              <a:off x="3600797" y="5013970"/>
              <a:ext cx="26969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工作完成情况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960837" y="5416990"/>
              <a:ext cx="2430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完成的项目 存在的问题 改进方法措施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73205" y="2997746"/>
            <a:ext cx="3144592" cy="657498"/>
            <a:chOff x="5112965" y="837506"/>
            <a:chExt cx="3144592" cy="657498"/>
          </a:xfrm>
        </p:grpSpPr>
        <p:sp>
          <p:nvSpPr>
            <p:cNvPr id="144" name="文本框 33"/>
            <p:cNvSpPr txBox="1"/>
            <p:nvPr/>
          </p:nvSpPr>
          <p:spPr>
            <a:xfrm>
              <a:off x="5112965" y="837506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项目成果展示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5761037" y="1241088"/>
              <a:ext cx="23881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37608" y="4005858"/>
            <a:ext cx="2875957" cy="646911"/>
            <a:chOff x="6537621" y="5030234"/>
            <a:chExt cx="2875957" cy="646911"/>
          </a:xfrm>
        </p:grpSpPr>
        <p:sp>
          <p:nvSpPr>
            <p:cNvPr id="146" name="文本框 33"/>
            <p:cNvSpPr txBox="1"/>
            <p:nvPr/>
          </p:nvSpPr>
          <p:spPr>
            <a:xfrm>
              <a:off x="6537621" y="5030234"/>
              <a:ext cx="287595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工作中存在的不足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文本框 33"/>
            <p:cNvSpPr txBox="1"/>
            <p:nvPr/>
          </p:nvSpPr>
          <p:spPr>
            <a:xfrm>
              <a:off x="6749282" y="5423229"/>
              <a:ext cx="2424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17221" y="5013970"/>
            <a:ext cx="3144592" cy="656981"/>
            <a:chOff x="7993285" y="1053530"/>
            <a:chExt cx="3144592" cy="656981"/>
          </a:xfrm>
        </p:grpSpPr>
        <p:sp>
          <p:nvSpPr>
            <p:cNvPr id="148" name="文本框 33"/>
            <p:cNvSpPr txBox="1"/>
            <p:nvPr/>
          </p:nvSpPr>
          <p:spPr>
            <a:xfrm>
              <a:off x="7993285" y="1053530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2016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年工作计划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文本框 33"/>
            <p:cNvSpPr txBox="1"/>
            <p:nvPr/>
          </p:nvSpPr>
          <p:spPr>
            <a:xfrm>
              <a:off x="8449093" y="1456595"/>
              <a:ext cx="21364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2016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年工作计划 工作目标 其他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648469" y="1893338"/>
            <a:ext cx="4272760" cy="427276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1" name="椭圆 50"/>
          <p:cNvSpPr/>
          <p:nvPr/>
        </p:nvSpPr>
        <p:spPr>
          <a:xfrm>
            <a:off x="1005167" y="2262808"/>
            <a:ext cx="3575167" cy="357516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33481" y="1504684"/>
            <a:ext cx="1152128" cy="11521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7378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50" grpId="0" animBg="1"/>
      <p:bldP spid="51" grpId="0" animBg="1"/>
      <p:bldP spid="5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7399182" cy="646331"/>
            <a:chOff x="360438" y="189434"/>
            <a:chExt cx="7399182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In 2016 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66CC"/>
                  </a:solidFill>
                </a:rPr>
                <a:t>2016</a:t>
              </a:r>
              <a:r>
                <a:rPr lang="zh-CN" altLang="zh-CN" sz="3600" dirty="0">
                  <a:solidFill>
                    <a:srgbClr val="0066CC"/>
                  </a:solidFill>
                </a:rPr>
                <a:t>年工作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计划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概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述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7" y="1616339"/>
            <a:ext cx="6043602" cy="44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21277" y="4293890"/>
            <a:ext cx="2620431" cy="1109350"/>
            <a:chOff x="8641357" y="2133650"/>
            <a:chExt cx="2620431" cy="110935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0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247054" cy="646331"/>
            <a:chOff x="360438" y="189434"/>
            <a:chExt cx="624705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The annual sales target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年度销售目标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26731" y="4435806"/>
            <a:ext cx="1686034" cy="987618"/>
            <a:chOff x="8641357" y="2133650"/>
            <a:chExt cx="1686034" cy="987618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6019" y="1949839"/>
            <a:ext cx="1686034" cy="987618"/>
            <a:chOff x="8641357" y="2133650"/>
            <a:chExt cx="1686034" cy="987618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34880" y="1895980"/>
            <a:ext cx="1686034" cy="987618"/>
            <a:chOff x="8641357" y="2133650"/>
            <a:chExt cx="1686034" cy="987618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048037" y="3671245"/>
            <a:ext cx="1019960" cy="2863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112527" y="3528967"/>
            <a:ext cx="900848" cy="2854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364899" y="3528967"/>
            <a:ext cx="642806" cy="2608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440557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1607877" y="2822764"/>
            <a:ext cx="1719686" cy="934673"/>
            <a:chOff x="1607877" y="2822764"/>
            <a:chExt cx="1719686" cy="934673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1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497849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3672367" y="3671245"/>
            <a:ext cx="1719686" cy="934673"/>
            <a:chOff x="3672367" y="3671245"/>
            <a:chExt cx="1719686" cy="934673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2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583038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" name="组合 5"/>
          <p:cNvGrpSpPr/>
          <p:nvPr/>
        </p:nvGrpSpPr>
        <p:grpSpPr>
          <a:xfrm>
            <a:off x="5758119" y="2840516"/>
            <a:ext cx="1719686" cy="934673"/>
            <a:chOff x="5758119" y="2840516"/>
            <a:chExt cx="1719686" cy="934673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3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94888" y="4530408"/>
            <a:ext cx="1686034" cy="987618"/>
            <a:chOff x="8641357" y="2133650"/>
            <a:chExt cx="1686034" cy="987618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7662904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7857775" y="3711373"/>
            <a:ext cx="1719686" cy="934673"/>
            <a:chOff x="7857775" y="3711373"/>
            <a:chExt cx="1719686" cy="934673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4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9" y="189434"/>
            <a:ext cx="5762345" cy="646331"/>
            <a:chOff x="360439" y="189434"/>
            <a:chExt cx="576234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672805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76861" y="329258"/>
              <a:ext cx="1945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9" y="189434"/>
              <a:ext cx="34728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目标实现目标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 flipH="1">
            <a:off x="304803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4885093" y="1975019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4885093" y="3151656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4885093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4844220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7129189" y="1269554"/>
            <a:ext cx="1121993" cy="1122903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" name="组合 24"/>
          <p:cNvGrpSpPr>
            <a:grpSpLocks/>
          </p:cNvGrpSpPr>
          <p:nvPr/>
        </p:nvGrpSpPr>
        <p:grpSpPr bwMode="auto">
          <a:xfrm>
            <a:off x="7129189" y="2493690"/>
            <a:ext cx="1121993" cy="1122903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7129189" y="3717826"/>
            <a:ext cx="1121993" cy="1122903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7129189" y="4941962"/>
            <a:ext cx="1121993" cy="1122903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24"/>
          <p:cNvGrpSpPr>
            <a:grpSpLocks/>
          </p:cNvGrpSpPr>
          <p:nvPr/>
        </p:nvGrpSpPr>
        <p:grpSpPr bwMode="auto">
          <a:xfrm>
            <a:off x="1207815" y="2541881"/>
            <a:ext cx="2121668" cy="2123389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" name="组合 24"/>
          <p:cNvGrpSpPr>
            <a:grpSpLocks/>
          </p:cNvGrpSpPr>
          <p:nvPr/>
        </p:nvGrpSpPr>
        <p:grpSpPr bwMode="auto">
          <a:xfrm>
            <a:off x="3783385" y="2602549"/>
            <a:ext cx="2121668" cy="2123389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617376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初步</a:t>
            </a:r>
            <a:endParaRPr lang="en-US" altLang="zh-CN" sz="3600" dirty="0" smtClean="0">
              <a:solidFill>
                <a:srgbClr val="0066CC"/>
              </a:solidFill>
            </a:endParaRPr>
          </a:p>
          <a:p>
            <a:r>
              <a:rPr lang="zh-CN" altLang="en-US" sz="3600" dirty="0" smtClean="0">
                <a:solidFill>
                  <a:srgbClr val="0066CC"/>
                </a:solidFill>
              </a:rPr>
              <a:t>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233820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最终目标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297123" y="149777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01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297123" y="2721908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297123" y="3946044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297123" y="5170180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6854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29275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539499" y="1404834"/>
            <a:ext cx="1686034" cy="872832"/>
            <a:chOff x="8641357" y="2133650"/>
            <a:chExt cx="1686034" cy="872832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539499" y="2618725"/>
            <a:ext cx="1686034" cy="872832"/>
            <a:chOff x="8641357" y="2133650"/>
            <a:chExt cx="1686034" cy="872832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539499" y="3889346"/>
            <a:ext cx="1686034" cy="872832"/>
            <a:chOff x="8641357" y="2133650"/>
            <a:chExt cx="1686034" cy="872832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539499" y="5072526"/>
            <a:ext cx="1686034" cy="872832"/>
            <a:chOff x="8641357" y="2133650"/>
            <a:chExt cx="1686034" cy="872832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6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团队建设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3501" y="1989634"/>
            <a:ext cx="2158489" cy="2160240"/>
            <a:chOff x="863501" y="1989634"/>
            <a:chExt cx="2158489" cy="2160240"/>
          </a:xfrm>
        </p:grpSpPr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56781" y="1989634"/>
            <a:ext cx="2158489" cy="2160240"/>
            <a:chOff x="3456781" y="1989634"/>
            <a:chExt cx="2158489" cy="2160240"/>
          </a:xfrm>
        </p:grpSpPr>
        <p:grpSp>
          <p:nvGrpSpPr>
            <p:cNvPr id="41" name="组合 24"/>
            <p:cNvGrpSpPr>
              <a:grpSpLocks/>
            </p:cNvGrpSpPr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820" y="1989634"/>
            <a:ext cx="2158489" cy="2160240"/>
            <a:chOff x="6050820" y="1989634"/>
            <a:chExt cx="2158489" cy="2160240"/>
          </a:xfrm>
        </p:grpSpPr>
        <p:grpSp>
          <p:nvGrpSpPr>
            <p:cNvPr id="44" name="组合 24"/>
            <p:cNvGrpSpPr>
              <a:grpSpLocks/>
            </p:cNvGrpSpPr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3108" y="1989634"/>
            <a:ext cx="2158489" cy="2160240"/>
            <a:chOff x="8643108" y="1989634"/>
            <a:chExt cx="2158489" cy="2160240"/>
          </a:xfrm>
        </p:grpSpPr>
        <p:grpSp>
          <p:nvGrpSpPr>
            <p:cNvPr id="47" name="组合 24"/>
            <p:cNvGrpSpPr>
              <a:grpSpLocks/>
            </p:cNvGrpSpPr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4682" y="4581922"/>
            <a:ext cx="1928043" cy="1008112"/>
            <a:chOff x="1024682" y="4581922"/>
            <a:chExt cx="1928043" cy="1008112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96410" y="4541852"/>
            <a:ext cx="1820611" cy="1048182"/>
            <a:chOff x="3796410" y="4541852"/>
            <a:chExt cx="1820611" cy="1048182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97291" y="4541852"/>
            <a:ext cx="1640010" cy="1048182"/>
            <a:chOff x="6497291" y="4541852"/>
            <a:chExt cx="1640010" cy="1048182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73405" y="4541852"/>
            <a:ext cx="1629888" cy="1048182"/>
            <a:chOff x="9073405" y="4541852"/>
            <a:chExt cx="1629888" cy="1048182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2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团队力量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578806" y="1842384"/>
            <a:ext cx="2620431" cy="1109350"/>
            <a:chOff x="8641357" y="2133650"/>
            <a:chExt cx="2620431" cy="110935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78806" y="3066520"/>
            <a:ext cx="2620431" cy="1109350"/>
            <a:chOff x="8641357" y="2133650"/>
            <a:chExt cx="2620431" cy="1109350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78806" y="4463108"/>
            <a:ext cx="2620431" cy="1109350"/>
            <a:chOff x="8641357" y="2133650"/>
            <a:chExt cx="2620431" cy="1109350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098" name="Picture 2" descr="E:\企业文化\企业文化图片\A (17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72" y="1580860"/>
            <a:ext cx="6132092" cy="407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grpSp>
          <p:nvGrpSpPr>
            <p:cNvPr id="6" name="组合 5"/>
            <p:cNvGrpSpPr/>
            <p:nvPr/>
          </p:nvGrpSpPr>
          <p:grpSpPr>
            <a:xfrm>
              <a:off x="2664693" y="368645"/>
              <a:ext cx="2792378" cy="360040"/>
              <a:chOff x="2664693" y="368645"/>
              <a:chExt cx="2792378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66469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展望未来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2725" y="2997746"/>
            <a:ext cx="3583163" cy="2516656"/>
            <a:chOff x="3546026" y="3001370"/>
            <a:chExt cx="3583163" cy="2516656"/>
          </a:xfrm>
        </p:grpSpPr>
        <p:sp>
          <p:nvSpPr>
            <p:cNvPr id="31" name="图文框 30"/>
            <p:cNvSpPr/>
            <p:nvPr/>
          </p:nvSpPr>
          <p:spPr>
            <a:xfrm>
              <a:off x="3546026" y="3001370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4756" y="3300585"/>
              <a:ext cx="317564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grpSp>
        <p:nvGrpSpPr>
          <p:cNvPr id="50" name="组合 49"/>
          <p:cNvGrpSpPr/>
          <p:nvPr/>
        </p:nvGrpSpPr>
        <p:grpSpPr>
          <a:xfrm>
            <a:off x="7201197" y="1842384"/>
            <a:ext cx="2620431" cy="461665"/>
            <a:chOff x="8641357" y="2133650"/>
            <a:chExt cx="2620431" cy="461665"/>
          </a:xfrm>
        </p:grpSpPr>
        <p:sp>
          <p:nvSpPr>
            <p:cNvPr id="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318" y="1618802"/>
            <a:ext cx="3583163" cy="2516656"/>
            <a:chOff x="662318" y="1618802"/>
            <a:chExt cx="3583163" cy="2516656"/>
          </a:xfrm>
        </p:grpSpPr>
        <p:sp>
          <p:nvSpPr>
            <p:cNvPr id="64" name="图文框 63"/>
            <p:cNvSpPr/>
            <p:nvPr/>
          </p:nvSpPr>
          <p:spPr>
            <a:xfrm>
              <a:off x="662318" y="1618802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01" y="1928809"/>
              <a:ext cx="302433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sp>
        <p:nvSpPr>
          <p:cNvPr id="66" name="TextBox 65"/>
          <p:cNvSpPr txBox="1"/>
          <p:nvPr/>
        </p:nvSpPr>
        <p:spPr>
          <a:xfrm>
            <a:off x="7348701" y="227766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368" y="3484960"/>
            <a:ext cx="65590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pPr algn="dist"/>
            <a:endParaRPr lang="zh-CN" altLang="en-US" dirty="0"/>
          </a:p>
        </p:txBody>
      </p:sp>
      <p:pic>
        <p:nvPicPr>
          <p:cNvPr id="3" name="05 - He's a Pirat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19.8312" end="18103.86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4848" y="5518026"/>
            <a:ext cx="609600" cy="609600"/>
          </a:xfrm>
          <a:prstGeom prst="rect">
            <a:avLst/>
          </a:prstGeom>
        </p:spPr>
      </p:pic>
      <p:grpSp>
        <p:nvGrpSpPr>
          <p:cNvPr id="72" name="组合 24"/>
          <p:cNvGrpSpPr>
            <a:grpSpLocks/>
          </p:cNvGrpSpPr>
          <p:nvPr/>
        </p:nvGrpSpPr>
        <p:grpSpPr bwMode="auto">
          <a:xfrm>
            <a:off x="3024733" y="1948039"/>
            <a:ext cx="1190282" cy="1191247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4454777" y="1948039"/>
            <a:ext cx="1190282" cy="1191247"/>
            <a:chOff x="2848131" y="1860029"/>
            <a:chExt cx="3807502" cy="3807502"/>
          </a:xfrm>
        </p:grpSpPr>
        <p:sp>
          <p:nvSpPr>
            <p:cNvPr id="79" name="椭圆 7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" name="组合 24"/>
          <p:cNvGrpSpPr>
            <a:grpSpLocks/>
          </p:cNvGrpSpPr>
          <p:nvPr/>
        </p:nvGrpSpPr>
        <p:grpSpPr bwMode="auto">
          <a:xfrm>
            <a:off x="5885239" y="1948039"/>
            <a:ext cx="1190282" cy="1191247"/>
            <a:chOff x="2848131" y="1860029"/>
            <a:chExt cx="3807502" cy="3807502"/>
          </a:xfrm>
        </p:grpSpPr>
        <p:sp>
          <p:nvSpPr>
            <p:cNvPr id="84" name="椭圆 8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1" name="组合 24"/>
          <p:cNvGrpSpPr>
            <a:grpSpLocks/>
          </p:cNvGrpSpPr>
          <p:nvPr/>
        </p:nvGrpSpPr>
        <p:grpSpPr bwMode="auto">
          <a:xfrm>
            <a:off x="7314736" y="1948039"/>
            <a:ext cx="1190282" cy="1191247"/>
            <a:chOff x="2848131" y="1860029"/>
            <a:chExt cx="3807502" cy="3807502"/>
          </a:xfrm>
        </p:grpSpPr>
        <p:sp>
          <p:nvSpPr>
            <p:cNvPr id="125" name="椭圆 12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0"/>
          <p:cNvSpPr txBox="1"/>
          <p:nvPr/>
        </p:nvSpPr>
        <p:spPr>
          <a:xfrm>
            <a:off x="3187799" y="2063616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谢</a:t>
            </a:r>
            <a:endParaRPr lang="zh-CN" altLang="en-US" sz="6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2" name="文本框 20"/>
          <p:cNvSpPr txBox="1"/>
          <p:nvPr/>
        </p:nvSpPr>
        <p:spPr>
          <a:xfrm>
            <a:off x="4616213" y="2041555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谢</a:t>
            </a:r>
          </a:p>
        </p:txBody>
      </p:sp>
      <p:sp>
        <p:nvSpPr>
          <p:cNvPr id="133" name="文本框 20"/>
          <p:cNvSpPr txBox="1"/>
          <p:nvPr/>
        </p:nvSpPr>
        <p:spPr>
          <a:xfrm>
            <a:off x="6037675" y="2014885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观</a:t>
            </a:r>
          </a:p>
        </p:txBody>
      </p:sp>
      <p:sp>
        <p:nvSpPr>
          <p:cNvPr id="134" name="文本框 20"/>
          <p:cNvSpPr txBox="1"/>
          <p:nvPr/>
        </p:nvSpPr>
        <p:spPr>
          <a:xfrm>
            <a:off x="7481401" y="2012494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赏</a:t>
            </a:r>
          </a:p>
        </p:txBody>
      </p:sp>
      <p:sp>
        <p:nvSpPr>
          <p:cNvPr id="52" name="文本框 33"/>
          <p:cNvSpPr txBox="1"/>
          <p:nvPr/>
        </p:nvSpPr>
        <p:spPr>
          <a:xfrm>
            <a:off x="4624799" y="4018052"/>
            <a:ext cx="2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</a:rPr>
              <a:t>THANKS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0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1"/>
      <p:bldP spid="128" grpId="0"/>
      <p:bldP spid="132" grpId="0"/>
      <p:bldP spid="133" grpId="0"/>
      <p:bldP spid="134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5231677" y="477466"/>
            <a:ext cx="4680520" cy="3168352"/>
            <a:chOff x="5303118" y="641161"/>
            <a:chExt cx="4680520" cy="316835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303118" y="641161"/>
              <a:ext cx="0" cy="3168352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ysDash"/>
            </a:ln>
            <a:effectLst/>
          </p:spPr>
        </p:cxnSp>
        <p:sp>
          <p:nvSpPr>
            <p:cNvPr id="52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latin typeface="微软雅黑" pitchFamily="34" charset="-122"/>
                  <a:ea typeface="微软雅黑" pitchFamily="34" charset="-122"/>
                </a:rPr>
                <a:t>前阶段概述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latin typeface="微软雅黑" pitchFamily="34" charset="-122"/>
                  <a:ea typeface="微软雅黑" pitchFamily="34" charset="-122"/>
                </a:rPr>
                <a:t>各项</a:t>
              </a:r>
              <a:r>
                <a:rPr lang="zh-CN" altLang="zh-CN" sz="2800" dirty="0">
                  <a:latin typeface="微软雅黑" pitchFamily="34" charset="-122"/>
                  <a:ea typeface="微软雅黑" pitchFamily="34" charset="-122"/>
                </a:rPr>
                <a:t>计划完成情况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zh-CN" altLang="zh-CN" sz="2800" dirty="0">
                  <a:latin typeface="微软雅黑" pitchFamily="34" charset="-122"/>
                  <a:ea typeface="微软雅黑" pitchFamily="34" charset="-122"/>
                </a:rPr>
                <a:t>去年同期比较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56" name="TextBox 5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9" name="组合 58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" name="组合 60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62" name="TextBox 61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74" name="TextBox 73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7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0" name="组合 79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81" name="TextBox 8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/>
                  <a:t>2016</a:t>
                </a:r>
                <a:r>
                  <a:rPr lang="zh-CN" altLang="zh-CN" sz="1800" dirty="0"/>
                  <a:t>年工作计划</a:t>
                </a:r>
                <a:endParaRPr lang="zh-CN" altLang="en-US" sz="1800" dirty="0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3734803" y="1660594"/>
            <a:ext cx="802098" cy="802096"/>
            <a:chOff x="7414667" y="3750265"/>
            <a:chExt cx="871129" cy="871129"/>
          </a:xfrm>
        </p:grpSpPr>
        <p:sp>
          <p:nvSpPr>
            <p:cNvPr id="85" name="椭圆 8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6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8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23" y="3936971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00248E-6 3.33333E-6 L 0.69162 0.6141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74" y="3069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1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1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1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1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60"/>
                            </p:stCondLst>
                            <p:childTnLst>
                              <p:par>
                                <p:cTn id="79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579E-7 2.96296E-6 L 0.21736 -0.00023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-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501E-8 3.7037E-7 L 0.23703 0.00278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46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96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262E-6 -4.44444E-6 L -0.78733 0.23102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66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08"/>
          <p:cNvSpPr>
            <a:spLocks/>
          </p:cNvSpPr>
          <p:nvPr/>
        </p:nvSpPr>
        <p:spPr bwMode="auto">
          <a:xfrm>
            <a:off x="6549939" y="1674859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549939" y="1674859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9939" y="1413570"/>
            <a:ext cx="3996835" cy="523220"/>
            <a:chOff x="6549939" y="1413570"/>
            <a:chExt cx="3996835" cy="523220"/>
          </a:xfrm>
        </p:grpSpPr>
        <p:sp>
          <p:nvSpPr>
            <p:cNvPr id="29" name="Freeform 512"/>
            <p:cNvSpPr>
              <a:spLocks/>
            </p:cNvSpPr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399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2525" y="2373446"/>
            <a:ext cx="8388692" cy="4094383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4453" y="549474"/>
            <a:ext cx="2552118" cy="1058634"/>
            <a:chOff x="504453" y="549474"/>
            <a:chExt cx="2552118" cy="1058634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概 述</a:t>
              </a:r>
              <a:endParaRPr lang="zh-CN" altLang="en-US" sz="4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66CC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673838" y="1989634"/>
            <a:ext cx="4343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公司自成立以来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，以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，一步一个脚印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发展成为东莞同类企业中经营范围最广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、在行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业内颇具影响力的企业。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7655" y="4234076"/>
            <a:ext cx="1977928" cy="923910"/>
            <a:chOff x="757655" y="4234076"/>
            <a:chExt cx="1977928" cy="923910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50143" y="5026164"/>
            <a:ext cx="1512640" cy="1082784"/>
            <a:chOff x="5150143" y="5026164"/>
            <a:chExt cx="1512640" cy="108278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 3</a:t>
              </a:r>
              <a:r>
                <a:rPr lang="zh-CN" altLang="zh-CN" dirty="0"/>
                <a:t>件 </a:t>
              </a:r>
              <a:endParaRPr lang="zh-CN" alt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</a:t>
              </a:r>
              <a:endParaRPr lang="en-US" altLang="zh-CN" dirty="0"/>
            </a:p>
            <a:p>
              <a:pPr algn="ctr">
                <a:lnSpc>
                  <a:spcPct val="100000"/>
                </a:lnSpc>
              </a:pPr>
              <a:r>
                <a:rPr lang="zh-CN" altLang="zh-CN" dirty="0"/>
                <a:t>大事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4359" y="4666124"/>
            <a:ext cx="2193952" cy="938973"/>
            <a:chOff x="7094359" y="4666124"/>
            <a:chExt cx="2193952" cy="938973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 奖 </a:t>
              </a:r>
              <a:endParaRPr lang="zh-CN" alt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37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65495" y="3153956"/>
            <a:ext cx="2002214" cy="1008411"/>
            <a:chOff x="3565495" y="3153956"/>
            <a:chExt cx="2002214" cy="1008411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9</a:t>
              </a:r>
              <a:r>
                <a:rPr lang="zh-CN" altLang="zh-CN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37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60637" y="765498"/>
            <a:ext cx="1327134" cy="360040"/>
            <a:chOff x="2160637" y="765498"/>
            <a:chExt cx="1327134" cy="360040"/>
          </a:xfrm>
          <a:solidFill>
            <a:schemeClr val="tx1"/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2448669" y="956122"/>
              <a:ext cx="1039102" cy="0"/>
            </a:xfrm>
            <a:prstGeom prst="line">
              <a:avLst/>
            </a:prstGeom>
            <a:grpFill/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reeform 514"/>
            <p:cNvSpPr>
              <a:spLocks noEditPoints="1"/>
            </p:cNvSpPr>
            <p:nvPr/>
          </p:nvSpPr>
          <p:spPr bwMode="auto">
            <a:xfrm>
              <a:off x="2160637" y="765498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4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4773" y="0"/>
            <a:ext cx="8137302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58741" y="2518658"/>
            <a:ext cx="36058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公司自成立以来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，以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，一步一个脚印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发展成为东莞同类企业中经营范围最广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、在行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业内颇具影响力的企业。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794" y="477466"/>
            <a:ext cx="3492995" cy="840289"/>
            <a:chOff x="35794" y="490240"/>
            <a:chExt cx="3492995" cy="840289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 smtClean="0">
                  <a:solidFill>
                    <a:srgbClr val="0066CC"/>
                  </a:solidFill>
                </a:rPr>
                <a:t>公司简介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Company profile </a:t>
              </a:r>
              <a:endParaRPr lang="zh-CN" altLang="en-US" sz="12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6461" y="4653930"/>
            <a:ext cx="1619247" cy="1137288"/>
            <a:chOff x="576461" y="4653930"/>
            <a:chExt cx="1619247" cy="1137288"/>
          </a:xfrm>
        </p:grpSpPr>
        <p:sp>
          <p:nvSpPr>
            <p:cNvPr id="42" name="图文框 41"/>
            <p:cNvSpPr/>
            <p:nvPr/>
          </p:nvSpPr>
          <p:spPr>
            <a:xfrm>
              <a:off x="576461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59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45370" y="4653930"/>
            <a:ext cx="1619247" cy="1137288"/>
            <a:chOff x="2445370" y="4653930"/>
            <a:chExt cx="1619247" cy="1137288"/>
          </a:xfrm>
        </p:grpSpPr>
        <p:sp>
          <p:nvSpPr>
            <p:cNvPr id="46" name="图文框 45"/>
            <p:cNvSpPr/>
            <p:nvPr/>
          </p:nvSpPr>
          <p:spPr>
            <a:xfrm>
              <a:off x="2445370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368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22384" y="621482"/>
            <a:ext cx="2806605" cy="360040"/>
            <a:chOff x="2522384" y="621482"/>
            <a:chExt cx="2806605" cy="36004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882424" y="790898"/>
              <a:ext cx="2446565" cy="0"/>
            </a:xfrm>
            <a:prstGeom prst="line">
              <a:avLst/>
            </a:prstGeom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14"/>
            <p:cNvSpPr>
              <a:spLocks noEditPoints="1"/>
            </p:cNvSpPr>
            <p:nvPr/>
          </p:nvSpPr>
          <p:spPr bwMode="auto">
            <a:xfrm>
              <a:off x="2522384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65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421" y="490240"/>
            <a:ext cx="3312368" cy="912297"/>
            <a:chOff x="216421" y="490240"/>
            <a:chExt cx="3312368" cy="912297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12297"/>
              <a:chOff x="216421" y="490240"/>
              <a:chExt cx="3312368" cy="91229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Business process </a:t>
                </a:r>
                <a:endParaRPr lang="zh-CN" altLang="en-US" sz="1200" dirty="0">
                  <a:solidFill>
                    <a:srgbClr val="0066CC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-167006" y="4061485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15283" y="3717826"/>
            <a:ext cx="829744" cy="718939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800" dirty="0" smtClean="0">
                  <a:solidFill>
                    <a:srgbClr val="0066CC"/>
                  </a:solidFill>
                </a:rPr>
                <a:t>2000</a:t>
              </a:r>
              <a:endParaRPr lang="zh-CN" altLang="zh-CN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64493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769577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公司处于发展阶段单击此处添加你的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58769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公司转型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265093" y="2349674"/>
            <a:ext cx="15841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公司资产突破</a:t>
            </a:r>
            <a:r>
              <a:rPr lang="en-US" altLang="zh-CN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万单击此处添加你的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94667" y="3717826"/>
            <a:ext cx="829744" cy="718939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2005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478027" y="3717826"/>
            <a:ext cx="829744" cy="718939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2010</a:t>
              </a:r>
              <a:endParaRPr lang="zh-CN" altLang="zh-CN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37301" y="3717826"/>
            <a:ext cx="829744" cy="718939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2014</a:t>
              </a:r>
              <a:endParaRPr lang="zh-CN" altLang="zh-CN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37101" y="3717826"/>
            <a:ext cx="829744" cy="718939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zh-CN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753145" y="3717826"/>
            <a:ext cx="829744" cy="718939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2015</a:t>
              </a:r>
              <a:endParaRPr lang="zh-CN" altLang="zh-CN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13730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公司下设分公司单击此处添加你的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574673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公司正式上市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6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817" y="477466"/>
            <a:ext cx="5005164" cy="912297"/>
            <a:chOff x="251817" y="490240"/>
            <a:chExt cx="5005164" cy="912297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12297"/>
              <a:chOff x="251817" y="490240"/>
              <a:chExt cx="5005164" cy="912297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884849149"/>
              </p:ext>
            </p:extLst>
          </p:nvPr>
        </p:nvGraphicFramePr>
        <p:xfrm>
          <a:off x="4392885" y="2331670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90629" y="2331670"/>
            <a:ext cx="2218080" cy="882100"/>
            <a:chOff x="374605" y="2088644"/>
            <a:chExt cx="2218080" cy="882100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rgbClr val="0066CC"/>
                  </a:solidFill>
                </a:rPr>
                <a:t>一季度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629" y="3213770"/>
            <a:ext cx="2218080" cy="882100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二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0629" y="4149874"/>
            <a:ext cx="2218080" cy="882100"/>
            <a:chOff x="374605" y="2088644"/>
            <a:chExt cx="2218080" cy="882100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三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0629" y="5067974"/>
            <a:ext cx="2218080" cy="882100"/>
            <a:chOff x="374605" y="2088644"/>
            <a:chExt cx="2218080" cy="882100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四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8"/>
          <p:cNvSpPr>
            <a:spLocks/>
          </p:cNvSpPr>
          <p:nvPr/>
        </p:nvSpPr>
        <p:spPr bwMode="auto">
          <a:xfrm>
            <a:off x="3600797" y="4079684"/>
            <a:ext cx="639951" cy="1870389"/>
          </a:xfrm>
          <a:custGeom>
            <a:avLst/>
            <a:gdLst>
              <a:gd name="T0" fmla="*/ 131 w 192"/>
              <a:gd name="T1" fmla="*/ 2 h 567"/>
              <a:gd name="T2" fmla="*/ 138 w 192"/>
              <a:gd name="T3" fmla="*/ 54 h 567"/>
              <a:gd name="T4" fmla="*/ 146 w 192"/>
              <a:gd name="T5" fmla="*/ 87 h 567"/>
              <a:gd name="T6" fmla="*/ 189 w 192"/>
              <a:gd name="T7" fmla="*/ 201 h 567"/>
              <a:gd name="T8" fmla="*/ 161 w 192"/>
              <a:gd name="T9" fmla="*/ 229 h 567"/>
              <a:gd name="T10" fmla="*/ 150 w 192"/>
              <a:gd name="T11" fmla="*/ 403 h 567"/>
              <a:gd name="T12" fmla="*/ 139 w 192"/>
              <a:gd name="T13" fmla="*/ 447 h 567"/>
              <a:gd name="T14" fmla="*/ 131 w 192"/>
              <a:gd name="T15" fmla="*/ 500 h 567"/>
              <a:gd name="T16" fmla="*/ 145 w 192"/>
              <a:gd name="T17" fmla="*/ 528 h 567"/>
              <a:gd name="T18" fmla="*/ 117 w 192"/>
              <a:gd name="T19" fmla="*/ 521 h 567"/>
              <a:gd name="T20" fmla="*/ 108 w 192"/>
              <a:gd name="T21" fmla="*/ 511 h 567"/>
              <a:gd name="T22" fmla="*/ 95 w 192"/>
              <a:gd name="T23" fmla="*/ 505 h 567"/>
              <a:gd name="T24" fmla="*/ 101 w 192"/>
              <a:gd name="T25" fmla="*/ 465 h 567"/>
              <a:gd name="T26" fmla="*/ 110 w 192"/>
              <a:gd name="T27" fmla="*/ 401 h 567"/>
              <a:gd name="T28" fmla="*/ 108 w 192"/>
              <a:gd name="T29" fmla="*/ 340 h 567"/>
              <a:gd name="T30" fmla="*/ 102 w 192"/>
              <a:gd name="T31" fmla="*/ 441 h 567"/>
              <a:gd name="T32" fmla="*/ 90 w 192"/>
              <a:gd name="T33" fmla="*/ 524 h 567"/>
              <a:gd name="T34" fmla="*/ 81 w 192"/>
              <a:gd name="T35" fmla="*/ 545 h 567"/>
              <a:gd name="T36" fmla="*/ 54 w 192"/>
              <a:gd name="T37" fmla="*/ 563 h 567"/>
              <a:gd name="T38" fmla="*/ 61 w 192"/>
              <a:gd name="T39" fmla="*/ 532 h 567"/>
              <a:gd name="T40" fmla="*/ 65 w 192"/>
              <a:gd name="T41" fmla="*/ 474 h 567"/>
              <a:gd name="T42" fmla="*/ 68 w 192"/>
              <a:gd name="T43" fmla="*/ 361 h 567"/>
              <a:gd name="T44" fmla="*/ 58 w 192"/>
              <a:gd name="T45" fmla="*/ 289 h 567"/>
              <a:gd name="T46" fmla="*/ 51 w 192"/>
              <a:gd name="T47" fmla="*/ 239 h 567"/>
              <a:gd name="T48" fmla="*/ 26 w 192"/>
              <a:gd name="T49" fmla="*/ 221 h 567"/>
              <a:gd name="T50" fmla="*/ 19 w 192"/>
              <a:gd name="T51" fmla="*/ 148 h 567"/>
              <a:gd name="T52" fmla="*/ 48 w 192"/>
              <a:gd name="T53" fmla="*/ 90 h 567"/>
              <a:gd name="T54" fmla="*/ 97 w 192"/>
              <a:gd name="T55" fmla="*/ 74 h 567"/>
              <a:gd name="T56" fmla="*/ 91 w 192"/>
              <a:gd name="T57" fmla="*/ 57 h 567"/>
              <a:gd name="T58" fmla="*/ 93 w 192"/>
              <a:gd name="T59" fmla="*/ 23 h 567"/>
              <a:gd name="T60" fmla="*/ 93 w 192"/>
              <a:gd name="T61" fmla="*/ 2 h 567"/>
              <a:gd name="T62" fmla="*/ 109 w 192"/>
              <a:gd name="T63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567">
                <a:moveTo>
                  <a:pt x="109" y="0"/>
                </a:moveTo>
                <a:cubicBezTo>
                  <a:pt x="109" y="0"/>
                  <a:pt x="124" y="0"/>
                  <a:pt x="131" y="2"/>
                </a:cubicBezTo>
                <a:cubicBezTo>
                  <a:pt x="138" y="5"/>
                  <a:pt x="150" y="17"/>
                  <a:pt x="147" y="27"/>
                </a:cubicBezTo>
                <a:cubicBezTo>
                  <a:pt x="145" y="37"/>
                  <a:pt x="142" y="47"/>
                  <a:pt x="138" y="54"/>
                </a:cubicBezTo>
                <a:cubicBezTo>
                  <a:pt x="134" y="60"/>
                  <a:pt x="134" y="66"/>
                  <a:pt x="134" y="70"/>
                </a:cubicBezTo>
                <a:cubicBezTo>
                  <a:pt x="134" y="74"/>
                  <a:pt x="141" y="86"/>
                  <a:pt x="146" y="87"/>
                </a:cubicBezTo>
                <a:cubicBezTo>
                  <a:pt x="151" y="89"/>
                  <a:pt x="181" y="103"/>
                  <a:pt x="181" y="112"/>
                </a:cubicBezTo>
                <a:cubicBezTo>
                  <a:pt x="181" y="122"/>
                  <a:pt x="192" y="196"/>
                  <a:pt x="189" y="201"/>
                </a:cubicBezTo>
                <a:cubicBezTo>
                  <a:pt x="186" y="206"/>
                  <a:pt x="175" y="219"/>
                  <a:pt x="172" y="223"/>
                </a:cubicBezTo>
                <a:cubicBezTo>
                  <a:pt x="170" y="228"/>
                  <a:pt x="161" y="229"/>
                  <a:pt x="161" y="229"/>
                </a:cubicBezTo>
                <a:cubicBezTo>
                  <a:pt x="161" y="229"/>
                  <a:pt x="159" y="303"/>
                  <a:pt x="159" y="308"/>
                </a:cubicBezTo>
                <a:cubicBezTo>
                  <a:pt x="159" y="312"/>
                  <a:pt x="151" y="397"/>
                  <a:pt x="150" y="403"/>
                </a:cubicBezTo>
                <a:cubicBezTo>
                  <a:pt x="149" y="408"/>
                  <a:pt x="146" y="408"/>
                  <a:pt x="145" y="412"/>
                </a:cubicBezTo>
                <a:cubicBezTo>
                  <a:pt x="144" y="416"/>
                  <a:pt x="141" y="443"/>
                  <a:pt x="139" y="447"/>
                </a:cubicBezTo>
                <a:cubicBezTo>
                  <a:pt x="138" y="451"/>
                  <a:pt x="134" y="483"/>
                  <a:pt x="134" y="492"/>
                </a:cubicBezTo>
                <a:cubicBezTo>
                  <a:pt x="133" y="501"/>
                  <a:pt x="131" y="500"/>
                  <a:pt x="131" y="500"/>
                </a:cubicBezTo>
                <a:cubicBezTo>
                  <a:pt x="131" y="500"/>
                  <a:pt x="150" y="516"/>
                  <a:pt x="150" y="520"/>
                </a:cubicBezTo>
                <a:cubicBezTo>
                  <a:pt x="150" y="524"/>
                  <a:pt x="154" y="526"/>
                  <a:pt x="145" y="528"/>
                </a:cubicBezTo>
                <a:cubicBezTo>
                  <a:pt x="136" y="530"/>
                  <a:pt x="136" y="530"/>
                  <a:pt x="136" y="530"/>
                </a:cubicBezTo>
                <a:cubicBezTo>
                  <a:pt x="136" y="530"/>
                  <a:pt x="120" y="526"/>
                  <a:pt x="117" y="521"/>
                </a:cubicBezTo>
                <a:cubicBezTo>
                  <a:pt x="115" y="516"/>
                  <a:pt x="114" y="512"/>
                  <a:pt x="112" y="512"/>
                </a:cubicBezTo>
                <a:cubicBezTo>
                  <a:pt x="111" y="512"/>
                  <a:pt x="108" y="511"/>
                  <a:pt x="108" y="511"/>
                </a:cubicBezTo>
                <a:cubicBezTo>
                  <a:pt x="108" y="513"/>
                  <a:pt x="108" y="513"/>
                  <a:pt x="108" y="513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5" y="505"/>
                  <a:pt x="95" y="503"/>
                  <a:pt x="97" y="494"/>
                </a:cubicBezTo>
                <a:cubicBezTo>
                  <a:pt x="100" y="486"/>
                  <a:pt x="101" y="469"/>
                  <a:pt x="101" y="465"/>
                </a:cubicBezTo>
                <a:cubicBezTo>
                  <a:pt x="101" y="462"/>
                  <a:pt x="107" y="455"/>
                  <a:pt x="107" y="449"/>
                </a:cubicBezTo>
                <a:cubicBezTo>
                  <a:pt x="107" y="442"/>
                  <a:pt x="110" y="407"/>
                  <a:pt x="110" y="401"/>
                </a:cubicBezTo>
                <a:cubicBezTo>
                  <a:pt x="110" y="395"/>
                  <a:pt x="110" y="356"/>
                  <a:pt x="110" y="354"/>
                </a:cubicBezTo>
                <a:cubicBezTo>
                  <a:pt x="110" y="353"/>
                  <a:pt x="112" y="335"/>
                  <a:pt x="108" y="340"/>
                </a:cubicBezTo>
                <a:cubicBezTo>
                  <a:pt x="104" y="345"/>
                  <a:pt x="107" y="354"/>
                  <a:pt x="104" y="359"/>
                </a:cubicBezTo>
                <a:cubicBezTo>
                  <a:pt x="102" y="363"/>
                  <a:pt x="102" y="441"/>
                  <a:pt x="102" y="441"/>
                </a:cubicBezTo>
                <a:cubicBezTo>
                  <a:pt x="102" y="441"/>
                  <a:pt x="93" y="504"/>
                  <a:pt x="93" y="506"/>
                </a:cubicBezTo>
                <a:cubicBezTo>
                  <a:pt x="93" y="508"/>
                  <a:pt x="92" y="520"/>
                  <a:pt x="90" y="524"/>
                </a:cubicBezTo>
                <a:cubicBezTo>
                  <a:pt x="89" y="527"/>
                  <a:pt x="94" y="536"/>
                  <a:pt x="92" y="539"/>
                </a:cubicBezTo>
                <a:cubicBezTo>
                  <a:pt x="91" y="542"/>
                  <a:pt x="82" y="542"/>
                  <a:pt x="81" y="545"/>
                </a:cubicBezTo>
                <a:cubicBezTo>
                  <a:pt x="79" y="548"/>
                  <a:pt x="82" y="555"/>
                  <a:pt x="77" y="561"/>
                </a:cubicBezTo>
                <a:cubicBezTo>
                  <a:pt x="72" y="567"/>
                  <a:pt x="61" y="565"/>
                  <a:pt x="54" y="563"/>
                </a:cubicBezTo>
                <a:cubicBezTo>
                  <a:pt x="46" y="561"/>
                  <a:pt x="45" y="555"/>
                  <a:pt x="48" y="549"/>
                </a:cubicBezTo>
                <a:cubicBezTo>
                  <a:pt x="51" y="543"/>
                  <a:pt x="61" y="537"/>
                  <a:pt x="61" y="532"/>
                </a:cubicBezTo>
                <a:cubicBezTo>
                  <a:pt x="61" y="528"/>
                  <a:pt x="61" y="523"/>
                  <a:pt x="61" y="517"/>
                </a:cubicBezTo>
                <a:cubicBezTo>
                  <a:pt x="61" y="512"/>
                  <a:pt x="67" y="481"/>
                  <a:pt x="65" y="474"/>
                </a:cubicBezTo>
                <a:cubicBezTo>
                  <a:pt x="64" y="467"/>
                  <a:pt x="62" y="436"/>
                  <a:pt x="63" y="428"/>
                </a:cubicBezTo>
                <a:cubicBezTo>
                  <a:pt x="63" y="420"/>
                  <a:pt x="71" y="370"/>
                  <a:pt x="68" y="361"/>
                </a:cubicBezTo>
                <a:cubicBezTo>
                  <a:pt x="65" y="352"/>
                  <a:pt x="63" y="317"/>
                  <a:pt x="63" y="311"/>
                </a:cubicBezTo>
                <a:cubicBezTo>
                  <a:pt x="63" y="306"/>
                  <a:pt x="58" y="293"/>
                  <a:pt x="58" y="289"/>
                </a:cubicBezTo>
                <a:cubicBezTo>
                  <a:pt x="57" y="285"/>
                  <a:pt x="60" y="241"/>
                  <a:pt x="60" y="241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45" y="246"/>
                  <a:pt x="40" y="243"/>
                </a:cubicBezTo>
                <a:cubicBezTo>
                  <a:pt x="36" y="241"/>
                  <a:pt x="26" y="221"/>
                  <a:pt x="26" y="221"/>
                </a:cubicBezTo>
                <a:cubicBezTo>
                  <a:pt x="26" y="221"/>
                  <a:pt x="1" y="184"/>
                  <a:pt x="1" y="178"/>
                </a:cubicBezTo>
                <a:cubicBezTo>
                  <a:pt x="0" y="171"/>
                  <a:pt x="16" y="152"/>
                  <a:pt x="19" y="148"/>
                </a:cubicBezTo>
                <a:cubicBezTo>
                  <a:pt x="22" y="144"/>
                  <a:pt x="39" y="119"/>
                  <a:pt x="40" y="116"/>
                </a:cubicBezTo>
                <a:cubicBezTo>
                  <a:pt x="40" y="112"/>
                  <a:pt x="45" y="92"/>
                  <a:pt x="48" y="90"/>
                </a:cubicBezTo>
                <a:cubicBezTo>
                  <a:pt x="52" y="88"/>
                  <a:pt x="78" y="81"/>
                  <a:pt x="82" y="80"/>
                </a:cubicBezTo>
                <a:cubicBezTo>
                  <a:pt x="85" y="79"/>
                  <a:pt x="96" y="76"/>
                  <a:pt x="97" y="74"/>
                </a:cubicBezTo>
                <a:cubicBezTo>
                  <a:pt x="97" y="71"/>
                  <a:pt x="104" y="75"/>
                  <a:pt x="97" y="71"/>
                </a:cubicBezTo>
                <a:cubicBezTo>
                  <a:pt x="91" y="67"/>
                  <a:pt x="91" y="59"/>
                  <a:pt x="91" y="57"/>
                </a:cubicBezTo>
                <a:cubicBezTo>
                  <a:pt x="91" y="55"/>
                  <a:pt x="90" y="43"/>
                  <a:pt x="92" y="38"/>
                </a:cubicBezTo>
                <a:cubicBezTo>
                  <a:pt x="93" y="33"/>
                  <a:pt x="92" y="28"/>
                  <a:pt x="93" y="23"/>
                </a:cubicBezTo>
                <a:cubicBezTo>
                  <a:pt x="94" y="19"/>
                  <a:pt x="97" y="16"/>
                  <a:pt x="96" y="14"/>
                </a:cubicBezTo>
                <a:cubicBezTo>
                  <a:pt x="94" y="12"/>
                  <a:pt x="90" y="4"/>
                  <a:pt x="93" y="2"/>
                </a:cubicBezTo>
                <a:cubicBezTo>
                  <a:pt x="96" y="0"/>
                  <a:pt x="97" y="1"/>
                  <a:pt x="100" y="1"/>
                </a:cubicBezTo>
                <a:cubicBezTo>
                  <a:pt x="103" y="1"/>
                  <a:pt x="109" y="0"/>
                  <a:pt x="1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0470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-287635" y="117426"/>
            <a:ext cx="6192688" cy="646331"/>
            <a:chOff x="-287635" y="117426"/>
            <a:chExt cx="619268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17426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企业架构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167" name="直接连接符 166"/>
          <p:cNvCxnSpPr/>
          <p:nvPr/>
        </p:nvCxnSpPr>
        <p:spPr>
          <a:xfrm flipH="1">
            <a:off x="2000359" y="3539716"/>
            <a:ext cx="116839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4967243" y="2085553"/>
            <a:ext cx="579864" cy="124653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956061" y="3726195"/>
            <a:ext cx="591047" cy="181889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530844" y="4179810"/>
            <a:ext cx="96649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6797535" y="2414529"/>
            <a:ext cx="1602128" cy="463531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253562" y="1890427"/>
            <a:ext cx="2214585" cy="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244755" y="1407231"/>
            <a:ext cx="2277496" cy="366379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530844" y="2846577"/>
            <a:ext cx="954504" cy="12068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433167" y="3069754"/>
            <a:ext cx="1034979" cy="230776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383503" y="3736897"/>
            <a:ext cx="1113837" cy="390651"/>
            <a:chOff x="7383503" y="3736897"/>
            <a:chExt cx="1113837" cy="390651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3" y="3736897"/>
              <a:ext cx="532912" cy="39065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345214" y="4590291"/>
            <a:ext cx="1140134" cy="256066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360854" y="4858878"/>
            <a:ext cx="1107292" cy="147939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4956061" y="3516191"/>
            <a:ext cx="1165016" cy="642052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4827232" y="3332086"/>
            <a:ext cx="1293846" cy="1526792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4827231" y="2967259"/>
            <a:ext cx="1269657" cy="520238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373317" y="3241897"/>
            <a:ext cx="2076702" cy="506413"/>
            <a:chOff x="373317" y="3241897"/>
            <a:chExt cx="2076702" cy="506413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45845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897532" y="3241897"/>
            <a:ext cx="2076702" cy="506413"/>
            <a:chOff x="2897532" y="3241897"/>
            <a:chExt cx="2076702" cy="506413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45890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8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064227" y="4638273"/>
            <a:ext cx="1466617" cy="417743"/>
            <a:chOff x="6064227" y="4638273"/>
            <a:chExt cx="1466617" cy="417743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064227" y="3918676"/>
            <a:ext cx="1466617" cy="417743"/>
            <a:chOff x="6064227" y="3918676"/>
            <a:chExt cx="1466617" cy="417743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064227" y="2738029"/>
            <a:ext cx="1466617" cy="418191"/>
            <a:chOff x="6064227" y="2738029"/>
            <a:chExt cx="1466617" cy="418191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317659" y="2738029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121077" y="5524955"/>
            <a:ext cx="2347070" cy="156493"/>
            <a:chOff x="6121077" y="5524955"/>
            <a:chExt cx="2347070" cy="156493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121077" y="5628547"/>
              <a:ext cx="234707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524955"/>
              <a:ext cx="64098" cy="15649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096888" y="5424410"/>
            <a:ext cx="2371259" cy="696913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4786945" y="5315859"/>
            <a:ext cx="1466617" cy="418191"/>
            <a:chOff x="4786945" y="5106465"/>
            <a:chExt cx="1466617" cy="418191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786945" y="1667362"/>
            <a:ext cx="1466617" cy="418191"/>
            <a:chOff x="4786945" y="1667362"/>
            <a:chExt cx="1466617" cy="418191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399663" y="1125538"/>
            <a:ext cx="1249806" cy="418191"/>
            <a:chOff x="8399663" y="1125538"/>
            <a:chExt cx="1249806" cy="418191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399663" y="1640745"/>
            <a:ext cx="1249806" cy="418191"/>
            <a:chOff x="8399663" y="1640745"/>
            <a:chExt cx="1249806" cy="418191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399663" y="2134218"/>
            <a:ext cx="1249806" cy="417743"/>
            <a:chOff x="8399663" y="2134218"/>
            <a:chExt cx="1249806" cy="417743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399663" y="2580554"/>
            <a:ext cx="1249806" cy="417743"/>
            <a:chOff x="8399663" y="2580554"/>
            <a:chExt cx="1249806" cy="417743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399663" y="2998314"/>
            <a:ext cx="1249806" cy="417743"/>
            <a:chOff x="8399663" y="2998314"/>
            <a:chExt cx="1249806" cy="417743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399663" y="3530946"/>
            <a:ext cx="1249806" cy="417743"/>
            <a:chOff x="8399663" y="3530946"/>
            <a:chExt cx="1249806" cy="417743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399663" y="4400038"/>
            <a:ext cx="1249806" cy="417743"/>
            <a:chOff x="8399663" y="4400038"/>
            <a:chExt cx="1249806" cy="417743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399663" y="4783658"/>
            <a:ext cx="1249806" cy="417743"/>
            <a:chOff x="8399663" y="4783658"/>
            <a:chExt cx="1249806" cy="417743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399663" y="5374010"/>
            <a:ext cx="1249806" cy="417743"/>
            <a:chOff x="8399663" y="5374010"/>
            <a:chExt cx="1249806" cy="417743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399663" y="5863778"/>
            <a:ext cx="1249806" cy="417743"/>
            <a:chOff x="8399663" y="5863778"/>
            <a:chExt cx="1249806" cy="417743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399663" y="3950651"/>
            <a:ext cx="1249806" cy="417743"/>
            <a:chOff x="8399663" y="3950651"/>
            <a:chExt cx="1249806" cy="417743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918855" y="4569851"/>
            <a:ext cx="2655625" cy="876167"/>
            <a:chOff x="918855" y="4569851"/>
            <a:chExt cx="2655625" cy="876167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3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1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75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5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5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25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650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75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0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25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0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75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25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875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3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</TotalTime>
  <Words>2023</Words>
  <Application>Microsoft Office PowerPoint</Application>
  <PresentationFormat>自定义</PresentationFormat>
  <Paragraphs>566</Paragraphs>
  <Slides>36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微软雅黑</vt:lpstr>
      <vt:lpstr>Impact</vt:lpstr>
      <vt:lpstr>汉仪菱心体简</vt:lpstr>
      <vt:lpstr>方正中等线简体</vt:lpstr>
      <vt:lpstr>华康俪金黑W8(P)</vt:lpstr>
      <vt:lpstr>Calibri</vt:lpstr>
      <vt:lpstr>Akzidenz-Grotesk BQ Condensed</vt:lpstr>
      <vt:lpstr>ITC Avant Garde Std 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PPT035</dc:title>
  <dc:creator>微软用户</dc:creator>
  <cp:lastModifiedBy>admin</cp:lastModifiedBy>
  <cp:revision>213</cp:revision>
  <dcterms:created xsi:type="dcterms:W3CDTF">2015-11-08T02:29:44Z</dcterms:created>
  <dcterms:modified xsi:type="dcterms:W3CDTF">2016-07-19T10:06:14Z</dcterms:modified>
</cp:coreProperties>
</file>