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1" r:id="rId5"/>
    <p:sldMasterId id="2147483682" r:id="rId6"/>
    <p:sldMasterId id="214748368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</p:sldIdLst>
  <p:sldSz cy="5143500" cx="9144000"/>
  <p:notesSz cx="6858000" cy="9144000"/>
  <p:embeddedFontLst>
    <p:embeddedFont>
      <p:font typeface="Roboto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D5EF84E-7C6D-45BA-996D-07C0806484F1}">
  <a:tblStyle styleId="{BD5EF84E-7C6D-45BA-996D-07C0806484F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20" Type="http://schemas.openxmlformats.org/officeDocument/2006/relationships/slide" Target="slides/slide12.xml"/><Relationship Id="rId64" Type="http://schemas.openxmlformats.org/officeDocument/2006/relationships/font" Target="fonts/Roboto-regular.fntdata"/><Relationship Id="rId63" Type="http://schemas.openxmlformats.org/officeDocument/2006/relationships/slide" Target="slides/slide55.xml"/><Relationship Id="rId22" Type="http://schemas.openxmlformats.org/officeDocument/2006/relationships/slide" Target="slides/slide14.xml"/><Relationship Id="rId66" Type="http://schemas.openxmlformats.org/officeDocument/2006/relationships/font" Target="fonts/Roboto-italic.fntdata"/><Relationship Id="rId21" Type="http://schemas.openxmlformats.org/officeDocument/2006/relationships/slide" Target="slides/slide13.xml"/><Relationship Id="rId65" Type="http://schemas.openxmlformats.org/officeDocument/2006/relationships/font" Target="fonts/Roboto-bold.fntdata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67" Type="http://schemas.openxmlformats.org/officeDocument/2006/relationships/font" Target="fonts/Roboto-boldItalic.fntdata"/><Relationship Id="rId60" Type="http://schemas.openxmlformats.org/officeDocument/2006/relationships/slide" Target="slides/slide52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11" Type="http://schemas.openxmlformats.org/officeDocument/2006/relationships/slide" Target="slides/slide3.xml"/><Relationship Id="rId55" Type="http://schemas.openxmlformats.org/officeDocument/2006/relationships/slide" Target="slides/slide47.xml"/><Relationship Id="rId10" Type="http://schemas.openxmlformats.org/officeDocument/2006/relationships/slide" Target="slides/slide2.xml"/><Relationship Id="rId54" Type="http://schemas.openxmlformats.org/officeDocument/2006/relationships/slide" Target="slides/slide46.xml"/><Relationship Id="rId13" Type="http://schemas.openxmlformats.org/officeDocument/2006/relationships/slide" Target="slides/slide5.xml"/><Relationship Id="rId57" Type="http://schemas.openxmlformats.org/officeDocument/2006/relationships/slide" Target="slides/slide49.xml"/><Relationship Id="rId12" Type="http://schemas.openxmlformats.org/officeDocument/2006/relationships/slide" Target="slides/slide4.xml"/><Relationship Id="rId56" Type="http://schemas.openxmlformats.org/officeDocument/2006/relationships/slide" Target="slides/slide48.xml"/><Relationship Id="rId15" Type="http://schemas.openxmlformats.org/officeDocument/2006/relationships/slide" Target="slides/slide7.xml"/><Relationship Id="rId59" Type="http://schemas.openxmlformats.org/officeDocument/2006/relationships/slide" Target="slides/slide51.xml"/><Relationship Id="rId14" Type="http://schemas.openxmlformats.org/officeDocument/2006/relationships/slide" Target="slides/slide6.xml"/><Relationship Id="rId58" Type="http://schemas.openxmlformats.org/officeDocument/2006/relationships/slide" Target="slides/slide5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45ddad0a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45ddad0a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445ddad0a4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445ddad0a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445ddad0a4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445ddad0a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5ddad0a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45ddad0a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45ddad0a4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45ddad0a4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45ddad0a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445ddad0a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45ddad0a4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445ddad0a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45ddad0a4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445ddad0a4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45ddad0a4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45ddad0a4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45ddad0a4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45ddad0a4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45ddad0a4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445ddad0a4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45ddad0a4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45ddad0a4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45ddad0a4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45ddad0a4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445ddad0a4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445ddad0a4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45ddad0a4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45ddad0a4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https://bugs.chromium.org/p/chromium/issues/detail?id=752423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45ddad0a4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445ddad0a4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445ddad0a4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445ddad0a4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a safe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445ddad0a4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445ddad0a4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445ddad0a4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445ddad0a4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445ddad0a4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445ddad0a4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445ddad0a4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445ddad0a4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445ddad0a4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445ddad0a4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445ddad0a4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445ddad0a4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445ddad0a4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445ddad0a4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445ddad0a4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445ddad0a4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445ddad0a4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445ddad0a4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445ddad0a4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445ddad0a4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445ddad0a4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445ddad0a4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445ddad0a4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445ddad0a4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445ddad0a4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445ddad0a4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445ddad0a4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445ddad0a4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445ddad0a4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445ddad0a4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445ddad0a4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445ddad0a4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445ddad0a4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445ddad0a4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445ddad0a4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445ddad0a4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445ddad0a4_0_6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445ddad0a4_0_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445ddad0a4_0_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445ddad0a4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445ddad0a4_0_8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445ddad0a4_0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445ddad0a4_0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445ddad0a4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445ddad0a4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445ddad0a4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445ddad0a4_0_8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445ddad0a4_0_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445ddad0a4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445ddad0a4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445ddad0a4_0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445ddad0a4_0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445ddad0a4_0_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445ddad0a4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445ddad0a4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445ddad0a4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44094c95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44094c95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44094c955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44094c955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44094c955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44094c955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44094c955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44094c955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44094c955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44094c955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44094c955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44094c955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4094c955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4094c955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44094c955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44094c955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44094c955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44094c955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256960" y="1187048"/>
            <a:ext cx="1094856" cy="356807"/>
            <a:chOff x="0" y="0"/>
            <a:chExt cx="2077525" cy="676925"/>
          </a:xfrm>
        </p:grpSpPr>
        <p:sp>
          <p:nvSpPr>
            <p:cNvPr id="19" name="Google Shape;19;p2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Google Shape;25;p2"/>
          <p:cNvSpPr txBox="1"/>
          <p:nvPr>
            <p:ph type="ctrTitle"/>
          </p:nvPr>
        </p:nvSpPr>
        <p:spPr>
          <a:xfrm>
            <a:off x="129758" y="304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2"/>
          <p:cNvSpPr txBox="1"/>
          <p:nvPr>
            <p:ph idx="1" type="subTitle"/>
          </p:nvPr>
        </p:nvSpPr>
        <p:spPr>
          <a:xfrm>
            <a:off x="129750" y="2394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2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176223" y="4848071"/>
            <a:ext cx="532885" cy="173631"/>
            <a:chOff x="0" y="0"/>
            <a:chExt cx="2077525" cy="676925"/>
          </a:xfrm>
        </p:grpSpPr>
        <p:sp>
          <p:nvSpPr>
            <p:cNvPr id="31" name="Google Shape;31;p3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" name="Google Shape;37;p3"/>
          <p:cNvSpPr txBox="1"/>
          <p:nvPr/>
        </p:nvSpPr>
        <p:spPr>
          <a:xfrm>
            <a:off x="5085675" y="4796225"/>
            <a:ext cx="356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Confidential + Proprietary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Google Shape;38;p3"/>
          <p:cNvSpPr txBox="1"/>
          <p:nvPr>
            <p:ph type="title"/>
          </p:nvPr>
        </p:nvSpPr>
        <p:spPr>
          <a:xfrm>
            <a:off x="176225" y="703050"/>
            <a:ext cx="40221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3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" type="body"/>
          </p:nvPr>
        </p:nvSpPr>
        <p:spPr>
          <a:xfrm>
            <a:off x="180900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5"/>
          <p:cNvSpPr txBox="1"/>
          <p:nvPr>
            <p:ph idx="2" type="body"/>
          </p:nvPr>
        </p:nvSpPr>
        <p:spPr>
          <a:xfrm>
            <a:off x="4840395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180900" y="447950"/>
            <a:ext cx="58674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180900" y="128195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180900" y="456800"/>
            <a:ext cx="87822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9"/>
          <p:cNvSpPr txBox="1"/>
          <p:nvPr/>
        </p:nvSpPr>
        <p:spPr>
          <a:xfrm>
            <a:off x="5085675" y="4796225"/>
            <a:ext cx="356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Confidential + Proprietary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" name="Google Shape;62;p9"/>
          <p:cNvSpPr txBox="1"/>
          <p:nvPr>
            <p:ph type="title"/>
          </p:nvPr>
        </p:nvSpPr>
        <p:spPr>
          <a:xfrm>
            <a:off x="178563" y="446900"/>
            <a:ext cx="4045200" cy="95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176225" y="14547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/>
          <p:nvPr/>
        </p:nvSpPr>
        <p:spPr>
          <a:xfrm>
            <a:off x="3534336" y="2402400"/>
            <a:ext cx="3930000" cy="27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3885361" y="2773950"/>
            <a:ext cx="3211500" cy="2188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hasCustomPrompt="1" type="title"/>
          </p:nvPr>
        </p:nvSpPr>
        <p:spPr>
          <a:xfrm>
            <a:off x="180900" y="1106125"/>
            <a:ext cx="87822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180900" y="3152225"/>
            <a:ext cx="87822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" name="Google Shape;82;p14"/>
          <p:cNvGrpSpPr/>
          <p:nvPr/>
        </p:nvGrpSpPr>
        <p:grpSpPr>
          <a:xfrm>
            <a:off x="256960" y="1187048"/>
            <a:ext cx="1094856" cy="356807"/>
            <a:chOff x="0" y="0"/>
            <a:chExt cx="2077525" cy="676925"/>
          </a:xfrm>
        </p:grpSpPr>
        <p:sp>
          <p:nvSpPr>
            <p:cNvPr id="83" name="Google Shape;83;p14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14"/>
          <p:cNvSpPr txBox="1"/>
          <p:nvPr>
            <p:ph type="ctrTitle"/>
          </p:nvPr>
        </p:nvSpPr>
        <p:spPr>
          <a:xfrm>
            <a:off x="129758" y="304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0" name="Google Shape;90;p14"/>
          <p:cNvSpPr txBox="1"/>
          <p:nvPr>
            <p:ph idx="1" type="subTitle"/>
          </p:nvPr>
        </p:nvSpPr>
        <p:spPr>
          <a:xfrm>
            <a:off x="129750" y="2394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" name="Google Shape;94;p15"/>
          <p:cNvGrpSpPr/>
          <p:nvPr/>
        </p:nvGrpSpPr>
        <p:grpSpPr>
          <a:xfrm>
            <a:off x="176223" y="4848071"/>
            <a:ext cx="532885" cy="173631"/>
            <a:chOff x="0" y="0"/>
            <a:chExt cx="2077525" cy="676925"/>
          </a:xfrm>
        </p:grpSpPr>
        <p:sp>
          <p:nvSpPr>
            <p:cNvPr id="95" name="Google Shape;95;p15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15"/>
          <p:cNvSpPr txBox="1"/>
          <p:nvPr>
            <p:ph type="title"/>
          </p:nvPr>
        </p:nvSpPr>
        <p:spPr>
          <a:xfrm>
            <a:off x="176225" y="703050"/>
            <a:ext cx="40221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180900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0" name="Google Shape;110;p17"/>
          <p:cNvSpPr txBox="1"/>
          <p:nvPr>
            <p:ph idx="2" type="body"/>
          </p:nvPr>
        </p:nvSpPr>
        <p:spPr>
          <a:xfrm>
            <a:off x="4840395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180900" y="447950"/>
            <a:ext cx="58674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180900" y="128195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180900" y="456800"/>
            <a:ext cx="87822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5085675" y="4796225"/>
            <a:ext cx="356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Confidential + Proprietary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21"/>
          <p:cNvSpPr txBox="1"/>
          <p:nvPr>
            <p:ph type="title"/>
          </p:nvPr>
        </p:nvSpPr>
        <p:spPr>
          <a:xfrm>
            <a:off x="178563" y="446900"/>
            <a:ext cx="4045200" cy="95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1" type="subTitle"/>
          </p:nvPr>
        </p:nvSpPr>
        <p:spPr>
          <a:xfrm>
            <a:off x="176225" y="14547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3534336" y="2402400"/>
            <a:ext cx="3930000" cy="27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3885361" y="2773950"/>
            <a:ext cx="3211500" cy="2188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32" name="Google Shape;132;p22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hasCustomPrompt="1" type="title"/>
          </p:nvPr>
        </p:nvSpPr>
        <p:spPr>
          <a:xfrm>
            <a:off x="180900" y="1106125"/>
            <a:ext cx="87822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180900" y="3152225"/>
            <a:ext cx="87822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5" name="Google Shape;145;p26"/>
          <p:cNvGrpSpPr/>
          <p:nvPr/>
        </p:nvGrpSpPr>
        <p:grpSpPr>
          <a:xfrm>
            <a:off x="256960" y="1187048"/>
            <a:ext cx="1094856" cy="356807"/>
            <a:chOff x="0" y="0"/>
            <a:chExt cx="2077525" cy="676925"/>
          </a:xfrm>
        </p:grpSpPr>
        <p:sp>
          <p:nvSpPr>
            <p:cNvPr id="146" name="Google Shape;146;p26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6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6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6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6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26"/>
          <p:cNvSpPr txBox="1"/>
          <p:nvPr>
            <p:ph type="ctrTitle"/>
          </p:nvPr>
        </p:nvSpPr>
        <p:spPr>
          <a:xfrm>
            <a:off x="129758" y="304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3" name="Google Shape;153;p26"/>
          <p:cNvSpPr txBox="1"/>
          <p:nvPr>
            <p:ph idx="1" type="subTitle"/>
          </p:nvPr>
        </p:nvSpPr>
        <p:spPr>
          <a:xfrm>
            <a:off x="129750" y="2394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4" name="Google Shape;154;p26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7"/>
          <p:cNvSpPr txBox="1"/>
          <p:nvPr>
            <p:ph type="title"/>
          </p:nvPr>
        </p:nvSpPr>
        <p:spPr>
          <a:xfrm>
            <a:off x="176225" y="703050"/>
            <a:ext cx="40221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p27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2" name="Google Shape;162;p28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180900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6" name="Google Shape;166;p29"/>
          <p:cNvSpPr txBox="1"/>
          <p:nvPr>
            <p:ph idx="2" type="body"/>
          </p:nvPr>
        </p:nvSpPr>
        <p:spPr>
          <a:xfrm>
            <a:off x="4840395" y="1143700"/>
            <a:ext cx="41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7" name="Google Shape;167;p29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>
            <p:ph type="title"/>
          </p:nvPr>
        </p:nvSpPr>
        <p:spPr>
          <a:xfrm>
            <a:off x="180900" y="447950"/>
            <a:ext cx="58674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73" name="Google Shape;173;p31"/>
          <p:cNvSpPr txBox="1"/>
          <p:nvPr>
            <p:ph idx="1" type="body"/>
          </p:nvPr>
        </p:nvSpPr>
        <p:spPr>
          <a:xfrm>
            <a:off x="180900" y="128195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4" name="Google Shape;174;p31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180900" y="456800"/>
            <a:ext cx="87822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77" name="Google Shape;177;p32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3"/>
          <p:cNvSpPr txBox="1"/>
          <p:nvPr/>
        </p:nvSpPr>
        <p:spPr>
          <a:xfrm>
            <a:off x="5085675" y="4796225"/>
            <a:ext cx="356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Confidential + Proprietary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3"/>
          <p:cNvSpPr txBox="1"/>
          <p:nvPr>
            <p:ph type="title"/>
          </p:nvPr>
        </p:nvSpPr>
        <p:spPr>
          <a:xfrm>
            <a:off x="178563" y="446900"/>
            <a:ext cx="4045200" cy="95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82" name="Google Shape;182;p33"/>
          <p:cNvSpPr txBox="1"/>
          <p:nvPr>
            <p:ph idx="1" type="subTitle"/>
          </p:nvPr>
        </p:nvSpPr>
        <p:spPr>
          <a:xfrm>
            <a:off x="176225" y="14547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" name="Google Shape;184;p33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/>
          <p:nvPr/>
        </p:nvSpPr>
        <p:spPr>
          <a:xfrm>
            <a:off x="3534336" y="2402400"/>
            <a:ext cx="3930000" cy="27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4"/>
          <p:cNvSpPr txBox="1"/>
          <p:nvPr>
            <p:ph idx="1" type="body"/>
          </p:nvPr>
        </p:nvSpPr>
        <p:spPr>
          <a:xfrm>
            <a:off x="3885361" y="2773950"/>
            <a:ext cx="3211500" cy="2188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88" name="Google Shape;188;p34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hasCustomPrompt="1" type="title"/>
          </p:nvPr>
        </p:nvSpPr>
        <p:spPr>
          <a:xfrm>
            <a:off x="180900" y="1106125"/>
            <a:ext cx="87822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180900" y="3152225"/>
            <a:ext cx="87822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oogl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76223" y="4848071"/>
            <a:ext cx="532885" cy="173631"/>
            <a:chOff x="0" y="0"/>
            <a:chExt cx="2077525" cy="676925"/>
          </a:xfrm>
        </p:grpSpPr>
        <p:sp>
          <p:nvSpPr>
            <p:cNvPr id="7" name="Google Shape;7;p1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" name="Google Shape;13;p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oogle"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oogle"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oboto"/>
              <a:buNone/>
              <a:defRPr sz="2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2" name="Google Shape;142;p25"/>
          <p:cNvSpPr txBox="1"/>
          <p:nvPr>
            <p:ph idx="12" type="sldNum"/>
          </p:nvPr>
        </p:nvSpPr>
        <p:spPr>
          <a:xfrm>
            <a:off x="8453375" y="479630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blackhat.com/us-18/briefings/schedule/index.html#webassembly-a-new-world-of-native-exploits-on-the-browser-10043" TargetMode="External"/><Relationship Id="rId4" Type="http://schemas.openxmlformats.org/officeDocument/2006/relationships/hyperlink" Target="https://www.blackhat.com/us-18/briefings/schedule/index.html#webassembly-a-new-world-of-native-exploits-on-the-browser-10043" TargetMode="External"/><Relationship Id="rId5" Type="http://schemas.openxmlformats.org/officeDocument/2006/relationships/hyperlink" Target="https://www.blackhat.com/us-18/briefings/schedule/speakers.html#justin-engler-36979" TargetMode="External"/><Relationship Id="rId6" Type="http://schemas.openxmlformats.org/officeDocument/2006/relationships/hyperlink" Target="https://www.blackhat.com/us-18/briefings/schedule/speakers.html#tyler-lukasiewicz-36992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://googleprojectzero.blogspot.com/" TargetMode="External"/><Relationship Id="rId4" Type="http://schemas.openxmlformats.org/officeDocument/2006/relationships/image" Target="../media/image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://armconverter.com/branchfinder/" TargetMode="Externa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ctrTitle"/>
          </p:nvPr>
        </p:nvSpPr>
        <p:spPr>
          <a:xfrm>
            <a:off x="129758" y="304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the Tiny Features</a:t>
            </a:r>
            <a:endParaRPr/>
          </a:p>
        </p:txBody>
      </p:sp>
      <p:sp>
        <p:nvSpPr>
          <p:cNvPr id="200" name="Google Shape;200;p37"/>
          <p:cNvSpPr txBox="1"/>
          <p:nvPr>
            <p:ph idx="1" type="subTitle"/>
          </p:nvPr>
        </p:nvSpPr>
        <p:spPr>
          <a:xfrm>
            <a:off x="129750" y="2394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Reviewing the latest features of the browser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Me</a:t>
            </a:r>
            <a:endParaRPr/>
          </a:p>
        </p:txBody>
      </p:sp>
      <p:sp>
        <p:nvSpPr>
          <p:cNvPr id="206" name="Google Shape;206;p38"/>
          <p:cNvSpPr txBox="1"/>
          <p:nvPr>
            <p:ph idx="1" type="body"/>
          </p:nvPr>
        </p:nvSpPr>
        <p:spPr>
          <a:xfrm>
            <a:off x="180900" y="1136875"/>
            <a:ext cx="464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Natalie Silvanovich AKA natashenka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Project Zero member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Previously did mobile security on Android and BlackBerry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edgecrash.png" id="207" name="Google Shape;2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450" y="1431700"/>
            <a:ext cx="4014300" cy="2374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Browser Features</a:t>
            </a:r>
            <a:endParaRPr/>
          </a:p>
        </p:txBody>
      </p:sp>
      <p:sp>
        <p:nvSpPr>
          <p:cNvPr id="213" name="Google Shape;213;p39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WebAssembly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WebRTC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/>
          <p:nvPr>
            <p:ph type="title"/>
          </p:nvPr>
        </p:nvSpPr>
        <p:spPr>
          <a:xfrm>
            <a:off x="176225" y="703050"/>
            <a:ext cx="40221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WebAssembly?</a:t>
            </a:r>
            <a:endParaRPr/>
          </a:p>
        </p:txBody>
      </p:sp>
      <p:sp>
        <p:nvSpPr>
          <p:cNvPr id="224" name="Google Shape;224;p4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Format for writing assembly-like code in JavaScript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Motivated by need for greater efficiency and safety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Compilability is a major goal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W3C</a:t>
            </a:r>
            <a:r>
              <a:rPr lang="en" sz="2400"/>
              <a:t> standard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Applications beyond browsers</a:t>
            </a:r>
            <a:endParaRPr sz="2400"/>
          </a:p>
        </p:txBody>
      </p:sp>
      <p:pic>
        <p:nvPicPr>
          <p:cNvPr id="225" name="Google Shape;22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675" y="2470050"/>
            <a:ext cx="2090049" cy="209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Possible problems with WebAssembly</a:t>
            </a:r>
            <a:endParaRPr/>
          </a:p>
        </p:txBody>
      </p:sp>
      <p:sp>
        <p:nvSpPr>
          <p:cNvPr id="231" name="Google Shape;231;p42"/>
          <p:cNvSpPr txBox="1"/>
          <p:nvPr/>
        </p:nvSpPr>
        <p:spPr>
          <a:xfrm>
            <a:off x="1210975" y="1281650"/>
            <a:ext cx="65904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arenR"/>
            </a:pPr>
            <a:r>
              <a:rPr lang="en" sz="3000"/>
              <a:t>WebAssembly engines aren’t implemented securely</a:t>
            </a:r>
            <a:endParaRPr sz="3000"/>
          </a:p>
        </p:txBody>
      </p:sp>
      <p:sp>
        <p:nvSpPr>
          <p:cNvPr id="232" name="Google Shape;232;p42"/>
          <p:cNvSpPr txBox="1"/>
          <p:nvPr/>
        </p:nvSpPr>
        <p:spPr>
          <a:xfrm>
            <a:off x="1134775" y="2805650"/>
            <a:ext cx="65904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2)  Code written in WebAssembly isn’t implemented securely</a:t>
            </a:r>
            <a:endParaRPr sz="3000"/>
          </a:p>
        </p:txBody>
      </p:sp>
      <p:sp>
        <p:nvSpPr>
          <p:cNvPr id="233" name="Google Shape;233;p42"/>
          <p:cNvSpPr txBox="1"/>
          <p:nvPr/>
        </p:nvSpPr>
        <p:spPr>
          <a:xfrm>
            <a:off x="1210975" y="1281650"/>
            <a:ext cx="65904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AutoNum type="arabicParenR"/>
            </a:pPr>
            <a:r>
              <a:rPr lang="en" sz="3000">
                <a:solidFill>
                  <a:srgbClr val="0000FF"/>
                </a:solidFill>
              </a:rPr>
              <a:t>WebAssembly engines aren’t implemented securely</a:t>
            </a:r>
            <a:endParaRPr sz="3000">
              <a:solidFill>
                <a:srgbClr val="0000FF"/>
              </a:solidFill>
            </a:endParaRPr>
          </a:p>
        </p:txBody>
      </p:sp>
      <p:sp>
        <p:nvSpPr>
          <p:cNvPr id="234" name="Google Shape;234;p42"/>
          <p:cNvSpPr txBox="1"/>
          <p:nvPr/>
        </p:nvSpPr>
        <p:spPr>
          <a:xfrm>
            <a:off x="1134775" y="2805650"/>
            <a:ext cx="6590400" cy="14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strike="sngStrike">
                <a:solidFill>
                  <a:srgbClr val="FF0000"/>
                </a:solidFill>
              </a:rPr>
              <a:t>2)  Code written in WebAssembly isn’t implemented securely</a:t>
            </a:r>
            <a:endParaRPr sz="3000" strike="sngStrike">
              <a:solidFill>
                <a:srgbClr val="FF0000"/>
              </a:solidFill>
            </a:endParaRPr>
          </a:p>
        </p:txBody>
      </p:sp>
      <p:sp>
        <p:nvSpPr>
          <p:cNvPr id="235" name="Google Shape;235;p42"/>
          <p:cNvSpPr txBox="1"/>
          <p:nvPr/>
        </p:nvSpPr>
        <p:spPr>
          <a:xfrm>
            <a:off x="4361900" y="4133300"/>
            <a:ext cx="51435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uFill>
                  <a:noFill/>
                </a:uFill>
                <a:latin typeface="Droid Sans"/>
                <a:ea typeface="Droid Sans"/>
                <a:cs typeface="Droid Sans"/>
                <a:sym typeface="Droid Sans"/>
                <a:hlinkClick r:id="rId3"/>
              </a:rPr>
              <a:t>WebAssembly: A New World of Native Exploits on the Browser</a:t>
            </a:r>
            <a:endParaRPr sz="1200">
              <a:uFill>
                <a:noFill/>
              </a:uFill>
              <a:latin typeface="Droid Sans"/>
              <a:ea typeface="Droid Sans"/>
              <a:cs typeface="Droid Sans"/>
              <a:sym typeface="Droid Sans"/>
              <a:hlinkClick r:id="rId4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uFill>
                  <a:noFill/>
                </a:uFill>
                <a:latin typeface="Droid Sans"/>
                <a:ea typeface="Droid Sans"/>
                <a:cs typeface="Droid Sans"/>
                <a:sym typeface="Droid Sans"/>
                <a:hlinkClick r:id="rId5"/>
              </a:rPr>
              <a:t>Justin Engler</a:t>
            </a:r>
            <a:r>
              <a:rPr lang="en" sz="1200">
                <a:latin typeface="Droid Sans"/>
                <a:ea typeface="Droid Sans"/>
                <a:cs typeface="Droid Sans"/>
                <a:sym typeface="Droid Sans"/>
              </a:rPr>
              <a:t>, </a:t>
            </a:r>
            <a:r>
              <a:rPr lang="en" sz="1200">
                <a:uFill>
                  <a:noFill/>
                </a:uFill>
                <a:latin typeface="Droid Sans"/>
                <a:ea typeface="Droid Sans"/>
                <a:cs typeface="Droid Sans"/>
                <a:sym typeface="Droid Sans"/>
                <a:hlinkClick r:id="rId6"/>
              </a:rPr>
              <a:t>Tyler Lukasiewicz</a:t>
            </a:r>
            <a:endParaRPr sz="1200">
              <a:latin typeface="Droid Sans"/>
              <a:ea typeface="Droid Sans"/>
              <a:cs typeface="Droid Sans"/>
              <a:sym typeface="Droid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roid Sans"/>
                <a:ea typeface="Droid Sans"/>
                <a:cs typeface="Droid Sans"/>
                <a:sym typeface="Droid Sans"/>
              </a:rPr>
              <a:t>Black Hat USA, 2018</a:t>
            </a:r>
            <a:endParaRPr sz="1200">
              <a:latin typeface="Droid Sans"/>
              <a:ea typeface="Droid Sans"/>
              <a:cs typeface="Droid Sans"/>
              <a:sym typeface="Droid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Droid Sans"/>
              <a:ea typeface="Droid Sans"/>
              <a:cs typeface="Droid Sans"/>
              <a:sym typeface="Droid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*Is* WebAssembly</a:t>
            </a:r>
            <a:endParaRPr/>
          </a:p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WebAssembly starts as a binary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ArrayBuffer or TypedArray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Can load using fetch (or not)</a:t>
            </a:r>
            <a:endParaRPr sz="2400"/>
          </a:p>
        </p:txBody>
      </p:sp>
      <p:sp>
        <p:nvSpPr>
          <p:cNvPr id="242" name="Google Shape;242;p43"/>
          <p:cNvSpPr txBox="1"/>
          <p:nvPr/>
        </p:nvSpPr>
        <p:spPr>
          <a:xfrm>
            <a:off x="3617425" y="2734775"/>
            <a:ext cx="3999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var wasm = new Uint8Array(123);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wasm[0] = 0x0;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wasm[1] = 0x61;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wasm[2] = 0x73;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wasm[3] = 0x6d;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wasm[4] = 0x1;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wasm[5] = 0x0;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wasm[6] = 0x0;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wasm[7] = 0x0;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wasm[8] = 0x1;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wasm[9] = 0xa;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wasm[10] = 0x2;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 Binary Format</a:t>
            </a:r>
            <a:endParaRPr/>
          </a:p>
        </p:txBody>
      </p:sp>
      <p:sp>
        <p:nvSpPr>
          <p:cNvPr id="248" name="Google Shape;248;p4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Consists of sections of various types (some optional)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Mandatory order and duplicates forbidden</a:t>
            </a:r>
            <a:endParaRPr sz="2400"/>
          </a:p>
        </p:txBody>
      </p:sp>
      <p:pic>
        <p:nvPicPr>
          <p:cNvPr id="249" name="Google Shape;24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150" y="2036400"/>
            <a:ext cx="4337875" cy="10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900" y="3064238"/>
            <a:ext cx="7734300" cy="197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" name="Google Shape;251;p44"/>
          <p:cNvCxnSpPr/>
          <p:nvPr/>
        </p:nvCxnSpPr>
        <p:spPr>
          <a:xfrm flipH="1">
            <a:off x="7275025" y="2337925"/>
            <a:ext cx="569400" cy="58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2" name="Google Shape;252;p44"/>
          <p:cNvSpPr txBox="1"/>
          <p:nvPr/>
        </p:nvSpPr>
        <p:spPr>
          <a:xfrm>
            <a:off x="7750625" y="1989575"/>
            <a:ext cx="38586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 Types</a:t>
            </a:r>
            <a:endParaRPr/>
          </a:p>
        </p:txBody>
      </p:sp>
      <p:sp>
        <p:nvSpPr>
          <p:cNvPr id="258" name="Google Shape;258;p4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100" y="1143688"/>
            <a:ext cx="3993800" cy="347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 Module</a:t>
            </a:r>
            <a:endParaRPr/>
          </a:p>
        </p:txBody>
      </p:sp>
      <p:sp>
        <p:nvSpPr>
          <p:cNvPr id="265" name="Google Shape;265;p4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First step is parsing binary format and loading it into Module</a:t>
            </a:r>
            <a:endParaRPr sz="2400"/>
          </a:p>
        </p:txBody>
      </p:sp>
      <p:sp>
        <p:nvSpPr>
          <p:cNvPr id="266" name="Google Shape;266;p46"/>
          <p:cNvSpPr txBox="1"/>
          <p:nvPr/>
        </p:nvSpPr>
        <p:spPr>
          <a:xfrm>
            <a:off x="978050" y="2183875"/>
            <a:ext cx="69870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ourier New"/>
                <a:ea typeface="Courier New"/>
                <a:cs typeface="Courier New"/>
                <a:sym typeface="Courier New"/>
              </a:rPr>
              <a:t>var m = new WebAssembly.Module(wasm);</a:t>
            </a:r>
            <a:endParaRPr b="1" sz="2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272" name="Google Shape;272;p47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CVE-2018-4121 -- WebKit: WebAssembly parsing does not correctly check section order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73" name="Google Shape;273;p47"/>
          <p:cNvSpPr txBox="1"/>
          <p:nvPr>
            <p:ph idx="1" type="body"/>
          </p:nvPr>
        </p:nvSpPr>
        <p:spPr>
          <a:xfrm>
            <a:off x="180900" y="22105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Order check can be bypassed</a:t>
            </a:r>
            <a:endParaRPr sz="2400"/>
          </a:p>
        </p:txBody>
      </p:sp>
      <p:sp>
        <p:nvSpPr>
          <p:cNvPr id="274" name="Google Shape;274;p47"/>
          <p:cNvSpPr txBox="1"/>
          <p:nvPr/>
        </p:nvSpPr>
        <p:spPr>
          <a:xfrm>
            <a:off x="100200" y="2301950"/>
            <a:ext cx="9043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static inline bool validateOrder(Section previous, Section next)</a:t>
            </a:r>
            <a:b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b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if (previous == Section::Custom)</a:t>
            </a:r>
            <a:b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return true;</a:t>
            </a:r>
            <a:b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return static_cast&lt;uint8_t&gt;(previous) &lt; static_cast&lt;uint8_t&gt;(next);</a:t>
            </a:r>
            <a:b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6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160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280" name="Google Shape;280;p4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CVE-2018-6092 -- V8: Integer Overflow when Processing WebAssembly Locals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81" name="Google Shape;281;p48"/>
          <p:cNvSpPr txBox="1"/>
          <p:nvPr>
            <p:ph idx="1" type="body"/>
          </p:nvPr>
        </p:nvSpPr>
        <p:spPr>
          <a:xfrm>
            <a:off x="180900" y="22105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Integer overflow</a:t>
            </a:r>
            <a:endParaRPr sz="2400"/>
          </a:p>
        </p:txBody>
      </p:sp>
      <p:sp>
        <p:nvSpPr>
          <p:cNvPr id="282" name="Google Shape;282;p48"/>
          <p:cNvSpPr txBox="1"/>
          <p:nvPr/>
        </p:nvSpPr>
        <p:spPr>
          <a:xfrm>
            <a:off x="221050" y="2692950"/>
            <a:ext cx="8521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 ((count + type_list-&gt;size()) &gt; kV8MaxWasmFunctionLocals) {</a:t>
            </a:r>
            <a:b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decoder-&gt;error(decoder-&gt;pc() - 1, "local count too large");</a:t>
            </a:r>
            <a:b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return false;</a:t>
            </a:r>
            <a:b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18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}</a:t>
            </a:r>
            <a:br>
              <a:rPr lang="en" sz="2400">
                <a:highlight>
                  <a:srgbClr val="FFFFFF"/>
                </a:highlight>
              </a:rPr>
            </a:b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288" name="Google Shape;288;p49"/>
          <p:cNvSpPr txBox="1"/>
          <p:nvPr>
            <p:ph idx="1" type="body"/>
          </p:nvPr>
        </p:nvSpPr>
        <p:spPr>
          <a:xfrm>
            <a:off x="180900" y="9980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CVE-2018-4222 -- WebKit: Info leak in WebAssembly Compilation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289" name="Google Shape;289;p49"/>
          <p:cNvSpPr txBox="1"/>
          <p:nvPr>
            <p:ph idx="1" type="body"/>
          </p:nvPr>
        </p:nvSpPr>
        <p:spPr>
          <a:xfrm>
            <a:off x="234500" y="1775075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Can read out of bounds of the wasm buffer</a:t>
            </a:r>
            <a:endParaRPr sz="2400"/>
          </a:p>
        </p:txBody>
      </p:sp>
      <p:sp>
        <p:nvSpPr>
          <p:cNvPr id="290" name="Google Shape;290;p49"/>
          <p:cNvSpPr txBox="1"/>
          <p:nvPr/>
        </p:nvSpPr>
        <p:spPr>
          <a:xfrm>
            <a:off x="1297075" y="2625125"/>
            <a:ext cx="68397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b2 = new ArrayBuffer(1000);</a:t>
            </a:r>
            <a:br>
              <a:rPr b="1"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view = new Int8Array(b2, 700);</a:t>
            </a:r>
            <a:br>
              <a:rPr b="1"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var mod = new WebAssembly.Module(view);</a:t>
            </a:r>
            <a:endParaRPr b="1" sz="240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 Instance</a:t>
            </a:r>
            <a:endParaRPr/>
          </a:p>
        </p:txBody>
      </p:sp>
      <p:sp>
        <p:nvSpPr>
          <p:cNvPr id="296" name="Google Shape;296;p50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Loads module into runnable form</a:t>
            </a:r>
            <a:endParaRPr sz="30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Loads imports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Initializes imports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Creates exports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 Imports</a:t>
            </a:r>
            <a:endParaRPr/>
          </a:p>
        </p:txBody>
      </p:sp>
      <p:sp>
        <p:nvSpPr>
          <p:cNvPr id="302" name="Google Shape;302;p5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Three import types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Function: JavaScript or WebAssembly function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Memory: memory page object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Table: function table object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If two wasm Instances have the same Memory and Table, they are in the same compartment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There is no practical reason for a Module to share one of these objects but not the other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WebAssembly Memory</a:t>
            </a:r>
            <a:endParaRPr/>
          </a:p>
        </p:txBody>
      </p:sp>
      <p:sp>
        <p:nvSpPr>
          <p:cNvPr id="308" name="Google Shape;308;p52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Memory page for WebAssembly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Has a initial and max size, and can be expanded by calling grow in WebAssembly or JavaScript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Accessed by WebAssembly instructions</a:t>
            </a:r>
            <a:endParaRPr/>
          </a:p>
        </p:txBody>
      </p:sp>
      <p:sp>
        <p:nvSpPr>
          <p:cNvPr id="309" name="Google Shape;309;p52"/>
          <p:cNvSpPr txBox="1"/>
          <p:nvPr/>
        </p:nvSpPr>
        <p:spPr>
          <a:xfrm>
            <a:off x="180900" y="2739850"/>
            <a:ext cx="90702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var memory = new WebAssembly.Memory({initial:10, maximum:100});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memory.grow(10);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3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315" name="Google Shape;315;p53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Overflows in expanding Memory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CVE-2018-5093 -- FireFox: Buffer overflow in WebAssembly during Memory/Table resizing (found by OSS-Fuzz)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CVE-2017-15399 -- V8: UaF in Growing Memory (Zhao Qixun of Qihoo 360 Vulcan Team)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321" name="Google Shape;321;p5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Surprisingly few OOB issues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Limited and known set of WebAssembly instructions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Limited threading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Safe signal buffers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Tables</a:t>
            </a:r>
            <a:endParaRPr/>
          </a:p>
        </p:txBody>
      </p:sp>
      <p:sp>
        <p:nvSpPr>
          <p:cNvPr id="327" name="Google Shape;327;p5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Function table for WebAssembly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only contain WebAssembly functions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need to set at startup in practice, but can be changed any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grow similar to a Memory page</a:t>
            </a:r>
            <a:endParaRPr/>
          </a:p>
        </p:txBody>
      </p:sp>
      <p:sp>
        <p:nvSpPr>
          <p:cNvPr id="328" name="Google Shape;328;p55"/>
          <p:cNvSpPr txBox="1"/>
          <p:nvPr/>
        </p:nvSpPr>
        <p:spPr>
          <a:xfrm>
            <a:off x="180900" y="3121700"/>
            <a:ext cx="88491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var t = new WebAssembly.Table({initial:2, element:"anyfunc"});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334" name="Google Shape;334;p5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Overflows in expanding Table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CVE-2018-5093 -- Buffer overflow in WebAssembly during Memory/Table resizing (found by OSS-Fuzz)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CVE-2017-5122: OOB access in v8 wasm after Symbol.toPrimitive overwrite (found by Choongwoo Han of Naver Corporation working with Chromium Vulnerability Rewards)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Initialization</a:t>
            </a:r>
            <a:endParaRPr/>
          </a:p>
        </p:txBody>
      </p:sp>
      <p:sp>
        <p:nvSpPr>
          <p:cNvPr id="340" name="Google Shape;340;p57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segments from WebAssembly binary are used to initialize Memory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Element segments from WebAssembly binary are use to initialize Elements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wrong?</a:t>
            </a:r>
            <a:endParaRPr/>
          </a:p>
        </p:txBody>
      </p:sp>
      <p:sp>
        <p:nvSpPr>
          <p:cNvPr id="346" name="Google Shape;346;p5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No OOB issues seen so far!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V8: 826434: UaF in Calling Table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If a table is changed during a call to a function in the table, there is a UaF, as it drops the handle to its instance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Fixed by preventing table change during call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Still possible due to element initialization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Exports</a:t>
            </a:r>
            <a:endParaRPr/>
          </a:p>
        </p:txBody>
      </p:sp>
      <p:sp>
        <p:nvSpPr>
          <p:cNvPr id="352" name="Google Shape;352;p59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End result of creating Module and then creating an Instance is exported WebAssembly functions ready to call!</a:t>
            </a:r>
            <a:endParaRPr/>
          </a:p>
        </p:txBody>
      </p:sp>
      <p:sp>
        <p:nvSpPr>
          <p:cNvPr id="353" name="Google Shape;353;p59"/>
          <p:cNvSpPr txBox="1"/>
          <p:nvPr/>
        </p:nvSpPr>
        <p:spPr>
          <a:xfrm>
            <a:off x="281350" y="2371400"/>
            <a:ext cx="8608200" cy="13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var mod = new WebAssembly.Module(wasm);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var i = new WebAssembly.Instance(mod, 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       {imported : {func : f}, js : {table : t, mem : m} });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ourier New"/>
                <a:ea typeface="Courier New"/>
                <a:cs typeface="Courier New"/>
                <a:sym typeface="Courier New"/>
              </a:rPr>
              <a:t>i.exports.exported_func(); // WebAssembly happens!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Runtime Issues?</a:t>
            </a:r>
            <a:endParaRPr/>
          </a:p>
        </p:txBody>
      </p:sp>
      <p:sp>
        <p:nvSpPr>
          <p:cNvPr id="359" name="Google Shape;359;p60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Instructions do wrong thing*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Incorrect bounds checking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Incorrect handles / UaF</a:t>
            </a: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Issues</a:t>
            </a:r>
            <a:endParaRPr/>
          </a:p>
        </p:txBody>
      </p:sp>
      <p:sp>
        <p:nvSpPr>
          <p:cNvPr id="365" name="Google Shape;365;p6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Concurrency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WebAssembly-GC</a:t>
            </a: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2"/>
          <p:cNvSpPr txBox="1"/>
          <p:nvPr>
            <p:ph type="title"/>
          </p:nvPr>
        </p:nvSpPr>
        <p:spPr>
          <a:xfrm>
            <a:off x="176225" y="703050"/>
            <a:ext cx="40221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WebRTC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3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WebRTC?</a:t>
            </a:r>
            <a:endParaRPr/>
          </a:p>
        </p:txBody>
      </p:sp>
      <p:sp>
        <p:nvSpPr>
          <p:cNvPr id="376" name="Google Shape;376;p63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Audio and video conferencing library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First implemented 2011, hit most browsers in 2015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Little security information available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WebRTC Architecture</a:t>
            </a:r>
            <a:endParaRPr/>
          </a:p>
        </p:txBody>
      </p:sp>
      <p:sp>
        <p:nvSpPr>
          <p:cNvPr id="382" name="Google Shape;382;p6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83" name="Google Shape;38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200" y="1216988"/>
            <a:ext cx="4286250" cy="35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WebRTC Architecture</a:t>
            </a:r>
            <a:endParaRPr/>
          </a:p>
        </p:txBody>
      </p:sp>
      <p:sp>
        <p:nvSpPr>
          <p:cNvPr id="389" name="Google Shape;389;p6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90" name="Google Shape;39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150" y="1194550"/>
            <a:ext cx="6076950" cy="33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 1: SDP</a:t>
            </a:r>
            <a:endParaRPr/>
          </a:p>
        </p:txBody>
      </p:sp>
      <p:sp>
        <p:nvSpPr>
          <p:cNvPr id="396" name="Google Shape;396;p6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SDP is the most sensitive interface of WebRTC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WebRTC requires parsing untrusted SDP with no user interaction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Used WebRTC library to create SDP fuzzer on commandline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Reviewed SDP code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No bugs!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Some platforms implement separately</a:t>
            </a:r>
            <a:endParaRPr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 2: RTP and Media Protocols</a:t>
            </a:r>
            <a:endParaRPr/>
          </a:p>
        </p:txBody>
      </p:sp>
      <p:sp>
        <p:nvSpPr>
          <p:cNvPr id="402" name="Google Shape;402;p67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WebRTC has already implemented fuzzers for RTP, media protocols and codecs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But what about end-to-end?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Wrote end-to-end fuzzer for RTP</a:t>
            </a:r>
            <a:endParaRPr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 of a fuzzer</a:t>
            </a:r>
            <a:endParaRPr/>
          </a:p>
        </p:txBody>
      </p:sp>
      <p:sp>
        <p:nvSpPr>
          <p:cNvPr id="408" name="Google Shape;408;p6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Prototype</a:t>
            </a:r>
            <a:endParaRPr b="1" i="1"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Altered Chrome to randomly change a byte of every tenth RTP packet (beneath encryption layer)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Had one browser instance ‘call’ another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Crashed roughly every 30 seconds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Learned that the concept would generally work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Got very shallow bugs that blocked fuzzing fixed</a:t>
            </a:r>
            <a:endParaRPr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 of a fuzzer</a:t>
            </a:r>
            <a:endParaRPr/>
          </a:p>
        </p:txBody>
      </p:sp>
      <p:sp>
        <p:nvSpPr>
          <p:cNvPr id="414" name="Google Shape;414;p69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Client Fuzzer</a:t>
            </a:r>
            <a:endParaRPr b="1" i="1"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Wrote C++ client that interacts with browser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Lighter weight than browser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Can run against any target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Pro: crashes are guaranteed to work on browser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Con: slow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Found additional end-to-end vulnerabilities in WebRTC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Evolution of a fuzzer</a:t>
            </a:r>
            <a:endParaRPr/>
          </a:p>
        </p:txBody>
      </p:sp>
      <p:sp>
        <p:nvSpPr>
          <p:cNvPr id="420" name="Google Shape;420;p70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Distributed Fuzzer</a:t>
            </a:r>
            <a:endParaRPr b="1" i="1"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Wrote command line RTP emulator with help of WebRTC team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Pro: extremely fast, portable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Con: not an exact representation of any WebRTC implementation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Ran on multiple cores on borg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Many bugs!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Results!</a:t>
            </a:r>
            <a:endParaRPr/>
          </a:p>
        </p:txBody>
      </p:sp>
      <p:sp>
        <p:nvSpPr>
          <p:cNvPr id="426" name="Google Shape;426;p7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7 vulnerabilities found</a:t>
            </a:r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2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CVE-2018-6130</a:t>
            </a:r>
            <a:endParaRPr/>
          </a:p>
        </p:txBody>
      </p:sp>
      <p:sp>
        <p:nvSpPr>
          <p:cNvPr id="432" name="Google Shape;432;p72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std::map&lt;int64_t, GofInfo&gt; gof_info_ RTC_GUARDED_BY(crit_);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gof_info_.emplace(unwrapped_tl0,  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GofInfo(&amp;scalability_structures_[current_ss_idx_],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frame-&gt;id.picture_id));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 (frame-&gt;frame_type() == kVideoFrameKey) {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GofInfo info =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gof_info_.find(codec_header.tl0_pic_idx)-&gt;second;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FrameReceivedVp9(frame-&gt;id.picture_id, &amp;info);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UnwrapPictureIds(frame);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return kHandOff;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73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CVE-2018-6130</a:t>
            </a:r>
            <a:endParaRPr/>
          </a:p>
        </p:txBody>
      </p:sp>
      <p:sp>
        <p:nvSpPr>
          <p:cNvPr id="438" name="Google Shape;438;p73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std::map&lt;int64_t, GofInfo&gt; gof_info_ RTC_GUARDED_BY(crit_);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gof_info_.emplace(unwrapped_tl0,  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GofInfo(&amp;scalability_structures_[current_ss_idx_],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frame-&gt;id.picture_id));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 (frame-&gt;frame_type() == kVideoFrameKey) {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GofInfo info =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b="1" lang="en">
                <a:solidFill>
                  <a:srgbClr val="98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gof_info_.find(codec_header.tl0_pic_idx)-&gt;second;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FrameReceivedVp9(frame-&gt;id.picture_id, &amp;info);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UnwrapPictureIds(frame);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return kHandOff;</a:t>
            </a:r>
            <a:b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">
                <a:solidFill>
                  <a:srgbClr val="0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CVE-2018-6130</a:t>
            </a:r>
            <a:endParaRPr/>
          </a:p>
        </p:txBody>
      </p:sp>
      <p:sp>
        <p:nvSpPr>
          <p:cNvPr id="444" name="Google Shape;444;p7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const_iterator std::map::find	(	const key_type &amp; 	__x	)	const [inline]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Tries to locate an element in a map.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Parameters: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x	Key of (key, value) pair to be located.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Returns: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Read-only (constant) iterator pointing to sought-after element, or end() if not found.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CVE-2018-16071</a:t>
            </a:r>
            <a:endParaRPr/>
          </a:p>
        </p:txBody>
      </p:sp>
      <p:sp>
        <p:nvSpPr>
          <p:cNvPr id="450" name="Google Shape;450;p7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auto gof_info_it = gof_info_.find(...);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// snip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info = &amp;gof_info_it-&gt;second;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// Clean up info for base layers that are too old.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uint8_t old_tl0_pic_idx = codec_header.tl0_pic_idx -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kMaxGofSaved;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auto clean_gof_info_to =  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gof_info_.lower_bound(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old_tl0_pic_idx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gof_info_.erase(gof_info_.begin(), clean_gof_info_to);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FrameReceivedVp9(frame-&gt;id.picture_id, info);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451" name="Google Shape;451;p75"/>
          <p:cNvCxnSpPr/>
          <p:nvPr/>
        </p:nvCxnSpPr>
        <p:spPr>
          <a:xfrm flipH="1">
            <a:off x="5512875" y="3184425"/>
            <a:ext cx="1664700" cy="272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2" name="Google Shape;452;p75"/>
          <p:cNvSpPr txBox="1"/>
          <p:nvPr/>
        </p:nvSpPr>
        <p:spPr>
          <a:xfrm>
            <a:off x="7274750" y="2899375"/>
            <a:ext cx="37314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Untrusted value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packet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CVE-2018-6129</a:t>
            </a:r>
            <a:endParaRPr/>
          </a:p>
        </p:txBody>
      </p:sp>
      <p:sp>
        <p:nvSpPr>
          <p:cNvPr id="458" name="Google Shape;458;p7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size_t temporal_idx = info.gof-&gt;temporal_idx[gof_idx];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...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for (size_t l = 0; l &lt; temporal_idx; ++l) {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auto missing_frame_it =   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     missing_frames_for_layer_[l].lower_bound(ref_pid);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// Earlier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RETURN_FALSE_ON_ERROR(parser-&gt;ReadBits(&amp;t, 3));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  vp9-&gt;gof.temporal_idx[i] = t;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CVE-2018-6156</a:t>
            </a:r>
            <a:endParaRPr/>
          </a:p>
        </p:txBody>
      </p:sp>
      <p:sp>
        <p:nvSpPr>
          <p:cNvPr id="464" name="Google Shape;464;p77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FEC packets have a (theoretical) limit of 1500 bytes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So WebRTC copies packets off the wire into a 1500 byte buffer with no length checks</a:t>
            </a:r>
            <a:endParaRPr sz="2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Decoder Bugs</a:t>
            </a:r>
            <a:endParaRPr/>
          </a:p>
        </p:txBody>
      </p:sp>
      <p:sp>
        <p:nvSpPr>
          <p:cNvPr id="470" name="Google Shape;470;p7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CVE-2018-6155 -- UaF in VP8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Impacts more than WebRTC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CVE-2018-6157 -- Type Confusion in NAL (H264)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OOB read only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wait, there’s more</a:t>
            </a:r>
            <a:endParaRPr/>
          </a:p>
        </p:txBody>
      </p:sp>
      <p:sp>
        <p:nvSpPr>
          <p:cNvPr id="476" name="Google Shape;476;p79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WebRTC is used by many, many third parties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Facebook, WhatsApp, Signal, Viber, Slack, etc.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Every* mobile device has several copies of WebRTC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WebRTC documentation provided no guidance on updates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Worked with WebRTC to provide better guidance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Still gaps in patching</a:t>
            </a:r>
            <a:endParaRPr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WebRTC Fuzzing</a:t>
            </a:r>
            <a:endParaRPr/>
          </a:p>
        </p:txBody>
      </p:sp>
      <p:sp>
        <p:nvSpPr>
          <p:cNvPr id="482" name="Google Shape;482;p80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Fuzzing tool has been committed to WebRTC as video_replay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Try this at home!</a:t>
            </a:r>
            <a:endParaRPr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8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488" name="Google Shape;488;p8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Many new browser features have limited external security attention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Different bug finding techniques work well on different targets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The high tooling effort of both of these projects was worth it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Both projects could have benefited from more thought on patching strategies for non-browser users</a:t>
            </a:r>
            <a:endParaRPr sz="2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2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sp>
        <p:nvSpPr>
          <p:cNvPr id="494" name="Google Shape;494;p82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82"/>
          <p:cNvSpPr txBox="1"/>
          <p:nvPr/>
        </p:nvSpPr>
        <p:spPr>
          <a:xfrm>
            <a:off x="1574475" y="3671250"/>
            <a:ext cx="5943600" cy="14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4FC3F7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https://googleprojectzero.blogspot.com/</a:t>
            </a:r>
            <a:r>
              <a:rPr lang="en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@natashenka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natashenka@google.com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6" name="Google Shape;496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4075" y="1195563"/>
            <a:ext cx="422910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3"/>
          <p:cNvSpPr txBox="1"/>
          <p:nvPr>
            <p:ph type="title"/>
          </p:nvPr>
        </p:nvSpPr>
        <p:spPr>
          <a:xfrm>
            <a:off x="176225" y="703050"/>
            <a:ext cx="6797700" cy="3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Bug 1654 (The WhatsApp Bug)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83"/>
          <p:cNvSpPr/>
          <p:nvPr/>
        </p:nvSpPr>
        <p:spPr>
          <a:xfrm flipH="1">
            <a:off x="8167800" y="-9075"/>
            <a:ext cx="976200" cy="780900"/>
          </a:xfrm>
          <a:prstGeom prst="diagStripe">
            <a:avLst>
              <a:gd fmla="val 50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83"/>
          <p:cNvSpPr txBox="1"/>
          <p:nvPr/>
        </p:nvSpPr>
        <p:spPr>
          <a:xfrm>
            <a:off x="6766475" y="3050700"/>
            <a:ext cx="35145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4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WhatsApp Video Conferencing</a:t>
            </a:r>
            <a:endParaRPr/>
          </a:p>
        </p:txBody>
      </p:sp>
      <p:sp>
        <p:nvSpPr>
          <p:cNvPr id="509" name="Google Shape;509;p84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Uses PJSIP and WebRTC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RTP Processing is PJSIP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PJSIP is open source</a:t>
            </a:r>
            <a:endParaRPr sz="2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85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Encryption</a:t>
            </a:r>
            <a:endParaRPr/>
          </a:p>
        </p:txBody>
      </p:sp>
      <p:sp>
        <p:nvSpPr>
          <p:cNvPr id="515" name="Google Shape;515;p85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Looked at Android App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No symbols, but log entries from libsrtp and PJSIP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Identified memcpy from packet to buffer before encryption (looked for srtp_protect log entries)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6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Try</a:t>
            </a:r>
            <a:endParaRPr/>
          </a:p>
        </p:txBody>
      </p:sp>
      <p:sp>
        <p:nvSpPr>
          <p:cNvPr id="521" name="Google Shape;521;p86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Wrote a Frida script that hooked all memcpy instances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Frida is awesome!</a:t>
            </a:r>
            <a:endParaRPr sz="2400"/>
          </a:p>
        </p:txBody>
      </p:sp>
      <p:graphicFrame>
        <p:nvGraphicFramePr>
          <p:cNvPr id="522" name="Google Shape;522;p86"/>
          <p:cNvGraphicFramePr/>
          <p:nvPr/>
        </p:nvGraphicFramePr>
        <p:xfrm>
          <a:off x="689250" y="2224850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{BD5EF84E-7C6D-45BA-996D-07C0806484F1}</a:tableStyleId>
              </a:tblPr>
              <a:tblGrid>
                <a:gridCol w="1665750"/>
                <a:gridCol w="6099750"/>
              </a:tblGrid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4292E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hook_code </a:t>
                      </a:r>
                      <a:r>
                        <a:rPr lang="en">
                          <a:solidFill>
                            <a:srgbClr val="D73A49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=</a:t>
                      </a: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""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Interceptor.attach (Module.findExportByName ( "libc.so", "read"), {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    onEnter: function (args) {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    send (Memory.readUtf8String (args [1]));    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},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    onLeave: function (retval) {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  <a:tr h="190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5250" marL="952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2F62"/>
                          </a:solidFill>
                          <a:highlight>
                            <a:srgbClr val="FFFFFF"/>
                          </a:highlight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}</a:t>
                      </a:r>
                      <a:endParaRPr>
                        <a:solidFill>
                          <a:srgbClr val="032F62"/>
                        </a:solidFill>
                        <a:highlight>
                          <a:srgbClr val="FFFFFF"/>
                        </a:highlight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5250" marL="95250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7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Hooking memcpy</a:t>
            </a:r>
            <a:endParaRPr/>
          </a:p>
        </p:txBody>
      </p:sp>
      <p:sp>
        <p:nvSpPr>
          <p:cNvPr id="528" name="Google Shape;528;p87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Frida is too slow to make a call without a lot of lag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○"/>
            </a:pPr>
            <a:r>
              <a:rPr lang="en" sz="2400"/>
              <a:t>Good for debugging binary changes though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Changed specific memcpy to point to function I wrote in ARM64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Assembly of my function overwrote GIF transcoder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8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Hooking malloc</a:t>
            </a:r>
            <a:endParaRPr/>
          </a:p>
        </p:txBody>
      </p:sp>
      <p:sp>
        <p:nvSpPr>
          <p:cNvPr id="534" name="Google Shape;534;p88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Original branch to malloc was BL instruction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Used the ARM branch finder to make it point to my function instead </a:t>
            </a:r>
            <a:r>
              <a:rPr lang="en" sz="2400" u="sng">
                <a:solidFill>
                  <a:srgbClr val="DB4437"/>
                </a:solidFill>
                <a:hlinkClick r:id="rId3"/>
              </a:rPr>
              <a:t>http://armconverter.com/branchfinder/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My function calls dlopen, dlsym and then a function in libnatalie.so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89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Hooking malloc</a:t>
            </a:r>
            <a:endParaRPr/>
          </a:p>
        </p:txBody>
      </p:sp>
      <p:sp>
        <p:nvSpPr>
          <p:cNvPr id="540" name="Google Shape;540;p89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Had issues with calls disconnecting, turned out I was corrupting a used register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After a few fixes could log and alter incoming packets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Replaying packets by pure copying did not work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0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Hooking malloc</a:t>
            </a:r>
            <a:endParaRPr/>
          </a:p>
        </p:txBody>
      </p:sp>
      <p:sp>
        <p:nvSpPr>
          <p:cNvPr id="546" name="Google Shape;546;p90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WhatsApp has FOUR RTC streams, even when muted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Luckily, they have different payload types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/>
              <a:t>Fixing ssrc and sending logged packets worked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91"/>
          <p:cNvSpPr txBox="1"/>
          <p:nvPr>
            <p:ph type="title"/>
          </p:nvPr>
        </p:nvSpPr>
        <p:spPr>
          <a:xfrm>
            <a:off x="180900" y="446900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Fuzzing</a:t>
            </a:r>
            <a:endParaRPr/>
          </a:p>
        </p:txBody>
      </p:sp>
      <p:sp>
        <p:nvSpPr>
          <p:cNvPr id="552" name="Google Shape;552;p91"/>
          <p:cNvSpPr txBox="1"/>
          <p:nvPr>
            <p:ph idx="1" type="body"/>
          </p:nvPr>
        </p:nvSpPr>
        <p:spPr>
          <a:xfrm>
            <a:off x="180900" y="1143700"/>
            <a:ext cx="878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Replaced libnatalie.so with a function that altered outgoing RTP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Crash took 15 minutes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oogle">
  <a:themeElements>
    <a:clrScheme name="Google">
      <a:dk1>
        <a:srgbClr val="4285F4"/>
      </a:dk1>
      <a:lt1>
        <a:srgbClr val="FFFFFF"/>
      </a:lt1>
      <a:dk2>
        <a:srgbClr val="666666"/>
      </a:dk2>
      <a:lt2>
        <a:srgbClr val="BDBDBD"/>
      </a:lt2>
      <a:accent1>
        <a:srgbClr val="0277BD"/>
      </a:accent1>
      <a:accent2>
        <a:srgbClr val="34A853"/>
      </a:accent2>
      <a:accent3>
        <a:srgbClr val="EA4335"/>
      </a:accent3>
      <a:accent4>
        <a:srgbClr val="FF9800"/>
      </a:accent4>
      <a:accent5>
        <a:srgbClr val="4FC3F7"/>
      </a:accent5>
      <a:accent6>
        <a:srgbClr val="FBBC05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oogle">
  <a:themeElements>
    <a:clrScheme name="Google">
      <a:dk1>
        <a:srgbClr val="4285F4"/>
      </a:dk1>
      <a:lt1>
        <a:srgbClr val="FFFFFF"/>
      </a:lt1>
      <a:dk2>
        <a:srgbClr val="666666"/>
      </a:dk2>
      <a:lt2>
        <a:srgbClr val="BDBDBD"/>
      </a:lt2>
      <a:accent1>
        <a:srgbClr val="0277BD"/>
      </a:accent1>
      <a:accent2>
        <a:srgbClr val="34A853"/>
      </a:accent2>
      <a:accent3>
        <a:srgbClr val="EA4335"/>
      </a:accent3>
      <a:accent4>
        <a:srgbClr val="FF9800"/>
      </a:accent4>
      <a:accent5>
        <a:srgbClr val="4FC3F7"/>
      </a:accent5>
      <a:accent6>
        <a:srgbClr val="FBBC05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Google">
  <a:themeElements>
    <a:clrScheme name="Google">
      <a:dk1>
        <a:srgbClr val="4285F4"/>
      </a:dk1>
      <a:lt1>
        <a:srgbClr val="FFFFFF"/>
      </a:lt1>
      <a:dk2>
        <a:srgbClr val="666666"/>
      </a:dk2>
      <a:lt2>
        <a:srgbClr val="BDBDBD"/>
      </a:lt2>
      <a:accent1>
        <a:srgbClr val="0277BD"/>
      </a:accent1>
      <a:accent2>
        <a:srgbClr val="34A853"/>
      </a:accent2>
      <a:accent3>
        <a:srgbClr val="EA4335"/>
      </a:accent3>
      <a:accent4>
        <a:srgbClr val="FF9800"/>
      </a:accent4>
      <a:accent5>
        <a:srgbClr val="4FC3F7"/>
      </a:accent5>
      <a:accent6>
        <a:srgbClr val="FBBC05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