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6" r:id="rId2"/>
    <p:sldId id="257" r:id="rId3"/>
    <p:sldId id="298" r:id="rId4"/>
    <p:sldId id="259" r:id="rId5"/>
    <p:sldId id="260" r:id="rId6"/>
    <p:sldId id="261" r:id="rId7"/>
    <p:sldId id="262" r:id="rId8"/>
    <p:sldId id="263" r:id="rId9"/>
    <p:sldId id="265" r:id="rId10"/>
    <p:sldId id="266" r:id="rId11"/>
    <p:sldId id="267" r:id="rId12"/>
    <p:sldId id="264" r:id="rId13"/>
    <p:sldId id="268" r:id="rId14"/>
    <p:sldId id="299" r:id="rId15"/>
    <p:sldId id="271" r:id="rId16"/>
    <p:sldId id="301" r:id="rId17"/>
    <p:sldId id="269" r:id="rId18"/>
    <p:sldId id="274" r:id="rId19"/>
    <p:sldId id="276" r:id="rId20"/>
    <p:sldId id="275" r:id="rId21"/>
    <p:sldId id="277" r:id="rId22"/>
    <p:sldId id="278" r:id="rId23"/>
    <p:sldId id="279" r:id="rId24"/>
    <p:sldId id="280" r:id="rId25"/>
    <p:sldId id="281" r:id="rId26"/>
    <p:sldId id="282" r:id="rId27"/>
    <p:sldId id="283" r:id="rId28"/>
    <p:sldId id="285" r:id="rId29"/>
    <p:sldId id="289" r:id="rId30"/>
    <p:sldId id="300" r:id="rId31"/>
    <p:sldId id="292" r:id="rId32"/>
    <p:sldId id="294" r:id="rId33"/>
    <p:sldId id="293" r:id="rId34"/>
    <p:sldId id="295" r:id="rId35"/>
    <p:sldId id="296" r:id="rId36"/>
    <p:sldId id="297"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692" autoAdjust="0"/>
    <p:restoredTop sz="75574" autoAdjust="0"/>
  </p:normalViewPr>
  <p:slideViewPr>
    <p:cSldViewPr>
      <p:cViewPr varScale="1">
        <p:scale>
          <a:sx n="67" d="100"/>
          <a:sy n="67" d="100"/>
        </p:scale>
        <p:origin x="883"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6ACAAD-E0B9-459F-9BBF-23906BFBD279}" type="datetimeFigureOut">
              <a:rPr lang="en-US" smtClean="0"/>
              <a:t>10/31/2012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B201A5-70F8-404C-A06F-021E4960C4FA}" type="slidenum">
              <a:rPr lang="en-US" smtClean="0"/>
              <a:t>‹#›</a:t>
            </a:fld>
            <a:endParaRPr lang="en-US"/>
          </a:p>
        </p:txBody>
      </p:sp>
    </p:spTree>
    <p:extLst>
      <p:ext uri="{BB962C8B-B14F-4D97-AF65-F5344CB8AC3E}">
        <p14:creationId xmlns:p14="http://schemas.microsoft.com/office/powerpoint/2010/main" val="4182894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01B201A5-70F8-404C-A06F-021E4960C4FA}" type="slidenum">
              <a:rPr lang="en-US" smtClean="0"/>
              <a:t>3</a:t>
            </a:fld>
            <a:endParaRPr lang="en-US"/>
          </a:p>
        </p:txBody>
      </p:sp>
    </p:spTree>
    <p:extLst>
      <p:ext uri="{BB962C8B-B14F-4D97-AF65-F5344CB8AC3E}">
        <p14:creationId xmlns:p14="http://schemas.microsoft.com/office/powerpoint/2010/main" val="40659089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15E5EE-22AF-45DC-B5D0-BC8CEFB389F9}" type="slidenum">
              <a:rPr lang="en-US">
                <a:solidFill>
                  <a:prstClr val="black"/>
                </a:solidFill>
              </a:rPr>
              <a:pPr/>
              <a:t>12</a:t>
            </a:fld>
            <a:endParaRPr lang="en-US">
              <a:solidFill>
                <a:prstClr val="black"/>
              </a:solidFill>
            </a:endParaRPr>
          </a:p>
        </p:txBody>
      </p:sp>
      <p:sp>
        <p:nvSpPr>
          <p:cNvPr id="291842" name="Rectangle 2"/>
          <p:cNvSpPr>
            <a:spLocks noGrp="1" noRot="1" noChangeAspect="1" noChangeArrowheads="1" noTextEdit="1"/>
          </p:cNvSpPr>
          <p:nvPr>
            <p:ph type="sldImg"/>
          </p:nvPr>
        </p:nvSpPr>
        <p:spPr>
          <a:xfrm>
            <a:off x="1144588" y="684213"/>
            <a:ext cx="4573587" cy="3429000"/>
          </a:xfrm>
          <a:ln/>
        </p:spPr>
      </p:sp>
      <p:sp>
        <p:nvSpPr>
          <p:cNvPr id="291843" name="Rectangle 3"/>
          <p:cNvSpPr>
            <a:spLocks noGrp="1" noChangeArrowheads="1"/>
          </p:cNvSpPr>
          <p:nvPr>
            <p:ph type="body" idx="1"/>
          </p:nvPr>
        </p:nvSpPr>
        <p:spPr>
          <a:xfrm>
            <a:off x="915991" y="4345100"/>
            <a:ext cx="5026025" cy="4114246"/>
          </a:xfrm>
        </p:spPr>
        <p:txBody>
          <a:bodyPr/>
          <a:lstStyle/>
          <a:p>
            <a:endParaRPr lang="en-US" dirty="0"/>
          </a:p>
        </p:txBody>
      </p:sp>
    </p:spTree>
    <p:extLst>
      <p:ext uri="{BB962C8B-B14F-4D97-AF65-F5344CB8AC3E}">
        <p14:creationId xmlns:p14="http://schemas.microsoft.com/office/powerpoint/2010/main" val="42479198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9DE332-AA71-4F42-B2EA-D58CB67E87A7}" type="slidenum">
              <a:rPr lang="en-US">
                <a:solidFill>
                  <a:prstClr val="black"/>
                </a:solidFill>
              </a:rPr>
              <a:pPr/>
              <a:t>13</a:t>
            </a:fld>
            <a:endParaRPr lang="en-US">
              <a:solidFill>
                <a:prstClr val="black"/>
              </a:solidFill>
            </a:endParaRPr>
          </a:p>
        </p:txBody>
      </p:sp>
      <p:sp>
        <p:nvSpPr>
          <p:cNvPr id="715778" name="Rectangle 2"/>
          <p:cNvSpPr>
            <a:spLocks noGrp="1" noRot="1" noChangeAspect="1" noChangeArrowheads="1" noTextEdit="1"/>
          </p:cNvSpPr>
          <p:nvPr>
            <p:ph type="sldImg"/>
          </p:nvPr>
        </p:nvSpPr>
        <p:spPr>
          <a:xfrm>
            <a:off x="1144588" y="684213"/>
            <a:ext cx="4573587" cy="3429000"/>
          </a:xfrm>
          <a:ln/>
        </p:spPr>
      </p:sp>
      <p:sp>
        <p:nvSpPr>
          <p:cNvPr id="715779" name="Rectangle 3"/>
          <p:cNvSpPr>
            <a:spLocks noGrp="1" noChangeArrowheads="1"/>
          </p:cNvSpPr>
          <p:nvPr>
            <p:ph type="body" idx="1"/>
          </p:nvPr>
        </p:nvSpPr>
        <p:spPr>
          <a:xfrm>
            <a:off x="915989" y="4345100"/>
            <a:ext cx="5026025" cy="4114246"/>
          </a:xfrm>
        </p:spPr>
        <p:txBody>
          <a:bodyPr/>
          <a:lstStyle/>
          <a:p>
            <a:r>
              <a:rPr lang="en-US" dirty="0" smtClean="0"/>
              <a:t>http://blogs.msdn.com/b/sqlserverstorageengine/archive/2006/06/10/625659.aspx</a:t>
            </a:r>
          </a:p>
          <a:p>
            <a:endParaRPr lang="en-US" dirty="0" smtClean="0"/>
          </a:p>
          <a:p>
            <a:r>
              <a:rPr lang="en-US" altLang="zh-CN" sz="1200" kern="1200" dirty="0" smtClean="0">
                <a:solidFill>
                  <a:schemeClr val="tx1"/>
                </a:solidFill>
                <a:latin typeface="+mn-lt"/>
                <a:ea typeface="+mn-ea"/>
                <a:cs typeface="+mn-cs"/>
              </a:rPr>
              <a:t>create table t1(c1 </a:t>
            </a:r>
            <a:r>
              <a:rPr lang="en-US" altLang="zh-CN" sz="1200" kern="1200" dirty="0" err="1" smtClean="0">
                <a:solidFill>
                  <a:schemeClr val="tx1"/>
                </a:solidFill>
                <a:latin typeface="+mn-lt"/>
                <a:ea typeface="+mn-ea"/>
                <a:cs typeface="+mn-cs"/>
              </a:rPr>
              <a:t>int</a:t>
            </a:r>
            <a:r>
              <a:rPr lang="en-US" altLang="zh-CN" sz="1200" kern="1200" dirty="0" smtClean="0">
                <a:solidFill>
                  <a:schemeClr val="tx1"/>
                </a:solidFill>
                <a:latin typeface="+mn-lt"/>
                <a:ea typeface="+mn-ea"/>
                <a:cs typeface="+mn-cs"/>
              </a:rPr>
              <a:t> not null primary key, c2 char(20))</a:t>
            </a: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create index idx_c2 on t1(c2)</a:t>
            </a:r>
          </a:p>
          <a:p>
            <a:endParaRPr lang="zh-CN" altLang="en-US"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declare @</a:t>
            </a:r>
            <a:r>
              <a:rPr lang="en-US" altLang="zh-CN" sz="1200" kern="1200" dirty="0" err="1" smtClean="0">
                <a:solidFill>
                  <a:schemeClr val="tx1"/>
                </a:solidFill>
                <a:latin typeface="+mn-lt"/>
                <a:ea typeface="+mn-ea"/>
                <a:cs typeface="+mn-cs"/>
              </a:rPr>
              <a:t>i</a:t>
            </a:r>
            <a:r>
              <a:rPr lang="en-US" altLang="zh-CN" sz="1200" kern="1200" dirty="0" smtClean="0">
                <a:solidFill>
                  <a:schemeClr val="tx1"/>
                </a:solidFill>
                <a:latin typeface="+mn-lt"/>
                <a:ea typeface="+mn-ea"/>
                <a:cs typeface="+mn-cs"/>
              </a:rPr>
              <a:t> </a:t>
            </a:r>
            <a:r>
              <a:rPr lang="en-US" altLang="zh-CN" sz="1200" kern="1200" dirty="0" err="1" smtClean="0">
                <a:solidFill>
                  <a:schemeClr val="tx1"/>
                </a:solidFill>
                <a:latin typeface="+mn-lt"/>
                <a:ea typeface="+mn-ea"/>
                <a:cs typeface="+mn-cs"/>
              </a:rPr>
              <a:t>int</a:t>
            </a:r>
            <a:r>
              <a:rPr lang="en-US" altLang="zh-CN" sz="1200" kern="1200" dirty="0" smtClean="0">
                <a:solidFill>
                  <a:schemeClr val="tx1"/>
                </a:solidFill>
                <a:latin typeface="+mn-lt"/>
                <a:ea typeface="+mn-ea"/>
                <a:cs typeface="+mn-cs"/>
              </a:rPr>
              <a:t> = 0</a:t>
            </a: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while (@</a:t>
            </a:r>
            <a:r>
              <a:rPr lang="en-US" altLang="zh-CN" sz="1200" kern="1200" dirty="0" err="1" smtClean="0">
                <a:solidFill>
                  <a:schemeClr val="tx1"/>
                </a:solidFill>
                <a:latin typeface="+mn-lt"/>
                <a:ea typeface="+mn-ea"/>
                <a:cs typeface="+mn-cs"/>
              </a:rPr>
              <a:t>i</a:t>
            </a:r>
            <a:r>
              <a:rPr lang="en-US" altLang="zh-CN" sz="1200" kern="1200" dirty="0" smtClean="0">
                <a:solidFill>
                  <a:schemeClr val="tx1"/>
                </a:solidFill>
                <a:latin typeface="+mn-lt"/>
                <a:ea typeface="+mn-ea"/>
                <a:cs typeface="+mn-cs"/>
              </a:rPr>
              <a:t> &lt; 1000000)</a:t>
            </a:r>
          </a:p>
          <a:p>
            <a:r>
              <a:rPr lang="en-US" altLang="zh-CN" sz="1200" kern="1200" dirty="0" smtClean="0">
                <a:solidFill>
                  <a:schemeClr val="tx1"/>
                </a:solidFill>
                <a:latin typeface="+mn-lt"/>
                <a:ea typeface="+mn-ea"/>
                <a:cs typeface="+mn-cs"/>
              </a:rPr>
              <a:t>begin</a:t>
            </a:r>
          </a:p>
          <a:p>
            <a:r>
              <a:rPr lang="en-US" altLang="zh-CN" sz="1200" kern="1200" dirty="0" smtClean="0">
                <a:solidFill>
                  <a:schemeClr val="tx1"/>
                </a:solidFill>
                <a:latin typeface="+mn-lt"/>
                <a:ea typeface="+mn-ea"/>
                <a:cs typeface="+mn-cs"/>
              </a:rPr>
              <a:t>insert into t1 values (@</a:t>
            </a:r>
            <a:r>
              <a:rPr lang="en-US" altLang="zh-CN" sz="1200" kern="1200" dirty="0" err="1" smtClean="0">
                <a:solidFill>
                  <a:schemeClr val="tx1"/>
                </a:solidFill>
                <a:latin typeface="+mn-lt"/>
                <a:ea typeface="+mn-ea"/>
                <a:cs typeface="+mn-cs"/>
              </a:rPr>
              <a:t>i</a:t>
            </a:r>
            <a:r>
              <a:rPr lang="en-US" altLang="zh-CN" sz="1200" kern="1200" dirty="0" smtClean="0">
                <a:solidFill>
                  <a:schemeClr val="tx1"/>
                </a:solidFill>
                <a:latin typeface="+mn-lt"/>
                <a:ea typeface="+mn-ea"/>
                <a:cs typeface="+mn-cs"/>
              </a:rPr>
              <a:t>, 'a' + convert(</a:t>
            </a:r>
            <a:r>
              <a:rPr lang="en-US" altLang="zh-CN" sz="1200" kern="1200" dirty="0" err="1" smtClean="0">
                <a:solidFill>
                  <a:schemeClr val="tx1"/>
                </a:solidFill>
                <a:latin typeface="+mn-lt"/>
                <a:ea typeface="+mn-ea"/>
                <a:cs typeface="+mn-cs"/>
              </a:rPr>
              <a:t>varchar</a:t>
            </a:r>
            <a:r>
              <a:rPr lang="en-US" altLang="zh-CN" sz="1200" kern="1200" dirty="0" smtClean="0">
                <a:solidFill>
                  <a:schemeClr val="tx1"/>
                </a:solidFill>
                <a:latin typeface="+mn-lt"/>
                <a:ea typeface="+mn-ea"/>
                <a:cs typeface="+mn-cs"/>
              </a:rPr>
              <a:t>, @</a:t>
            </a:r>
            <a:r>
              <a:rPr lang="en-US" altLang="zh-CN" sz="1200" kern="1200" dirty="0" err="1" smtClean="0">
                <a:solidFill>
                  <a:schemeClr val="tx1"/>
                </a:solidFill>
                <a:latin typeface="+mn-lt"/>
                <a:ea typeface="+mn-ea"/>
                <a:cs typeface="+mn-cs"/>
              </a:rPr>
              <a:t>i</a:t>
            </a:r>
            <a:r>
              <a:rPr lang="en-US" altLang="zh-CN" sz="1200" kern="1200" dirty="0" smtClean="0">
                <a:solidFill>
                  <a:schemeClr val="tx1"/>
                </a:solidFill>
                <a:latin typeface="+mn-lt"/>
                <a:ea typeface="+mn-ea"/>
                <a:cs typeface="+mn-cs"/>
              </a:rPr>
              <a:t>))</a:t>
            </a:r>
          </a:p>
          <a:p>
            <a:r>
              <a:rPr lang="en-US" altLang="zh-CN" sz="1200" kern="1200" dirty="0" smtClean="0">
                <a:solidFill>
                  <a:schemeClr val="tx1"/>
                </a:solidFill>
                <a:latin typeface="+mn-lt"/>
                <a:ea typeface="+mn-ea"/>
                <a:cs typeface="+mn-cs"/>
              </a:rPr>
              <a:t>set @</a:t>
            </a:r>
            <a:r>
              <a:rPr lang="en-US" altLang="zh-CN" sz="1200" kern="1200" dirty="0" err="1" smtClean="0">
                <a:solidFill>
                  <a:schemeClr val="tx1"/>
                </a:solidFill>
                <a:latin typeface="+mn-lt"/>
                <a:ea typeface="+mn-ea"/>
                <a:cs typeface="+mn-cs"/>
              </a:rPr>
              <a:t>i</a:t>
            </a:r>
            <a:r>
              <a:rPr lang="en-US" altLang="zh-CN" sz="1200" kern="1200" dirty="0" smtClean="0">
                <a:solidFill>
                  <a:schemeClr val="tx1"/>
                </a:solidFill>
                <a:latin typeface="+mn-lt"/>
                <a:ea typeface="+mn-ea"/>
                <a:cs typeface="+mn-cs"/>
              </a:rPr>
              <a:t> += 1</a:t>
            </a:r>
          </a:p>
          <a:p>
            <a:r>
              <a:rPr lang="en-US" altLang="zh-CN" sz="1200" kern="1200" dirty="0" smtClean="0">
                <a:solidFill>
                  <a:schemeClr val="tx1"/>
                </a:solidFill>
                <a:latin typeface="+mn-lt"/>
                <a:ea typeface="+mn-ea"/>
                <a:cs typeface="+mn-cs"/>
              </a:rPr>
              <a:t>end</a:t>
            </a: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select * from </a:t>
            </a:r>
            <a:r>
              <a:rPr lang="en-US" altLang="zh-CN" sz="1200" kern="1200" dirty="0" err="1" smtClean="0">
                <a:solidFill>
                  <a:schemeClr val="tx1"/>
                </a:solidFill>
                <a:latin typeface="+mn-lt"/>
                <a:ea typeface="+mn-ea"/>
                <a:cs typeface="+mn-cs"/>
              </a:rPr>
              <a:t>sys.partitions</a:t>
            </a:r>
            <a:endParaRPr lang="en-US"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where </a:t>
            </a:r>
            <a:r>
              <a:rPr lang="en-US" altLang="zh-CN" sz="1200" kern="1200" dirty="0" err="1" smtClean="0">
                <a:solidFill>
                  <a:schemeClr val="tx1"/>
                </a:solidFill>
                <a:latin typeface="+mn-lt"/>
                <a:ea typeface="+mn-ea"/>
                <a:cs typeface="+mn-cs"/>
              </a:rPr>
              <a:t>object_id</a:t>
            </a:r>
            <a:r>
              <a:rPr lang="en-US" altLang="zh-CN" sz="1200" kern="1200" dirty="0" smtClean="0">
                <a:solidFill>
                  <a:schemeClr val="tx1"/>
                </a:solidFill>
                <a:latin typeface="+mn-lt"/>
                <a:ea typeface="+mn-ea"/>
                <a:cs typeface="+mn-cs"/>
              </a:rPr>
              <a:t> = </a:t>
            </a:r>
            <a:r>
              <a:rPr lang="en-US" altLang="zh-CN" sz="1200" kern="1200" dirty="0" err="1" smtClean="0">
                <a:solidFill>
                  <a:schemeClr val="tx1"/>
                </a:solidFill>
                <a:latin typeface="+mn-lt"/>
                <a:ea typeface="+mn-ea"/>
                <a:cs typeface="+mn-cs"/>
              </a:rPr>
              <a:t>object_id</a:t>
            </a:r>
            <a:r>
              <a:rPr lang="en-US" altLang="zh-CN" sz="1200" kern="1200" dirty="0" smtClean="0">
                <a:solidFill>
                  <a:schemeClr val="tx1"/>
                </a:solidFill>
                <a:latin typeface="+mn-lt"/>
                <a:ea typeface="+mn-ea"/>
                <a:cs typeface="+mn-cs"/>
              </a:rPr>
              <a:t>('t1')</a:t>
            </a:r>
          </a:p>
          <a:p>
            <a:endParaRPr lang="zh-CN" altLang="en-US"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select * from </a:t>
            </a:r>
            <a:r>
              <a:rPr lang="en-US" altLang="zh-CN" sz="1200" kern="1200" dirty="0" err="1" smtClean="0">
                <a:solidFill>
                  <a:schemeClr val="tx1"/>
                </a:solidFill>
                <a:latin typeface="+mn-lt"/>
                <a:ea typeface="+mn-ea"/>
                <a:cs typeface="+mn-cs"/>
              </a:rPr>
              <a:t>sys.system_internals_allocation_units</a:t>
            </a:r>
            <a:r>
              <a:rPr lang="en-US" altLang="zh-CN" sz="1200" kern="1200" dirty="0" smtClean="0">
                <a:solidFill>
                  <a:schemeClr val="tx1"/>
                </a:solidFill>
                <a:latin typeface="+mn-lt"/>
                <a:ea typeface="+mn-ea"/>
                <a:cs typeface="+mn-cs"/>
              </a:rPr>
              <a:t> </a:t>
            </a:r>
          </a:p>
          <a:p>
            <a:r>
              <a:rPr lang="en-US" altLang="zh-CN" sz="1200" kern="1200" dirty="0" smtClean="0">
                <a:solidFill>
                  <a:schemeClr val="tx1"/>
                </a:solidFill>
                <a:latin typeface="+mn-lt"/>
                <a:ea typeface="+mn-ea"/>
                <a:cs typeface="+mn-cs"/>
              </a:rPr>
              <a:t>where </a:t>
            </a:r>
            <a:r>
              <a:rPr lang="en-US" altLang="zh-CN" sz="1200" kern="1200" dirty="0" err="1" smtClean="0">
                <a:solidFill>
                  <a:schemeClr val="tx1"/>
                </a:solidFill>
                <a:latin typeface="+mn-lt"/>
                <a:ea typeface="+mn-ea"/>
                <a:cs typeface="+mn-cs"/>
              </a:rPr>
              <a:t>container_id</a:t>
            </a:r>
            <a:r>
              <a:rPr lang="en-US" altLang="zh-CN" sz="1200" kern="1200" dirty="0" smtClean="0">
                <a:solidFill>
                  <a:schemeClr val="tx1"/>
                </a:solidFill>
                <a:latin typeface="+mn-lt"/>
                <a:ea typeface="+mn-ea"/>
                <a:cs typeface="+mn-cs"/>
              </a:rPr>
              <a:t> in ( '72057594039042048', '72057594039107584')</a:t>
            </a:r>
          </a:p>
          <a:p>
            <a:endParaRPr lang="zh-CN" altLang="en-US"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select * from </a:t>
            </a:r>
            <a:r>
              <a:rPr lang="en-US" altLang="zh-CN" sz="1200" kern="1200" dirty="0" err="1" smtClean="0">
                <a:solidFill>
                  <a:schemeClr val="tx1"/>
                </a:solidFill>
                <a:latin typeface="+mn-lt"/>
                <a:ea typeface="+mn-ea"/>
                <a:cs typeface="+mn-cs"/>
              </a:rPr>
              <a:t>sys.sysrowsets</a:t>
            </a:r>
            <a:endParaRPr lang="en-US"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where </a:t>
            </a:r>
            <a:r>
              <a:rPr lang="en-US" altLang="zh-CN" sz="1200" kern="1200" dirty="0" err="1" smtClean="0">
                <a:solidFill>
                  <a:schemeClr val="tx1"/>
                </a:solidFill>
                <a:latin typeface="+mn-lt"/>
                <a:ea typeface="+mn-ea"/>
                <a:cs typeface="+mn-cs"/>
              </a:rPr>
              <a:t>idmajor</a:t>
            </a:r>
            <a:r>
              <a:rPr lang="en-US" altLang="zh-CN" sz="1200" kern="1200" dirty="0" smtClean="0">
                <a:solidFill>
                  <a:schemeClr val="tx1"/>
                </a:solidFill>
                <a:latin typeface="+mn-lt"/>
                <a:ea typeface="+mn-ea"/>
                <a:cs typeface="+mn-cs"/>
              </a:rPr>
              <a:t> = </a:t>
            </a:r>
            <a:r>
              <a:rPr lang="en-US" altLang="zh-CN" sz="1200" kern="1200" dirty="0" err="1" smtClean="0">
                <a:solidFill>
                  <a:schemeClr val="tx1"/>
                </a:solidFill>
                <a:latin typeface="+mn-lt"/>
                <a:ea typeface="+mn-ea"/>
                <a:cs typeface="+mn-cs"/>
              </a:rPr>
              <a:t>object_id</a:t>
            </a:r>
            <a:r>
              <a:rPr lang="en-US" altLang="zh-CN" sz="1200" kern="1200" dirty="0" smtClean="0">
                <a:solidFill>
                  <a:schemeClr val="tx1"/>
                </a:solidFill>
                <a:latin typeface="+mn-lt"/>
                <a:ea typeface="+mn-ea"/>
                <a:cs typeface="+mn-cs"/>
              </a:rPr>
              <a:t>('t1')</a:t>
            </a: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select * from </a:t>
            </a:r>
            <a:r>
              <a:rPr lang="en-US" altLang="zh-CN" sz="1200" kern="1200" dirty="0" err="1" smtClean="0">
                <a:solidFill>
                  <a:schemeClr val="tx1"/>
                </a:solidFill>
                <a:latin typeface="+mn-lt"/>
                <a:ea typeface="+mn-ea"/>
                <a:cs typeface="+mn-cs"/>
              </a:rPr>
              <a:t>sys.sysidxstats</a:t>
            </a:r>
            <a:endParaRPr lang="en-US"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where id = </a:t>
            </a:r>
            <a:r>
              <a:rPr lang="en-US" altLang="zh-CN" sz="1200" kern="1200" dirty="0" err="1" smtClean="0">
                <a:solidFill>
                  <a:schemeClr val="tx1"/>
                </a:solidFill>
                <a:latin typeface="+mn-lt"/>
                <a:ea typeface="+mn-ea"/>
                <a:cs typeface="+mn-cs"/>
              </a:rPr>
              <a:t>object_id</a:t>
            </a:r>
            <a:r>
              <a:rPr lang="en-US" altLang="zh-CN" sz="1200" kern="1200" dirty="0" smtClean="0">
                <a:solidFill>
                  <a:schemeClr val="tx1"/>
                </a:solidFill>
                <a:latin typeface="+mn-lt"/>
                <a:ea typeface="+mn-ea"/>
                <a:cs typeface="+mn-cs"/>
              </a:rPr>
              <a:t>('t1')</a:t>
            </a: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select * from </a:t>
            </a:r>
            <a:r>
              <a:rPr lang="en-US" altLang="zh-CN" sz="1200" kern="1200" dirty="0" err="1" smtClean="0">
                <a:solidFill>
                  <a:schemeClr val="tx1"/>
                </a:solidFill>
                <a:latin typeface="+mn-lt"/>
                <a:ea typeface="+mn-ea"/>
                <a:cs typeface="+mn-cs"/>
              </a:rPr>
              <a:t>sys.indexes</a:t>
            </a:r>
            <a:endParaRPr lang="en-US"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select * from </a:t>
            </a:r>
            <a:r>
              <a:rPr lang="en-US" altLang="zh-CN" sz="1200" kern="1200" dirty="0" err="1" smtClean="0">
                <a:solidFill>
                  <a:schemeClr val="tx1"/>
                </a:solidFill>
                <a:latin typeface="+mn-lt"/>
                <a:ea typeface="+mn-ea"/>
                <a:cs typeface="+mn-cs"/>
              </a:rPr>
              <a:t>sys.stats</a:t>
            </a:r>
            <a:endParaRPr lang="en-US"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select * from </a:t>
            </a:r>
            <a:r>
              <a:rPr lang="en-US" altLang="zh-CN" sz="1200" kern="1200" dirty="0" err="1" smtClean="0">
                <a:solidFill>
                  <a:schemeClr val="tx1"/>
                </a:solidFill>
                <a:latin typeface="+mn-lt"/>
                <a:ea typeface="+mn-ea"/>
                <a:cs typeface="+mn-cs"/>
              </a:rPr>
              <a:t>sys.xml_indexes</a:t>
            </a:r>
            <a:endParaRPr lang="en-US" altLang="zh-CN"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select * from </a:t>
            </a:r>
            <a:r>
              <a:rPr lang="en-US" altLang="zh-CN" sz="1200" kern="1200" dirty="0" err="1" smtClean="0">
                <a:solidFill>
                  <a:schemeClr val="tx1"/>
                </a:solidFill>
                <a:latin typeface="+mn-lt"/>
                <a:ea typeface="+mn-ea"/>
                <a:cs typeface="+mn-cs"/>
              </a:rPr>
              <a:t>sys.index_columns</a:t>
            </a:r>
            <a:endParaRPr lang="en-US" altLang="zh-CN"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select * from </a:t>
            </a:r>
            <a:r>
              <a:rPr lang="en-US" altLang="zh-CN" sz="1200" kern="1200" dirty="0" err="1" smtClean="0">
                <a:solidFill>
                  <a:schemeClr val="tx1"/>
                </a:solidFill>
                <a:latin typeface="+mn-lt"/>
                <a:ea typeface="+mn-ea"/>
                <a:cs typeface="+mn-cs"/>
              </a:rPr>
              <a:t>sys.sysschobjs</a:t>
            </a:r>
            <a:endParaRPr lang="en-US" altLang="zh-CN"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endParaRPr lang="en-US" altLang="zh-CN" dirty="0" smtClean="0"/>
          </a:p>
          <a:p>
            <a:endParaRPr lang="en-US" dirty="0"/>
          </a:p>
        </p:txBody>
      </p:sp>
    </p:spTree>
    <p:extLst>
      <p:ext uri="{BB962C8B-B14F-4D97-AF65-F5344CB8AC3E}">
        <p14:creationId xmlns:p14="http://schemas.microsoft.com/office/powerpoint/2010/main" val="30100075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01B201A5-70F8-404C-A06F-021E4960C4FA}" type="slidenum">
              <a:rPr lang="en-US" smtClean="0"/>
              <a:t>14</a:t>
            </a:fld>
            <a:endParaRPr lang="en-US"/>
          </a:p>
        </p:txBody>
      </p:sp>
    </p:spTree>
    <p:extLst>
      <p:ext uri="{BB962C8B-B14F-4D97-AF65-F5344CB8AC3E}">
        <p14:creationId xmlns:p14="http://schemas.microsoft.com/office/powerpoint/2010/main" val="40694243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CE82BF-E449-45C1-A9A7-0C3BE3D852E3}" type="slidenum">
              <a:rPr lang="en-US">
                <a:solidFill>
                  <a:prstClr val="black"/>
                </a:solidFill>
              </a:rPr>
              <a:pPr/>
              <a:t>15</a:t>
            </a:fld>
            <a:endParaRPr lang="en-US">
              <a:solidFill>
                <a:prstClr val="black"/>
              </a:solidFill>
            </a:endParaRPr>
          </a:p>
        </p:txBody>
      </p:sp>
      <p:sp>
        <p:nvSpPr>
          <p:cNvPr id="824322" name="Rectangle 2"/>
          <p:cNvSpPr>
            <a:spLocks noGrp="1" noRot="1" noChangeAspect="1" noChangeArrowheads="1" noTextEdit="1"/>
          </p:cNvSpPr>
          <p:nvPr>
            <p:ph type="sldImg"/>
          </p:nvPr>
        </p:nvSpPr>
        <p:spPr>
          <a:ln/>
        </p:spPr>
      </p:sp>
      <p:sp>
        <p:nvSpPr>
          <p:cNvPr id="824323" name="Rectangle 3"/>
          <p:cNvSpPr>
            <a:spLocks noGrp="1" noChangeArrowheads="1"/>
          </p:cNvSpPr>
          <p:nvPr>
            <p:ph type="body" idx="1"/>
          </p:nvPr>
        </p:nvSpPr>
        <p:spPr/>
        <p:txBody>
          <a:bodyPr/>
          <a:lstStyle/>
          <a:p>
            <a:pPr>
              <a:lnSpc>
                <a:spcPct val="90000"/>
              </a:lnSpc>
            </a:pPr>
            <a:r>
              <a:rPr lang="en-US" sz="1000" dirty="0" smtClean="0"/>
              <a:t>http://msdn.microsoft.com/en-us/library/dd535534(v=SQL.100).aspx</a:t>
            </a:r>
          </a:p>
          <a:p>
            <a:pPr>
              <a:lnSpc>
                <a:spcPct val="90000"/>
              </a:lnSpc>
            </a:pPr>
            <a:r>
              <a:rPr lang="en-US" sz="1000" dirty="0" smtClean="0"/>
              <a:t>http://dba.stackexchange.com/questions/27151/where-are-statistics-physically-stored-in-sql-server</a:t>
            </a:r>
            <a:endParaRPr lang="en-US" sz="1000" dirty="0"/>
          </a:p>
        </p:txBody>
      </p:sp>
    </p:spTree>
    <p:extLst>
      <p:ext uri="{BB962C8B-B14F-4D97-AF65-F5344CB8AC3E}">
        <p14:creationId xmlns:p14="http://schemas.microsoft.com/office/powerpoint/2010/main" val="5138938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FA7D56-5809-4617-A627-D19CFA87109D}" type="slidenum">
              <a:rPr lang="en-US">
                <a:solidFill>
                  <a:prstClr val="black"/>
                </a:solidFill>
              </a:rPr>
              <a:pPr/>
              <a:t>17</a:t>
            </a:fld>
            <a:endParaRPr lang="en-US">
              <a:solidFill>
                <a:prstClr val="black"/>
              </a:solidFill>
            </a:endParaRPr>
          </a:p>
        </p:txBody>
      </p:sp>
      <p:sp>
        <p:nvSpPr>
          <p:cNvPr id="904194" name="Rectangle 2"/>
          <p:cNvSpPr>
            <a:spLocks noGrp="1" noRot="1" noChangeAspect="1" noChangeArrowheads="1" noTextEdit="1"/>
          </p:cNvSpPr>
          <p:nvPr>
            <p:ph type="sldImg"/>
          </p:nvPr>
        </p:nvSpPr>
        <p:spPr>
          <a:xfrm>
            <a:off x="1141413" y="684213"/>
            <a:ext cx="4575175" cy="3430587"/>
          </a:xfrm>
          <a:ln/>
        </p:spPr>
      </p:sp>
      <p:sp>
        <p:nvSpPr>
          <p:cNvPr id="904195" name="Rectangle 3"/>
          <p:cNvSpPr>
            <a:spLocks noGrp="1" noChangeArrowheads="1"/>
          </p:cNvSpPr>
          <p:nvPr>
            <p:ph type="body" idx="1"/>
          </p:nvPr>
        </p:nvSpPr>
        <p:spPr>
          <a:xfrm>
            <a:off x="915989" y="4345100"/>
            <a:ext cx="5026025" cy="4114246"/>
          </a:xfrm>
        </p:spPr>
        <p:txBody>
          <a:bodyPr/>
          <a:lstStyle/>
          <a:p>
            <a:pPr marL="228600" indent="-228600"/>
            <a:endParaRPr lang="en-US" dirty="0"/>
          </a:p>
        </p:txBody>
      </p:sp>
    </p:spTree>
    <p:extLst>
      <p:ext uri="{BB962C8B-B14F-4D97-AF65-F5344CB8AC3E}">
        <p14:creationId xmlns:p14="http://schemas.microsoft.com/office/powerpoint/2010/main" val="2630548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7E7E82-EA50-4BB4-947A-B64C963D8F05}"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4821326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8BD51-62F8-4AE4-8983-62FD243DF3F7}" type="slidenum">
              <a:rPr lang="en-US">
                <a:solidFill>
                  <a:prstClr val="black"/>
                </a:solidFill>
              </a:rPr>
              <a:pPr/>
              <a:t>19</a:t>
            </a:fld>
            <a:endParaRPr lang="en-US">
              <a:solidFill>
                <a:prstClr val="black"/>
              </a:solidFill>
            </a:endParaRPr>
          </a:p>
        </p:txBody>
      </p:sp>
      <p:sp>
        <p:nvSpPr>
          <p:cNvPr id="819202" name="Rectangle 2"/>
          <p:cNvSpPr>
            <a:spLocks noGrp="1" noRot="1" noChangeAspect="1" noChangeArrowheads="1" noTextEdit="1"/>
          </p:cNvSpPr>
          <p:nvPr>
            <p:ph type="sldImg"/>
          </p:nvPr>
        </p:nvSpPr>
        <p:spPr>
          <a:ln/>
        </p:spPr>
      </p:sp>
      <p:sp>
        <p:nvSpPr>
          <p:cNvPr id="819203" name="Rectangle 3"/>
          <p:cNvSpPr>
            <a:spLocks noGrp="1" noChangeArrowheads="1"/>
          </p:cNvSpPr>
          <p:nvPr>
            <p:ph type="body" idx="1"/>
          </p:nvPr>
        </p:nvSpPr>
        <p:spPr/>
        <p:txBody>
          <a:bodyPr/>
          <a:lstStyle/>
          <a:p>
            <a:r>
              <a:rPr lang="en-US" altLang="zh-CN" dirty="0" smtClean="0">
                <a:effectLst/>
              </a:rPr>
              <a:t>SELECT DISTINCT </a:t>
            </a:r>
            <a:r>
              <a:rPr lang="en-US" altLang="zh-CN" dirty="0" err="1" smtClean="0">
                <a:effectLst/>
              </a:rPr>
              <a:t>TransactionType</a:t>
            </a:r>
            <a:r>
              <a:rPr lang="en-US" altLang="zh-CN" dirty="0" smtClean="0">
                <a:effectLst/>
              </a:rPr>
              <a:t> FROM </a:t>
            </a:r>
            <a:r>
              <a:rPr lang="en-US" altLang="zh-CN" dirty="0" err="1" smtClean="0">
                <a:effectLst/>
              </a:rPr>
              <a:t>Production.TransactionHistoryArchive</a:t>
            </a:r>
            <a:r>
              <a:rPr lang="en-US" altLang="zh-CN" dirty="0" smtClean="0">
                <a:effectLst/>
              </a:rPr>
              <a:t>; </a:t>
            </a:r>
            <a:endParaRPr lang="en-US" dirty="0"/>
          </a:p>
        </p:txBody>
      </p:sp>
    </p:spTree>
    <p:extLst>
      <p:ext uri="{BB962C8B-B14F-4D97-AF65-F5344CB8AC3E}">
        <p14:creationId xmlns:p14="http://schemas.microsoft.com/office/powerpoint/2010/main" val="2973487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6592A8-FC7A-489E-A971-7CBD7844D752}" type="slidenum">
              <a:rPr lang="en-US">
                <a:solidFill>
                  <a:prstClr val="black"/>
                </a:solidFill>
              </a:rPr>
              <a:pPr/>
              <a:t>20</a:t>
            </a:fld>
            <a:endParaRPr lang="en-US">
              <a:solidFill>
                <a:prstClr val="black"/>
              </a:solidFill>
            </a:endParaRPr>
          </a:p>
        </p:txBody>
      </p:sp>
      <p:sp>
        <p:nvSpPr>
          <p:cNvPr id="818178" name="Rectangle 2"/>
          <p:cNvSpPr>
            <a:spLocks noGrp="1" noRot="1" noChangeAspect="1" noChangeArrowheads="1" noTextEdit="1"/>
          </p:cNvSpPr>
          <p:nvPr>
            <p:ph type="sldImg"/>
          </p:nvPr>
        </p:nvSpPr>
        <p:spPr>
          <a:ln/>
        </p:spPr>
      </p:sp>
      <p:sp>
        <p:nvSpPr>
          <p:cNvPr id="818179" name="Rectangle 3"/>
          <p:cNvSpPr>
            <a:spLocks noGrp="1" noChangeArrowheads="1"/>
          </p:cNvSpPr>
          <p:nvPr>
            <p:ph type="body" idx="1"/>
          </p:nvPr>
        </p:nvSpPr>
        <p:spPr/>
        <p:txBody>
          <a:bodyPr/>
          <a:lstStyle/>
          <a:p>
            <a:endParaRPr lang="en-US" dirty="0"/>
          </a:p>
          <a:p>
            <a:r>
              <a:rPr lang="en-US" altLang="zh-CN" dirty="0" smtClean="0">
                <a:effectLst/>
              </a:rPr>
              <a:t>SELECT Name FROM </a:t>
            </a:r>
            <a:r>
              <a:rPr lang="en-US" altLang="zh-CN" dirty="0" err="1" smtClean="0">
                <a:effectLst/>
              </a:rPr>
              <a:t>Production.UnitMeasure</a:t>
            </a:r>
            <a:r>
              <a:rPr lang="en-US" altLang="zh-CN" dirty="0" smtClean="0">
                <a:effectLst/>
              </a:rPr>
              <a:t> WHERE </a:t>
            </a:r>
            <a:r>
              <a:rPr lang="en-US" altLang="zh-CN" dirty="0" err="1" smtClean="0">
                <a:effectLst/>
              </a:rPr>
              <a:t>UnitMeasureCode</a:t>
            </a:r>
            <a:r>
              <a:rPr lang="en-US" altLang="zh-CN" dirty="0" smtClean="0">
                <a:effectLst/>
              </a:rPr>
              <a:t> BETWEEN 'Each' AND 'Inch'; </a:t>
            </a:r>
            <a:endParaRPr lang="en-US" dirty="0"/>
          </a:p>
        </p:txBody>
      </p:sp>
    </p:spTree>
    <p:extLst>
      <p:ext uri="{BB962C8B-B14F-4D97-AF65-F5344CB8AC3E}">
        <p14:creationId xmlns:p14="http://schemas.microsoft.com/office/powerpoint/2010/main" val="15285014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2B44AB-8FE5-4E21-A141-AF69D843A3C7}" type="slidenum">
              <a:rPr lang="en-US">
                <a:solidFill>
                  <a:prstClr val="black"/>
                </a:solidFill>
              </a:rPr>
              <a:pPr/>
              <a:t>21</a:t>
            </a:fld>
            <a:endParaRPr lang="en-US">
              <a:solidFill>
                <a:prstClr val="black"/>
              </a:solidFill>
            </a:endParaRPr>
          </a:p>
        </p:txBody>
      </p:sp>
      <p:sp>
        <p:nvSpPr>
          <p:cNvPr id="805890" name="Rectangle 2"/>
          <p:cNvSpPr>
            <a:spLocks noGrp="1" noRot="1" noChangeAspect="1" noChangeArrowheads="1" noTextEdit="1"/>
          </p:cNvSpPr>
          <p:nvPr>
            <p:ph type="sldImg"/>
          </p:nvPr>
        </p:nvSpPr>
        <p:spPr>
          <a:ln/>
        </p:spPr>
      </p:sp>
      <p:sp>
        <p:nvSpPr>
          <p:cNvPr id="805891" name="Rectangle 3"/>
          <p:cNvSpPr>
            <a:spLocks noGrp="1" noChangeArrowheads="1"/>
          </p:cNvSpPr>
          <p:nvPr>
            <p:ph type="body" idx="1"/>
          </p:nvPr>
        </p:nvSpPr>
        <p:spPr/>
        <p:txBody>
          <a:bodyPr/>
          <a:lstStyle/>
          <a:p>
            <a:r>
              <a:rPr lang="en-US" dirty="0"/>
              <a:t>Nested loop join operator, has 2 inputs, outer table and Inner table.</a:t>
            </a:r>
          </a:p>
          <a:p>
            <a:r>
              <a:rPr lang="en-US" dirty="0"/>
              <a:t>Top input to the nested loop join operator is the outer table or outer loop.</a:t>
            </a:r>
          </a:p>
          <a:p>
            <a:r>
              <a:rPr lang="en-US" dirty="0"/>
              <a:t>Bottom input to the nested loop join operator is the inner table or inner loop.</a:t>
            </a:r>
          </a:p>
          <a:p>
            <a:endParaRPr lang="en-US" dirty="0"/>
          </a:p>
          <a:p>
            <a:r>
              <a:rPr lang="en-US" dirty="0"/>
              <a:t>Works as a set of loops -- Outer loop and inner loop</a:t>
            </a:r>
          </a:p>
          <a:p>
            <a:r>
              <a:rPr lang="en-US" dirty="0"/>
              <a:t>Takes a row from the outer table and use that row to scan the inner table, searching for matching rows. If there are any matching rows found in the inner table, the row is outputted.</a:t>
            </a:r>
          </a:p>
        </p:txBody>
      </p:sp>
    </p:spTree>
    <p:extLst>
      <p:ext uri="{BB962C8B-B14F-4D97-AF65-F5344CB8AC3E}">
        <p14:creationId xmlns:p14="http://schemas.microsoft.com/office/powerpoint/2010/main" val="12627103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B41044-517F-4C92-9B23-8942CE4EEC9A}" type="slidenum">
              <a:rPr lang="en-US">
                <a:solidFill>
                  <a:prstClr val="black"/>
                </a:solidFill>
              </a:rPr>
              <a:pPr/>
              <a:t>22</a:t>
            </a:fld>
            <a:endParaRPr lang="en-US">
              <a:solidFill>
                <a:prstClr val="black"/>
              </a:solidFill>
            </a:endParaRPr>
          </a:p>
        </p:txBody>
      </p:sp>
      <p:sp>
        <p:nvSpPr>
          <p:cNvPr id="806914" name="Rectangle 2"/>
          <p:cNvSpPr>
            <a:spLocks noGrp="1" noRot="1" noChangeAspect="1" noChangeArrowheads="1" noTextEdit="1"/>
          </p:cNvSpPr>
          <p:nvPr>
            <p:ph type="sldImg"/>
          </p:nvPr>
        </p:nvSpPr>
        <p:spPr>
          <a:ln/>
        </p:spPr>
      </p:sp>
      <p:sp>
        <p:nvSpPr>
          <p:cNvPr id="806915" name="Rectangle 3"/>
          <p:cNvSpPr>
            <a:spLocks noGrp="1" noChangeArrowheads="1"/>
          </p:cNvSpPr>
          <p:nvPr>
            <p:ph type="body" idx="1"/>
          </p:nvPr>
        </p:nvSpPr>
        <p:spPr/>
        <p:txBody>
          <a:bodyPr/>
          <a:lstStyle/>
          <a:p>
            <a:r>
              <a:rPr lang="en-US" sz="1000" dirty="0"/>
              <a:t>The executes column will tell the number of times the inner table was scanned. This is the number of rows the outer table has produced.</a:t>
            </a:r>
          </a:p>
          <a:p>
            <a:endParaRPr lang="en-US" sz="1000" dirty="0"/>
          </a:p>
          <a:p>
            <a:r>
              <a:rPr lang="en-US" sz="1000" dirty="0"/>
              <a:t>Inner/outer tables order is not important. Effective when a </a:t>
            </a:r>
            <a:r>
              <a:rPr lang="en-US" sz="1000" dirty="0" smtClean="0"/>
              <a:t>pre</a:t>
            </a:r>
            <a:r>
              <a:rPr lang="en-US" altLang="zh-CN" sz="1000" dirty="0" smtClean="0"/>
              <a:t>-</a:t>
            </a:r>
            <a:r>
              <a:rPr lang="en-US" sz="1000" dirty="0" smtClean="0"/>
              <a:t>indexed </a:t>
            </a:r>
            <a:r>
              <a:rPr lang="en-US" sz="1000" dirty="0"/>
              <a:t>large table or small non-index table is </a:t>
            </a:r>
            <a:r>
              <a:rPr lang="en-US" sz="1000" dirty="0" smtClean="0"/>
              <a:t>chosen </a:t>
            </a:r>
            <a:r>
              <a:rPr lang="en-US" sz="1000" dirty="0"/>
              <a:t>as inner table.</a:t>
            </a:r>
          </a:p>
          <a:p>
            <a:endParaRPr lang="en-US" sz="1000" dirty="0"/>
          </a:p>
          <a:p>
            <a:r>
              <a:rPr lang="en-US" sz="1000" dirty="0"/>
              <a:t>We might sometimes see a sort on the outer table. Optimizer chooses to do a sort on some occasions to improve the seeking over the inner input.</a:t>
            </a:r>
          </a:p>
          <a:p>
            <a:r>
              <a:rPr lang="en-US" sz="1000" dirty="0"/>
              <a:t>For example let’s say we are joining customers and "orders" tables with </a:t>
            </a:r>
            <a:r>
              <a:rPr lang="en-US" sz="1000" dirty="0" err="1"/>
              <a:t>customerid</a:t>
            </a:r>
            <a:r>
              <a:rPr lang="en-US" sz="1000" dirty="0"/>
              <a:t> as a join predicate. And the </a:t>
            </a:r>
            <a:r>
              <a:rPr lang="en-US" sz="1000" dirty="0" err="1"/>
              <a:t>customerids</a:t>
            </a:r>
            <a:r>
              <a:rPr lang="en-US" sz="1000" dirty="0"/>
              <a:t> of orders table are unordered. </a:t>
            </a:r>
          </a:p>
          <a:p>
            <a:r>
              <a:rPr lang="en-US" sz="1000" dirty="0"/>
              <a:t>remember the nested loop technique, for each outer row value, scan the inner rows for matching.</a:t>
            </a:r>
          </a:p>
          <a:p>
            <a:r>
              <a:rPr lang="en-US" sz="1000" dirty="0"/>
              <a:t>Lets say for </a:t>
            </a:r>
            <a:r>
              <a:rPr lang="en-US" sz="1000" dirty="0" err="1"/>
              <a:t>customerid</a:t>
            </a:r>
            <a:r>
              <a:rPr lang="en-US" sz="1000" dirty="0"/>
              <a:t> of 1 for outer table, the inner table page 1(where the </a:t>
            </a:r>
            <a:r>
              <a:rPr lang="en-US" sz="1000" dirty="0" err="1"/>
              <a:t>customerid</a:t>
            </a:r>
            <a:r>
              <a:rPr lang="en-US" sz="1000" dirty="0"/>
              <a:t> 1 exist) is brought into the cache, if its not already in the cache. </a:t>
            </a:r>
          </a:p>
          <a:p>
            <a:r>
              <a:rPr lang="en-US" sz="1000" dirty="0"/>
              <a:t>And then continue with the next outer row and soon.  and since the </a:t>
            </a:r>
            <a:r>
              <a:rPr lang="en-US" sz="1000" dirty="0" err="1"/>
              <a:t>customerids</a:t>
            </a:r>
            <a:r>
              <a:rPr lang="en-US" sz="1000" dirty="0"/>
              <a:t> are not in order we might see </a:t>
            </a:r>
            <a:r>
              <a:rPr lang="en-US" sz="1000" dirty="0" err="1"/>
              <a:t>customerid</a:t>
            </a:r>
            <a:r>
              <a:rPr lang="en-US" sz="1000" dirty="0"/>
              <a:t> 1 again for as a outer row, by that time the inner table page 1 that was brought into the cache that has matching </a:t>
            </a:r>
            <a:r>
              <a:rPr lang="en-US" sz="1000" dirty="0" err="1"/>
              <a:t>customerid</a:t>
            </a:r>
            <a:r>
              <a:rPr lang="en-US" sz="1000" dirty="0"/>
              <a:t> might have thrown out of the cash, because it has to read lot of other pages into the cache in between.</a:t>
            </a:r>
          </a:p>
          <a:p>
            <a:r>
              <a:rPr lang="en-US" sz="1000" dirty="0"/>
              <a:t>If the </a:t>
            </a:r>
            <a:r>
              <a:rPr lang="en-US" sz="1000" dirty="0" err="1"/>
              <a:t>customerids</a:t>
            </a:r>
            <a:r>
              <a:rPr lang="en-US" sz="1000" dirty="0"/>
              <a:t> are order for the outer table, then all the </a:t>
            </a:r>
            <a:r>
              <a:rPr lang="en-US" sz="1000" dirty="0" err="1"/>
              <a:t>customerid</a:t>
            </a:r>
            <a:r>
              <a:rPr lang="en-US" sz="1000" dirty="0"/>
              <a:t> 1 </a:t>
            </a:r>
            <a:r>
              <a:rPr lang="en-US" sz="1000" dirty="0" smtClean="0"/>
              <a:t>would </a:t>
            </a:r>
            <a:r>
              <a:rPr lang="en-US" sz="1000" dirty="0"/>
              <a:t>read before going to other </a:t>
            </a:r>
            <a:r>
              <a:rPr lang="en-US" sz="1000" dirty="0" err="1"/>
              <a:t>customerid</a:t>
            </a:r>
            <a:r>
              <a:rPr lang="en-US" sz="1000" dirty="0"/>
              <a:t> values(2) that way the inner table page will be done before the page is thrown out of cache.</a:t>
            </a:r>
          </a:p>
          <a:p>
            <a:r>
              <a:rPr lang="en-US" sz="1000" dirty="0"/>
              <a:t>Nested loop join consumes less memory.</a:t>
            </a:r>
          </a:p>
          <a:p>
            <a:endParaRPr lang="en-US" sz="1000" dirty="0"/>
          </a:p>
        </p:txBody>
      </p:sp>
    </p:spTree>
    <p:extLst>
      <p:ext uri="{BB962C8B-B14F-4D97-AF65-F5344CB8AC3E}">
        <p14:creationId xmlns:p14="http://schemas.microsoft.com/office/powerpoint/2010/main" val="766865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57E7DC-4AEA-48CE-90F6-3B0CB593EC56}" type="slidenum">
              <a:rPr lang="en-US">
                <a:solidFill>
                  <a:prstClr val="black"/>
                </a:solidFill>
              </a:rPr>
              <a:pPr/>
              <a:t>4</a:t>
            </a:fld>
            <a:endParaRPr lang="en-US">
              <a:solidFill>
                <a:prstClr val="black"/>
              </a:solidFill>
            </a:endParaRPr>
          </a:p>
        </p:txBody>
      </p:sp>
      <p:sp>
        <p:nvSpPr>
          <p:cNvPr id="686082" name="Rectangle 2"/>
          <p:cNvSpPr>
            <a:spLocks noGrp="1" noRot="1" noChangeAspect="1" noChangeArrowheads="1" noTextEdit="1"/>
          </p:cNvSpPr>
          <p:nvPr>
            <p:ph type="sldImg"/>
          </p:nvPr>
        </p:nvSpPr>
        <p:spPr>
          <a:xfrm>
            <a:off x="1144588" y="684213"/>
            <a:ext cx="4573587" cy="3429000"/>
          </a:xfrm>
          <a:ln/>
        </p:spPr>
      </p:sp>
      <p:sp>
        <p:nvSpPr>
          <p:cNvPr id="686083" name="Rectangle 3"/>
          <p:cNvSpPr>
            <a:spLocks noGrp="1" noChangeArrowheads="1"/>
          </p:cNvSpPr>
          <p:nvPr>
            <p:ph type="body" idx="1"/>
          </p:nvPr>
        </p:nvSpPr>
        <p:spPr>
          <a:xfrm>
            <a:off x="915991" y="4345100"/>
            <a:ext cx="5026025" cy="4114246"/>
          </a:xfrm>
        </p:spPr>
        <p:txBody>
          <a:bodyPr/>
          <a:lstStyle/>
          <a:p>
            <a:pPr>
              <a:lnSpc>
                <a:spcPct val="90000"/>
              </a:lnSpc>
            </a:pPr>
            <a:endParaRPr lang="en-US" sz="1000" dirty="0"/>
          </a:p>
        </p:txBody>
      </p:sp>
    </p:spTree>
    <p:extLst>
      <p:ext uri="{BB962C8B-B14F-4D97-AF65-F5344CB8AC3E}">
        <p14:creationId xmlns:p14="http://schemas.microsoft.com/office/powerpoint/2010/main" val="3034750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9FD22F-91F9-49CD-9A72-1D724E8AEB18}" type="slidenum">
              <a:rPr lang="en-US">
                <a:solidFill>
                  <a:prstClr val="black"/>
                </a:solidFill>
              </a:rPr>
              <a:pPr/>
              <a:t>23</a:t>
            </a:fld>
            <a:endParaRPr lang="en-US">
              <a:solidFill>
                <a:prstClr val="black"/>
              </a:solidFill>
            </a:endParaRPr>
          </a:p>
        </p:txBody>
      </p:sp>
      <p:sp>
        <p:nvSpPr>
          <p:cNvPr id="814082" name="Rectangle 2"/>
          <p:cNvSpPr>
            <a:spLocks noGrp="1" noRot="1" noChangeAspect="1" noChangeArrowheads="1" noTextEdit="1"/>
          </p:cNvSpPr>
          <p:nvPr>
            <p:ph type="sldImg"/>
          </p:nvPr>
        </p:nvSpPr>
        <p:spPr>
          <a:ln/>
        </p:spPr>
      </p:sp>
      <p:sp>
        <p:nvSpPr>
          <p:cNvPr id="814083" name="Rectangle 3"/>
          <p:cNvSpPr>
            <a:spLocks noGrp="1" noChangeArrowheads="1"/>
          </p:cNvSpPr>
          <p:nvPr>
            <p:ph type="body" idx="1"/>
          </p:nvPr>
        </p:nvSpPr>
        <p:spPr/>
        <p:txBody>
          <a:bodyPr/>
          <a:lstStyle/>
          <a:p>
            <a:r>
              <a:rPr lang="en-US" dirty="0"/>
              <a:t>A merge join simultaneously passes over two sorted inputs to perform inner joins, outer joins, semi-joins, intersections, and union logical operations. A merge join exploits sorted scans of B-tree indexes and is generally the method of choice if the join fields are indexed and if the columns represented in the index cover the query.</a:t>
            </a:r>
          </a:p>
        </p:txBody>
      </p:sp>
    </p:spTree>
    <p:extLst>
      <p:ext uri="{BB962C8B-B14F-4D97-AF65-F5344CB8AC3E}">
        <p14:creationId xmlns:p14="http://schemas.microsoft.com/office/powerpoint/2010/main" val="33265941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FF7BC8-28FE-45DA-B431-D24DC38EEBC2}" type="slidenum">
              <a:rPr lang="en-US">
                <a:solidFill>
                  <a:prstClr val="black"/>
                </a:solidFill>
              </a:rPr>
              <a:pPr/>
              <a:t>24</a:t>
            </a:fld>
            <a:endParaRPr lang="en-US">
              <a:solidFill>
                <a:prstClr val="black"/>
              </a:solidFill>
            </a:endParaRPr>
          </a:p>
        </p:txBody>
      </p:sp>
      <p:sp>
        <p:nvSpPr>
          <p:cNvPr id="809986" name="Rectangle 2"/>
          <p:cNvSpPr>
            <a:spLocks noGrp="1" noRot="1" noChangeAspect="1" noChangeArrowheads="1" noTextEdit="1"/>
          </p:cNvSpPr>
          <p:nvPr>
            <p:ph type="sldImg"/>
          </p:nvPr>
        </p:nvSpPr>
        <p:spPr>
          <a:ln/>
        </p:spPr>
      </p:sp>
      <p:sp>
        <p:nvSpPr>
          <p:cNvPr id="809987" name="Rectangle 3"/>
          <p:cNvSpPr>
            <a:spLocks noGrp="1" noChangeArrowheads="1"/>
          </p:cNvSpPr>
          <p:nvPr>
            <p:ph type="body" idx="1"/>
          </p:nvPr>
        </p:nvSpPr>
        <p:spPr/>
        <p:txBody>
          <a:bodyPr/>
          <a:lstStyle/>
          <a:p>
            <a:r>
              <a:rPr lang="en-US" dirty="0"/>
              <a:t>The top input to the merge join operator is a outer table.</a:t>
            </a:r>
          </a:p>
          <a:p>
            <a:r>
              <a:rPr lang="en-US" dirty="0"/>
              <a:t>The bottom input to the merge join operator is a inner table.</a:t>
            </a:r>
          </a:p>
          <a:p>
            <a:endParaRPr lang="en-US" dirty="0"/>
          </a:p>
          <a:p>
            <a:r>
              <a:rPr lang="en-US" dirty="0"/>
              <a:t>Think of merging 2 piles.</a:t>
            </a:r>
          </a:p>
          <a:p>
            <a:endParaRPr lang="en-US" dirty="0"/>
          </a:p>
          <a:p>
            <a:r>
              <a:rPr lang="en-US" dirty="0"/>
              <a:t>The query optimizer usually chooses the merge join strategy when both inputs are already sorted on the join column. </a:t>
            </a:r>
          </a:p>
          <a:p>
            <a:endParaRPr lang="en-US" dirty="0"/>
          </a:p>
          <a:p>
            <a:r>
              <a:rPr lang="en-US" dirty="0"/>
              <a:t>In some cases, even if a sort must be done on one of the inputs, the query optimizer might decide that it is faster to sort one input and then do a merge join than to use any of the other available strategies.</a:t>
            </a:r>
          </a:p>
          <a:p>
            <a:endParaRPr lang="en-US" dirty="0"/>
          </a:p>
          <a:p>
            <a:r>
              <a:rPr lang="en-US" dirty="0"/>
              <a:t>An index on a correct set of columns is useful.</a:t>
            </a:r>
          </a:p>
          <a:p>
            <a:endParaRPr lang="en-US" dirty="0"/>
          </a:p>
          <a:p>
            <a:r>
              <a:rPr lang="en-US" dirty="0"/>
              <a:t>A many-to-many merge join uses a temporary table to store rows.</a:t>
            </a:r>
          </a:p>
          <a:p>
            <a:endParaRPr lang="en-US" dirty="0"/>
          </a:p>
          <a:p>
            <a:r>
              <a:rPr lang="en-US" dirty="0"/>
              <a:t>Very fast if the desired data can be obtained presorted from existing B-tree indexes.</a:t>
            </a:r>
          </a:p>
        </p:txBody>
      </p:sp>
    </p:spTree>
    <p:extLst>
      <p:ext uri="{BB962C8B-B14F-4D97-AF65-F5344CB8AC3E}">
        <p14:creationId xmlns:p14="http://schemas.microsoft.com/office/powerpoint/2010/main" val="12219452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75246F-1F13-4EB4-8AB8-E303049C47F6}" type="slidenum">
              <a:rPr lang="en-US">
                <a:solidFill>
                  <a:prstClr val="black"/>
                </a:solidFill>
              </a:rPr>
              <a:pPr/>
              <a:t>25</a:t>
            </a:fld>
            <a:endParaRPr lang="en-US">
              <a:solidFill>
                <a:prstClr val="black"/>
              </a:solidFill>
            </a:endParaRPr>
          </a:p>
        </p:txBody>
      </p:sp>
      <p:sp>
        <p:nvSpPr>
          <p:cNvPr id="807938" name="Rectangle 2"/>
          <p:cNvSpPr>
            <a:spLocks noGrp="1" noRot="1" noChangeAspect="1" noChangeArrowheads="1" noTextEdit="1"/>
          </p:cNvSpPr>
          <p:nvPr>
            <p:ph type="sldImg"/>
          </p:nvPr>
        </p:nvSpPr>
        <p:spPr>
          <a:ln/>
        </p:spPr>
      </p:sp>
      <p:sp>
        <p:nvSpPr>
          <p:cNvPr id="807939" name="Rectangle 3"/>
          <p:cNvSpPr>
            <a:spLocks noGrp="1" noChangeArrowheads="1"/>
          </p:cNvSpPr>
          <p:nvPr>
            <p:ph type="body" idx="1"/>
          </p:nvPr>
        </p:nvSpPr>
        <p:spPr/>
        <p:txBody>
          <a:bodyPr/>
          <a:lstStyle/>
          <a:p>
            <a:r>
              <a:rPr lang="en-US" dirty="0"/>
              <a:t>Hash join based on Hashing search algorithm.</a:t>
            </a:r>
          </a:p>
          <a:p>
            <a:r>
              <a:rPr lang="en-US" dirty="0"/>
              <a:t>Hash join takes two inputs.</a:t>
            </a:r>
          </a:p>
          <a:p>
            <a:r>
              <a:rPr lang="en-US" dirty="0"/>
              <a:t>One input is called the build input.</a:t>
            </a:r>
          </a:p>
          <a:p>
            <a:r>
              <a:rPr lang="en-US" dirty="0"/>
              <a:t>The build input builds hash buckets using complicate hash functions. Basically grouping the data.  Each row is inserted into a hash bucket depending on the hash value computed for the hash key.</a:t>
            </a:r>
          </a:p>
          <a:p>
            <a:r>
              <a:rPr lang="en-US" dirty="0"/>
              <a:t>The buckets are actually stored as linked lists, in which each entry contains only the columns from the build input that are needed.</a:t>
            </a:r>
          </a:p>
          <a:p>
            <a:r>
              <a:rPr lang="en-US" dirty="0"/>
              <a:t>The second input is called the probe input. </a:t>
            </a:r>
          </a:p>
          <a:p>
            <a:r>
              <a:rPr lang="en-US" dirty="0"/>
              <a:t>For each record in the probe input it evaluates the hash key and scans the </a:t>
            </a:r>
            <a:r>
              <a:rPr lang="en-US" dirty="0" err="1"/>
              <a:t>approperite</a:t>
            </a:r>
            <a:r>
              <a:rPr lang="en-US" dirty="0"/>
              <a:t> hash buckets linked list which is built by the build input, for matches and outputs matching values.</a:t>
            </a:r>
          </a:p>
          <a:p>
            <a:r>
              <a:rPr lang="en-US" dirty="0"/>
              <a:t>Since it has to build the hash tables, the build input is completed read, before actually reading the probe. Unlike nested loop join.</a:t>
            </a:r>
          </a:p>
          <a:p>
            <a:r>
              <a:rPr lang="en-US" dirty="0"/>
              <a:t>Optimizer chooses a smaller table to be a build table.</a:t>
            </a:r>
          </a:p>
        </p:txBody>
      </p:sp>
    </p:spTree>
    <p:extLst>
      <p:ext uri="{BB962C8B-B14F-4D97-AF65-F5344CB8AC3E}">
        <p14:creationId xmlns:p14="http://schemas.microsoft.com/office/powerpoint/2010/main" val="21990460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67BD22-3009-449C-9A06-67CA20C00F0C}" type="slidenum">
              <a:rPr lang="en-US">
                <a:solidFill>
                  <a:prstClr val="black"/>
                </a:solidFill>
              </a:rPr>
              <a:pPr/>
              <a:t>26</a:t>
            </a:fld>
            <a:endParaRPr lang="en-US">
              <a:solidFill>
                <a:prstClr val="black"/>
              </a:solidFill>
            </a:endParaRPr>
          </a:p>
        </p:txBody>
      </p:sp>
      <p:sp>
        <p:nvSpPr>
          <p:cNvPr id="808962" name="Rectangle 2"/>
          <p:cNvSpPr>
            <a:spLocks noGrp="1" noRot="1" noChangeAspect="1" noChangeArrowheads="1" noTextEdit="1"/>
          </p:cNvSpPr>
          <p:nvPr>
            <p:ph type="sldImg"/>
          </p:nvPr>
        </p:nvSpPr>
        <p:spPr>
          <a:ln/>
        </p:spPr>
      </p:sp>
      <p:sp>
        <p:nvSpPr>
          <p:cNvPr id="808963" name="Rectangle 3"/>
          <p:cNvSpPr>
            <a:spLocks noGrp="1" noChangeArrowheads="1"/>
          </p:cNvSpPr>
          <p:nvPr>
            <p:ph type="body" idx="1"/>
          </p:nvPr>
        </p:nvSpPr>
        <p:spPr/>
        <p:txBody>
          <a:bodyPr/>
          <a:lstStyle/>
          <a:p>
            <a:r>
              <a:rPr lang="en-US"/>
              <a:t>If the query is doing a cross join without an equality predicate, optimizer will not be able to use hash join. Check your query.</a:t>
            </a:r>
          </a:p>
          <a:p>
            <a:r>
              <a:rPr lang="en-US"/>
              <a:t>Can be very useful when no index exists on the join columns. Good for ad-hoc queries, where indices may not be defined on all the columns of the table.</a:t>
            </a:r>
          </a:p>
          <a:p>
            <a:r>
              <a:rPr lang="en-US"/>
              <a:t>If a residual predicate is present (identified by RESIDUAL:() in the Argument column), that predicate must also be satisfied for rows to be considered a match.</a:t>
            </a:r>
          </a:p>
          <a:p>
            <a:r>
              <a:rPr lang="en-US"/>
              <a:t>Hash joins could be memory intensive.</a:t>
            </a:r>
          </a:p>
          <a:p>
            <a:r>
              <a:rPr lang="en-US"/>
              <a:t>Ideally, the entire hash table should fit into memory; if it doesn't, SQL Server will partition both build and probe inputs into multiple files and store it on the disk. As each partition is needed, it is brought into memory. This increases the I/Os.</a:t>
            </a:r>
          </a:p>
          <a:p>
            <a:r>
              <a:rPr lang="en-US"/>
              <a:t>Sometimes, during execution SQL Server will discover that the build input is actually the larger of the two. Generally optimizer knows upfront the size of the tables, but there are some situations. At that point, it can actually switch the roles of the build and probe input midstream, in a process called role reversal.</a:t>
            </a:r>
          </a:p>
          <a:p>
            <a:endParaRPr lang="en-US"/>
          </a:p>
        </p:txBody>
      </p:sp>
    </p:spTree>
    <p:extLst>
      <p:ext uri="{BB962C8B-B14F-4D97-AF65-F5344CB8AC3E}">
        <p14:creationId xmlns:p14="http://schemas.microsoft.com/office/powerpoint/2010/main" val="14407499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5043E7-E03D-42B0-A0F0-334FACBE7DA4}" type="slidenum">
              <a:rPr lang="en-US">
                <a:solidFill>
                  <a:prstClr val="black"/>
                </a:solidFill>
              </a:rPr>
              <a:pPr/>
              <a:t>28</a:t>
            </a:fld>
            <a:endParaRPr lang="en-US">
              <a:solidFill>
                <a:prstClr val="black"/>
              </a:solidFill>
            </a:endParaRPr>
          </a:p>
        </p:txBody>
      </p:sp>
      <p:sp>
        <p:nvSpPr>
          <p:cNvPr id="813058" name="Rectangle 2"/>
          <p:cNvSpPr>
            <a:spLocks noGrp="1" noRot="1" noChangeAspect="1" noChangeArrowheads="1" noTextEdit="1"/>
          </p:cNvSpPr>
          <p:nvPr>
            <p:ph type="sldImg"/>
          </p:nvPr>
        </p:nvSpPr>
        <p:spPr>
          <a:ln/>
        </p:spPr>
      </p:sp>
      <p:sp>
        <p:nvSpPr>
          <p:cNvPr id="81305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7491233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6A465B-C969-4B05-BD31-D42670B0384B}" type="slidenum">
              <a:rPr lang="en-US">
                <a:solidFill>
                  <a:prstClr val="black"/>
                </a:solidFill>
              </a:rPr>
              <a:pPr/>
              <a:t>29</a:t>
            </a:fld>
            <a:endParaRPr lang="en-US">
              <a:solidFill>
                <a:prstClr val="black"/>
              </a:solidFill>
            </a:endParaRPr>
          </a:p>
        </p:txBody>
      </p:sp>
      <p:sp>
        <p:nvSpPr>
          <p:cNvPr id="848898" name="Rectangle 2"/>
          <p:cNvSpPr>
            <a:spLocks noGrp="1" noRot="1" noChangeAspect="1" noChangeArrowheads="1" noTextEdit="1"/>
          </p:cNvSpPr>
          <p:nvPr>
            <p:ph type="sldImg"/>
          </p:nvPr>
        </p:nvSpPr>
        <p:spPr>
          <a:ln/>
        </p:spPr>
      </p:sp>
      <p:sp>
        <p:nvSpPr>
          <p:cNvPr id="848899" name="Rectangle 3"/>
          <p:cNvSpPr>
            <a:spLocks noGrp="1" noChangeArrowheads="1"/>
          </p:cNvSpPr>
          <p:nvPr>
            <p:ph type="body" idx="1"/>
          </p:nvPr>
        </p:nvSpPr>
        <p:spPr/>
        <p:txBody>
          <a:bodyPr/>
          <a:lstStyle/>
          <a:p>
            <a:pPr marL="228600" indent="-228600">
              <a:lnSpc>
                <a:spcPct val="80000"/>
              </a:lnSpc>
            </a:pPr>
            <a:endParaRPr lang="en-US" sz="800" dirty="0"/>
          </a:p>
        </p:txBody>
      </p:sp>
    </p:spTree>
    <p:extLst>
      <p:ext uri="{BB962C8B-B14F-4D97-AF65-F5344CB8AC3E}">
        <p14:creationId xmlns:p14="http://schemas.microsoft.com/office/powerpoint/2010/main" val="25156886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01B201A5-70F8-404C-A06F-021E4960C4FA}" type="slidenum">
              <a:rPr lang="en-US" smtClean="0"/>
              <a:t>30</a:t>
            </a:fld>
            <a:endParaRPr lang="en-US"/>
          </a:p>
        </p:txBody>
      </p:sp>
    </p:spTree>
    <p:extLst>
      <p:ext uri="{BB962C8B-B14F-4D97-AF65-F5344CB8AC3E}">
        <p14:creationId xmlns:p14="http://schemas.microsoft.com/office/powerpoint/2010/main" val="21969993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01B201A5-70F8-404C-A06F-021E4960C4FA}" type="slidenum">
              <a:rPr lang="en-US" smtClean="0"/>
              <a:t>31</a:t>
            </a:fld>
            <a:endParaRPr lang="en-US"/>
          </a:p>
        </p:txBody>
      </p:sp>
    </p:spTree>
    <p:extLst>
      <p:ext uri="{BB962C8B-B14F-4D97-AF65-F5344CB8AC3E}">
        <p14:creationId xmlns:p14="http://schemas.microsoft.com/office/powerpoint/2010/main" val="38628564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01B201A5-70F8-404C-A06F-021E4960C4FA}" type="slidenum">
              <a:rPr lang="en-US" smtClean="0"/>
              <a:t>33</a:t>
            </a:fld>
            <a:endParaRPr lang="en-US"/>
          </a:p>
        </p:txBody>
      </p:sp>
    </p:spTree>
    <p:extLst>
      <p:ext uri="{BB962C8B-B14F-4D97-AF65-F5344CB8AC3E}">
        <p14:creationId xmlns:p14="http://schemas.microsoft.com/office/powerpoint/2010/main" val="3661921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01B201A5-70F8-404C-A06F-021E4960C4FA}" type="slidenum">
              <a:rPr lang="en-US" smtClean="0"/>
              <a:t>34</a:t>
            </a:fld>
            <a:endParaRPr lang="en-US"/>
          </a:p>
        </p:txBody>
      </p:sp>
    </p:spTree>
    <p:extLst>
      <p:ext uri="{BB962C8B-B14F-4D97-AF65-F5344CB8AC3E}">
        <p14:creationId xmlns:p14="http://schemas.microsoft.com/office/powerpoint/2010/main" val="2743248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977D4D-D425-4A0A-B461-B98ED1AB91C5}" type="slidenum">
              <a:rPr lang="en-US">
                <a:solidFill>
                  <a:prstClr val="black"/>
                </a:solidFill>
              </a:rPr>
              <a:pPr/>
              <a:t>5</a:t>
            </a:fld>
            <a:endParaRPr lang="en-US">
              <a:solidFill>
                <a:prstClr val="black"/>
              </a:solidFill>
            </a:endParaRPr>
          </a:p>
        </p:txBody>
      </p:sp>
      <p:sp>
        <p:nvSpPr>
          <p:cNvPr id="287746" name="Rectangle 2"/>
          <p:cNvSpPr>
            <a:spLocks noGrp="1" noRot="1" noChangeAspect="1" noChangeArrowheads="1" noTextEdit="1"/>
          </p:cNvSpPr>
          <p:nvPr>
            <p:ph type="sldImg"/>
          </p:nvPr>
        </p:nvSpPr>
        <p:spPr>
          <a:xfrm>
            <a:off x="1144588" y="684213"/>
            <a:ext cx="4573587" cy="3429000"/>
          </a:xfrm>
          <a:ln/>
        </p:spPr>
      </p:sp>
      <p:sp>
        <p:nvSpPr>
          <p:cNvPr id="287747" name="Rectangle 3"/>
          <p:cNvSpPr>
            <a:spLocks noGrp="1" noChangeArrowheads="1"/>
          </p:cNvSpPr>
          <p:nvPr>
            <p:ph type="body" idx="1"/>
          </p:nvPr>
        </p:nvSpPr>
        <p:spPr>
          <a:xfrm>
            <a:off x="915991" y="4345100"/>
            <a:ext cx="5026025" cy="4114246"/>
          </a:xfrm>
        </p:spPr>
        <p:txBody>
          <a:bodyPr/>
          <a:lstStyle/>
          <a:p>
            <a:endParaRPr lang="en-US" dirty="0"/>
          </a:p>
        </p:txBody>
      </p:sp>
    </p:spTree>
    <p:extLst>
      <p:ext uri="{BB962C8B-B14F-4D97-AF65-F5344CB8AC3E}">
        <p14:creationId xmlns:p14="http://schemas.microsoft.com/office/powerpoint/2010/main" val="3666114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2FA036-5558-41C7-802E-D6A390C1ED91}" type="slidenum">
              <a:rPr lang="en-US">
                <a:solidFill>
                  <a:prstClr val="black"/>
                </a:solidFill>
              </a:rPr>
              <a:pPr/>
              <a:t>6</a:t>
            </a:fld>
            <a:endParaRPr lang="en-US">
              <a:solidFill>
                <a:prstClr val="black"/>
              </a:solidFill>
            </a:endParaRPr>
          </a:p>
        </p:txBody>
      </p:sp>
      <p:sp>
        <p:nvSpPr>
          <p:cNvPr id="289794" name="Rectangle 2"/>
          <p:cNvSpPr>
            <a:spLocks noGrp="1" noRot="1" noChangeAspect="1" noChangeArrowheads="1" noTextEdit="1"/>
          </p:cNvSpPr>
          <p:nvPr>
            <p:ph type="sldImg"/>
          </p:nvPr>
        </p:nvSpPr>
        <p:spPr>
          <a:xfrm>
            <a:off x="1144588" y="684213"/>
            <a:ext cx="4573587" cy="3429000"/>
          </a:xfrm>
          <a:ln/>
        </p:spPr>
      </p:sp>
      <p:sp>
        <p:nvSpPr>
          <p:cNvPr id="289795" name="Rectangle 3"/>
          <p:cNvSpPr>
            <a:spLocks noGrp="1" noChangeArrowheads="1"/>
          </p:cNvSpPr>
          <p:nvPr>
            <p:ph type="body" idx="1"/>
          </p:nvPr>
        </p:nvSpPr>
        <p:spPr>
          <a:xfrm>
            <a:off x="915991" y="4345100"/>
            <a:ext cx="5026025" cy="4114246"/>
          </a:xfrm>
        </p:spPr>
        <p:txBody>
          <a:bodyPr/>
          <a:lstStyle/>
          <a:p>
            <a:endParaRPr lang="en-US" dirty="0"/>
          </a:p>
        </p:txBody>
      </p:sp>
    </p:spTree>
    <p:extLst>
      <p:ext uri="{BB962C8B-B14F-4D97-AF65-F5344CB8AC3E}">
        <p14:creationId xmlns:p14="http://schemas.microsoft.com/office/powerpoint/2010/main" val="1494992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FF5626-E322-4C58-8CEE-BC4ED8430375}" type="slidenum">
              <a:rPr lang="en-US">
                <a:solidFill>
                  <a:prstClr val="black"/>
                </a:solidFill>
              </a:rPr>
              <a:pPr/>
              <a:t>7</a:t>
            </a:fld>
            <a:endParaRPr lang="en-US">
              <a:solidFill>
                <a:prstClr val="black"/>
              </a:solidFill>
            </a:endParaRPr>
          </a:p>
        </p:txBody>
      </p:sp>
      <p:sp>
        <p:nvSpPr>
          <p:cNvPr id="293890" name="Rectangle 2"/>
          <p:cNvSpPr>
            <a:spLocks noGrp="1" noRot="1" noChangeAspect="1" noChangeArrowheads="1" noTextEdit="1"/>
          </p:cNvSpPr>
          <p:nvPr>
            <p:ph type="sldImg"/>
          </p:nvPr>
        </p:nvSpPr>
        <p:spPr>
          <a:xfrm>
            <a:off x="1144588" y="684213"/>
            <a:ext cx="4573587" cy="3429000"/>
          </a:xfrm>
          <a:ln/>
        </p:spPr>
      </p:sp>
      <p:sp>
        <p:nvSpPr>
          <p:cNvPr id="293891" name="Rectangle 3"/>
          <p:cNvSpPr>
            <a:spLocks noGrp="1" noChangeArrowheads="1"/>
          </p:cNvSpPr>
          <p:nvPr>
            <p:ph type="body" idx="1"/>
          </p:nvPr>
        </p:nvSpPr>
        <p:spPr>
          <a:xfrm>
            <a:off x="915991" y="4345100"/>
            <a:ext cx="5026025" cy="4114246"/>
          </a:xfrm>
        </p:spPr>
        <p:txBody>
          <a:bodyPr/>
          <a:lstStyle/>
          <a:p>
            <a:endParaRPr lang="en-US" dirty="0"/>
          </a:p>
        </p:txBody>
      </p:sp>
    </p:spTree>
    <p:extLst>
      <p:ext uri="{BB962C8B-B14F-4D97-AF65-F5344CB8AC3E}">
        <p14:creationId xmlns:p14="http://schemas.microsoft.com/office/powerpoint/2010/main" val="3293942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15E5EE-22AF-45DC-B5D0-BC8CEFB389F9}" type="slidenum">
              <a:rPr lang="en-US">
                <a:solidFill>
                  <a:prstClr val="black"/>
                </a:solidFill>
              </a:rPr>
              <a:pPr/>
              <a:t>8</a:t>
            </a:fld>
            <a:endParaRPr lang="en-US">
              <a:solidFill>
                <a:prstClr val="black"/>
              </a:solidFill>
            </a:endParaRPr>
          </a:p>
        </p:txBody>
      </p:sp>
      <p:sp>
        <p:nvSpPr>
          <p:cNvPr id="291842" name="Rectangle 2"/>
          <p:cNvSpPr>
            <a:spLocks noGrp="1" noRot="1" noChangeAspect="1" noChangeArrowheads="1" noTextEdit="1"/>
          </p:cNvSpPr>
          <p:nvPr>
            <p:ph type="sldImg"/>
          </p:nvPr>
        </p:nvSpPr>
        <p:spPr>
          <a:xfrm>
            <a:off x="1144588" y="684213"/>
            <a:ext cx="4573587" cy="3429000"/>
          </a:xfrm>
          <a:ln/>
        </p:spPr>
      </p:sp>
      <p:sp>
        <p:nvSpPr>
          <p:cNvPr id="291843" name="Rectangle 3"/>
          <p:cNvSpPr>
            <a:spLocks noGrp="1" noChangeArrowheads="1"/>
          </p:cNvSpPr>
          <p:nvPr>
            <p:ph type="body" idx="1"/>
          </p:nvPr>
        </p:nvSpPr>
        <p:spPr>
          <a:xfrm>
            <a:off x="915991" y="4345100"/>
            <a:ext cx="5026025" cy="4114246"/>
          </a:xfrm>
        </p:spPr>
        <p:txBody>
          <a:bodyPr/>
          <a:lstStyle/>
          <a:p>
            <a:endParaRPr lang="en-US" dirty="0"/>
          </a:p>
        </p:txBody>
      </p:sp>
    </p:spTree>
    <p:extLst>
      <p:ext uri="{BB962C8B-B14F-4D97-AF65-F5344CB8AC3E}">
        <p14:creationId xmlns:p14="http://schemas.microsoft.com/office/powerpoint/2010/main" val="48861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sz="1200" kern="1200" dirty="0" smtClean="0">
                <a:solidFill>
                  <a:schemeClr val="tx1"/>
                </a:solidFill>
                <a:latin typeface="+mn-lt"/>
                <a:ea typeface="+mn-ea"/>
                <a:cs typeface="+mn-cs"/>
              </a:rPr>
              <a:t>http://www.simple-talk.com/sql/learn-sql-server/using-covering-indexes-to-improve-query-performance/</a:t>
            </a:r>
          </a:p>
          <a:p>
            <a:endParaRPr lang="en-US"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select * into address from </a:t>
            </a:r>
            <a:r>
              <a:rPr lang="en-US" altLang="zh-CN" sz="1200" kern="1200" dirty="0" err="1" smtClean="0">
                <a:solidFill>
                  <a:schemeClr val="tx1"/>
                </a:solidFill>
                <a:latin typeface="+mn-lt"/>
                <a:ea typeface="+mn-ea"/>
                <a:cs typeface="+mn-cs"/>
              </a:rPr>
              <a:t>person.address</a:t>
            </a:r>
            <a:endParaRPr lang="en-US" altLang="zh-CN"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CREATE NONCLUSTERED INDEX </a:t>
            </a:r>
            <a:r>
              <a:rPr lang="en-US" altLang="zh-CN" sz="1200" kern="1200" dirty="0" err="1" smtClean="0">
                <a:solidFill>
                  <a:schemeClr val="tx1"/>
                </a:solidFill>
                <a:latin typeface="+mn-lt"/>
                <a:ea typeface="+mn-ea"/>
                <a:cs typeface="+mn-cs"/>
              </a:rPr>
              <a:t>IX_Address_PostalCode</a:t>
            </a:r>
            <a:endParaRPr lang="en-US"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ON Address (</a:t>
            </a:r>
            <a:r>
              <a:rPr lang="en-US" altLang="zh-CN" sz="1200" kern="1200" dirty="0" err="1" smtClean="0">
                <a:solidFill>
                  <a:schemeClr val="tx1"/>
                </a:solidFill>
                <a:latin typeface="+mn-lt"/>
                <a:ea typeface="+mn-ea"/>
                <a:cs typeface="+mn-cs"/>
              </a:rPr>
              <a:t>PostalCode</a:t>
            </a:r>
            <a:r>
              <a:rPr lang="en-US" altLang="zh-CN" sz="1200" kern="1200" dirty="0" smtClean="0">
                <a:solidFill>
                  <a:schemeClr val="tx1"/>
                </a:solidFill>
                <a:latin typeface="+mn-lt"/>
                <a:ea typeface="+mn-ea"/>
                <a:cs typeface="+mn-cs"/>
              </a:rPr>
              <a:t>)</a:t>
            </a:r>
          </a:p>
          <a:p>
            <a:r>
              <a:rPr lang="en-US" altLang="zh-CN" sz="1200" kern="1200" dirty="0" smtClean="0">
                <a:solidFill>
                  <a:schemeClr val="tx1"/>
                </a:solidFill>
                <a:latin typeface="+mn-lt"/>
                <a:ea typeface="+mn-ea"/>
                <a:cs typeface="+mn-cs"/>
              </a:rPr>
              <a:t>INCLUDE (AddressLine1, AddressLine2, City, </a:t>
            </a:r>
            <a:r>
              <a:rPr lang="en-US" altLang="zh-CN" sz="1200" kern="1200" dirty="0" err="1" smtClean="0">
                <a:solidFill>
                  <a:schemeClr val="tx1"/>
                </a:solidFill>
                <a:latin typeface="+mn-lt"/>
                <a:ea typeface="+mn-ea"/>
                <a:cs typeface="+mn-cs"/>
              </a:rPr>
              <a:t>StateProvinceID</a:t>
            </a:r>
            <a:r>
              <a:rPr lang="en-US" altLang="zh-CN" sz="1200" kern="1200" dirty="0" smtClean="0">
                <a:solidFill>
                  <a:schemeClr val="tx1"/>
                </a:solidFill>
                <a:latin typeface="+mn-lt"/>
                <a:ea typeface="+mn-ea"/>
                <a:cs typeface="+mn-cs"/>
              </a:rPr>
              <a:t>);</a:t>
            </a:r>
          </a:p>
          <a:p>
            <a:endParaRPr lang="zh-CN" altLang="en-US"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select </a:t>
            </a:r>
            <a:r>
              <a:rPr lang="en-US" altLang="zh-CN" sz="1200" kern="1200" dirty="0" err="1" smtClean="0">
                <a:solidFill>
                  <a:schemeClr val="tx1"/>
                </a:solidFill>
                <a:latin typeface="+mn-lt"/>
                <a:ea typeface="+mn-ea"/>
                <a:cs typeface="+mn-cs"/>
              </a:rPr>
              <a:t>PostalCode</a:t>
            </a:r>
            <a:r>
              <a:rPr lang="en-US" altLang="zh-CN" sz="1200" kern="1200" dirty="0" smtClean="0">
                <a:solidFill>
                  <a:schemeClr val="tx1"/>
                </a:solidFill>
                <a:latin typeface="+mn-lt"/>
                <a:ea typeface="+mn-ea"/>
                <a:cs typeface="+mn-cs"/>
              </a:rPr>
              <a:t>, AddressLine1, AddressLine2, City, </a:t>
            </a:r>
            <a:r>
              <a:rPr lang="en-US" altLang="zh-CN" sz="1200" kern="1200" dirty="0" err="1" smtClean="0">
                <a:solidFill>
                  <a:schemeClr val="tx1"/>
                </a:solidFill>
                <a:latin typeface="+mn-lt"/>
                <a:ea typeface="+mn-ea"/>
                <a:cs typeface="+mn-cs"/>
              </a:rPr>
              <a:t>StateProvinceID</a:t>
            </a:r>
            <a:endParaRPr lang="en-US"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from address</a:t>
            </a:r>
          </a:p>
          <a:p>
            <a:r>
              <a:rPr lang="en-US" altLang="zh-CN" sz="1200" kern="1200" dirty="0" smtClean="0">
                <a:solidFill>
                  <a:schemeClr val="tx1"/>
                </a:solidFill>
                <a:latin typeface="+mn-lt"/>
                <a:ea typeface="+mn-ea"/>
                <a:cs typeface="+mn-cs"/>
              </a:rPr>
              <a:t>where </a:t>
            </a:r>
            <a:r>
              <a:rPr lang="en-US" altLang="zh-CN" sz="1200" kern="1200" dirty="0" err="1" smtClean="0">
                <a:solidFill>
                  <a:schemeClr val="tx1"/>
                </a:solidFill>
                <a:latin typeface="+mn-lt"/>
                <a:ea typeface="+mn-ea"/>
                <a:cs typeface="+mn-cs"/>
              </a:rPr>
              <a:t>PostalCode</a:t>
            </a:r>
            <a:r>
              <a:rPr lang="en-US" altLang="zh-CN" sz="1200" kern="1200" dirty="0" smtClean="0">
                <a:solidFill>
                  <a:schemeClr val="tx1"/>
                </a:solidFill>
                <a:latin typeface="+mn-lt"/>
                <a:ea typeface="+mn-ea"/>
                <a:cs typeface="+mn-cs"/>
              </a:rPr>
              <a:t> = '90706'</a:t>
            </a:r>
          </a:p>
          <a:p>
            <a:pPr marL="228600" indent="-228600"/>
            <a:endParaRPr lang="en-US" dirty="0" smtClean="0"/>
          </a:p>
        </p:txBody>
      </p:sp>
      <p:sp>
        <p:nvSpPr>
          <p:cNvPr id="4" name="Slide Number Placeholder 3"/>
          <p:cNvSpPr>
            <a:spLocks noGrp="1"/>
          </p:cNvSpPr>
          <p:nvPr>
            <p:ph type="sldNum" sz="quarter" idx="10"/>
          </p:nvPr>
        </p:nvSpPr>
        <p:spPr/>
        <p:txBody>
          <a:bodyPr/>
          <a:lstStyle/>
          <a:p>
            <a:fld id="{357E7E82-EA50-4BB4-947A-B64C963D8F05}"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630450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AC5455-AB79-4274-ADD1-F292392DB051}" type="slidenum">
              <a:rPr lang="en-US">
                <a:solidFill>
                  <a:prstClr val="black"/>
                </a:solidFill>
              </a:rPr>
              <a:pPr/>
              <a:t>10</a:t>
            </a:fld>
            <a:endParaRPr lang="en-US">
              <a:solidFill>
                <a:prstClr val="black"/>
              </a:solidFill>
            </a:endParaRPr>
          </a:p>
        </p:txBody>
      </p:sp>
      <p:sp>
        <p:nvSpPr>
          <p:cNvPr id="295938" name="Rectangle 2"/>
          <p:cNvSpPr>
            <a:spLocks noGrp="1" noRot="1" noChangeAspect="1" noChangeArrowheads="1" noTextEdit="1"/>
          </p:cNvSpPr>
          <p:nvPr>
            <p:ph type="sldImg"/>
          </p:nvPr>
        </p:nvSpPr>
        <p:spPr>
          <a:xfrm>
            <a:off x="1144588" y="684213"/>
            <a:ext cx="4573587" cy="3429000"/>
          </a:xfrm>
          <a:ln/>
        </p:spPr>
      </p:sp>
      <p:sp>
        <p:nvSpPr>
          <p:cNvPr id="295939" name="Rectangle 3"/>
          <p:cNvSpPr>
            <a:spLocks noGrp="1" noChangeArrowheads="1"/>
          </p:cNvSpPr>
          <p:nvPr>
            <p:ph type="body" idx="1"/>
          </p:nvPr>
        </p:nvSpPr>
        <p:spPr>
          <a:xfrm>
            <a:off x="915991" y="4345100"/>
            <a:ext cx="5026025" cy="4114246"/>
          </a:xfrm>
        </p:spPr>
        <p:txBody>
          <a:bodyPr lIns="86306" tIns="43152" rIns="86306" bIns="43152"/>
          <a:lstStyle/>
          <a:p>
            <a:r>
              <a:rPr lang="en-US" dirty="0" smtClean="0">
                <a:cs typeface="Times New Roman" pitchFamily="18" charset="0"/>
              </a:rPr>
              <a:t>Guidelines</a:t>
            </a:r>
            <a:r>
              <a:rPr lang="en-US" baseline="0" dirty="0" smtClean="0">
                <a:cs typeface="Times New Roman" pitchFamily="18" charset="0"/>
              </a:rPr>
              <a:t> for Creating Index</a:t>
            </a:r>
            <a:r>
              <a:rPr lang="en-US" altLang="zh-CN" baseline="0" dirty="0" smtClean="0">
                <a:cs typeface="Times New Roman" pitchFamily="18" charset="0"/>
              </a:rPr>
              <a:t>:</a:t>
            </a:r>
            <a:endParaRPr lang="en-US" dirty="0" smtClean="0">
              <a:cs typeface="Times New Roman" pitchFamily="18" charset="0"/>
            </a:endParaRPr>
          </a:p>
          <a:p>
            <a:pPr marL="171450" indent="-171450">
              <a:buFont typeface="Arial" pitchFamily="34" charset="0"/>
              <a:buChar char="•"/>
            </a:pPr>
            <a:r>
              <a:rPr lang="en-US" dirty="0" smtClean="0">
                <a:cs typeface="Times New Roman" pitchFamily="18" charset="0"/>
              </a:rPr>
              <a:t>Determine the Priorities of All of the Queries</a:t>
            </a:r>
            <a:r>
              <a:rPr lang="en-US" dirty="0" smtClean="0"/>
              <a:t> </a:t>
            </a:r>
          </a:p>
          <a:p>
            <a:pPr marL="171450" indent="-171450">
              <a:buFont typeface="Arial" pitchFamily="34" charset="0"/>
              <a:buChar char="•"/>
            </a:pPr>
            <a:r>
              <a:rPr lang="en-US" dirty="0" smtClean="0">
                <a:cs typeface="Times New Roman" pitchFamily="18" charset="0"/>
              </a:rPr>
              <a:t>Determine the Selectivity for Each Portion of the WHERE Clause of Each Query</a:t>
            </a:r>
            <a:r>
              <a:rPr lang="en-US" dirty="0" smtClean="0"/>
              <a:t> </a:t>
            </a:r>
          </a:p>
          <a:p>
            <a:pPr marL="171450" indent="-171450">
              <a:buFont typeface="Arial" pitchFamily="34" charset="0"/>
              <a:buChar char="•"/>
            </a:pPr>
            <a:r>
              <a:rPr lang="en-US" dirty="0" smtClean="0">
                <a:cs typeface="Times New Roman" pitchFamily="18" charset="0"/>
              </a:rPr>
              <a:t>Determine Whether to Create an Index</a:t>
            </a:r>
            <a:endParaRPr lang="en-US" dirty="0" smtClean="0"/>
          </a:p>
          <a:p>
            <a:pPr marL="171450" indent="-171450">
              <a:buFont typeface="Arial" pitchFamily="34" charset="0"/>
              <a:buChar char="•"/>
            </a:pPr>
            <a:r>
              <a:rPr lang="en-US" dirty="0" smtClean="0">
                <a:cs typeface="Times New Roman" pitchFamily="18" charset="0"/>
              </a:rPr>
              <a:t>Identify the Columns That Should Be Indexed</a:t>
            </a:r>
          </a:p>
          <a:p>
            <a:pPr marL="171450" indent="-171450">
              <a:buFont typeface="Arial" pitchFamily="34" charset="0"/>
              <a:buChar char="•"/>
            </a:pPr>
            <a:r>
              <a:rPr lang="en-US" dirty="0" smtClean="0">
                <a:cs typeface="Times New Roman" pitchFamily="18" charset="0"/>
              </a:rPr>
              <a:t>Determine the Best Column Order of Composite Indexes</a:t>
            </a:r>
            <a:r>
              <a:rPr lang="en-US" dirty="0" smtClean="0"/>
              <a:t> </a:t>
            </a:r>
          </a:p>
          <a:p>
            <a:pPr marL="171450" indent="-171450">
              <a:buFont typeface="Arial" pitchFamily="34" charset="0"/>
              <a:buChar char="•"/>
            </a:pPr>
            <a:r>
              <a:rPr lang="en-US" dirty="0" smtClean="0">
                <a:cs typeface="Times New Roman" pitchFamily="18" charset="0"/>
              </a:rPr>
              <a:t>Determine What Other Indexes Are Necessary</a:t>
            </a:r>
            <a:r>
              <a:rPr lang="en-US" dirty="0" smtClean="0"/>
              <a:t> </a:t>
            </a:r>
          </a:p>
          <a:p>
            <a:pPr marL="171450" indent="-171450">
              <a:buFont typeface="Arial" pitchFamily="34" charset="0"/>
              <a:buChar char="•"/>
            </a:pPr>
            <a:r>
              <a:rPr lang="en-US" dirty="0" smtClean="0">
                <a:cs typeface="Times New Roman" pitchFamily="18" charset="0"/>
              </a:rPr>
              <a:t>Test the Performance of the Queries</a:t>
            </a:r>
            <a:r>
              <a:rPr lang="en-US" dirty="0" smtClean="0"/>
              <a:t> </a:t>
            </a:r>
          </a:p>
          <a:p>
            <a:pPr marL="228600" indent="-228600"/>
            <a:endParaRPr lang="en-US" dirty="0" smtClean="0"/>
          </a:p>
        </p:txBody>
      </p:sp>
    </p:spTree>
    <p:extLst>
      <p:ext uri="{BB962C8B-B14F-4D97-AF65-F5344CB8AC3E}">
        <p14:creationId xmlns:p14="http://schemas.microsoft.com/office/powerpoint/2010/main" val="710510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9DE332-AA71-4F42-B2EA-D58CB67E87A7}" type="slidenum">
              <a:rPr lang="en-US">
                <a:solidFill>
                  <a:prstClr val="black"/>
                </a:solidFill>
              </a:rPr>
              <a:pPr/>
              <a:t>11</a:t>
            </a:fld>
            <a:endParaRPr lang="en-US">
              <a:solidFill>
                <a:prstClr val="black"/>
              </a:solidFill>
            </a:endParaRPr>
          </a:p>
        </p:txBody>
      </p:sp>
      <p:sp>
        <p:nvSpPr>
          <p:cNvPr id="715778" name="Rectangle 2"/>
          <p:cNvSpPr>
            <a:spLocks noGrp="1" noRot="1" noChangeAspect="1" noChangeArrowheads="1" noTextEdit="1"/>
          </p:cNvSpPr>
          <p:nvPr>
            <p:ph type="sldImg"/>
          </p:nvPr>
        </p:nvSpPr>
        <p:spPr>
          <a:xfrm>
            <a:off x="1144588" y="684213"/>
            <a:ext cx="4573587" cy="3429000"/>
          </a:xfrm>
          <a:ln/>
        </p:spPr>
      </p:sp>
      <p:sp>
        <p:nvSpPr>
          <p:cNvPr id="715779" name="Rectangle 3"/>
          <p:cNvSpPr>
            <a:spLocks noGrp="1" noChangeArrowheads="1"/>
          </p:cNvSpPr>
          <p:nvPr>
            <p:ph type="body" idx="1"/>
          </p:nvPr>
        </p:nvSpPr>
        <p:spPr>
          <a:xfrm>
            <a:off x="915989" y="4345100"/>
            <a:ext cx="5026025" cy="4114246"/>
          </a:xfrm>
        </p:spPr>
        <p:txBody>
          <a:bodyPr/>
          <a:lstStyle/>
          <a:p>
            <a:r>
              <a:rPr lang="en-US" altLang="zh-CN" sz="1200" kern="1200" dirty="0" smtClean="0">
                <a:solidFill>
                  <a:schemeClr val="tx1"/>
                </a:solidFill>
                <a:latin typeface="+mn-lt"/>
                <a:ea typeface="+mn-ea"/>
                <a:cs typeface="+mn-cs"/>
              </a:rPr>
              <a:t>SELECT * FROM </a:t>
            </a:r>
            <a:r>
              <a:rPr lang="en-US" altLang="zh-CN" sz="1200" kern="1200" dirty="0" err="1" smtClean="0">
                <a:solidFill>
                  <a:schemeClr val="tx1"/>
                </a:solidFill>
                <a:latin typeface="+mn-lt"/>
                <a:ea typeface="+mn-ea"/>
                <a:cs typeface="+mn-cs"/>
              </a:rPr>
              <a:t>sys.dm_db_index_physical_stats</a:t>
            </a:r>
            <a:r>
              <a:rPr lang="en-US" altLang="zh-CN" sz="1200" kern="1200" dirty="0" smtClean="0">
                <a:solidFill>
                  <a:schemeClr val="tx1"/>
                </a:solidFill>
                <a:latin typeface="+mn-lt"/>
                <a:ea typeface="+mn-ea"/>
                <a:cs typeface="+mn-cs"/>
              </a:rPr>
              <a:t>(null,0,-1,0,null)</a:t>
            </a:r>
          </a:p>
          <a:p>
            <a:r>
              <a:rPr lang="en-US" altLang="zh-CN" sz="1200" kern="1200" dirty="0" smtClean="0">
                <a:solidFill>
                  <a:schemeClr val="tx1"/>
                </a:solidFill>
                <a:latin typeface="+mn-lt"/>
                <a:ea typeface="+mn-ea"/>
                <a:cs typeface="+mn-cs"/>
              </a:rPr>
              <a:t>where </a:t>
            </a:r>
            <a:r>
              <a:rPr lang="en-US" altLang="zh-CN" sz="1200" kern="1200" dirty="0" err="1" smtClean="0">
                <a:solidFill>
                  <a:schemeClr val="tx1"/>
                </a:solidFill>
                <a:latin typeface="+mn-lt"/>
                <a:ea typeface="+mn-ea"/>
                <a:cs typeface="+mn-cs"/>
              </a:rPr>
              <a:t>object_id</a:t>
            </a:r>
            <a:r>
              <a:rPr lang="en-US" altLang="zh-CN" sz="1200" kern="1200" dirty="0" smtClean="0">
                <a:solidFill>
                  <a:schemeClr val="tx1"/>
                </a:solidFill>
                <a:latin typeface="+mn-lt"/>
                <a:ea typeface="+mn-ea"/>
                <a:cs typeface="+mn-cs"/>
              </a:rPr>
              <a:t> = </a:t>
            </a:r>
            <a:r>
              <a:rPr lang="en-US" altLang="zh-CN" sz="1200" kern="1200" dirty="0" err="1" smtClean="0">
                <a:solidFill>
                  <a:schemeClr val="tx1"/>
                </a:solidFill>
                <a:latin typeface="+mn-lt"/>
                <a:ea typeface="+mn-ea"/>
                <a:cs typeface="+mn-cs"/>
              </a:rPr>
              <a:t>object_id</a:t>
            </a:r>
            <a:r>
              <a:rPr lang="en-US" altLang="zh-CN" sz="1200" kern="1200" dirty="0" smtClean="0">
                <a:solidFill>
                  <a:schemeClr val="tx1"/>
                </a:solidFill>
                <a:latin typeface="+mn-lt"/>
                <a:ea typeface="+mn-ea"/>
                <a:cs typeface="+mn-cs"/>
              </a:rPr>
              <a:t>('</a:t>
            </a:r>
            <a:r>
              <a:rPr lang="en-US" altLang="zh-CN" sz="1200" kern="1200" dirty="0" err="1" smtClean="0">
                <a:solidFill>
                  <a:schemeClr val="tx1"/>
                </a:solidFill>
                <a:latin typeface="+mn-lt"/>
                <a:ea typeface="+mn-ea"/>
                <a:cs typeface="+mn-cs"/>
              </a:rPr>
              <a:t>person.address</a:t>
            </a:r>
            <a:r>
              <a:rPr lang="en-US" altLang="zh-CN" sz="1200" kern="1200" dirty="0" smtClean="0">
                <a:solidFill>
                  <a:schemeClr val="tx1"/>
                </a:solidFill>
                <a:latin typeface="+mn-lt"/>
                <a:ea typeface="+mn-ea"/>
                <a:cs typeface="+mn-cs"/>
              </a:rPr>
              <a:t>')</a:t>
            </a:r>
          </a:p>
          <a:p>
            <a:endParaRPr lang="en-US" dirty="0" smtClean="0"/>
          </a:p>
          <a:p>
            <a:endParaRPr lang="en-US" dirty="0" smtClean="0"/>
          </a:p>
          <a:p>
            <a:endParaRPr lang="en-US" dirty="0" smtClean="0"/>
          </a:p>
          <a:p>
            <a:r>
              <a:rPr lang="en-US" altLang="zh-CN" sz="1200" kern="1200" dirty="0" smtClean="0">
                <a:solidFill>
                  <a:schemeClr val="tx1"/>
                </a:solidFill>
                <a:latin typeface="+mn-lt"/>
                <a:ea typeface="+mn-ea"/>
                <a:cs typeface="+mn-cs"/>
              </a:rPr>
              <a:t>SELECT *</a:t>
            </a:r>
          </a:p>
          <a:p>
            <a:r>
              <a:rPr lang="en-US" altLang="zh-CN" sz="1200" kern="1200" dirty="0" smtClean="0">
                <a:solidFill>
                  <a:schemeClr val="tx1"/>
                </a:solidFill>
                <a:latin typeface="+mn-lt"/>
                <a:ea typeface="+mn-ea"/>
                <a:cs typeface="+mn-cs"/>
              </a:rPr>
              <a:t>FROM </a:t>
            </a:r>
            <a:r>
              <a:rPr lang="en-US" altLang="zh-CN" sz="1200" kern="1200" dirty="0" err="1" smtClean="0">
                <a:solidFill>
                  <a:schemeClr val="tx1"/>
                </a:solidFill>
                <a:latin typeface="+mn-lt"/>
                <a:ea typeface="+mn-ea"/>
                <a:cs typeface="+mn-cs"/>
              </a:rPr>
              <a:t>sys.dm_db_missing_index_details</a:t>
            </a:r>
            <a:endParaRPr lang="en-US" altLang="zh-CN"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SELECT City, </a:t>
            </a:r>
            <a:r>
              <a:rPr lang="en-US" altLang="zh-CN" sz="1200" kern="1200" dirty="0" err="1" smtClean="0">
                <a:solidFill>
                  <a:schemeClr val="tx1"/>
                </a:solidFill>
                <a:latin typeface="+mn-lt"/>
                <a:ea typeface="+mn-ea"/>
                <a:cs typeface="+mn-cs"/>
              </a:rPr>
              <a:t>StateProvinceID</a:t>
            </a:r>
            <a:r>
              <a:rPr lang="en-US" altLang="zh-CN" sz="1200" kern="1200" dirty="0" smtClean="0">
                <a:solidFill>
                  <a:schemeClr val="tx1"/>
                </a:solidFill>
                <a:latin typeface="+mn-lt"/>
                <a:ea typeface="+mn-ea"/>
                <a:cs typeface="+mn-cs"/>
              </a:rPr>
              <a:t>, </a:t>
            </a:r>
            <a:r>
              <a:rPr lang="en-US" altLang="zh-CN" sz="1200" kern="1200" dirty="0" err="1" smtClean="0">
                <a:solidFill>
                  <a:schemeClr val="tx1"/>
                </a:solidFill>
                <a:latin typeface="+mn-lt"/>
                <a:ea typeface="+mn-ea"/>
                <a:cs typeface="+mn-cs"/>
              </a:rPr>
              <a:t>PostalCode</a:t>
            </a:r>
            <a:endParaRPr lang="en-US"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FROM </a:t>
            </a:r>
            <a:r>
              <a:rPr lang="en-US" altLang="zh-CN" sz="1200" kern="1200" dirty="0" err="1" smtClean="0">
                <a:solidFill>
                  <a:schemeClr val="tx1"/>
                </a:solidFill>
                <a:latin typeface="+mn-lt"/>
                <a:ea typeface="+mn-ea"/>
                <a:cs typeface="+mn-cs"/>
              </a:rPr>
              <a:t>Person.Address</a:t>
            </a:r>
            <a:endParaRPr lang="en-US"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WHERE </a:t>
            </a:r>
            <a:r>
              <a:rPr lang="en-US" altLang="zh-CN" sz="1200" kern="1200" dirty="0" err="1" smtClean="0">
                <a:solidFill>
                  <a:schemeClr val="tx1"/>
                </a:solidFill>
                <a:latin typeface="+mn-lt"/>
                <a:ea typeface="+mn-ea"/>
                <a:cs typeface="+mn-cs"/>
              </a:rPr>
              <a:t>StateProvinceID</a:t>
            </a:r>
            <a:r>
              <a:rPr lang="en-US" altLang="zh-CN" sz="1200" kern="1200" dirty="0" smtClean="0">
                <a:solidFill>
                  <a:schemeClr val="tx1"/>
                </a:solidFill>
                <a:latin typeface="+mn-lt"/>
                <a:ea typeface="+mn-ea"/>
                <a:cs typeface="+mn-cs"/>
              </a:rPr>
              <a:t> = 9;</a:t>
            </a: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SELECT *</a:t>
            </a:r>
          </a:p>
          <a:p>
            <a:r>
              <a:rPr lang="en-US" altLang="zh-CN" sz="1200" kern="1200" dirty="0" smtClean="0">
                <a:solidFill>
                  <a:schemeClr val="tx1"/>
                </a:solidFill>
                <a:latin typeface="+mn-lt"/>
                <a:ea typeface="+mn-ea"/>
                <a:cs typeface="+mn-cs"/>
              </a:rPr>
              <a:t>FROM </a:t>
            </a:r>
            <a:r>
              <a:rPr lang="en-US" altLang="zh-CN" sz="1200" kern="1200" dirty="0" err="1" smtClean="0">
                <a:solidFill>
                  <a:schemeClr val="tx1"/>
                </a:solidFill>
                <a:latin typeface="+mn-lt"/>
                <a:ea typeface="+mn-ea"/>
                <a:cs typeface="+mn-cs"/>
              </a:rPr>
              <a:t>sys.dm_db_missing_index_details</a:t>
            </a:r>
            <a:endParaRPr lang="en-US" altLang="zh-CN"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endParaRPr lang="zh-CN" altLang="en-US"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IF EXISTS (SELECT name FROM </a:t>
            </a:r>
            <a:r>
              <a:rPr lang="en-US" altLang="zh-CN" sz="1200" kern="1200" dirty="0" err="1" smtClean="0">
                <a:solidFill>
                  <a:schemeClr val="tx1"/>
                </a:solidFill>
                <a:latin typeface="+mn-lt"/>
                <a:ea typeface="+mn-ea"/>
                <a:cs typeface="+mn-cs"/>
              </a:rPr>
              <a:t>sys.indexes</a:t>
            </a:r>
            <a:endParaRPr lang="en-US"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           WHERE name = </a:t>
            </a:r>
            <a:r>
              <a:rPr lang="en-US" altLang="zh-CN" sz="1200" kern="1200" dirty="0" err="1" smtClean="0">
                <a:solidFill>
                  <a:schemeClr val="tx1"/>
                </a:solidFill>
                <a:latin typeface="+mn-lt"/>
                <a:ea typeface="+mn-ea"/>
                <a:cs typeface="+mn-cs"/>
              </a:rPr>
              <a:t>N'IX_PersonAddress_StateProvinceID</a:t>
            </a:r>
            <a:r>
              <a:rPr lang="en-US" altLang="zh-CN" sz="1200" kern="1200" dirty="0" smtClean="0">
                <a:solidFill>
                  <a:schemeClr val="tx1"/>
                </a:solidFill>
                <a:latin typeface="+mn-lt"/>
                <a:ea typeface="+mn-ea"/>
                <a:cs typeface="+mn-cs"/>
              </a:rPr>
              <a:t>')</a:t>
            </a:r>
          </a:p>
          <a:p>
            <a:r>
              <a:rPr lang="en-US" altLang="zh-CN" sz="1200" kern="1200" dirty="0" smtClean="0">
                <a:solidFill>
                  <a:schemeClr val="tx1"/>
                </a:solidFill>
                <a:latin typeface="+mn-lt"/>
                <a:ea typeface="+mn-ea"/>
                <a:cs typeface="+mn-cs"/>
              </a:rPr>
              <a:t>     DROP INDEX </a:t>
            </a:r>
            <a:r>
              <a:rPr lang="en-US" altLang="zh-CN" sz="1200" kern="1200" dirty="0" err="1" smtClean="0">
                <a:solidFill>
                  <a:schemeClr val="tx1"/>
                </a:solidFill>
                <a:latin typeface="+mn-lt"/>
                <a:ea typeface="+mn-ea"/>
                <a:cs typeface="+mn-cs"/>
              </a:rPr>
              <a:t>IX_PersonAddress_StateProvinceID</a:t>
            </a:r>
            <a:r>
              <a:rPr lang="en-US" altLang="zh-CN" sz="1200" kern="1200" dirty="0" smtClean="0">
                <a:solidFill>
                  <a:schemeClr val="tx1"/>
                </a:solidFill>
                <a:latin typeface="+mn-lt"/>
                <a:ea typeface="+mn-ea"/>
                <a:cs typeface="+mn-cs"/>
              </a:rPr>
              <a:t> ON </a:t>
            </a:r>
            <a:r>
              <a:rPr lang="en-US" altLang="zh-CN" sz="1200" kern="1200" dirty="0" err="1" smtClean="0">
                <a:solidFill>
                  <a:schemeClr val="tx1"/>
                </a:solidFill>
                <a:latin typeface="+mn-lt"/>
                <a:ea typeface="+mn-ea"/>
                <a:cs typeface="+mn-cs"/>
              </a:rPr>
              <a:t>Person.Address</a:t>
            </a:r>
            <a:r>
              <a:rPr lang="en-US" altLang="zh-CN" sz="1200" kern="1200" dirty="0" smtClean="0">
                <a:solidFill>
                  <a:schemeClr val="tx1"/>
                </a:solidFill>
                <a:latin typeface="+mn-lt"/>
                <a:ea typeface="+mn-ea"/>
                <a:cs typeface="+mn-cs"/>
              </a:rPr>
              <a:t>;</a:t>
            </a:r>
          </a:p>
          <a:p>
            <a:r>
              <a:rPr lang="en-US" altLang="zh-CN" sz="1200" kern="1200" dirty="0" smtClean="0">
                <a:solidFill>
                  <a:schemeClr val="tx1"/>
                </a:solidFill>
                <a:latin typeface="+mn-lt"/>
                <a:ea typeface="+mn-ea"/>
                <a:cs typeface="+mn-cs"/>
              </a:rPr>
              <a:t>GO</a:t>
            </a:r>
          </a:p>
          <a:p>
            <a:r>
              <a:rPr lang="en-US" altLang="zh-CN" sz="1200" kern="1200" dirty="0" smtClean="0">
                <a:solidFill>
                  <a:schemeClr val="tx1"/>
                </a:solidFill>
                <a:latin typeface="+mn-lt"/>
                <a:ea typeface="+mn-ea"/>
                <a:cs typeface="+mn-cs"/>
              </a:rPr>
              <a:t>CREATE NONCLUSTERED INDEX </a:t>
            </a:r>
            <a:r>
              <a:rPr lang="en-US" altLang="zh-CN" sz="1200" kern="1200" dirty="0" err="1" smtClean="0">
                <a:solidFill>
                  <a:schemeClr val="tx1"/>
                </a:solidFill>
                <a:latin typeface="+mn-lt"/>
                <a:ea typeface="+mn-ea"/>
                <a:cs typeface="+mn-cs"/>
              </a:rPr>
              <a:t>IX_PersonAddress_StateProvinceID</a:t>
            </a:r>
            <a:endParaRPr lang="en-US" altLang="zh-CN" sz="1200" kern="1200" dirty="0" smtClean="0">
              <a:solidFill>
                <a:schemeClr val="tx1"/>
              </a:solidFill>
              <a:latin typeface="+mn-lt"/>
              <a:ea typeface="+mn-ea"/>
              <a:cs typeface="+mn-cs"/>
            </a:endParaRPr>
          </a:p>
          <a:p>
            <a:r>
              <a:rPr lang="en-US" altLang="zh-CN" sz="1200" kern="1200" dirty="0" smtClean="0">
                <a:solidFill>
                  <a:schemeClr val="tx1"/>
                </a:solidFill>
                <a:latin typeface="+mn-lt"/>
                <a:ea typeface="+mn-ea"/>
                <a:cs typeface="+mn-cs"/>
              </a:rPr>
              <a:t>     ON </a:t>
            </a:r>
            <a:r>
              <a:rPr lang="en-US" altLang="zh-CN" sz="1200" kern="1200" dirty="0" err="1" smtClean="0">
                <a:solidFill>
                  <a:schemeClr val="tx1"/>
                </a:solidFill>
                <a:latin typeface="+mn-lt"/>
                <a:ea typeface="+mn-ea"/>
                <a:cs typeface="+mn-cs"/>
              </a:rPr>
              <a:t>Person.Address</a:t>
            </a:r>
            <a:r>
              <a:rPr lang="en-US" altLang="zh-CN" sz="1200" kern="1200" dirty="0" smtClean="0">
                <a:solidFill>
                  <a:schemeClr val="tx1"/>
                </a:solidFill>
                <a:latin typeface="+mn-lt"/>
                <a:ea typeface="+mn-ea"/>
                <a:cs typeface="+mn-cs"/>
              </a:rPr>
              <a:t> (</a:t>
            </a:r>
            <a:r>
              <a:rPr lang="en-US" altLang="zh-CN" sz="1200" kern="1200" dirty="0" err="1" smtClean="0">
                <a:solidFill>
                  <a:schemeClr val="tx1"/>
                </a:solidFill>
                <a:latin typeface="+mn-lt"/>
                <a:ea typeface="+mn-ea"/>
                <a:cs typeface="+mn-cs"/>
              </a:rPr>
              <a:t>StateProvinceID</a:t>
            </a:r>
            <a:r>
              <a:rPr lang="en-US" altLang="zh-CN" sz="1200" kern="1200" dirty="0" smtClean="0">
                <a:solidFill>
                  <a:schemeClr val="tx1"/>
                </a:solidFill>
                <a:latin typeface="+mn-lt"/>
                <a:ea typeface="+mn-ea"/>
                <a:cs typeface="+mn-cs"/>
              </a:rPr>
              <a:t>)</a:t>
            </a:r>
          </a:p>
          <a:p>
            <a:r>
              <a:rPr lang="en-US" altLang="zh-CN" sz="1200" kern="1200" dirty="0" smtClean="0">
                <a:solidFill>
                  <a:schemeClr val="tx1"/>
                </a:solidFill>
                <a:latin typeface="+mn-lt"/>
                <a:ea typeface="+mn-ea"/>
                <a:cs typeface="+mn-cs"/>
              </a:rPr>
              <a:t>     INCLUDE (City, </a:t>
            </a:r>
            <a:r>
              <a:rPr lang="en-US" altLang="zh-CN" sz="1200" kern="1200" dirty="0" err="1" smtClean="0">
                <a:solidFill>
                  <a:schemeClr val="tx1"/>
                </a:solidFill>
                <a:latin typeface="+mn-lt"/>
                <a:ea typeface="+mn-ea"/>
                <a:cs typeface="+mn-cs"/>
              </a:rPr>
              <a:t>PostalCode</a:t>
            </a:r>
            <a:r>
              <a:rPr lang="en-US" altLang="zh-CN" sz="1200" kern="1200" dirty="0" smtClean="0">
                <a:solidFill>
                  <a:schemeClr val="tx1"/>
                </a:solidFill>
                <a:latin typeface="+mn-lt"/>
                <a:ea typeface="+mn-ea"/>
                <a:cs typeface="+mn-cs"/>
              </a:rPr>
              <a:t>);</a:t>
            </a:r>
          </a:p>
          <a:p>
            <a:endParaRPr lang="zh-CN" altLang="en-US" sz="1200" kern="1200" dirty="0" smtClean="0">
              <a:solidFill>
                <a:schemeClr val="tx1"/>
              </a:solidFill>
              <a:latin typeface="+mn-lt"/>
              <a:ea typeface="+mn-ea"/>
              <a:cs typeface="+mn-cs"/>
            </a:endParaRPr>
          </a:p>
          <a:p>
            <a:endParaRPr lang="en-US" dirty="0"/>
          </a:p>
        </p:txBody>
      </p:sp>
    </p:spTree>
    <p:extLst>
      <p:ext uri="{BB962C8B-B14F-4D97-AF65-F5344CB8AC3E}">
        <p14:creationId xmlns:p14="http://schemas.microsoft.com/office/powerpoint/2010/main" val="1689693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CD9F94E7-D81B-4042-9638-590DE4E87178}" type="datetimeFigureOut">
              <a:rPr lang="zh-CN" altLang="en-US" smtClean="0">
                <a:solidFill>
                  <a:prstClr val="black">
                    <a:tint val="75000"/>
                  </a:prstClr>
                </a:solidFill>
              </a:rPr>
              <a:pPr/>
              <a:t>2012/10/31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B4D0AFF-9668-48D6-8642-1095895A9725}" type="slidenum">
              <a:rPr lang="zh-CN" altLang="en-US" smtClean="0">
                <a:solidFill>
                  <a:prstClr val="black">
                    <a:tint val="75000"/>
                  </a:prstClr>
                </a:solidFill>
              </a:rPr>
              <a:pPr/>
              <a:t>‹#›</a:t>
            </a:fld>
            <a:endParaRPr lang="zh-CN" altLang="en-US">
              <a:solidFill>
                <a:prstClr val="black">
                  <a:tint val="75000"/>
                </a:prstClr>
              </a:solidFill>
            </a:endParaRPr>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CD9F94E7-D81B-4042-9638-590DE4E87178}" type="datetimeFigureOut">
              <a:rPr lang="zh-CN" altLang="en-US" smtClean="0">
                <a:solidFill>
                  <a:prstClr val="black">
                    <a:tint val="75000"/>
                  </a:prstClr>
                </a:solidFill>
              </a:rPr>
              <a:pPr/>
              <a:t>2012/10/31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B4D0AFF-9668-48D6-8642-1095895A9725}" type="slidenum">
              <a:rPr lang="zh-CN" altLang="en-US" smtClean="0">
                <a:solidFill>
                  <a:prstClr val="black">
                    <a:tint val="75000"/>
                  </a:prstClr>
                </a:solidFill>
              </a:rPr>
              <a:pPr/>
              <a:t>‹#›</a:t>
            </a:fld>
            <a:endParaRPr lang="zh-CN" altLang="en-US">
              <a:solidFill>
                <a:prstClr val="black">
                  <a:tint val="75000"/>
                </a:prstClr>
              </a:solidFill>
            </a:endParaRP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CD9F94E7-D81B-4042-9638-590DE4E87178}" type="datetimeFigureOut">
              <a:rPr lang="zh-CN" altLang="en-US" smtClean="0">
                <a:solidFill>
                  <a:prstClr val="black">
                    <a:tint val="75000"/>
                  </a:prstClr>
                </a:solidFill>
              </a:rPr>
              <a:pPr/>
              <a:t>2012/10/31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B4D0AFF-9668-48D6-8642-1095895A9725}" type="slidenum">
              <a:rPr lang="zh-CN" altLang="en-US" smtClean="0">
                <a:solidFill>
                  <a:prstClr val="black">
                    <a:tint val="75000"/>
                  </a:prstClr>
                </a:solidFill>
              </a:rPr>
              <a:pPr/>
              <a:t>‹#›</a:t>
            </a:fld>
            <a:endParaRPr lang="zh-CN" altLang="en-US">
              <a:solidFill>
                <a:prstClr val="black">
                  <a:tint val="75000"/>
                </a:prstClr>
              </a:solidFill>
            </a:endParaRP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47700" y="153988"/>
            <a:ext cx="8189913" cy="8413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77900" y="1447800"/>
            <a:ext cx="3476625" cy="4556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6925" y="1447800"/>
            <a:ext cx="3476625" cy="4556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CD9F94E7-D81B-4042-9638-590DE4E87178}" type="datetimeFigureOut">
              <a:rPr lang="zh-CN" altLang="en-US" smtClean="0">
                <a:solidFill>
                  <a:prstClr val="black">
                    <a:tint val="75000"/>
                  </a:prstClr>
                </a:solidFill>
              </a:rPr>
              <a:pPr/>
              <a:t>2012/10/31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B4D0AFF-9668-48D6-8642-1095895A9725}" type="slidenum">
              <a:rPr lang="zh-CN" altLang="en-US" smtClean="0">
                <a:solidFill>
                  <a:prstClr val="black">
                    <a:tint val="75000"/>
                  </a:prstClr>
                </a:solidFill>
              </a:rPr>
              <a:pPr/>
              <a:t>‹#›</a:t>
            </a:fld>
            <a:endParaRPr lang="zh-CN" altLang="en-US">
              <a:solidFill>
                <a:prstClr val="black">
                  <a:tint val="75000"/>
                </a:prstClr>
              </a:solidFill>
            </a:endParaRP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CD9F94E7-D81B-4042-9638-590DE4E87178}" type="datetimeFigureOut">
              <a:rPr lang="zh-CN" altLang="en-US" smtClean="0">
                <a:solidFill>
                  <a:prstClr val="black">
                    <a:tint val="75000"/>
                  </a:prstClr>
                </a:solidFill>
              </a:rPr>
              <a:pPr/>
              <a:t>2012/10/31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B4D0AFF-9668-48D6-8642-1095895A9725}" type="slidenum">
              <a:rPr lang="zh-CN" altLang="en-US" smtClean="0">
                <a:solidFill>
                  <a:prstClr val="black">
                    <a:tint val="75000"/>
                  </a:prstClr>
                </a:solidFill>
              </a:rPr>
              <a:pPr/>
              <a:t>‹#›</a:t>
            </a:fld>
            <a:endParaRPr lang="zh-CN" altLang="en-US">
              <a:solidFill>
                <a:prstClr val="black">
                  <a:tint val="75000"/>
                </a:prstClr>
              </a:solidFill>
            </a:endParaRPr>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CD9F94E7-D81B-4042-9638-590DE4E87178}" type="datetimeFigureOut">
              <a:rPr lang="zh-CN" altLang="en-US" smtClean="0">
                <a:solidFill>
                  <a:prstClr val="black">
                    <a:tint val="75000"/>
                  </a:prstClr>
                </a:solidFill>
              </a:rPr>
              <a:pPr/>
              <a:t>2012/10/31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B4D0AFF-9668-48D6-8642-1095895A9725}" type="slidenum">
              <a:rPr lang="zh-CN" altLang="en-US" smtClean="0">
                <a:solidFill>
                  <a:prstClr val="black">
                    <a:tint val="75000"/>
                  </a:prstClr>
                </a:solidFill>
              </a:rPr>
              <a:pPr/>
              <a:t>‹#›</a:t>
            </a:fld>
            <a:endParaRPr lang="zh-CN" altLang="en-US">
              <a:solidFill>
                <a:prstClr val="black">
                  <a:tint val="75000"/>
                </a:prstClr>
              </a:solidFill>
            </a:endParaRPr>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CD9F94E7-D81B-4042-9638-590DE4E87178}" type="datetimeFigureOut">
              <a:rPr lang="zh-CN" altLang="en-US" smtClean="0">
                <a:solidFill>
                  <a:prstClr val="black">
                    <a:tint val="75000"/>
                  </a:prstClr>
                </a:solidFill>
              </a:rPr>
              <a:pPr/>
              <a:t>2012/10/31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B4D0AFF-9668-48D6-8642-1095895A9725}" type="slidenum">
              <a:rPr lang="zh-CN" altLang="en-US" smtClean="0">
                <a:solidFill>
                  <a:prstClr val="black">
                    <a:tint val="75000"/>
                  </a:prstClr>
                </a:solidFill>
              </a:rPr>
              <a:pPr/>
              <a:t>‹#›</a:t>
            </a:fld>
            <a:endParaRPr lang="zh-CN" altLang="en-US">
              <a:solidFill>
                <a:prstClr val="black">
                  <a:tint val="75000"/>
                </a:prstClr>
              </a:solidFill>
            </a:endParaRPr>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CD9F94E7-D81B-4042-9638-590DE4E87178}" type="datetimeFigureOut">
              <a:rPr lang="zh-CN" altLang="en-US" smtClean="0">
                <a:solidFill>
                  <a:prstClr val="black">
                    <a:tint val="75000"/>
                  </a:prstClr>
                </a:solidFill>
              </a:rPr>
              <a:pPr/>
              <a:t>2012/10/31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B4D0AFF-9668-48D6-8642-1095895A9725}" type="slidenum">
              <a:rPr lang="zh-CN" altLang="en-US" smtClean="0">
                <a:solidFill>
                  <a:prstClr val="black">
                    <a:tint val="75000"/>
                  </a:prstClr>
                </a:solidFill>
              </a:rPr>
              <a:pPr/>
              <a:t>‹#›</a:t>
            </a:fld>
            <a:endParaRPr lang="zh-CN" altLang="en-US">
              <a:solidFill>
                <a:prstClr val="black">
                  <a:tint val="75000"/>
                </a:prstClr>
              </a:solidFill>
            </a:endParaRPr>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9F94E7-D81B-4042-9638-590DE4E87178}" type="datetimeFigureOut">
              <a:rPr lang="zh-CN" altLang="en-US" smtClean="0">
                <a:solidFill>
                  <a:prstClr val="black">
                    <a:tint val="75000"/>
                  </a:prstClr>
                </a:solidFill>
              </a:rPr>
              <a:pPr/>
              <a:t>2012/10/31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B4D0AFF-9668-48D6-8642-1095895A9725}" type="slidenum">
              <a:rPr lang="zh-CN" altLang="en-US" smtClean="0">
                <a:solidFill>
                  <a:prstClr val="black">
                    <a:tint val="75000"/>
                  </a:prstClr>
                </a:solidFill>
              </a:rPr>
              <a:pPr/>
              <a:t>‹#›</a:t>
            </a:fld>
            <a:endParaRPr lang="zh-CN" altLang="en-US">
              <a:solidFill>
                <a:prstClr val="black">
                  <a:tint val="75000"/>
                </a:prstClr>
              </a:solidFill>
            </a:endParaRPr>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CD9F94E7-D81B-4042-9638-590DE4E87178}" type="datetimeFigureOut">
              <a:rPr lang="zh-CN" altLang="en-US" smtClean="0">
                <a:solidFill>
                  <a:prstClr val="black">
                    <a:tint val="75000"/>
                  </a:prstClr>
                </a:solidFill>
              </a:rPr>
              <a:pPr/>
              <a:t>2012/10/31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B4D0AFF-9668-48D6-8642-1095895A9725}" type="slidenum">
              <a:rPr lang="zh-CN" altLang="en-US" smtClean="0">
                <a:solidFill>
                  <a:prstClr val="black">
                    <a:tint val="75000"/>
                  </a:prstClr>
                </a:solidFill>
              </a:rPr>
              <a:pPr/>
              <a:t>‹#›</a:t>
            </a:fld>
            <a:endParaRPr lang="zh-CN" altLang="en-US">
              <a:solidFill>
                <a:prstClr val="black">
                  <a:tint val="75000"/>
                </a:prstClr>
              </a:solidFill>
            </a:endParaRP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CD9F94E7-D81B-4042-9638-590DE4E87178}" type="datetimeFigureOut">
              <a:rPr lang="zh-CN" altLang="en-US" smtClean="0">
                <a:solidFill>
                  <a:prstClr val="black">
                    <a:tint val="75000"/>
                  </a:prstClr>
                </a:solidFill>
              </a:rPr>
              <a:pPr/>
              <a:t>2012/10/31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B4D0AFF-9668-48D6-8642-1095895A9725}" type="slidenum">
              <a:rPr lang="zh-CN" altLang="en-US" smtClean="0">
                <a:solidFill>
                  <a:prstClr val="black">
                    <a:tint val="75000"/>
                  </a:prstClr>
                </a:solidFill>
              </a:rPr>
              <a:pPr/>
              <a:t>‹#›</a:t>
            </a:fld>
            <a:endParaRPr lang="zh-CN" altLang="en-US">
              <a:solidFill>
                <a:prstClr val="black">
                  <a:tint val="75000"/>
                </a:prstClr>
              </a:solidFill>
            </a:endParaRP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9F94E7-D81B-4042-9638-590DE4E87178}" type="datetimeFigureOut">
              <a:rPr lang="zh-CN" altLang="en-US" smtClean="0">
                <a:solidFill>
                  <a:prstClr val="black">
                    <a:tint val="75000"/>
                  </a:prstClr>
                </a:solidFill>
              </a:rPr>
              <a:pPr/>
              <a:t>2012/10/31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4D0AFF-9668-48D6-8642-1095895A9725}" type="slidenum">
              <a:rPr lang="zh-CN" altLang="en-US" smtClean="0">
                <a:solidFill>
                  <a:prstClr val="black">
                    <a:tint val="75000"/>
                  </a:prstClr>
                </a:solidFill>
              </a:rPr>
              <a:pPr/>
              <a:t>‹#›</a:t>
            </a:fld>
            <a:endParaRPr lang="zh-CN" altLang="en-US">
              <a:solidFill>
                <a:prstClr val="black">
                  <a:tint val="75000"/>
                </a:prstClr>
              </a:solidFill>
            </a:endParaRPr>
          </a:p>
        </p:txBody>
      </p:sp>
      <p:pic>
        <p:nvPicPr>
          <p:cNvPr id="8" name="Picture 2" descr="D:\Users\猫猫爱狗狗\Desktop\MS_Services_logo_Black.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210774" y="6553200"/>
            <a:ext cx="1061372" cy="17349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Anita\CTP ip catelog\css Academy logo.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7696200" y="6396176"/>
            <a:ext cx="1231900" cy="355600"/>
          </a:xfrm>
          <a:prstGeom prst="rect">
            <a:avLst/>
          </a:prstGeom>
          <a:noFill/>
          <a:extLst>
            <a:ext uri="{909E8E84-426E-40DD-AFC4-6F175D3DCCD1}">
              <a14:hiddenFill xmlns:a14="http://schemas.microsoft.com/office/drawing/2010/main">
                <a:solidFill>
                  <a:srgbClr val="FFFFFF"/>
                </a:solidFill>
              </a14:hiddenFill>
            </a:ext>
          </a:extLst>
        </p:spPr>
      </p:pic>
    </p:spTree>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hyperlink" Target="http://diagmanager.codeplex.com/" TargetMode="External"/><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hyperlink" Target="http://sqlnexus.codeplex.com/"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bg1"/>
                </a:solidFill>
              </a:rPr>
              <a:t>SQL Server Performance Tuning Fundamentals</a:t>
            </a:r>
            <a:endParaRPr lang="en-US" dirty="0">
              <a:solidFill>
                <a:schemeClr val="bg1"/>
              </a:solidFill>
            </a:endParaRP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500500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a:xfrm>
            <a:off x="762000" y="304800"/>
            <a:ext cx="8001000" cy="641350"/>
          </a:xfrm>
        </p:spPr>
        <p:txBody>
          <a:bodyPr>
            <a:normAutofit fontScale="90000"/>
          </a:bodyPr>
          <a:lstStyle/>
          <a:p>
            <a:r>
              <a:rPr lang="en-US" dirty="0" smtClean="0">
                <a:solidFill>
                  <a:srgbClr val="FFFFFF"/>
                </a:solidFill>
                <a:latin typeface="Arial Unicode MS" pitchFamily="34" charset="-128"/>
              </a:rPr>
              <a:t>Design Index</a:t>
            </a:r>
            <a:endParaRPr lang="en-US" dirty="0">
              <a:solidFill>
                <a:srgbClr val="FFFFFF"/>
              </a:solidFill>
              <a:latin typeface="Arial Unicode MS" pitchFamily="34" charset="-128"/>
            </a:endParaRPr>
          </a:p>
        </p:txBody>
      </p:sp>
      <p:sp>
        <p:nvSpPr>
          <p:cNvPr id="294915" name="Rectangle 3"/>
          <p:cNvSpPr>
            <a:spLocks noGrp="1" noChangeArrowheads="1"/>
          </p:cNvSpPr>
          <p:nvPr>
            <p:ph idx="1"/>
          </p:nvPr>
        </p:nvSpPr>
        <p:spPr>
          <a:xfrm>
            <a:off x="762000" y="1524000"/>
            <a:ext cx="7620000" cy="4364038"/>
          </a:xfrm>
        </p:spPr>
        <p:txBody>
          <a:bodyPr/>
          <a:lstStyle/>
          <a:p>
            <a:pPr>
              <a:lnSpc>
                <a:spcPct val="80000"/>
              </a:lnSpc>
            </a:pPr>
            <a:r>
              <a:rPr lang="en-US" sz="2800" dirty="0" smtClean="0">
                <a:solidFill>
                  <a:srgbClr val="FFFFFF"/>
                </a:solidFill>
                <a:latin typeface="Arial Unicode MS" pitchFamily="34" charset="-128"/>
              </a:rPr>
              <a:t>Clustered Index: </a:t>
            </a:r>
          </a:p>
          <a:p>
            <a:pPr lvl="1">
              <a:lnSpc>
                <a:spcPct val="80000"/>
              </a:lnSpc>
            </a:pPr>
            <a:r>
              <a:rPr lang="en-US" sz="2000" dirty="0">
                <a:solidFill>
                  <a:srgbClr val="FFFFFF"/>
                </a:solidFill>
                <a:latin typeface="Arial Unicode MS" pitchFamily="34" charset="-128"/>
              </a:rPr>
              <a:t>Unique, smaller column that does not get modified and has a self ordered insertion. </a:t>
            </a:r>
          </a:p>
          <a:p>
            <a:pPr>
              <a:lnSpc>
                <a:spcPct val="80000"/>
              </a:lnSpc>
            </a:pPr>
            <a:r>
              <a:rPr lang="en-US" sz="2800" dirty="0" smtClean="0">
                <a:solidFill>
                  <a:srgbClr val="FFFFFF"/>
                </a:solidFill>
                <a:latin typeface="Arial Unicode MS" pitchFamily="34" charset="-128"/>
              </a:rPr>
              <a:t>Non-Clustered Index</a:t>
            </a:r>
            <a:r>
              <a:rPr lang="en-US" sz="2400" dirty="0" smtClean="0">
                <a:solidFill>
                  <a:srgbClr val="FFFFFF"/>
                </a:solidFill>
                <a:latin typeface="Arial Unicode MS" pitchFamily="34" charset="-128"/>
              </a:rPr>
              <a:t>: </a:t>
            </a:r>
          </a:p>
          <a:p>
            <a:pPr lvl="1">
              <a:lnSpc>
                <a:spcPct val="80000"/>
              </a:lnSpc>
            </a:pPr>
            <a:r>
              <a:rPr lang="en-US" sz="2000" dirty="0">
                <a:solidFill>
                  <a:srgbClr val="FFFFFF"/>
                </a:solidFill>
                <a:latin typeface="Arial Unicode MS" pitchFamily="34" charset="-128"/>
              </a:rPr>
              <a:t>Smaller column(s) with high selectivity. If compound key is chosen most selective column first in the list.</a:t>
            </a:r>
          </a:p>
          <a:p>
            <a:pPr>
              <a:lnSpc>
                <a:spcPct val="80000"/>
              </a:lnSpc>
            </a:pPr>
            <a:r>
              <a:rPr lang="en-US" sz="2800" dirty="0">
                <a:solidFill>
                  <a:srgbClr val="FFFFFF"/>
                </a:solidFill>
                <a:latin typeface="Arial Unicode MS" pitchFamily="34" charset="-128"/>
              </a:rPr>
              <a:t>Consider creating an index if column(s</a:t>
            </a:r>
            <a:r>
              <a:rPr lang="en-US" sz="2800" dirty="0" smtClean="0">
                <a:solidFill>
                  <a:srgbClr val="FFFFFF"/>
                </a:solidFill>
                <a:latin typeface="Arial Unicode MS" pitchFamily="34" charset="-128"/>
              </a:rPr>
              <a:t>): </a:t>
            </a:r>
            <a:endParaRPr lang="en-US" sz="2800" dirty="0">
              <a:solidFill>
                <a:srgbClr val="FFFFFF"/>
              </a:solidFill>
              <a:latin typeface="Arial Unicode MS" pitchFamily="34" charset="-128"/>
            </a:endParaRPr>
          </a:p>
          <a:p>
            <a:pPr lvl="1">
              <a:lnSpc>
                <a:spcPct val="80000"/>
              </a:lnSpc>
            </a:pPr>
            <a:r>
              <a:rPr lang="en-US" sz="2000" dirty="0">
                <a:solidFill>
                  <a:srgbClr val="FFFFFF"/>
                </a:solidFill>
                <a:latin typeface="Arial Unicode MS" pitchFamily="34" charset="-128"/>
              </a:rPr>
              <a:t>Frequently used for filtering,</a:t>
            </a:r>
          </a:p>
          <a:p>
            <a:pPr lvl="1">
              <a:lnSpc>
                <a:spcPct val="80000"/>
              </a:lnSpc>
            </a:pPr>
            <a:r>
              <a:rPr lang="en-US" sz="2000" dirty="0">
                <a:solidFill>
                  <a:srgbClr val="FFFFFF"/>
                </a:solidFill>
                <a:latin typeface="Arial Unicode MS" pitchFamily="34" charset="-128"/>
              </a:rPr>
              <a:t>Is/Are part of foreign key constraints or join predicates,</a:t>
            </a:r>
          </a:p>
          <a:p>
            <a:pPr lvl="1">
              <a:lnSpc>
                <a:spcPct val="80000"/>
              </a:lnSpc>
            </a:pPr>
            <a:r>
              <a:rPr lang="en-US" sz="2000" dirty="0">
                <a:solidFill>
                  <a:srgbClr val="FFFFFF"/>
                </a:solidFill>
                <a:latin typeface="Arial Unicode MS" pitchFamily="34" charset="-128"/>
              </a:rPr>
              <a:t>May cover some queries</a:t>
            </a:r>
            <a:r>
              <a:rPr lang="en-US" sz="1800" dirty="0">
                <a:solidFill>
                  <a:srgbClr val="FFFFFF"/>
                </a:solidFill>
                <a:latin typeface="Arial Unicode MS" pitchFamily="34" charset="-128"/>
              </a:rPr>
              <a:t>,</a:t>
            </a:r>
          </a:p>
          <a:p>
            <a:pPr>
              <a:lnSpc>
                <a:spcPct val="80000"/>
              </a:lnSpc>
            </a:pPr>
            <a:r>
              <a:rPr lang="en-US" sz="2800" dirty="0">
                <a:solidFill>
                  <a:srgbClr val="FFFFFF"/>
                </a:solidFill>
                <a:latin typeface="Arial Unicode MS" pitchFamily="34" charset="-128"/>
              </a:rPr>
              <a:t>Use </a:t>
            </a:r>
            <a:r>
              <a:rPr lang="en-US" sz="2800" dirty="0" smtClean="0">
                <a:solidFill>
                  <a:srgbClr val="FFFFFF"/>
                </a:solidFill>
                <a:latin typeface="Arial Unicode MS" pitchFamily="34" charset="-128"/>
              </a:rPr>
              <a:t>Database Tuning Advisor</a:t>
            </a:r>
            <a:endParaRPr lang="en-US" sz="2800" dirty="0">
              <a:solidFill>
                <a:srgbClr val="FFFFFF"/>
              </a:solidFill>
              <a:latin typeface="Arial Unicode MS" pitchFamily="34" charset="-128"/>
            </a:endParaRPr>
          </a:p>
          <a:p>
            <a:pPr>
              <a:lnSpc>
                <a:spcPct val="80000"/>
              </a:lnSpc>
            </a:pPr>
            <a:endParaRPr lang="en-US" sz="2000" dirty="0">
              <a:solidFill>
                <a:srgbClr val="FFFFFF"/>
              </a:solidFill>
              <a:latin typeface="Arial Unicode MS" pitchFamily="34" charset="-128"/>
            </a:endParaRPr>
          </a:p>
        </p:txBody>
      </p:sp>
    </p:spTree>
    <p:extLst>
      <p:ext uri="{BB962C8B-B14F-4D97-AF65-F5344CB8AC3E}">
        <p14:creationId xmlns:p14="http://schemas.microsoft.com/office/powerpoint/2010/main" val="37955600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4754" name="Rectangle 2"/>
          <p:cNvSpPr>
            <a:spLocks noGrp="1" noChangeArrowheads="1"/>
          </p:cNvSpPr>
          <p:nvPr>
            <p:ph type="title"/>
          </p:nvPr>
        </p:nvSpPr>
        <p:spPr/>
        <p:txBody>
          <a:bodyPr/>
          <a:lstStyle/>
          <a:p>
            <a:r>
              <a:rPr lang="en-US" dirty="0" smtClean="0">
                <a:solidFill>
                  <a:srgbClr val="FFFFFF"/>
                </a:solidFill>
              </a:rPr>
              <a:t>Index maintenance</a:t>
            </a:r>
            <a:endParaRPr lang="en-US" i="1" dirty="0">
              <a:solidFill>
                <a:srgbClr val="FFFFFF"/>
              </a:solidFill>
            </a:endParaRPr>
          </a:p>
        </p:txBody>
      </p:sp>
      <p:sp>
        <p:nvSpPr>
          <p:cNvPr id="714755" name="Rectangle 3"/>
          <p:cNvSpPr>
            <a:spLocks noGrp="1" noChangeArrowheads="1"/>
          </p:cNvSpPr>
          <p:nvPr>
            <p:ph type="body" sz="half" idx="1"/>
          </p:nvPr>
        </p:nvSpPr>
        <p:spPr>
          <a:xfrm>
            <a:off x="838200" y="1219200"/>
            <a:ext cx="7543800" cy="4254500"/>
          </a:xfrm>
        </p:spPr>
        <p:txBody>
          <a:bodyPr/>
          <a:lstStyle/>
          <a:p>
            <a:pPr marL="342900" indent="-342900"/>
            <a:r>
              <a:rPr lang="en-US" sz="2000" dirty="0" smtClean="0">
                <a:solidFill>
                  <a:srgbClr val="FFFFFF"/>
                </a:solidFill>
                <a:latin typeface="Arial Unicode MS" pitchFamily="34" charset="-128"/>
              </a:rPr>
              <a:t>Rebuild index</a:t>
            </a:r>
          </a:p>
          <a:p>
            <a:pPr marL="342900" indent="-342900"/>
            <a:endParaRPr lang="en-US" sz="2000" dirty="0">
              <a:solidFill>
                <a:srgbClr val="FFFFFF"/>
              </a:solidFill>
              <a:latin typeface="Arial Unicode MS" pitchFamily="34" charset="-128"/>
            </a:endParaRPr>
          </a:p>
          <a:p>
            <a:pPr marL="342900" indent="-342900"/>
            <a:endParaRPr lang="en-US" sz="2000" dirty="0" smtClean="0">
              <a:solidFill>
                <a:srgbClr val="FFFFFF"/>
              </a:solidFill>
              <a:latin typeface="Arial Unicode MS" pitchFamily="34" charset="-128"/>
            </a:endParaRPr>
          </a:p>
          <a:p>
            <a:pPr marL="342900" indent="-342900"/>
            <a:endParaRPr lang="en-US" sz="2000" dirty="0">
              <a:solidFill>
                <a:srgbClr val="FFFFFF"/>
              </a:solidFill>
              <a:latin typeface="Arial Unicode MS" pitchFamily="34" charset="-128"/>
            </a:endParaRPr>
          </a:p>
          <a:p>
            <a:pPr marL="342900" indent="-342900"/>
            <a:endParaRPr lang="en-US" sz="2000" dirty="0" smtClean="0">
              <a:solidFill>
                <a:srgbClr val="FFFFFF"/>
              </a:solidFill>
              <a:latin typeface="Arial Unicode MS" pitchFamily="34" charset="-128"/>
            </a:endParaRPr>
          </a:p>
          <a:p>
            <a:pPr marL="342900" indent="-342900"/>
            <a:endParaRPr lang="en-US" sz="2000" dirty="0" smtClean="0">
              <a:solidFill>
                <a:srgbClr val="FFFFFF"/>
              </a:solidFill>
              <a:latin typeface="Arial Unicode MS" pitchFamily="34" charset="-128"/>
            </a:endParaRPr>
          </a:p>
          <a:p>
            <a:pPr marL="342900" indent="-342900"/>
            <a:endParaRPr lang="en-US" sz="2000" dirty="0" smtClean="0">
              <a:solidFill>
                <a:srgbClr val="FFFFFF"/>
              </a:solidFill>
              <a:latin typeface="Arial Unicode MS" pitchFamily="34" charset="-128"/>
            </a:endParaRPr>
          </a:p>
          <a:p>
            <a:pPr marL="342900" indent="-342900"/>
            <a:r>
              <a:rPr lang="en-US" sz="2000" dirty="0" smtClean="0">
                <a:solidFill>
                  <a:srgbClr val="FFFFFF"/>
                </a:solidFill>
                <a:latin typeface="Arial Unicode MS" pitchFamily="34" charset="-128"/>
              </a:rPr>
              <a:t>Check and create missing index</a:t>
            </a:r>
            <a:endParaRPr lang="en-US" sz="2000" dirty="0">
              <a:solidFill>
                <a:srgbClr val="FFFFFF"/>
              </a:solidFill>
              <a:latin typeface="Arial Unicode MS" pitchFamily="34" charset="-128"/>
            </a:endParaRPr>
          </a:p>
          <a:p>
            <a:pPr marL="742950" lvl="1" indent="-285750" algn="r">
              <a:buFont typeface="Wingdings" pitchFamily="2" charset="2"/>
              <a:buNone/>
            </a:pPr>
            <a:endParaRPr lang="en-US" sz="2100" dirty="0">
              <a:solidFill>
                <a:srgbClr val="FFFFFF"/>
              </a:solidFill>
              <a:latin typeface="Arial Unicode MS" pitchFamily="34"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2997509814"/>
              </p:ext>
            </p:extLst>
          </p:nvPr>
        </p:nvGraphicFramePr>
        <p:xfrm>
          <a:off x="457200" y="1844825"/>
          <a:ext cx="8229600" cy="1291077"/>
        </p:xfrm>
        <a:graphic>
          <a:graphicData uri="http://schemas.openxmlformats.org/drawingml/2006/table">
            <a:tbl>
              <a:tblPr/>
              <a:tblGrid>
                <a:gridCol w="4042792"/>
                <a:gridCol w="4186808"/>
              </a:tblGrid>
              <a:tr h="706368">
                <a:tc>
                  <a:txBody>
                    <a:bodyPr/>
                    <a:lstStyle/>
                    <a:p>
                      <a:r>
                        <a:rPr lang="en-US" b="1" dirty="0" err="1"/>
                        <a:t>avg_fragmentation_in_percent</a:t>
                      </a:r>
                      <a:r>
                        <a:rPr lang="en-US" dirty="0"/>
                        <a:t> value </a:t>
                      </a:r>
                    </a:p>
                  </a:txBody>
                  <a:tcPr marL="0" marR="0" marT="0" marB="0" anchor="ctr">
                    <a:lnL>
                      <a:noFill/>
                    </a:lnL>
                    <a:lnR>
                      <a:noFill/>
                    </a:lnR>
                    <a:lnT>
                      <a:noFill/>
                    </a:lnT>
                    <a:lnB>
                      <a:noFill/>
                    </a:lnB>
                    <a:solidFill>
                      <a:srgbClr val="CCCCCC"/>
                    </a:solidFill>
                  </a:tcPr>
                </a:tc>
                <a:tc>
                  <a:txBody>
                    <a:bodyPr/>
                    <a:lstStyle/>
                    <a:p>
                      <a:r>
                        <a:rPr lang="en-US"/>
                        <a:t>Corrective statement </a:t>
                      </a:r>
                    </a:p>
                  </a:txBody>
                  <a:tcPr marL="0" marR="0" marT="0" marB="0" anchor="ctr">
                    <a:lnL>
                      <a:noFill/>
                    </a:lnL>
                    <a:lnR>
                      <a:noFill/>
                    </a:lnR>
                    <a:lnT>
                      <a:noFill/>
                    </a:lnT>
                    <a:lnB>
                      <a:noFill/>
                    </a:lnB>
                    <a:solidFill>
                      <a:srgbClr val="CCCCCC"/>
                    </a:solidFill>
                  </a:tcPr>
                </a:tc>
              </a:tr>
              <a:tr h="155194">
                <a:tc>
                  <a:txBody>
                    <a:bodyPr/>
                    <a:lstStyle/>
                    <a:p>
                      <a:r>
                        <a:rPr lang="en-US"/>
                        <a:t>&gt; 5% and &lt; = 30% </a:t>
                      </a:r>
                    </a:p>
                  </a:txBody>
                  <a:tcPr marL="0" marR="0" marT="0" marB="0" anchor="ctr">
                    <a:lnL>
                      <a:noFill/>
                    </a:lnL>
                    <a:lnR>
                      <a:noFill/>
                    </a:lnR>
                    <a:lnT>
                      <a:noFill/>
                    </a:lnT>
                    <a:lnB>
                      <a:noFill/>
                    </a:lnB>
                    <a:solidFill>
                      <a:srgbClr val="CCCCCC"/>
                    </a:solidFill>
                  </a:tcPr>
                </a:tc>
                <a:tc>
                  <a:txBody>
                    <a:bodyPr/>
                    <a:lstStyle/>
                    <a:p>
                      <a:r>
                        <a:rPr lang="en-US"/>
                        <a:t>ALTER INDEX REORGANIZE</a:t>
                      </a:r>
                    </a:p>
                  </a:txBody>
                  <a:tcPr marL="0" marR="0" marT="0" marB="0" anchor="ctr">
                    <a:lnL>
                      <a:noFill/>
                    </a:lnL>
                    <a:lnR>
                      <a:noFill/>
                    </a:lnR>
                    <a:lnT>
                      <a:noFill/>
                    </a:lnT>
                    <a:lnB>
                      <a:noFill/>
                    </a:lnB>
                    <a:solidFill>
                      <a:srgbClr val="CCCCCC"/>
                    </a:solidFill>
                  </a:tcPr>
                </a:tc>
              </a:tr>
              <a:tr h="310389">
                <a:tc>
                  <a:txBody>
                    <a:bodyPr/>
                    <a:lstStyle/>
                    <a:p>
                      <a:r>
                        <a:rPr lang="en-US" altLang="zh-CN" dirty="0"/>
                        <a:t>&gt; 30%</a:t>
                      </a:r>
                    </a:p>
                  </a:txBody>
                  <a:tcPr marL="0" marR="0" marT="0" marB="0" anchor="ctr">
                    <a:lnL>
                      <a:noFill/>
                    </a:lnL>
                    <a:lnR>
                      <a:noFill/>
                    </a:lnR>
                    <a:lnT>
                      <a:noFill/>
                    </a:lnT>
                    <a:lnB>
                      <a:noFill/>
                    </a:lnB>
                    <a:solidFill>
                      <a:srgbClr val="CCCCCC"/>
                    </a:solidFill>
                  </a:tcPr>
                </a:tc>
                <a:tc>
                  <a:txBody>
                    <a:bodyPr/>
                    <a:lstStyle/>
                    <a:p>
                      <a:r>
                        <a:rPr lang="en-US" dirty="0"/>
                        <a:t>ALTER INDEX REBUILD WITH (ONLINE = ON</a:t>
                      </a:r>
                      <a:r>
                        <a:rPr lang="en-US" dirty="0" smtClean="0"/>
                        <a:t>)</a:t>
                      </a:r>
                      <a:endParaRPr lang="en-US" dirty="0"/>
                    </a:p>
                  </a:txBody>
                  <a:tcPr marL="0" marR="0" marT="0" marB="0" anchor="ctr">
                    <a:lnL>
                      <a:noFill/>
                    </a:lnL>
                    <a:lnR>
                      <a:noFill/>
                    </a:lnR>
                    <a:lnT>
                      <a:noFill/>
                    </a:lnT>
                    <a:lnB>
                      <a:noFill/>
                    </a:lnB>
                    <a:solidFill>
                      <a:srgbClr val="CCCCCC"/>
                    </a:solidFill>
                  </a:tcPr>
                </a:tc>
              </a:tr>
            </a:tbl>
          </a:graphicData>
        </a:graphic>
      </p:graphicFrame>
    </p:spTree>
    <p:extLst>
      <p:ext uri="{BB962C8B-B14F-4D97-AF65-F5344CB8AC3E}">
        <p14:creationId xmlns:p14="http://schemas.microsoft.com/office/powerpoint/2010/main" val="3264157171"/>
      </p:ext>
    </p:extLst>
  </p:cSld>
  <p:clrMapOvr>
    <a:masterClrMapping/>
  </p:clrMapOvr>
  <p:transition>
    <p:strips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0861" name="Rectangle 45"/>
          <p:cNvSpPr>
            <a:spLocks noGrp="1" noChangeArrowheads="1"/>
          </p:cNvSpPr>
          <p:nvPr>
            <p:ph idx="1"/>
          </p:nvPr>
        </p:nvSpPr>
        <p:spPr/>
        <p:txBody>
          <a:bodyPr/>
          <a:lstStyle/>
          <a:p>
            <a:pPr>
              <a:buNone/>
            </a:pPr>
            <a:endParaRPr lang="en-US" dirty="0" smtClean="0">
              <a:solidFill>
                <a:srgbClr val="FFFFFF"/>
              </a:solidFill>
            </a:endParaRPr>
          </a:p>
          <a:p>
            <a:pPr>
              <a:buNone/>
            </a:pPr>
            <a:endParaRPr lang="en-US" dirty="0">
              <a:solidFill>
                <a:srgbClr val="FFFFFF"/>
              </a:solidFill>
            </a:endParaRPr>
          </a:p>
        </p:txBody>
      </p:sp>
      <p:sp>
        <p:nvSpPr>
          <p:cNvPr id="3" name="Title 2"/>
          <p:cNvSpPr>
            <a:spLocks noGrp="1"/>
          </p:cNvSpPr>
          <p:nvPr>
            <p:ph type="title"/>
          </p:nvPr>
        </p:nvSpPr>
        <p:spPr/>
        <p:txBody>
          <a:bodyPr/>
          <a:lstStyle/>
          <a:p>
            <a:r>
              <a:rPr lang="en-US" dirty="0" smtClean="0">
                <a:solidFill>
                  <a:schemeClr val="bg1"/>
                </a:solidFill>
              </a:rPr>
              <a:t>Storage Internals</a:t>
            </a:r>
            <a:endParaRPr lang="en-US" dirty="0">
              <a:solidFill>
                <a:schemeClr val="bg1"/>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2027925"/>
            <a:ext cx="46863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677208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4754" name="Rectangle 2"/>
          <p:cNvSpPr>
            <a:spLocks noGrp="1" noChangeArrowheads="1"/>
          </p:cNvSpPr>
          <p:nvPr>
            <p:ph type="title"/>
          </p:nvPr>
        </p:nvSpPr>
        <p:spPr>
          <a:xfrm>
            <a:off x="647700" y="153988"/>
            <a:ext cx="8189913" cy="1258788"/>
          </a:xfrm>
        </p:spPr>
        <p:txBody>
          <a:bodyPr>
            <a:normAutofit fontScale="90000"/>
          </a:bodyPr>
          <a:lstStyle/>
          <a:p>
            <a:r>
              <a:rPr lang="en-US" dirty="0" smtClean="0">
                <a:solidFill>
                  <a:srgbClr val="FFFFFF"/>
                </a:solidFill>
              </a:rPr>
              <a:t>Demo – check index and table internals</a:t>
            </a:r>
            <a:endParaRPr lang="en-US" i="1" dirty="0">
              <a:solidFill>
                <a:srgbClr val="FFFFFF"/>
              </a:solidFill>
            </a:endParaRPr>
          </a:p>
        </p:txBody>
      </p:sp>
      <p:sp>
        <p:nvSpPr>
          <p:cNvPr id="714755" name="Rectangle 3"/>
          <p:cNvSpPr>
            <a:spLocks noGrp="1" noChangeArrowheads="1"/>
          </p:cNvSpPr>
          <p:nvPr>
            <p:ph type="body" sz="half" idx="1"/>
          </p:nvPr>
        </p:nvSpPr>
        <p:spPr>
          <a:xfrm>
            <a:off x="899592" y="1628800"/>
            <a:ext cx="7543800" cy="4254500"/>
          </a:xfrm>
        </p:spPr>
        <p:txBody>
          <a:bodyPr>
            <a:normAutofit/>
          </a:bodyPr>
          <a:lstStyle/>
          <a:p>
            <a:pPr marL="0" indent="0">
              <a:buNone/>
            </a:pPr>
            <a:r>
              <a:rPr lang="en-US" sz="2000" dirty="0" smtClean="0">
                <a:solidFill>
                  <a:srgbClr val="FFFFFF"/>
                </a:solidFill>
                <a:latin typeface="Arial Unicode MS" pitchFamily="34" charset="-128"/>
              </a:rPr>
              <a:t>-- </a:t>
            </a:r>
            <a:r>
              <a:rPr lang="en-US" sz="2000" dirty="0">
                <a:solidFill>
                  <a:srgbClr val="FFFFFF"/>
                </a:solidFill>
                <a:latin typeface="Arial Unicode MS" pitchFamily="34" charset="-128"/>
              </a:rPr>
              <a:t>(root page = 0x4F0E00000100 ~ (1, 0x00000E4F) = (1, 3663)</a:t>
            </a:r>
          </a:p>
          <a:p>
            <a:pPr marL="0" indent="0">
              <a:buNone/>
            </a:pPr>
            <a:endParaRPr lang="en-US" sz="2000" dirty="0">
              <a:solidFill>
                <a:srgbClr val="FFFFFF"/>
              </a:solidFill>
              <a:latin typeface="Arial Unicode MS" pitchFamily="34" charset="-128"/>
            </a:endParaRPr>
          </a:p>
          <a:p>
            <a:pPr marL="0" indent="0">
              <a:buNone/>
            </a:pPr>
            <a:r>
              <a:rPr lang="en-US" sz="2000" dirty="0">
                <a:solidFill>
                  <a:srgbClr val="FFFFFF"/>
                </a:solidFill>
                <a:latin typeface="Arial Unicode MS" pitchFamily="34" charset="-128"/>
              </a:rPr>
              <a:t>-- Display the root page information</a:t>
            </a:r>
          </a:p>
          <a:p>
            <a:pPr marL="0" indent="0">
              <a:buNone/>
            </a:pPr>
            <a:r>
              <a:rPr lang="en-US" sz="2000" dirty="0">
                <a:solidFill>
                  <a:srgbClr val="FFFFFF"/>
                </a:solidFill>
                <a:latin typeface="Arial Unicode MS" pitchFamily="34" charset="-128"/>
              </a:rPr>
              <a:t>DBCC TRACEON(3604)</a:t>
            </a:r>
          </a:p>
          <a:p>
            <a:pPr marL="0" indent="0">
              <a:buNone/>
            </a:pPr>
            <a:r>
              <a:rPr lang="en-US" sz="2000" dirty="0">
                <a:solidFill>
                  <a:srgbClr val="FFFFFF"/>
                </a:solidFill>
                <a:latin typeface="Arial Unicode MS" pitchFamily="34" charset="-128"/>
              </a:rPr>
              <a:t>DBCC PAGE('</a:t>
            </a:r>
            <a:r>
              <a:rPr lang="en-US" sz="2000" dirty="0" err="1">
                <a:solidFill>
                  <a:srgbClr val="FFFFFF"/>
                </a:solidFill>
                <a:latin typeface="Arial Unicode MS" pitchFamily="34" charset="-128"/>
              </a:rPr>
              <a:t>AdventureWorks</a:t>
            </a:r>
            <a:r>
              <a:rPr lang="en-US" sz="2000" dirty="0">
                <a:solidFill>
                  <a:srgbClr val="FFFFFF"/>
                </a:solidFill>
                <a:latin typeface="Arial Unicode MS" pitchFamily="34" charset="-128"/>
              </a:rPr>
              <a:t>', 1, 3663, 3)</a:t>
            </a:r>
          </a:p>
          <a:p>
            <a:pPr marL="0" indent="0">
              <a:buNone/>
            </a:pPr>
            <a:r>
              <a:rPr lang="en-US" sz="2000" dirty="0">
                <a:solidFill>
                  <a:srgbClr val="FFFFFF"/>
                </a:solidFill>
                <a:latin typeface="Arial Unicode MS" pitchFamily="34" charset="-128"/>
              </a:rPr>
              <a:t>DBCC TRACEOFF(3604</a:t>
            </a:r>
            <a:r>
              <a:rPr lang="en-US" sz="2000" dirty="0" smtClean="0">
                <a:solidFill>
                  <a:srgbClr val="FFFFFF"/>
                </a:solidFill>
                <a:latin typeface="Arial Unicode MS" pitchFamily="34" charset="-128"/>
              </a:rPr>
              <a:t>)</a:t>
            </a:r>
            <a:endParaRPr lang="en-US" sz="2000" dirty="0">
              <a:solidFill>
                <a:srgbClr val="FFFFFF"/>
              </a:solidFill>
              <a:latin typeface="Arial Unicode MS" pitchFamily="34" charset="-128"/>
            </a:endParaRPr>
          </a:p>
          <a:p>
            <a:pPr marL="742950" lvl="1" indent="-285750" algn="r">
              <a:buFont typeface="Wingdings" pitchFamily="2" charset="2"/>
              <a:buNone/>
            </a:pPr>
            <a:endParaRPr lang="en-US" sz="2100" dirty="0">
              <a:solidFill>
                <a:srgbClr val="FFFFFF"/>
              </a:solidFill>
              <a:latin typeface="Arial Unicode MS" pitchFamily="34" charset="-128"/>
            </a:endParaRPr>
          </a:p>
        </p:txBody>
      </p:sp>
    </p:spTree>
    <p:extLst>
      <p:ext uri="{BB962C8B-B14F-4D97-AF65-F5344CB8AC3E}">
        <p14:creationId xmlns:p14="http://schemas.microsoft.com/office/powerpoint/2010/main" val="30337861"/>
      </p:ext>
    </p:extLst>
  </p:cSld>
  <p:clrMapOvr>
    <a:masterClrMapping/>
  </p:clrMapOvr>
  <p:transition>
    <p:strips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852936"/>
            <a:ext cx="8229600" cy="1143000"/>
          </a:xfrm>
        </p:spPr>
        <p:txBody>
          <a:bodyPr/>
          <a:lstStyle/>
          <a:p>
            <a:r>
              <a:rPr lang="en-US" altLang="zh-CN" dirty="0" smtClean="0">
                <a:solidFill>
                  <a:schemeClr val="bg1"/>
                </a:solidFill>
              </a:rPr>
              <a:t>Statistics</a:t>
            </a:r>
            <a:endParaRPr lang="zh-CN" altLang="en-US" dirty="0">
              <a:solidFill>
                <a:schemeClr val="bg1"/>
              </a:solidFill>
            </a:endParaRPr>
          </a:p>
        </p:txBody>
      </p:sp>
    </p:spTree>
    <p:extLst>
      <p:ext uri="{BB962C8B-B14F-4D97-AF65-F5344CB8AC3E}">
        <p14:creationId xmlns:p14="http://schemas.microsoft.com/office/powerpoint/2010/main" val="1864661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3362" name="Rectangle 2"/>
          <p:cNvSpPr>
            <a:spLocks noGrp="1" noChangeArrowheads="1"/>
          </p:cNvSpPr>
          <p:nvPr>
            <p:ph type="title"/>
          </p:nvPr>
        </p:nvSpPr>
        <p:spPr/>
        <p:txBody>
          <a:bodyPr/>
          <a:lstStyle/>
          <a:p>
            <a:r>
              <a:rPr lang="en-US" dirty="0" smtClean="0">
                <a:solidFill>
                  <a:srgbClr val="FFFFFF"/>
                </a:solidFill>
              </a:rPr>
              <a:t>Statistics</a:t>
            </a:r>
            <a:endParaRPr lang="en-US" dirty="0">
              <a:solidFill>
                <a:srgbClr val="FFFFFF"/>
              </a:solidFill>
            </a:endParaRPr>
          </a:p>
        </p:txBody>
      </p:sp>
      <p:sp>
        <p:nvSpPr>
          <p:cNvPr id="783363" name="Rectangle 3"/>
          <p:cNvSpPr>
            <a:spLocks noGrp="1" noChangeArrowheads="1"/>
          </p:cNvSpPr>
          <p:nvPr>
            <p:ph idx="1"/>
          </p:nvPr>
        </p:nvSpPr>
        <p:spPr>
          <a:xfrm>
            <a:off x="1052513" y="1585913"/>
            <a:ext cx="6572250" cy="3681412"/>
          </a:xfrm>
        </p:spPr>
        <p:txBody>
          <a:bodyPr>
            <a:normAutofit fontScale="92500" lnSpcReduction="10000"/>
          </a:bodyPr>
          <a:lstStyle/>
          <a:p>
            <a:pPr>
              <a:lnSpc>
                <a:spcPct val="80000"/>
              </a:lnSpc>
            </a:pPr>
            <a:r>
              <a:rPr lang="en-US" sz="2800" dirty="0" smtClean="0">
                <a:solidFill>
                  <a:srgbClr val="FFFFFF"/>
                </a:solidFill>
              </a:rPr>
              <a:t>Query Optimizer uses statistics to choose the query plan</a:t>
            </a:r>
          </a:p>
          <a:p>
            <a:pPr>
              <a:lnSpc>
                <a:spcPct val="80000"/>
              </a:lnSpc>
            </a:pPr>
            <a:r>
              <a:rPr lang="en-US" sz="2800" dirty="0" smtClean="0">
                <a:solidFill>
                  <a:srgbClr val="FFFFFF"/>
                </a:solidFill>
              </a:rPr>
              <a:t>Estimates </a:t>
            </a:r>
            <a:r>
              <a:rPr lang="en-US" sz="2800" dirty="0">
                <a:solidFill>
                  <a:srgbClr val="FFFFFF"/>
                </a:solidFill>
              </a:rPr>
              <a:t>are derived using </a:t>
            </a:r>
            <a:r>
              <a:rPr lang="en-US" sz="2800" dirty="0" smtClean="0">
                <a:solidFill>
                  <a:srgbClr val="FFFFFF"/>
                </a:solidFill>
              </a:rPr>
              <a:t>statistics</a:t>
            </a:r>
            <a:endParaRPr lang="en-US" sz="2800" dirty="0">
              <a:solidFill>
                <a:srgbClr val="FFFFFF"/>
              </a:solidFill>
            </a:endParaRPr>
          </a:p>
          <a:p>
            <a:pPr>
              <a:lnSpc>
                <a:spcPct val="80000"/>
              </a:lnSpc>
            </a:pPr>
            <a:r>
              <a:rPr lang="en-US" sz="2800" dirty="0" smtClean="0">
                <a:solidFill>
                  <a:srgbClr val="FFFFFF"/>
                </a:solidFill>
              </a:rPr>
              <a:t>Auto-create/u</a:t>
            </a:r>
            <a:r>
              <a:rPr lang="en-US" altLang="zh-CN" sz="2800" dirty="0" smtClean="0">
                <a:solidFill>
                  <a:srgbClr val="FFFFFF"/>
                </a:solidFill>
              </a:rPr>
              <a:t>pdate</a:t>
            </a:r>
            <a:r>
              <a:rPr lang="en-US" sz="2800" dirty="0" smtClean="0">
                <a:solidFill>
                  <a:srgbClr val="FFFFFF"/>
                </a:solidFill>
              </a:rPr>
              <a:t> statistics</a:t>
            </a:r>
          </a:p>
          <a:p>
            <a:pPr>
              <a:lnSpc>
                <a:spcPct val="80000"/>
              </a:lnSpc>
            </a:pPr>
            <a:r>
              <a:rPr lang="en-US" sz="2800" dirty="0" smtClean="0">
                <a:solidFill>
                  <a:srgbClr val="FFFFFF"/>
                </a:solidFill>
              </a:rPr>
              <a:t>The </a:t>
            </a:r>
            <a:r>
              <a:rPr lang="en-US" sz="2800" dirty="0" err="1">
                <a:solidFill>
                  <a:srgbClr val="FFFFFF"/>
                </a:solidFill>
              </a:rPr>
              <a:t>EstimateRows</a:t>
            </a:r>
            <a:r>
              <a:rPr lang="en-US" sz="2800" dirty="0">
                <a:solidFill>
                  <a:srgbClr val="FFFFFF"/>
                </a:solidFill>
              </a:rPr>
              <a:t> is per single execution, therefore you have to multiply it by </a:t>
            </a:r>
            <a:r>
              <a:rPr lang="en-US" sz="2800" dirty="0" err="1">
                <a:solidFill>
                  <a:srgbClr val="FFFFFF"/>
                </a:solidFill>
              </a:rPr>
              <a:t>EstimateExecutions</a:t>
            </a:r>
            <a:r>
              <a:rPr lang="en-US" sz="2800" dirty="0">
                <a:solidFill>
                  <a:srgbClr val="FFFFFF"/>
                </a:solidFill>
              </a:rPr>
              <a:t> before comparing to the </a:t>
            </a:r>
            <a:r>
              <a:rPr lang="en-US" sz="2800">
                <a:solidFill>
                  <a:srgbClr val="FFFFFF"/>
                </a:solidFill>
              </a:rPr>
              <a:t>ROWS </a:t>
            </a:r>
            <a:r>
              <a:rPr lang="en-US" sz="2800" smtClean="0">
                <a:solidFill>
                  <a:srgbClr val="FFFFFF"/>
                </a:solidFill>
              </a:rPr>
              <a:t>value</a:t>
            </a:r>
            <a:endParaRPr lang="en-US" sz="2800" dirty="0">
              <a:solidFill>
                <a:srgbClr val="FFFFFF"/>
              </a:solidFill>
            </a:endParaRPr>
          </a:p>
          <a:p>
            <a:pPr>
              <a:lnSpc>
                <a:spcPct val="80000"/>
              </a:lnSpc>
              <a:buFont typeface="Wingdings" pitchFamily="2" charset="2"/>
              <a:buNone/>
            </a:pPr>
            <a:endParaRPr lang="en-US" sz="2800" dirty="0">
              <a:solidFill>
                <a:srgbClr val="FFFFFF"/>
              </a:solidFill>
            </a:endParaRPr>
          </a:p>
          <a:p>
            <a:pPr>
              <a:lnSpc>
                <a:spcPct val="80000"/>
              </a:lnSpc>
              <a:buFont typeface="Wingdings" pitchFamily="2" charset="2"/>
              <a:buNone/>
            </a:pPr>
            <a:r>
              <a:rPr lang="en-US" sz="2800" dirty="0" smtClean="0">
                <a:solidFill>
                  <a:srgbClr val="FFFFFF"/>
                </a:solidFill>
              </a:rPr>
              <a:t>	Rows </a:t>
            </a:r>
            <a:r>
              <a:rPr lang="en-US" sz="2800" dirty="0">
                <a:solidFill>
                  <a:srgbClr val="FFFFFF"/>
                </a:solidFill>
              </a:rPr>
              <a:t>= </a:t>
            </a:r>
          </a:p>
          <a:p>
            <a:pPr>
              <a:lnSpc>
                <a:spcPct val="80000"/>
              </a:lnSpc>
              <a:buFont typeface="Wingdings" pitchFamily="2" charset="2"/>
              <a:buNone/>
            </a:pPr>
            <a:r>
              <a:rPr lang="en-US" sz="2800" dirty="0" smtClean="0">
                <a:solidFill>
                  <a:srgbClr val="FFFFFF"/>
                </a:solidFill>
              </a:rPr>
              <a:t>	</a:t>
            </a:r>
            <a:r>
              <a:rPr lang="en-US" sz="2800" dirty="0" err="1" smtClean="0">
                <a:solidFill>
                  <a:srgbClr val="FFFFFF"/>
                </a:solidFill>
              </a:rPr>
              <a:t>EstimateRows</a:t>
            </a:r>
            <a:r>
              <a:rPr lang="en-US" sz="2800" dirty="0" smtClean="0">
                <a:solidFill>
                  <a:srgbClr val="FFFFFF"/>
                </a:solidFill>
              </a:rPr>
              <a:t> </a:t>
            </a:r>
            <a:r>
              <a:rPr lang="en-US" sz="2800" dirty="0">
                <a:solidFill>
                  <a:srgbClr val="FFFFFF"/>
                </a:solidFill>
              </a:rPr>
              <a:t>* </a:t>
            </a:r>
            <a:r>
              <a:rPr lang="en-US" sz="2800" dirty="0" err="1">
                <a:solidFill>
                  <a:srgbClr val="FFFFFF"/>
                </a:solidFill>
              </a:rPr>
              <a:t>EstimateExcecutions</a:t>
            </a:r>
            <a:endParaRPr lang="en-US" sz="2800" dirty="0">
              <a:solidFill>
                <a:srgbClr val="FFFFFF"/>
              </a:solidFill>
            </a:endParaRPr>
          </a:p>
        </p:txBody>
      </p:sp>
    </p:spTree>
    <p:extLst>
      <p:ext uri="{BB962C8B-B14F-4D97-AF65-F5344CB8AC3E}">
        <p14:creationId xmlns:p14="http://schemas.microsoft.com/office/powerpoint/2010/main" val="100932151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Demo</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Create statistics</a:t>
            </a:r>
          </a:p>
          <a:p>
            <a:r>
              <a:rPr lang="en-US" dirty="0" smtClean="0">
                <a:solidFill>
                  <a:schemeClr val="bg1"/>
                </a:solidFill>
              </a:rPr>
              <a:t>Update statistics</a:t>
            </a:r>
          </a:p>
          <a:p>
            <a:r>
              <a:rPr lang="en-US" dirty="0" smtClean="0">
                <a:solidFill>
                  <a:schemeClr val="bg1"/>
                </a:solidFill>
              </a:rPr>
              <a:t>View statistics</a:t>
            </a:r>
            <a:endParaRPr lang="en-US" dirty="0">
              <a:solidFill>
                <a:schemeClr val="bg1"/>
              </a:solidFill>
            </a:endParaRPr>
          </a:p>
        </p:txBody>
      </p:sp>
    </p:spTree>
    <p:extLst>
      <p:ext uri="{BB962C8B-B14F-4D97-AF65-F5344CB8AC3E}">
        <p14:creationId xmlns:p14="http://schemas.microsoft.com/office/powerpoint/2010/main" val="3137076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03170" name="Rectangle 2"/>
          <p:cNvSpPr>
            <a:spLocks noGrp="1" noChangeArrowheads="1"/>
          </p:cNvSpPr>
          <p:nvPr>
            <p:ph type="title"/>
          </p:nvPr>
        </p:nvSpPr>
        <p:spPr>
          <a:xfrm>
            <a:off x="304800" y="2971800"/>
            <a:ext cx="8482013" cy="914400"/>
          </a:xfrm>
        </p:spPr>
        <p:txBody>
          <a:bodyPr/>
          <a:lstStyle/>
          <a:p>
            <a:pPr algn="ctr"/>
            <a:r>
              <a:rPr lang="en-US" dirty="0">
                <a:solidFill>
                  <a:srgbClr val="FFFFFF"/>
                </a:solidFill>
              </a:rPr>
              <a:t>Q</a:t>
            </a:r>
            <a:r>
              <a:rPr lang="en-US" dirty="0" smtClean="0">
                <a:solidFill>
                  <a:srgbClr val="FFFFFF"/>
                </a:solidFill>
              </a:rPr>
              <a:t>uery plan</a:t>
            </a:r>
            <a:endParaRPr lang="en-US" dirty="0">
              <a:solidFill>
                <a:srgbClr val="FFFFFF"/>
              </a:solidFill>
            </a:endParaRPr>
          </a:p>
        </p:txBody>
      </p:sp>
    </p:spTree>
    <p:extLst>
      <p:ext uri="{BB962C8B-B14F-4D97-AF65-F5344CB8AC3E}">
        <p14:creationId xmlns:p14="http://schemas.microsoft.com/office/powerpoint/2010/main" val="326446770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solidFill>
                  <a:srgbClr val="FFFFFF"/>
                </a:solidFill>
              </a:rPr>
              <a:t>C</a:t>
            </a:r>
            <a:r>
              <a:rPr lang="en-US" dirty="0" smtClean="0">
                <a:solidFill>
                  <a:srgbClr val="FFFFFF"/>
                </a:solidFill>
              </a:rPr>
              <a:t>ommon </a:t>
            </a:r>
            <a:r>
              <a:rPr lang="en-US" dirty="0">
                <a:solidFill>
                  <a:srgbClr val="FFFFFF"/>
                </a:solidFill>
              </a:rPr>
              <a:t>operators</a:t>
            </a:r>
          </a:p>
        </p:txBody>
      </p:sp>
      <p:sp>
        <p:nvSpPr>
          <p:cNvPr id="3" name="Content Placeholder 2"/>
          <p:cNvSpPr>
            <a:spLocks noGrp="1"/>
          </p:cNvSpPr>
          <p:nvPr>
            <p:ph idx="1"/>
          </p:nvPr>
        </p:nvSpPr>
        <p:spPr/>
        <p:txBody>
          <a:bodyPr/>
          <a:lstStyle/>
          <a:p>
            <a:r>
              <a:rPr lang="en-US" dirty="0" smtClean="0">
                <a:solidFill>
                  <a:srgbClr val="FFFFFF"/>
                </a:solidFill>
              </a:rPr>
              <a:t>Table scan</a:t>
            </a:r>
          </a:p>
          <a:p>
            <a:r>
              <a:rPr lang="en-US" dirty="0" smtClean="0">
                <a:solidFill>
                  <a:srgbClr val="FFFFFF"/>
                </a:solidFill>
              </a:rPr>
              <a:t>Index scan</a:t>
            </a:r>
          </a:p>
          <a:p>
            <a:r>
              <a:rPr lang="en-US" dirty="0" smtClean="0">
                <a:solidFill>
                  <a:srgbClr val="FFFFFF"/>
                </a:solidFill>
              </a:rPr>
              <a:t>Index seek</a:t>
            </a:r>
          </a:p>
          <a:p>
            <a:r>
              <a:rPr lang="en-US" dirty="0" smtClean="0">
                <a:solidFill>
                  <a:srgbClr val="FFFFFF"/>
                </a:solidFill>
              </a:rPr>
              <a:t>Joins</a:t>
            </a:r>
          </a:p>
          <a:p>
            <a:pPr lvl="1"/>
            <a:r>
              <a:rPr lang="en-US" dirty="0" smtClean="0">
                <a:solidFill>
                  <a:srgbClr val="FFFFFF"/>
                </a:solidFill>
              </a:rPr>
              <a:t>Nested loop join</a:t>
            </a:r>
          </a:p>
          <a:p>
            <a:pPr lvl="1"/>
            <a:r>
              <a:rPr lang="en-US" dirty="0" smtClean="0">
                <a:solidFill>
                  <a:srgbClr val="FFFFFF"/>
                </a:solidFill>
              </a:rPr>
              <a:t>Hash join</a:t>
            </a:r>
          </a:p>
          <a:p>
            <a:pPr lvl="1"/>
            <a:r>
              <a:rPr lang="en-US" dirty="0" smtClean="0">
                <a:solidFill>
                  <a:srgbClr val="FFFFFF"/>
                </a:solidFill>
              </a:rPr>
              <a:t>Merge join</a:t>
            </a:r>
          </a:p>
          <a:p>
            <a:r>
              <a:rPr lang="en-US" dirty="0" smtClean="0">
                <a:solidFill>
                  <a:srgbClr val="FFFFFF"/>
                </a:solidFill>
              </a:rPr>
              <a:t>Key lookup / RID lookup</a:t>
            </a:r>
          </a:p>
          <a:p>
            <a:endParaRPr lang="en-US" dirty="0">
              <a:solidFill>
                <a:srgbClr val="FFFFFF"/>
              </a:solidFill>
            </a:endParaRPr>
          </a:p>
        </p:txBody>
      </p:sp>
    </p:spTree>
    <p:extLst>
      <p:ext uri="{BB962C8B-B14F-4D97-AF65-F5344CB8AC3E}">
        <p14:creationId xmlns:p14="http://schemas.microsoft.com/office/powerpoint/2010/main" val="333814450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0530" name="Rectangle 2"/>
          <p:cNvSpPr>
            <a:spLocks noGrp="1" noChangeArrowheads="1"/>
          </p:cNvSpPr>
          <p:nvPr>
            <p:ph type="title"/>
          </p:nvPr>
        </p:nvSpPr>
        <p:spPr/>
        <p:txBody>
          <a:bodyPr/>
          <a:lstStyle/>
          <a:p>
            <a:r>
              <a:rPr lang="en-US">
                <a:solidFill>
                  <a:srgbClr val="FFFFFF"/>
                </a:solidFill>
              </a:rPr>
              <a:t>Index Scan</a:t>
            </a:r>
          </a:p>
        </p:txBody>
      </p:sp>
      <p:sp>
        <p:nvSpPr>
          <p:cNvPr id="790531" name="Rectangle 3"/>
          <p:cNvSpPr>
            <a:spLocks noGrp="1" noChangeArrowheads="1"/>
          </p:cNvSpPr>
          <p:nvPr>
            <p:ph idx="1"/>
          </p:nvPr>
        </p:nvSpPr>
        <p:spPr/>
        <p:txBody>
          <a:bodyPr/>
          <a:lstStyle/>
          <a:p>
            <a:r>
              <a:rPr lang="en-US" dirty="0" smtClean="0">
                <a:solidFill>
                  <a:srgbClr val="FFFFFF"/>
                </a:solidFill>
              </a:rPr>
              <a:t>SQL </a:t>
            </a:r>
            <a:r>
              <a:rPr lang="en-US" dirty="0">
                <a:solidFill>
                  <a:srgbClr val="FFFFFF"/>
                </a:solidFill>
              </a:rPr>
              <a:t>Server will stay at the leaf level and traverse just that one level of the index horizontally from the first page to the last</a:t>
            </a:r>
            <a:r>
              <a:rPr lang="en-US" dirty="0" smtClean="0">
                <a:solidFill>
                  <a:srgbClr val="FFFFFF"/>
                </a:solidFill>
              </a:rPr>
              <a:t>.</a:t>
            </a:r>
          </a:p>
          <a:p>
            <a:r>
              <a:rPr lang="en-US" dirty="0" smtClean="0">
                <a:solidFill>
                  <a:srgbClr val="FFFFFF"/>
                </a:solidFill>
              </a:rPr>
              <a:t>Clustered index scan (table scan)</a:t>
            </a:r>
          </a:p>
          <a:p>
            <a:pPr lvl="1"/>
            <a:r>
              <a:rPr lang="en-US" dirty="0" smtClean="0">
                <a:solidFill>
                  <a:srgbClr val="FFFFFF"/>
                </a:solidFill>
              </a:rPr>
              <a:t>Scans the clustered index specified in the Argument column. </a:t>
            </a:r>
          </a:p>
          <a:p>
            <a:pPr lvl="1"/>
            <a:r>
              <a:rPr lang="en-US" dirty="0" smtClean="0">
                <a:solidFill>
                  <a:srgbClr val="FFFFFF"/>
                </a:solidFill>
              </a:rPr>
              <a:t>The Argument column contains the name of the clustered index being used for scan </a:t>
            </a:r>
          </a:p>
          <a:p>
            <a:endParaRPr lang="en-US" dirty="0">
              <a:solidFill>
                <a:srgbClr val="FFFFFF"/>
              </a:solidFill>
            </a:endParaRPr>
          </a:p>
        </p:txBody>
      </p:sp>
    </p:spTree>
    <p:extLst>
      <p:ext uri="{BB962C8B-B14F-4D97-AF65-F5344CB8AC3E}">
        <p14:creationId xmlns:p14="http://schemas.microsoft.com/office/powerpoint/2010/main" val="118792713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FFFFFF"/>
                </a:solidFill>
              </a:rPr>
              <a:t>Agenda</a:t>
            </a:r>
          </a:p>
        </p:txBody>
      </p:sp>
      <p:sp>
        <p:nvSpPr>
          <p:cNvPr id="3" name="Content Placeholder 2"/>
          <p:cNvSpPr>
            <a:spLocks noGrp="1"/>
          </p:cNvSpPr>
          <p:nvPr>
            <p:ph idx="1"/>
          </p:nvPr>
        </p:nvSpPr>
        <p:spPr/>
        <p:txBody>
          <a:bodyPr>
            <a:normAutofit/>
          </a:bodyPr>
          <a:lstStyle/>
          <a:p>
            <a:r>
              <a:rPr lang="en-US" sz="3000" dirty="0" smtClean="0">
                <a:solidFill>
                  <a:srgbClr val="FFFFFF"/>
                </a:solidFill>
              </a:rPr>
              <a:t>Index</a:t>
            </a:r>
          </a:p>
          <a:p>
            <a:r>
              <a:rPr lang="en-US" sz="3000" dirty="0">
                <a:solidFill>
                  <a:srgbClr val="FFFFFF"/>
                </a:solidFill>
              </a:rPr>
              <a:t>S</a:t>
            </a:r>
            <a:r>
              <a:rPr lang="en-US" sz="3000" dirty="0" smtClean="0">
                <a:solidFill>
                  <a:srgbClr val="FFFFFF"/>
                </a:solidFill>
              </a:rPr>
              <a:t>tatistics</a:t>
            </a:r>
            <a:endParaRPr lang="en-US" sz="3000" dirty="0">
              <a:solidFill>
                <a:srgbClr val="FFFFFF"/>
              </a:solidFill>
            </a:endParaRPr>
          </a:p>
          <a:p>
            <a:r>
              <a:rPr lang="en-US" sz="3000" dirty="0" smtClean="0">
                <a:solidFill>
                  <a:srgbClr val="FFFFFF"/>
                </a:solidFill>
              </a:rPr>
              <a:t>Query plan</a:t>
            </a:r>
            <a:endParaRPr lang="en-US" sz="3000" dirty="0">
              <a:solidFill>
                <a:srgbClr val="FFFFFF"/>
              </a:solidFill>
            </a:endParaRPr>
          </a:p>
          <a:p>
            <a:r>
              <a:rPr lang="en-US" sz="3000" dirty="0">
                <a:solidFill>
                  <a:srgbClr val="FFFFFF"/>
                </a:solidFill>
              </a:rPr>
              <a:t>Transaction</a:t>
            </a:r>
          </a:p>
          <a:p>
            <a:r>
              <a:rPr lang="en-US" sz="3000" dirty="0" smtClean="0">
                <a:solidFill>
                  <a:srgbClr val="FFFFFF"/>
                </a:solidFill>
              </a:rPr>
              <a:t>Tools</a:t>
            </a:r>
            <a:endParaRPr lang="en-US" sz="3000" dirty="0">
              <a:solidFill>
                <a:srgbClr val="FFFFFF"/>
              </a:solidFill>
            </a:endParaRPr>
          </a:p>
        </p:txBody>
      </p:sp>
    </p:spTree>
    <p:extLst>
      <p:ext uri="{BB962C8B-B14F-4D97-AF65-F5344CB8AC3E}">
        <p14:creationId xmlns:p14="http://schemas.microsoft.com/office/powerpoint/2010/main" val="16341475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9506" name="Rectangle 2"/>
          <p:cNvSpPr>
            <a:spLocks noGrp="1" noChangeArrowheads="1"/>
          </p:cNvSpPr>
          <p:nvPr>
            <p:ph type="title"/>
          </p:nvPr>
        </p:nvSpPr>
        <p:spPr/>
        <p:txBody>
          <a:bodyPr/>
          <a:lstStyle/>
          <a:p>
            <a:r>
              <a:rPr lang="en-US" dirty="0" smtClean="0">
                <a:solidFill>
                  <a:srgbClr val="FFFFFF"/>
                </a:solidFill>
              </a:rPr>
              <a:t>Index </a:t>
            </a:r>
            <a:r>
              <a:rPr lang="en-US" dirty="0">
                <a:solidFill>
                  <a:srgbClr val="FFFFFF"/>
                </a:solidFill>
              </a:rPr>
              <a:t>Seek</a:t>
            </a:r>
          </a:p>
        </p:txBody>
      </p:sp>
      <p:sp>
        <p:nvSpPr>
          <p:cNvPr id="789507" name="Rectangle 3"/>
          <p:cNvSpPr>
            <a:spLocks noGrp="1" noChangeArrowheads="1"/>
          </p:cNvSpPr>
          <p:nvPr>
            <p:ph idx="1"/>
          </p:nvPr>
        </p:nvSpPr>
        <p:spPr/>
        <p:txBody>
          <a:bodyPr>
            <a:normAutofit/>
          </a:bodyPr>
          <a:lstStyle/>
          <a:p>
            <a:pPr marL="533400" indent="-533400"/>
            <a:r>
              <a:rPr lang="en-US" sz="2400" dirty="0" err="1">
                <a:solidFill>
                  <a:srgbClr val="FFFFFF"/>
                </a:solidFill>
              </a:rPr>
              <a:t>Nonclustered</a:t>
            </a:r>
            <a:r>
              <a:rPr lang="en-US" sz="2400" dirty="0">
                <a:solidFill>
                  <a:srgbClr val="FFFFFF"/>
                </a:solidFill>
              </a:rPr>
              <a:t> index </a:t>
            </a:r>
            <a:r>
              <a:rPr lang="en-US" altLang="zh-CN" sz="2400" dirty="0" smtClean="0">
                <a:solidFill>
                  <a:srgbClr val="FFFFFF"/>
                </a:solidFill>
              </a:rPr>
              <a:t>Seek</a:t>
            </a:r>
            <a:endParaRPr lang="en-US" altLang="zh-CN" sz="2400" dirty="0">
              <a:solidFill>
                <a:srgbClr val="FFFFFF"/>
              </a:solidFill>
            </a:endParaRPr>
          </a:p>
          <a:p>
            <a:pPr marL="533400" indent="-533400"/>
            <a:r>
              <a:rPr lang="en-US" sz="2400" dirty="0" smtClean="0">
                <a:solidFill>
                  <a:srgbClr val="FFFFFF"/>
                </a:solidFill>
              </a:rPr>
              <a:t>Clustered Index Seek</a:t>
            </a:r>
          </a:p>
          <a:p>
            <a:pPr marL="457200" lvl="1" indent="0">
              <a:buNone/>
            </a:pPr>
            <a:endParaRPr lang="en-US" sz="2000" dirty="0" smtClean="0">
              <a:solidFill>
                <a:srgbClr val="FFFFFF"/>
              </a:solidFill>
            </a:endParaRPr>
          </a:p>
        </p:txBody>
      </p:sp>
    </p:spTree>
    <p:extLst>
      <p:ext uri="{BB962C8B-B14F-4D97-AF65-F5344CB8AC3E}">
        <p14:creationId xmlns:p14="http://schemas.microsoft.com/office/powerpoint/2010/main" val="165605446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2098" name="Rectangle 2"/>
          <p:cNvSpPr>
            <a:spLocks noGrp="1" noChangeArrowheads="1"/>
          </p:cNvSpPr>
          <p:nvPr>
            <p:ph type="title"/>
          </p:nvPr>
        </p:nvSpPr>
        <p:spPr>
          <a:xfrm>
            <a:off x="381000" y="228600"/>
            <a:ext cx="8172450" cy="641350"/>
          </a:xfrm>
        </p:spPr>
        <p:txBody>
          <a:bodyPr>
            <a:normAutofit fontScale="90000"/>
          </a:bodyPr>
          <a:lstStyle/>
          <a:p>
            <a:r>
              <a:rPr lang="en-US">
                <a:solidFill>
                  <a:srgbClr val="FFFFFF"/>
                </a:solidFill>
              </a:rPr>
              <a:t>Nested Loop Algorithm</a:t>
            </a:r>
          </a:p>
        </p:txBody>
      </p:sp>
      <p:sp>
        <p:nvSpPr>
          <p:cNvPr id="772099" name="Rectangle 3"/>
          <p:cNvSpPr>
            <a:spLocks noGrp="1" noChangeArrowheads="1"/>
          </p:cNvSpPr>
          <p:nvPr>
            <p:ph idx="1"/>
          </p:nvPr>
        </p:nvSpPr>
        <p:spPr>
          <a:xfrm>
            <a:off x="762000" y="1143000"/>
            <a:ext cx="7862888" cy="2584450"/>
          </a:xfrm>
        </p:spPr>
        <p:txBody>
          <a:bodyPr>
            <a:normAutofit fontScale="92500"/>
          </a:bodyPr>
          <a:lstStyle/>
          <a:p>
            <a:r>
              <a:rPr lang="en-US" dirty="0">
                <a:solidFill>
                  <a:srgbClr val="FFFFFF"/>
                </a:solidFill>
              </a:rPr>
              <a:t>Get Row From Outer Table</a:t>
            </a:r>
          </a:p>
          <a:p>
            <a:pPr lvl="1">
              <a:buFont typeface="Wingdings" pitchFamily="2" charset="2"/>
              <a:buChar char=" "/>
            </a:pPr>
            <a:r>
              <a:rPr lang="en-US" dirty="0">
                <a:solidFill>
                  <a:srgbClr val="FFFFFF"/>
                </a:solidFill>
              </a:rPr>
              <a:t>Get Matching Row From Inner Table</a:t>
            </a:r>
          </a:p>
          <a:p>
            <a:pPr lvl="1">
              <a:buFont typeface="Wingdings" pitchFamily="2" charset="2"/>
              <a:buChar char=" "/>
            </a:pPr>
            <a:r>
              <a:rPr lang="en-US" dirty="0">
                <a:solidFill>
                  <a:srgbClr val="FFFFFF"/>
                </a:solidFill>
              </a:rPr>
              <a:t>Output Composite Result</a:t>
            </a:r>
          </a:p>
          <a:p>
            <a:pPr lvl="1">
              <a:buFont typeface="Wingdings" pitchFamily="2" charset="2"/>
              <a:buChar char=" "/>
            </a:pPr>
            <a:r>
              <a:rPr lang="en-US" dirty="0">
                <a:solidFill>
                  <a:srgbClr val="FFFFFF"/>
                </a:solidFill>
              </a:rPr>
              <a:t>Loop Through Inner Table</a:t>
            </a:r>
          </a:p>
          <a:p>
            <a:pPr lvl="1">
              <a:buFont typeface="Wingdings" pitchFamily="2" charset="2"/>
              <a:buChar char=" "/>
            </a:pPr>
            <a:r>
              <a:rPr lang="en-US" dirty="0">
                <a:solidFill>
                  <a:srgbClr val="FFFFFF"/>
                </a:solidFill>
              </a:rPr>
              <a:t>When Inner Table Exhausted ,Loop on Outer Table</a:t>
            </a:r>
          </a:p>
        </p:txBody>
      </p:sp>
      <p:sp>
        <p:nvSpPr>
          <p:cNvPr id="772100" name="Line 4"/>
          <p:cNvSpPr>
            <a:spLocks noChangeShapeType="1"/>
          </p:cNvSpPr>
          <p:nvPr/>
        </p:nvSpPr>
        <p:spPr bwMode="auto">
          <a:xfrm flipH="1">
            <a:off x="890588" y="2697163"/>
            <a:ext cx="533400" cy="0"/>
          </a:xfrm>
          <a:prstGeom prst="line">
            <a:avLst/>
          </a:prstGeom>
          <a:ln>
            <a:headEnd type="none" w="sm" len="sm"/>
            <a:tailEnd type="none" w="lg" len="lg"/>
          </a:ln>
        </p:spPr>
        <p:style>
          <a:lnRef idx="3">
            <a:schemeClr val="accent6"/>
          </a:lnRef>
          <a:fillRef idx="0">
            <a:schemeClr val="accent6"/>
          </a:fillRef>
          <a:effectRef idx="2">
            <a:schemeClr val="accent6"/>
          </a:effectRef>
          <a:fontRef idx="minor">
            <a:schemeClr val="tx1"/>
          </a:fontRef>
        </p:style>
        <p:txBody>
          <a:bodyPr wrap="none" anchor="ctr"/>
          <a:lstStyle/>
          <a:p>
            <a:endParaRPr lang="en-US">
              <a:solidFill>
                <a:prstClr val="black"/>
              </a:solidFill>
            </a:endParaRPr>
          </a:p>
        </p:txBody>
      </p:sp>
      <p:sp>
        <p:nvSpPr>
          <p:cNvPr id="772101" name="Line 5"/>
          <p:cNvSpPr>
            <a:spLocks noChangeShapeType="1"/>
          </p:cNvSpPr>
          <p:nvPr/>
        </p:nvSpPr>
        <p:spPr bwMode="auto">
          <a:xfrm flipV="1">
            <a:off x="890588" y="1858963"/>
            <a:ext cx="0" cy="838200"/>
          </a:xfrm>
          <a:prstGeom prst="line">
            <a:avLst/>
          </a:prstGeom>
          <a:ln>
            <a:headEnd type="none" w="sm" len="sm"/>
            <a:tailEnd type="none" w="lg" len="lg"/>
          </a:ln>
        </p:spPr>
        <p:style>
          <a:lnRef idx="3">
            <a:schemeClr val="accent6"/>
          </a:lnRef>
          <a:fillRef idx="0">
            <a:schemeClr val="accent6"/>
          </a:fillRef>
          <a:effectRef idx="2">
            <a:schemeClr val="accent6"/>
          </a:effectRef>
          <a:fontRef idx="minor">
            <a:schemeClr val="tx1"/>
          </a:fontRef>
        </p:style>
        <p:txBody>
          <a:bodyPr wrap="none" anchor="ctr"/>
          <a:lstStyle/>
          <a:p>
            <a:endParaRPr lang="en-US">
              <a:solidFill>
                <a:prstClr val="black"/>
              </a:solidFill>
            </a:endParaRPr>
          </a:p>
        </p:txBody>
      </p:sp>
      <p:sp>
        <p:nvSpPr>
          <p:cNvPr id="772102" name="Line 6"/>
          <p:cNvSpPr>
            <a:spLocks noChangeShapeType="1"/>
          </p:cNvSpPr>
          <p:nvPr/>
        </p:nvSpPr>
        <p:spPr bwMode="auto">
          <a:xfrm>
            <a:off x="890588" y="1858963"/>
            <a:ext cx="609600" cy="0"/>
          </a:xfrm>
          <a:prstGeom prst="line">
            <a:avLst/>
          </a:prstGeom>
          <a:ln>
            <a:headEnd type="none" w="sm" len="sm"/>
            <a:tailEnd type="triangle" w="lg" len="lg"/>
          </a:ln>
        </p:spPr>
        <p:style>
          <a:lnRef idx="3">
            <a:schemeClr val="accent6"/>
          </a:lnRef>
          <a:fillRef idx="0">
            <a:schemeClr val="accent6"/>
          </a:fillRef>
          <a:effectRef idx="2">
            <a:schemeClr val="accent6"/>
          </a:effectRef>
          <a:fontRef idx="minor">
            <a:schemeClr val="tx1"/>
          </a:fontRef>
        </p:style>
        <p:txBody>
          <a:bodyPr wrap="none" anchor="ctr"/>
          <a:lstStyle/>
          <a:p>
            <a:endParaRPr lang="en-US">
              <a:solidFill>
                <a:prstClr val="black"/>
              </a:solidFill>
            </a:endParaRPr>
          </a:p>
        </p:txBody>
      </p:sp>
      <p:sp>
        <p:nvSpPr>
          <p:cNvPr id="772103" name="Line 7"/>
          <p:cNvSpPr>
            <a:spLocks noChangeShapeType="1"/>
          </p:cNvSpPr>
          <p:nvPr/>
        </p:nvSpPr>
        <p:spPr bwMode="auto">
          <a:xfrm flipH="1">
            <a:off x="384175" y="3535363"/>
            <a:ext cx="990600" cy="0"/>
          </a:xfrm>
          <a:prstGeom prst="line">
            <a:avLst/>
          </a:prstGeom>
          <a:ln>
            <a:headEnd type="none" w="sm" len="sm"/>
            <a:tailEnd type="none" w="lg" len="lg"/>
          </a:ln>
        </p:spPr>
        <p:style>
          <a:lnRef idx="3">
            <a:schemeClr val="accent6"/>
          </a:lnRef>
          <a:fillRef idx="0">
            <a:schemeClr val="accent6"/>
          </a:fillRef>
          <a:effectRef idx="2">
            <a:schemeClr val="accent6"/>
          </a:effectRef>
          <a:fontRef idx="minor">
            <a:schemeClr val="tx1"/>
          </a:fontRef>
        </p:style>
        <p:txBody>
          <a:bodyPr wrap="none" anchor="ctr"/>
          <a:lstStyle/>
          <a:p>
            <a:endParaRPr lang="en-US">
              <a:solidFill>
                <a:prstClr val="black"/>
              </a:solidFill>
            </a:endParaRPr>
          </a:p>
        </p:txBody>
      </p:sp>
      <p:sp>
        <p:nvSpPr>
          <p:cNvPr id="772104" name="Line 8"/>
          <p:cNvSpPr>
            <a:spLocks noChangeShapeType="1"/>
          </p:cNvSpPr>
          <p:nvPr/>
        </p:nvSpPr>
        <p:spPr bwMode="auto">
          <a:xfrm flipV="1">
            <a:off x="390525" y="1427163"/>
            <a:ext cx="0" cy="2101850"/>
          </a:xfrm>
          <a:prstGeom prst="line">
            <a:avLst/>
          </a:prstGeom>
          <a:ln>
            <a:headEnd type="none" w="sm" len="sm"/>
            <a:tailEnd type="none" w="lg" len="lg"/>
          </a:ln>
        </p:spPr>
        <p:style>
          <a:lnRef idx="3">
            <a:schemeClr val="accent6"/>
          </a:lnRef>
          <a:fillRef idx="0">
            <a:schemeClr val="accent6"/>
          </a:fillRef>
          <a:effectRef idx="2">
            <a:schemeClr val="accent6"/>
          </a:effectRef>
          <a:fontRef idx="minor">
            <a:schemeClr val="tx1"/>
          </a:fontRef>
        </p:style>
        <p:txBody>
          <a:bodyPr wrap="none" anchor="ctr"/>
          <a:lstStyle/>
          <a:p>
            <a:endParaRPr lang="en-US">
              <a:solidFill>
                <a:prstClr val="black"/>
              </a:solidFill>
            </a:endParaRPr>
          </a:p>
        </p:txBody>
      </p:sp>
      <p:sp>
        <p:nvSpPr>
          <p:cNvPr id="772105" name="Line 9"/>
          <p:cNvSpPr>
            <a:spLocks noChangeShapeType="1"/>
          </p:cNvSpPr>
          <p:nvPr/>
        </p:nvSpPr>
        <p:spPr bwMode="auto">
          <a:xfrm>
            <a:off x="390525" y="1419225"/>
            <a:ext cx="381000" cy="0"/>
          </a:xfrm>
          <a:prstGeom prst="line">
            <a:avLst/>
          </a:prstGeom>
          <a:ln>
            <a:headEnd type="none" w="sm" len="sm"/>
            <a:tailEnd type="triangle" w="lg" len="lg"/>
          </a:ln>
        </p:spPr>
        <p:style>
          <a:lnRef idx="3">
            <a:schemeClr val="accent6"/>
          </a:lnRef>
          <a:fillRef idx="0">
            <a:schemeClr val="accent6"/>
          </a:fillRef>
          <a:effectRef idx="2">
            <a:schemeClr val="accent6"/>
          </a:effectRef>
          <a:fontRef idx="minor">
            <a:schemeClr val="tx1"/>
          </a:fontRef>
        </p:style>
        <p:txBody>
          <a:bodyPr wrap="none" anchor="ctr"/>
          <a:lstStyle/>
          <a:p>
            <a:endParaRPr lang="en-US">
              <a:solidFill>
                <a:prstClr val="black"/>
              </a:solidFill>
            </a:endParaRPr>
          </a:p>
        </p:txBody>
      </p:sp>
      <p:grpSp>
        <p:nvGrpSpPr>
          <p:cNvPr id="2" name="Group 10"/>
          <p:cNvGrpSpPr>
            <a:grpSpLocks/>
          </p:cNvGrpSpPr>
          <p:nvPr/>
        </p:nvGrpSpPr>
        <p:grpSpPr bwMode="auto">
          <a:xfrm>
            <a:off x="3962400" y="4038600"/>
            <a:ext cx="1219200" cy="2133600"/>
            <a:chOff x="2496" y="2208"/>
            <a:chExt cx="768" cy="1344"/>
          </a:xfrm>
        </p:grpSpPr>
        <p:sp>
          <p:nvSpPr>
            <p:cNvPr id="772107" name="Line 11"/>
            <p:cNvSpPr>
              <a:spLocks noChangeShapeType="1"/>
            </p:cNvSpPr>
            <p:nvPr/>
          </p:nvSpPr>
          <p:spPr bwMode="auto">
            <a:xfrm>
              <a:off x="2496" y="2400"/>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2108" name="Line 12"/>
            <p:cNvSpPr>
              <a:spLocks noChangeShapeType="1"/>
            </p:cNvSpPr>
            <p:nvPr/>
          </p:nvSpPr>
          <p:spPr bwMode="auto">
            <a:xfrm>
              <a:off x="2496" y="2496"/>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2109" name="Line 13"/>
            <p:cNvSpPr>
              <a:spLocks noChangeShapeType="1"/>
            </p:cNvSpPr>
            <p:nvPr/>
          </p:nvSpPr>
          <p:spPr bwMode="auto">
            <a:xfrm>
              <a:off x="2496" y="2592"/>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2110" name="Line 14"/>
            <p:cNvSpPr>
              <a:spLocks noChangeShapeType="1"/>
            </p:cNvSpPr>
            <p:nvPr/>
          </p:nvSpPr>
          <p:spPr bwMode="auto">
            <a:xfrm>
              <a:off x="2496" y="2688"/>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2111" name="Line 15"/>
            <p:cNvSpPr>
              <a:spLocks noChangeShapeType="1"/>
            </p:cNvSpPr>
            <p:nvPr/>
          </p:nvSpPr>
          <p:spPr bwMode="auto">
            <a:xfrm>
              <a:off x="2496" y="2784"/>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2112" name="Line 16"/>
            <p:cNvSpPr>
              <a:spLocks noChangeShapeType="1"/>
            </p:cNvSpPr>
            <p:nvPr/>
          </p:nvSpPr>
          <p:spPr bwMode="auto">
            <a:xfrm>
              <a:off x="2496" y="2880"/>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2113" name="Rectangle 17"/>
            <p:cNvSpPr>
              <a:spLocks noChangeArrowheads="1"/>
            </p:cNvSpPr>
            <p:nvPr/>
          </p:nvSpPr>
          <p:spPr bwMode="auto">
            <a:xfrm>
              <a:off x="2496" y="2400"/>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14" name="Rectangle 18"/>
            <p:cNvSpPr>
              <a:spLocks noChangeArrowheads="1"/>
            </p:cNvSpPr>
            <p:nvPr/>
          </p:nvSpPr>
          <p:spPr bwMode="auto">
            <a:xfrm>
              <a:off x="2496" y="3264"/>
              <a:ext cx="768" cy="96"/>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2115" name="Rectangle 19"/>
            <p:cNvSpPr>
              <a:spLocks noChangeArrowheads="1"/>
            </p:cNvSpPr>
            <p:nvPr/>
          </p:nvSpPr>
          <p:spPr bwMode="auto">
            <a:xfrm>
              <a:off x="2496" y="2496"/>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16" name="Rectangle 20"/>
            <p:cNvSpPr>
              <a:spLocks noChangeArrowheads="1"/>
            </p:cNvSpPr>
            <p:nvPr/>
          </p:nvSpPr>
          <p:spPr bwMode="auto">
            <a:xfrm>
              <a:off x="2496" y="2688"/>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17" name="Rectangle 21"/>
            <p:cNvSpPr>
              <a:spLocks noChangeArrowheads="1"/>
            </p:cNvSpPr>
            <p:nvPr/>
          </p:nvSpPr>
          <p:spPr bwMode="auto">
            <a:xfrm>
              <a:off x="2496" y="2784"/>
              <a:ext cx="768" cy="96"/>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2118" name="Rectangle 22"/>
            <p:cNvSpPr>
              <a:spLocks noChangeArrowheads="1"/>
            </p:cNvSpPr>
            <p:nvPr/>
          </p:nvSpPr>
          <p:spPr bwMode="auto">
            <a:xfrm>
              <a:off x="2496" y="2976"/>
              <a:ext cx="768" cy="96"/>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2119" name="Rectangle 23"/>
            <p:cNvSpPr>
              <a:spLocks noChangeArrowheads="1"/>
            </p:cNvSpPr>
            <p:nvPr/>
          </p:nvSpPr>
          <p:spPr bwMode="auto">
            <a:xfrm>
              <a:off x="2496" y="2880"/>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20" name="Rectangle 24"/>
            <p:cNvSpPr>
              <a:spLocks noChangeArrowheads="1"/>
            </p:cNvSpPr>
            <p:nvPr/>
          </p:nvSpPr>
          <p:spPr bwMode="auto">
            <a:xfrm>
              <a:off x="2496" y="3072"/>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21" name="Rectangle 25"/>
            <p:cNvSpPr>
              <a:spLocks noChangeArrowheads="1"/>
            </p:cNvSpPr>
            <p:nvPr/>
          </p:nvSpPr>
          <p:spPr bwMode="auto">
            <a:xfrm>
              <a:off x="2496" y="3168"/>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22" name="Rectangle 26"/>
            <p:cNvSpPr>
              <a:spLocks noChangeArrowheads="1"/>
            </p:cNvSpPr>
            <p:nvPr/>
          </p:nvSpPr>
          <p:spPr bwMode="auto">
            <a:xfrm>
              <a:off x="2496" y="3360"/>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23" name="Rectangle 27"/>
            <p:cNvSpPr>
              <a:spLocks noChangeArrowheads="1"/>
            </p:cNvSpPr>
            <p:nvPr/>
          </p:nvSpPr>
          <p:spPr bwMode="auto">
            <a:xfrm>
              <a:off x="2496" y="3456"/>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24" name="Rectangle 28"/>
            <p:cNvSpPr>
              <a:spLocks noChangeArrowheads="1"/>
            </p:cNvSpPr>
            <p:nvPr/>
          </p:nvSpPr>
          <p:spPr bwMode="auto">
            <a:xfrm>
              <a:off x="2496" y="2304"/>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25" name="Rectangle 29"/>
            <p:cNvSpPr>
              <a:spLocks noChangeArrowheads="1"/>
            </p:cNvSpPr>
            <p:nvPr/>
          </p:nvSpPr>
          <p:spPr bwMode="auto">
            <a:xfrm>
              <a:off x="2496" y="2208"/>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26" name="Rectangle 30"/>
            <p:cNvSpPr>
              <a:spLocks noChangeArrowheads="1"/>
            </p:cNvSpPr>
            <p:nvPr/>
          </p:nvSpPr>
          <p:spPr bwMode="auto">
            <a:xfrm>
              <a:off x="2496" y="2592"/>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grpSp>
      <p:sp>
        <p:nvSpPr>
          <p:cNvPr id="772127" name="Line 31"/>
          <p:cNvSpPr>
            <a:spLocks noChangeShapeType="1"/>
          </p:cNvSpPr>
          <p:nvPr/>
        </p:nvSpPr>
        <p:spPr bwMode="auto">
          <a:xfrm>
            <a:off x="5181600" y="5029200"/>
            <a:ext cx="1219200" cy="0"/>
          </a:xfrm>
          <a:prstGeom prst="line">
            <a:avLst/>
          </a:prstGeom>
          <a:noFill/>
          <a:ln w="15875">
            <a:solidFill>
              <a:schemeClr val="bg2"/>
            </a:solidFill>
            <a:round/>
            <a:headEnd type="none" w="sm" len="sm"/>
            <a:tailEnd type="triangle" w="lg" len="lg"/>
          </a:ln>
          <a:effectLst/>
        </p:spPr>
        <p:txBody>
          <a:bodyPr wrap="none" anchor="ctr"/>
          <a:lstStyle/>
          <a:p>
            <a:endParaRPr lang="en-US">
              <a:solidFill>
                <a:prstClr val="black"/>
              </a:solidFill>
            </a:endParaRPr>
          </a:p>
        </p:txBody>
      </p:sp>
      <p:sp>
        <p:nvSpPr>
          <p:cNvPr id="772128" name="Line 32"/>
          <p:cNvSpPr>
            <a:spLocks noChangeShapeType="1"/>
          </p:cNvSpPr>
          <p:nvPr/>
        </p:nvSpPr>
        <p:spPr bwMode="auto">
          <a:xfrm flipV="1">
            <a:off x="5181600" y="5181600"/>
            <a:ext cx="1219200" cy="152400"/>
          </a:xfrm>
          <a:prstGeom prst="line">
            <a:avLst/>
          </a:prstGeom>
          <a:noFill/>
          <a:ln w="15875">
            <a:solidFill>
              <a:schemeClr val="bg2"/>
            </a:solidFill>
            <a:round/>
            <a:headEnd type="none" w="sm" len="sm"/>
            <a:tailEnd type="triangle" w="lg" len="lg"/>
          </a:ln>
          <a:effectLst/>
        </p:spPr>
        <p:txBody>
          <a:bodyPr wrap="none" anchor="ctr"/>
          <a:lstStyle/>
          <a:p>
            <a:endParaRPr lang="en-US">
              <a:solidFill>
                <a:prstClr val="black"/>
              </a:solidFill>
            </a:endParaRPr>
          </a:p>
        </p:txBody>
      </p:sp>
      <p:sp>
        <p:nvSpPr>
          <p:cNvPr id="772129" name="Line 33"/>
          <p:cNvSpPr>
            <a:spLocks noChangeShapeType="1"/>
          </p:cNvSpPr>
          <p:nvPr/>
        </p:nvSpPr>
        <p:spPr bwMode="auto">
          <a:xfrm flipV="1">
            <a:off x="5181600" y="5257800"/>
            <a:ext cx="1219200" cy="533400"/>
          </a:xfrm>
          <a:prstGeom prst="line">
            <a:avLst/>
          </a:prstGeom>
          <a:noFill/>
          <a:ln w="15875">
            <a:solidFill>
              <a:schemeClr val="bg2"/>
            </a:solidFill>
            <a:round/>
            <a:headEnd type="none" w="sm" len="sm"/>
            <a:tailEnd type="triangle" w="lg" len="lg"/>
          </a:ln>
          <a:effectLst/>
        </p:spPr>
        <p:txBody>
          <a:bodyPr wrap="none" anchor="ctr"/>
          <a:lstStyle/>
          <a:p>
            <a:endParaRPr lang="en-US">
              <a:solidFill>
                <a:prstClr val="black"/>
              </a:solidFill>
            </a:endParaRPr>
          </a:p>
        </p:txBody>
      </p:sp>
      <p:grpSp>
        <p:nvGrpSpPr>
          <p:cNvPr id="3" name="Group 34"/>
          <p:cNvGrpSpPr>
            <a:grpSpLocks/>
          </p:cNvGrpSpPr>
          <p:nvPr/>
        </p:nvGrpSpPr>
        <p:grpSpPr bwMode="auto">
          <a:xfrm>
            <a:off x="1600200" y="3962400"/>
            <a:ext cx="1219200" cy="914400"/>
            <a:chOff x="960" y="3456"/>
            <a:chExt cx="768" cy="576"/>
          </a:xfrm>
        </p:grpSpPr>
        <p:sp>
          <p:nvSpPr>
            <p:cNvPr id="772131" name="Line 35"/>
            <p:cNvSpPr>
              <a:spLocks noChangeShapeType="1"/>
            </p:cNvSpPr>
            <p:nvPr/>
          </p:nvSpPr>
          <p:spPr bwMode="auto">
            <a:xfrm>
              <a:off x="960" y="3456"/>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2132" name="Line 36"/>
            <p:cNvSpPr>
              <a:spLocks noChangeShapeType="1"/>
            </p:cNvSpPr>
            <p:nvPr/>
          </p:nvSpPr>
          <p:spPr bwMode="auto">
            <a:xfrm>
              <a:off x="960" y="3552"/>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2133" name="Line 37"/>
            <p:cNvSpPr>
              <a:spLocks noChangeShapeType="1"/>
            </p:cNvSpPr>
            <p:nvPr/>
          </p:nvSpPr>
          <p:spPr bwMode="auto">
            <a:xfrm>
              <a:off x="960" y="3648"/>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2134" name="Line 38"/>
            <p:cNvSpPr>
              <a:spLocks noChangeShapeType="1"/>
            </p:cNvSpPr>
            <p:nvPr/>
          </p:nvSpPr>
          <p:spPr bwMode="auto">
            <a:xfrm>
              <a:off x="960" y="3744"/>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2135" name="Line 39"/>
            <p:cNvSpPr>
              <a:spLocks noChangeShapeType="1"/>
            </p:cNvSpPr>
            <p:nvPr/>
          </p:nvSpPr>
          <p:spPr bwMode="auto">
            <a:xfrm>
              <a:off x="960" y="3840"/>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2136" name="Line 40"/>
            <p:cNvSpPr>
              <a:spLocks noChangeShapeType="1"/>
            </p:cNvSpPr>
            <p:nvPr/>
          </p:nvSpPr>
          <p:spPr bwMode="auto">
            <a:xfrm>
              <a:off x="960" y="3936"/>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2137" name="Rectangle 41"/>
            <p:cNvSpPr>
              <a:spLocks noChangeArrowheads="1"/>
            </p:cNvSpPr>
            <p:nvPr/>
          </p:nvSpPr>
          <p:spPr bwMode="auto">
            <a:xfrm>
              <a:off x="960" y="3840"/>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38" name="Rectangle 42"/>
            <p:cNvSpPr>
              <a:spLocks noChangeArrowheads="1"/>
            </p:cNvSpPr>
            <p:nvPr/>
          </p:nvSpPr>
          <p:spPr bwMode="auto">
            <a:xfrm>
              <a:off x="960" y="3456"/>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39" name="Rectangle 43"/>
            <p:cNvSpPr>
              <a:spLocks noChangeArrowheads="1"/>
            </p:cNvSpPr>
            <p:nvPr/>
          </p:nvSpPr>
          <p:spPr bwMode="auto">
            <a:xfrm>
              <a:off x="960" y="3552"/>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40" name="Rectangle 44"/>
            <p:cNvSpPr>
              <a:spLocks noChangeArrowheads="1"/>
            </p:cNvSpPr>
            <p:nvPr/>
          </p:nvSpPr>
          <p:spPr bwMode="auto">
            <a:xfrm>
              <a:off x="960" y="3744"/>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41" name="Rectangle 45"/>
            <p:cNvSpPr>
              <a:spLocks noChangeArrowheads="1"/>
            </p:cNvSpPr>
            <p:nvPr/>
          </p:nvSpPr>
          <p:spPr bwMode="auto">
            <a:xfrm>
              <a:off x="960" y="3648"/>
              <a:ext cx="768" cy="96"/>
            </a:xfrm>
            <a:prstGeom prst="rect">
              <a:avLst/>
            </a:prstGeom>
            <a:gradFill rotWithShape="0">
              <a:gsLst>
                <a:gs pos="0">
                  <a:srgbClr val="00B7A5">
                    <a:gamma/>
                    <a:shade val="46275"/>
                    <a:invGamma/>
                  </a:srgbClr>
                </a:gs>
                <a:gs pos="100000">
                  <a:srgbClr val="00B7A5"/>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2142" name="Rectangle 46"/>
            <p:cNvSpPr>
              <a:spLocks noChangeArrowheads="1"/>
            </p:cNvSpPr>
            <p:nvPr/>
          </p:nvSpPr>
          <p:spPr bwMode="auto">
            <a:xfrm>
              <a:off x="960" y="3936"/>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2143" name="Rectangle 47"/>
            <p:cNvSpPr>
              <a:spLocks noChangeArrowheads="1"/>
            </p:cNvSpPr>
            <p:nvPr/>
          </p:nvSpPr>
          <p:spPr bwMode="auto">
            <a:xfrm>
              <a:off x="960" y="3936"/>
              <a:ext cx="768" cy="96"/>
            </a:xfrm>
            <a:prstGeom prst="rect">
              <a:avLst/>
            </a:prstGeom>
            <a:gradFill rotWithShape="0">
              <a:gsLst>
                <a:gs pos="0">
                  <a:srgbClr val="00B7A5">
                    <a:gamma/>
                    <a:shade val="46275"/>
                    <a:invGamma/>
                  </a:srgbClr>
                </a:gs>
                <a:gs pos="100000">
                  <a:srgbClr val="00B7A5"/>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grpSp>
      <p:grpSp>
        <p:nvGrpSpPr>
          <p:cNvPr id="4" name="Group 48"/>
          <p:cNvGrpSpPr>
            <a:grpSpLocks/>
          </p:cNvGrpSpPr>
          <p:nvPr/>
        </p:nvGrpSpPr>
        <p:grpSpPr bwMode="auto">
          <a:xfrm>
            <a:off x="6400800" y="5029200"/>
            <a:ext cx="762000" cy="457200"/>
            <a:chOff x="4272" y="2784"/>
            <a:chExt cx="480" cy="288"/>
          </a:xfrm>
        </p:grpSpPr>
        <p:sp>
          <p:nvSpPr>
            <p:cNvPr id="772145" name="Rectangle 49"/>
            <p:cNvSpPr>
              <a:spLocks noChangeArrowheads="1"/>
            </p:cNvSpPr>
            <p:nvPr/>
          </p:nvSpPr>
          <p:spPr bwMode="auto">
            <a:xfrm>
              <a:off x="4512" y="2784"/>
              <a:ext cx="240" cy="96"/>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2146" name="Rectangle 50"/>
            <p:cNvSpPr>
              <a:spLocks noChangeArrowheads="1"/>
            </p:cNvSpPr>
            <p:nvPr/>
          </p:nvSpPr>
          <p:spPr bwMode="auto">
            <a:xfrm>
              <a:off x="4272" y="2784"/>
              <a:ext cx="240" cy="96"/>
            </a:xfrm>
            <a:prstGeom prst="rect">
              <a:avLst/>
            </a:prstGeom>
            <a:gradFill rotWithShape="0">
              <a:gsLst>
                <a:gs pos="0">
                  <a:srgbClr val="00B7A5">
                    <a:gamma/>
                    <a:shade val="46275"/>
                    <a:invGamma/>
                  </a:srgbClr>
                </a:gs>
                <a:gs pos="100000">
                  <a:srgbClr val="00B7A5"/>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2147" name="Rectangle 51"/>
            <p:cNvSpPr>
              <a:spLocks noChangeArrowheads="1"/>
            </p:cNvSpPr>
            <p:nvPr/>
          </p:nvSpPr>
          <p:spPr bwMode="auto">
            <a:xfrm>
              <a:off x="4512" y="2880"/>
              <a:ext cx="240" cy="96"/>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2148" name="Rectangle 52"/>
            <p:cNvSpPr>
              <a:spLocks noChangeArrowheads="1"/>
            </p:cNvSpPr>
            <p:nvPr/>
          </p:nvSpPr>
          <p:spPr bwMode="auto">
            <a:xfrm>
              <a:off x="4272" y="2880"/>
              <a:ext cx="240" cy="96"/>
            </a:xfrm>
            <a:prstGeom prst="rect">
              <a:avLst/>
            </a:prstGeom>
            <a:gradFill rotWithShape="0">
              <a:gsLst>
                <a:gs pos="0">
                  <a:srgbClr val="00B7A5">
                    <a:gamma/>
                    <a:shade val="46275"/>
                    <a:invGamma/>
                  </a:srgbClr>
                </a:gs>
                <a:gs pos="100000">
                  <a:srgbClr val="00B7A5"/>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2149" name="Rectangle 53"/>
            <p:cNvSpPr>
              <a:spLocks noChangeArrowheads="1"/>
            </p:cNvSpPr>
            <p:nvPr/>
          </p:nvSpPr>
          <p:spPr bwMode="auto">
            <a:xfrm>
              <a:off x="4512" y="2976"/>
              <a:ext cx="240" cy="96"/>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2150" name="Rectangle 54"/>
            <p:cNvSpPr>
              <a:spLocks noChangeArrowheads="1"/>
            </p:cNvSpPr>
            <p:nvPr/>
          </p:nvSpPr>
          <p:spPr bwMode="auto">
            <a:xfrm>
              <a:off x="4272" y="2976"/>
              <a:ext cx="240" cy="96"/>
            </a:xfrm>
            <a:prstGeom prst="rect">
              <a:avLst/>
            </a:prstGeom>
            <a:gradFill rotWithShape="0">
              <a:gsLst>
                <a:gs pos="0">
                  <a:srgbClr val="00B7A5">
                    <a:gamma/>
                    <a:shade val="46275"/>
                    <a:invGamma/>
                  </a:srgbClr>
                </a:gs>
                <a:gs pos="100000">
                  <a:srgbClr val="00B7A5"/>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grpSp>
      <p:sp>
        <p:nvSpPr>
          <p:cNvPr id="772151" name="Line 55"/>
          <p:cNvSpPr>
            <a:spLocks noChangeShapeType="1"/>
          </p:cNvSpPr>
          <p:nvPr/>
        </p:nvSpPr>
        <p:spPr bwMode="auto">
          <a:xfrm>
            <a:off x="2819400" y="4343400"/>
            <a:ext cx="609600" cy="609600"/>
          </a:xfrm>
          <a:prstGeom prst="line">
            <a:avLst/>
          </a:prstGeom>
          <a:noFill/>
          <a:ln w="15875">
            <a:solidFill>
              <a:schemeClr val="bg2"/>
            </a:solidFill>
            <a:round/>
            <a:headEnd type="none" w="sm" len="sm"/>
            <a:tailEnd type="none" w="lg" len="lg"/>
          </a:ln>
          <a:effectLst/>
        </p:spPr>
        <p:txBody>
          <a:bodyPr wrap="none" anchor="ctr"/>
          <a:lstStyle/>
          <a:p>
            <a:endParaRPr lang="en-US">
              <a:solidFill>
                <a:prstClr val="black"/>
              </a:solidFill>
            </a:endParaRPr>
          </a:p>
        </p:txBody>
      </p:sp>
      <p:sp>
        <p:nvSpPr>
          <p:cNvPr id="772152" name="Line 56"/>
          <p:cNvSpPr>
            <a:spLocks noChangeShapeType="1"/>
          </p:cNvSpPr>
          <p:nvPr/>
        </p:nvSpPr>
        <p:spPr bwMode="auto">
          <a:xfrm>
            <a:off x="3429000" y="4953000"/>
            <a:ext cx="533400" cy="0"/>
          </a:xfrm>
          <a:prstGeom prst="line">
            <a:avLst/>
          </a:prstGeom>
          <a:noFill/>
          <a:ln w="15875">
            <a:solidFill>
              <a:schemeClr val="bg2"/>
            </a:solidFill>
            <a:round/>
            <a:headEnd type="none" w="sm" len="sm"/>
            <a:tailEnd type="triangle" w="lg" len="lg"/>
          </a:ln>
          <a:effectLst/>
        </p:spPr>
        <p:txBody>
          <a:bodyPr wrap="none" anchor="ctr"/>
          <a:lstStyle/>
          <a:p>
            <a:endParaRPr lang="en-US">
              <a:solidFill>
                <a:prstClr val="black"/>
              </a:solidFill>
            </a:endParaRPr>
          </a:p>
        </p:txBody>
      </p:sp>
      <p:sp>
        <p:nvSpPr>
          <p:cNvPr id="772153" name="Line 57"/>
          <p:cNvSpPr>
            <a:spLocks noChangeShapeType="1"/>
          </p:cNvSpPr>
          <p:nvPr/>
        </p:nvSpPr>
        <p:spPr bwMode="auto">
          <a:xfrm>
            <a:off x="2819400" y="4800600"/>
            <a:ext cx="609600" cy="533400"/>
          </a:xfrm>
          <a:prstGeom prst="line">
            <a:avLst/>
          </a:prstGeom>
          <a:noFill/>
          <a:ln w="15875">
            <a:solidFill>
              <a:schemeClr val="bg2"/>
            </a:solidFill>
            <a:round/>
            <a:headEnd type="none" w="sm" len="sm"/>
            <a:tailEnd type="none" w="lg" len="lg"/>
          </a:ln>
          <a:effectLst/>
        </p:spPr>
        <p:txBody>
          <a:bodyPr wrap="none" anchor="ctr"/>
          <a:lstStyle/>
          <a:p>
            <a:endParaRPr lang="en-US">
              <a:solidFill>
                <a:prstClr val="black"/>
              </a:solidFill>
            </a:endParaRPr>
          </a:p>
        </p:txBody>
      </p:sp>
      <p:sp>
        <p:nvSpPr>
          <p:cNvPr id="772154" name="Line 58"/>
          <p:cNvSpPr>
            <a:spLocks noChangeShapeType="1"/>
          </p:cNvSpPr>
          <p:nvPr/>
        </p:nvSpPr>
        <p:spPr bwMode="auto">
          <a:xfrm>
            <a:off x="3429000" y="5334000"/>
            <a:ext cx="0" cy="457200"/>
          </a:xfrm>
          <a:prstGeom prst="line">
            <a:avLst/>
          </a:prstGeom>
          <a:noFill/>
          <a:ln w="15875">
            <a:solidFill>
              <a:schemeClr val="bg2"/>
            </a:solidFill>
            <a:round/>
            <a:headEnd type="none" w="sm" len="sm"/>
            <a:tailEnd type="none" w="lg" len="lg"/>
          </a:ln>
          <a:effectLst/>
        </p:spPr>
        <p:txBody>
          <a:bodyPr wrap="none" anchor="ctr"/>
          <a:lstStyle/>
          <a:p>
            <a:endParaRPr lang="en-US">
              <a:solidFill>
                <a:prstClr val="black"/>
              </a:solidFill>
            </a:endParaRPr>
          </a:p>
        </p:txBody>
      </p:sp>
      <p:sp>
        <p:nvSpPr>
          <p:cNvPr id="772155" name="Line 59"/>
          <p:cNvSpPr>
            <a:spLocks noChangeShapeType="1"/>
          </p:cNvSpPr>
          <p:nvPr/>
        </p:nvSpPr>
        <p:spPr bwMode="auto">
          <a:xfrm>
            <a:off x="3429000" y="5334000"/>
            <a:ext cx="533400" cy="0"/>
          </a:xfrm>
          <a:prstGeom prst="line">
            <a:avLst/>
          </a:prstGeom>
          <a:noFill/>
          <a:ln w="15875">
            <a:solidFill>
              <a:schemeClr val="bg2"/>
            </a:solidFill>
            <a:round/>
            <a:headEnd type="none" w="sm" len="sm"/>
            <a:tailEnd type="triangle" w="lg" len="lg"/>
          </a:ln>
          <a:effectLst/>
        </p:spPr>
        <p:txBody>
          <a:bodyPr wrap="none" anchor="ctr"/>
          <a:lstStyle/>
          <a:p>
            <a:endParaRPr lang="en-US">
              <a:solidFill>
                <a:prstClr val="black"/>
              </a:solidFill>
            </a:endParaRPr>
          </a:p>
        </p:txBody>
      </p:sp>
      <p:sp>
        <p:nvSpPr>
          <p:cNvPr id="772156" name="Line 60"/>
          <p:cNvSpPr>
            <a:spLocks noChangeShapeType="1"/>
          </p:cNvSpPr>
          <p:nvPr/>
        </p:nvSpPr>
        <p:spPr bwMode="auto">
          <a:xfrm>
            <a:off x="3429000" y="5791200"/>
            <a:ext cx="533400" cy="0"/>
          </a:xfrm>
          <a:prstGeom prst="line">
            <a:avLst/>
          </a:prstGeom>
          <a:noFill/>
          <a:ln w="15875">
            <a:solidFill>
              <a:schemeClr val="bg2"/>
            </a:solidFill>
            <a:round/>
            <a:headEnd type="none" w="sm" len="sm"/>
            <a:tailEnd type="triangle" w="lg" len="lg"/>
          </a:ln>
          <a:effectLst/>
        </p:spPr>
        <p:txBody>
          <a:bodyPr wrap="none" anchor="ctr"/>
          <a:lstStyle/>
          <a:p>
            <a:endParaRPr lang="en-US">
              <a:solidFill>
                <a:prstClr val="black"/>
              </a:solidFill>
            </a:endParaRPr>
          </a:p>
        </p:txBody>
      </p:sp>
    </p:spTree>
    <p:extLst>
      <p:ext uri="{BB962C8B-B14F-4D97-AF65-F5344CB8AC3E}">
        <p14:creationId xmlns:p14="http://schemas.microsoft.com/office/powerpoint/2010/main" val="1204868396"/>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3122" name="Rectangle 2"/>
          <p:cNvSpPr>
            <a:spLocks noGrp="1" noChangeArrowheads="1"/>
          </p:cNvSpPr>
          <p:nvPr>
            <p:ph type="title"/>
          </p:nvPr>
        </p:nvSpPr>
        <p:spPr>
          <a:xfrm>
            <a:off x="647700" y="153988"/>
            <a:ext cx="8189913" cy="639762"/>
          </a:xfrm>
        </p:spPr>
        <p:txBody>
          <a:bodyPr>
            <a:normAutofit fontScale="90000"/>
          </a:bodyPr>
          <a:lstStyle/>
          <a:p>
            <a:r>
              <a:rPr lang="en-US">
                <a:solidFill>
                  <a:srgbClr val="FFFFFF"/>
                </a:solidFill>
              </a:rPr>
              <a:t>Nested loop</a:t>
            </a:r>
          </a:p>
        </p:txBody>
      </p:sp>
      <p:sp>
        <p:nvSpPr>
          <p:cNvPr id="773123" name="Rectangle 3"/>
          <p:cNvSpPr>
            <a:spLocks noGrp="1" noChangeArrowheads="1"/>
          </p:cNvSpPr>
          <p:nvPr>
            <p:ph idx="1"/>
          </p:nvPr>
        </p:nvSpPr>
        <p:spPr>
          <a:xfrm>
            <a:off x="990600" y="1295400"/>
            <a:ext cx="7315200" cy="5373960"/>
          </a:xfrm>
        </p:spPr>
        <p:txBody>
          <a:bodyPr/>
          <a:lstStyle/>
          <a:p>
            <a:r>
              <a:rPr lang="en-US" sz="1800" dirty="0">
                <a:solidFill>
                  <a:srgbClr val="FFFFFF"/>
                </a:solidFill>
              </a:rPr>
              <a:t>The top input shown in the execution plan is outer input table.</a:t>
            </a:r>
          </a:p>
          <a:p>
            <a:r>
              <a:rPr lang="en-US" sz="1800" dirty="0">
                <a:solidFill>
                  <a:srgbClr val="FFFFFF"/>
                </a:solidFill>
              </a:rPr>
              <a:t>The bottom input table is inner input table.</a:t>
            </a:r>
          </a:p>
          <a:p>
            <a:r>
              <a:rPr lang="en-US" sz="1800" dirty="0">
                <a:solidFill>
                  <a:srgbClr val="FFFFFF"/>
                </a:solidFill>
              </a:rPr>
              <a:t>The outer loop consumes the outer input table row by row, for each outer row, searches for matching rows in the inner input table.</a:t>
            </a:r>
          </a:p>
          <a:p>
            <a:r>
              <a:rPr lang="en-US" sz="1800" dirty="0">
                <a:solidFill>
                  <a:srgbClr val="FFFFFF"/>
                </a:solidFill>
              </a:rPr>
              <a:t>Effective if the outer input is quite small and the inner input is </a:t>
            </a:r>
            <a:r>
              <a:rPr lang="en-US" sz="1800" dirty="0" smtClean="0">
                <a:solidFill>
                  <a:srgbClr val="FFFFFF"/>
                </a:solidFill>
              </a:rPr>
              <a:t>pre</a:t>
            </a:r>
            <a:r>
              <a:rPr lang="en-US" altLang="zh-CN" sz="1800" dirty="0" smtClean="0">
                <a:solidFill>
                  <a:srgbClr val="FFFFFF"/>
                </a:solidFill>
              </a:rPr>
              <a:t>-</a:t>
            </a:r>
            <a:r>
              <a:rPr lang="en-US" sz="1800" dirty="0" smtClean="0">
                <a:solidFill>
                  <a:srgbClr val="FFFFFF"/>
                </a:solidFill>
              </a:rPr>
              <a:t>indexed </a:t>
            </a:r>
            <a:r>
              <a:rPr lang="en-US" sz="1800" dirty="0">
                <a:solidFill>
                  <a:srgbClr val="FFFFFF"/>
                </a:solidFill>
              </a:rPr>
              <a:t>and quite large.</a:t>
            </a:r>
          </a:p>
          <a:p>
            <a:r>
              <a:rPr lang="en-US" sz="1800" dirty="0">
                <a:solidFill>
                  <a:srgbClr val="FFFFFF"/>
                </a:solidFill>
              </a:rPr>
              <a:t>Best when search exploits an index (indexes on join columns are used).</a:t>
            </a:r>
          </a:p>
          <a:p>
            <a:r>
              <a:rPr lang="en-US" sz="1800" dirty="0">
                <a:solidFill>
                  <a:srgbClr val="FFFFFF"/>
                </a:solidFill>
              </a:rPr>
              <a:t>Low memory requirement</a:t>
            </a:r>
            <a:r>
              <a:rPr lang="en-US" sz="1800" dirty="0" smtClean="0">
                <a:solidFill>
                  <a:srgbClr val="FFFFFF"/>
                </a:solidFill>
              </a:rPr>
              <a:t>.</a:t>
            </a:r>
          </a:p>
        </p:txBody>
      </p:sp>
    </p:spTree>
    <p:extLst>
      <p:ext uri="{BB962C8B-B14F-4D97-AF65-F5344CB8AC3E}">
        <p14:creationId xmlns:p14="http://schemas.microsoft.com/office/powerpoint/2010/main" val="151365350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4146" name="Rectangle 2"/>
          <p:cNvSpPr>
            <a:spLocks noGrp="1" noChangeArrowheads="1"/>
          </p:cNvSpPr>
          <p:nvPr>
            <p:ph type="title"/>
          </p:nvPr>
        </p:nvSpPr>
        <p:spPr>
          <a:xfrm>
            <a:off x="381000" y="228600"/>
            <a:ext cx="8763000" cy="641350"/>
          </a:xfrm>
        </p:spPr>
        <p:txBody>
          <a:bodyPr>
            <a:normAutofit fontScale="90000"/>
          </a:bodyPr>
          <a:lstStyle/>
          <a:p>
            <a:r>
              <a:rPr lang="en-US">
                <a:solidFill>
                  <a:srgbClr val="FFFFFF"/>
                </a:solidFill>
              </a:rPr>
              <a:t>Merge Join Algorithm</a:t>
            </a:r>
          </a:p>
        </p:txBody>
      </p:sp>
      <p:sp>
        <p:nvSpPr>
          <p:cNvPr id="774147" name="Rectangle 3"/>
          <p:cNvSpPr>
            <a:spLocks noGrp="1" noChangeArrowheads="1"/>
          </p:cNvSpPr>
          <p:nvPr>
            <p:ph idx="1"/>
          </p:nvPr>
        </p:nvSpPr>
        <p:spPr>
          <a:xfrm>
            <a:off x="762000" y="1066800"/>
            <a:ext cx="7467600" cy="1741488"/>
          </a:xfrm>
        </p:spPr>
        <p:txBody>
          <a:bodyPr>
            <a:normAutofit/>
          </a:bodyPr>
          <a:lstStyle/>
          <a:p>
            <a:pPr>
              <a:lnSpc>
                <a:spcPct val="80000"/>
              </a:lnSpc>
            </a:pPr>
            <a:r>
              <a:rPr lang="en-US" sz="2200" dirty="0">
                <a:solidFill>
                  <a:srgbClr val="FFFFFF"/>
                </a:solidFill>
              </a:rPr>
              <a:t>Get </a:t>
            </a:r>
            <a:r>
              <a:rPr lang="en-US" sz="2200" dirty="0">
                <a:solidFill>
                  <a:srgbClr val="FFFFFF"/>
                </a:solidFill>
              </a:rPr>
              <a:t>next row from outer table</a:t>
            </a:r>
          </a:p>
          <a:p>
            <a:pPr>
              <a:lnSpc>
                <a:spcPct val="80000"/>
              </a:lnSpc>
            </a:pPr>
            <a:r>
              <a:rPr lang="en-US" sz="2200" dirty="0">
                <a:solidFill>
                  <a:srgbClr val="FFFFFF"/>
                </a:solidFill>
              </a:rPr>
              <a:t>Get next row from inner table with same key</a:t>
            </a:r>
          </a:p>
          <a:p>
            <a:pPr>
              <a:lnSpc>
                <a:spcPct val="80000"/>
              </a:lnSpc>
            </a:pPr>
            <a:r>
              <a:rPr lang="en-US" sz="2200" dirty="0">
                <a:solidFill>
                  <a:srgbClr val="FFFFFF"/>
                </a:solidFill>
              </a:rPr>
              <a:t>If </a:t>
            </a:r>
            <a:r>
              <a:rPr lang="en-US" sz="2200" dirty="0">
                <a:solidFill>
                  <a:srgbClr val="FFFFFF"/>
                </a:solidFill>
              </a:rPr>
              <a:t>found, </a:t>
            </a:r>
            <a:r>
              <a:rPr lang="en-US" sz="2200" dirty="0">
                <a:solidFill>
                  <a:srgbClr val="FFFFFF"/>
                </a:solidFill>
              </a:rPr>
              <a:t>output </a:t>
            </a:r>
            <a:r>
              <a:rPr lang="en-US" sz="2200" dirty="0">
                <a:solidFill>
                  <a:srgbClr val="FFFFFF"/>
                </a:solidFill>
              </a:rPr>
              <a:t>it and go on looping </a:t>
            </a:r>
            <a:r>
              <a:rPr lang="en-US" sz="2200" dirty="0">
                <a:solidFill>
                  <a:srgbClr val="FFFFFF"/>
                </a:solidFill>
              </a:rPr>
              <a:t>on inner table</a:t>
            </a:r>
          </a:p>
          <a:p>
            <a:pPr>
              <a:lnSpc>
                <a:spcPct val="80000"/>
              </a:lnSpc>
            </a:pPr>
            <a:r>
              <a:rPr lang="en-US" sz="2200" dirty="0">
                <a:solidFill>
                  <a:srgbClr val="FFFFFF"/>
                </a:solidFill>
              </a:rPr>
              <a:t>If not </a:t>
            </a:r>
            <a:r>
              <a:rPr lang="en-US" sz="2200" dirty="0">
                <a:solidFill>
                  <a:srgbClr val="FFFFFF"/>
                </a:solidFill>
              </a:rPr>
              <a:t>found, </a:t>
            </a:r>
            <a:r>
              <a:rPr lang="en-US" sz="2200" dirty="0">
                <a:solidFill>
                  <a:srgbClr val="FFFFFF"/>
                </a:solidFill>
              </a:rPr>
              <a:t>loop on outer table</a:t>
            </a:r>
          </a:p>
        </p:txBody>
      </p:sp>
      <p:sp>
        <p:nvSpPr>
          <p:cNvPr id="774148" name="Line 4"/>
          <p:cNvSpPr>
            <a:spLocks noChangeShapeType="1"/>
          </p:cNvSpPr>
          <p:nvPr/>
        </p:nvSpPr>
        <p:spPr bwMode="auto">
          <a:xfrm>
            <a:off x="5562600" y="37338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49" name="Line 5"/>
          <p:cNvSpPr>
            <a:spLocks noChangeShapeType="1"/>
          </p:cNvSpPr>
          <p:nvPr/>
        </p:nvSpPr>
        <p:spPr bwMode="auto">
          <a:xfrm>
            <a:off x="5562600" y="38862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50" name="Line 6"/>
          <p:cNvSpPr>
            <a:spLocks noChangeShapeType="1"/>
          </p:cNvSpPr>
          <p:nvPr/>
        </p:nvSpPr>
        <p:spPr bwMode="auto">
          <a:xfrm>
            <a:off x="5562600" y="40386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51" name="Line 7"/>
          <p:cNvSpPr>
            <a:spLocks noChangeShapeType="1"/>
          </p:cNvSpPr>
          <p:nvPr/>
        </p:nvSpPr>
        <p:spPr bwMode="auto">
          <a:xfrm>
            <a:off x="5562600" y="41910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52" name="Line 8"/>
          <p:cNvSpPr>
            <a:spLocks noChangeShapeType="1"/>
          </p:cNvSpPr>
          <p:nvPr/>
        </p:nvSpPr>
        <p:spPr bwMode="auto">
          <a:xfrm>
            <a:off x="5562600" y="43434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53" name="Rectangle 9"/>
          <p:cNvSpPr>
            <a:spLocks noChangeArrowheads="1"/>
          </p:cNvSpPr>
          <p:nvPr/>
        </p:nvSpPr>
        <p:spPr bwMode="auto">
          <a:xfrm>
            <a:off x="5562600" y="35814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54" name="Rectangle 10"/>
          <p:cNvSpPr>
            <a:spLocks noChangeArrowheads="1"/>
          </p:cNvSpPr>
          <p:nvPr/>
        </p:nvSpPr>
        <p:spPr bwMode="auto">
          <a:xfrm>
            <a:off x="5562600" y="4953000"/>
            <a:ext cx="1219200" cy="152400"/>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4155" name="Rectangle 11"/>
          <p:cNvSpPr>
            <a:spLocks noChangeArrowheads="1"/>
          </p:cNvSpPr>
          <p:nvPr/>
        </p:nvSpPr>
        <p:spPr bwMode="auto">
          <a:xfrm>
            <a:off x="5562600" y="37338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56" name="Rectangle 12"/>
          <p:cNvSpPr>
            <a:spLocks noChangeArrowheads="1"/>
          </p:cNvSpPr>
          <p:nvPr/>
        </p:nvSpPr>
        <p:spPr bwMode="auto">
          <a:xfrm>
            <a:off x="5562600" y="40386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57" name="Rectangle 13"/>
          <p:cNvSpPr>
            <a:spLocks noChangeArrowheads="1"/>
          </p:cNvSpPr>
          <p:nvPr/>
        </p:nvSpPr>
        <p:spPr bwMode="auto">
          <a:xfrm>
            <a:off x="5562600" y="4191000"/>
            <a:ext cx="1219200" cy="152400"/>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4158" name="Rectangle 14"/>
          <p:cNvSpPr>
            <a:spLocks noChangeArrowheads="1"/>
          </p:cNvSpPr>
          <p:nvPr/>
        </p:nvSpPr>
        <p:spPr bwMode="auto">
          <a:xfrm>
            <a:off x="5562600" y="4495800"/>
            <a:ext cx="1219200" cy="152400"/>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4159" name="Rectangle 15"/>
          <p:cNvSpPr>
            <a:spLocks noChangeArrowheads="1"/>
          </p:cNvSpPr>
          <p:nvPr/>
        </p:nvSpPr>
        <p:spPr bwMode="auto">
          <a:xfrm>
            <a:off x="5562600" y="43434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60" name="Rectangle 16"/>
          <p:cNvSpPr>
            <a:spLocks noChangeArrowheads="1"/>
          </p:cNvSpPr>
          <p:nvPr/>
        </p:nvSpPr>
        <p:spPr bwMode="auto">
          <a:xfrm>
            <a:off x="5562600" y="46482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61" name="Rectangle 17"/>
          <p:cNvSpPr>
            <a:spLocks noChangeArrowheads="1"/>
          </p:cNvSpPr>
          <p:nvPr/>
        </p:nvSpPr>
        <p:spPr bwMode="auto">
          <a:xfrm>
            <a:off x="5562600" y="48006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62" name="Rectangle 18"/>
          <p:cNvSpPr>
            <a:spLocks noChangeArrowheads="1"/>
          </p:cNvSpPr>
          <p:nvPr/>
        </p:nvSpPr>
        <p:spPr bwMode="auto">
          <a:xfrm>
            <a:off x="5562600" y="51054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63" name="Rectangle 19"/>
          <p:cNvSpPr>
            <a:spLocks noChangeArrowheads="1"/>
          </p:cNvSpPr>
          <p:nvPr/>
        </p:nvSpPr>
        <p:spPr bwMode="auto">
          <a:xfrm>
            <a:off x="5562600" y="52578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64" name="Rectangle 20"/>
          <p:cNvSpPr>
            <a:spLocks noChangeArrowheads="1"/>
          </p:cNvSpPr>
          <p:nvPr/>
        </p:nvSpPr>
        <p:spPr bwMode="auto">
          <a:xfrm>
            <a:off x="5562600" y="38862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65" name="Line 21"/>
          <p:cNvSpPr>
            <a:spLocks noChangeShapeType="1"/>
          </p:cNvSpPr>
          <p:nvPr/>
        </p:nvSpPr>
        <p:spPr bwMode="auto">
          <a:xfrm>
            <a:off x="2362200" y="35814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66" name="Line 22"/>
          <p:cNvSpPr>
            <a:spLocks noChangeShapeType="1"/>
          </p:cNvSpPr>
          <p:nvPr/>
        </p:nvSpPr>
        <p:spPr bwMode="auto">
          <a:xfrm>
            <a:off x="2362200" y="37338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67" name="Line 23"/>
          <p:cNvSpPr>
            <a:spLocks noChangeShapeType="1"/>
          </p:cNvSpPr>
          <p:nvPr/>
        </p:nvSpPr>
        <p:spPr bwMode="auto">
          <a:xfrm>
            <a:off x="2362200" y="38862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68" name="Line 24"/>
          <p:cNvSpPr>
            <a:spLocks noChangeShapeType="1"/>
          </p:cNvSpPr>
          <p:nvPr/>
        </p:nvSpPr>
        <p:spPr bwMode="auto">
          <a:xfrm>
            <a:off x="2362200" y="40386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69" name="Line 25"/>
          <p:cNvSpPr>
            <a:spLocks noChangeShapeType="1"/>
          </p:cNvSpPr>
          <p:nvPr/>
        </p:nvSpPr>
        <p:spPr bwMode="auto">
          <a:xfrm>
            <a:off x="2362200" y="41910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70" name="Line 26"/>
          <p:cNvSpPr>
            <a:spLocks noChangeShapeType="1"/>
          </p:cNvSpPr>
          <p:nvPr/>
        </p:nvSpPr>
        <p:spPr bwMode="auto">
          <a:xfrm>
            <a:off x="2362200" y="43434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71" name="Rectangle 27"/>
          <p:cNvSpPr>
            <a:spLocks noChangeArrowheads="1"/>
          </p:cNvSpPr>
          <p:nvPr/>
        </p:nvSpPr>
        <p:spPr bwMode="auto">
          <a:xfrm>
            <a:off x="2362200" y="41910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72" name="Rectangle 28"/>
          <p:cNvSpPr>
            <a:spLocks noChangeArrowheads="1"/>
          </p:cNvSpPr>
          <p:nvPr/>
        </p:nvSpPr>
        <p:spPr bwMode="auto">
          <a:xfrm>
            <a:off x="2362200" y="35814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73" name="Rectangle 29"/>
          <p:cNvSpPr>
            <a:spLocks noChangeArrowheads="1"/>
          </p:cNvSpPr>
          <p:nvPr/>
        </p:nvSpPr>
        <p:spPr bwMode="auto">
          <a:xfrm>
            <a:off x="2362200" y="37338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74" name="Rectangle 30"/>
          <p:cNvSpPr>
            <a:spLocks noChangeArrowheads="1"/>
          </p:cNvSpPr>
          <p:nvPr/>
        </p:nvSpPr>
        <p:spPr bwMode="auto">
          <a:xfrm>
            <a:off x="2362200" y="40386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75" name="Rectangle 31"/>
          <p:cNvSpPr>
            <a:spLocks noChangeArrowheads="1"/>
          </p:cNvSpPr>
          <p:nvPr/>
        </p:nvSpPr>
        <p:spPr bwMode="auto">
          <a:xfrm>
            <a:off x="2362200" y="3886200"/>
            <a:ext cx="1219200" cy="152400"/>
          </a:xfrm>
          <a:prstGeom prst="rect">
            <a:avLst/>
          </a:prstGeom>
          <a:gradFill rotWithShape="0">
            <a:gsLst>
              <a:gs pos="0">
                <a:srgbClr val="00B7A5">
                  <a:gamma/>
                  <a:shade val="46275"/>
                  <a:invGamma/>
                </a:srgbClr>
              </a:gs>
              <a:gs pos="100000">
                <a:srgbClr val="00B7A5"/>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4176" name="Rectangle 32"/>
          <p:cNvSpPr>
            <a:spLocks noChangeArrowheads="1"/>
          </p:cNvSpPr>
          <p:nvPr/>
        </p:nvSpPr>
        <p:spPr bwMode="auto">
          <a:xfrm>
            <a:off x="2362200" y="43434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77" name="Rectangle 33"/>
          <p:cNvSpPr>
            <a:spLocks noChangeArrowheads="1"/>
          </p:cNvSpPr>
          <p:nvPr/>
        </p:nvSpPr>
        <p:spPr bwMode="auto">
          <a:xfrm>
            <a:off x="2362200" y="4343400"/>
            <a:ext cx="1219200" cy="152400"/>
          </a:xfrm>
          <a:prstGeom prst="rect">
            <a:avLst/>
          </a:prstGeom>
          <a:gradFill rotWithShape="0">
            <a:gsLst>
              <a:gs pos="0">
                <a:srgbClr val="00B7A5">
                  <a:gamma/>
                  <a:shade val="46275"/>
                  <a:invGamma/>
                </a:srgbClr>
              </a:gs>
              <a:gs pos="100000">
                <a:srgbClr val="00B7A5"/>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4178" name="Rectangle 34"/>
          <p:cNvSpPr>
            <a:spLocks noChangeArrowheads="1"/>
          </p:cNvSpPr>
          <p:nvPr/>
        </p:nvSpPr>
        <p:spPr bwMode="auto">
          <a:xfrm>
            <a:off x="4572000" y="5867400"/>
            <a:ext cx="381000" cy="152400"/>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4179" name="Rectangle 35"/>
          <p:cNvSpPr>
            <a:spLocks noChangeArrowheads="1"/>
          </p:cNvSpPr>
          <p:nvPr/>
        </p:nvSpPr>
        <p:spPr bwMode="auto">
          <a:xfrm>
            <a:off x="4191000" y="5867400"/>
            <a:ext cx="381000" cy="152400"/>
          </a:xfrm>
          <a:prstGeom prst="rect">
            <a:avLst/>
          </a:prstGeom>
          <a:gradFill rotWithShape="0">
            <a:gsLst>
              <a:gs pos="0">
                <a:srgbClr val="00B7A5">
                  <a:gamma/>
                  <a:shade val="46275"/>
                  <a:invGamma/>
                </a:srgbClr>
              </a:gs>
              <a:gs pos="100000">
                <a:srgbClr val="00B7A5"/>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4180" name="Rectangle 36"/>
          <p:cNvSpPr>
            <a:spLocks noChangeArrowheads="1"/>
          </p:cNvSpPr>
          <p:nvPr/>
        </p:nvSpPr>
        <p:spPr bwMode="auto">
          <a:xfrm>
            <a:off x="4572000" y="6019800"/>
            <a:ext cx="381000" cy="152400"/>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4181" name="Rectangle 37"/>
          <p:cNvSpPr>
            <a:spLocks noChangeArrowheads="1"/>
          </p:cNvSpPr>
          <p:nvPr/>
        </p:nvSpPr>
        <p:spPr bwMode="auto">
          <a:xfrm>
            <a:off x="4191000" y="6019800"/>
            <a:ext cx="381000" cy="152400"/>
          </a:xfrm>
          <a:prstGeom prst="rect">
            <a:avLst/>
          </a:prstGeom>
          <a:gradFill rotWithShape="0">
            <a:gsLst>
              <a:gs pos="0">
                <a:srgbClr val="00B7A5">
                  <a:gamma/>
                  <a:shade val="46275"/>
                  <a:invGamma/>
                </a:srgbClr>
              </a:gs>
              <a:gs pos="100000">
                <a:srgbClr val="00B7A5"/>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4182" name="Rectangle 38"/>
          <p:cNvSpPr>
            <a:spLocks noChangeArrowheads="1"/>
          </p:cNvSpPr>
          <p:nvPr/>
        </p:nvSpPr>
        <p:spPr bwMode="auto">
          <a:xfrm>
            <a:off x="4572000" y="6172200"/>
            <a:ext cx="381000" cy="152400"/>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4183" name="Rectangle 39"/>
          <p:cNvSpPr>
            <a:spLocks noChangeArrowheads="1"/>
          </p:cNvSpPr>
          <p:nvPr/>
        </p:nvSpPr>
        <p:spPr bwMode="auto">
          <a:xfrm>
            <a:off x="4191000" y="6172200"/>
            <a:ext cx="381000" cy="152400"/>
          </a:xfrm>
          <a:prstGeom prst="rect">
            <a:avLst/>
          </a:prstGeom>
          <a:gradFill rotWithShape="0">
            <a:gsLst>
              <a:gs pos="0">
                <a:srgbClr val="00B7A5">
                  <a:gamma/>
                  <a:shade val="46275"/>
                  <a:invGamma/>
                </a:srgbClr>
              </a:gs>
              <a:gs pos="100000">
                <a:srgbClr val="00B7A5"/>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4184" name="Line 40"/>
          <p:cNvSpPr>
            <a:spLocks noChangeShapeType="1"/>
          </p:cNvSpPr>
          <p:nvPr/>
        </p:nvSpPr>
        <p:spPr bwMode="auto">
          <a:xfrm>
            <a:off x="2362200" y="44958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85" name="Line 41"/>
          <p:cNvSpPr>
            <a:spLocks noChangeShapeType="1"/>
          </p:cNvSpPr>
          <p:nvPr/>
        </p:nvSpPr>
        <p:spPr bwMode="auto">
          <a:xfrm>
            <a:off x="2362200" y="46482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86" name="Line 42"/>
          <p:cNvSpPr>
            <a:spLocks noChangeShapeType="1"/>
          </p:cNvSpPr>
          <p:nvPr/>
        </p:nvSpPr>
        <p:spPr bwMode="auto">
          <a:xfrm>
            <a:off x="2362200" y="48006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87" name="Line 43"/>
          <p:cNvSpPr>
            <a:spLocks noChangeShapeType="1"/>
          </p:cNvSpPr>
          <p:nvPr/>
        </p:nvSpPr>
        <p:spPr bwMode="auto">
          <a:xfrm>
            <a:off x="2362200" y="49530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88" name="Rectangle 44"/>
          <p:cNvSpPr>
            <a:spLocks noChangeArrowheads="1"/>
          </p:cNvSpPr>
          <p:nvPr/>
        </p:nvSpPr>
        <p:spPr bwMode="auto">
          <a:xfrm>
            <a:off x="2362200" y="44958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89" name="Rectangle 45"/>
          <p:cNvSpPr>
            <a:spLocks noChangeArrowheads="1"/>
          </p:cNvSpPr>
          <p:nvPr/>
        </p:nvSpPr>
        <p:spPr bwMode="auto">
          <a:xfrm>
            <a:off x="2362200" y="46482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90" name="Rectangle 46"/>
          <p:cNvSpPr>
            <a:spLocks noChangeArrowheads="1"/>
          </p:cNvSpPr>
          <p:nvPr/>
        </p:nvSpPr>
        <p:spPr bwMode="auto">
          <a:xfrm>
            <a:off x="2362200" y="4800600"/>
            <a:ext cx="1219200" cy="152400"/>
          </a:xfrm>
          <a:prstGeom prst="rect">
            <a:avLst/>
          </a:prstGeom>
          <a:gradFill rotWithShape="0">
            <a:gsLst>
              <a:gs pos="0">
                <a:srgbClr val="00B7A5">
                  <a:gamma/>
                  <a:shade val="46275"/>
                  <a:invGamma/>
                </a:srgbClr>
              </a:gs>
              <a:gs pos="100000">
                <a:srgbClr val="00B7A5"/>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4191" name="Line 47"/>
          <p:cNvSpPr>
            <a:spLocks noChangeShapeType="1"/>
          </p:cNvSpPr>
          <p:nvPr/>
        </p:nvSpPr>
        <p:spPr bwMode="auto">
          <a:xfrm>
            <a:off x="2362200" y="49530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92" name="Line 48"/>
          <p:cNvSpPr>
            <a:spLocks noChangeShapeType="1"/>
          </p:cNvSpPr>
          <p:nvPr/>
        </p:nvSpPr>
        <p:spPr bwMode="auto">
          <a:xfrm>
            <a:off x="2362200" y="51054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4193" name="Rectangle 49"/>
          <p:cNvSpPr>
            <a:spLocks noChangeArrowheads="1"/>
          </p:cNvSpPr>
          <p:nvPr/>
        </p:nvSpPr>
        <p:spPr bwMode="auto">
          <a:xfrm>
            <a:off x="2362200" y="49530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4194" name="Line 50"/>
          <p:cNvSpPr>
            <a:spLocks noChangeShapeType="1"/>
          </p:cNvSpPr>
          <p:nvPr/>
        </p:nvSpPr>
        <p:spPr bwMode="auto">
          <a:xfrm>
            <a:off x="4572000" y="4191000"/>
            <a:ext cx="0" cy="1600200"/>
          </a:xfrm>
          <a:prstGeom prst="line">
            <a:avLst/>
          </a:prstGeom>
          <a:noFill/>
          <a:ln w="15875">
            <a:solidFill>
              <a:schemeClr val="tx1"/>
            </a:solidFill>
            <a:round/>
            <a:headEnd type="none" w="sm" len="sm"/>
            <a:tailEnd type="triangle" w="lg" len="lg"/>
          </a:ln>
          <a:effectLst/>
        </p:spPr>
        <p:txBody>
          <a:bodyPr wrap="none" anchor="ctr"/>
          <a:lstStyle/>
          <a:p>
            <a:endParaRPr lang="en-US">
              <a:solidFill>
                <a:prstClr val="black"/>
              </a:solidFill>
            </a:endParaRPr>
          </a:p>
        </p:txBody>
      </p:sp>
      <p:sp>
        <p:nvSpPr>
          <p:cNvPr id="774195" name="Line 51"/>
          <p:cNvSpPr>
            <a:spLocks noChangeShapeType="1"/>
          </p:cNvSpPr>
          <p:nvPr/>
        </p:nvSpPr>
        <p:spPr bwMode="auto">
          <a:xfrm>
            <a:off x="3581400" y="3962400"/>
            <a:ext cx="990600" cy="228600"/>
          </a:xfrm>
          <a:prstGeom prst="line">
            <a:avLst/>
          </a:prstGeom>
          <a:noFill/>
          <a:ln w="15875">
            <a:solidFill>
              <a:schemeClr val="tx1"/>
            </a:solidFill>
            <a:round/>
            <a:headEnd type="none" w="sm" len="sm"/>
            <a:tailEnd type="none" w="lg" len="lg"/>
          </a:ln>
          <a:effectLst/>
        </p:spPr>
        <p:txBody>
          <a:bodyPr wrap="none" anchor="ctr"/>
          <a:lstStyle/>
          <a:p>
            <a:endParaRPr lang="en-US">
              <a:solidFill>
                <a:prstClr val="black"/>
              </a:solidFill>
            </a:endParaRPr>
          </a:p>
        </p:txBody>
      </p:sp>
      <p:sp>
        <p:nvSpPr>
          <p:cNvPr id="774196" name="Line 52"/>
          <p:cNvSpPr>
            <a:spLocks noChangeShapeType="1"/>
          </p:cNvSpPr>
          <p:nvPr/>
        </p:nvSpPr>
        <p:spPr bwMode="auto">
          <a:xfrm>
            <a:off x="3581400" y="4419600"/>
            <a:ext cx="990600" cy="228600"/>
          </a:xfrm>
          <a:prstGeom prst="line">
            <a:avLst/>
          </a:prstGeom>
          <a:noFill/>
          <a:ln w="15875">
            <a:solidFill>
              <a:schemeClr val="tx1"/>
            </a:solidFill>
            <a:round/>
            <a:headEnd type="none" w="sm" len="sm"/>
            <a:tailEnd type="none" w="lg" len="lg"/>
          </a:ln>
          <a:effectLst/>
        </p:spPr>
        <p:txBody>
          <a:bodyPr wrap="none" anchor="ctr"/>
          <a:lstStyle/>
          <a:p>
            <a:endParaRPr lang="en-US">
              <a:solidFill>
                <a:prstClr val="black"/>
              </a:solidFill>
            </a:endParaRPr>
          </a:p>
        </p:txBody>
      </p:sp>
      <p:sp>
        <p:nvSpPr>
          <p:cNvPr id="774197" name="Line 53"/>
          <p:cNvSpPr>
            <a:spLocks noChangeShapeType="1"/>
          </p:cNvSpPr>
          <p:nvPr/>
        </p:nvSpPr>
        <p:spPr bwMode="auto">
          <a:xfrm>
            <a:off x="3581400" y="4800600"/>
            <a:ext cx="990600" cy="228600"/>
          </a:xfrm>
          <a:prstGeom prst="line">
            <a:avLst/>
          </a:prstGeom>
          <a:noFill/>
          <a:ln w="15875">
            <a:solidFill>
              <a:schemeClr val="tx1"/>
            </a:solidFill>
            <a:round/>
            <a:headEnd type="none" w="sm" len="sm"/>
            <a:tailEnd type="none" w="lg" len="lg"/>
          </a:ln>
          <a:effectLst/>
        </p:spPr>
        <p:txBody>
          <a:bodyPr wrap="none" anchor="ctr"/>
          <a:lstStyle/>
          <a:p>
            <a:endParaRPr lang="en-US">
              <a:solidFill>
                <a:prstClr val="black"/>
              </a:solidFill>
            </a:endParaRPr>
          </a:p>
        </p:txBody>
      </p:sp>
      <p:sp>
        <p:nvSpPr>
          <p:cNvPr id="774198" name="Line 54"/>
          <p:cNvSpPr>
            <a:spLocks noChangeShapeType="1"/>
          </p:cNvSpPr>
          <p:nvPr/>
        </p:nvSpPr>
        <p:spPr bwMode="auto">
          <a:xfrm flipV="1">
            <a:off x="4572000" y="4267200"/>
            <a:ext cx="990600" cy="304800"/>
          </a:xfrm>
          <a:prstGeom prst="line">
            <a:avLst/>
          </a:prstGeom>
          <a:noFill/>
          <a:ln w="15875">
            <a:solidFill>
              <a:schemeClr val="tx1"/>
            </a:solidFill>
            <a:round/>
            <a:headEnd type="none" w="sm" len="sm"/>
            <a:tailEnd type="none" w="lg" len="lg"/>
          </a:ln>
          <a:effectLst/>
        </p:spPr>
        <p:txBody>
          <a:bodyPr wrap="none" anchor="ctr"/>
          <a:lstStyle/>
          <a:p>
            <a:endParaRPr lang="en-US">
              <a:solidFill>
                <a:prstClr val="black"/>
              </a:solidFill>
            </a:endParaRPr>
          </a:p>
        </p:txBody>
      </p:sp>
      <p:sp>
        <p:nvSpPr>
          <p:cNvPr id="774199" name="Line 55"/>
          <p:cNvSpPr>
            <a:spLocks noChangeShapeType="1"/>
          </p:cNvSpPr>
          <p:nvPr/>
        </p:nvSpPr>
        <p:spPr bwMode="auto">
          <a:xfrm flipV="1">
            <a:off x="4572000" y="4572000"/>
            <a:ext cx="990600" cy="304800"/>
          </a:xfrm>
          <a:prstGeom prst="line">
            <a:avLst/>
          </a:prstGeom>
          <a:noFill/>
          <a:ln w="15875">
            <a:solidFill>
              <a:schemeClr val="tx1"/>
            </a:solidFill>
            <a:round/>
            <a:headEnd type="none" w="sm" len="sm"/>
            <a:tailEnd type="none" w="lg" len="lg"/>
          </a:ln>
          <a:effectLst/>
        </p:spPr>
        <p:txBody>
          <a:bodyPr wrap="none" anchor="ctr"/>
          <a:lstStyle/>
          <a:p>
            <a:endParaRPr lang="en-US">
              <a:solidFill>
                <a:prstClr val="black"/>
              </a:solidFill>
            </a:endParaRPr>
          </a:p>
        </p:txBody>
      </p:sp>
      <p:sp>
        <p:nvSpPr>
          <p:cNvPr id="774200" name="Line 56"/>
          <p:cNvSpPr>
            <a:spLocks noChangeShapeType="1"/>
          </p:cNvSpPr>
          <p:nvPr/>
        </p:nvSpPr>
        <p:spPr bwMode="auto">
          <a:xfrm flipV="1">
            <a:off x="4572000" y="5029200"/>
            <a:ext cx="990600" cy="304800"/>
          </a:xfrm>
          <a:prstGeom prst="line">
            <a:avLst/>
          </a:prstGeom>
          <a:noFill/>
          <a:ln w="15875">
            <a:solidFill>
              <a:schemeClr val="tx1"/>
            </a:solidFill>
            <a:round/>
            <a:headEnd type="none" w="sm" len="sm"/>
            <a:tailEnd type="none" w="lg" len="lg"/>
          </a:ln>
          <a:effectLst/>
        </p:spPr>
        <p:txBody>
          <a:bodyPr wrap="none" anchor="ctr"/>
          <a:lstStyle/>
          <a:p>
            <a:endParaRPr lang="en-US">
              <a:solidFill>
                <a:prstClr val="black"/>
              </a:solidFill>
            </a:endParaRPr>
          </a:p>
        </p:txBody>
      </p:sp>
      <p:sp>
        <p:nvSpPr>
          <p:cNvPr id="774201" name="Line 57"/>
          <p:cNvSpPr>
            <a:spLocks noChangeShapeType="1"/>
          </p:cNvSpPr>
          <p:nvPr/>
        </p:nvSpPr>
        <p:spPr bwMode="auto">
          <a:xfrm>
            <a:off x="1600200" y="3581400"/>
            <a:ext cx="0" cy="1524000"/>
          </a:xfrm>
          <a:prstGeom prst="line">
            <a:avLst/>
          </a:prstGeom>
          <a:noFill/>
          <a:ln w="15875">
            <a:solidFill>
              <a:schemeClr val="tx1"/>
            </a:solidFill>
            <a:round/>
            <a:headEnd type="none" w="sm" len="sm"/>
            <a:tailEnd type="triangle" w="lg" len="lg"/>
          </a:ln>
          <a:effectLst/>
        </p:spPr>
        <p:txBody>
          <a:bodyPr wrap="none" anchor="ctr"/>
          <a:lstStyle/>
          <a:p>
            <a:endParaRPr lang="en-US">
              <a:solidFill>
                <a:prstClr val="black"/>
              </a:solidFill>
            </a:endParaRPr>
          </a:p>
        </p:txBody>
      </p:sp>
      <p:sp>
        <p:nvSpPr>
          <p:cNvPr id="774202" name="Text Box 58"/>
          <p:cNvSpPr txBox="1">
            <a:spLocks noChangeArrowheads="1"/>
          </p:cNvSpPr>
          <p:nvPr/>
        </p:nvSpPr>
        <p:spPr bwMode="auto">
          <a:xfrm>
            <a:off x="1066800" y="3203575"/>
            <a:ext cx="990600" cy="377825"/>
          </a:xfrm>
          <a:prstGeom prst="rect">
            <a:avLst/>
          </a:prstGeom>
          <a:solidFill>
            <a:schemeClr val="tx1"/>
          </a:solidFill>
          <a:ln w="12700">
            <a:solidFill>
              <a:schemeClr val="bg2"/>
            </a:solidFill>
            <a:miter lim="800000"/>
            <a:headEnd type="none" w="sm" len="sm"/>
            <a:tailEnd type="none" w="lg" len="lg"/>
          </a:ln>
          <a:effectLst>
            <a:outerShdw dist="53882" dir="2700000" algn="ctr" rotWithShape="0">
              <a:srgbClr val="0066CC"/>
            </a:outerShdw>
          </a:effectLst>
        </p:spPr>
        <p:txBody>
          <a:bodyPr lIns="0" tIns="0" rIns="0" bIns="0" anchor="ctr">
            <a:spAutoFit/>
          </a:bodyPr>
          <a:lstStyle/>
          <a:p>
            <a:pPr algn="ctr"/>
            <a:r>
              <a:rPr lang="en-US" sz="1200" b="1">
                <a:solidFill>
                  <a:srgbClr val="FFFFFF"/>
                </a:solidFill>
                <a:latin typeface="Arial" charset="0"/>
              </a:rPr>
              <a:t>Join </a:t>
            </a:r>
          </a:p>
          <a:p>
            <a:pPr algn="ctr"/>
            <a:r>
              <a:rPr lang="en-US" sz="1200" b="1">
                <a:solidFill>
                  <a:srgbClr val="FFFFFF"/>
                </a:solidFill>
                <a:latin typeface="Arial" charset="0"/>
              </a:rPr>
              <a:t>Sequence</a:t>
            </a:r>
          </a:p>
        </p:txBody>
      </p:sp>
      <p:sp>
        <p:nvSpPr>
          <p:cNvPr id="774203" name="Line 59"/>
          <p:cNvSpPr>
            <a:spLocks noChangeShapeType="1"/>
          </p:cNvSpPr>
          <p:nvPr/>
        </p:nvSpPr>
        <p:spPr bwMode="auto">
          <a:xfrm>
            <a:off x="7543800" y="3581400"/>
            <a:ext cx="0" cy="1524000"/>
          </a:xfrm>
          <a:prstGeom prst="line">
            <a:avLst/>
          </a:prstGeom>
          <a:noFill/>
          <a:ln w="15875">
            <a:solidFill>
              <a:schemeClr val="tx1"/>
            </a:solidFill>
            <a:round/>
            <a:headEnd type="none" w="sm" len="sm"/>
            <a:tailEnd type="triangle" w="lg" len="lg"/>
          </a:ln>
          <a:effectLst/>
        </p:spPr>
        <p:txBody>
          <a:bodyPr wrap="none" anchor="ctr"/>
          <a:lstStyle/>
          <a:p>
            <a:endParaRPr lang="en-US">
              <a:solidFill>
                <a:prstClr val="black"/>
              </a:solidFill>
            </a:endParaRPr>
          </a:p>
        </p:txBody>
      </p:sp>
      <p:sp>
        <p:nvSpPr>
          <p:cNvPr id="774204" name="Text Box 60"/>
          <p:cNvSpPr txBox="1">
            <a:spLocks noChangeArrowheads="1"/>
          </p:cNvSpPr>
          <p:nvPr/>
        </p:nvSpPr>
        <p:spPr bwMode="auto">
          <a:xfrm>
            <a:off x="7010400" y="3203575"/>
            <a:ext cx="990600" cy="377825"/>
          </a:xfrm>
          <a:prstGeom prst="rect">
            <a:avLst/>
          </a:prstGeom>
          <a:solidFill>
            <a:schemeClr val="tx1"/>
          </a:solidFill>
          <a:ln w="12700">
            <a:solidFill>
              <a:schemeClr val="bg2"/>
            </a:solidFill>
            <a:miter lim="800000"/>
            <a:headEnd type="none" w="sm" len="sm"/>
            <a:tailEnd type="none" w="lg" len="lg"/>
          </a:ln>
          <a:effectLst>
            <a:outerShdw dist="53882" dir="2700000" algn="ctr" rotWithShape="0">
              <a:srgbClr val="0066CC"/>
            </a:outerShdw>
          </a:effectLst>
        </p:spPr>
        <p:txBody>
          <a:bodyPr lIns="0" tIns="0" rIns="0" bIns="0" anchor="ctr">
            <a:spAutoFit/>
          </a:bodyPr>
          <a:lstStyle/>
          <a:p>
            <a:pPr algn="ctr"/>
            <a:r>
              <a:rPr lang="en-US" sz="1200" b="1">
                <a:solidFill>
                  <a:srgbClr val="FFFFFF"/>
                </a:solidFill>
                <a:latin typeface="Arial" charset="0"/>
              </a:rPr>
              <a:t>Join </a:t>
            </a:r>
          </a:p>
          <a:p>
            <a:pPr algn="ctr"/>
            <a:r>
              <a:rPr lang="en-US" sz="1200" b="1">
                <a:solidFill>
                  <a:srgbClr val="FFFFFF"/>
                </a:solidFill>
                <a:latin typeface="Arial" charset="0"/>
              </a:rPr>
              <a:t>Sequence</a:t>
            </a:r>
          </a:p>
        </p:txBody>
      </p:sp>
      <p:sp>
        <p:nvSpPr>
          <p:cNvPr id="774205" name="Text Box 61"/>
          <p:cNvSpPr txBox="1">
            <a:spLocks noChangeArrowheads="1"/>
          </p:cNvSpPr>
          <p:nvPr/>
        </p:nvSpPr>
        <p:spPr bwMode="auto">
          <a:xfrm>
            <a:off x="4038600" y="3581400"/>
            <a:ext cx="990600" cy="377825"/>
          </a:xfrm>
          <a:prstGeom prst="rect">
            <a:avLst/>
          </a:prstGeom>
          <a:solidFill>
            <a:schemeClr val="tx1"/>
          </a:solidFill>
          <a:ln w="12700">
            <a:solidFill>
              <a:schemeClr val="bg2"/>
            </a:solidFill>
            <a:miter lim="800000"/>
            <a:headEnd type="none" w="sm" len="sm"/>
            <a:tailEnd type="none" w="lg" len="lg"/>
          </a:ln>
          <a:effectLst>
            <a:outerShdw dist="53882" dir="2700000" algn="ctr" rotWithShape="0">
              <a:srgbClr val="0066CC"/>
            </a:outerShdw>
          </a:effectLst>
        </p:spPr>
        <p:txBody>
          <a:bodyPr lIns="0" tIns="0" rIns="0" bIns="0" anchor="ctr">
            <a:spAutoFit/>
          </a:bodyPr>
          <a:lstStyle/>
          <a:p>
            <a:pPr algn="ctr"/>
            <a:r>
              <a:rPr lang="en-US" sz="1200" b="1">
                <a:solidFill>
                  <a:srgbClr val="FFFFFF"/>
                </a:solidFill>
                <a:latin typeface="Arial" charset="0"/>
              </a:rPr>
              <a:t>Match &amp;</a:t>
            </a:r>
          </a:p>
          <a:p>
            <a:pPr algn="ctr"/>
            <a:r>
              <a:rPr lang="en-US" sz="1200" b="1">
                <a:solidFill>
                  <a:srgbClr val="FFFFFF"/>
                </a:solidFill>
                <a:latin typeface="Arial" charset="0"/>
              </a:rPr>
              <a:t>Merge</a:t>
            </a:r>
          </a:p>
        </p:txBody>
      </p:sp>
    </p:spTree>
    <p:extLst>
      <p:ext uri="{BB962C8B-B14F-4D97-AF65-F5344CB8AC3E}">
        <p14:creationId xmlns:p14="http://schemas.microsoft.com/office/powerpoint/2010/main" val="421719860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5170" name="Rectangle 2"/>
          <p:cNvSpPr>
            <a:spLocks noGrp="1" noChangeArrowheads="1"/>
          </p:cNvSpPr>
          <p:nvPr>
            <p:ph type="title"/>
          </p:nvPr>
        </p:nvSpPr>
        <p:spPr/>
        <p:txBody>
          <a:bodyPr/>
          <a:lstStyle/>
          <a:p>
            <a:r>
              <a:rPr lang="en-US">
                <a:solidFill>
                  <a:srgbClr val="FFFFFF"/>
                </a:solidFill>
              </a:rPr>
              <a:t>Merge Join</a:t>
            </a:r>
          </a:p>
        </p:txBody>
      </p:sp>
      <p:sp>
        <p:nvSpPr>
          <p:cNvPr id="775171" name="Rectangle 3"/>
          <p:cNvSpPr>
            <a:spLocks noGrp="1" noChangeArrowheads="1"/>
          </p:cNvSpPr>
          <p:nvPr>
            <p:ph idx="1"/>
          </p:nvPr>
        </p:nvSpPr>
        <p:spPr>
          <a:xfrm>
            <a:off x="977900" y="1655763"/>
            <a:ext cx="7089775" cy="4237037"/>
          </a:xfrm>
        </p:spPr>
        <p:txBody>
          <a:bodyPr>
            <a:normAutofit/>
          </a:bodyPr>
          <a:lstStyle/>
          <a:p>
            <a:pPr>
              <a:lnSpc>
                <a:spcPct val="80000"/>
              </a:lnSpc>
            </a:pPr>
            <a:r>
              <a:rPr lang="en-US" sz="2000" dirty="0">
                <a:solidFill>
                  <a:srgbClr val="FFFFFF"/>
                </a:solidFill>
              </a:rPr>
              <a:t>Requires that both inputs be sorted in the order of the merge column keys. </a:t>
            </a:r>
          </a:p>
          <a:p>
            <a:pPr>
              <a:lnSpc>
                <a:spcPct val="80000"/>
              </a:lnSpc>
            </a:pPr>
            <a:r>
              <a:rPr lang="en-US" sz="2000" dirty="0">
                <a:solidFill>
                  <a:srgbClr val="FFFFFF"/>
                </a:solidFill>
              </a:rPr>
              <a:t>An index on proper set of columns is useful to provide the order.</a:t>
            </a:r>
          </a:p>
          <a:p>
            <a:pPr>
              <a:lnSpc>
                <a:spcPct val="80000"/>
              </a:lnSpc>
            </a:pPr>
            <a:r>
              <a:rPr lang="en-US" sz="2000" dirty="0">
                <a:solidFill>
                  <a:srgbClr val="FFFFFF"/>
                </a:solidFill>
              </a:rPr>
              <a:t>Small and Large tables may appear on either side of the join</a:t>
            </a:r>
          </a:p>
          <a:p>
            <a:pPr>
              <a:lnSpc>
                <a:spcPct val="80000"/>
              </a:lnSpc>
            </a:pPr>
            <a:r>
              <a:rPr lang="en-US" sz="2000" dirty="0">
                <a:solidFill>
                  <a:srgbClr val="FFFFFF"/>
                </a:solidFill>
              </a:rPr>
              <a:t>Low memory requirement.</a:t>
            </a:r>
          </a:p>
          <a:p>
            <a:pPr>
              <a:lnSpc>
                <a:spcPct val="80000"/>
              </a:lnSpc>
            </a:pPr>
            <a:r>
              <a:rPr lang="en-US" sz="2000" dirty="0">
                <a:solidFill>
                  <a:srgbClr val="FFFFFF"/>
                </a:solidFill>
              </a:rPr>
              <a:t>Usually Inner / Outer selection is not as important as in Nested Loop and Hash Joins.</a:t>
            </a:r>
          </a:p>
          <a:p>
            <a:pPr>
              <a:lnSpc>
                <a:spcPct val="80000"/>
              </a:lnSpc>
            </a:pPr>
            <a:r>
              <a:rPr lang="en-US" sz="2000" dirty="0">
                <a:solidFill>
                  <a:srgbClr val="FFFFFF"/>
                </a:solidFill>
              </a:rPr>
              <a:t>If there are duplicates on the Inner and outer tables the inputs have to be stored.</a:t>
            </a:r>
          </a:p>
          <a:p>
            <a:pPr>
              <a:lnSpc>
                <a:spcPct val="80000"/>
              </a:lnSpc>
            </a:pPr>
            <a:r>
              <a:rPr lang="en-US" sz="2000" dirty="0">
                <a:solidFill>
                  <a:srgbClr val="FFFFFF"/>
                </a:solidFill>
              </a:rPr>
              <a:t>A many-to-many uses a temporary table to store rows</a:t>
            </a:r>
            <a:r>
              <a:rPr lang="en-US" sz="2000" dirty="0" smtClean="0">
                <a:solidFill>
                  <a:srgbClr val="FFFFFF"/>
                </a:solidFill>
              </a:rPr>
              <a:t>.</a:t>
            </a:r>
          </a:p>
          <a:p>
            <a:pPr>
              <a:lnSpc>
                <a:spcPct val="80000"/>
              </a:lnSpc>
            </a:pPr>
            <a:endParaRPr lang="en-US" sz="2000" dirty="0" smtClean="0">
              <a:solidFill>
                <a:srgbClr val="FFFFFF"/>
              </a:solidFill>
            </a:endParaRPr>
          </a:p>
          <a:p>
            <a:pPr marL="0" indent="0">
              <a:lnSpc>
                <a:spcPct val="80000"/>
              </a:lnSpc>
              <a:buNone/>
            </a:pPr>
            <a:endParaRPr lang="en-US" sz="2000" dirty="0">
              <a:solidFill>
                <a:srgbClr val="FFFFFF"/>
              </a:solidFill>
            </a:endParaRPr>
          </a:p>
        </p:txBody>
      </p:sp>
    </p:spTree>
    <p:extLst>
      <p:ext uri="{BB962C8B-B14F-4D97-AF65-F5344CB8AC3E}">
        <p14:creationId xmlns:p14="http://schemas.microsoft.com/office/powerpoint/2010/main" val="743857387"/>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6194" name="Rectangle 2"/>
          <p:cNvSpPr>
            <a:spLocks noGrp="1" noChangeArrowheads="1"/>
          </p:cNvSpPr>
          <p:nvPr>
            <p:ph type="title"/>
          </p:nvPr>
        </p:nvSpPr>
        <p:spPr/>
        <p:txBody>
          <a:bodyPr/>
          <a:lstStyle/>
          <a:p>
            <a:r>
              <a:rPr lang="en-US">
                <a:solidFill>
                  <a:srgbClr val="FFFFFF"/>
                </a:solidFill>
              </a:rPr>
              <a:t>Hash Join Algorithm</a:t>
            </a:r>
          </a:p>
        </p:txBody>
      </p:sp>
      <p:sp>
        <p:nvSpPr>
          <p:cNvPr id="776195" name="Rectangle 3"/>
          <p:cNvSpPr>
            <a:spLocks noGrp="1" noChangeArrowheads="1"/>
          </p:cNvSpPr>
          <p:nvPr>
            <p:ph idx="1"/>
          </p:nvPr>
        </p:nvSpPr>
        <p:spPr>
          <a:xfrm>
            <a:off x="1052513" y="1517650"/>
            <a:ext cx="6719887" cy="2152650"/>
          </a:xfrm>
        </p:spPr>
        <p:txBody>
          <a:bodyPr>
            <a:normAutofit fontScale="92500" lnSpcReduction="20000"/>
          </a:bodyPr>
          <a:lstStyle/>
          <a:p>
            <a:pPr>
              <a:lnSpc>
                <a:spcPct val="80000"/>
              </a:lnSpc>
              <a:buSzPct val="85000"/>
              <a:buFont typeface="Arial" charset="0"/>
              <a:buChar char="1"/>
            </a:pPr>
            <a:r>
              <a:rPr lang="en-US" dirty="0">
                <a:solidFill>
                  <a:srgbClr val="FFFFFF"/>
                </a:solidFill>
              </a:rPr>
              <a:t>Scan Smaller (Build) Table</a:t>
            </a:r>
          </a:p>
          <a:p>
            <a:pPr lvl="1">
              <a:lnSpc>
                <a:spcPct val="80000"/>
              </a:lnSpc>
            </a:pPr>
            <a:r>
              <a:rPr lang="en-US" dirty="0">
                <a:solidFill>
                  <a:srgbClr val="FFFFFF"/>
                </a:solidFill>
              </a:rPr>
              <a:t>Hash </a:t>
            </a:r>
            <a:r>
              <a:rPr lang="en-US" dirty="0" smtClean="0">
                <a:solidFill>
                  <a:srgbClr val="FFFFFF"/>
                </a:solidFill>
              </a:rPr>
              <a:t>build key values</a:t>
            </a:r>
            <a:r>
              <a:rPr lang="en-US" dirty="0">
                <a:solidFill>
                  <a:srgbClr val="FFFFFF"/>
                </a:solidFill>
              </a:rPr>
              <a:t>; </a:t>
            </a:r>
            <a:r>
              <a:rPr lang="en-US" dirty="0" smtClean="0">
                <a:solidFill>
                  <a:srgbClr val="FFFFFF"/>
                </a:solidFill>
              </a:rPr>
              <a:t>store </a:t>
            </a:r>
            <a:r>
              <a:rPr lang="en-US" dirty="0">
                <a:solidFill>
                  <a:srgbClr val="FFFFFF"/>
                </a:solidFill>
              </a:rPr>
              <a:t>in </a:t>
            </a:r>
            <a:r>
              <a:rPr lang="en-US" dirty="0" smtClean="0">
                <a:solidFill>
                  <a:srgbClr val="FFFFFF"/>
                </a:solidFill>
              </a:rPr>
              <a:t>hash </a:t>
            </a:r>
            <a:r>
              <a:rPr lang="en-US" dirty="0">
                <a:solidFill>
                  <a:srgbClr val="FFFFFF"/>
                </a:solidFill>
              </a:rPr>
              <a:t>t</a:t>
            </a:r>
            <a:r>
              <a:rPr lang="en-US" dirty="0" smtClean="0">
                <a:solidFill>
                  <a:srgbClr val="FFFFFF"/>
                </a:solidFill>
              </a:rPr>
              <a:t>able</a:t>
            </a:r>
            <a:endParaRPr lang="en-US" dirty="0">
              <a:solidFill>
                <a:srgbClr val="FFFFFF"/>
              </a:solidFill>
            </a:endParaRPr>
          </a:p>
          <a:p>
            <a:pPr>
              <a:lnSpc>
                <a:spcPct val="80000"/>
              </a:lnSpc>
              <a:buSzPct val="85000"/>
              <a:buFont typeface="Arial" charset="0"/>
              <a:buChar char="2"/>
            </a:pPr>
            <a:r>
              <a:rPr lang="en-US" dirty="0">
                <a:solidFill>
                  <a:srgbClr val="FFFFFF"/>
                </a:solidFill>
              </a:rPr>
              <a:t>Scan Larger (Probe) table</a:t>
            </a:r>
          </a:p>
          <a:p>
            <a:pPr lvl="1">
              <a:lnSpc>
                <a:spcPct val="80000"/>
              </a:lnSpc>
            </a:pPr>
            <a:r>
              <a:rPr lang="en-US" dirty="0">
                <a:solidFill>
                  <a:srgbClr val="FFFFFF"/>
                </a:solidFill>
              </a:rPr>
              <a:t>Hash </a:t>
            </a:r>
            <a:r>
              <a:rPr lang="en-US" dirty="0" smtClean="0">
                <a:solidFill>
                  <a:srgbClr val="FFFFFF"/>
                </a:solidFill>
              </a:rPr>
              <a:t>probe </a:t>
            </a:r>
            <a:r>
              <a:rPr lang="en-US" dirty="0">
                <a:solidFill>
                  <a:srgbClr val="FFFFFF"/>
                </a:solidFill>
              </a:rPr>
              <a:t>k</a:t>
            </a:r>
            <a:r>
              <a:rPr lang="en-US" dirty="0" smtClean="0">
                <a:solidFill>
                  <a:srgbClr val="FFFFFF"/>
                </a:solidFill>
              </a:rPr>
              <a:t>ey value</a:t>
            </a:r>
            <a:r>
              <a:rPr lang="en-US" dirty="0">
                <a:solidFill>
                  <a:srgbClr val="FFFFFF"/>
                </a:solidFill>
              </a:rPr>
              <a:t>; </a:t>
            </a:r>
            <a:r>
              <a:rPr lang="en-US" dirty="0" smtClean="0">
                <a:solidFill>
                  <a:srgbClr val="FFFFFF"/>
                </a:solidFill>
              </a:rPr>
              <a:t>look up </a:t>
            </a:r>
            <a:r>
              <a:rPr lang="en-US" dirty="0">
                <a:solidFill>
                  <a:srgbClr val="FFFFFF"/>
                </a:solidFill>
              </a:rPr>
              <a:t>in </a:t>
            </a:r>
            <a:r>
              <a:rPr lang="en-US" dirty="0" smtClean="0">
                <a:solidFill>
                  <a:srgbClr val="FFFFFF"/>
                </a:solidFill>
              </a:rPr>
              <a:t>hash </a:t>
            </a:r>
            <a:r>
              <a:rPr lang="en-US" dirty="0">
                <a:solidFill>
                  <a:srgbClr val="FFFFFF"/>
                </a:solidFill>
              </a:rPr>
              <a:t>Table</a:t>
            </a:r>
          </a:p>
          <a:p>
            <a:pPr lvl="1">
              <a:lnSpc>
                <a:spcPct val="80000"/>
              </a:lnSpc>
            </a:pPr>
            <a:r>
              <a:rPr lang="en-US" dirty="0">
                <a:solidFill>
                  <a:srgbClr val="FFFFFF"/>
                </a:solidFill>
              </a:rPr>
              <a:t>If </a:t>
            </a:r>
            <a:r>
              <a:rPr lang="en-US" dirty="0" smtClean="0">
                <a:solidFill>
                  <a:srgbClr val="FFFFFF"/>
                </a:solidFill>
              </a:rPr>
              <a:t>found</a:t>
            </a:r>
            <a:r>
              <a:rPr lang="en-US" dirty="0">
                <a:solidFill>
                  <a:srgbClr val="FFFFFF"/>
                </a:solidFill>
              </a:rPr>
              <a:t>, </a:t>
            </a:r>
            <a:r>
              <a:rPr lang="en-US" dirty="0" smtClean="0">
                <a:solidFill>
                  <a:srgbClr val="FFFFFF"/>
                </a:solidFill>
              </a:rPr>
              <a:t>output the result</a:t>
            </a:r>
            <a:endParaRPr lang="en-US" dirty="0">
              <a:solidFill>
                <a:srgbClr val="FFFFFF"/>
              </a:solidFill>
            </a:endParaRPr>
          </a:p>
        </p:txBody>
      </p:sp>
      <p:grpSp>
        <p:nvGrpSpPr>
          <p:cNvPr id="2" name="Group 4"/>
          <p:cNvGrpSpPr>
            <a:grpSpLocks/>
          </p:cNvGrpSpPr>
          <p:nvPr/>
        </p:nvGrpSpPr>
        <p:grpSpPr bwMode="auto">
          <a:xfrm>
            <a:off x="1905000" y="5181600"/>
            <a:ext cx="1219200" cy="1219200"/>
            <a:chOff x="1200" y="3264"/>
            <a:chExt cx="768" cy="768"/>
          </a:xfrm>
        </p:grpSpPr>
        <p:sp>
          <p:nvSpPr>
            <p:cNvPr id="776197" name="Line 5"/>
            <p:cNvSpPr>
              <a:spLocks noChangeShapeType="1"/>
            </p:cNvSpPr>
            <p:nvPr/>
          </p:nvSpPr>
          <p:spPr bwMode="auto">
            <a:xfrm>
              <a:off x="1200" y="3264"/>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6198" name="Line 6"/>
            <p:cNvSpPr>
              <a:spLocks noChangeShapeType="1"/>
            </p:cNvSpPr>
            <p:nvPr/>
          </p:nvSpPr>
          <p:spPr bwMode="auto">
            <a:xfrm>
              <a:off x="1200" y="3360"/>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6199" name="Line 7"/>
            <p:cNvSpPr>
              <a:spLocks noChangeShapeType="1"/>
            </p:cNvSpPr>
            <p:nvPr/>
          </p:nvSpPr>
          <p:spPr bwMode="auto">
            <a:xfrm>
              <a:off x="1200" y="3456"/>
              <a:ext cx="768" cy="0"/>
            </a:xfrm>
            <a:prstGeom prst="line">
              <a:avLst/>
            </a:prstGeom>
            <a:noFill/>
            <a:ln w="12700">
              <a:solidFill>
                <a:schemeClr val="tx1"/>
              </a:solidFill>
              <a:round/>
              <a:headEnd type="none" w="sm" len="sm"/>
              <a:tailEnd type="none" w="sm" len="sm"/>
            </a:ln>
            <a:effectLst/>
          </p:spPr>
          <p:txBody>
            <a:bodyPr wrap="none" anchor="ctr"/>
            <a:lstStyle/>
            <a:p>
              <a:endParaRPr lang="en-US">
                <a:solidFill>
                  <a:srgbClr val="FFFFFF"/>
                </a:solidFill>
              </a:endParaRPr>
            </a:p>
          </p:txBody>
        </p:sp>
        <p:sp>
          <p:nvSpPr>
            <p:cNvPr id="776200" name="Rectangle 8"/>
            <p:cNvSpPr>
              <a:spLocks noChangeArrowheads="1"/>
            </p:cNvSpPr>
            <p:nvPr/>
          </p:nvSpPr>
          <p:spPr bwMode="auto">
            <a:xfrm>
              <a:off x="1200" y="3744"/>
              <a:ext cx="768" cy="96"/>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6201" name="Rectangle 9"/>
            <p:cNvSpPr>
              <a:spLocks noChangeArrowheads="1"/>
            </p:cNvSpPr>
            <p:nvPr/>
          </p:nvSpPr>
          <p:spPr bwMode="auto">
            <a:xfrm>
              <a:off x="1200" y="3264"/>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6202" name="Rectangle 10"/>
            <p:cNvSpPr>
              <a:spLocks noChangeArrowheads="1"/>
            </p:cNvSpPr>
            <p:nvPr/>
          </p:nvSpPr>
          <p:spPr bwMode="auto">
            <a:xfrm>
              <a:off x="1200" y="3360"/>
              <a:ext cx="768" cy="96"/>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6203" name="Rectangle 11"/>
            <p:cNvSpPr>
              <a:spLocks noChangeArrowheads="1"/>
            </p:cNvSpPr>
            <p:nvPr/>
          </p:nvSpPr>
          <p:spPr bwMode="auto">
            <a:xfrm>
              <a:off x="1200" y="3552"/>
              <a:ext cx="768" cy="96"/>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6204" name="Rectangle 12"/>
            <p:cNvSpPr>
              <a:spLocks noChangeArrowheads="1"/>
            </p:cNvSpPr>
            <p:nvPr/>
          </p:nvSpPr>
          <p:spPr bwMode="auto">
            <a:xfrm>
              <a:off x="1200" y="3456"/>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6205" name="Rectangle 13"/>
            <p:cNvSpPr>
              <a:spLocks noChangeArrowheads="1"/>
            </p:cNvSpPr>
            <p:nvPr/>
          </p:nvSpPr>
          <p:spPr bwMode="auto">
            <a:xfrm>
              <a:off x="1200" y="3648"/>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6206" name="Rectangle 14"/>
            <p:cNvSpPr>
              <a:spLocks noChangeArrowheads="1"/>
            </p:cNvSpPr>
            <p:nvPr/>
          </p:nvSpPr>
          <p:spPr bwMode="auto">
            <a:xfrm>
              <a:off x="1200" y="3840"/>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6207" name="Rectangle 15"/>
            <p:cNvSpPr>
              <a:spLocks noChangeArrowheads="1"/>
            </p:cNvSpPr>
            <p:nvPr/>
          </p:nvSpPr>
          <p:spPr bwMode="auto">
            <a:xfrm>
              <a:off x="1200" y="3936"/>
              <a:ext cx="768" cy="96"/>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grpSp>
      <p:sp>
        <p:nvSpPr>
          <p:cNvPr id="776208" name="Rectangle 16" descr="Large grid"/>
          <p:cNvSpPr>
            <a:spLocks noChangeArrowheads="1"/>
          </p:cNvSpPr>
          <p:nvPr/>
        </p:nvSpPr>
        <p:spPr bwMode="auto">
          <a:xfrm>
            <a:off x="5943600" y="4495800"/>
            <a:ext cx="1219200" cy="304800"/>
          </a:xfrm>
          <a:prstGeom prst="rect">
            <a:avLst/>
          </a:prstGeom>
          <a:pattFill prst="lgGrid">
            <a:fgClr>
              <a:srgbClr val="000000"/>
            </a:fgClr>
            <a:bgClr>
              <a:srgbClr val="FFFFFF"/>
            </a:bgClr>
          </a:pattFill>
          <a:ln w="12700">
            <a:solidFill>
              <a:schemeClr val="bg2"/>
            </a:solidFill>
            <a:miter lim="800000"/>
            <a:headEnd/>
            <a:tailEnd/>
          </a:ln>
          <a:effectLst/>
        </p:spPr>
        <p:txBody>
          <a:bodyPr wrap="none" anchor="ctr"/>
          <a:lstStyle/>
          <a:p>
            <a:endParaRPr lang="en-US">
              <a:solidFill>
                <a:srgbClr val="FFFFFF"/>
              </a:solidFill>
            </a:endParaRPr>
          </a:p>
        </p:txBody>
      </p:sp>
      <p:sp>
        <p:nvSpPr>
          <p:cNvPr id="776209" name="Line 17"/>
          <p:cNvSpPr>
            <a:spLocks noChangeShapeType="1"/>
          </p:cNvSpPr>
          <p:nvPr/>
        </p:nvSpPr>
        <p:spPr bwMode="auto">
          <a:xfrm flipV="1">
            <a:off x="6248400" y="4876800"/>
            <a:ext cx="0" cy="1143000"/>
          </a:xfrm>
          <a:prstGeom prst="line">
            <a:avLst/>
          </a:prstGeom>
          <a:noFill/>
          <a:ln w="15875">
            <a:solidFill>
              <a:schemeClr val="tx1"/>
            </a:solidFill>
            <a:round/>
            <a:headEnd type="none" w="sm" len="sm"/>
            <a:tailEnd type="triangle" w="lg" len="lg"/>
          </a:ln>
          <a:effectLst/>
        </p:spPr>
        <p:txBody>
          <a:bodyPr wrap="none" anchor="ctr"/>
          <a:lstStyle/>
          <a:p>
            <a:endParaRPr lang="en-US">
              <a:solidFill>
                <a:prstClr val="black"/>
              </a:solidFill>
            </a:endParaRPr>
          </a:p>
        </p:txBody>
      </p:sp>
      <p:sp>
        <p:nvSpPr>
          <p:cNvPr id="776210" name="Line 18"/>
          <p:cNvSpPr>
            <a:spLocks noChangeShapeType="1"/>
          </p:cNvSpPr>
          <p:nvPr/>
        </p:nvSpPr>
        <p:spPr bwMode="auto">
          <a:xfrm>
            <a:off x="1905000" y="43434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6211" name="Line 19"/>
          <p:cNvSpPr>
            <a:spLocks noChangeShapeType="1"/>
          </p:cNvSpPr>
          <p:nvPr/>
        </p:nvSpPr>
        <p:spPr bwMode="auto">
          <a:xfrm>
            <a:off x="1905000" y="44958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6212" name="Line 20"/>
          <p:cNvSpPr>
            <a:spLocks noChangeShapeType="1"/>
          </p:cNvSpPr>
          <p:nvPr/>
        </p:nvSpPr>
        <p:spPr bwMode="auto">
          <a:xfrm>
            <a:off x="1905000" y="46482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6213" name="Line 21"/>
          <p:cNvSpPr>
            <a:spLocks noChangeShapeType="1"/>
          </p:cNvSpPr>
          <p:nvPr/>
        </p:nvSpPr>
        <p:spPr bwMode="auto">
          <a:xfrm>
            <a:off x="1905000" y="4800600"/>
            <a:ext cx="1219200" cy="0"/>
          </a:xfrm>
          <a:prstGeom prst="line">
            <a:avLst/>
          </a:prstGeom>
          <a:noFill/>
          <a:ln w="12700">
            <a:solidFill>
              <a:schemeClr val="tx1"/>
            </a:solidFill>
            <a:round/>
            <a:headEnd type="none" w="sm" len="sm"/>
            <a:tailEnd type="none" w="sm" len="sm"/>
          </a:ln>
          <a:effectLst/>
        </p:spPr>
        <p:txBody>
          <a:bodyPr wrap="none" anchor="ctr"/>
          <a:lstStyle/>
          <a:p>
            <a:endParaRPr lang="en-US">
              <a:solidFill>
                <a:prstClr val="black"/>
              </a:solidFill>
            </a:endParaRPr>
          </a:p>
        </p:txBody>
      </p:sp>
      <p:sp>
        <p:nvSpPr>
          <p:cNvPr id="776214" name="Rectangle 22"/>
          <p:cNvSpPr>
            <a:spLocks noChangeArrowheads="1"/>
          </p:cNvSpPr>
          <p:nvPr/>
        </p:nvSpPr>
        <p:spPr bwMode="auto">
          <a:xfrm>
            <a:off x="1905000" y="4343400"/>
            <a:ext cx="1219200" cy="152400"/>
          </a:xfrm>
          <a:prstGeom prst="rect">
            <a:avLst/>
          </a:prstGeom>
          <a:gradFill rotWithShape="0">
            <a:gsLst>
              <a:gs pos="0">
                <a:srgbClr val="00B7A5"/>
              </a:gs>
              <a:gs pos="100000">
                <a:srgbClr val="00B7A5">
                  <a:gamma/>
                  <a:tint val="30196"/>
                  <a:invGamma/>
                </a:srgbClr>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6215" name="Rectangle 23"/>
          <p:cNvSpPr>
            <a:spLocks noChangeArrowheads="1"/>
          </p:cNvSpPr>
          <p:nvPr/>
        </p:nvSpPr>
        <p:spPr bwMode="auto">
          <a:xfrm>
            <a:off x="1905000" y="4800600"/>
            <a:ext cx="1219200" cy="152400"/>
          </a:xfrm>
          <a:prstGeom prst="rect">
            <a:avLst/>
          </a:prstGeom>
          <a:solidFill>
            <a:schemeClr val="tx1"/>
          </a:solidFill>
          <a:ln w="25400">
            <a:solidFill>
              <a:schemeClr val="bg2"/>
            </a:solidFill>
            <a:miter lim="800000"/>
            <a:headEnd/>
            <a:tailEnd/>
          </a:ln>
          <a:effectLst/>
        </p:spPr>
        <p:txBody>
          <a:bodyPr wrap="none" anchor="ctr"/>
          <a:lstStyle/>
          <a:p>
            <a:endParaRPr lang="en-US">
              <a:solidFill>
                <a:srgbClr val="FFFFFF"/>
              </a:solidFill>
            </a:endParaRPr>
          </a:p>
        </p:txBody>
      </p:sp>
      <p:sp>
        <p:nvSpPr>
          <p:cNvPr id="776216" name="Rectangle 24"/>
          <p:cNvSpPr>
            <a:spLocks noChangeArrowheads="1"/>
          </p:cNvSpPr>
          <p:nvPr/>
        </p:nvSpPr>
        <p:spPr bwMode="auto">
          <a:xfrm>
            <a:off x="1905000" y="4800600"/>
            <a:ext cx="1219200" cy="152400"/>
          </a:xfrm>
          <a:prstGeom prst="rect">
            <a:avLst/>
          </a:prstGeom>
          <a:gradFill rotWithShape="0">
            <a:gsLst>
              <a:gs pos="0">
                <a:srgbClr val="00B7A5"/>
              </a:gs>
              <a:gs pos="100000">
                <a:srgbClr val="00B7A5">
                  <a:gamma/>
                  <a:tint val="30196"/>
                  <a:invGamma/>
                </a:srgbClr>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grpSp>
        <p:nvGrpSpPr>
          <p:cNvPr id="3" name="Group 25"/>
          <p:cNvGrpSpPr>
            <a:grpSpLocks/>
          </p:cNvGrpSpPr>
          <p:nvPr/>
        </p:nvGrpSpPr>
        <p:grpSpPr bwMode="auto">
          <a:xfrm>
            <a:off x="7772400" y="5334000"/>
            <a:ext cx="762000" cy="457200"/>
            <a:chOff x="4752" y="3360"/>
            <a:chExt cx="480" cy="288"/>
          </a:xfrm>
        </p:grpSpPr>
        <p:sp>
          <p:nvSpPr>
            <p:cNvPr id="776218" name="Rectangle 26"/>
            <p:cNvSpPr>
              <a:spLocks noChangeArrowheads="1"/>
            </p:cNvSpPr>
            <p:nvPr/>
          </p:nvSpPr>
          <p:spPr bwMode="auto">
            <a:xfrm>
              <a:off x="4752" y="3360"/>
              <a:ext cx="240" cy="96"/>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6219" name="Rectangle 27"/>
            <p:cNvSpPr>
              <a:spLocks noChangeArrowheads="1"/>
            </p:cNvSpPr>
            <p:nvPr/>
          </p:nvSpPr>
          <p:spPr bwMode="auto">
            <a:xfrm>
              <a:off x="4992" y="3360"/>
              <a:ext cx="240" cy="96"/>
            </a:xfrm>
            <a:prstGeom prst="rect">
              <a:avLst/>
            </a:prstGeom>
            <a:gradFill rotWithShape="0">
              <a:gsLst>
                <a:gs pos="0">
                  <a:srgbClr val="00B7A5"/>
                </a:gs>
                <a:gs pos="100000">
                  <a:srgbClr val="00B7A5">
                    <a:gamma/>
                    <a:tint val="30196"/>
                    <a:invGamma/>
                  </a:srgbClr>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6220" name="Rectangle 28"/>
            <p:cNvSpPr>
              <a:spLocks noChangeArrowheads="1"/>
            </p:cNvSpPr>
            <p:nvPr/>
          </p:nvSpPr>
          <p:spPr bwMode="auto">
            <a:xfrm>
              <a:off x="4752" y="3456"/>
              <a:ext cx="240" cy="96"/>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6221" name="Rectangle 29"/>
            <p:cNvSpPr>
              <a:spLocks noChangeArrowheads="1"/>
            </p:cNvSpPr>
            <p:nvPr/>
          </p:nvSpPr>
          <p:spPr bwMode="auto">
            <a:xfrm>
              <a:off x="4992" y="3456"/>
              <a:ext cx="240" cy="96"/>
            </a:xfrm>
            <a:prstGeom prst="rect">
              <a:avLst/>
            </a:prstGeom>
            <a:gradFill rotWithShape="0">
              <a:gsLst>
                <a:gs pos="0">
                  <a:srgbClr val="00B7A5"/>
                </a:gs>
                <a:gs pos="100000">
                  <a:srgbClr val="00B7A5">
                    <a:gamma/>
                    <a:tint val="30196"/>
                    <a:invGamma/>
                  </a:srgbClr>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6222" name="Rectangle 30"/>
            <p:cNvSpPr>
              <a:spLocks noChangeArrowheads="1"/>
            </p:cNvSpPr>
            <p:nvPr/>
          </p:nvSpPr>
          <p:spPr bwMode="auto">
            <a:xfrm>
              <a:off x="4752" y="3552"/>
              <a:ext cx="240" cy="96"/>
            </a:xfrm>
            <a:prstGeom prst="rect">
              <a:avLst/>
            </a:prstGeom>
            <a:gradFill rotWithShape="0">
              <a:gsLst>
                <a:gs pos="0">
                  <a:srgbClr val="FF6699">
                    <a:gamma/>
                    <a:shade val="46275"/>
                    <a:invGamma/>
                  </a:srgbClr>
                </a:gs>
                <a:gs pos="100000">
                  <a:srgbClr val="FF6699"/>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6223" name="Rectangle 31"/>
            <p:cNvSpPr>
              <a:spLocks noChangeArrowheads="1"/>
            </p:cNvSpPr>
            <p:nvPr/>
          </p:nvSpPr>
          <p:spPr bwMode="auto">
            <a:xfrm>
              <a:off x="4992" y="3552"/>
              <a:ext cx="240" cy="96"/>
            </a:xfrm>
            <a:prstGeom prst="rect">
              <a:avLst/>
            </a:prstGeom>
            <a:gradFill rotWithShape="0">
              <a:gsLst>
                <a:gs pos="0">
                  <a:srgbClr val="00B7A5"/>
                </a:gs>
                <a:gs pos="100000">
                  <a:srgbClr val="00B7A5">
                    <a:gamma/>
                    <a:tint val="30196"/>
                    <a:invGamma/>
                  </a:srgbClr>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grpSp>
      <p:sp>
        <p:nvSpPr>
          <p:cNvPr id="776224" name="Rectangle 32"/>
          <p:cNvSpPr>
            <a:spLocks noChangeArrowheads="1"/>
          </p:cNvSpPr>
          <p:nvPr/>
        </p:nvSpPr>
        <p:spPr bwMode="auto">
          <a:xfrm>
            <a:off x="1905000" y="4495800"/>
            <a:ext cx="1219200" cy="152400"/>
          </a:xfrm>
          <a:prstGeom prst="rect">
            <a:avLst/>
          </a:prstGeom>
          <a:gradFill rotWithShape="0">
            <a:gsLst>
              <a:gs pos="0">
                <a:srgbClr val="00B7A5"/>
              </a:gs>
              <a:gs pos="100000">
                <a:srgbClr val="00B7A5">
                  <a:gamma/>
                  <a:tint val="30196"/>
                  <a:invGamma/>
                </a:srgbClr>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6225" name="Rectangle 33"/>
          <p:cNvSpPr>
            <a:spLocks noChangeArrowheads="1"/>
          </p:cNvSpPr>
          <p:nvPr/>
        </p:nvSpPr>
        <p:spPr bwMode="auto">
          <a:xfrm>
            <a:off x="1905000" y="4648200"/>
            <a:ext cx="1219200" cy="152400"/>
          </a:xfrm>
          <a:prstGeom prst="rect">
            <a:avLst/>
          </a:prstGeom>
          <a:gradFill rotWithShape="0">
            <a:gsLst>
              <a:gs pos="0">
                <a:srgbClr val="00B7A5"/>
              </a:gs>
              <a:gs pos="100000">
                <a:srgbClr val="00B7A5">
                  <a:gamma/>
                  <a:tint val="30196"/>
                  <a:invGamma/>
                </a:srgbClr>
              </a:gs>
            </a:gsLst>
            <a:lin ang="5400000" scaled="1"/>
          </a:gradFill>
          <a:ln w="25400">
            <a:solidFill>
              <a:schemeClr val="bg2"/>
            </a:solidFill>
            <a:miter lim="800000"/>
            <a:headEnd/>
            <a:tailEnd/>
          </a:ln>
          <a:effectLst/>
        </p:spPr>
        <p:txBody>
          <a:bodyPr wrap="none" anchor="ctr"/>
          <a:lstStyle/>
          <a:p>
            <a:endParaRPr lang="en-US">
              <a:solidFill>
                <a:srgbClr val="FFFFFF"/>
              </a:solidFill>
            </a:endParaRPr>
          </a:p>
        </p:txBody>
      </p:sp>
      <p:sp>
        <p:nvSpPr>
          <p:cNvPr id="776226" name="Rectangle 34"/>
          <p:cNvSpPr>
            <a:spLocks noChangeArrowheads="1"/>
          </p:cNvSpPr>
          <p:nvPr/>
        </p:nvSpPr>
        <p:spPr bwMode="auto">
          <a:xfrm>
            <a:off x="5943600" y="4495800"/>
            <a:ext cx="1219200" cy="304800"/>
          </a:xfrm>
          <a:prstGeom prst="rect">
            <a:avLst/>
          </a:prstGeom>
          <a:solidFill>
            <a:schemeClr val="folHlink">
              <a:alpha val="50000"/>
            </a:schemeClr>
          </a:solidFill>
          <a:ln w="25400">
            <a:noFill/>
            <a:miter lim="800000"/>
            <a:headEnd/>
            <a:tailEnd/>
          </a:ln>
          <a:effectLst/>
        </p:spPr>
        <p:txBody>
          <a:bodyPr wrap="none" anchor="ctr"/>
          <a:lstStyle/>
          <a:p>
            <a:endParaRPr lang="en-US">
              <a:solidFill>
                <a:srgbClr val="FFFFFF"/>
              </a:solidFill>
            </a:endParaRPr>
          </a:p>
        </p:txBody>
      </p:sp>
      <p:sp>
        <p:nvSpPr>
          <p:cNvPr id="776227" name="Line 35"/>
          <p:cNvSpPr>
            <a:spLocks noChangeShapeType="1"/>
          </p:cNvSpPr>
          <p:nvPr/>
        </p:nvSpPr>
        <p:spPr bwMode="auto">
          <a:xfrm>
            <a:off x="3124200" y="5410200"/>
            <a:ext cx="3124200" cy="0"/>
          </a:xfrm>
          <a:prstGeom prst="line">
            <a:avLst/>
          </a:prstGeom>
          <a:noFill/>
          <a:ln w="15875">
            <a:solidFill>
              <a:schemeClr val="tx1"/>
            </a:solidFill>
            <a:round/>
            <a:headEnd type="none" w="sm" len="sm"/>
            <a:tailEnd type="none" w="lg" len="lg"/>
          </a:ln>
          <a:effectLst/>
        </p:spPr>
        <p:txBody>
          <a:bodyPr wrap="none" anchor="ctr"/>
          <a:lstStyle/>
          <a:p>
            <a:endParaRPr lang="en-US">
              <a:solidFill>
                <a:prstClr val="black"/>
              </a:solidFill>
            </a:endParaRPr>
          </a:p>
        </p:txBody>
      </p:sp>
      <p:sp>
        <p:nvSpPr>
          <p:cNvPr id="776228" name="Line 36"/>
          <p:cNvSpPr>
            <a:spLocks noChangeShapeType="1"/>
          </p:cNvSpPr>
          <p:nvPr/>
        </p:nvSpPr>
        <p:spPr bwMode="auto">
          <a:xfrm>
            <a:off x="3124200" y="5715000"/>
            <a:ext cx="3124200" cy="0"/>
          </a:xfrm>
          <a:prstGeom prst="line">
            <a:avLst/>
          </a:prstGeom>
          <a:noFill/>
          <a:ln w="15875">
            <a:solidFill>
              <a:schemeClr val="tx1"/>
            </a:solidFill>
            <a:round/>
            <a:headEnd type="none" w="sm" len="sm"/>
            <a:tailEnd type="none" w="lg" len="lg"/>
          </a:ln>
          <a:effectLst/>
        </p:spPr>
        <p:txBody>
          <a:bodyPr wrap="none" anchor="ctr"/>
          <a:lstStyle/>
          <a:p>
            <a:endParaRPr lang="en-US">
              <a:solidFill>
                <a:prstClr val="black"/>
              </a:solidFill>
            </a:endParaRPr>
          </a:p>
        </p:txBody>
      </p:sp>
      <p:sp>
        <p:nvSpPr>
          <p:cNvPr id="776229" name="Line 37"/>
          <p:cNvSpPr>
            <a:spLocks noChangeShapeType="1"/>
          </p:cNvSpPr>
          <p:nvPr/>
        </p:nvSpPr>
        <p:spPr bwMode="auto">
          <a:xfrm>
            <a:off x="3124200" y="6019800"/>
            <a:ext cx="3124200" cy="0"/>
          </a:xfrm>
          <a:prstGeom prst="line">
            <a:avLst/>
          </a:prstGeom>
          <a:noFill/>
          <a:ln w="15875">
            <a:solidFill>
              <a:schemeClr val="tx1"/>
            </a:solidFill>
            <a:round/>
            <a:headEnd type="none" w="sm" len="sm"/>
            <a:tailEnd type="none" w="lg" len="lg"/>
          </a:ln>
          <a:effectLst/>
        </p:spPr>
        <p:txBody>
          <a:bodyPr wrap="none" anchor="ctr"/>
          <a:lstStyle/>
          <a:p>
            <a:endParaRPr lang="en-US">
              <a:solidFill>
                <a:prstClr val="black"/>
              </a:solidFill>
            </a:endParaRPr>
          </a:p>
        </p:txBody>
      </p:sp>
      <p:sp>
        <p:nvSpPr>
          <p:cNvPr id="776230" name="Line 38"/>
          <p:cNvSpPr>
            <a:spLocks noChangeShapeType="1"/>
          </p:cNvSpPr>
          <p:nvPr/>
        </p:nvSpPr>
        <p:spPr bwMode="auto">
          <a:xfrm>
            <a:off x="8305800" y="4648200"/>
            <a:ext cx="0" cy="685800"/>
          </a:xfrm>
          <a:prstGeom prst="line">
            <a:avLst/>
          </a:prstGeom>
          <a:noFill/>
          <a:ln w="15875">
            <a:solidFill>
              <a:schemeClr val="bg2"/>
            </a:solidFill>
            <a:round/>
            <a:headEnd type="none" w="sm" len="sm"/>
            <a:tailEnd type="triangle" w="lg" len="lg"/>
          </a:ln>
          <a:effectLst/>
        </p:spPr>
        <p:txBody>
          <a:bodyPr wrap="none" anchor="ctr"/>
          <a:lstStyle/>
          <a:p>
            <a:endParaRPr lang="en-US">
              <a:solidFill>
                <a:prstClr val="black"/>
              </a:solidFill>
            </a:endParaRPr>
          </a:p>
        </p:txBody>
      </p:sp>
      <p:sp>
        <p:nvSpPr>
          <p:cNvPr id="776231" name="Text Box 39"/>
          <p:cNvSpPr txBox="1">
            <a:spLocks noChangeArrowheads="1"/>
          </p:cNvSpPr>
          <p:nvPr/>
        </p:nvSpPr>
        <p:spPr bwMode="auto">
          <a:xfrm>
            <a:off x="381000" y="4419600"/>
            <a:ext cx="1295400" cy="317500"/>
          </a:xfrm>
          <a:prstGeom prst="rect">
            <a:avLst/>
          </a:prstGeom>
          <a:solidFill>
            <a:schemeClr val="tx1"/>
          </a:solidFill>
          <a:ln w="12700">
            <a:solidFill>
              <a:schemeClr val="bg2"/>
            </a:solidFill>
            <a:miter lim="800000"/>
            <a:headEnd type="none" w="sm" len="sm"/>
            <a:tailEnd type="none" w="lg" len="lg"/>
          </a:ln>
          <a:effectLst>
            <a:outerShdw dist="53882" dir="2700000" algn="ctr" rotWithShape="0">
              <a:srgbClr val="0066CC"/>
            </a:outerShdw>
          </a:effectLst>
        </p:spPr>
        <p:txBody>
          <a:bodyPr anchor="ctr">
            <a:spAutoFit/>
          </a:bodyPr>
          <a:lstStyle/>
          <a:p>
            <a:pPr algn="ctr"/>
            <a:r>
              <a:rPr lang="en-US" sz="1400" b="1">
                <a:solidFill>
                  <a:srgbClr val="FFFFFF"/>
                </a:solidFill>
                <a:latin typeface="Arial" charset="0"/>
              </a:rPr>
              <a:t>Build Table</a:t>
            </a:r>
          </a:p>
        </p:txBody>
      </p:sp>
      <p:sp>
        <p:nvSpPr>
          <p:cNvPr id="776232" name="Text Box 40"/>
          <p:cNvSpPr txBox="1">
            <a:spLocks noChangeArrowheads="1"/>
          </p:cNvSpPr>
          <p:nvPr/>
        </p:nvSpPr>
        <p:spPr bwMode="auto">
          <a:xfrm>
            <a:off x="6705600" y="4038600"/>
            <a:ext cx="1295400" cy="317500"/>
          </a:xfrm>
          <a:prstGeom prst="rect">
            <a:avLst/>
          </a:prstGeom>
          <a:solidFill>
            <a:schemeClr val="tx1"/>
          </a:solidFill>
          <a:ln w="12700">
            <a:solidFill>
              <a:schemeClr val="bg2"/>
            </a:solidFill>
            <a:miter lim="800000"/>
            <a:headEnd type="none" w="sm" len="sm"/>
            <a:tailEnd type="none" w="lg" len="lg"/>
          </a:ln>
          <a:effectLst>
            <a:outerShdw dist="53882" dir="2700000" algn="ctr" rotWithShape="0">
              <a:srgbClr val="0066CC"/>
            </a:outerShdw>
          </a:effectLst>
        </p:spPr>
        <p:txBody>
          <a:bodyPr anchor="ctr">
            <a:spAutoFit/>
          </a:bodyPr>
          <a:lstStyle/>
          <a:p>
            <a:pPr algn="ctr"/>
            <a:r>
              <a:rPr lang="en-US" sz="1400" b="1">
                <a:solidFill>
                  <a:srgbClr val="FFFFFF"/>
                </a:solidFill>
                <a:latin typeface="Arial" charset="0"/>
              </a:rPr>
              <a:t>Hash Table</a:t>
            </a:r>
          </a:p>
        </p:txBody>
      </p:sp>
      <p:sp>
        <p:nvSpPr>
          <p:cNvPr id="776233" name="Text Box 41"/>
          <p:cNvSpPr txBox="1">
            <a:spLocks noChangeArrowheads="1"/>
          </p:cNvSpPr>
          <p:nvPr/>
        </p:nvSpPr>
        <p:spPr bwMode="auto">
          <a:xfrm>
            <a:off x="381000" y="5638800"/>
            <a:ext cx="1295400" cy="317500"/>
          </a:xfrm>
          <a:prstGeom prst="rect">
            <a:avLst/>
          </a:prstGeom>
          <a:solidFill>
            <a:schemeClr val="tx1"/>
          </a:solidFill>
          <a:ln w="12700">
            <a:solidFill>
              <a:schemeClr val="bg2"/>
            </a:solidFill>
            <a:miter lim="800000"/>
            <a:headEnd type="none" w="sm" len="sm"/>
            <a:tailEnd type="none" w="lg" len="lg"/>
          </a:ln>
          <a:effectLst>
            <a:outerShdw dist="53882" dir="2700000" algn="ctr" rotWithShape="0">
              <a:srgbClr val="0066CC"/>
            </a:outerShdw>
          </a:effectLst>
        </p:spPr>
        <p:txBody>
          <a:bodyPr anchor="ctr">
            <a:spAutoFit/>
          </a:bodyPr>
          <a:lstStyle/>
          <a:p>
            <a:pPr algn="ctr"/>
            <a:r>
              <a:rPr lang="en-US" sz="1400" b="1">
                <a:solidFill>
                  <a:srgbClr val="FFFFFF"/>
                </a:solidFill>
                <a:latin typeface="Arial" charset="0"/>
              </a:rPr>
              <a:t>Probe Table</a:t>
            </a:r>
          </a:p>
        </p:txBody>
      </p:sp>
      <p:sp>
        <p:nvSpPr>
          <p:cNvPr id="776234" name="Text Box 42"/>
          <p:cNvSpPr txBox="1">
            <a:spLocks noChangeArrowheads="1"/>
          </p:cNvSpPr>
          <p:nvPr/>
        </p:nvSpPr>
        <p:spPr bwMode="auto">
          <a:xfrm>
            <a:off x="6248400" y="4800600"/>
            <a:ext cx="1143000" cy="523220"/>
          </a:xfrm>
          <a:prstGeom prst="rect">
            <a:avLst/>
          </a:prstGeom>
          <a:noFill/>
          <a:ln w="12700">
            <a:noFill/>
            <a:miter lim="800000"/>
            <a:headEnd type="none" w="sm" len="sm"/>
            <a:tailEnd type="none" w="lg" len="lg"/>
          </a:ln>
          <a:effectLst/>
        </p:spPr>
        <p:txBody>
          <a:bodyPr anchor="ctr">
            <a:spAutoFit/>
          </a:bodyPr>
          <a:lstStyle/>
          <a:p>
            <a:pPr algn="ctr"/>
            <a:r>
              <a:rPr lang="en-US" sz="1400" b="1">
                <a:solidFill>
                  <a:srgbClr val="FFFFFF"/>
                </a:solidFill>
                <a:latin typeface="Arial" charset="0"/>
              </a:rPr>
              <a:t> Lookup in </a:t>
            </a:r>
          </a:p>
          <a:p>
            <a:r>
              <a:rPr lang="en-US" sz="1400" b="1">
                <a:solidFill>
                  <a:srgbClr val="FFFFFF"/>
                </a:solidFill>
                <a:latin typeface="Arial" charset="0"/>
              </a:rPr>
              <a:t>Hash Table</a:t>
            </a:r>
          </a:p>
        </p:txBody>
      </p:sp>
      <p:sp>
        <p:nvSpPr>
          <p:cNvPr id="776235" name="AutoShape 43"/>
          <p:cNvSpPr>
            <a:spLocks noChangeArrowheads="1"/>
          </p:cNvSpPr>
          <p:nvPr/>
        </p:nvSpPr>
        <p:spPr bwMode="auto">
          <a:xfrm>
            <a:off x="3200400" y="4038600"/>
            <a:ext cx="2743200" cy="12192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chemeClr val="folHlink"/>
              </a:gs>
              <a:gs pos="100000">
                <a:schemeClr val="folHlink">
                  <a:gamma/>
                  <a:tint val="33333"/>
                  <a:invGamma/>
                </a:schemeClr>
              </a:gs>
            </a:gsLst>
            <a:lin ang="0" scaled="1"/>
          </a:gradFill>
          <a:ln w="15875">
            <a:noFill/>
            <a:miter lim="800000"/>
            <a:headEnd type="none" w="sm" len="sm"/>
            <a:tailEnd type="none" w="lg" len="lg"/>
          </a:ln>
          <a:effectLst/>
        </p:spPr>
        <p:txBody>
          <a:bodyPr wrap="none" anchor="ctr"/>
          <a:lstStyle/>
          <a:p>
            <a:pPr algn="r"/>
            <a:r>
              <a:rPr lang="en-US" b="1" dirty="0">
                <a:solidFill>
                  <a:srgbClr val="FFFFFF"/>
                </a:solidFill>
                <a:effectLst>
                  <a:outerShdw blurRad="38100" dist="38100" dir="2700000" algn="tl">
                    <a:srgbClr val="000000"/>
                  </a:outerShdw>
                </a:effectLst>
                <a:latin typeface="Garamond" pitchFamily="18" charset="0"/>
              </a:rPr>
              <a:t>Hash Join Key</a:t>
            </a:r>
            <a:endParaRPr lang="en-US" sz="1400" b="1" dirty="0">
              <a:solidFill>
                <a:srgbClr val="FFFFFF"/>
              </a:solidFill>
              <a:effectLst>
                <a:outerShdw blurRad="38100" dist="38100" dir="2700000" algn="tl">
                  <a:srgbClr val="000000"/>
                </a:outerShdw>
              </a:effectLst>
              <a:latin typeface="Arial" charset="0"/>
            </a:endParaRPr>
          </a:p>
        </p:txBody>
      </p:sp>
      <p:sp>
        <p:nvSpPr>
          <p:cNvPr id="776236" name="Text Box 44"/>
          <p:cNvSpPr txBox="1">
            <a:spLocks noChangeArrowheads="1"/>
          </p:cNvSpPr>
          <p:nvPr/>
        </p:nvSpPr>
        <p:spPr bwMode="auto">
          <a:xfrm>
            <a:off x="3124200" y="5029200"/>
            <a:ext cx="1981200" cy="997196"/>
          </a:xfrm>
          <a:prstGeom prst="rect">
            <a:avLst/>
          </a:prstGeom>
          <a:noFill/>
          <a:ln w="12700">
            <a:noFill/>
            <a:miter lim="800000"/>
            <a:headEnd type="none" w="sm" len="sm"/>
            <a:tailEnd type="none" w="lg" len="lg"/>
          </a:ln>
          <a:effectLst/>
        </p:spPr>
        <p:txBody>
          <a:bodyPr anchor="ctr">
            <a:spAutoFit/>
          </a:bodyPr>
          <a:lstStyle/>
          <a:p>
            <a:pPr algn="ctr">
              <a:lnSpc>
                <a:spcPct val="140000"/>
              </a:lnSpc>
            </a:pPr>
            <a:r>
              <a:rPr lang="en-US" sz="1400" b="1">
                <a:solidFill>
                  <a:srgbClr val="FFFFFF"/>
                </a:solidFill>
                <a:latin typeface="Arial" charset="0"/>
              </a:rPr>
              <a:t> Hash </a:t>
            </a:r>
          </a:p>
          <a:p>
            <a:pPr algn="ctr">
              <a:lnSpc>
                <a:spcPct val="140000"/>
              </a:lnSpc>
            </a:pPr>
            <a:r>
              <a:rPr lang="en-US" sz="1400" b="1">
                <a:solidFill>
                  <a:srgbClr val="FFFFFF"/>
                </a:solidFill>
                <a:latin typeface="Arial" charset="0"/>
              </a:rPr>
              <a:t>Join </a:t>
            </a:r>
          </a:p>
          <a:p>
            <a:pPr algn="ctr">
              <a:lnSpc>
                <a:spcPct val="140000"/>
              </a:lnSpc>
            </a:pPr>
            <a:r>
              <a:rPr lang="en-US" sz="1400" b="1">
                <a:solidFill>
                  <a:srgbClr val="FFFFFF"/>
                </a:solidFill>
                <a:latin typeface="Arial" charset="0"/>
              </a:rPr>
              <a:t>Key </a:t>
            </a:r>
          </a:p>
        </p:txBody>
      </p:sp>
      <p:sp>
        <p:nvSpPr>
          <p:cNvPr id="776237" name="Line 45"/>
          <p:cNvSpPr>
            <a:spLocks noChangeShapeType="1"/>
          </p:cNvSpPr>
          <p:nvPr/>
        </p:nvSpPr>
        <p:spPr bwMode="auto">
          <a:xfrm>
            <a:off x="7162800" y="4648200"/>
            <a:ext cx="1143000" cy="0"/>
          </a:xfrm>
          <a:prstGeom prst="line">
            <a:avLst/>
          </a:prstGeom>
          <a:noFill/>
          <a:ln w="15875">
            <a:solidFill>
              <a:schemeClr val="bg2"/>
            </a:solidFill>
            <a:round/>
            <a:headEnd type="none" w="sm" len="sm"/>
            <a:tailEnd type="none" w="lg" len="lg"/>
          </a:ln>
          <a:effectLst/>
        </p:spPr>
        <p:txBody>
          <a:bodyPr wrap="none" anchor="ctr"/>
          <a:lstStyle/>
          <a:p>
            <a:endParaRPr lang="en-US">
              <a:solidFill>
                <a:prstClr val="black"/>
              </a:solidFill>
            </a:endParaRPr>
          </a:p>
        </p:txBody>
      </p:sp>
      <p:sp>
        <p:nvSpPr>
          <p:cNvPr id="776238" name="Line 46"/>
          <p:cNvSpPr>
            <a:spLocks noChangeShapeType="1"/>
          </p:cNvSpPr>
          <p:nvPr/>
        </p:nvSpPr>
        <p:spPr bwMode="auto">
          <a:xfrm>
            <a:off x="6248400" y="5410200"/>
            <a:ext cx="1524000" cy="0"/>
          </a:xfrm>
          <a:prstGeom prst="line">
            <a:avLst/>
          </a:prstGeom>
          <a:noFill/>
          <a:ln w="15875">
            <a:solidFill>
              <a:schemeClr val="tx1"/>
            </a:solidFill>
            <a:round/>
            <a:headEnd type="none" w="sm" len="sm"/>
            <a:tailEnd type="triangle" w="lg" len="lg"/>
          </a:ln>
          <a:effectLst/>
        </p:spPr>
        <p:txBody>
          <a:bodyPr wrap="none" anchor="ctr"/>
          <a:lstStyle/>
          <a:p>
            <a:endParaRPr lang="en-US">
              <a:solidFill>
                <a:prstClr val="black"/>
              </a:solidFill>
            </a:endParaRPr>
          </a:p>
        </p:txBody>
      </p:sp>
      <p:sp>
        <p:nvSpPr>
          <p:cNvPr id="776239" name="Line 47"/>
          <p:cNvSpPr>
            <a:spLocks noChangeShapeType="1"/>
          </p:cNvSpPr>
          <p:nvPr/>
        </p:nvSpPr>
        <p:spPr bwMode="auto">
          <a:xfrm flipV="1">
            <a:off x="6248400" y="5562600"/>
            <a:ext cx="1524000" cy="152400"/>
          </a:xfrm>
          <a:prstGeom prst="line">
            <a:avLst/>
          </a:prstGeom>
          <a:noFill/>
          <a:ln w="15875">
            <a:solidFill>
              <a:schemeClr val="tx1"/>
            </a:solidFill>
            <a:round/>
            <a:headEnd type="none" w="sm" len="sm"/>
            <a:tailEnd type="triangle" w="lg" len="lg"/>
          </a:ln>
          <a:effectLst/>
        </p:spPr>
        <p:txBody>
          <a:bodyPr wrap="none" anchor="ctr"/>
          <a:lstStyle/>
          <a:p>
            <a:endParaRPr lang="en-US">
              <a:solidFill>
                <a:prstClr val="black"/>
              </a:solidFill>
            </a:endParaRPr>
          </a:p>
        </p:txBody>
      </p:sp>
      <p:sp>
        <p:nvSpPr>
          <p:cNvPr id="776240" name="Line 48"/>
          <p:cNvSpPr>
            <a:spLocks noChangeShapeType="1"/>
          </p:cNvSpPr>
          <p:nvPr/>
        </p:nvSpPr>
        <p:spPr bwMode="auto">
          <a:xfrm flipV="1">
            <a:off x="6248400" y="5715000"/>
            <a:ext cx="1524000" cy="304800"/>
          </a:xfrm>
          <a:prstGeom prst="line">
            <a:avLst/>
          </a:prstGeom>
          <a:noFill/>
          <a:ln w="15875">
            <a:solidFill>
              <a:schemeClr val="tx1"/>
            </a:solidFill>
            <a:round/>
            <a:headEnd type="none" w="sm" len="sm"/>
            <a:tailEnd type="triangle" w="lg" len="lg"/>
          </a:ln>
          <a:effectLst/>
        </p:spPr>
        <p:txBody>
          <a:bodyPr wrap="none" anchor="ctr"/>
          <a:lstStyle/>
          <a:p>
            <a:endParaRPr lang="en-US">
              <a:solidFill>
                <a:prstClr val="black"/>
              </a:solidFill>
            </a:endParaRPr>
          </a:p>
        </p:txBody>
      </p:sp>
    </p:spTree>
    <p:extLst>
      <p:ext uri="{BB962C8B-B14F-4D97-AF65-F5344CB8AC3E}">
        <p14:creationId xmlns:p14="http://schemas.microsoft.com/office/powerpoint/2010/main" val="241309246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77218" name="Rectangle 2"/>
          <p:cNvSpPr>
            <a:spLocks noGrp="1" noChangeArrowheads="1"/>
          </p:cNvSpPr>
          <p:nvPr>
            <p:ph type="title"/>
          </p:nvPr>
        </p:nvSpPr>
        <p:spPr/>
        <p:txBody>
          <a:bodyPr/>
          <a:lstStyle/>
          <a:p>
            <a:r>
              <a:rPr lang="en-US">
                <a:solidFill>
                  <a:srgbClr val="FFFFFF"/>
                </a:solidFill>
              </a:rPr>
              <a:t>Hash Join</a:t>
            </a:r>
          </a:p>
        </p:txBody>
      </p:sp>
      <p:sp>
        <p:nvSpPr>
          <p:cNvPr id="777219" name="Rectangle 3"/>
          <p:cNvSpPr>
            <a:spLocks noGrp="1" noChangeArrowheads="1"/>
          </p:cNvSpPr>
          <p:nvPr>
            <p:ph idx="1"/>
          </p:nvPr>
        </p:nvSpPr>
        <p:spPr/>
        <p:txBody>
          <a:bodyPr>
            <a:normAutofit/>
          </a:bodyPr>
          <a:lstStyle/>
          <a:p>
            <a:pPr>
              <a:lnSpc>
                <a:spcPct val="80000"/>
              </a:lnSpc>
            </a:pPr>
            <a:r>
              <a:rPr lang="en-US" sz="2400" dirty="0">
                <a:solidFill>
                  <a:srgbClr val="FFFFFF"/>
                </a:solidFill>
              </a:rPr>
              <a:t>The top input is build input, smaller of the two inputs.</a:t>
            </a:r>
          </a:p>
          <a:p>
            <a:pPr>
              <a:lnSpc>
                <a:spcPct val="80000"/>
              </a:lnSpc>
            </a:pPr>
            <a:r>
              <a:rPr lang="en-US" sz="2400" dirty="0">
                <a:solidFill>
                  <a:srgbClr val="FFFFFF"/>
                </a:solidFill>
              </a:rPr>
              <a:t>The bottom input is probe input.</a:t>
            </a:r>
          </a:p>
          <a:p>
            <a:pPr>
              <a:lnSpc>
                <a:spcPct val="80000"/>
              </a:lnSpc>
            </a:pPr>
            <a:r>
              <a:rPr lang="en-US" sz="2400" dirty="0">
                <a:solidFill>
                  <a:srgbClr val="FFFFFF"/>
                </a:solidFill>
              </a:rPr>
              <a:t>Outer table is completely read before first inner row is accessed.</a:t>
            </a:r>
          </a:p>
          <a:p>
            <a:pPr>
              <a:lnSpc>
                <a:spcPct val="80000"/>
              </a:lnSpc>
            </a:pPr>
            <a:r>
              <a:rPr lang="en-US" sz="2400" dirty="0" smtClean="0">
                <a:solidFill>
                  <a:srgbClr val="FFFFFF"/>
                </a:solidFill>
              </a:rPr>
              <a:t>The </a:t>
            </a:r>
            <a:r>
              <a:rPr lang="en-US" sz="2400" dirty="0">
                <a:solidFill>
                  <a:srgbClr val="FFFFFF"/>
                </a:solidFill>
              </a:rPr>
              <a:t>larger the Outer table, the more memory is needed.</a:t>
            </a:r>
          </a:p>
          <a:p>
            <a:pPr>
              <a:lnSpc>
                <a:spcPct val="80000"/>
              </a:lnSpc>
            </a:pPr>
            <a:r>
              <a:rPr lang="en-US" sz="2400" dirty="0">
                <a:solidFill>
                  <a:srgbClr val="FFFFFF"/>
                </a:solidFill>
              </a:rPr>
              <a:t>Indexes are not used, good for ad-hoc queries</a:t>
            </a:r>
            <a:r>
              <a:rPr lang="en-US" sz="2400" dirty="0" smtClean="0">
                <a:solidFill>
                  <a:srgbClr val="FFFFFF"/>
                </a:solidFill>
              </a:rPr>
              <a:t>.</a:t>
            </a:r>
          </a:p>
          <a:p>
            <a:pPr>
              <a:lnSpc>
                <a:spcPct val="80000"/>
              </a:lnSpc>
            </a:pPr>
            <a:endParaRPr lang="en-US" sz="2000" dirty="0">
              <a:solidFill>
                <a:srgbClr val="FFFFFF"/>
              </a:solidFill>
            </a:endParaRPr>
          </a:p>
        </p:txBody>
      </p:sp>
    </p:spTree>
    <p:extLst>
      <p:ext uri="{BB962C8B-B14F-4D97-AF65-F5344CB8AC3E}">
        <p14:creationId xmlns:p14="http://schemas.microsoft.com/office/powerpoint/2010/main" val="67003512"/>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10691813" y="-150813"/>
            <a:ext cx="184731" cy="369332"/>
          </a:xfrm>
          <a:prstGeom prst="rect">
            <a:avLst/>
          </a:prstGeom>
          <a:noFill/>
          <a:ln w="9525">
            <a:noFill/>
            <a:miter lim="800000"/>
            <a:headEnd/>
            <a:tailEnd/>
          </a:ln>
        </p:spPr>
        <p:txBody>
          <a:bodyPr wrap="none" anchor="ctr">
            <a:spAutoFit/>
          </a:bodyPr>
          <a:lstStyle/>
          <a:p>
            <a:endParaRPr lang="zh-CN" altLang="zh-CN">
              <a:solidFill>
                <a:srgbClr val="FFFFFF"/>
              </a:solidFill>
            </a:endParaRPr>
          </a:p>
        </p:txBody>
      </p:sp>
      <p:graphicFrame>
        <p:nvGraphicFramePr>
          <p:cNvPr id="46291" name="Group 211"/>
          <p:cNvGraphicFramePr>
            <a:graphicFrameLocks noGrp="1"/>
          </p:cNvGraphicFramePr>
          <p:nvPr>
            <p:extLst>
              <p:ext uri="{D42A27DB-BD31-4B8C-83A1-F6EECF244321}">
                <p14:modId xmlns:p14="http://schemas.microsoft.com/office/powerpoint/2010/main" val="1318398181"/>
              </p:ext>
            </p:extLst>
          </p:nvPr>
        </p:nvGraphicFramePr>
        <p:xfrm>
          <a:off x="381000" y="457200"/>
          <a:ext cx="8534400" cy="3718560"/>
        </p:xfrm>
        <a:graphic>
          <a:graphicData uri="http://schemas.openxmlformats.org/drawingml/2006/table">
            <a:tbl>
              <a:tblPr/>
              <a:tblGrid>
                <a:gridCol w="1306513"/>
                <a:gridCol w="2164407"/>
                <a:gridCol w="2507605"/>
                <a:gridCol w="2555875"/>
              </a:tblGrid>
              <a:tr h="1968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bg1"/>
                          </a:solidFill>
                          <a:effectLst/>
                          <a:latin typeface="Times New Roman" pitchFamily="18" charset="0"/>
                          <a:ea typeface="宋体" charset="-122"/>
                        </a:rPr>
                        <a:t> </a:t>
                      </a:r>
                      <a:endParaRPr kumimoji="0" lang="zh-CN" altLang="en-US" sz="1400" b="0" i="0" u="none" strike="noStrike" cap="none" normalizeH="0" baseline="0" dirty="0" smtClean="0">
                        <a:ln>
                          <a:noFill/>
                        </a:ln>
                        <a:solidFill>
                          <a:schemeClr val="bg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bg1"/>
                          </a:solidFill>
                          <a:effectLst/>
                          <a:latin typeface="Times New Roman" pitchFamily="18" charset="0"/>
                          <a:ea typeface="宋体" charset="-122"/>
                        </a:rPr>
                        <a:t>Nested Loops Join</a:t>
                      </a:r>
                      <a:endParaRPr kumimoji="0" lang="en-US" altLang="zh-CN" sz="1400" b="0" i="0" u="none" strike="noStrike" cap="none" normalizeH="0" baseline="0" dirty="0" smtClean="0">
                        <a:ln>
                          <a:noFill/>
                        </a:ln>
                        <a:solidFill>
                          <a:schemeClr val="bg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bg1"/>
                          </a:solidFill>
                          <a:effectLst/>
                          <a:latin typeface="Times New Roman" pitchFamily="18" charset="0"/>
                          <a:ea typeface="宋体" charset="-122"/>
                        </a:rPr>
                        <a:t>Merge Join</a:t>
                      </a:r>
                      <a:endParaRPr kumimoji="0" lang="en-US" altLang="zh-CN" sz="1400" b="0" i="0" u="none" strike="noStrike" cap="none" normalizeH="0" baseline="0" dirty="0" smtClean="0">
                        <a:ln>
                          <a:noFill/>
                        </a:ln>
                        <a:solidFill>
                          <a:schemeClr val="bg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1" i="0" u="none" strike="noStrike" cap="none" normalizeH="0" baseline="0" dirty="0" smtClean="0">
                          <a:ln>
                            <a:noFill/>
                          </a:ln>
                          <a:solidFill>
                            <a:schemeClr val="bg1"/>
                          </a:solidFill>
                          <a:effectLst/>
                          <a:latin typeface="Times New Roman" pitchFamily="18" charset="0"/>
                          <a:ea typeface="宋体" charset="-122"/>
                        </a:rPr>
                        <a:t>Hash Join</a:t>
                      </a:r>
                      <a:endParaRPr kumimoji="0" lang="en-US" altLang="zh-CN" sz="1400" b="0" i="0" u="none" strike="noStrike" cap="none" normalizeH="0" baseline="0" dirty="0" smtClean="0">
                        <a:ln>
                          <a:noFill/>
                        </a:ln>
                        <a:solidFill>
                          <a:schemeClr val="bg1"/>
                        </a:solidFill>
                        <a:effectLst/>
                        <a:latin typeface="Times New Roman" pitchFamily="18" charset="0"/>
                        <a:ea typeface="宋体"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97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bg1"/>
                          </a:solidFill>
                          <a:effectLst/>
                          <a:latin typeface="Times New Roman" pitchFamily="18" charset="0"/>
                          <a:ea typeface="宋体" charset="-122"/>
                        </a:rPr>
                        <a:t>Best for . .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kern="1200" cap="none" normalizeH="0" baseline="0" dirty="0" smtClean="0">
                          <a:ln>
                            <a:noFill/>
                          </a:ln>
                          <a:solidFill>
                            <a:schemeClr val="bg1"/>
                          </a:solidFill>
                          <a:effectLst/>
                          <a:latin typeface="Times New Roman" pitchFamily="18" charset="0"/>
                          <a:ea typeface="宋体" charset="-122"/>
                          <a:cs typeface="+mn-cs"/>
                        </a:rPr>
                        <a:t>Relatively small inputs with an index on the inner table on the join key.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bg1"/>
                          </a:solidFill>
                          <a:effectLst/>
                          <a:latin typeface="Times New Roman" pitchFamily="18" charset="0"/>
                          <a:ea typeface="宋体" charset="-122"/>
                        </a:rPr>
                        <a:t>Medium to large inputs with indexes to provide order on the equijoin keys and/or where we require order after the join.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bg1"/>
                          </a:solidFill>
                          <a:effectLst/>
                          <a:latin typeface="Times New Roman" pitchFamily="18" charset="0"/>
                          <a:ea typeface="宋体" charset="-122"/>
                        </a:rPr>
                        <a:t>Data warehouse queries with medium to large inputs. </a:t>
                      </a:r>
                      <a:r>
                        <a:rPr kumimoji="0" lang="en-US" altLang="zh-CN" sz="1400" b="0" i="0" u="none" strike="noStrike" kern="1200" cap="none" normalizeH="0" baseline="0" dirty="0" smtClean="0">
                          <a:ln>
                            <a:noFill/>
                          </a:ln>
                          <a:solidFill>
                            <a:schemeClr val="bg1"/>
                          </a:solidFill>
                          <a:effectLst/>
                          <a:latin typeface="Times New Roman" pitchFamily="18" charset="0"/>
                          <a:ea typeface="宋体" charset="-122"/>
                          <a:cs typeface="+mn-cs"/>
                        </a:rPr>
                        <a:t>Scalable parallel execution.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41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bg1"/>
                          </a:solidFill>
                          <a:effectLst/>
                          <a:latin typeface="Times New Roman" pitchFamily="18" charset="0"/>
                          <a:ea typeface="宋体" charset="-122"/>
                        </a:rPr>
                        <a:t>Stop and go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bg1"/>
                          </a:solidFill>
                          <a:effectLst/>
                          <a:latin typeface="Times New Roman" pitchFamily="18" charset="0"/>
                          <a:ea typeface="宋体" charset="-122"/>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bg1"/>
                          </a:solidFill>
                          <a:effectLst/>
                          <a:latin typeface="Times New Roman" pitchFamily="18" charset="0"/>
                          <a:ea typeface="宋体" charset="-122"/>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bg1"/>
                          </a:solidFill>
                          <a:effectLst/>
                          <a:latin typeface="Times New Roman" pitchFamily="18" charset="0"/>
                          <a:ea typeface="宋体" charset="-122"/>
                        </a:rPr>
                        <a:t>Yes (build input only)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bg1"/>
                          </a:solidFill>
                          <a:effectLst/>
                          <a:latin typeface="Times New Roman" pitchFamily="18" charset="0"/>
                          <a:ea typeface="宋体" charset="-122"/>
                        </a:rPr>
                        <a:t>Outer and semi-joins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bg1"/>
                          </a:solidFill>
                          <a:effectLst/>
                          <a:latin typeface="Times New Roman" pitchFamily="18" charset="0"/>
                          <a:ea typeface="宋体" charset="-122"/>
                        </a:rPr>
                        <a:t>Left joins only (full outer joins via transformation)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bg1"/>
                          </a:solidFill>
                          <a:effectLst/>
                          <a:latin typeface="Times New Roman" pitchFamily="18" charset="0"/>
                          <a:ea typeface="宋体" charset="-122"/>
                        </a:rPr>
                        <a:t>All join types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bg1"/>
                          </a:solidFill>
                          <a:effectLst/>
                          <a:latin typeface="Times New Roman" pitchFamily="18" charset="0"/>
                          <a:ea typeface="宋体" charset="-122"/>
                        </a:rPr>
                        <a:t>All join types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41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bg1"/>
                          </a:solidFill>
                          <a:effectLst/>
                          <a:latin typeface="Times New Roman" pitchFamily="18" charset="0"/>
                          <a:ea typeface="宋体" charset="-122"/>
                        </a:rPr>
                        <a:t>Uses memory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bg1"/>
                          </a:solidFill>
                          <a:effectLst/>
                          <a:latin typeface="Times New Roman" pitchFamily="18" charset="0"/>
                          <a:ea typeface="宋体" charset="-122"/>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bg1"/>
                          </a:solidFill>
                          <a:effectLst/>
                          <a:latin typeface="Times New Roman" pitchFamily="18" charset="0"/>
                          <a:ea typeface="宋体" charset="-122"/>
                        </a:rPr>
                        <a:t>No (may require sorts which use memory)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kern="1200" cap="none" normalizeH="0" baseline="0" dirty="0" smtClean="0">
                          <a:ln>
                            <a:noFill/>
                          </a:ln>
                          <a:solidFill>
                            <a:schemeClr val="bg1"/>
                          </a:solidFill>
                          <a:effectLst/>
                          <a:latin typeface="Times New Roman" pitchFamily="18" charset="0"/>
                          <a:ea typeface="宋体" charset="-122"/>
                          <a:cs typeface="+mn-cs"/>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41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bg1"/>
                          </a:solidFill>
                          <a:effectLst/>
                          <a:latin typeface="Times New Roman" pitchFamily="18" charset="0"/>
                          <a:ea typeface="宋体" charset="-122"/>
                        </a:rPr>
                        <a:t>Uses tempdb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bg1"/>
                          </a:solidFill>
                          <a:effectLst/>
                          <a:latin typeface="Times New Roman" pitchFamily="18" charset="0"/>
                          <a:ea typeface="宋体" charset="-122"/>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bg1"/>
                          </a:solidFill>
                          <a:effectLst/>
                          <a:latin typeface="Times New Roman" pitchFamily="18" charset="0"/>
                          <a:ea typeface="宋体" charset="-122"/>
                        </a:rPr>
                        <a:t>Yes (many-to-many join only)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kern="1200" cap="none" normalizeH="0" baseline="0" dirty="0" smtClean="0">
                          <a:ln>
                            <a:noFill/>
                          </a:ln>
                          <a:solidFill>
                            <a:schemeClr val="bg1"/>
                          </a:solidFill>
                          <a:effectLst/>
                          <a:latin typeface="Times New Roman" pitchFamily="18" charset="0"/>
                          <a:ea typeface="宋体" charset="-122"/>
                          <a:cs typeface="+mn-cs"/>
                        </a:rPr>
                        <a:t>Yes </a:t>
                      </a:r>
                      <a:r>
                        <a:rPr kumimoji="0" lang="en-US" altLang="zh-CN" sz="1400" b="0" i="0" u="none" strike="noStrike" cap="none" normalizeH="0" baseline="0" dirty="0" smtClean="0">
                          <a:ln>
                            <a:noFill/>
                          </a:ln>
                          <a:solidFill>
                            <a:schemeClr val="bg1"/>
                          </a:solidFill>
                          <a:effectLst/>
                          <a:latin typeface="Times New Roman" pitchFamily="18" charset="0"/>
                          <a:ea typeface="宋体" charset="-122"/>
                        </a:rPr>
                        <a:t>(if join runs out of memory and spills)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41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bg1"/>
                          </a:solidFill>
                          <a:effectLst/>
                          <a:latin typeface="Times New Roman" pitchFamily="18" charset="0"/>
                          <a:ea typeface="宋体" charset="-122"/>
                        </a:rPr>
                        <a:t>Requires order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bg1"/>
                          </a:solidFill>
                          <a:effectLst/>
                          <a:latin typeface="Times New Roman" pitchFamily="18" charset="0"/>
                          <a:ea typeface="宋体" charset="-122"/>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kern="1200" cap="none" normalizeH="0" baseline="0" dirty="0" smtClean="0">
                          <a:ln>
                            <a:noFill/>
                          </a:ln>
                          <a:solidFill>
                            <a:schemeClr val="bg1"/>
                          </a:solidFill>
                          <a:effectLst/>
                          <a:latin typeface="Times New Roman" pitchFamily="18" charset="0"/>
                          <a:ea typeface="宋体" charset="-122"/>
                          <a:cs typeface="+mn-cs"/>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bg1"/>
                          </a:solidFill>
                          <a:effectLst/>
                          <a:latin typeface="Times New Roman" pitchFamily="18" charset="0"/>
                          <a:ea typeface="宋体" charset="-122"/>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41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bg1"/>
                          </a:solidFill>
                          <a:effectLst/>
                          <a:latin typeface="Times New Roman" pitchFamily="18" charset="0"/>
                          <a:ea typeface="宋体" charset="-122"/>
                        </a:rPr>
                        <a:t>Preserves order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bg1"/>
                          </a:solidFill>
                          <a:effectLst/>
                          <a:latin typeface="Times New Roman" pitchFamily="18" charset="0"/>
                          <a:ea typeface="宋体" charset="-122"/>
                        </a:rPr>
                        <a:t>Yes (outer input only)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bg1"/>
                          </a:solidFill>
                          <a:effectLst/>
                          <a:latin typeface="Times New Roman" pitchFamily="18" charset="0"/>
                          <a:ea typeface="宋体" charset="-122"/>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bg1"/>
                          </a:solidFill>
                          <a:effectLst/>
                          <a:latin typeface="Times New Roman" pitchFamily="18" charset="0"/>
                          <a:ea typeface="宋体" charset="-122"/>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5425" name="Rectangle 101"/>
          <p:cNvSpPr>
            <a:spLocks noChangeArrowheads="1"/>
          </p:cNvSpPr>
          <p:nvPr/>
        </p:nvSpPr>
        <p:spPr bwMode="auto">
          <a:xfrm>
            <a:off x="-10691813" y="6188075"/>
            <a:ext cx="184731" cy="830997"/>
          </a:xfrm>
          <a:prstGeom prst="rect">
            <a:avLst/>
          </a:prstGeom>
          <a:noFill/>
          <a:ln w="9525">
            <a:noFill/>
            <a:miter lim="800000"/>
            <a:headEnd/>
            <a:tailEnd/>
          </a:ln>
        </p:spPr>
        <p:txBody>
          <a:bodyPr wrap="none" anchor="ctr">
            <a:spAutoFit/>
          </a:bodyPr>
          <a:lstStyle/>
          <a:p>
            <a:pPr eaLnBrk="0" hangingPunct="0"/>
            <a:r>
              <a:rPr lang="zh-CN" altLang="en-US" sz="2400">
                <a:solidFill>
                  <a:srgbClr val="FFFFFF"/>
                </a:solidFill>
                <a:latin typeface="Times New Roman" pitchFamily="18" charset="0"/>
              </a:rPr>
              <a:t/>
            </a:r>
            <a:br>
              <a:rPr lang="zh-CN" altLang="en-US" sz="2400">
                <a:solidFill>
                  <a:srgbClr val="FFFFFF"/>
                </a:solidFill>
                <a:latin typeface="Times New Roman" pitchFamily="18" charset="0"/>
              </a:rPr>
            </a:br>
            <a:endParaRPr lang="zh-CN" altLang="en-US" sz="2400">
              <a:solidFill>
                <a:srgbClr val="FFFFFF"/>
              </a:solidFill>
              <a:latin typeface="Times New Roman" pitchFamily="18" charset="0"/>
            </a:endParaRPr>
          </a:p>
        </p:txBody>
      </p:sp>
    </p:spTree>
    <p:extLst>
      <p:ext uri="{BB962C8B-B14F-4D97-AF65-F5344CB8AC3E}">
        <p14:creationId xmlns:p14="http://schemas.microsoft.com/office/powerpoint/2010/main" val="353463702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81314" name="Rectangle 2"/>
          <p:cNvSpPr>
            <a:spLocks noGrp="1" noChangeArrowheads="1"/>
          </p:cNvSpPr>
          <p:nvPr>
            <p:ph type="title"/>
          </p:nvPr>
        </p:nvSpPr>
        <p:spPr/>
        <p:txBody>
          <a:bodyPr/>
          <a:lstStyle/>
          <a:p>
            <a:r>
              <a:rPr lang="en-US" dirty="0" smtClean="0">
                <a:solidFill>
                  <a:srgbClr val="FFFFFF"/>
                </a:solidFill>
              </a:rPr>
              <a:t>Key/RID Lookups</a:t>
            </a:r>
            <a:endParaRPr lang="en-US" dirty="0">
              <a:solidFill>
                <a:srgbClr val="FFFFFF"/>
              </a:solidFill>
            </a:endParaRPr>
          </a:p>
        </p:txBody>
      </p:sp>
      <p:sp>
        <p:nvSpPr>
          <p:cNvPr id="781315" name="Rectangle 3"/>
          <p:cNvSpPr>
            <a:spLocks noGrp="1" noChangeArrowheads="1"/>
          </p:cNvSpPr>
          <p:nvPr>
            <p:ph idx="1"/>
          </p:nvPr>
        </p:nvSpPr>
        <p:spPr/>
        <p:txBody>
          <a:bodyPr/>
          <a:lstStyle/>
          <a:p>
            <a:r>
              <a:rPr lang="en-US" dirty="0" smtClean="0">
                <a:solidFill>
                  <a:srgbClr val="FFFFFF"/>
                </a:solidFill>
              </a:rPr>
              <a:t>Lookup </a:t>
            </a:r>
            <a:r>
              <a:rPr lang="en-US" dirty="0">
                <a:solidFill>
                  <a:srgbClr val="FFFFFF"/>
                </a:solidFill>
              </a:rPr>
              <a:t>uses a </a:t>
            </a:r>
            <a:r>
              <a:rPr lang="en-US" dirty="0" smtClean="0">
                <a:solidFill>
                  <a:srgbClr val="FFFFFF"/>
                </a:solidFill>
              </a:rPr>
              <a:t>Bookmark (clustered index key or RID) </a:t>
            </a:r>
            <a:r>
              <a:rPr lang="en-US" dirty="0">
                <a:solidFill>
                  <a:srgbClr val="FFFFFF"/>
                </a:solidFill>
              </a:rPr>
              <a:t>to look up a row in clustered index or table</a:t>
            </a:r>
          </a:p>
          <a:p>
            <a:r>
              <a:rPr lang="en-US" dirty="0">
                <a:solidFill>
                  <a:srgbClr val="FFFFFF"/>
                </a:solidFill>
              </a:rPr>
              <a:t>Every </a:t>
            </a:r>
            <a:r>
              <a:rPr lang="en-US" dirty="0" smtClean="0">
                <a:solidFill>
                  <a:srgbClr val="FFFFFF"/>
                </a:solidFill>
              </a:rPr>
              <a:t>Lookup </a:t>
            </a:r>
            <a:r>
              <a:rPr lang="en-US" dirty="0">
                <a:solidFill>
                  <a:srgbClr val="FFFFFF"/>
                </a:solidFill>
              </a:rPr>
              <a:t>can be removed just by adding columns to the existing index</a:t>
            </a:r>
          </a:p>
          <a:p>
            <a:r>
              <a:rPr lang="en-US" dirty="0">
                <a:solidFill>
                  <a:srgbClr val="FFFFFF"/>
                </a:solidFill>
              </a:rPr>
              <a:t>In some cases this may give great performance improvement</a:t>
            </a:r>
          </a:p>
        </p:txBody>
      </p:sp>
    </p:spTree>
    <p:extLst>
      <p:ext uri="{BB962C8B-B14F-4D97-AF65-F5344CB8AC3E}">
        <p14:creationId xmlns:p14="http://schemas.microsoft.com/office/powerpoint/2010/main" val="70698540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47874" name="Rectangle 2"/>
          <p:cNvSpPr>
            <a:spLocks noGrp="1" noChangeArrowheads="1"/>
          </p:cNvSpPr>
          <p:nvPr>
            <p:ph type="title"/>
          </p:nvPr>
        </p:nvSpPr>
        <p:spPr/>
        <p:txBody>
          <a:bodyPr/>
          <a:lstStyle/>
          <a:p>
            <a:r>
              <a:rPr lang="en-US" dirty="0">
                <a:solidFill>
                  <a:srgbClr val="FFFFFF"/>
                </a:solidFill>
              </a:rPr>
              <a:t>What </a:t>
            </a:r>
            <a:r>
              <a:rPr lang="en-US" dirty="0" smtClean="0">
                <a:solidFill>
                  <a:srgbClr val="FFFFFF"/>
                </a:solidFill>
              </a:rPr>
              <a:t>to </a:t>
            </a:r>
            <a:r>
              <a:rPr lang="en-US" dirty="0">
                <a:solidFill>
                  <a:srgbClr val="FFFFFF"/>
                </a:solidFill>
              </a:rPr>
              <a:t>look for?</a:t>
            </a:r>
            <a:endParaRPr lang="en-US" sz="1300" dirty="0">
              <a:solidFill>
                <a:srgbClr val="FFFFFF"/>
              </a:solidFill>
            </a:endParaRPr>
          </a:p>
        </p:txBody>
      </p:sp>
      <p:sp>
        <p:nvSpPr>
          <p:cNvPr id="847875" name="Rectangle 3"/>
          <p:cNvSpPr>
            <a:spLocks noGrp="1" noChangeArrowheads="1"/>
          </p:cNvSpPr>
          <p:nvPr>
            <p:ph idx="1"/>
          </p:nvPr>
        </p:nvSpPr>
        <p:spPr>
          <a:xfrm>
            <a:off x="838200" y="1416050"/>
            <a:ext cx="7315200" cy="4451350"/>
          </a:xfrm>
        </p:spPr>
        <p:txBody>
          <a:bodyPr/>
          <a:lstStyle/>
          <a:p>
            <a:r>
              <a:rPr lang="en-US" dirty="0">
                <a:solidFill>
                  <a:srgbClr val="FFFFFF"/>
                </a:solidFill>
              </a:rPr>
              <a:t>Large row counts or execution counts</a:t>
            </a:r>
          </a:p>
          <a:p>
            <a:r>
              <a:rPr lang="en-US" dirty="0">
                <a:solidFill>
                  <a:srgbClr val="FFFFFF"/>
                </a:solidFill>
              </a:rPr>
              <a:t>Large estimated costs</a:t>
            </a:r>
          </a:p>
          <a:p>
            <a:r>
              <a:rPr lang="en-US" dirty="0">
                <a:solidFill>
                  <a:srgbClr val="FFFFFF"/>
                </a:solidFill>
              </a:rPr>
              <a:t>Join techniques (hash, loop, merge)</a:t>
            </a:r>
          </a:p>
          <a:p>
            <a:r>
              <a:rPr lang="en-US" dirty="0">
                <a:solidFill>
                  <a:srgbClr val="FFFFFF"/>
                </a:solidFill>
              </a:rPr>
              <a:t>Access techniques (seeks, scans, bookmark lookups)</a:t>
            </a:r>
          </a:p>
          <a:p>
            <a:r>
              <a:rPr lang="en-US" dirty="0" smtClean="0">
                <a:solidFill>
                  <a:srgbClr val="FFFFFF"/>
                </a:solidFill>
              </a:rPr>
              <a:t>Other </a:t>
            </a:r>
            <a:r>
              <a:rPr lang="en-US" dirty="0">
                <a:solidFill>
                  <a:srgbClr val="FFFFFF"/>
                </a:solidFill>
              </a:rPr>
              <a:t>operations (sort, top, …)</a:t>
            </a:r>
          </a:p>
          <a:p>
            <a:endParaRPr lang="en-US" dirty="0">
              <a:solidFill>
                <a:srgbClr val="FFFFFF"/>
              </a:solidFill>
            </a:endParaRPr>
          </a:p>
        </p:txBody>
      </p:sp>
    </p:spTree>
    <p:extLst>
      <p:ext uri="{BB962C8B-B14F-4D97-AF65-F5344CB8AC3E}">
        <p14:creationId xmlns:p14="http://schemas.microsoft.com/office/powerpoint/2010/main" val="314760060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08920"/>
            <a:ext cx="8229600" cy="1143000"/>
          </a:xfrm>
        </p:spPr>
        <p:txBody>
          <a:bodyPr/>
          <a:lstStyle/>
          <a:p>
            <a:r>
              <a:rPr lang="en-US" altLang="zh-CN" dirty="0" smtClean="0">
                <a:solidFill>
                  <a:schemeClr val="bg1"/>
                </a:solidFill>
              </a:rPr>
              <a:t>Index</a:t>
            </a:r>
            <a:endParaRPr lang="zh-CN" altLang="en-US" dirty="0">
              <a:solidFill>
                <a:schemeClr val="bg1"/>
              </a:solidFill>
            </a:endParaRPr>
          </a:p>
        </p:txBody>
      </p:sp>
    </p:spTree>
    <p:extLst>
      <p:ext uri="{BB962C8B-B14F-4D97-AF65-F5344CB8AC3E}">
        <p14:creationId xmlns:p14="http://schemas.microsoft.com/office/powerpoint/2010/main" val="21277248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492896"/>
            <a:ext cx="8229600" cy="1143000"/>
          </a:xfrm>
        </p:spPr>
        <p:txBody>
          <a:bodyPr/>
          <a:lstStyle/>
          <a:p>
            <a:r>
              <a:rPr lang="en-US" altLang="zh-CN" dirty="0" smtClean="0">
                <a:solidFill>
                  <a:schemeClr val="bg1"/>
                </a:solidFill>
              </a:rPr>
              <a:t>Transaction</a:t>
            </a:r>
            <a:endParaRPr lang="zh-CN" altLang="en-US" dirty="0">
              <a:solidFill>
                <a:schemeClr val="bg1"/>
              </a:solidFill>
            </a:endParaRPr>
          </a:p>
        </p:txBody>
      </p:sp>
    </p:spTree>
    <p:extLst>
      <p:ext uri="{BB962C8B-B14F-4D97-AF65-F5344CB8AC3E}">
        <p14:creationId xmlns:p14="http://schemas.microsoft.com/office/powerpoint/2010/main" val="13036481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zh-CN" sz="2600" dirty="0">
                <a:solidFill>
                  <a:srgbClr val="FFFFFF"/>
                </a:solidFill>
              </a:rPr>
              <a:t>Transaction</a:t>
            </a:r>
            <a:endParaRPr lang="zh-CN" altLang="en-US" sz="2600" dirty="0">
              <a:solidFill>
                <a:srgbClr val="FFFFFF"/>
              </a:solidFill>
            </a:endParaRPr>
          </a:p>
        </p:txBody>
      </p:sp>
      <p:sp>
        <p:nvSpPr>
          <p:cNvPr id="3" name="TextBox 2"/>
          <p:cNvSpPr txBox="1"/>
          <p:nvPr/>
        </p:nvSpPr>
        <p:spPr>
          <a:xfrm>
            <a:off x="755576" y="1417638"/>
            <a:ext cx="8028384" cy="3373231"/>
          </a:xfrm>
          <a:prstGeom prst="rect">
            <a:avLst/>
          </a:prstGeom>
          <a:noFill/>
        </p:spPr>
        <p:txBody>
          <a:bodyPr wrap="square" rtlCol="0">
            <a:spAutoFit/>
          </a:bodyPr>
          <a:lstStyle/>
          <a:p>
            <a:pPr marL="457200" indent="-457200">
              <a:spcBef>
                <a:spcPct val="0"/>
              </a:spcBef>
              <a:buFont typeface="Arial" panose="020B0604020202020204" pitchFamily="34" charset="0"/>
              <a:buChar char="•"/>
            </a:pPr>
            <a:r>
              <a:rPr lang="en-US" altLang="zh-CN" sz="2600" dirty="0" smtClean="0">
                <a:solidFill>
                  <a:srgbClr val="FFFFFF"/>
                </a:solidFill>
                <a:latin typeface="+mj-lt"/>
                <a:ea typeface="+mj-ea"/>
                <a:cs typeface="+mj-cs"/>
              </a:rPr>
              <a:t>Read </a:t>
            </a:r>
            <a:r>
              <a:rPr lang="en-US" altLang="zh-CN" sz="2600" dirty="0">
                <a:solidFill>
                  <a:srgbClr val="FFFFFF"/>
                </a:solidFill>
                <a:latin typeface="+mj-lt"/>
                <a:ea typeface="+mj-ea"/>
                <a:cs typeface="+mj-cs"/>
              </a:rPr>
              <a:t>uncommitted</a:t>
            </a:r>
          </a:p>
          <a:p>
            <a:pPr marL="457200" indent="-457200">
              <a:spcBef>
                <a:spcPct val="0"/>
              </a:spcBef>
              <a:buFont typeface="Arial" panose="020B0604020202020204" pitchFamily="34" charset="0"/>
              <a:buChar char="•"/>
            </a:pPr>
            <a:r>
              <a:rPr lang="en-US" altLang="zh-CN" sz="2600" dirty="0">
                <a:solidFill>
                  <a:srgbClr val="FFFFFF"/>
                </a:solidFill>
                <a:latin typeface="+mj-lt"/>
                <a:ea typeface="+mj-ea"/>
                <a:cs typeface="+mj-cs"/>
              </a:rPr>
              <a:t>Read committed</a:t>
            </a:r>
          </a:p>
          <a:p>
            <a:pPr marL="457200" indent="-457200">
              <a:spcBef>
                <a:spcPct val="0"/>
              </a:spcBef>
              <a:buFont typeface="Arial" panose="020B0604020202020204" pitchFamily="34" charset="0"/>
              <a:buChar char="•"/>
            </a:pPr>
            <a:r>
              <a:rPr lang="en-US" altLang="zh-CN" sz="2600" dirty="0" smtClean="0">
                <a:solidFill>
                  <a:srgbClr val="FFFFFF"/>
                </a:solidFill>
                <a:latin typeface="+mj-lt"/>
                <a:ea typeface="+mj-ea"/>
                <a:cs typeface="+mj-cs"/>
              </a:rPr>
              <a:t>Repeatable read</a:t>
            </a:r>
            <a:endParaRPr lang="en-US" altLang="zh-CN" sz="2600" dirty="0">
              <a:solidFill>
                <a:srgbClr val="FFFFFF"/>
              </a:solidFill>
              <a:latin typeface="+mj-lt"/>
              <a:ea typeface="+mj-ea"/>
              <a:cs typeface="+mj-cs"/>
            </a:endParaRPr>
          </a:p>
          <a:p>
            <a:pPr marL="457200" indent="-457200">
              <a:spcBef>
                <a:spcPct val="0"/>
              </a:spcBef>
              <a:buFont typeface="Arial" panose="020B0604020202020204" pitchFamily="34" charset="0"/>
              <a:buChar char="•"/>
            </a:pPr>
            <a:r>
              <a:rPr lang="en-US" altLang="zh-CN" sz="2600" dirty="0" err="1">
                <a:solidFill>
                  <a:srgbClr val="FFFFFF"/>
                </a:solidFill>
                <a:latin typeface="+mj-lt"/>
                <a:ea typeface="+mj-ea"/>
                <a:cs typeface="+mj-cs"/>
              </a:rPr>
              <a:t>Serializable</a:t>
            </a:r>
            <a:r>
              <a:rPr lang="en-US" altLang="zh-CN" sz="2600" dirty="0">
                <a:solidFill>
                  <a:srgbClr val="FFFFFF"/>
                </a:solidFill>
                <a:latin typeface="+mj-lt"/>
                <a:ea typeface="+mj-ea"/>
                <a:cs typeface="+mj-cs"/>
              </a:rPr>
              <a:t> </a:t>
            </a:r>
          </a:p>
          <a:p>
            <a:pPr marL="457200" indent="-457200">
              <a:spcBef>
                <a:spcPct val="0"/>
              </a:spcBef>
              <a:buFont typeface="Arial" panose="020B0604020202020204" pitchFamily="34" charset="0"/>
              <a:buChar char="•"/>
            </a:pPr>
            <a:r>
              <a:rPr lang="en-US" altLang="zh-CN" sz="2600" dirty="0">
                <a:solidFill>
                  <a:srgbClr val="FFFFFF"/>
                </a:solidFill>
                <a:latin typeface="+mj-lt"/>
                <a:ea typeface="+mj-ea"/>
                <a:cs typeface="+mj-cs"/>
              </a:rPr>
              <a:t>Snapshot</a:t>
            </a:r>
          </a:p>
          <a:p>
            <a:pPr marL="742950" lvl="1" indent="-285750">
              <a:lnSpc>
                <a:spcPct val="60000"/>
              </a:lnSpc>
              <a:spcBef>
                <a:spcPct val="20000"/>
              </a:spcBef>
              <a:buFont typeface="Arial" pitchFamily="34" charset="0"/>
              <a:buChar char="–"/>
            </a:pPr>
            <a:r>
              <a:rPr lang="en-US" altLang="zh-CN" sz="2600" dirty="0">
                <a:solidFill>
                  <a:srgbClr val="FFFFFF"/>
                </a:solidFill>
              </a:rPr>
              <a:t>READ_COMMITTED_SNAPSHOT – statement level row versioning</a:t>
            </a:r>
          </a:p>
          <a:p>
            <a:pPr marL="742950" lvl="1" indent="-285750">
              <a:lnSpc>
                <a:spcPct val="60000"/>
              </a:lnSpc>
              <a:spcBef>
                <a:spcPct val="20000"/>
              </a:spcBef>
              <a:buFont typeface="Arial" pitchFamily="34" charset="0"/>
              <a:buChar char="–"/>
            </a:pPr>
            <a:r>
              <a:rPr lang="en-US" altLang="zh-CN" sz="2600" dirty="0">
                <a:solidFill>
                  <a:srgbClr val="FFFFFF"/>
                </a:solidFill>
              </a:rPr>
              <a:t>Transaction level row versioning</a:t>
            </a:r>
          </a:p>
          <a:p>
            <a:pPr>
              <a:spcBef>
                <a:spcPct val="0"/>
              </a:spcBef>
            </a:pPr>
            <a:r>
              <a:rPr lang="en-US" altLang="zh-CN" sz="2600" dirty="0" smtClean="0">
                <a:solidFill>
                  <a:srgbClr val="FFFFFF"/>
                </a:solidFill>
                <a:latin typeface="+mj-lt"/>
                <a:ea typeface="+mj-ea"/>
                <a:cs typeface="+mj-cs"/>
              </a:rPr>
              <a:t> </a:t>
            </a:r>
            <a:endParaRPr lang="zh-CN" altLang="en-US" sz="2600" dirty="0">
              <a:solidFill>
                <a:srgbClr val="FFFFFF"/>
              </a:solidFill>
              <a:latin typeface="+mj-lt"/>
              <a:ea typeface="+mj-ea"/>
              <a:cs typeface="+mj-cs"/>
            </a:endParaRPr>
          </a:p>
        </p:txBody>
      </p:sp>
    </p:spTree>
    <p:extLst>
      <p:ext uri="{BB962C8B-B14F-4D97-AF65-F5344CB8AC3E}">
        <p14:creationId xmlns:p14="http://schemas.microsoft.com/office/powerpoint/2010/main" val="15195510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zh-CN" sz="2600" dirty="0">
                <a:solidFill>
                  <a:srgbClr val="FFFFFF"/>
                </a:solidFill>
              </a:rPr>
              <a:t>Demo - Transaction</a:t>
            </a:r>
            <a:endParaRPr lang="zh-CN" altLang="en-US" sz="2600" dirty="0">
              <a:solidFill>
                <a:srgbClr val="FFFFFF"/>
              </a:solidFill>
            </a:endParaRPr>
          </a:p>
        </p:txBody>
      </p:sp>
      <p:sp>
        <p:nvSpPr>
          <p:cNvPr id="3" name="TextBox 2"/>
          <p:cNvSpPr txBox="1"/>
          <p:nvPr/>
        </p:nvSpPr>
        <p:spPr>
          <a:xfrm>
            <a:off x="435536" y="1844824"/>
            <a:ext cx="8028384" cy="2893100"/>
          </a:xfrm>
          <a:prstGeom prst="rect">
            <a:avLst/>
          </a:prstGeom>
          <a:noFill/>
        </p:spPr>
        <p:txBody>
          <a:bodyPr wrap="square" rtlCol="0">
            <a:spAutoFit/>
          </a:bodyPr>
          <a:lstStyle/>
          <a:p>
            <a:pPr marL="457200" indent="-457200">
              <a:spcBef>
                <a:spcPct val="0"/>
              </a:spcBef>
              <a:buFont typeface="Arial" panose="020B0604020202020204" pitchFamily="34" charset="0"/>
              <a:buChar char="•"/>
            </a:pPr>
            <a:r>
              <a:rPr lang="en-US" altLang="zh-CN" sz="2600" dirty="0" smtClean="0">
                <a:solidFill>
                  <a:srgbClr val="FFFFFF"/>
                </a:solidFill>
                <a:latin typeface="+mj-lt"/>
                <a:ea typeface="+mj-ea"/>
                <a:cs typeface="+mj-cs"/>
              </a:rPr>
              <a:t>Dirty Read</a:t>
            </a:r>
          </a:p>
          <a:p>
            <a:pPr marL="457200" indent="-457200">
              <a:spcBef>
                <a:spcPct val="0"/>
              </a:spcBef>
              <a:buFont typeface="Arial" panose="020B0604020202020204" pitchFamily="34" charset="0"/>
              <a:buChar char="•"/>
            </a:pPr>
            <a:r>
              <a:rPr lang="en-US" altLang="zh-CN" sz="2600" dirty="0" smtClean="0">
                <a:solidFill>
                  <a:srgbClr val="FFFFFF"/>
                </a:solidFill>
                <a:latin typeface="+mj-lt"/>
                <a:ea typeface="+mj-ea"/>
                <a:cs typeface="+mj-cs"/>
              </a:rPr>
              <a:t>Non-repeatable Read</a:t>
            </a:r>
          </a:p>
          <a:p>
            <a:pPr marL="457200" indent="-457200">
              <a:spcBef>
                <a:spcPct val="0"/>
              </a:spcBef>
              <a:buFont typeface="Arial" panose="020B0604020202020204" pitchFamily="34" charset="0"/>
              <a:buChar char="•"/>
            </a:pPr>
            <a:r>
              <a:rPr lang="en-US" altLang="zh-CN" sz="2600" dirty="0" smtClean="0">
                <a:solidFill>
                  <a:srgbClr val="FFFFFF"/>
                </a:solidFill>
                <a:latin typeface="+mj-lt"/>
                <a:ea typeface="+mj-ea"/>
                <a:cs typeface="+mj-cs"/>
              </a:rPr>
              <a:t>Repeatable Read</a:t>
            </a:r>
          </a:p>
          <a:p>
            <a:pPr marL="457200" indent="-457200">
              <a:spcBef>
                <a:spcPct val="0"/>
              </a:spcBef>
              <a:buFont typeface="Arial" panose="020B0604020202020204" pitchFamily="34" charset="0"/>
              <a:buChar char="•"/>
            </a:pPr>
            <a:r>
              <a:rPr lang="en-US" altLang="zh-CN" sz="2600" dirty="0" smtClean="0">
                <a:solidFill>
                  <a:srgbClr val="FFFFFF"/>
                </a:solidFill>
                <a:latin typeface="+mj-lt"/>
                <a:ea typeface="+mj-ea"/>
                <a:cs typeface="+mj-cs"/>
              </a:rPr>
              <a:t>Snapshot</a:t>
            </a:r>
            <a:endParaRPr lang="en-US" altLang="zh-CN" sz="2600" dirty="0">
              <a:solidFill>
                <a:srgbClr val="FFFFFF"/>
              </a:solidFill>
              <a:latin typeface="+mj-lt"/>
              <a:ea typeface="+mj-ea"/>
              <a:cs typeface="+mj-cs"/>
            </a:endParaRPr>
          </a:p>
          <a:p>
            <a:pPr marL="914400" lvl="1" indent="-457200">
              <a:spcBef>
                <a:spcPct val="0"/>
              </a:spcBef>
              <a:buFont typeface="Arial" panose="020B0604020202020204" pitchFamily="34" charset="0"/>
              <a:buChar char="•"/>
            </a:pPr>
            <a:r>
              <a:rPr lang="en-US" altLang="zh-CN" sz="2600" dirty="0" smtClean="0">
                <a:solidFill>
                  <a:srgbClr val="FFFFFF"/>
                </a:solidFill>
                <a:latin typeface="+mj-lt"/>
                <a:ea typeface="+mj-ea"/>
                <a:cs typeface="+mj-cs"/>
              </a:rPr>
              <a:t>Statement level row versioning</a:t>
            </a:r>
          </a:p>
          <a:p>
            <a:pPr marL="914400" lvl="1" indent="-457200">
              <a:spcBef>
                <a:spcPct val="0"/>
              </a:spcBef>
              <a:buFont typeface="Arial" panose="020B0604020202020204" pitchFamily="34" charset="0"/>
              <a:buChar char="•"/>
            </a:pPr>
            <a:r>
              <a:rPr lang="en-US" altLang="zh-CN" sz="2600" dirty="0" smtClean="0">
                <a:solidFill>
                  <a:srgbClr val="FFFFFF"/>
                </a:solidFill>
                <a:latin typeface="+mj-lt"/>
                <a:ea typeface="+mj-ea"/>
                <a:cs typeface="+mj-cs"/>
              </a:rPr>
              <a:t>Transaction level row versioning</a:t>
            </a:r>
            <a:endParaRPr lang="en-US" altLang="zh-CN" sz="2600" dirty="0">
              <a:solidFill>
                <a:srgbClr val="FFFFFF"/>
              </a:solidFill>
              <a:latin typeface="+mj-lt"/>
              <a:ea typeface="+mj-ea"/>
              <a:cs typeface="+mj-cs"/>
            </a:endParaRPr>
          </a:p>
          <a:p>
            <a:pPr marL="457200" indent="-457200">
              <a:spcBef>
                <a:spcPct val="0"/>
              </a:spcBef>
              <a:buFont typeface="Arial" panose="020B0604020202020204" pitchFamily="34" charset="0"/>
              <a:buChar char="•"/>
            </a:pPr>
            <a:r>
              <a:rPr lang="en-US" altLang="zh-CN" sz="2600" dirty="0" smtClean="0">
                <a:solidFill>
                  <a:srgbClr val="FFFFFF"/>
                </a:solidFill>
                <a:latin typeface="+mj-lt"/>
                <a:ea typeface="+mj-ea"/>
                <a:cs typeface="+mj-cs"/>
              </a:rPr>
              <a:t>Deadlock</a:t>
            </a:r>
            <a:endParaRPr lang="en-US" altLang="zh-CN" sz="2600" dirty="0">
              <a:solidFill>
                <a:srgbClr val="FFFFFF"/>
              </a:solidFill>
              <a:latin typeface="+mj-lt"/>
              <a:ea typeface="+mj-ea"/>
              <a:cs typeface="+mj-cs"/>
            </a:endParaRPr>
          </a:p>
        </p:txBody>
      </p:sp>
    </p:spTree>
    <p:extLst>
      <p:ext uri="{BB962C8B-B14F-4D97-AF65-F5344CB8AC3E}">
        <p14:creationId xmlns:p14="http://schemas.microsoft.com/office/powerpoint/2010/main" val="32352882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zh-CN" sz="2600" dirty="0">
                <a:solidFill>
                  <a:srgbClr val="FFFFFF"/>
                </a:solidFill>
              </a:rPr>
              <a:t>Tools</a:t>
            </a:r>
            <a:endParaRPr lang="zh-CN" altLang="en-US" sz="2600" dirty="0">
              <a:solidFill>
                <a:srgbClr val="FFFFFF"/>
              </a:solidFill>
            </a:endParaRPr>
          </a:p>
        </p:txBody>
      </p:sp>
      <p:sp>
        <p:nvSpPr>
          <p:cNvPr id="3" name="TextBox 2"/>
          <p:cNvSpPr txBox="1"/>
          <p:nvPr/>
        </p:nvSpPr>
        <p:spPr>
          <a:xfrm>
            <a:off x="1113312" y="1700808"/>
            <a:ext cx="8028384" cy="3293209"/>
          </a:xfrm>
          <a:prstGeom prst="rect">
            <a:avLst/>
          </a:prstGeom>
          <a:noFill/>
        </p:spPr>
        <p:txBody>
          <a:bodyPr wrap="square" rtlCol="0">
            <a:spAutoFit/>
          </a:bodyPr>
          <a:lstStyle/>
          <a:p>
            <a:pPr marL="457200" indent="-457200">
              <a:spcBef>
                <a:spcPct val="0"/>
              </a:spcBef>
              <a:buFont typeface="Arial" panose="020B0604020202020204" pitchFamily="34" charset="0"/>
              <a:buChar char="•"/>
            </a:pPr>
            <a:r>
              <a:rPr lang="en-US" altLang="zh-CN" sz="2600" dirty="0" err="1" smtClean="0">
                <a:solidFill>
                  <a:srgbClr val="FFFFFF"/>
                </a:solidFill>
                <a:latin typeface="+mj-lt"/>
                <a:ea typeface="+mj-ea"/>
                <a:cs typeface="+mj-cs"/>
              </a:rPr>
              <a:t>Pssdiag</a:t>
            </a:r>
            <a:endParaRPr lang="en-US" altLang="zh-CN" sz="2600" dirty="0" smtClean="0">
              <a:solidFill>
                <a:srgbClr val="FFFFFF"/>
              </a:solidFill>
              <a:latin typeface="+mj-lt"/>
              <a:ea typeface="+mj-ea"/>
              <a:cs typeface="+mj-cs"/>
            </a:endParaRPr>
          </a:p>
          <a:p>
            <a:pPr marL="914400" lvl="1" indent="-457200">
              <a:spcBef>
                <a:spcPct val="0"/>
              </a:spcBef>
              <a:buFont typeface="Arial" panose="020B0604020202020204" pitchFamily="34" charset="0"/>
              <a:buChar char="•"/>
            </a:pPr>
            <a:r>
              <a:rPr lang="en-US" altLang="zh-CN" sz="2600" dirty="0" smtClean="0">
                <a:solidFill>
                  <a:srgbClr val="FFFFFF"/>
                </a:solidFill>
                <a:latin typeface="+mj-lt"/>
                <a:ea typeface="+mj-ea"/>
                <a:cs typeface="+mj-cs"/>
              </a:rPr>
              <a:t>- information collection tool</a:t>
            </a:r>
          </a:p>
          <a:p>
            <a:pPr marL="914400" lvl="1" indent="-457200">
              <a:spcBef>
                <a:spcPct val="0"/>
              </a:spcBef>
              <a:buFont typeface="Arial" panose="020B0604020202020204" pitchFamily="34" charset="0"/>
              <a:buChar char="•"/>
            </a:pPr>
            <a:r>
              <a:rPr lang="en-US" altLang="zh-CN" sz="2600" dirty="0">
                <a:solidFill>
                  <a:srgbClr val="FFFFFF"/>
                </a:solidFill>
                <a:latin typeface="+mj-lt"/>
                <a:ea typeface="+mj-ea"/>
                <a:cs typeface="+mj-cs"/>
                <a:hlinkClick r:id="rId3"/>
              </a:rPr>
              <a:t>http://diagmanager.codeplex.com</a:t>
            </a:r>
            <a:r>
              <a:rPr lang="en-US" altLang="zh-CN" sz="2600" dirty="0" smtClean="0">
                <a:solidFill>
                  <a:srgbClr val="FFFFFF"/>
                </a:solidFill>
                <a:latin typeface="+mj-lt"/>
                <a:ea typeface="+mj-ea"/>
                <a:cs typeface="+mj-cs"/>
                <a:hlinkClick r:id="rId3"/>
              </a:rPr>
              <a:t>/</a:t>
            </a:r>
            <a:endParaRPr lang="en-US" altLang="zh-CN" sz="2600" dirty="0" smtClean="0">
              <a:solidFill>
                <a:srgbClr val="FFFFFF"/>
              </a:solidFill>
              <a:latin typeface="+mj-lt"/>
              <a:ea typeface="+mj-ea"/>
              <a:cs typeface="+mj-cs"/>
            </a:endParaRPr>
          </a:p>
          <a:p>
            <a:pPr marL="457200" indent="-457200">
              <a:spcBef>
                <a:spcPct val="0"/>
              </a:spcBef>
              <a:buFont typeface="Arial" panose="020B0604020202020204" pitchFamily="34" charset="0"/>
              <a:buChar char="•"/>
            </a:pPr>
            <a:endParaRPr lang="en-US" altLang="zh-CN" sz="2600" dirty="0" smtClean="0">
              <a:solidFill>
                <a:srgbClr val="FFFFFF"/>
              </a:solidFill>
              <a:latin typeface="+mj-lt"/>
              <a:ea typeface="+mj-ea"/>
              <a:cs typeface="+mj-cs"/>
            </a:endParaRPr>
          </a:p>
          <a:p>
            <a:pPr marL="457200" indent="-457200">
              <a:spcBef>
                <a:spcPct val="0"/>
              </a:spcBef>
              <a:buFont typeface="Arial" panose="020B0604020202020204" pitchFamily="34" charset="0"/>
              <a:buChar char="•"/>
            </a:pPr>
            <a:r>
              <a:rPr lang="en-US" altLang="zh-CN" sz="2600" dirty="0" smtClean="0">
                <a:solidFill>
                  <a:srgbClr val="FFFFFF"/>
                </a:solidFill>
                <a:latin typeface="+mj-lt"/>
                <a:ea typeface="+mj-ea"/>
                <a:cs typeface="+mj-cs"/>
              </a:rPr>
              <a:t>SQL Nexus</a:t>
            </a:r>
          </a:p>
          <a:p>
            <a:pPr marL="914400" lvl="1" indent="-457200">
              <a:spcBef>
                <a:spcPct val="0"/>
              </a:spcBef>
              <a:buFont typeface="Arial" panose="020B0604020202020204" pitchFamily="34" charset="0"/>
              <a:buChar char="•"/>
            </a:pPr>
            <a:r>
              <a:rPr lang="en-US" altLang="zh-CN" sz="2600" dirty="0" smtClean="0">
                <a:solidFill>
                  <a:srgbClr val="FFFFFF"/>
                </a:solidFill>
                <a:latin typeface="+mj-lt"/>
                <a:ea typeface="+mj-ea"/>
                <a:cs typeface="+mj-cs"/>
              </a:rPr>
              <a:t>Analyze the info gathered by </a:t>
            </a:r>
            <a:r>
              <a:rPr lang="en-US" altLang="zh-CN" sz="2600" dirty="0" err="1" smtClean="0">
                <a:solidFill>
                  <a:srgbClr val="FFFFFF"/>
                </a:solidFill>
                <a:latin typeface="+mj-lt"/>
                <a:ea typeface="+mj-ea"/>
                <a:cs typeface="+mj-cs"/>
              </a:rPr>
              <a:t>Pssdiag</a:t>
            </a:r>
            <a:endParaRPr lang="en-US" altLang="zh-CN" sz="2600" dirty="0" smtClean="0">
              <a:solidFill>
                <a:srgbClr val="FFFFFF"/>
              </a:solidFill>
              <a:latin typeface="+mj-lt"/>
              <a:ea typeface="+mj-ea"/>
              <a:cs typeface="+mj-cs"/>
            </a:endParaRPr>
          </a:p>
          <a:p>
            <a:pPr marL="914400" lvl="1" indent="-457200">
              <a:spcBef>
                <a:spcPct val="0"/>
              </a:spcBef>
              <a:buFont typeface="Arial" panose="020B0604020202020204" pitchFamily="34" charset="0"/>
              <a:buChar char="•"/>
            </a:pPr>
            <a:r>
              <a:rPr lang="en-US" altLang="zh-CN" sz="2600" dirty="0">
                <a:solidFill>
                  <a:srgbClr val="FFFFFF"/>
                </a:solidFill>
                <a:latin typeface="+mj-lt"/>
                <a:ea typeface="+mj-ea"/>
                <a:cs typeface="+mj-cs"/>
                <a:hlinkClick r:id="rId4"/>
              </a:rPr>
              <a:t>http://sqlnexus.codeplex.com</a:t>
            </a:r>
            <a:r>
              <a:rPr lang="en-US" altLang="zh-CN" sz="2600" dirty="0" smtClean="0">
                <a:solidFill>
                  <a:srgbClr val="FFFFFF"/>
                </a:solidFill>
                <a:latin typeface="+mj-lt"/>
                <a:ea typeface="+mj-ea"/>
                <a:cs typeface="+mj-cs"/>
                <a:hlinkClick r:id="rId4"/>
              </a:rPr>
              <a:t>/</a:t>
            </a:r>
            <a:endParaRPr lang="en-US" altLang="zh-CN" sz="2600" dirty="0" smtClean="0">
              <a:solidFill>
                <a:srgbClr val="FFFFFF"/>
              </a:solidFill>
              <a:latin typeface="+mj-lt"/>
              <a:ea typeface="+mj-ea"/>
              <a:cs typeface="+mj-cs"/>
            </a:endParaRPr>
          </a:p>
          <a:p>
            <a:pPr lvl="1">
              <a:spcBef>
                <a:spcPct val="0"/>
              </a:spcBef>
            </a:pPr>
            <a:endParaRPr lang="en-US" altLang="zh-CN" sz="2600" dirty="0" smtClean="0">
              <a:solidFill>
                <a:srgbClr val="FFFFFF"/>
              </a:solidFill>
              <a:latin typeface="+mj-lt"/>
              <a:ea typeface="+mj-ea"/>
              <a:cs typeface="+mj-cs"/>
            </a:endParaRPr>
          </a:p>
        </p:txBody>
      </p:sp>
    </p:spTree>
    <p:extLst>
      <p:ext uri="{BB962C8B-B14F-4D97-AF65-F5344CB8AC3E}">
        <p14:creationId xmlns:p14="http://schemas.microsoft.com/office/powerpoint/2010/main" val="42161945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solidFill>
                  <a:schemeClr val="bg1"/>
                </a:solidFill>
              </a:rPr>
              <a:t>Demo – </a:t>
            </a:r>
            <a:r>
              <a:rPr lang="en-US" altLang="zh-CN" dirty="0" err="1" smtClean="0">
                <a:solidFill>
                  <a:schemeClr val="bg1"/>
                </a:solidFill>
              </a:rPr>
              <a:t>pssdiag</a:t>
            </a:r>
            <a:r>
              <a:rPr lang="en-US" altLang="zh-CN" dirty="0" smtClean="0">
                <a:solidFill>
                  <a:schemeClr val="bg1"/>
                </a:solidFill>
              </a:rPr>
              <a:t> and SQL Nexus</a:t>
            </a:r>
            <a:endParaRPr lang="zh-CN" altLang="en-US" dirty="0">
              <a:solidFill>
                <a:schemeClr val="bg1"/>
              </a:solidFill>
            </a:endParaRPr>
          </a:p>
        </p:txBody>
      </p:sp>
    </p:spTree>
    <p:extLst>
      <p:ext uri="{BB962C8B-B14F-4D97-AF65-F5344CB8AC3E}">
        <p14:creationId xmlns:p14="http://schemas.microsoft.com/office/powerpoint/2010/main" val="7268815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80928"/>
            <a:ext cx="8229600" cy="1143000"/>
          </a:xfrm>
        </p:spPr>
        <p:txBody>
          <a:bodyPr/>
          <a:lstStyle/>
          <a:p>
            <a:r>
              <a:rPr lang="en-US" altLang="zh-CN" dirty="0" smtClean="0">
                <a:solidFill>
                  <a:schemeClr val="bg1"/>
                </a:solidFill>
              </a:rPr>
              <a:t>Q &amp; A</a:t>
            </a:r>
            <a:endParaRPr lang="zh-CN" altLang="en-US" dirty="0">
              <a:solidFill>
                <a:schemeClr val="bg1"/>
              </a:solidFill>
            </a:endParaRPr>
          </a:p>
        </p:txBody>
      </p:sp>
    </p:spTree>
    <p:extLst>
      <p:ext uri="{BB962C8B-B14F-4D97-AF65-F5344CB8AC3E}">
        <p14:creationId xmlns:p14="http://schemas.microsoft.com/office/powerpoint/2010/main" val="18626347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492896"/>
            <a:ext cx="8229600" cy="1143000"/>
          </a:xfrm>
        </p:spPr>
        <p:txBody>
          <a:bodyPr/>
          <a:lstStyle/>
          <a:p>
            <a:r>
              <a:rPr lang="en-US" altLang="zh-CN" dirty="0" smtClean="0">
                <a:solidFill>
                  <a:schemeClr val="bg1"/>
                </a:solidFill>
              </a:rPr>
              <a:t>Thank You!</a:t>
            </a:r>
            <a:endParaRPr lang="zh-CN" altLang="en-US" dirty="0">
              <a:solidFill>
                <a:schemeClr val="bg1"/>
              </a:solidFill>
            </a:endParaRPr>
          </a:p>
        </p:txBody>
      </p:sp>
    </p:spTree>
    <p:extLst>
      <p:ext uri="{BB962C8B-B14F-4D97-AF65-F5344CB8AC3E}">
        <p14:creationId xmlns:p14="http://schemas.microsoft.com/office/powerpoint/2010/main" val="1393696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5058" name="Rectangle 2"/>
          <p:cNvSpPr>
            <a:spLocks noGrp="1" noChangeArrowheads="1"/>
          </p:cNvSpPr>
          <p:nvPr>
            <p:ph type="title"/>
          </p:nvPr>
        </p:nvSpPr>
        <p:spPr/>
        <p:txBody>
          <a:bodyPr/>
          <a:lstStyle/>
          <a:p>
            <a:r>
              <a:rPr lang="en-US" dirty="0">
                <a:solidFill>
                  <a:srgbClr val="FFFFFF"/>
                </a:solidFill>
              </a:rPr>
              <a:t>Index Types</a:t>
            </a:r>
          </a:p>
        </p:txBody>
      </p:sp>
      <p:sp>
        <p:nvSpPr>
          <p:cNvPr id="685059" name="Rectangle 3"/>
          <p:cNvSpPr>
            <a:spLocks noGrp="1" noChangeArrowheads="1"/>
          </p:cNvSpPr>
          <p:nvPr>
            <p:ph idx="1"/>
          </p:nvPr>
        </p:nvSpPr>
        <p:spPr>
          <a:xfrm>
            <a:off x="838200" y="1143000"/>
            <a:ext cx="7467600" cy="5029200"/>
          </a:xfrm>
        </p:spPr>
        <p:txBody>
          <a:bodyPr>
            <a:normAutofit fontScale="92500"/>
          </a:bodyPr>
          <a:lstStyle/>
          <a:p>
            <a:r>
              <a:rPr lang="en-US" dirty="0" smtClean="0">
                <a:solidFill>
                  <a:srgbClr val="FFFFFF"/>
                </a:solidFill>
              </a:rPr>
              <a:t>SQL Server </a:t>
            </a:r>
            <a:r>
              <a:rPr lang="en-US" dirty="0">
                <a:solidFill>
                  <a:srgbClr val="FFFFFF"/>
                </a:solidFill>
              </a:rPr>
              <a:t>maintains indexes using a </a:t>
            </a:r>
            <a:r>
              <a:rPr lang="en-US" dirty="0" smtClean="0">
                <a:solidFill>
                  <a:srgbClr val="FFFFFF"/>
                </a:solidFill>
              </a:rPr>
              <a:t>B+ Tree </a:t>
            </a:r>
            <a:r>
              <a:rPr lang="en-US" dirty="0">
                <a:solidFill>
                  <a:srgbClr val="FFFFFF"/>
                </a:solidFill>
              </a:rPr>
              <a:t>Structure</a:t>
            </a:r>
          </a:p>
          <a:p>
            <a:r>
              <a:rPr lang="en-US" dirty="0">
                <a:solidFill>
                  <a:srgbClr val="FFFFFF"/>
                </a:solidFill>
              </a:rPr>
              <a:t>Clustered </a:t>
            </a:r>
            <a:r>
              <a:rPr lang="en-US" dirty="0" smtClean="0">
                <a:solidFill>
                  <a:srgbClr val="FFFFFF"/>
                </a:solidFill>
              </a:rPr>
              <a:t>Index</a:t>
            </a:r>
            <a:endParaRPr lang="en-US" dirty="0">
              <a:solidFill>
                <a:srgbClr val="FFFFFF"/>
              </a:solidFill>
            </a:endParaRPr>
          </a:p>
          <a:p>
            <a:pPr lvl="1"/>
            <a:r>
              <a:rPr lang="en-US" dirty="0">
                <a:solidFill>
                  <a:srgbClr val="FFFFFF"/>
                </a:solidFill>
              </a:rPr>
              <a:t>Data is physically ordered around the </a:t>
            </a:r>
            <a:r>
              <a:rPr lang="en-US" dirty="0" smtClean="0">
                <a:solidFill>
                  <a:srgbClr val="FFFFFF"/>
                </a:solidFill>
              </a:rPr>
              <a:t>keys</a:t>
            </a:r>
            <a:endParaRPr lang="en-US" sz="2500" dirty="0">
              <a:solidFill>
                <a:srgbClr val="FFFFFF"/>
              </a:solidFill>
            </a:endParaRPr>
          </a:p>
          <a:p>
            <a:pPr lvl="1"/>
            <a:r>
              <a:rPr lang="en-US" dirty="0">
                <a:solidFill>
                  <a:srgbClr val="FFFFFF"/>
                </a:solidFill>
              </a:rPr>
              <a:t>Actual data is stored at the leaf </a:t>
            </a:r>
            <a:r>
              <a:rPr lang="en-US" dirty="0" smtClean="0">
                <a:solidFill>
                  <a:srgbClr val="FFFFFF"/>
                </a:solidFill>
              </a:rPr>
              <a:t>level</a:t>
            </a:r>
            <a:endParaRPr lang="en-US" sz="2500" dirty="0">
              <a:solidFill>
                <a:srgbClr val="FFFFFF"/>
              </a:solidFill>
            </a:endParaRPr>
          </a:p>
          <a:p>
            <a:r>
              <a:rPr lang="en-US" dirty="0" err="1" smtClean="0">
                <a:solidFill>
                  <a:srgbClr val="FFFFFF"/>
                </a:solidFill>
              </a:rPr>
              <a:t>Nonclustered</a:t>
            </a:r>
            <a:r>
              <a:rPr lang="en-US" dirty="0" smtClean="0">
                <a:solidFill>
                  <a:srgbClr val="FFFFFF"/>
                </a:solidFill>
              </a:rPr>
              <a:t> Index</a:t>
            </a:r>
            <a:endParaRPr lang="en-US" dirty="0">
              <a:solidFill>
                <a:srgbClr val="FFFFFF"/>
              </a:solidFill>
            </a:endParaRPr>
          </a:p>
          <a:p>
            <a:pPr lvl="1"/>
            <a:r>
              <a:rPr lang="en-US" sz="2500" dirty="0">
                <a:solidFill>
                  <a:srgbClr val="FFFFFF"/>
                </a:solidFill>
              </a:rPr>
              <a:t>An independent index structure that points to the underlying </a:t>
            </a:r>
            <a:r>
              <a:rPr lang="en-US" sz="2500" dirty="0" smtClean="0">
                <a:solidFill>
                  <a:srgbClr val="FFFFFF"/>
                </a:solidFill>
              </a:rPr>
              <a:t>rows or the clustered index keys</a:t>
            </a:r>
            <a:endParaRPr lang="en-US" sz="2500" dirty="0">
              <a:solidFill>
                <a:srgbClr val="FFFFFF"/>
              </a:solidFill>
            </a:endParaRPr>
          </a:p>
          <a:p>
            <a:r>
              <a:rPr lang="en-US" dirty="0">
                <a:solidFill>
                  <a:srgbClr val="FFFFFF"/>
                </a:solidFill>
              </a:rPr>
              <a:t>A table without a clustered index is a </a:t>
            </a:r>
            <a:r>
              <a:rPr lang="en-US" dirty="0" smtClean="0">
                <a:solidFill>
                  <a:srgbClr val="FFFFFF"/>
                </a:solidFill>
              </a:rPr>
              <a:t>“Heap</a:t>
            </a:r>
            <a:r>
              <a:rPr lang="en-US" dirty="0">
                <a:solidFill>
                  <a:srgbClr val="FFFFFF"/>
                </a:solidFill>
              </a:rPr>
              <a:t>”</a:t>
            </a:r>
          </a:p>
          <a:p>
            <a:pPr lvl="1"/>
            <a:r>
              <a:rPr lang="en-US" sz="2500" dirty="0" err="1" smtClean="0">
                <a:solidFill>
                  <a:srgbClr val="FFFFFF"/>
                </a:solidFill>
              </a:rPr>
              <a:t>Nonclustered</a:t>
            </a:r>
            <a:r>
              <a:rPr lang="en-US" sz="2500" dirty="0" smtClean="0">
                <a:solidFill>
                  <a:srgbClr val="FFFFFF"/>
                </a:solidFill>
              </a:rPr>
              <a:t> </a:t>
            </a:r>
            <a:r>
              <a:rPr lang="en-US" sz="2500" dirty="0">
                <a:solidFill>
                  <a:srgbClr val="FFFFFF"/>
                </a:solidFill>
              </a:rPr>
              <a:t>indexes can exist on such a table </a:t>
            </a:r>
          </a:p>
        </p:txBody>
      </p:sp>
    </p:spTree>
    <p:extLst>
      <p:ext uri="{BB962C8B-B14F-4D97-AF65-F5344CB8AC3E}">
        <p14:creationId xmlns:p14="http://schemas.microsoft.com/office/powerpoint/2010/main" val="332284687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22" name="Rectangle 2"/>
          <p:cNvSpPr>
            <a:spLocks noGrp="1" noChangeArrowheads="1"/>
          </p:cNvSpPr>
          <p:nvPr>
            <p:ph type="title"/>
          </p:nvPr>
        </p:nvSpPr>
        <p:spPr>
          <a:xfrm>
            <a:off x="12795" y="328235"/>
            <a:ext cx="8482013" cy="493713"/>
          </a:xfrm>
          <a:noFill/>
          <a:ln/>
        </p:spPr>
        <p:txBody>
          <a:bodyPr lIns="90488" tIns="44450" rIns="90488" bIns="44450"/>
          <a:lstStyle/>
          <a:p>
            <a:pPr algn="ctr">
              <a:tabLst>
                <a:tab pos="457200" algn="l"/>
              </a:tabLst>
            </a:pPr>
            <a:r>
              <a:rPr lang="en-US" sz="2600" dirty="0">
                <a:solidFill>
                  <a:srgbClr val="FFFFFF"/>
                </a:solidFill>
              </a:rPr>
              <a:t>Clustered </a:t>
            </a:r>
            <a:r>
              <a:rPr lang="en-US" sz="2600" dirty="0" smtClean="0">
                <a:solidFill>
                  <a:srgbClr val="FFFFFF"/>
                </a:solidFill>
              </a:rPr>
              <a:t>Index Example</a:t>
            </a:r>
            <a:endParaRPr lang="en-US" sz="2600" dirty="0">
              <a:solidFill>
                <a:srgbClr val="FFFFFF"/>
              </a:solidFill>
            </a:endParaRPr>
          </a:p>
        </p:txBody>
      </p:sp>
      <p:grpSp>
        <p:nvGrpSpPr>
          <p:cNvPr id="2" name="Group 3"/>
          <p:cNvGrpSpPr>
            <a:grpSpLocks/>
          </p:cNvGrpSpPr>
          <p:nvPr/>
        </p:nvGrpSpPr>
        <p:grpSpPr bwMode="auto">
          <a:xfrm>
            <a:off x="381000" y="1109663"/>
            <a:ext cx="8493285" cy="4762798"/>
            <a:chOff x="288" y="699"/>
            <a:chExt cx="5309" cy="3089"/>
          </a:xfrm>
        </p:grpSpPr>
        <p:sp>
          <p:nvSpPr>
            <p:cNvPr id="286724" name="Rectangle 4"/>
            <p:cNvSpPr>
              <a:spLocks noChangeArrowheads="1"/>
            </p:cNvSpPr>
            <p:nvPr/>
          </p:nvSpPr>
          <p:spPr bwMode="auto">
            <a:xfrm>
              <a:off x="2208" y="912"/>
              <a:ext cx="1296" cy="672"/>
            </a:xfrm>
            <a:prstGeom prst="rect">
              <a:avLst/>
            </a:prstGeom>
            <a:solidFill>
              <a:schemeClr val="bg1"/>
            </a:solidFill>
            <a:ln w="12700">
              <a:solidFill>
                <a:schemeClr val="tx1"/>
              </a:solidFill>
              <a:miter lim="800000"/>
              <a:headEnd/>
              <a:tailEnd/>
            </a:ln>
            <a:effectLst>
              <a:outerShdw dist="107763" dir="2700000" algn="ctr" rotWithShape="0">
                <a:schemeClr val="folHlink"/>
              </a:outerShdw>
            </a:effectLst>
          </p:spPr>
          <p:txBody>
            <a:bodyPr wrap="none" lIns="90488" tIns="44450" rIns="90488" bIns="44450" anchor="ctr"/>
            <a:lstStyle/>
            <a:p>
              <a:pPr defTabSz="341313"/>
              <a:r>
                <a:rPr lang="en-US" sz="1400" b="1" dirty="0" err="1">
                  <a:solidFill>
                    <a:prstClr val="black"/>
                  </a:solidFill>
                  <a:latin typeface="Tahoma" charset="0"/>
                </a:rPr>
                <a:t>Karttunen</a:t>
              </a:r>
              <a:r>
                <a:rPr lang="en-US" sz="1400" b="1" dirty="0">
                  <a:solidFill>
                    <a:prstClr val="black"/>
                  </a:solidFill>
                  <a:latin typeface="Tahoma" charset="0"/>
                </a:rPr>
                <a:t> 	--	1:250</a:t>
              </a:r>
            </a:p>
            <a:p>
              <a:pPr defTabSz="341313"/>
              <a:endParaRPr lang="en-US" sz="1400" b="1" dirty="0">
                <a:solidFill>
                  <a:prstClr val="black"/>
                </a:solidFill>
                <a:latin typeface="Tahoma" charset="0"/>
              </a:endParaRPr>
            </a:p>
            <a:p>
              <a:pPr defTabSz="341313"/>
              <a:r>
                <a:rPr lang="en-US" sz="1400" b="1" dirty="0">
                  <a:solidFill>
                    <a:prstClr val="black"/>
                  </a:solidFill>
                  <a:latin typeface="Tahoma" charset="0"/>
                </a:rPr>
                <a:t>Pontes		--	1:251</a:t>
              </a:r>
            </a:p>
            <a:p>
              <a:pPr defTabSz="341313"/>
              <a:r>
                <a:rPr lang="en-US" sz="1400" b="1" dirty="0">
                  <a:solidFill>
                    <a:prstClr val="black"/>
                  </a:solidFill>
                  <a:latin typeface="Tahoma" charset="0"/>
                </a:rPr>
                <a:t>…</a:t>
              </a:r>
            </a:p>
          </p:txBody>
        </p:sp>
        <p:sp>
          <p:nvSpPr>
            <p:cNvPr id="286725" name="Rectangle 5"/>
            <p:cNvSpPr>
              <a:spLocks noChangeArrowheads="1"/>
            </p:cNvSpPr>
            <p:nvPr/>
          </p:nvSpPr>
          <p:spPr bwMode="auto">
            <a:xfrm>
              <a:off x="2287" y="699"/>
              <a:ext cx="1277" cy="238"/>
            </a:xfrm>
            <a:prstGeom prst="rect">
              <a:avLst/>
            </a:prstGeom>
            <a:noFill/>
            <a:ln w="12700">
              <a:noFill/>
              <a:miter lim="800000"/>
              <a:headEnd/>
              <a:tailEnd/>
            </a:ln>
            <a:effectLst/>
          </p:spPr>
          <p:txBody>
            <a:bodyPr wrap="none" lIns="90488" tIns="44450" rIns="90488" bIns="44450">
              <a:spAutoFit/>
            </a:bodyPr>
            <a:lstStyle/>
            <a:p>
              <a:r>
                <a:rPr lang="en-US" b="1" dirty="0">
                  <a:solidFill>
                    <a:srgbClr val="FFFFFF"/>
                  </a:solidFill>
                  <a:latin typeface="Tahoma" charset="0"/>
                </a:rPr>
                <a:t>File 1: Page 248</a:t>
              </a:r>
            </a:p>
          </p:txBody>
        </p:sp>
        <p:sp>
          <p:nvSpPr>
            <p:cNvPr id="286726" name="Rectangle 6"/>
            <p:cNvSpPr>
              <a:spLocks noChangeArrowheads="1"/>
            </p:cNvSpPr>
            <p:nvPr/>
          </p:nvSpPr>
          <p:spPr bwMode="auto">
            <a:xfrm>
              <a:off x="916" y="1684"/>
              <a:ext cx="1048" cy="568"/>
            </a:xfrm>
            <a:prstGeom prst="rect">
              <a:avLst/>
            </a:prstGeom>
            <a:solidFill>
              <a:schemeClr val="bg1"/>
            </a:solidFill>
            <a:ln w="12700">
              <a:solidFill>
                <a:schemeClr val="tx1"/>
              </a:solidFill>
              <a:miter lim="800000"/>
              <a:headEnd/>
              <a:tailEnd/>
            </a:ln>
            <a:effectLst>
              <a:outerShdw dist="107763" dir="2700000" algn="ctr" rotWithShape="0">
                <a:schemeClr val="folHlink"/>
              </a:outerShdw>
            </a:effectLst>
          </p:spPr>
          <p:txBody>
            <a:bodyPr wrap="none" lIns="90488" tIns="44450" rIns="90488" bIns="44450" anchor="ctr"/>
            <a:lstStyle/>
            <a:p>
              <a:pPr defTabSz="341313"/>
              <a:r>
                <a:rPr lang="en-US" sz="1400" b="1" dirty="0" err="1">
                  <a:solidFill>
                    <a:prstClr val="black"/>
                  </a:solidFill>
                  <a:latin typeface="Tahoma" charset="0"/>
                </a:rPr>
                <a:t>Accorti</a:t>
              </a:r>
              <a:r>
                <a:rPr lang="en-US" sz="1400" b="1" dirty="0">
                  <a:solidFill>
                    <a:prstClr val="black"/>
                  </a:solidFill>
                  <a:latin typeface="Tahoma" charset="0"/>
                </a:rPr>
                <a:t>	--	1:240</a:t>
              </a:r>
            </a:p>
            <a:p>
              <a:pPr defTabSz="341313"/>
              <a:endParaRPr lang="en-US" sz="1400" b="1" dirty="0">
                <a:solidFill>
                  <a:prstClr val="black"/>
                </a:solidFill>
                <a:latin typeface="Tahoma" charset="0"/>
              </a:endParaRPr>
            </a:p>
            <a:p>
              <a:pPr defTabSz="341313"/>
              <a:r>
                <a:rPr lang="en-US" sz="1400" b="1" dirty="0">
                  <a:solidFill>
                    <a:prstClr val="black"/>
                  </a:solidFill>
                  <a:latin typeface="Tahoma" charset="0"/>
                </a:rPr>
                <a:t>Devon 	--	1:241</a:t>
              </a:r>
            </a:p>
          </p:txBody>
        </p:sp>
        <p:sp>
          <p:nvSpPr>
            <p:cNvPr id="286727" name="Rectangle 7"/>
            <p:cNvSpPr>
              <a:spLocks noChangeArrowheads="1"/>
            </p:cNvSpPr>
            <p:nvPr/>
          </p:nvSpPr>
          <p:spPr bwMode="auto">
            <a:xfrm>
              <a:off x="864" y="1488"/>
              <a:ext cx="1277" cy="238"/>
            </a:xfrm>
            <a:prstGeom prst="rect">
              <a:avLst/>
            </a:prstGeom>
            <a:noFill/>
            <a:ln w="12700">
              <a:noFill/>
              <a:miter lim="800000"/>
              <a:headEnd/>
              <a:tailEnd/>
            </a:ln>
            <a:effectLst/>
          </p:spPr>
          <p:txBody>
            <a:bodyPr wrap="none" lIns="90488" tIns="44450" rIns="90488" bIns="44450">
              <a:spAutoFit/>
            </a:bodyPr>
            <a:lstStyle/>
            <a:p>
              <a:r>
                <a:rPr lang="en-US" b="1" dirty="0">
                  <a:solidFill>
                    <a:srgbClr val="FFFFFF"/>
                  </a:solidFill>
                  <a:latin typeface="Tahoma" charset="0"/>
                </a:rPr>
                <a:t>File 1: Page 249</a:t>
              </a:r>
            </a:p>
          </p:txBody>
        </p:sp>
        <p:sp>
          <p:nvSpPr>
            <p:cNvPr id="286728" name="Rectangle 8"/>
            <p:cNvSpPr>
              <a:spLocks noChangeArrowheads="1"/>
            </p:cNvSpPr>
            <p:nvPr/>
          </p:nvSpPr>
          <p:spPr bwMode="auto">
            <a:xfrm>
              <a:off x="3604" y="1684"/>
              <a:ext cx="1292" cy="568"/>
            </a:xfrm>
            <a:prstGeom prst="rect">
              <a:avLst/>
            </a:prstGeom>
            <a:solidFill>
              <a:schemeClr val="bg1"/>
            </a:solidFill>
            <a:ln w="12700">
              <a:solidFill>
                <a:schemeClr val="tx1"/>
              </a:solidFill>
              <a:miter lim="800000"/>
              <a:headEnd/>
              <a:tailEnd/>
            </a:ln>
            <a:effectLst>
              <a:outerShdw dist="107763" dir="2700000" algn="ctr" rotWithShape="0">
                <a:schemeClr val="folHlink"/>
              </a:outerShdw>
            </a:effectLst>
          </p:spPr>
          <p:txBody>
            <a:bodyPr wrap="none" lIns="90488" tIns="44450" rIns="90488" bIns="44450" anchor="ctr"/>
            <a:lstStyle/>
            <a:p>
              <a:pPr defTabSz="341313"/>
              <a:r>
                <a:rPr lang="en-US" sz="1400" b="1" dirty="0" err="1">
                  <a:solidFill>
                    <a:prstClr val="black"/>
                  </a:solidFill>
                  <a:latin typeface="Tahoma" charset="0"/>
                </a:rPr>
                <a:t>Karttunen</a:t>
              </a:r>
              <a:r>
                <a:rPr lang="en-US" sz="1400" b="1" dirty="0">
                  <a:solidFill>
                    <a:prstClr val="black"/>
                  </a:solidFill>
                  <a:latin typeface="Tahoma" charset="0"/>
                </a:rPr>
                <a:t>	--	1:242</a:t>
              </a:r>
            </a:p>
            <a:p>
              <a:pPr defTabSz="341313"/>
              <a:endParaRPr lang="en-US" sz="1400" b="1" dirty="0">
                <a:solidFill>
                  <a:prstClr val="black"/>
                </a:solidFill>
                <a:latin typeface="Tahoma" charset="0"/>
              </a:endParaRPr>
            </a:p>
            <a:p>
              <a:pPr defTabSz="341313"/>
              <a:r>
                <a:rPr lang="en-US" sz="1400" b="1" dirty="0">
                  <a:solidFill>
                    <a:prstClr val="black"/>
                  </a:solidFill>
                  <a:latin typeface="Tahoma" charset="0"/>
                </a:rPr>
                <a:t>Mendel		--	1:243</a:t>
              </a:r>
            </a:p>
          </p:txBody>
        </p:sp>
        <p:sp>
          <p:nvSpPr>
            <p:cNvPr id="286729" name="Rectangle 9"/>
            <p:cNvSpPr>
              <a:spLocks noChangeArrowheads="1"/>
            </p:cNvSpPr>
            <p:nvPr/>
          </p:nvSpPr>
          <p:spPr bwMode="auto">
            <a:xfrm>
              <a:off x="3648" y="1488"/>
              <a:ext cx="1277" cy="238"/>
            </a:xfrm>
            <a:prstGeom prst="rect">
              <a:avLst/>
            </a:prstGeom>
            <a:noFill/>
            <a:ln w="12700">
              <a:noFill/>
              <a:miter lim="800000"/>
              <a:headEnd/>
              <a:tailEnd/>
            </a:ln>
            <a:effectLst/>
          </p:spPr>
          <p:txBody>
            <a:bodyPr wrap="none" lIns="90488" tIns="44450" rIns="90488" bIns="44450">
              <a:spAutoFit/>
            </a:bodyPr>
            <a:lstStyle/>
            <a:p>
              <a:r>
                <a:rPr lang="en-US" b="1">
                  <a:solidFill>
                    <a:srgbClr val="FFFFFF"/>
                  </a:solidFill>
                  <a:latin typeface="Tahoma" charset="0"/>
                </a:rPr>
                <a:t>File 1: Page 250</a:t>
              </a:r>
            </a:p>
          </p:txBody>
        </p:sp>
        <p:sp>
          <p:nvSpPr>
            <p:cNvPr id="286730" name="Rectangle 10"/>
            <p:cNvSpPr>
              <a:spLocks noChangeArrowheads="1"/>
            </p:cNvSpPr>
            <p:nvPr/>
          </p:nvSpPr>
          <p:spPr bwMode="auto">
            <a:xfrm>
              <a:off x="3832" y="1650"/>
              <a:ext cx="114" cy="338"/>
            </a:xfrm>
            <a:prstGeom prst="rect">
              <a:avLst/>
            </a:prstGeom>
            <a:noFill/>
            <a:ln w="12700">
              <a:noFill/>
              <a:miter lim="800000"/>
              <a:headEnd/>
              <a:tailEnd/>
            </a:ln>
            <a:effectLst/>
          </p:spPr>
          <p:txBody>
            <a:bodyPr wrap="none" lIns="90488" tIns="44450" rIns="90488" bIns="44450">
              <a:spAutoFit/>
            </a:bodyPr>
            <a:lstStyle/>
            <a:p>
              <a:endParaRPr lang="en-US" sz="1400" b="1">
                <a:solidFill>
                  <a:srgbClr val="FFFFFF"/>
                </a:solidFill>
                <a:latin typeface="Tahoma" charset="0"/>
              </a:endParaRPr>
            </a:p>
            <a:p>
              <a:endParaRPr lang="en-US" sz="1400" b="1">
                <a:solidFill>
                  <a:srgbClr val="FFFFFF"/>
                </a:solidFill>
                <a:latin typeface="Tahoma" charset="0"/>
              </a:endParaRPr>
            </a:p>
          </p:txBody>
        </p:sp>
        <p:sp>
          <p:nvSpPr>
            <p:cNvPr id="286731" name="Rectangle 11"/>
            <p:cNvSpPr>
              <a:spLocks noChangeArrowheads="1"/>
            </p:cNvSpPr>
            <p:nvPr/>
          </p:nvSpPr>
          <p:spPr bwMode="auto">
            <a:xfrm>
              <a:off x="292" y="2692"/>
              <a:ext cx="1100" cy="1096"/>
            </a:xfrm>
            <a:prstGeom prst="rect">
              <a:avLst/>
            </a:prstGeom>
            <a:solidFill>
              <a:schemeClr val="bg1"/>
            </a:solidFill>
            <a:ln w="12700">
              <a:solidFill>
                <a:schemeClr val="tx1"/>
              </a:solidFill>
              <a:miter lim="800000"/>
              <a:headEnd/>
              <a:tailEnd/>
            </a:ln>
            <a:effectLst>
              <a:outerShdw dist="107763" dir="2700000" algn="ctr" rotWithShape="0">
                <a:schemeClr val="folHlink"/>
              </a:outerShdw>
            </a:effectLst>
          </p:spPr>
          <p:txBody>
            <a:bodyPr wrap="none" lIns="90488" tIns="44450" rIns="90488" bIns="44450" anchor="ctr"/>
            <a:lstStyle/>
            <a:p>
              <a:pPr defTabSz="233363"/>
              <a:r>
                <a:rPr lang="en-US" sz="1400" b="1" dirty="0" err="1">
                  <a:solidFill>
                    <a:prstClr val="black"/>
                  </a:solidFill>
                  <a:latin typeface="Tahoma" charset="0"/>
                </a:rPr>
                <a:t>Accorti</a:t>
              </a:r>
              <a:r>
                <a:rPr lang="en-US" sz="1400" b="1" dirty="0">
                  <a:solidFill>
                    <a:prstClr val="black"/>
                  </a:solidFill>
                  <a:latin typeface="Tahoma" charset="0"/>
                </a:rPr>
                <a:t>     Paolo</a:t>
              </a:r>
              <a:br>
                <a:rPr lang="en-US" sz="1400" b="1" dirty="0">
                  <a:solidFill>
                    <a:prstClr val="black"/>
                  </a:solidFill>
                  <a:latin typeface="Tahoma" charset="0"/>
                </a:rPr>
              </a:br>
              <a:r>
                <a:rPr lang="en-US" sz="1400" b="1" dirty="0" err="1">
                  <a:solidFill>
                    <a:prstClr val="black"/>
                  </a:solidFill>
                  <a:latin typeface="Tahoma" charset="0"/>
                </a:rPr>
                <a:t>Afonso</a:t>
              </a:r>
              <a:r>
                <a:rPr lang="en-US" sz="1400" b="1" dirty="0">
                  <a:solidFill>
                    <a:prstClr val="black"/>
                  </a:solidFill>
                  <a:latin typeface="Tahoma" charset="0"/>
                </a:rPr>
                <a:t>     Pedro</a:t>
              </a:r>
              <a:br>
                <a:rPr lang="en-US" sz="1400" b="1" dirty="0">
                  <a:solidFill>
                    <a:prstClr val="black"/>
                  </a:solidFill>
                  <a:latin typeface="Tahoma" charset="0"/>
                </a:rPr>
              </a:br>
              <a:r>
                <a:rPr lang="en-US" sz="1400" b="1" dirty="0">
                  <a:solidFill>
                    <a:prstClr val="black"/>
                  </a:solidFill>
                  <a:latin typeface="Tahoma" charset="0"/>
                </a:rPr>
                <a:t>Ashworth Victoria</a:t>
              </a:r>
              <a:br>
                <a:rPr lang="en-US" sz="1400" b="1" dirty="0">
                  <a:solidFill>
                    <a:prstClr val="black"/>
                  </a:solidFill>
                  <a:latin typeface="Tahoma" charset="0"/>
                </a:rPr>
              </a:br>
              <a:r>
                <a:rPr lang="en-US" sz="1400" b="1" dirty="0">
                  <a:solidFill>
                    <a:prstClr val="black"/>
                  </a:solidFill>
                  <a:latin typeface="Tahoma" charset="0"/>
                </a:rPr>
                <a:t>Bennett    Helen</a:t>
              </a:r>
              <a:br>
                <a:rPr lang="en-US" sz="1400" b="1" dirty="0">
                  <a:solidFill>
                    <a:prstClr val="black"/>
                  </a:solidFill>
                  <a:latin typeface="Tahoma" charset="0"/>
                </a:rPr>
              </a:br>
              <a:r>
                <a:rPr lang="en-US" sz="1400" b="1" dirty="0">
                  <a:solidFill>
                    <a:prstClr val="black"/>
                  </a:solidFill>
                  <a:latin typeface="Tahoma" charset="0"/>
                </a:rPr>
                <a:t>Brown      Lesley</a:t>
              </a:r>
              <a:br>
                <a:rPr lang="en-US" sz="1400" b="1" dirty="0">
                  <a:solidFill>
                    <a:prstClr val="black"/>
                  </a:solidFill>
                  <a:latin typeface="Tahoma" charset="0"/>
                </a:rPr>
              </a:br>
              <a:r>
                <a:rPr lang="en-US" sz="1400" b="1" dirty="0">
                  <a:solidFill>
                    <a:prstClr val="black"/>
                  </a:solidFill>
                  <a:latin typeface="Tahoma" charset="0"/>
                </a:rPr>
                <a:t>Chang      Francisco</a:t>
              </a:r>
              <a:br>
                <a:rPr lang="en-US" sz="1400" b="1" dirty="0">
                  <a:solidFill>
                    <a:prstClr val="black"/>
                  </a:solidFill>
                  <a:latin typeface="Tahoma" charset="0"/>
                </a:rPr>
              </a:br>
              <a:r>
                <a:rPr lang="en-US" sz="1400" b="1" dirty="0">
                  <a:solidFill>
                    <a:prstClr val="black"/>
                  </a:solidFill>
                  <a:latin typeface="Tahoma" charset="0"/>
                </a:rPr>
                <a:t>Cramer    Philip</a:t>
              </a:r>
              <a:br>
                <a:rPr lang="en-US" sz="1400" b="1" dirty="0">
                  <a:solidFill>
                    <a:prstClr val="black"/>
                  </a:solidFill>
                  <a:latin typeface="Tahoma" charset="0"/>
                </a:rPr>
              </a:br>
              <a:r>
                <a:rPr lang="en-US" sz="1400" b="1" dirty="0">
                  <a:solidFill>
                    <a:prstClr val="black"/>
                  </a:solidFill>
                  <a:latin typeface="Tahoma" charset="0"/>
                </a:rPr>
                <a:t>Cruz         Aria</a:t>
              </a:r>
            </a:p>
          </p:txBody>
        </p:sp>
        <p:sp>
          <p:nvSpPr>
            <p:cNvPr id="286732" name="Rectangle 12"/>
            <p:cNvSpPr>
              <a:spLocks noChangeArrowheads="1"/>
            </p:cNvSpPr>
            <p:nvPr/>
          </p:nvSpPr>
          <p:spPr bwMode="auto">
            <a:xfrm>
              <a:off x="288" y="2448"/>
              <a:ext cx="1277" cy="238"/>
            </a:xfrm>
            <a:prstGeom prst="rect">
              <a:avLst/>
            </a:prstGeom>
            <a:noFill/>
            <a:ln w="12700">
              <a:noFill/>
              <a:miter lim="800000"/>
              <a:headEnd/>
              <a:tailEnd/>
            </a:ln>
            <a:effectLst/>
          </p:spPr>
          <p:txBody>
            <a:bodyPr wrap="none" lIns="90488" tIns="44450" rIns="90488" bIns="44450">
              <a:spAutoFit/>
            </a:bodyPr>
            <a:lstStyle/>
            <a:p>
              <a:r>
                <a:rPr lang="en-US" b="1" dirty="0">
                  <a:solidFill>
                    <a:srgbClr val="FFFFFF"/>
                  </a:solidFill>
                  <a:latin typeface="Tahoma" charset="0"/>
                </a:rPr>
                <a:t>File 1: Page 240</a:t>
              </a:r>
            </a:p>
          </p:txBody>
        </p:sp>
        <p:sp>
          <p:nvSpPr>
            <p:cNvPr id="286733" name="Rectangle 13"/>
            <p:cNvSpPr>
              <a:spLocks noChangeArrowheads="1"/>
            </p:cNvSpPr>
            <p:nvPr/>
          </p:nvSpPr>
          <p:spPr bwMode="auto">
            <a:xfrm>
              <a:off x="1488" y="2688"/>
              <a:ext cx="1296" cy="1096"/>
            </a:xfrm>
            <a:prstGeom prst="rect">
              <a:avLst/>
            </a:prstGeom>
            <a:solidFill>
              <a:schemeClr val="bg1"/>
            </a:solidFill>
            <a:ln w="12700">
              <a:solidFill>
                <a:schemeClr val="tx1"/>
              </a:solidFill>
              <a:miter lim="800000"/>
              <a:headEnd/>
              <a:tailEnd/>
            </a:ln>
            <a:effectLst>
              <a:outerShdw dist="107763" dir="2700000" algn="ctr" rotWithShape="0">
                <a:schemeClr val="folHlink"/>
              </a:outerShdw>
            </a:effectLst>
          </p:spPr>
          <p:txBody>
            <a:bodyPr wrap="none" lIns="90488" tIns="44450" rIns="90488" bIns="44450" anchor="ctr"/>
            <a:lstStyle/>
            <a:p>
              <a:pPr defTabSz="322263">
                <a:tabLst>
                  <a:tab pos="395288" algn="l"/>
                </a:tabLst>
              </a:pPr>
              <a:r>
                <a:rPr lang="en-US" sz="1400" b="1" dirty="0">
                  <a:solidFill>
                    <a:prstClr val="black"/>
                  </a:solidFill>
                  <a:latin typeface="Tahoma" charset="0"/>
                </a:rPr>
                <a:t>Devon          Ann</a:t>
              </a:r>
              <a:br>
                <a:rPr lang="en-US" sz="1400" b="1" dirty="0">
                  <a:solidFill>
                    <a:prstClr val="black"/>
                  </a:solidFill>
                  <a:latin typeface="Tahoma" charset="0"/>
                </a:rPr>
              </a:br>
              <a:r>
                <a:rPr lang="en-US" sz="1400" b="1" dirty="0" err="1">
                  <a:solidFill>
                    <a:prstClr val="black"/>
                  </a:solidFill>
                  <a:latin typeface="Tahoma" charset="0"/>
                </a:rPr>
                <a:t>Domingues</a:t>
              </a:r>
              <a:r>
                <a:rPr lang="en-US" sz="1400" b="1" dirty="0">
                  <a:solidFill>
                    <a:prstClr val="black"/>
                  </a:solidFill>
                  <a:latin typeface="Tahoma" charset="0"/>
                </a:rPr>
                <a:t>  </a:t>
              </a:r>
              <a:r>
                <a:rPr lang="en-US" sz="1400" b="1" dirty="0" err="1">
                  <a:solidFill>
                    <a:prstClr val="black"/>
                  </a:solidFill>
                  <a:latin typeface="Tahoma" charset="0"/>
                </a:rPr>
                <a:t>Anabela</a:t>
              </a:r>
              <a:r>
                <a:rPr lang="en-US" sz="1400" b="1" dirty="0">
                  <a:solidFill>
                    <a:prstClr val="black"/>
                  </a:solidFill>
                  <a:latin typeface="Tahoma" charset="0"/>
                </a:rPr>
                <a:t/>
              </a:r>
              <a:br>
                <a:rPr lang="en-US" sz="1400" b="1" dirty="0">
                  <a:solidFill>
                    <a:prstClr val="black"/>
                  </a:solidFill>
                  <a:latin typeface="Tahoma" charset="0"/>
                </a:rPr>
              </a:br>
              <a:r>
                <a:rPr lang="en-US" sz="1400" b="1" dirty="0">
                  <a:solidFill>
                    <a:prstClr val="black"/>
                  </a:solidFill>
                  <a:latin typeface="Tahoma" charset="0"/>
                </a:rPr>
                <a:t>Franken       Peter</a:t>
              </a:r>
              <a:br>
                <a:rPr lang="en-US" sz="1400" b="1" dirty="0">
                  <a:solidFill>
                    <a:prstClr val="black"/>
                  </a:solidFill>
                  <a:latin typeface="Tahoma" charset="0"/>
                </a:rPr>
              </a:br>
              <a:r>
                <a:rPr lang="en-US" sz="1400" b="1" dirty="0" err="1">
                  <a:solidFill>
                    <a:prstClr val="black"/>
                  </a:solidFill>
                  <a:latin typeface="Tahoma" charset="0"/>
                </a:rPr>
                <a:t>Henriot</a:t>
              </a:r>
              <a:r>
                <a:rPr lang="en-US" sz="1400" b="1" dirty="0">
                  <a:solidFill>
                    <a:prstClr val="black"/>
                  </a:solidFill>
                  <a:latin typeface="Tahoma" charset="0"/>
                </a:rPr>
                <a:t>        Paul</a:t>
              </a:r>
              <a:br>
                <a:rPr lang="en-US" sz="1400" b="1" dirty="0">
                  <a:solidFill>
                    <a:prstClr val="black"/>
                  </a:solidFill>
                  <a:latin typeface="Tahoma" charset="0"/>
                </a:rPr>
              </a:br>
              <a:r>
                <a:rPr lang="en-US" sz="1400" b="1" dirty="0" err="1">
                  <a:solidFill>
                    <a:prstClr val="black"/>
                  </a:solidFill>
                  <a:latin typeface="Tahoma" charset="0"/>
                </a:rPr>
                <a:t>Hernadez</a:t>
              </a:r>
              <a:r>
                <a:rPr lang="en-US" sz="1400" b="1" dirty="0">
                  <a:solidFill>
                    <a:prstClr val="black"/>
                  </a:solidFill>
                  <a:latin typeface="Tahoma" charset="0"/>
                </a:rPr>
                <a:t>    Carlos</a:t>
              </a:r>
              <a:br>
                <a:rPr lang="en-US" sz="1400" b="1" dirty="0">
                  <a:solidFill>
                    <a:prstClr val="black"/>
                  </a:solidFill>
                  <a:latin typeface="Tahoma" charset="0"/>
                </a:rPr>
              </a:br>
              <a:r>
                <a:rPr lang="en-US" sz="1400" b="1" dirty="0">
                  <a:solidFill>
                    <a:prstClr val="black"/>
                  </a:solidFill>
                  <a:latin typeface="Tahoma" charset="0"/>
                </a:rPr>
                <a:t>Ibsen           </a:t>
              </a:r>
              <a:r>
                <a:rPr lang="en-US" sz="1400" b="1" dirty="0" err="1">
                  <a:solidFill>
                    <a:prstClr val="black"/>
                  </a:solidFill>
                  <a:latin typeface="Tahoma" charset="0"/>
                </a:rPr>
                <a:t>Palle</a:t>
              </a:r>
              <a:r>
                <a:rPr lang="en-US" sz="1400" b="1" dirty="0">
                  <a:solidFill>
                    <a:prstClr val="black"/>
                  </a:solidFill>
                  <a:latin typeface="Tahoma" charset="0"/>
                </a:rPr>
                <a:t/>
              </a:r>
              <a:br>
                <a:rPr lang="en-US" sz="1400" b="1" dirty="0">
                  <a:solidFill>
                    <a:prstClr val="black"/>
                  </a:solidFill>
                  <a:latin typeface="Tahoma" charset="0"/>
                </a:rPr>
              </a:br>
              <a:r>
                <a:rPr lang="en-US" sz="1400" b="1" dirty="0" err="1">
                  <a:solidFill>
                    <a:prstClr val="black"/>
                  </a:solidFill>
                  <a:latin typeface="Tahoma" charset="0"/>
                </a:rPr>
                <a:t>Jablonski</a:t>
              </a:r>
              <a:r>
                <a:rPr lang="en-US" sz="1400" b="1" dirty="0">
                  <a:solidFill>
                    <a:prstClr val="black"/>
                  </a:solidFill>
                  <a:latin typeface="Tahoma" charset="0"/>
                </a:rPr>
                <a:t>     Karla</a:t>
              </a:r>
              <a:br>
                <a:rPr lang="en-US" sz="1400" b="1" dirty="0">
                  <a:solidFill>
                    <a:prstClr val="black"/>
                  </a:solidFill>
                  <a:latin typeface="Tahoma" charset="0"/>
                </a:rPr>
              </a:br>
              <a:r>
                <a:rPr lang="en-US" sz="1400" b="1" dirty="0">
                  <a:solidFill>
                    <a:prstClr val="black"/>
                  </a:solidFill>
                  <a:latin typeface="Tahoma" charset="0"/>
                </a:rPr>
                <a:t>Josephs       Karin</a:t>
              </a:r>
            </a:p>
          </p:txBody>
        </p:sp>
        <p:sp>
          <p:nvSpPr>
            <p:cNvPr id="286734" name="Rectangle 14"/>
            <p:cNvSpPr>
              <a:spLocks noChangeArrowheads="1"/>
            </p:cNvSpPr>
            <p:nvPr/>
          </p:nvSpPr>
          <p:spPr bwMode="auto">
            <a:xfrm>
              <a:off x="1536" y="2448"/>
              <a:ext cx="1265" cy="236"/>
            </a:xfrm>
            <a:prstGeom prst="rect">
              <a:avLst/>
            </a:prstGeom>
            <a:noFill/>
            <a:ln w="12700">
              <a:noFill/>
              <a:miter lim="800000"/>
              <a:headEnd/>
              <a:tailEnd/>
            </a:ln>
            <a:effectLst/>
          </p:spPr>
          <p:txBody>
            <a:bodyPr wrap="none" lIns="90488" tIns="44450" rIns="90488" bIns="44450">
              <a:spAutoFit/>
            </a:bodyPr>
            <a:lstStyle/>
            <a:p>
              <a:r>
                <a:rPr lang="en-US" b="1">
                  <a:solidFill>
                    <a:srgbClr val="FFFFFF"/>
                  </a:solidFill>
                  <a:latin typeface="Tahoma" charset="0"/>
                </a:rPr>
                <a:t>File 1: Page 241</a:t>
              </a:r>
            </a:p>
          </p:txBody>
        </p:sp>
        <p:sp>
          <p:nvSpPr>
            <p:cNvPr id="286735" name="Rectangle 15"/>
            <p:cNvSpPr>
              <a:spLocks noChangeArrowheads="1"/>
            </p:cNvSpPr>
            <p:nvPr/>
          </p:nvSpPr>
          <p:spPr bwMode="auto">
            <a:xfrm>
              <a:off x="2880" y="2688"/>
              <a:ext cx="1340" cy="1096"/>
            </a:xfrm>
            <a:prstGeom prst="rect">
              <a:avLst/>
            </a:prstGeom>
            <a:solidFill>
              <a:schemeClr val="bg1"/>
            </a:solidFill>
            <a:ln w="12700">
              <a:solidFill>
                <a:schemeClr val="tx1"/>
              </a:solidFill>
              <a:miter lim="800000"/>
              <a:headEnd/>
              <a:tailEnd/>
            </a:ln>
            <a:effectLst>
              <a:outerShdw dist="107763" dir="2700000" algn="ctr" rotWithShape="0">
                <a:schemeClr val="folHlink"/>
              </a:outerShdw>
            </a:effectLst>
          </p:spPr>
          <p:txBody>
            <a:bodyPr wrap="none" lIns="90488" tIns="44450" rIns="90488" bIns="44450" anchor="ctr"/>
            <a:lstStyle/>
            <a:p>
              <a:pPr defTabSz="249238"/>
              <a:r>
                <a:rPr lang="en-US" sz="1400" b="1" dirty="0" err="1">
                  <a:solidFill>
                    <a:prstClr val="black"/>
                  </a:solidFill>
                  <a:latin typeface="Tahoma" charset="0"/>
                </a:rPr>
                <a:t>Karttunen</a:t>
              </a:r>
              <a:r>
                <a:rPr lang="en-US" sz="1400" b="1" dirty="0">
                  <a:solidFill>
                    <a:prstClr val="black"/>
                  </a:solidFill>
                  <a:latin typeface="Tahoma" charset="0"/>
                </a:rPr>
                <a:t>  </a:t>
              </a:r>
              <a:r>
                <a:rPr lang="en-US" sz="1400" b="1" dirty="0" err="1">
                  <a:solidFill>
                    <a:prstClr val="black"/>
                  </a:solidFill>
                  <a:latin typeface="Tahoma" charset="0"/>
                </a:rPr>
                <a:t>Matti</a:t>
              </a:r>
              <a:r>
                <a:rPr lang="en-US" sz="1400" b="1" dirty="0">
                  <a:solidFill>
                    <a:prstClr val="black"/>
                  </a:solidFill>
                  <a:latin typeface="Tahoma" charset="0"/>
                </a:rPr>
                <a:t/>
              </a:r>
              <a:br>
                <a:rPr lang="en-US" sz="1400" b="1" dirty="0">
                  <a:solidFill>
                    <a:prstClr val="black"/>
                  </a:solidFill>
                  <a:latin typeface="Tahoma" charset="0"/>
                </a:rPr>
              </a:br>
              <a:r>
                <a:rPr lang="en-US" sz="1400" b="1" dirty="0">
                  <a:solidFill>
                    <a:prstClr val="black"/>
                  </a:solidFill>
                  <a:latin typeface="Tahoma" charset="0"/>
                </a:rPr>
                <a:t>Larsson     Maria</a:t>
              </a:r>
              <a:br>
                <a:rPr lang="en-US" sz="1400" b="1" dirty="0">
                  <a:solidFill>
                    <a:prstClr val="black"/>
                  </a:solidFill>
                  <a:latin typeface="Tahoma" charset="0"/>
                </a:rPr>
              </a:br>
              <a:r>
                <a:rPr lang="en-US" sz="1400" b="1" dirty="0">
                  <a:solidFill>
                    <a:prstClr val="black"/>
                  </a:solidFill>
                  <a:latin typeface="Tahoma" charset="0"/>
                </a:rPr>
                <a:t>Latimer      </a:t>
              </a:r>
              <a:r>
                <a:rPr lang="en-US" sz="1400" b="1" dirty="0" err="1">
                  <a:solidFill>
                    <a:prstClr val="black"/>
                  </a:solidFill>
                  <a:latin typeface="Tahoma" charset="0"/>
                </a:rPr>
                <a:t>Yoshi</a:t>
              </a:r>
              <a:r>
                <a:rPr lang="en-US" sz="1400" b="1" dirty="0">
                  <a:solidFill>
                    <a:prstClr val="black"/>
                  </a:solidFill>
                  <a:latin typeface="Tahoma" charset="0"/>
                </a:rPr>
                <a:t> </a:t>
              </a:r>
              <a:br>
                <a:rPr lang="en-US" sz="1400" b="1" dirty="0">
                  <a:solidFill>
                    <a:prstClr val="black"/>
                  </a:solidFill>
                  <a:latin typeface="Tahoma" charset="0"/>
                </a:rPr>
              </a:br>
              <a:r>
                <a:rPr lang="en-US" sz="1400" b="1" dirty="0" err="1">
                  <a:solidFill>
                    <a:prstClr val="black"/>
                  </a:solidFill>
                  <a:latin typeface="Tahoma" charset="0"/>
                </a:rPr>
                <a:t>Koskitalo</a:t>
              </a:r>
              <a:r>
                <a:rPr lang="en-US" sz="1400" b="1" dirty="0">
                  <a:solidFill>
                    <a:prstClr val="black"/>
                  </a:solidFill>
                  <a:latin typeface="Tahoma" charset="0"/>
                </a:rPr>
                <a:t>   </a:t>
              </a:r>
              <a:r>
                <a:rPr lang="en-US" sz="1400" b="1" dirty="0" err="1">
                  <a:solidFill>
                    <a:prstClr val="black"/>
                  </a:solidFill>
                  <a:latin typeface="Tahoma" charset="0"/>
                </a:rPr>
                <a:t>Pirkko</a:t>
              </a:r>
              <a:r>
                <a:rPr lang="en-US" sz="1400" b="1" dirty="0">
                  <a:solidFill>
                    <a:prstClr val="black"/>
                  </a:solidFill>
                  <a:latin typeface="Tahoma" charset="0"/>
                </a:rPr>
                <a:t/>
              </a:r>
              <a:br>
                <a:rPr lang="en-US" sz="1400" b="1" dirty="0">
                  <a:solidFill>
                    <a:prstClr val="black"/>
                  </a:solidFill>
                  <a:latin typeface="Tahoma" charset="0"/>
                </a:rPr>
              </a:br>
              <a:r>
                <a:rPr lang="en-US" sz="1400" b="1" dirty="0" err="1">
                  <a:solidFill>
                    <a:prstClr val="black"/>
                  </a:solidFill>
                  <a:latin typeface="Tahoma" charset="0"/>
                </a:rPr>
                <a:t>Labrune</a:t>
              </a:r>
              <a:r>
                <a:rPr lang="en-US" sz="1400" b="1" dirty="0">
                  <a:solidFill>
                    <a:prstClr val="black"/>
                  </a:solidFill>
                  <a:latin typeface="Tahoma" charset="0"/>
                </a:rPr>
                <a:t>    Janine</a:t>
              </a:r>
              <a:br>
                <a:rPr lang="en-US" sz="1400" b="1" dirty="0">
                  <a:solidFill>
                    <a:prstClr val="black"/>
                  </a:solidFill>
                  <a:latin typeface="Tahoma" charset="0"/>
                </a:rPr>
              </a:br>
              <a:r>
                <a:rPr lang="en-US" sz="1400" b="1" dirty="0">
                  <a:solidFill>
                    <a:prstClr val="black"/>
                  </a:solidFill>
                  <a:latin typeface="Tahoma" charset="0"/>
                </a:rPr>
                <a:t>McKenna   Patricia</a:t>
              </a:r>
            </a:p>
            <a:p>
              <a:pPr defTabSz="249238"/>
              <a:r>
                <a:rPr lang="en-US" sz="1400" b="1" dirty="0" err="1">
                  <a:solidFill>
                    <a:prstClr val="black"/>
                  </a:solidFill>
                  <a:latin typeface="Tahoma" charset="0"/>
                </a:rPr>
                <a:t>Lebihan</a:t>
              </a:r>
              <a:r>
                <a:rPr lang="en-US" sz="1400" b="1" dirty="0">
                  <a:solidFill>
                    <a:prstClr val="black"/>
                  </a:solidFill>
                  <a:latin typeface="Tahoma" charset="0"/>
                </a:rPr>
                <a:t>     Laurence</a:t>
              </a:r>
              <a:br>
                <a:rPr lang="en-US" sz="1400" b="1" dirty="0">
                  <a:solidFill>
                    <a:prstClr val="black"/>
                  </a:solidFill>
                  <a:latin typeface="Tahoma" charset="0"/>
                </a:rPr>
              </a:br>
              <a:r>
                <a:rPr lang="en-US" sz="1400" b="1" dirty="0">
                  <a:solidFill>
                    <a:prstClr val="black"/>
                  </a:solidFill>
                  <a:latin typeface="Tahoma" charset="0"/>
                </a:rPr>
                <a:t>Lincoln      Elizabeth</a:t>
              </a:r>
            </a:p>
          </p:txBody>
        </p:sp>
        <p:sp>
          <p:nvSpPr>
            <p:cNvPr id="286736" name="Rectangle 16"/>
            <p:cNvSpPr>
              <a:spLocks noChangeArrowheads="1"/>
            </p:cNvSpPr>
            <p:nvPr/>
          </p:nvSpPr>
          <p:spPr bwMode="auto">
            <a:xfrm>
              <a:off x="2981" y="2449"/>
              <a:ext cx="1277" cy="238"/>
            </a:xfrm>
            <a:prstGeom prst="rect">
              <a:avLst/>
            </a:prstGeom>
            <a:noFill/>
            <a:ln w="12700">
              <a:noFill/>
              <a:miter lim="800000"/>
              <a:headEnd/>
              <a:tailEnd/>
            </a:ln>
            <a:effectLst/>
          </p:spPr>
          <p:txBody>
            <a:bodyPr wrap="none" lIns="90488" tIns="44450" rIns="90488" bIns="44450">
              <a:spAutoFit/>
            </a:bodyPr>
            <a:lstStyle/>
            <a:p>
              <a:r>
                <a:rPr lang="en-US" b="1">
                  <a:solidFill>
                    <a:srgbClr val="FFFFFF"/>
                  </a:solidFill>
                  <a:latin typeface="Tahoma" charset="0"/>
                </a:rPr>
                <a:t>File 1: Page 242</a:t>
              </a:r>
            </a:p>
          </p:txBody>
        </p:sp>
        <p:sp>
          <p:nvSpPr>
            <p:cNvPr id="286737" name="Rectangle 17"/>
            <p:cNvSpPr>
              <a:spLocks noChangeArrowheads="1"/>
            </p:cNvSpPr>
            <p:nvPr/>
          </p:nvSpPr>
          <p:spPr bwMode="auto">
            <a:xfrm>
              <a:off x="4320" y="2692"/>
              <a:ext cx="1152" cy="1096"/>
            </a:xfrm>
            <a:prstGeom prst="rect">
              <a:avLst/>
            </a:prstGeom>
            <a:solidFill>
              <a:schemeClr val="bg1"/>
            </a:solidFill>
            <a:ln w="12700">
              <a:solidFill>
                <a:schemeClr val="tx1"/>
              </a:solidFill>
              <a:miter lim="800000"/>
              <a:headEnd/>
              <a:tailEnd/>
            </a:ln>
            <a:effectLst>
              <a:outerShdw dist="107763" dir="2700000" algn="ctr" rotWithShape="0">
                <a:schemeClr val="folHlink"/>
              </a:outerShdw>
            </a:effectLst>
          </p:spPr>
          <p:txBody>
            <a:bodyPr wrap="none" lIns="90488" tIns="44450" rIns="90488" bIns="44450" anchor="ctr"/>
            <a:lstStyle/>
            <a:p>
              <a:pPr defTabSz="271463"/>
              <a:r>
                <a:rPr lang="en-US" sz="1400" b="1" dirty="0">
                  <a:solidFill>
                    <a:prstClr val="black"/>
                  </a:solidFill>
                  <a:latin typeface="Tahoma" charset="0"/>
                </a:rPr>
                <a:t>Mendel     Roland</a:t>
              </a:r>
              <a:br>
                <a:rPr lang="en-US" sz="1400" b="1" dirty="0">
                  <a:solidFill>
                    <a:prstClr val="black"/>
                  </a:solidFill>
                  <a:latin typeface="Tahoma" charset="0"/>
                </a:rPr>
              </a:br>
              <a:r>
                <a:rPr lang="en-US" sz="1400" b="1" dirty="0">
                  <a:solidFill>
                    <a:prstClr val="black"/>
                  </a:solidFill>
                  <a:latin typeface="Tahoma" charset="0"/>
                </a:rPr>
                <a:t>Muller       Rita</a:t>
              </a:r>
              <a:br>
                <a:rPr lang="en-US" sz="1400" b="1" dirty="0">
                  <a:solidFill>
                    <a:prstClr val="black"/>
                  </a:solidFill>
                  <a:latin typeface="Tahoma" charset="0"/>
                </a:rPr>
              </a:br>
              <a:r>
                <a:rPr lang="en-US" sz="1400" b="1" dirty="0">
                  <a:solidFill>
                    <a:prstClr val="black"/>
                  </a:solidFill>
                  <a:latin typeface="Tahoma" charset="0"/>
                </a:rPr>
                <a:t>Nagy         Helvetius</a:t>
              </a:r>
              <a:br>
                <a:rPr lang="en-US" sz="1400" b="1" dirty="0">
                  <a:solidFill>
                    <a:prstClr val="black"/>
                  </a:solidFill>
                  <a:latin typeface="Tahoma" charset="0"/>
                </a:rPr>
              </a:br>
              <a:r>
                <a:rPr lang="en-US" sz="1400" b="1" dirty="0">
                  <a:solidFill>
                    <a:prstClr val="black"/>
                  </a:solidFill>
                  <a:latin typeface="Tahoma" charset="0"/>
                </a:rPr>
                <a:t>O'Rourke  Timothy</a:t>
              </a:r>
              <a:br>
                <a:rPr lang="en-US" sz="1400" b="1" dirty="0">
                  <a:solidFill>
                    <a:prstClr val="black"/>
                  </a:solidFill>
                  <a:latin typeface="Tahoma" charset="0"/>
                </a:rPr>
              </a:br>
              <a:r>
                <a:rPr lang="en-US" sz="1400" b="1" dirty="0" err="1">
                  <a:solidFill>
                    <a:prstClr val="black"/>
                  </a:solidFill>
                  <a:latin typeface="Tahoma" charset="0"/>
                </a:rPr>
                <a:t>Ottlieb</a:t>
              </a:r>
              <a:r>
                <a:rPr lang="en-US" sz="1400" b="1" dirty="0">
                  <a:solidFill>
                    <a:prstClr val="black"/>
                  </a:solidFill>
                  <a:latin typeface="Tahoma" charset="0"/>
                </a:rPr>
                <a:t>       Sven</a:t>
              </a:r>
              <a:br>
                <a:rPr lang="en-US" sz="1400" b="1" dirty="0">
                  <a:solidFill>
                    <a:prstClr val="black"/>
                  </a:solidFill>
                  <a:latin typeface="Tahoma" charset="0"/>
                </a:rPr>
              </a:br>
              <a:r>
                <a:rPr lang="en-US" sz="1400" b="1" dirty="0" err="1">
                  <a:solidFill>
                    <a:prstClr val="black"/>
                  </a:solidFill>
                  <a:latin typeface="Tahoma" charset="0"/>
                </a:rPr>
                <a:t>Paolino</a:t>
              </a:r>
              <a:r>
                <a:rPr lang="en-US" sz="1400" b="1" dirty="0">
                  <a:solidFill>
                    <a:prstClr val="black"/>
                  </a:solidFill>
                  <a:latin typeface="Tahoma" charset="0"/>
                </a:rPr>
                <a:t>     Miguel</a:t>
              </a:r>
              <a:br>
                <a:rPr lang="en-US" sz="1400" b="1" dirty="0">
                  <a:solidFill>
                    <a:prstClr val="black"/>
                  </a:solidFill>
                  <a:latin typeface="Tahoma" charset="0"/>
                </a:rPr>
              </a:br>
              <a:r>
                <a:rPr lang="en-US" sz="1400" b="1" dirty="0">
                  <a:solidFill>
                    <a:prstClr val="black"/>
                  </a:solidFill>
                  <a:latin typeface="Tahoma" charset="0"/>
                </a:rPr>
                <a:t>Parente     Paula</a:t>
              </a:r>
              <a:br>
                <a:rPr lang="en-US" sz="1400" b="1" dirty="0">
                  <a:solidFill>
                    <a:prstClr val="black"/>
                  </a:solidFill>
                  <a:latin typeface="Tahoma" charset="0"/>
                </a:rPr>
              </a:br>
              <a:r>
                <a:rPr lang="en-US" sz="1400" b="1" dirty="0">
                  <a:solidFill>
                    <a:prstClr val="black"/>
                  </a:solidFill>
                  <a:latin typeface="Tahoma" charset="0"/>
                </a:rPr>
                <a:t>Pereira      Manuel</a:t>
              </a:r>
            </a:p>
          </p:txBody>
        </p:sp>
        <p:sp>
          <p:nvSpPr>
            <p:cNvPr id="286738" name="Rectangle 18"/>
            <p:cNvSpPr>
              <a:spLocks noChangeArrowheads="1"/>
            </p:cNvSpPr>
            <p:nvPr/>
          </p:nvSpPr>
          <p:spPr bwMode="auto">
            <a:xfrm>
              <a:off x="4320" y="2448"/>
              <a:ext cx="1277" cy="238"/>
            </a:xfrm>
            <a:prstGeom prst="rect">
              <a:avLst/>
            </a:prstGeom>
            <a:noFill/>
            <a:ln w="12700">
              <a:noFill/>
              <a:miter lim="800000"/>
              <a:headEnd/>
              <a:tailEnd/>
            </a:ln>
            <a:effectLst/>
          </p:spPr>
          <p:txBody>
            <a:bodyPr wrap="none" lIns="90488" tIns="44450" rIns="90488" bIns="44450">
              <a:spAutoFit/>
            </a:bodyPr>
            <a:lstStyle/>
            <a:p>
              <a:r>
                <a:rPr lang="en-US" b="1" dirty="0">
                  <a:solidFill>
                    <a:srgbClr val="FFFFFF"/>
                  </a:solidFill>
                  <a:latin typeface="Tahoma" charset="0"/>
                </a:rPr>
                <a:t>File 1: Page 243</a:t>
              </a:r>
            </a:p>
          </p:txBody>
        </p:sp>
        <p:sp>
          <p:nvSpPr>
            <p:cNvPr id="286740" name="Freeform 20"/>
            <p:cNvSpPr>
              <a:spLocks/>
            </p:cNvSpPr>
            <p:nvPr/>
          </p:nvSpPr>
          <p:spPr bwMode="auto">
            <a:xfrm>
              <a:off x="1392" y="960"/>
              <a:ext cx="816" cy="577"/>
            </a:xfrm>
            <a:custGeom>
              <a:avLst/>
              <a:gdLst/>
              <a:ahLst/>
              <a:cxnLst>
                <a:cxn ang="0">
                  <a:pos x="576" y="0"/>
                </a:cxn>
                <a:cxn ang="0">
                  <a:pos x="0" y="0"/>
                </a:cxn>
                <a:cxn ang="0">
                  <a:pos x="0" y="672"/>
                </a:cxn>
              </a:cxnLst>
              <a:rect l="0" t="0" r="r" b="b"/>
              <a:pathLst>
                <a:path w="577" h="673">
                  <a:moveTo>
                    <a:pt x="576" y="0"/>
                  </a:moveTo>
                  <a:lnTo>
                    <a:pt x="0" y="0"/>
                  </a:lnTo>
                  <a:lnTo>
                    <a:pt x="0" y="672"/>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srgbClr val="FFFFFF"/>
                </a:solidFill>
              </a:endParaRPr>
            </a:p>
          </p:txBody>
        </p:sp>
        <p:sp>
          <p:nvSpPr>
            <p:cNvPr id="286741" name="Freeform 21"/>
            <p:cNvSpPr>
              <a:spLocks/>
            </p:cNvSpPr>
            <p:nvPr/>
          </p:nvSpPr>
          <p:spPr bwMode="auto">
            <a:xfrm>
              <a:off x="3552" y="1056"/>
              <a:ext cx="768" cy="480"/>
            </a:xfrm>
            <a:custGeom>
              <a:avLst/>
              <a:gdLst/>
              <a:ahLst/>
              <a:cxnLst>
                <a:cxn ang="0">
                  <a:pos x="0" y="0"/>
                </a:cxn>
                <a:cxn ang="0">
                  <a:pos x="528" y="0"/>
                </a:cxn>
                <a:cxn ang="0">
                  <a:pos x="528" y="528"/>
                </a:cxn>
              </a:cxnLst>
              <a:rect l="0" t="0" r="r" b="b"/>
              <a:pathLst>
                <a:path w="529" h="529">
                  <a:moveTo>
                    <a:pt x="0" y="0"/>
                  </a:moveTo>
                  <a:lnTo>
                    <a:pt x="528" y="0"/>
                  </a:lnTo>
                  <a:lnTo>
                    <a:pt x="528" y="528"/>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srgbClr val="FFFFFF"/>
                </a:solidFill>
              </a:endParaRPr>
            </a:p>
          </p:txBody>
        </p:sp>
        <p:sp>
          <p:nvSpPr>
            <p:cNvPr id="286742" name="Freeform 22"/>
            <p:cNvSpPr>
              <a:spLocks/>
            </p:cNvSpPr>
            <p:nvPr/>
          </p:nvSpPr>
          <p:spPr bwMode="auto">
            <a:xfrm>
              <a:off x="1968" y="2112"/>
              <a:ext cx="192" cy="384"/>
            </a:xfrm>
            <a:custGeom>
              <a:avLst/>
              <a:gdLst/>
              <a:ahLst/>
              <a:cxnLst>
                <a:cxn ang="0">
                  <a:pos x="0" y="0"/>
                </a:cxn>
                <a:cxn ang="0">
                  <a:pos x="528" y="0"/>
                </a:cxn>
                <a:cxn ang="0">
                  <a:pos x="528" y="528"/>
                </a:cxn>
              </a:cxnLst>
              <a:rect l="0" t="0" r="r" b="b"/>
              <a:pathLst>
                <a:path w="529" h="529">
                  <a:moveTo>
                    <a:pt x="0" y="0"/>
                  </a:moveTo>
                  <a:lnTo>
                    <a:pt x="528" y="0"/>
                  </a:lnTo>
                  <a:lnTo>
                    <a:pt x="528" y="528"/>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srgbClr val="FFFFFF"/>
                </a:solidFill>
              </a:endParaRPr>
            </a:p>
          </p:txBody>
        </p:sp>
        <p:sp>
          <p:nvSpPr>
            <p:cNvPr id="286743" name="Freeform 23"/>
            <p:cNvSpPr>
              <a:spLocks/>
            </p:cNvSpPr>
            <p:nvPr/>
          </p:nvSpPr>
          <p:spPr bwMode="auto">
            <a:xfrm>
              <a:off x="4896" y="2112"/>
              <a:ext cx="144" cy="384"/>
            </a:xfrm>
            <a:custGeom>
              <a:avLst/>
              <a:gdLst/>
              <a:ahLst/>
              <a:cxnLst>
                <a:cxn ang="0">
                  <a:pos x="0" y="0"/>
                </a:cxn>
                <a:cxn ang="0">
                  <a:pos x="528" y="0"/>
                </a:cxn>
                <a:cxn ang="0">
                  <a:pos x="528" y="528"/>
                </a:cxn>
              </a:cxnLst>
              <a:rect l="0" t="0" r="r" b="b"/>
              <a:pathLst>
                <a:path w="529" h="529">
                  <a:moveTo>
                    <a:pt x="0" y="0"/>
                  </a:moveTo>
                  <a:lnTo>
                    <a:pt x="528" y="0"/>
                  </a:lnTo>
                  <a:lnTo>
                    <a:pt x="528" y="528"/>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srgbClr val="FFFFFF"/>
                </a:solidFill>
              </a:endParaRPr>
            </a:p>
          </p:txBody>
        </p:sp>
        <p:sp>
          <p:nvSpPr>
            <p:cNvPr id="286744" name="Freeform 24"/>
            <p:cNvSpPr>
              <a:spLocks/>
            </p:cNvSpPr>
            <p:nvPr/>
          </p:nvSpPr>
          <p:spPr bwMode="auto">
            <a:xfrm>
              <a:off x="672" y="1824"/>
              <a:ext cx="240" cy="672"/>
            </a:xfrm>
            <a:custGeom>
              <a:avLst/>
              <a:gdLst/>
              <a:ahLst/>
              <a:cxnLst>
                <a:cxn ang="0">
                  <a:pos x="576" y="0"/>
                </a:cxn>
                <a:cxn ang="0">
                  <a:pos x="0" y="0"/>
                </a:cxn>
                <a:cxn ang="0">
                  <a:pos x="0" y="672"/>
                </a:cxn>
              </a:cxnLst>
              <a:rect l="0" t="0" r="r" b="b"/>
              <a:pathLst>
                <a:path w="577" h="673">
                  <a:moveTo>
                    <a:pt x="576" y="0"/>
                  </a:moveTo>
                  <a:lnTo>
                    <a:pt x="0" y="0"/>
                  </a:lnTo>
                  <a:lnTo>
                    <a:pt x="0" y="672"/>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srgbClr val="FFFFFF"/>
                </a:solidFill>
              </a:endParaRPr>
            </a:p>
          </p:txBody>
        </p:sp>
        <p:sp>
          <p:nvSpPr>
            <p:cNvPr id="286745" name="Freeform 25"/>
            <p:cNvSpPr>
              <a:spLocks/>
            </p:cNvSpPr>
            <p:nvPr/>
          </p:nvSpPr>
          <p:spPr bwMode="auto">
            <a:xfrm>
              <a:off x="3408" y="1824"/>
              <a:ext cx="192" cy="672"/>
            </a:xfrm>
            <a:custGeom>
              <a:avLst/>
              <a:gdLst/>
              <a:ahLst/>
              <a:cxnLst>
                <a:cxn ang="0">
                  <a:pos x="576" y="0"/>
                </a:cxn>
                <a:cxn ang="0">
                  <a:pos x="0" y="0"/>
                </a:cxn>
                <a:cxn ang="0">
                  <a:pos x="0" y="672"/>
                </a:cxn>
              </a:cxnLst>
              <a:rect l="0" t="0" r="r" b="b"/>
              <a:pathLst>
                <a:path w="577" h="673">
                  <a:moveTo>
                    <a:pt x="576" y="0"/>
                  </a:moveTo>
                  <a:lnTo>
                    <a:pt x="0" y="0"/>
                  </a:lnTo>
                  <a:lnTo>
                    <a:pt x="0" y="672"/>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srgbClr val="FFFFFF"/>
                </a:solidFill>
              </a:endParaRPr>
            </a:p>
          </p:txBody>
        </p:sp>
        <p:sp>
          <p:nvSpPr>
            <p:cNvPr id="286746" name="Line 26"/>
            <p:cNvSpPr>
              <a:spLocks noChangeShapeType="1"/>
            </p:cNvSpPr>
            <p:nvPr/>
          </p:nvSpPr>
          <p:spPr bwMode="auto">
            <a:xfrm>
              <a:off x="5136" y="1296"/>
              <a:ext cx="240" cy="288"/>
            </a:xfrm>
            <a:prstGeom prst="line">
              <a:avLst/>
            </a:prstGeom>
            <a:ln>
              <a:headEnd type="none" w="sm" len="sm"/>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srgbClr val="FFFFFF"/>
                </a:solidFill>
              </a:endParaRPr>
            </a:p>
          </p:txBody>
        </p:sp>
        <p:sp>
          <p:nvSpPr>
            <p:cNvPr id="286747" name="Line 27"/>
            <p:cNvSpPr>
              <a:spLocks noChangeShapeType="1"/>
            </p:cNvSpPr>
            <p:nvPr/>
          </p:nvSpPr>
          <p:spPr bwMode="auto">
            <a:xfrm flipV="1">
              <a:off x="3504" y="1296"/>
              <a:ext cx="1632" cy="0"/>
            </a:xfrm>
            <a:prstGeom prst="line">
              <a:avLst/>
            </a:prstGeom>
            <a:ln>
              <a:headEnd type="none" w="sm" len="sm"/>
              <a:tailEnd type="none" w="sm" len="sm"/>
            </a:ln>
          </p:spPr>
          <p:style>
            <a:lnRef idx="3">
              <a:schemeClr val="accent6"/>
            </a:lnRef>
            <a:fillRef idx="0">
              <a:schemeClr val="accent6"/>
            </a:fillRef>
            <a:effectRef idx="2">
              <a:schemeClr val="accent6"/>
            </a:effectRef>
            <a:fontRef idx="minor">
              <a:schemeClr val="tx1"/>
            </a:fontRef>
          </p:style>
          <p:txBody>
            <a:bodyPr/>
            <a:lstStyle/>
            <a:p>
              <a:endParaRPr lang="en-US">
                <a:solidFill>
                  <a:srgbClr val="FFFFFF"/>
                </a:solidFill>
              </a:endParaRPr>
            </a:p>
          </p:txBody>
        </p:sp>
      </p:grpSp>
    </p:spTree>
    <p:extLst>
      <p:ext uri="{BB962C8B-B14F-4D97-AF65-F5344CB8AC3E}">
        <p14:creationId xmlns:p14="http://schemas.microsoft.com/office/powerpoint/2010/main" val="146360817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8770" name="Line 2"/>
          <p:cNvSpPr>
            <a:spLocks noChangeShapeType="1"/>
          </p:cNvSpPr>
          <p:nvPr/>
        </p:nvSpPr>
        <p:spPr bwMode="auto">
          <a:xfrm>
            <a:off x="1460500" y="5486400"/>
            <a:ext cx="5689600" cy="0"/>
          </a:xfrm>
          <a:prstGeom prst="line">
            <a:avLst/>
          </a:prstGeom>
          <a:noFill/>
          <a:ln w="25400">
            <a:solidFill>
              <a:srgbClr val="063DE8"/>
            </a:solidFill>
            <a:prstDash val="sysDot"/>
            <a:round/>
            <a:headEnd/>
            <a:tailEnd/>
          </a:ln>
          <a:effectLst>
            <a:outerShdw dist="17961" dir="2700000" algn="ctr" rotWithShape="0">
              <a:schemeClr val="folHlink"/>
            </a:outerShdw>
          </a:effectLst>
        </p:spPr>
        <p:txBody>
          <a:bodyPr/>
          <a:lstStyle/>
          <a:p>
            <a:endParaRPr lang="en-US">
              <a:solidFill>
                <a:prstClr val="black"/>
              </a:solidFill>
            </a:endParaRPr>
          </a:p>
        </p:txBody>
      </p:sp>
      <p:sp>
        <p:nvSpPr>
          <p:cNvPr id="288771" name="Line 3"/>
          <p:cNvSpPr>
            <a:spLocks noChangeShapeType="1"/>
          </p:cNvSpPr>
          <p:nvPr/>
        </p:nvSpPr>
        <p:spPr bwMode="auto">
          <a:xfrm>
            <a:off x="1993900" y="4114800"/>
            <a:ext cx="4622800" cy="0"/>
          </a:xfrm>
          <a:prstGeom prst="line">
            <a:avLst/>
          </a:prstGeom>
          <a:noFill/>
          <a:ln w="25400">
            <a:solidFill>
              <a:srgbClr val="063DE8"/>
            </a:solidFill>
            <a:prstDash val="sysDot"/>
            <a:round/>
            <a:headEnd/>
            <a:tailEnd/>
          </a:ln>
          <a:effectLst>
            <a:outerShdw dist="17961" dir="2700000" algn="ctr" rotWithShape="0">
              <a:schemeClr val="folHlink"/>
            </a:outerShdw>
          </a:effectLst>
        </p:spPr>
        <p:txBody>
          <a:bodyPr/>
          <a:lstStyle/>
          <a:p>
            <a:endParaRPr lang="en-US">
              <a:solidFill>
                <a:prstClr val="black"/>
              </a:solidFill>
            </a:endParaRPr>
          </a:p>
        </p:txBody>
      </p:sp>
      <p:sp>
        <p:nvSpPr>
          <p:cNvPr id="288772" name="Rectangle 4"/>
          <p:cNvSpPr>
            <a:spLocks noGrp="1" noChangeArrowheads="1"/>
          </p:cNvSpPr>
          <p:nvPr>
            <p:ph type="title"/>
          </p:nvPr>
        </p:nvSpPr>
        <p:spPr>
          <a:xfrm>
            <a:off x="762000" y="381000"/>
            <a:ext cx="8101013" cy="609600"/>
          </a:xfrm>
          <a:noFill/>
          <a:ln/>
        </p:spPr>
        <p:txBody>
          <a:bodyPr lIns="90488" tIns="44450" rIns="90488" bIns="44450"/>
          <a:lstStyle/>
          <a:p>
            <a:pPr>
              <a:tabLst>
                <a:tab pos="457200" algn="l"/>
              </a:tabLst>
            </a:pPr>
            <a:r>
              <a:rPr lang="en-US" sz="2600" dirty="0" err="1">
                <a:solidFill>
                  <a:schemeClr val="bg1"/>
                </a:solidFill>
              </a:rPr>
              <a:t>Nonclustered</a:t>
            </a:r>
            <a:r>
              <a:rPr lang="en-US" sz="2600" dirty="0">
                <a:solidFill>
                  <a:schemeClr val="bg1"/>
                </a:solidFill>
              </a:rPr>
              <a:t> Indexes With a Heap</a:t>
            </a:r>
          </a:p>
        </p:txBody>
      </p:sp>
      <p:sp>
        <p:nvSpPr>
          <p:cNvPr id="288773" name="Rectangle 5"/>
          <p:cNvSpPr>
            <a:spLocks noGrp="1" noChangeArrowheads="1"/>
          </p:cNvSpPr>
          <p:nvPr>
            <p:ph idx="1"/>
          </p:nvPr>
        </p:nvSpPr>
        <p:spPr>
          <a:xfrm>
            <a:off x="1524000" y="1103313"/>
            <a:ext cx="6872288" cy="1411287"/>
          </a:xfrm>
          <a:noFill/>
          <a:ln/>
        </p:spPr>
        <p:txBody>
          <a:bodyPr lIns="90488" tIns="44450" rIns="90488" bIns="44450"/>
          <a:lstStyle/>
          <a:p>
            <a:pPr marL="285750" indent="-285750"/>
            <a:r>
              <a:rPr lang="en-US" sz="1800" dirty="0">
                <a:solidFill>
                  <a:schemeClr val="bg1"/>
                </a:solidFill>
              </a:rPr>
              <a:t>All rows on leaf pages have pointers to rows</a:t>
            </a:r>
          </a:p>
        </p:txBody>
      </p:sp>
      <p:grpSp>
        <p:nvGrpSpPr>
          <p:cNvPr id="2" name="Group 6"/>
          <p:cNvGrpSpPr>
            <a:grpSpLocks/>
          </p:cNvGrpSpPr>
          <p:nvPr/>
        </p:nvGrpSpPr>
        <p:grpSpPr bwMode="auto">
          <a:xfrm>
            <a:off x="3968750" y="1606550"/>
            <a:ext cx="749300" cy="901700"/>
            <a:chOff x="2500" y="1012"/>
            <a:chExt cx="472" cy="568"/>
          </a:xfrm>
        </p:grpSpPr>
        <p:sp>
          <p:nvSpPr>
            <p:cNvPr id="288775" name="Rectangle 7"/>
            <p:cNvSpPr>
              <a:spLocks noChangeArrowheads="1"/>
            </p:cNvSpPr>
            <p:nvPr/>
          </p:nvSpPr>
          <p:spPr bwMode="auto">
            <a:xfrm>
              <a:off x="2500" y="1012"/>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a:lstStyle/>
            <a:p>
              <a:endParaRPr lang="en-US">
                <a:solidFill>
                  <a:prstClr val="black"/>
                </a:solidFill>
              </a:endParaRPr>
            </a:p>
          </p:txBody>
        </p:sp>
        <p:sp>
          <p:nvSpPr>
            <p:cNvPr id="288776" name="Line 8"/>
            <p:cNvSpPr>
              <a:spLocks noChangeShapeType="1"/>
            </p:cNvSpPr>
            <p:nvPr/>
          </p:nvSpPr>
          <p:spPr bwMode="auto">
            <a:xfrm>
              <a:off x="2500" y="1152"/>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777" name="Line 9"/>
            <p:cNvSpPr>
              <a:spLocks noChangeShapeType="1"/>
            </p:cNvSpPr>
            <p:nvPr/>
          </p:nvSpPr>
          <p:spPr bwMode="auto">
            <a:xfrm>
              <a:off x="2500" y="129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3" name="Group 10"/>
          <p:cNvGrpSpPr>
            <a:grpSpLocks/>
          </p:cNvGrpSpPr>
          <p:nvPr/>
        </p:nvGrpSpPr>
        <p:grpSpPr bwMode="auto">
          <a:xfrm>
            <a:off x="1454150" y="5492750"/>
            <a:ext cx="749300" cy="901700"/>
            <a:chOff x="916" y="3460"/>
            <a:chExt cx="472" cy="568"/>
          </a:xfrm>
        </p:grpSpPr>
        <p:sp>
          <p:nvSpPr>
            <p:cNvPr id="288779" name="Rectangle 11"/>
            <p:cNvSpPr>
              <a:spLocks noChangeArrowheads="1"/>
            </p:cNvSpPr>
            <p:nvPr/>
          </p:nvSpPr>
          <p:spPr bwMode="auto">
            <a:xfrm>
              <a:off x="916" y="3460"/>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prstClr val="white"/>
                  </a:solidFill>
                  <a:latin typeface="Times New Roman" pitchFamily="18" charset="0"/>
                </a:rPr>
                <a:t>.</a:t>
              </a:r>
            </a:p>
          </p:txBody>
        </p:sp>
        <p:sp>
          <p:nvSpPr>
            <p:cNvPr id="288780" name="Line 12"/>
            <p:cNvSpPr>
              <a:spLocks noChangeShapeType="1"/>
            </p:cNvSpPr>
            <p:nvPr/>
          </p:nvSpPr>
          <p:spPr bwMode="auto">
            <a:xfrm>
              <a:off x="916" y="360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781" name="Line 13"/>
            <p:cNvSpPr>
              <a:spLocks noChangeShapeType="1"/>
            </p:cNvSpPr>
            <p:nvPr/>
          </p:nvSpPr>
          <p:spPr bwMode="auto">
            <a:xfrm>
              <a:off x="916" y="374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782" name="Line 14"/>
            <p:cNvSpPr>
              <a:spLocks noChangeShapeType="1"/>
            </p:cNvSpPr>
            <p:nvPr/>
          </p:nvSpPr>
          <p:spPr bwMode="auto">
            <a:xfrm>
              <a:off x="916" y="3888"/>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4" name="Group 15"/>
          <p:cNvGrpSpPr>
            <a:grpSpLocks/>
          </p:cNvGrpSpPr>
          <p:nvPr/>
        </p:nvGrpSpPr>
        <p:grpSpPr bwMode="auto">
          <a:xfrm>
            <a:off x="2673350" y="2825750"/>
            <a:ext cx="749300" cy="901700"/>
            <a:chOff x="1684" y="1780"/>
            <a:chExt cx="472" cy="568"/>
          </a:xfrm>
        </p:grpSpPr>
        <p:sp>
          <p:nvSpPr>
            <p:cNvPr id="288784" name="Rectangle 16"/>
            <p:cNvSpPr>
              <a:spLocks noChangeArrowheads="1"/>
            </p:cNvSpPr>
            <p:nvPr/>
          </p:nvSpPr>
          <p:spPr bwMode="auto">
            <a:xfrm>
              <a:off x="1684" y="1780"/>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a:lstStyle/>
            <a:p>
              <a:endParaRPr lang="en-US">
                <a:solidFill>
                  <a:prstClr val="black"/>
                </a:solidFill>
              </a:endParaRPr>
            </a:p>
          </p:txBody>
        </p:sp>
        <p:sp>
          <p:nvSpPr>
            <p:cNvPr id="288785" name="Line 17"/>
            <p:cNvSpPr>
              <a:spLocks noChangeShapeType="1"/>
            </p:cNvSpPr>
            <p:nvPr/>
          </p:nvSpPr>
          <p:spPr bwMode="auto">
            <a:xfrm>
              <a:off x="1684" y="192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786" name="Line 18"/>
            <p:cNvSpPr>
              <a:spLocks noChangeShapeType="1"/>
            </p:cNvSpPr>
            <p:nvPr/>
          </p:nvSpPr>
          <p:spPr bwMode="auto">
            <a:xfrm>
              <a:off x="1684" y="206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5" name="Group 19"/>
          <p:cNvGrpSpPr>
            <a:grpSpLocks/>
          </p:cNvGrpSpPr>
          <p:nvPr/>
        </p:nvGrpSpPr>
        <p:grpSpPr bwMode="auto">
          <a:xfrm>
            <a:off x="5187950" y="2825750"/>
            <a:ext cx="749300" cy="901700"/>
            <a:chOff x="3268" y="1780"/>
            <a:chExt cx="472" cy="568"/>
          </a:xfrm>
        </p:grpSpPr>
        <p:sp>
          <p:nvSpPr>
            <p:cNvPr id="288788" name="Rectangle 20"/>
            <p:cNvSpPr>
              <a:spLocks noChangeArrowheads="1"/>
            </p:cNvSpPr>
            <p:nvPr/>
          </p:nvSpPr>
          <p:spPr bwMode="auto">
            <a:xfrm>
              <a:off x="3268" y="1780"/>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a:lstStyle/>
            <a:p>
              <a:endParaRPr lang="en-US">
                <a:solidFill>
                  <a:prstClr val="black"/>
                </a:solidFill>
              </a:endParaRPr>
            </a:p>
          </p:txBody>
        </p:sp>
        <p:sp>
          <p:nvSpPr>
            <p:cNvPr id="288789" name="Line 21"/>
            <p:cNvSpPr>
              <a:spLocks noChangeShapeType="1"/>
            </p:cNvSpPr>
            <p:nvPr/>
          </p:nvSpPr>
          <p:spPr bwMode="auto">
            <a:xfrm>
              <a:off x="3268" y="192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790" name="Line 22"/>
            <p:cNvSpPr>
              <a:spLocks noChangeShapeType="1"/>
            </p:cNvSpPr>
            <p:nvPr/>
          </p:nvSpPr>
          <p:spPr bwMode="auto">
            <a:xfrm>
              <a:off x="3268" y="206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6" name="Group 23"/>
          <p:cNvGrpSpPr>
            <a:grpSpLocks/>
          </p:cNvGrpSpPr>
          <p:nvPr/>
        </p:nvGrpSpPr>
        <p:grpSpPr bwMode="auto">
          <a:xfrm>
            <a:off x="2444750" y="5492750"/>
            <a:ext cx="749300" cy="901700"/>
            <a:chOff x="1540" y="3460"/>
            <a:chExt cx="472" cy="568"/>
          </a:xfrm>
        </p:grpSpPr>
        <p:sp>
          <p:nvSpPr>
            <p:cNvPr id="288792" name="Rectangle 24"/>
            <p:cNvSpPr>
              <a:spLocks noChangeArrowheads="1"/>
            </p:cNvSpPr>
            <p:nvPr/>
          </p:nvSpPr>
          <p:spPr bwMode="auto">
            <a:xfrm>
              <a:off x="1540" y="3460"/>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prstClr val="white"/>
                  </a:solidFill>
                  <a:latin typeface="Times New Roman" pitchFamily="18" charset="0"/>
                </a:rPr>
                <a:t>.</a:t>
              </a:r>
            </a:p>
          </p:txBody>
        </p:sp>
        <p:sp>
          <p:nvSpPr>
            <p:cNvPr id="288793" name="Line 25"/>
            <p:cNvSpPr>
              <a:spLocks noChangeShapeType="1"/>
            </p:cNvSpPr>
            <p:nvPr/>
          </p:nvSpPr>
          <p:spPr bwMode="auto">
            <a:xfrm>
              <a:off x="1540" y="360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794" name="Line 26"/>
            <p:cNvSpPr>
              <a:spLocks noChangeShapeType="1"/>
            </p:cNvSpPr>
            <p:nvPr/>
          </p:nvSpPr>
          <p:spPr bwMode="auto">
            <a:xfrm>
              <a:off x="1540" y="374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795" name="Line 27"/>
            <p:cNvSpPr>
              <a:spLocks noChangeShapeType="1"/>
            </p:cNvSpPr>
            <p:nvPr/>
          </p:nvSpPr>
          <p:spPr bwMode="auto">
            <a:xfrm>
              <a:off x="1540" y="3888"/>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7" name="Group 28"/>
          <p:cNvGrpSpPr>
            <a:grpSpLocks/>
          </p:cNvGrpSpPr>
          <p:nvPr/>
        </p:nvGrpSpPr>
        <p:grpSpPr bwMode="auto">
          <a:xfrm>
            <a:off x="3435350" y="5492750"/>
            <a:ext cx="749300" cy="901700"/>
            <a:chOff x="2164" y="3460"/>
            <a:chExt cx="472" cy="568"/>
          </a:xfrm>
        </p:grpSpPr>
        <p:sp>
          <p:nvSpPr>
            <p:cNvPr id="288797" name="Rectangle 29"/>
            <p:cNvSpPr>
              <a:spLocks noChangeArrowheads="1"/>
            </p:cNvSpPr>
            <p:nvPr/>
          </p:nvSpPr>
          <p:spPr bwMode="auto">
            <a:xfrm>
              <a:off x="2164" y="3460"/>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prstClr val="white"/>
                  </a:solidFill>
                  <a:latin typeface="Times New Roman" pitchFamily="18" charset="0"/>
                </a:rPr>
                <a:t>.</a:t>
              </a:r>
            </a:p>
          </p:txBody>
        </p:sp>
        <p:sp>
          <p:nvSpPr>
            <p:cNvPr id="288798" name="Line 30"/>
            <p:cNvSpPr>
              <a:spLocks noChangeShapeType="1"/>
            </p:cNvSpPr>
            <p:nvPr/>
          </p:nvSpPr>
          <p:spPr bwMode="auto">
            <a:xfrm>
              <a:off x="2164" y="360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799" name="Line 31"/>
            <p:cNvSpPr>
              <a:spLocks noChangeShapeType="1"/>
            </p:cNvSpPr>
            <p:nvPr/>
          </p:nvSpPr>
          <p:spPr bwMode="auto">
            <a:xfrm>
              <a:off x="2164" y="374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00" name="Line 32"/>
            <p:cNvSpPr>
              <a:spLocks noChangeShapeType="1"/>
            </p:cNvSpPr>
            <p:nvPr/>
          </p:nvSpPr>
          <p:spPr bwMode="auto">
            <a:xfrm>
              <a:off x="2164" y="3888"/>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8" name="Group 33"/>
          <p:cNvGrpSpPr>
            <a:grpSpLocks/>
          </p:cNvGrpSpPr>
          <p:nvPr/>
        </p:nvGrpSpPr>
        <p:grpSpPr bwMode="auto">
          <a:xfrm>
            <a:off x="4425950" y="5492750"/>
            <a:ext cx="749300" cy="901700"/>
            <a:chOff x="2788" y="3460"/>
            <a:chExt cx="472" cy="568"/>
          </a:xfrm>
        </p:grpSpPr>
        <p:sp>
          <p:nvSpPr>
            <p:cNvPr id="288802" name="Rectangle 34"/>
            <p:cNvSpPr>
              <a:spLocks noChangeArrowheads="1"/>
            </p:cNvSpPr>
            <p:nvPr/>
          </p:nvSpPr>
          <p:spPr bwMode="auto">
            <a:xfrm>
              <a:off x="2788" y="3460"/>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prstClr val="white"/>
                  </a:solidFill>
                  <a:latin typeface="Times New Roman" pitchFamily="18" charset="0"/>
                </a:rPr>
                <a:t>.</a:t>
              </a:r>
            </a:p>
          </p:txBody>
        </p:sp>
        <p:sp>
          <p:nvSpPr>
            <p:cNvPr id="288803" name="Line 35"/>
            <p:cNvSpPr>
              <a:spLocks noChangeShapeType="1"/>
            </p:cNvSpPr>
            <p:nvPr/>
          </p:nvSpPr>
          <p:spPr bwMode="auto">
            <a:xfrm>
              <a:off x="2788" y="360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04" name="Line 36"/>
            <p:cNvSpPr>
              <a:spLocks noChangeShapeType="1"/>
            </p:cNvSpPr>
            <p:nvPr/>
          </p:nvSpPr>
          <p:spPr bwMode="auto">
            <a:xfrm>
              <a:off x="2788" y="374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05" name="Line 37"/>
            <p:cNvSpPr>
              <a:spLocks noChangeShapeType="1"/>
            </p:cNvSpPr>
            <p:nvPr/>
          </p:nvSpPr>
          <p:spPr bwMode="auto">
            <a:xfrm>
              <a:off x="2788" y="3888"/>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9" name="Group 38"/>
          <p:cNvGrpSpPr>
            <a:grpSpLocks/>
          </p:cNvGrpSpPr>
          <p:nvPr/>
        </p:nvGrpSpPr>
        <p:grpSpPr bwMode="auto">
          <a:xfrm>
            <a:off x="5416550" y="5492750"/>
            <a:ext cx="749300" cy="901700"/>
            <a:chOff x="3412" y="3460"/>
            <a:chExt cx="472" cy="568"/>
          </a:xfrm>
        </p:grpSpPr>
        <p:sp>
          <p:nvSpPr>
            <p:cNvPr id="288807" name="Rectangle 39"/>
            <p:cNvSpPr>
              <a:spLocks noChangeArrowheads="1"/>
            </p:cNvSpPr>
            <p:nvPr/>
          </p:nvSpPr>
          <p:spPr bwMode="auto">
            <a:xfrm>
              <a:off x="3412" y="3460"/>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prstClr val="white"/>
                  </a:solidFill>
                  <a:latin typeface="Times New Roman" pitchFamily="18" charset="0"/>
                </a:rPr>
                <a:t>.</a:t>
              </a:r>
              <a:endParaRPr lang="en-US" sz="3800" b="1">
                <a:solidFill>
                  <a:srgbClr val="063DE8"/>
                </a:solidFill>
                <a:latin typeface="Times New Roman" pitchFamily="18" charset="0"/>
              </a:endParaRPr>
            </a:p>
            <a:p>
              <a:pPr algn="ctr">
                <a:lnSpc>
                  <a:spcPct val="40000"/>
                </a:lnSpc>
              </a:pPr>
              <a:r>
                <a:rPr lang="en-US" sz="3800" b="1">
                  <a:solidFill>
                    <a:prstClr val="white"/>
                  </a:solidFill>
                  <a:latin typeface="Times New Roman" pitchFamily="18" charset="0"/>
                </a:rPr>
                <a:t>.</a:t>
              </a:r>
            </a:p>
          </p:txBody>
        </p:sp>
        <p:sp>
          <p:nvSpPr>
            <p:cNvPr id="288808" name="Line 40"/>
            <p:cNvSpPr>
              <a:spLocks noChangeShapeType="1"/>
            </p:cNvSpPr>
            <p:nvPr/>
          </p:nvSpPr>
          <p:spPr bwMode="auto">
            <a:xfrm>
              <a:off x="3412" y="360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09" name="Line 41"/>
            <p:cNvSpPr>
              <a:spLocks noChangeShapeType="1"/>
            </p:cNvSpPr>
            <p:nvPr/>
          </p:nvSpPr>
          <p:spPr bwMode="auto">
            <a:xfrm>
              <a:off x="3412" y="374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10" name="Line 42"/>
            <p:cNvSpPr>
              <a:spLocks noChangeShapeType="1"/>
            </p:cNvSpPr>
            <p:nvPr/>
          </p:nvSpPr>
          <p:spPr bwMode="auto">
            <a:xfrm>
              <a:off x="3412" y="3888"/>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10" name="Group 43"/>
          <p:cNvGrpSpPr>
            <a:grpSpLocks/>
          </p:cNvGrpSpPr>
          <p:nvPr/>
        </p:nvGrpSpPr>
        <p:grpSpPr bwMode="auto">
          <a:xfrm>
            <a:off x="6407150" y="5492750"/>
            <a:ext cx="749300" cy="901700"/>
            <a:chOff x="4036" y="3460"/>
            <a:chExt cx="472" cy="568"/>
          </a:xfrm>
        </p:grpSpPr>
        <p:sp>
          <p:nvSpPr>
            <p:cNvPr id="288812" name="Rectangle 44"/>
            <p:cNvSpPr>
              <a:spLocks noChangeArrowheads="1"/>
            </p:cNvSpPr>
            <p:nvPr/>
          </p:nvSpPr>
          <p:spPr bwMode="auto">
            <a:xfrm>
              <a:off x="4036" y="3460"/>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prstClr val="white"/>
                  </a:solidFill>
                  <a:latin typeface="Times New Roman" pitchFamily="18" charset="0"/>
                </a:rPr>
                <a:t>.</a:t>
              </a:r>
              <a:endParaRPr lang="en-US" sz="3800" b="1">
                <a:solidFill>
                  <a:srgbClr val="063DE8"/>
                </a:solidFill>
                <a:latin typeface="Times New Roman" pitchFamily="18" charset="0"/>
              </a:endParaRPr>
            </a:p>
            <a:p>
              <a:pPr algn="ctr">
                <a:lnSpc>
                  <a:spcPct val="40000"/>
                </a:lnSpc>
              </a:pPr>
              <a:r>
                <a:rPr lang="en-US" sz="3800" b="1">
                  <a:solidFill>
                    <a:prstClr val="white"/>
                  </a:solidFill>
                  <a:latin typeface="Times New Roman" pitchFamily="18" charset="0"/>
                </a:rPr>
                <a:t>.</a:t>
              </a:r>
            </a:p>
          </p:txBody>
        </p:sp>
        <p:sp>
          <p:nvSpPr>
            <p:cNvPr id="288813" name="Line 45"/>
            <p:cNvSpPr>
              <a:spLocks noChangeShapeType="1"/>
            </p:cNvSpPr>
            <p:nvPr/>
          </p:nvSpPr>
          <p:spPr bwMode="auto">
            <a:xfrm>
              <a:off x="4036" y="360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14" name="Line 46"/>
            <p:cNvSpPr>
              <a:spLocks noChangeShapeType="1"/>
            </p:cNvSpPr>
            <p:nvPr/>
          </p:nvSpPr>
          <p:spPr bwMode="auto">
            <a:xfrm>
              <a:off x="4036" y="374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15" name="Line 47"/>
            <p:cNvSpPr>
              <a:spLocks noChangeShapeType="1"/>
            </p:cNvSpPr>
            <p:nvPr/>
          </p:nvSpPr>
          <p:spPr bwMode="auto">
            <a:xfrm>
              <a:off x="4036" y="3888"/>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11" name="Group 48"/>
          <p:cNvGrpSpPr>
            <a:grpSpLocks/>
          </p:cNvGrpSpPr>
          <p:nvPr/>
        </p:nvGrpSpPr>
        <p:grpSpPr bwMode="auto">
          <a:xfrm>
            <a:off x="1987550" y="4121150"/>
            <a:ext cx="749300" cy="901700"/>
            <a:chOff x="1252" y="2596"/>
            <a:chExt cx="472" cy="568"/>
          </a:xfrm>
        </p:grpSpPr>
        <p:sp>
          <p:nvSpPr>
            <p:cNvPr id="288817" name="Rectangle 49"/>
            <p:cNvSpPr>
              <a:spLocks noChangeArrowheads="1"/>
            </p:cNvSpPr>
            <p:nvPr/>
          </p:nvSpPr>
          <p:spPr bwMode="auto">
            <a:xfrm>
              <a:off x="1252" y="2596"/>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p:txBody>
        </p:sp>
        <p:sp>
          <p:nvSpPr>
            <p:cNvPr id="288818" name="Line 50"/>
            <p:cNvSpPr>
              <a:spLocks noChangeShapeType="1"/>
            </p:cNvSpPr>
            <p:nvPr/>
          </p:nvSpPr>
          <p:spPr bwMode="auto">
            <a:xfrm>
              <a:off x="1252" y="273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19" name="Line 51"/>
            <p:cNvSpPr>
              <a:spLocks noChangeShapeType="1"/>
            </p:cNvSpPr>
            <p:nvPr/>
          </p:nvSpPr>
          <p:spPr bwMode="auto">
            <a:xfrm>
              <a:off x="1252" y="288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20" name="Line 52"/>
            <p:cNvSpPr>
              <a:spLocks noChangeShapeType="1"/>
            </p:cNvSpPr>
            <p:nvPr/>
          </p:nvSpPr>
          <p:spPr bwMode="auto">
            <a:xfrm>
              <a:off x="1252" y="302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12" name="Group 53"/>
          <p:cNvGrpSpPr>
            <a:grpSpLocks/>
          </p:cNvGrpSpPr>
          <p:nvPr/>
        </p:nvGrpSpPr>
        <p:grpSpPr bwMode="auto">
          <a:xfrm>
            <a:off x="3282950" y="4121150"/>
            <a:ext cx="749300" cy="901700"/>
            <a:chOff x="2068" y="2596"/>
            <a:chExt cx="472" cy="568"/>
          </a:xfrm>
        </p:grpSpPr>
        <p:sp>
          <p:nvSpPr>
            <p:cNvPr id="288822" name="Rectangle 54"/>
            <p:cNvSpPr>
              <a:spLocks noChangeArrowheads="1"/>
            </p:cNvSpPr>
            <p:nvPr/>
          </p:nvSpPr>
          <p:spPr bwMode="auto">
            <a:xfrm>
              <a:off x="2068" y="2596"/>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p:txBody>
        </p:sp>
        <p:sp>
          <p:nvSpPr>
            <p:cNvPr id="288823" name="Line 55"/>
            <p:cNvSpPr>
              <a:spLocks noChangeShapeType="1"/>
            </p:cNvSpPr>
            <p:nvPr/>
          </p:nvSpPr>
          <p:spPr bwMode="auto">
            <a:xfrm>
              <a:off x="2068" y="273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24" name="Line 56"/>
            <p:cNvSpPr>
              <a:spLocks noChangeShapeType="1"/>
            </p:cNvSpPr>
            <p:nvPr/>
          </p:nvSpPr>
          <p:spPr bwMode="auto">
            <a:xfrm>
              <a:off x="2068" y="288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25" name="Line 57"/>
            <p:cNvSpPr>
              <a:spLocks noChangeShapeType="1"/>
            </p:cNvSpPr>
            <p:nvPr/>
          </p:nvSpPr>
          <p:spPr bwMode="auto">
            <a:xfrm>
              <a:off x="2068" y="302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13" name="Group 58"/>
          <p:cNvGrpSpPr>
            <a:grpSpLocks/>
          </p:cNvGrpSpPr>
          <p:nvPr/>
        </p:nvGrpSpPr>
        <p:grpSpPr bwMode="auto">
          <a:xfrm>
            <a:off x="4578350" y="4121150"/>
            <a:ext cx="749300" cy="901700"/>
            <a:chOff x="2884" y="2596"/>
            <a:chExt cx="472" cy="568"/>
          </a:xfrm>
        </p:grpSpPr>
        <p:sp>
          <p:nvSpPr>
            <p:cNvPr id="288827" name="Rectangle 59"/>
            <p:cNvSpPr>
              <a:spLocks noChangeArrowheads="1"/>
            </p:cNvSpPr>
            <p:nvPr/>
          </p:nvSpPr>
          <p:spPr bwMode="auto">
            <a:xfrm>
              <a:off x="2884" y="2596"/>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p:txBody>
        </p:sp>
        <p:sp>
          <p:nvSpPr>
            <p:cNvPr id="288828" name="Line 60"/>
            <p:cNvSpPr>
              <a:spLocks noChangeShapeType="1"/>
            </p:cNvSpPr>
            <p:nvPr/>
          </p:nvSpPr>
          <p:spPr bwMode="auto">
            <a:xfrm>
              <a:off x="2884" y="273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29" name="Line 61"/>
            <p:cNvSpPr>
              <a:spLocks noChangeShapeType="1"/>
            </p:cNvSpPr>
            <p:nvPr/>
          </p:nvSpPr>
          <p:spPr bwMode="auto">
            <a:xfrm>
              <a:off x="2884" y="288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30" name="Line 62"/>
            <p:cNvSpPr>
              <a:spLocks noChangeShapeType="1"/>
            </p:cNvSpPr>
            <p:nvPr/>
          </p:nvSpPr>
          <p:spPr bwMode="auto">
            <a:xfrm>
              <a:off x="2884" y="302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14" name="Group 63"/>
          <p:cNvGrpSpPr>
            <a:grpSpLocks/>
          </p:cNvGrpSpPr>
          <p:nvPr/>
        </p:nvGrpSpPr>
        <p:grpSpPr bwMode="auto">
          <a:xfrm>
            <a:off x="5873750" y="4121150"/>
            <a:ext cx="749300" cy="901700"/>
            <a:chOff x="3700" y="2596"/>
            <a:chExt cx="472" cy="568"/>
          </a:xfrm>
        </p:grpSpPr>
        <p:sp>
          <p:nvSpPr>
            <p:cNvPr id="288832" name="Rectangle 64"/>
            <p:cNvSpPr>
              <a:spLocks noChangeArrowheads="1"/>
            </p:cNvSpPr>
            <p:nvPr/>
          </p:nvSpPr>
          <p:spPr bwMode="auto">
            <a:xfrm>
              <a:off x="3700" y="2596"/>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a:p>
              <a:pPr algn="ctr">
                <a:lnSpc>
                  <a:spcPct val="40000"/>
                </a:lnSpc>
              </a:pPr>
              <a:r>
                <a:rPr lang="en-US" sz="3800" b="1">
                  <a:solidFill>
                    <a:srgbClr val="063DE8"/>
                  </a:solidFill>
                  <a:latin typeface="Times New Roman" pitchFamily="18" charset="0"/>
                </a:rPr>
                <a:t>.</a:t>
              </a:r>
            </a:p>
          </p:txBody>
        </p:sp>
        <p:sp>
          <p:nvSpPr>
            <p:cNvPr id="288833" name="Line 65"/>
            <p:cNvSpPr>
              <a:spLocks noChangeShapeType="1"/>
            </p:cNvSpPr>
            <p:nvPr/>
          </p:nvSpPr>
          <p:spPr bwMode="auto">
            <a:xfrm>
              <a:off x="3700" y="273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34" name="Line 66"/>
            <p:cNvSpPr>
              <a:spLocks noChangeShapeType="1"/>
            </p:cNvSpPr>
            <p:nvPr/>
          </p:nvSpPr>
          <p:spPr bwMode="auto">
            <a:xfrm>
              <a:off x="3700" y="288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88835" name="Line 67"/>
            <p:cNvSpPr>
              <a:spLocks noChangeShapeType="1"/>
            </p:cNvSpPr>
            <p:nvPr/>
          </p:nvSpPr>
          <p:spPr bwMode="auto">
            <a:xfrm>
              <a:off x="3700" y="302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sp>
        <p:nvSpPr>
          <p:cNvPr id="288836" name="Line 68"/>
          <p:cNvSpPr>
            <a:spLocks noChangeShapeType="1"/>
          </p:cNvSpPr>
          <p:nvPr/>
        </p:nvSpPr>
        <p:spPr bwMode="auto">
          <a:xfrm flipH="1">
            <a:off x="1817688" y="4959350"/>
            <a:ext cx="550862" cy="649288"/>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37" name="Line 69"/>
          <p:cNvSpPr>
            <a:spLocks noChangeShapeType="1"/>
          </p:cNvSpPr>
          <p:nvPr/>
        </p:nvSpPr>
        <p:spPr bwMode="auto">
          <a:xfrm>
            <a:off x="2359025" y="4264025"/>
            <a:ext cx="444500" cy="1358900"/>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38" name="Line 70"/>
          <p:cNvSpPr>
            <a:spLocks noChangeShapeType="1"/>
          </p:cNvSpPr>
          <p:nvPr/>
        </p:nvSpPr>
        <p:spPr bwMode="auto">
          <a:xfrm>
            <a:off x="2368550" y="4492625"/>
            <a:ext cx="1425575" cy="1358900"/>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39" name="Line 71"/>
          <p:cNvSpPr>
            <a:spLocks noChangeShapeType="1"/>
          </p:cNvSpPr>
          <p:nvPr/>
        </p:nvSpPr>
        <p:spPr bwMode="auto">
          <a:xfrm>
            <a:off x="2359025" y="4711700"/>
            <a:ext cx="2425700" cy="911225"/>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40" name="Line 72"/>
          <p:cNvSpPr>
            <a:spLocks noChangeShapeType="1"/>
          </p:cNvSpPr>
          <p:nvPr/>
        </p:nvSpPr>
        <p:spPr bwMode="auto">
          <a:xfrm>
            <a:off x="3654425" y="4254500"/>
            <a:ext cx="2130425" cy="1368425"/>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41" name="Line 73"/>
          <p:cNvSpPr>
            <a:spLocks noChangeShapeType="1"/>
          </p:cNvSpPr>
          <p:nvPr/>
        </p:nvSpPr>
        <p:spPr bwMode="auto">
          <a:xfrm flipH="1">
            <a:off x="2803525" y="4492625"/>
            <a:ext cx="850900" cy="1358900"/>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42" name="Line 74"/>
          <p:cNvSpPr>
            <a:spLocks noChangeShapeType="1"/>
          </p:cNvSpPr>
          <p:nvPr/>
        </p:nvSpPr>
        <p:spPr bwMode="auto">
          <a:xfrm flipH="1">
            <a:off x="1812925" y="4721225"/>
            <a:ext cx="1851025" cy="1358900"/>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43" name="Line 75"/>
          <p:cNvSpPr>
            <a:spLocks noChangeShapeType="1"/>
          </p:cNvSpPr>
          <p:nvPr/>
        </p:nvSpPr>
        <p:spPr bwMode="auto">
          <a:xfrm>
            <a:off x="3654425" y="4930775"/>
            <a:ext cx="139700" cy="1149350"/>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44" name="Line 76"/>
          <p:cNvSpPr>
            <a:spLocks noChangeShapeType="1"/>
          </p:cNvSpPr>
          <p:nvPr/>
        </p:nvSpPr>
        <p:spPr bwMode="auto">
          <a:xfrm flipH="1">
            <a:off x="4794250" y="4267200"/>
            <a:ext cx="158750" cy="1584325"/>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45" name="Line 77"/>
          <p:cNvSpPr>
            <a:spLocks noChangeShapeType="1"/>
          </p:cNvSpPr>
          <p:nvPr/>
        </p:nvSpPr>
        <p:spPr bwMode="auto">
          <a:xfrm flipH="1">
            <a:off x="3794125" y="4492625"/>
            <a:ext cx="1155700" cy="1130300"/>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46" name="Line 78"/>
          <p:cNvSpPr>
            <a:spLocks noChangeShapeType="1"/>
          </p:cNvSpPr>
          <p:nvPr/>
        </p:nvSpPr>
        <p:spPr bwMode="auto">
          <a:xfrm flipH="1">
            <a:off x="1812925" y="4721225"/>
            <a:ext cx="3136900" cy="1130300"/>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47" name="Line 79"/>
          <p:cNvSpPr>
            <a:spLocks noChangeShapeType="1"/>
          </p:cNvSpPr>
          <p:nvPr/>
        </p:nvSpPr>
        <p:spPr bwMode="auto">
          <a:xfrm flipH="1">
            <a:off x="2803524" y="4953000"/>
            <a:ext cx="2149475" cy="1127125"/>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48" name="Line 80"/>
          <p:cNvSpPr>
            <a:spLocks noChangeShapeType="1"/>
          </p:cNvSpPr>
          <p:nvPr/>
        </p:nvSpPr>
        <p:spPr bwMode="auto">
          <a:xfrm>
            <a:off x="6248400" y="4267200"/>
            <a:ext cx="527050" cy="1355725"/>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49" name="Line 81"/>
          <p:cNvSpPr>
            <a:spLocks noChangeShapeType="1"/>
          </p:cNvSpPr>
          <p:nvPr/>
        </p:nvSpPr>
        <p:spPr bwMode="auto">
          <a:xfrm flipH="1">
            <a:off x="5784850" y="4492625"/>
            <a:ext cx="460375" cy="1358900"/>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50" name="Line 82"/>
          <p:cNvSpPr>
            <a:spLocks noChangeShapeType="1"/>
          </p:cNvSpPr>
          <p:nvPr/>
        </p:nvSpPr>
        <p:spPr bwMode="auto">
          <a:xfrm flipH="1">
            <a:off x="4794250" y="4702175"/>
            <a:ext cx="1470025" cy="1377950"/>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51" name="Line 83"/>
          <p:cNvSpPr>
            <a:spLocks noChangeShapeType="1"/>
          </p:cNvSpPr>
          <p:nvPr/>
        </p:nvSpPr>
        <p:spPr bwMode="auto">
          <a:xfrm>
            <a:off x="6245225" y="4959350"/>
            <a:ext cx="520700" cy="892175"/>
          </a:xfrm>
          <a:prstGeom prst="line">
            <a:avLst/>
          </a:prstGeom>
          <a:ln w="19050">
            <a:headEnd/>
            <a:tailEnd/>
          </a:ln>
        </p:spPr>
        <p:style>
          <a:lnRef idx="1">
            <a:schemeClr val="accent2"/>
          </a:lnRef>
          <a:fillRef idx="0">
            <a:schemeClr val="accent2"/>
          </a:fillRef>
          <a:effectRef idx="0">
            <a:schemeClr val="accent2"/>
          </a:effectRef>
          <a:fontRef idx="minor">
            <a:schemeClr val="tx1"/>
          </a:fontRef>
        </p:style>
        <p:txBody>
          <a:bodyPr/>
          <a:lstStyle/>
          <a:p>
            <a:endParaRPr lang="en-US">
              <a:solidFill>
                <a:prstClr val="black"/>
              </a:solidFill>
            </a:endParaRPr>
          </a:p>
        </p:txBody>
      </p:sp>
      <p:sp>
        <p:nvSpPr>
          <p:cNvPr id="288852" name="Freeform 84"/>
          <p:cNvSpPr>
            <a:spLocks/>
          </p:cNvSpPr>
          <p:nvPr/>
        </p:nvSpPr>
        <p:spPr bwMode="auto">
          <a:xfrm>
            <a:off x="3048000" y="1752600"/>
            <a:ext cx="915988" cy="1068388"/>
          </a:xfrm>
          <a:custGeom>
            <a:avLst/>
            <a:gdLst/>
            <a:ahLst/>
            <a:cxnLst>
              <a:cxn ang="0">
                <a:pos x="576" y="0"/>
              </a:cxn>
              <a:cxn ang="0">
                <a:pos x="0" y="0"/>
              </a:cxn>
              <a:cxn ang="0">
                <a:pos x="0" y="672"/>
              </a:cxn>
            </a:cxnLst>
            <a:rect l="0" t="0" r="r" b="b"/>
            <a:pathLst>
              <a:path w="577" h="673">
                <a:moveTo>
                  <a:pt x="576" y="0"/>
                </a:moveTo>
                <a:lnTo>
                  <a:pt x="0" y="0"/>
                </a:lnTo>
                <a:lnTo>
                  <a:pt x="0" y="672"/>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88853" name="Freeform 85"/>
          <p:cNvSpPr>
            <a:spLocks/>
          </p:cNvSpPr>
          <p:nvPr/>
        </p:nvSpPr>
        <p:spPr bwMode="auto">
          <a:xfrm>
            <a:off x="4724400" y="1981200"/>
            <a:ext cx="839788" cy="839788"/>
          </a:xfrm>
          <a:custGeom>
            <a:avLst/>
            <a:gdLst/>
            <a:ahLst/>
            <a:cxnLst>
              <a:cxn ang="0">
                <a:pos x="0" y="0"/>
              </a:cxn>
              <a:cxn ang="0">
                <a:pos x="528" y="0"/>
              </a:cxn>
              <a:cxn ang="0">
                <a:pos x="528" y="528"/>
              </a:cxn>
            </a:cxnLst>
            <a:rect l="0" t="0" r="r" b="b"/>
            <a:pathLst>
              <a:path w="529" h="529">
                <a:moveTo>
                  <a:pt x="0" y="0"/>
                </a:moveTo>
                <a:lnTo>
                  <a:pt x="528" y="0"/>
                </a:lnTo>
                <a:lnTo>
                  <a:pt x="528" y="528"/>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88854" name="Freeform 86"/>
          <p:cNvSpPr>
            <a:spLocks/>
          </p:cNvSpPr>
          <p:nvPr/>
        </p:nvSpPr>
        <p:spPr bwMode="auto">
          <a:xfrm>
            <a:off x="2362200" y="2971800"/>
            <a:ext cx="306388" cy="1144588"/>
          </a:xfrm>
          <a:custGeom>
            <a:avLst/>
            <a:gdLst/>
            <a:ahLst/>
            <a:cxnLst>
              <a:cxn ang="0">
                <a:pos x="192" y="0"/>
              </a:cxn>
              <a:cxn ang="0">
                <a:pos x="0" y="0"/>
              </a:cxn>
              <a:cxn ang="0">
                <a:pos x="0" y="720"/>
              </a:cxn>
            </a:cxnLst>
            <a:rect l="0" t="0" r="r" b="b"/>
            <a:pathLst>
              <a:path w="193" h="721">
                <a:moveTo>
                  <a:pt x="192" y="0"/>
                </a:moveTo>
                <a:lnTo>
                  <a:pt x="0" y="0"/>
                </a:lnTo>
                <a:lnTo>
                  <a:pt x="0" y="720"/>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88855" name="Freeform 87"/>
          <p:cNvSpPr>
            <a:spLocks/>
          </p:cNvSpPr>
          <p:nvPr/>
        </p:nvSpPr>
        <p:spPr bwMode="auto">
          <a:xfrm>
            <a:off x="3429000" y="3200400"/>
            <a:ext cx="230188" cy="915988"/>
          </a:xfrm>
          <a:custGeom>
            <a:avLst/>
            <a:gdLst/>
            <a:ahLst/>
            <a:cxnLst>
              <a:cxn ang="0">
                <a:pos x="0" y="0"/>
              </a:cxn>
              <a:cxn ang="0">
                <a:pos x="144" y="0"/>
              </a:cxn>
              <a:cxn ang="0">
                <a:pos x="144" y="576"/>
              </a:cxn>
            </a:cxnLst>
            <a:rect l="0" t="0" r="r" b="b"/>
            <a:pathLst>
              <a:path w="145" h="577">
                <a:moveTo>
                  <a:pt x="0" y="0"/>
                </a:moveTo>
                <a:lnTo>
                  <a:pt x="144" y="0"/>
                </a:lnTo>
                <a:lnTo>
                  <a:pt x="144" y="576"/>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88856" name="Freeform 88"/>
          <p:cNvSpPr>
            <a:spLocks/>
          </p:cNvSpPr>
          <p:nvPr/>
        </p:nvSpPr>
        <p:spPr bwMode="auto">
          <a:xfrm>
            <a:off x="4876800" y="2971800"/>
            <a:ext cx="306388" cy="1144588"/>
          </a:xfrm>
          <a:custGeom>
            <a:avLst/>
            <a:gdLst/>
            <a:ahLst/>
            <a:cxnLst>
              <a:cxn ang="0">
                <a:pos x="192" y="0"/>
              </a:cxn>
              <a:cxn ang="0">
                <a:pos x="0" y="0"/>
              </a:cxn>
              <a:cxn ang="0">
                <a:pos x="0" y="720"/>
              </a:cxn>
            </a:cxnLst>
            <a:rect l="0" t="0" r="r" b="b"/>
            <a:pathLst>
              <a:path w="193" h="721">
                <a:moveTo>
                  <a:pt x="192" y="0"/>
                </a:moveTo>
                <a:lnTo>
                  <a:pt x="0" y="0"/>
                </a:lnTo>
                <a:lnTo>
                  <a:pt x="0" y="720"/>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88857" name="Freeform 89"/>
          <p:cNvSpPr>
            <a:spLocks/>
          </p:cNvSpPr>
          <p:nvPr/>
        </p:nvSpPr>
        <p:spPr bwMode="auto">
          <a:xfrm>
            <a:off x="5943600" y="3200400"/>
            <a:ext cx="230188" cy="915988"/>
          </a:xfrm>
          <a:custGeom>
            <a:avLst/>
            <a:gdLst/>
            <a:ahLst/>
            <a:cxnLst>
              <a:cxn ang="0">
                <a:pos x="0" y="0"/>
              </a:cxn>
              <a:cxn ang="0">
                <a:pos x="144" y="0"/>
              </a:cxn>
              <a:cxn ang="0">
                <a:pos x="144" y="576"/>
              </a:cxn>
            </a:cxnLst>
            <a:rect l="0" t="0" r="r" b="b"/>
            <a:pathLst>
              <a:path w="145" h="577">
                <a:moveTo>
                  <a:pt x="0" y="0"/>
                </a:moveTo>
                <a:lnTo>
                  <a:pt x="144" y="0"/>
                </a:lnTo>
                <a:lnTo>
                  <a:pt x="144" y="576"/>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88858" name="Freeform 90"/>
          <p:cNvSpPr>
            <a:spLocks/>
          </p:cNvSpPr>
          <p:nvPr/>
        </p:nvSpPr>
        <p:spPr bwMode="auto">
          <a:xfrm>
            <a:off x="1676400" y="1600200"/>
            <a:ext cx="230188" cy="2135188"/>
          </a:xfrm>
          <a:custGeom>
            <a:avLst/>
            <a:gdLst/>
            <a:ahLst/>
            <a:cxnLst>
              <a:cxn ang="0">
                <a:pos x="144" y="0"/>
              </a:cxn>
              <a:cxn ang="0">
                <a:pos x="0" y="0"/>
              </a:cxn>
              <a:cxn ang="0">
                <a:pos x="0" y="1344"/>
              </a:cxn>
              <a:cxn ang="0">
                <a:pos x="144" y="1344"/>
              </a:cxn>
            </a:cxnLst>
            <a:rect l="0" t="0" r="r" b="b"/>
            <a:pathLst>
              <a:path w="145" h="1345">
                <a:moveTo>
                  <a:pt x="144" y="0"/>
                </a:moveTo>
                <a:lnTo>
                  <a:pt x="0" y="0"/>
                </a:lnTo>
                <a:lnTo>
                  <a:pt x="0" y="1344"/>
                </a:lnTo>
                <a:lnTo>
                  <a:pt x="144" y="1344"/>
                </a:lnTo>
              </a:path>
            </a:pathLst>
          </a:custGeom>
          <a:noFill/>
          <a:ln w="12700" cap="rnd" cmpd="sng">
            <a:solidFill>
              <a:schemeClr val="bg2"/>
            </a:solidFill>
            <a:prstDash val="solid"/>
            <a:round/>
            <a:headEnd type="none" w="med" len="med"/>
            <a:tailEnd type="none" w="med" len="med"/>
          </a:ln>
          <a:effectLst/>
        </p:spPr>
        <p:txBody>
          <a:bodyPr/>
          <a:lstStyle/>
          <a:p>
            <a:endParaRPr lang="en-US">
              <a:solidFill>
                <a:prstClr val="black"/>
              </a:solidFill>
            </a:endParaRPr>
          </a:p>
        </p:txBody>
      </p:sp>
      <p:sp>
        <p:nvSpPr>
          <p:cNvPr id="288859" name="Freeform 91"/>
          <p:cNvSpPr>
            <a:spLocks/>
          </p:cNvSpPr>
          <p:nvPr/>
        </p:nvSpPr>
        <p:spPr bwMode="auto">
          <a:xfrm>
            <a:off x="1676400" y="4114800"/>
            <a:ext cx="230188" cy="915988"/>
          </a:xfrm>
          <a:custGeom>
            <a:avLst/>
            <a:gdLst/>
            <a:ahLst/>
            <a:cxnLst>
              <a:cxn ang="0">
                <a:pos x="144" y="0"/>
              </a:cxn>
              <a:cxn ang="0">
                <a:pos x="0" y="0"/>
              </a:cxn>
              <a:cxn ang="0">
                <a:pos x="0" y="576"/>
              </a:cxn>
              <a:cxn ang="0">
                <a:pos x="144" y="576"/>
              </a:cxn>
            </a:cxnLst>
            <a:rect l="0" t="0" r="r" b="b"/>
            <a:pathLst>
              <a:path w="145" h="577">
                <a:moveTo>
                  <a:pt x="144" y="0"/>
                </a:moveTo>
                <a:lnTo>
                  <a:pt x="0" y="0"/>
                </a:lnTo>
                <a:lnTo>
                  <a:pt x="0" y="576"/>
                </a:lnTo>
                <a:lnTo>
                  <a:pt x="144" y="576"/>
                </a:lnTo>
              </a:path>
            </a:pathLst>
          </a:custGeom>
          <a:noFill/>
          <a:ln w="12700" cap="rnd" cmpd="sng">
            <a:solidFill>
              <a:schemeClr val="bg2"/>
            </a:solidFill>
            <a:prstDash val="solid"/>
            <a:round/>
            <a:headEnd type="none" w="med" len="med"/>
            <a:tailEnd type="none" w="med" len="med"/>
          </a:ln>
          <a:effectLst/>
        </p:spPr>
        <p:txBody>
          <a:bodyPr/>
          <a:lstStyle/>
          <a:p>
            <a:endParaRPr lang="en-US">
              <a:solidFill>
                <a:prstClr val="black"/>
              </a:solidFill>
            </a:endParaRPr>
          </a:p>
        </p:txBody>
      </p:sp>
      <p:sp>
        <p:nvSpPr>
          <p:cNvPr id="288860" name="Freeform 92"/>
          <p:cNvSpPr>
            <a:spLocks/>
          </p:cNvSpPr>
          <p:nvPr/>
        </p:nvSpPr>
        <p:spPr bwMode="auto">
          <a:xfrm>
            <a:off x="6629400" y="1600200"/>
            <a:ext cx="230188" cy="3430588"/>
          </a:xfrm>
          <a:custGeom>
            <a:avLst/>
            <a:gdLst/>
            <a:ahLst/>
            <a:cxnLst>
              <a:cxn ang="0">
                <a:pos x="0" y="0"/>
              </a:cxn>
              <a:cxn ang="0">
                <a:pos x="144" y="0"/>
              </a:cxn>
              <a:cxn ang="0">
                <a:pos x="144" y="2160"/>
              </a:cxn>
              <a:cxn ang="0">
                <a:pos x="0" y="2160"/>
              </a:cxn>
            </a:cxnLst>
            <a:rect l="0" t="0" r="r" b="b"/>
            <a:pathLst>
              <a:path w="145" h="2161">
                <a:moveTo>
                  <a:pt x="0" y="0"/>
                </a:moveTo>
                <a:lnTo>
                  <a:pt x="144" y="0"/>
                </a:lnTo>
                <a:lnTo>
                  <a:pt x="144" y="2160"/>
                </a:lnTo>
                <a:lnTo>
                  <a:pt x="0" y="2160"/>
                </a:lnTo>
              </a:path>
            </a:pathLst>
          </a:custGeom>
          <a:noFill/>
          <a:ln w="12700" cap="rnd" cmpd="sng">
            <a:solidFill>
              <a:schemeClr val="bg2"/>
            </a:solidFill>
            <a:prstDash val="solid"/>
            <a:round/>
            <a:headEnd type="none" w="med" len="med"/>
            <a:tailEnd type="none" w="med" len="med"/>
          </a:ln>
          <a:effectLst/>
        </p:spPr>
        <p:txBody>
          <a:bodyPr/>
          <a:lstStyle/>
          <a:p>
            <a:endParaRPr lang="en-US">
              <a:solidFill>
                <a:prstClr val="black"/>
              </a:solidFill>
            </a:endParaRPr>
          </a:p>
        </p:txBody>
      </p:sp>
      <p:sp>
        <p:nvSpPr>
          <p:cNvPr id="288861" name="Rectangle 93"/>
          <p:cNvSpPr>
            <a:spLocks noChangeArrowheads="1"/>
          </p:cNvSpPr>
          <p:nvPr/>
        </p:nvSpPr>
        <p:spPr bwMode="auto">
          <a:xfrm>
            <a:off x="563800" y="2159345"/>
            <a:ext cx="960200" cy="643766"/>
          </a:xfrm>
          <a:prstGeom prst="rect">
            <a:avLst/>
          </a:prstGeom>
          <a:noFill/>
          <a:ln w="12700">
            <a:noFill/>
            <a:miter lim="800000"/>
            <a:headEnd/>
            <a:tailEnd/>
          </a:ln>
          <a:effectLst/>
        </p:spPr>
        <p:txBody>
          <a:bodyPr wrap="none" lIns="90488" tIns="44450" rIns="90488" bIns="44450">
            <a:spAutoFit/>
          </a:bodyPr>
          <a:lstStyle/>
          <a:p>
            <a:r>
              <a:rPr lang="en-US" dirty="0" err="1">
                <a:solidFill>
                  <a:prstClr val="white"/>
                </a:solidFill>
                <a:latin typeface="Tahoma" charset="0"/>
              </a:rPr>
              <a:t>Nonleaf</a:t>
            </a:r>
            <a:endParaRPr lang="en-US" dirty="0">
              <a:solidFill>
                <a:prstClr val="white"/>
              </a:solidFill>
              <a:latin typeface="Tahoma" charset="0"/>
            </a:endParaRPr>
          </a:p>
          <a:p>
            <a:r>
              <a:rPr lang="en-US" dirty="0">
                <a:solidFill>
                  <a:prstClr val="white"/>
                </a:solidFill>
                <a:latin typeface="Tahoma" charset="0"/>
              </a:rPr>
              <a:t>Level</a:t>
            </a:r>
          </a:p>
        </p:txBody>
      </p:sp>
      <p:sp>
        <p:nvSpPr>
          <p:cNvPr id="288862" name="Rectangle 94"/>
          <p:cNvSpPr>
            <a:spLocks noChangeArrowheads="1"/>
          </p:cNvSpPr>
          <p:nvPr/>
        </p:nvSpPr>
        <p:spPr bwMode="auto">
          <a:xfrm>
            <a:off x="990600" y="4267200"/>
            <a:ext cx="727075" cy="638175"/>
          </a:xfrm>
          <a:prstGeom prst="rect">
            <a:avLst/>
          </a:prstGeom>
          <a:noFill/>
          <a:ln w="12700">
            <a:noFill/>
            <a:miter lim="800000"/>
            <a:headEnd/>
            <a:tailEnd/>
          </a:ln>
          <a:effectLst/>
        </p:spPr>
        <p:txBody>
          <a:bodyPr wrap="none" lIns="90488" tIns="44450" rIns="90488" bIns="44450">
            <a:spAutoFit/>
          </a:bodyPr>
          <a:lstStyle/>
          <a:p>
            <a:r>
              <a:rPr lang="en-US" dirty="0">
                <a:solidFill>
                  <a:prstClr val="white"/>
                </a:solidFill>
                <a:latin typeface="Tahoma" charset="0"/>
              </a:rPr>
              <a:t>Leaf</a:t>
            </a:r>
          </a:p>
          <a:p>
            <a:r>
              <a:rPr lang="en-US" dirty="0">
                <a:solidFill>
                  <a:prstClr val="white"/>
                </a:solidFill>
                <a:latin typeface="Tahoma" charset="0"/>
              </a:rPr>
              <a:t>Level</a:t>
            </a:r>
          </a:p>
        </p:txBody>
      </p:sp>
      <p:sp>
        <p:nvSpPr>
          <p:cNvPr id="288863" name="Rectangle 95"/>
          <p:cNvSpPr>
            <a:spLocks noChangeArrowheads="1"/>
          </p:cNvSpPr>
          <p:nvPr/>
        </p:nvSpPr>
        <p:spPr bwMode="auto">
          <a:xfrm>
            <a:off x="6843713" y="3254375"/>
            <a:ext cx="1527175" cy="638175"/>
          </a:xfrm>
          <a:prstGeom prst="rect">
            <a:avLst/>
          </a:prstGeom>
          <a:noFill/>
          <a:ln w="12700">
            <a:noFill/>
            <a:miter lim="800000"/>
            <a:headEnd/>
            <a:tailEnd/>
          </a:ln>
          <a:effectLst/>
        </p:spPr>
        <p:txBody>
          <a:bodyPr wrap="none" lIns="90488" tIns="44450" rIns="90488" bIns="44450">
            <a:spAutoFit/>
          </a:bodyPr>
          <a:lstStyle/>
          <a:p>
            <a:r>
              <a:rPr lang="en-US" dirty="0" err="1">
                <a:solidFill>
                  <a:prstClr val="white"/>
                </a:solidFill>
                <a:latin typeface="Tahoma" charset="0"/>
              </a:rPr>
              <a:t>Nonclustered</a:t>
            </a:r>
            <a:endParaRPr lang="en-US" dirty="0">
              <a:solidFill>
                <a:prstClr val="white"/>
              </a:solidFill>
              <a:latin typeface="Tahoma" charset="0"/>
            </a:endParaRPr>
          </a:p>
          <a:p>
            <a:r>
              <a:rPr lang="en-US" dirty="0">
                <a:solidFill>
                  <a:prstClr val="white"/>
                </a:solidFill>
                <a:latin typeface="Tahoma" charset="0"/>
              </a:rPr>
              <a:t>Index Pages</a:t>
            </a:r>
          </a:p>
        </p:txBody>
      </p:sp>
      <p:sp>
        <p:nvSpPr>
          <p:cNvPr id="288864" name="Rectangle 96"/>
          <p:cNvSpPr>
            <a:spLocks noChangeArrowheads="1"/>
          </p:cNvSpPr>
          <p:nvPr/>
        </p:nvSpPr>
        <p:spPr bwMode="auto">
          <a:xfrm>
            <a:off x="7300913" y="5540375"/>
            <a:ext cx="778547" cy="643766"/>
          </a:xfrm>
          <a:prstGeom prst="rect">
            <a:avLst/>
          </a:prstGeom>
          <a:noFill/>
          <a:ln w="12700">
            <a:noFill/>
            <a:miter lim="800000"/>
            <a:headEnd/>
            <a:tailEnd/>
          </a:ln>
          <a:effectLst/>
        </p:spPr>
        <p:txBody>
          <a:bodyPr wrap="none" lIns="90488" tIns="44450" rIns="90488" bIns="44450">
            <a:spAutoFit/>
          </a:bodyPr>
          <a:lstStyle/>
          <a:p>
            <a:r>
              <a:rPr lang="en-US" dirty="0">
                <a:solidFill>
                  <a:prstClr val="white"/>
                </a:solidFill>
                <a:latin typeface="Tahoma" charset="0"/>
              </a:rPr>
              <a:t>Data</a:t>
            </a:r>
          </a:p>
          <a:p>
            <a:r>
              <a:rPr lang="en-US" dirty="0">
                <a:solidFill>
                  <a:prstClr val="white"/>
                </a:solidFill>
                <a:latin typeface="Tahoma" charset="0"/>
              </a:rPr>
              <a:t>Pages</a:t>
            </a:r>
          </a:p>
        </p:txBody>
      </p:sp>
    </p:spTree>
    <p:extLst>
      <p:ext uri="{BB962C8B-B14F-4D97-AF65-F5344CB8AC3E}">
        <p14:creationId xmlns:p14="http://schemas.microsoft.com/office/powerpoint/2010/main" val="236005146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2866" name="Line 2"/>
          <p:cNvSpPr>
            <a:spLocks noChangeShapeType="1"/>
          </p:cNvSpPr>
          <p:nvPr/>
        </p:nvSpPr>
        <p:spPr bwMode="auto">
          <a:xfrm>
            <a:off x="2355850" y="5556250"/>
            <a:ext cx="4495800" cy="1588"/>
          </a:xfrm>
          <a:prstGeom prst="line">
            <a:avLst/>
          </a:prstGeom>
          <a:noFill/>
          <a:ln w="25400">
            <a:solidFill>
              <a:srgbClr val="063DE8"/>
            </a:solidFill>
            <a:prstDash val="sysDot"/>
            <a:round/>
            <a:headEnd/>
            <a:tailEnd/>
          </a:ln>
          <a:effectLst>
            <a:outerShdw dist="17961" dir="2700000" algn="ctr" rotWithShape="0">
              <a:schemeClr val="folHlink"/>
            </a:outerShdw>
          </a:effectLst>
        </p:spPr>
        <p:txBody>
          <a:bodyPr/>
          <a:lstStyle/>
          <a:p>
            <a:endParaRPr lang="en-US">
              <a:solidFill>
                <a:prstClr val="black"/>
              </a:solidFill>
            </a:endParaRPr>
          </a:p>
        </p:txBody>
      </p:sp>
      <p:sp>
        <p:nvSpPr>
          <p:cNvPr id="292867" name="Line 3"/>
          <p:cNvSpPr>
            <a:spLocks noChangeShapeType="1"/>
          </p:cNvSpPr>
          <p:nvPr/>
        </p:nvSpPr>
        <p:spPr bwMode="auto">
          <a:xfrm>
            <a:off x="2362200" y="3187700"/>
            <a:ext cx="4565650" cy="9525"/>
          </a:xfrm>
          <a:prstGeom prst="line">
            <a:avLst/>
          </a:prstGeom>
          <a:noFill/>
          <a:ln w="25400">
            <a:solidFill>
              <a:srgbClr val="063DE8"/>
            </a:solidFill>
            <a:prstDash val="sysDot"/>
            <a:round/>
            <a:headEnd/>
            <a:tailEnd/>
          </a:ln>
          <a:effectLst>
            <a:outerShdw dist="17961" dir="2700000" algn="ctr" rotWithShape="0">
              <a:schemeClr val="folHlink"/>
            </a:outerShdw>
          </a:effectLst>
        </p:spPr>
        <p:txBody>
          <a:bodyPr/>
          <a:lstStyle/>
          <a:p>
            <a:endParaRPr lang="en-US">
              <a:solidFill>
                <a:prstClr val="black"/>
              </a:solidFill>
            </a:endParaRPr>
          </a:p>
        </p:txBody>
      </p:sp>
      <p:sp>
        <p:nvSpPr>
          <p:cNvPr id="292868" name="Rectangle 4"/>
          <p:cNvSpPr>
            <a:spLocks noGrp="1" noChangeArrowheads="1"/>
          </p:cNvSpPr>
          <p:nvPr>
            <p:ph type="title"/>
          </p:nvPr>
        </p:nvSpPr>
        <p:spPr>
          <a:xfrm>
            <a:off x="762000" y="228600"/>
            <a:ext cx="8153400" cy="762000"/>
          </a:xfrm>
          <a:noFill/>
          <a:ln/>
        </p:spPr>
        <p:txBody>
          <a:bodyPr lIns="90488" tIns="44450" rIns="90488" bIns="44450"/>
          <a:lstStyle/>
          <a:p>
            <a:pPr>
              <a:tabLst>
                <a:tab pos="457200" algn="l"/>
              </a:tabLst>
            </a:pPr>
            <a:r>
              <a:rPr lang="en-US" sz="2100" dirty="0" smtClean="0">
                <a:solidFill>
                  <a:schemeClr val="bg1"/>
                </a:solidFill>
              </a:rPr>
              <a:t>Non-clustered </a:t>
            </a:r>
            <a:r>
              <a:rPr lang="en-US" sz="2100" dirty="0">
                <a:solidFill>
                  <a:schemeClr val="bg1"/>
                </a:solidFill>
              </a:rPr>
              <a:t>Index With a Clustered Index</a:t>
            </a:r>
          </a:p>
        </p:txBody>
      </p:sp>
      <p:sp>
        <p:nvSpPr>
          <p:cNvPr id="292869" name="Rectangle 5"/>
          <p:cNvSpPr>
            <a:spLocks noGrp="1" noChangeArrowheads="1"/>
          </p:cNvSpPr>
          <p:nvPr>
            <p:ph idx="1"/>
          </p:nvPr>
        </p:nvSpPr>
        <p:spPr>
          <a:xfrm>
            <a:off x="1204913" y="1103313"/>
            <a:ext cx="7191375" cy="5016500"/>
          </a:xfrm>
          <a:noFill/>
          <a:ln/>
        </p:spPr>
        <p:txBody>
          <a:bodyPr lIns="90488" tIns="44450" rIns="90488" bIns="44450"/>
          <a:lstStyle/>
          <a:p>
            <a:pPr marL="285750" indent="-285750"/>
            <a:r>
              <a:rPr lang="en-US" sz="1600" dirty="0">
                <a:solidFill>
                  <a:schemeClr val="bg1"/>
                </a:solidFill>
              </a:rPr>
              <a:t>Entries in the </a:t>
            </a:r>
            <a:r>
              <a:rPr lang="en-US" sz="1600" dirty="0" smtClean="0">
                <a:solidFill>
                  <a:schemeClr val="bg1"/>
                </a:solidFill>
              </a:rPr>
              <a:t>non-clustered </a:t>
            </a:r>
            <a:r>
              <a:rPr lang="en-US" sz="1600" dirty="0">
                <a:solidFill>
                  <a:schemeClr val="bg1"/>
                </a:solidFill>
              </a:rPr>
              <a:t>leaf pages contain clustered index key values</a:t>
            </a:r>
          </a:p>
        </p:txBody>
      </p:sp>
      <p:grpSp>
        <p:nvGrpSpPr>
          <p:cNvPr id="2" name="Group 6"/>
          <p:cNvGrpSpPr>
            <a:grpSpLocks/>
          </p:cNvGrpSpPr>
          <p:nvPr/>
        </p:nvGrpSpPr>
        <p:grpSpPr bwMode="auto">
          <a:xfrm>
            <a:off x="4343400" y="1752600"/>
            <a:ext cx="633413" cy="661988"/>
            <a:chOff x="2500" y="1012"/>
            <a:chExt cx="472" cy="568"/>
          </a:xfrm>
        </p:grpSpPr>
        <p:sp>
          <p:nvSpPr>
            <p:cNvPr id="292871" name="Rectangle 7"/>
            <p:cNvSpPr>
              <a:spLocks noChangeArrowheads="1"/>
            </p:cNvSpPr>
            <p:nvPr/>
          </p:nvSpPr>
          <p:spPr bwMode="auto">
            <a:xfrm>
              <a:off x="2500" y="1012"/>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a:lstStyle/>
            <a:p>
              <a:endParaRPr lang="en-US">
                <a:solidFill>
                  <a:prstClr val="black"/>
                </a:solidFill>
              </a:endParaRPr>
            </a:p>
          </p:txBody>
        </p:sp>
        <p:sp>
          <p:nvSpPr>
            <p:cNvPr id="292872" name="Line 8"/>
            <p:cNvSpPr>
              <a:spLocks noChangeShapeType="1"/>
            </p:cNvSpPr>
            <p:nvPr/>
          </p:nvSpPr>
          <p:spPr bwMode="auto">
            <a:xfrm>
              <a:off x="2500" y="1152"/>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873" name="Line 9"/>
            <p:cNvSpPr>
              <a:spLocks noChangeShapeType="1"/>
            </p:cNvSpPr>
            <p:nvPr/>
          </p:nvSpPr>
          <p:spPr bwMode="auto">
            <a:xfrm>
              <a:off x="2500" y="129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3" name="Group 10"/>
          <p:cNvGrpSpPr>
            <a:grpSpLocks/>
          </p:cNvGrpSpPr>
          <p:nvPr/>
        </p:nvGrpSpPr>
        <p:grpSpPr bwMode="auto">
          <a:xfrm>
            <a:off x="3194050" y="2355850"/>
            <a:ext cx="633413" cy="661988"/>
            <a:chOff x="1684" y="1780"/>
            <a:chExt cx="472" cy="568"/>
          </a:xfrm>
        </p:grpSpPr>
        <p:sp>
          <p:nvSpPr>
            <p:cNvPr id="292875" name="Rectangle 11"/>
            <p:cNvSpPr>
              <a:spLocks noChangeArrowheads="1"/>
            </p:cNvSpPr>
            <p:nvPr/>
          </p:nvSpPr>
          <p:spPr bwMode="auto">
            <a:xfrm>
              <a:off x="1684" y="1780"/>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a:lstStyle/>
            <a:p>
              <a:endParaRPr lang="en-US">
                <a:solidFill>
                  <a:prstClr val="black"/>
                </a:solidFill>
              </a:endParaRPr>
            </a:p>
          </p:txBody>
        </p:sp>
        <p:sp>
          <p:nvSpPr>
            <p:cNvPr id="292876" name="Line 12"/>
            <p:cNvSpPr>
              <a:spLocks noChangeShapeType="1"/>
            </p:cNvSpPr>
            <p:nvPr/>
          </p:nvSpPr>
          <p:spPr bwMode="auto">
            <a:xfrm>
              <a:off x="1684" y="192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877" name="Line 13"/>
            <p:cNvSpPr>
              <a:spLocks noChangeShapeType="1"/>
            </p:cNvSpPr>
            <p:nvPr/>
          </p:nvSpPr>
          <p:spPr bwMode="auto">
            <a:xfrm>
              <a:off x="1684" y="206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4" name="Group 14"/>
          <p:cNvGrpSpPr>
            <a:grpSpLocks/>
          </p:cNvGrpSpPr>
          <p:nvPr/>
        </p:nvGrpSpPr>
        <p:grpSpPr bwMode="auto">
          <a:xfrm>
            <a:off x="5480050" y="2355850"/>
            <a:ext cx="633413" cy="661988"/>
            <a:chOff x="3268" y="1780"/>
            <a:chExt cx="472" cy="568"/>
          </a:xfrm>
        </p:grpSpPr>
        <p:sp>
          <p:nvSpPr>
            <p:cNvPr id="292879" name="Rectangle 15"/>
            <p:cNvSpPr>
              <a:spLocks noChangeArrowheads="1"/>
            </p:cNvSpPr>
            <p:nvPr/>
          </p:nvSpPr>
          <p:spPr bwMode="auto">
            <a:xfrm>
              <a:off x="3268" y="1780"/>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a:lstStyle/>
            <a:p>
              <a:endParaRPr lang="en-US">
                <a:solidFill>
                  <a:prstClr val="black"/>
                </a:solidFill>
              </a:endParaRPr>
            </a:p>
          </p:txBody>
        </p:sp>
        <p:sp>
          <p:nvSpPr>
            <p:cNvPr id="292880" name="Line 16"/>
            <p:cNvSpPr>
              <a:spLocks noChangeShapeType="1"/>
            </p:cNvSpPr>
            <p:nvPr/>
          </p:nvSpPr>
          <p:spPr bwMode="auto">
            <a:xfrm>
              <a:off x="3268" y="192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881" name="Line 17"/>
            <p:cNvSpPr>
              <a:spLocks noChangeShapeType="1"/>
            </p:cNvSpPr>
            <p:nvPr/>
          </p:nvSpPr>
          <p:spPr bwMode="auto">
            <a:xfrm>
              <a:off x="3268" y="206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5" name="Group 18"/>
          <p:cNvGrpSpPr>
            <a:grpSpLocks/>
          </p:cNvGrpSpPr>
          <p:nvPr/>
        </p:nvGrpSpPr>
        <p:grpSpPr bwMode="auto">
          <a:xfrm>
            <a:off x="2355850" y="3194050"/>
            <a:ext cx="633413" cy="763588"/>
            <a:chOff x="1252" y="2596"/>
            <a:chExt cx="472" cy="568"/>
          </a:xfrm>
        </p:grpSpPr>
        <p:sp>
          <p:nvSpPr>
            <p:cNvPr id="292883" name="Rectangle 19"/>
            <p:cNvSpPr>
              <a:spLocks noChangeArrowheads="1"/>
            </p:cNvSpPr>
            <p:nvPr/>
          </p:nvSpPr>
          <p:spPr bwMode="auto">
            <a:xfrm>
              <a:off x="1252" y="2596"/>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p:txBody>
        </p:sp>
        <p:sp>
          <p:nvSpPr>
            <p:cNvPr id="292884" name="Line 20"/>
            <p:cNvSpPr>
              <a:spLocks noChangeShapeType="1"/>
            </p:cNvSpPr>
            <p:nvPr/>
          </p:nvSpPr>
          <p:spPr bwMode="auto">
            <a:xfrm>
              <a:off x="1252" y="273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885" name="Line 21"/>
            <p:cNvSpPr>
              <a:spLocks noChangeShapeType="1"/>
            </p:cNvSpPr>
            <p:nvPr/>
          </p:nvSpPr>
          <p:spPr bwMode="auto">
            <a:xfrm>
              <a:off x="1252" y="288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886" name="Line 22"/>
            <p:cNvSpPr>
              <a:spLocks noChangeShapeType="1"/>
            </p:cNvSpPr>
            <p:nvPr/>
          </p:nvSpPr>
          <p:spPr bwMode="auto">
            <a:xfrm>
              <a:off x="1252" y="302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6" name="Group 23"/>
          <p:cNvGrpSpPr>
            <a:grpSpLocks/>
          </p:cNvGrpSpPr>
          <p:nvPr/>
        </p:nvGrpSpPr>
        <p:grpSpPr bwMode="auto">
          <a:xfrm>
            <a:off x="3651250" y="3194050"/>
            <a:ext cx="633413" cy="661988"/>
            <a:chOff x="2068" y="2596"/>
            <a:chExt cx="472" cy="568"/>
          </a:xfrm>
        </p:grpSpPr>
        <p:sp>
          <p:nvSpPr>
            <p:cNvPr id="292888" name="Rectangle 24"/>
            <p:cNvSpPr>
              <a:spLocks noChangeArrowheads="1"/>
            </p:cNvSpPr>
            <p:nvPr/>
          </p:nvSpPr>
          <p:spPr bwMode="auto">
            <a:xfrm>
              <a:off x="2068" y="2596"/>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p:txBody>
        </p:sp>
        <p:sp>
          <p:nvSpPr>
            <p:cNvPr id="292889" name="Line 25"/>
            <p:cNvSpPr>
              <a:spLocks noChangeShapeType="1"/>
            </p:cNvSpPr>
            <p:nvPr/>
          </p:nvSpPr>
          <p:spPr bwMode="auto">
            <a:xfrm>
              <a:off x="2068" y="273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890" name="Line 26"/>
            <p:cNvSpPr>
              <a:spLocks noChangeShapeType="1"/>
            </p:cNvSpPr>
            <p:nvPr/>
          </p:nvSpPr>
          <p:spPr bwMode="auto">
            <a:xfrm>
              <a:off x="2068" y="288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891" name="Line 27"/>
            <p:cNvSpPr>
              <a:spLocks noChangeShapeType="1"/>
            </p:cNvSpPr>
            <p:nvPr/>
          </p:nvSpPr>
          <p:spPr bwMode="auto">
            <a:xfrm>
              <a:off x="2068" y="302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7" name="Group 28"/>
          <p:cNvGrpSpPr>
            <a:grpSpLocks/>
          </p:cNvGrpSpPr>
          <p:nvPr/>
        </p:nvGrpSpPr>
        <p:grpSpPr bwMode="auto">
          <a:xfrm>
            <a:off x="4946650" y="3194050"/>
            <a:ext cx="633413" cy="661988"/>
            <a:chOff x="2884" y="2596"/>
            <a:chExt cx="472" cy="568"/>
          </a:xfrm>
        </p:grpSpPr>
        <p:sp>
          <p:nvSpPr>
            <p:cNvPr id="292893" name="Rectangle 29"/>
            <p:cNvSpPr>
              <a:spLocks noChangeArrowheads="1"/>
            </p:cNvSpPr>
            <p:nvPr/>
          </p:nvSpPr>
          <p:spPr bwMode="auto">
            <a:xfrm>
              <a:off x="2884" y="2596"/>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p:txBody>
        </p:sp>
        <p:sp>
          <p:nvSpPr>
            <p:cNvPr id="292894" name="Line 30"/>
            <p:cNvSpPr>
              <a:spLocks noChangeShapeType="1"/>
            </p:cNvSpPr>
            <p:nvPr/>
          </p:nvSpPr>
          <p:spPr bwMode="auto">
            <a:xfrm>
              <a:off x="2884" y="273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895" name="Line 31"/>
            <p:cNvSpPr>
              <a:spLocks noChangeShapeType="1"/>
            </p:cNvSpPr>
            <p:nvPr/>
          </p:nvSpPr>
          <p:spPr bwMode="auto">
            <a:xfrm>
              <a:off x="2884" y="288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896" name="Line 32"/>
            <p:cNvSpPr>
              <a:spLocks noChangeShapeType="1"/>
            </p:cNvSpPr>
            <p:nvPr/>
          </p:nvSpPr>
          <p:spPr bwMode="auto">
            <a:xfrm>
              <a:off x="2884" y="302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8" name="Group 33"/>
          <p:cNvGrpSpPr>
            <a:grpSpLocks/>
          </p:cNvGrpSpPr>
          <p:nvPr/>
        </p:nvGrpSpPr>
        <p:grpSpPr bwMode="auto">
          <a:xfrm>
            <a:off x="6242050" y="3194050"/>
            <a:ext cx="633413" cy="661988"/>
            <a:chOff x="3700" y="2596"/>
            <a:chExt cx="472" cy="568"/>
          </a:xfrm>
        </p:grpSpPr>
        <p:sp>
          <p:nvSpPr>
            <p:cNvPr id="292898" name="Rectangle 34"/>
            <p:cNvSpPr>
              <a:spLocks noChangeArrowheads="1"/>
            </p:cNvSpPr>
            <p:nvPr/>
          </p:nvSpPr>
          <p:spPr bwMode="auto">
            <a:xfrm>
              <a:off x="3700" y="2596"/>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p:txBody>
        </p:sp>
        <p:sp>
          <p:nvSpPr>
            <p:cNvPr id="292899" name="Line 35"/>
            <p:cNvSpPr>
              <a:spLocks noChangeShapeType="1"/>
            </p:cNvSpPr>
            <p:nvPr/>
          </p:nvSpPr>
          <p:spPr bwMode="auto">
            <a:xfrm>
              <a:off x="3700" y="273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900" name="Line 36"/>
            <p:cNvSpPr>
              <a:spLocks noChangeShapeType="1"/>
            </p:cNvSpPr>
            <p:nvPr/>
          </p:nvSpPr>
          <p:spPr bwMode="auto">
            <a:xfrm>
              <a:off x="3700" y="288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901" name="Line 37"/>
            <p:cNvSpPr>
              <a:spLocks noChangeShapeType="1"/>
            </p:cNvSpPr>
            <p:nvPr/>
          </p:nvSpPr>
          <p:spPr bwMode="auto">
            <a:xfrm>
              <a:off x="3700" y="302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sp>
        <p:nvSpPr>
          <p:cNvPr id="292902" name="Line 38"/>
          <p:cNvSpPr>
            <a:spLocks noChangeShapeType="1"/>
          </p:cNvSpPr>
          <p:nvPr/>
        </p:nvSpPr>
        <p:spPr bwMode="auto">
          <a:xfrm>
            <a:off x="2667000" y="3352800"/>
            <a:ext cx="1746250" cy="755650"/>
          </a:xfrm>
          <a:prstGeom prst="line">
            <a:avLst/>
          </a:prstGeom>
          <a:ln w="19050">
            <a:headEnd/>
            <a:tailEnd/>
          </a:ln>
        </p:spPr>
        <p:style>
          <a:lnRef idx="3">
            <a:schemeClr val="accent2"/>
          </a:lnRef>
          <a:fillRef idx="0">
            <a:schemeClr val="accent2"/>
          </a:fillRef>
          <a:effectRef idx="2">
            <a:schemeClr val="accent2"/>
          </a:effectRef>
          <a:fontRef idx="minor">
            <a:schemeClr val="tx1"/>
          </a:fontRef>
        </p:style>
        <p:txBody>
          <a:bodyPr/>
          <a:lstStyle/>
          <a:p>
            <a:endParaRPr lang="en-US">
              <a:solidFill>
                <a:prstClr val="black"/>
              </a:solidFill>
            </a:endParaRPr>
          </a:p>
        </p:txBody>
      </p:sp>
      <p:sp>
        <p:nvSpPr>
          <p:cNvPr id="292903" name="Line 39"/>
          <p:cNvSpPr>
            <a:spLocks noChangeShapeType="1"/>
          </p:cNvSpPr>
          <p:nvPr/>
        </p:nvSpPr>
        <p:spPr bwMode="auto">
          <a:xfrm>
            <a:off x="3962400" y="3276600"/>
            <a:ext cx="527050" cy="755650"/>
          </a:xfrm>
          <a:prstGeom prst="line">
            <a:avLst/>
          </a:prstGeom>
          <a:ln w="19050">
            <a:headEnd/>
            <a:tailEnd/>
          </a:ln>
        </p:spPr>
        <p:style>
          <a:lnRef idx="3">
            <a:schemeClr val="accent2"/>
          </a:lnRef>
          <a:fillRef idx="0">
            <a:schemeClr val="accent2"/>
          </a:fillRef>
          <a:effectRef idx="2">
            <a:schemeClr val="accent2"/>
          </a:effectRef>
          <a:fontRef idx="minor">
            <a:schemeClr val="tx1"/>
          </a:fontRef>
        </p:style>
        <p:txBody>
          <a:bodyPr/>
          <a:lstStyle/>
          <a:p>
            <a:endParaRPr lang="en-US">
              <a:solidFill>
                <a:prstClr val="black"/>
              </a:solidFill>
            </a:endParaRPr>
          </a:p>
        </p:txBody>
      </p:sp>
      <p:sp>
        <p:nvSpPr>
          <p:cNvPr id="292904" name="Line 40"/>
          <p:cNvSpPr>
            <a:spLocks noChangeShapeType="1"/>
          </p:cNvSpPr>
          <p:nvPr/>
        </p:nvSpPr>
        <p:spPr bwMode="auto">
          <a:xfrm>
            <a:off x="2667000" y="3505200"/>
            <a:ext cx="1746250" cy="615950"/>
          </a:xfrm>
          <a:prstGeom prst="line">
            <a:avLst/>
          </a:prstGeom>
          <a:ln w="19050">
            <a:headEnd/>
            <a:tailEnd/>
          </a:ln>
        </p:spPr>
        <p:style>
          <a:lnRef idx="3">
            <a:schemeClr val="accent2"/>
          </a:lnRef>
          <a:fillRef idx="0">
            <a:schemeClr val="accent2"/>
          </a:fillRef>
          <a:effectRef idx="2">
            <a:schemeClr val="accent2"/>
          </a:effectRef>
          <a:fontRef idx="minor">
            <a:schemeClr val="tx1"/>
          </a:fontRef>
        </p:style>
        <p:txBody>
          <a:bodyPr/>
          <a:lstStyle/>
          <a:p>
            <a:endParaRPr lang="en-US">
              <a:solidFill>
                <a:prstClr val="black"/>
              </a:solidFill>
            </a:endParaRPr>
          </a:p>
        </p:txBody>
      </p:sp>
      <p:sp>
        <p:nvSpPr>
          <p:cNvPr id="292905" name="Line 41"/>
          <p:cNvSpPr>
            <a:spLocks noChangeShapeType="1"/>
          </p:cNvSpPr>
          <p:nvPr/>
        </p:nvSpPr>
        <p:spPr bwMode="auto">
          <a:xfrm flipH="1">
            <a:off x="4565650" y="3276600"/>
            <a:ext cx="692150" cy="935038"/>
          </a:xfrm>
          <a:prstGeom prst="line">
            <a:avLst/>
          </a:prstGeom>
          <a:ln w="19050">
            <a:headEnd/>
            <a:tailEnd/>
          </a:ln>
        </p:spPr>
        <p:style>
          <a:lnRef idx="3">
            <a:schemeClr val="accent2"/>
          </a:lnRef>
          <a:fillRef idx="0">
            <a:schemeClr val="accent2"/>
          </a:fillRef>
          <a:effectRef idx="2">
            <a:schemeClr val="accent2"/>
          </a:effectRef>
          <a:fontRef idx="minor">
            <a:schemeClr val="tx1"/>
          </a:fontRef>
        </p:style>
        <p:txBody>
          <a:bodyPr/>
          <a:lstStyle/>
          <a:p>
            <a:endParaRPr lang="en-US">
              <a:solidFill>
                <a:prstClr val="black"/>
              </a:solidFill>
            </a:endParaRPr>
          </a:p>
        </p:txBody>
      </p:sp>
      <p:sp>
        <p:nvSpPr>
          <p:cNvPr id="292906" name="Line 42"/>
          <p:cNvSpPr>
            <a:spLocks noChangeShapeType="1"/>
          </p:cNvSpPr>
          <p:nvPr/>
        </p:nvSpPr>
        <p:spPr bwMode="auto">
          <a:xfrm flipH="1">
            <a:off x="4794250" y="3581400"/>
            <a:ext cx="463550" cy="527050"/>
          </a:xfrm>
          <a:prstGeom prst="line">
            <a:avLst/>
          </a:prstGeom>
          <a:ln w="19050">
            <a:headEnd/>
            <a:tailEnd/>
          </a:ln>
        </p:spPr>
        <p:style>
          <a:lnRef idx="3">
            <a:schemeClr val="accent2"/>
          </a:lnRef>
          <a:fillRef idx="0">
            <a:schemeClr val="accent2"/>
          </a:fillRef>
          <a:effectRef idx="2">
            <a:schemeClr val="accent2"/>
          </a:effectRef>
          <a:fontRef idx="minor">
            <a:schemeClr val="tx1"/>
          </a:fontRef>
        </p:style>
        <p:txBody>
          <a:bodyPr/>
          <a:lstStyle/>
          <a:p>
            <a:endParaRPr lang="en-US">
              <a:solidFill>
                <a:prstClr val="black"/>
              </a:solidFill>
            </a:endParaRPr>
          </a:p>
        </p:txBody>
      </p:sp>
      <p:sp>
        <p:nvSpPr>
          <p:cNvPr id="292907" name="Line 43"/>
          <p:cNvSpPr>
            <a:spLocks noChangeShapeType="1"/>
          </p:cNvSpPr>
          <p:nvPr/>
        </p:nvSpPr>
        <p:spPr bwMode="auto">
          <a:xfrm flipH="1">
            <a:off x="4946650" y="3276600"/>
            <a:ext cx="1606550" cy="831850"/>
          </a:xfrm>
          <a:prstGeom prst="line">
            <a:avLst/>
          </a:prstGeom>
          <a:ln w="19050">
            <a:headEnd/>
            <a:tailEnd/>
          </a:ln>
        </p:spPr>
        <p:style>
          <a:lnRef idx="3">
            <a:schemeClr val="accent2"/>
          </a:lnRef>
          <a:fillRef idx="0">
            <a:schemeClr val="accent2"/>
          </a:fillRef>
          <a:effectRef idx="2">
            <a:schemeClr val="accent2"/>
          </a:effectRef>
          <a:fontRef idx="minor">
            <a:schemeClr val="tx1"/>
          </a:fontRef>
        </p:style>
        <p:txBody>
          <a:bodyPr/>
          <a:lstStyle/>
          <a:p>
            <a:endParaRPr lang="en-US">
              <a:solidFill>
                <a:prstClr val="black"/>
              </a:solidFill>
            </a:endParaRPr>
          </a:p>
        </p:txBody>
      </p:sp>
      <p:sp>
        <p:nvSpPr>
          <p:cNvPr id="292908" name="Freeform 44"/>
          <p:cNvSpPr>
            <a:spLocks/>
          </p:cNvSpPr>
          <p:nvPr/>
        </p:nvSpPr>
        <p:spPr bwMode="auto">
          <a:xfrm>
            <a:off x="3498850" y="1822450"/>
            <a:ext cx="838200" cy="536575"/>
          </a:xfrm>
          <a:custGeom>
            <a:avLst/>
            <a:gdLst/>
            <a:ahLst/>
            <a:cxnLst>
              <a:cxn ang="0">
                <a:pos x="576" y="0"/>
              </a:cxn>
              <a:cxn ang="0">
                <a:pos x="0" y="0"/>
              </a:cxn>
              <a:cxn ang="0">
                <a:pos x="0" y="672"/>
              </a:cxn>
            </a:cxnLst>
            <a:rect l="0" t="0" r="r" b="b"/>
            <a:pathLst>
              <a:path w="577" h="673">
                <a:moveTo>
                  <a:pt x="576" y="0"/>
                </a:moveTo>
                <a:lnTo>
                  <a:pt x="0" y="0"/>
                </a:lnTo>
                <a:lnTo>
                  <a:pt x="0" y="672"/>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92909" name="Freeform 45"/>
          <p:cNvSpPr>
            <a:spLocks/>
          </p:cNvSpPr>
          <p:nvPr/>
        </p:nvSpPr>
        <p:spPr bwMode="auto">
          <a:xfrm>
            <a:off x="5022850" y="1978025"/>
            <a:ext cx="762000" cy="381000"/>
          </a:xfrm>
          <a:custGeom>
            <a:avLst/>
            <a:gdLst/>
            <a:ahLst/>
            <a:cxnLst>
              <a:cxn ang="0">
                <a:pos x="0" y="0"/>
              </a:cxn>
              <a:cxn ang="0">
                <a:pos x="528" y="0"/>
              </a:cxn>
              <a:cxn ang="0">
                <a:pos x="528" y="528"/>
              </a:cxn>
            </a:cxnLst>
            <a:rect l="0" t="0" r="r" b="b"/>
            <a:pathLst>
              <a:path w="529" h="529">
                <a:moveTo>
                  <a:pt x="0" y="0"/>
                </a:moveTo>
                <a:lnTo>
                  <a:pt x="528" y="0"/>
                </a:lnTo>
                <a:lnTo>
                  <a:pt x="528" y="528"/>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92910" name="Freeform 46"/>
          <p:cNvSpPr>
            <a:spLocks/>
          </p:cNvSpPr>
          <p:nvPr/>
        </p:nvSpPr>
        <p:spPr bwMode="auto">
          <a:xfrm>
            <a:off x="2660650" y="2432050"/>
            <a:ext cx="533400" cy="765175"/>
          </a:xfrm>
          <a:custGeom>
            <a:avLst/>
            <a:gdLst/>
            <a:ahLst/>
            <a:cxnLst>
              <a:cxn ang="0">
                <a:pos x="192" y="0"/>
              </a:cxn>
              <a:cxn ang="0">
                <a:pos x="0" y="0"/>
              </a:cxn>
              <a:cxn ang="0">
                <a:pos x="0" y="720"/>
              </a:cxn>
            </a:cxnLst>
            <a:rect l="0" t="0" r="r" b="b"/>
            <a:pathLst>
              <a:path w="193" h="721">
                <a:moveTo>
                  <a:pt x="192" y="0"/>
                </a:moveTo>
                <a:lnTo>
                  <a:pt x="0" y="0"/>
                </a:lnTo>
                <a:lnTo>
                  <a:pt x="0" y="720"/>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92911" name="Freeform 47"/>
          <p:cNvSpPr>
            <a:spLocks/>
          </p:cNvSpPr>
          <p:nvPr/>
        </p:nvSpPr>
        <p:spPr bwMode="auto">
          <a:xfrm>
            <a:off x="3803650" y="2587625"/>
            <a:ext cx="195263" cy="593725"/>
          </a:xfrm>
          <a:custGeom>
            <a:avLst/>
            <a:gdLst/>
            <a:ahLst/>
            <a:cxnLst>
              <a:cxn ang="0">
                <a:pos x="0" y="0"/>
              </a:cxn>
              <a:cxn ang="0">
                <a:pos x="144" y="0"/>
              </a:cxn>
              <a:cxn ang="0">
                <a:pos x="144" y="576"/>
              </a:cxn>
            </a:cxnLst>
            <a:rect l="0" t="0" r="r" b="b"/>
            <a:pathLst>
              <a:path w="145" h="577">
                <a:moveTo>
                  <a:pt x="0" y="0"/>
                </a:moveTo>
                <a:lnTo>
                  <a:pt x="144" y="0"/>
                </a:lnTo>
                <a:lnTo>
                  <a:pt x="144" y="576"/>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92912" name="Freeform 48"/>
          <p:cNvSpPr>
            <a:spLocks/>
          </p:cNvSpPr>
          <p:nvPr/>
        </p:nvSpPr>
        <p:spPr bwMode="auto">
          <a:xfrm>
            <a:off x="5175250" y="2432050"/>
            <a:ext cx="304800" cy="765175"/>
          </a:xfrm>
          <a:custGeom>
            <a:avLst/>
            <a:gdLst/>
            <a:ahLst/>
            <a:cxnLst>
              <a:cxn ang="0">
                <a:pos x="192" y="0"/>
              </a:cxn>
              <a:cxn ang="0">
                <a:pos x="0" y="0"/>
              </a:cxn>
              <a:cxn ang="0">
                <a:pos x="0" y="720"/>
              </a:cxn>
            </a:cxnLst>
            <a:rect l="0" t="0" r="r" b="b"/>
            <a:pathLst>
              <a:path w="193" h="721">
                <a:moveTo>
                  <a:pt x="192" y="0"/>
                </a:moveTo>
                <a:lnTo>
                  <a:pt x="0" y="0"/>
                </a:lnTo>
                <a:lnTo>
                  <a:pt x="0" y="720"/>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92913" name="Freeform 49"/>
          <p:cNvSpPr>
            <a:spLocks/>
          </p:cNvSpPr>
          <p:nvPr/>
        </p:nvSpPr>
        <p:spPr bwMode="auto">
          <a:xfrm>
            <a:off x="6165850" y="2587625"/>
            <a:ext cx="195263" cy="593725"/>
          </a:xfrm>
          <a:custGeom>
            <a:avLst/>
            <a:gdLst/>
            <a:ahLst/>
            <a:cxnLst>
              <a:cxn ang="0">
                <a:pos x="0" y="0"/>
              </a:cxn>
              <a:cxn ang="0">
                <a:pos x="144" y="0"/>
              </a:cxn>
              <a:cxn ang="0">
                <a:pos x="144" y="576"/>
              </a:cxn>
            </a:cxnLst>
            <a:rect l="0" t="0" r="r" b="b"/>
            <a:pathLst>
              <a:path w="145" h="577">
                <a:moveTo>
                  <a:pt x="0" y="0"/>
                </a:moveTo>
                <a:lnTo>
                  <a:pt x="144" y="0"/>
                </a:lnTo>
                <a:lnTo>
                  <a:pt x="144" y="576"/>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92914" name="Freeform 50"/>
          <p:cNvSpPr>
            <a:spLocks/>
          </p:cNvSpPr>
          <p:nvPr/>
        </p:nvSpPr>
        <p:spPr bwMode="auto">
          <a:xfrm>
            <a:off x="2051050" y="1746250"/>
            <a:ext cx="195263" cy="1295400"/>
          </a:xfrm>
          <a:custGeom>
            <a:avLst/>
            <a:gdLst/>
            <a:ahLst/>
            <a:cxnLst>
              <a:cxn ang="0">
                <a:pos x="144" y="0"/>
              </a:cxn>
              <a:cxn ang="0">
                <a:pos x="0" y="0"/>
              </a:cxn>
              <a:cxn ang="0">
                <a:pos x="0" y="1344"/>
              </a:cxn>
              <a:cxn ang="0">
                <a:pos x="144" y="1344"/>
              </a:cxn>
            </a:cxnLst>
            <a:rect l="0" t="0" r="r" b="b"/>
            <a:pathLst>
              <a:path w="145" h="1345">
                <a:moveTo>
                  <a:pt x="144" y="0"/>
                </a:moveTo>
                <a:lnTo>
                  <a:pt x="0" y="0"/>
                </a:lnTo>
                <a:lnTo>
                  <a:pt x="0" y="1344"/>
                </a:lnTo>
                <a:lnTo>
                  <a:pt x="144" y="1344"/>
                </a:lnTo>
              </a:path>
            </a:pathLst>
          </a:custGeom>
          <a:noFill/>
          <a:ln w="12700" cap="rnd" cmpd="sng">
            <a:solidFill>
              <a:schemeClr val="bg2"/>
            </a:solidFill>
            <a:prstDash val="solid"/>
            <a:round/>
            <a:headEnd type="none" w="med" len="med"/>
            <a:tailEnd type="none" w="med" len="med"/>
          </a:ln>
          <a:effectLst/>
        </p:spPr>
        <p:txBody>
          <a:bodyPr/>
          <a:lstStyle/>
          <a:p>
            <a:endParaRPr lang="en-US">
              <a:solidFill>
                <a:prstClr val="black"/>
              </a:solidFill>
            </a:endParaRPr>
          </a:p>
        </p:txBody>
      </p:sp>
      <p:sp>
        <p:nvSpPr>
          <p:cNvPr id="292915" name="Freeform 51"/>
          <p:cNvSpPr>
            <a:spLocks/>
          </p:cNvSpPr>
          <p:nvPr/>
        </p:nvSpPr>
        <p:spPr bwMode="auto">
          <a:xfrm>
            <a:off x="2051050" y="3194050"/>
            <a:ext cx="188913" cy="765175"/>
          </a:xfrm>
          <a:custGeom>
            <a:avLst/>
            <a:gdLst/>
            <a:ahLst/>
            <a:cxnLst>
              <a:cxn ang="0">
                <a:pos x="144" y="0"/>
              </a:cxn>
              <a:cxn ang="0">
                <a:pos x="0" y="0"/>
              </a:cxn>
              <a:cxn ang="0">
                <a:pos x="0" y="576"/>
              </a:cxn>
              <a:cxn ang="0">
                <a:pos x="144" y="576"/>
              </a:cxn>
            </a:cxnLst>
            <a:rect l="0" t="0" r="r" b="b"/>
            <a:pathLst>
              <a:path w="145" h="577">
                <a:moveTo>
                  <a:pt x="144" y="0"/>
                </a:moveTo>
                <a:lnTo>
                  <a:pt x="0" y="0"/>
                </a:lnTo>
                <a:lnTo>
                  <a:pt x="0" y="576"/>
                </a:lnTo>
                <a:lnTo>
                  <a:pt x="144" y="576"/>
                </a:lnTo>
              </a:path>
            </a:pathLst>
          </a:custGeom>
          <a:noFill/>
          <a:ln w="12700" cap="rnd" cmpd="sng">
            <a:solidFill>
              <a:schemeClr val="bg2"/>
            </a:solidFill>
            <a:prstDash val="solid"/>
            <a:round/>
            <a:headEnd type="none" w="med" len="med"/>
            <a:tailEnd type="none" w="med" len="med"/>
          </a:ln>
          <a:effectLst/>
        </p:spPr>
        <p:txBody>
          <a:bodyPr/>
          <a:lstStyle/>
          <a:p>
            <a:endParaRPr lang="en-US">
              <a:solidFill>
                <a:prstClr val="black"/>
              </a:solidFill>
            </a:endParaRPr>
          </a:p>
        </p:txBody>
      </p:sp>
      <p:sp>
        <p:nvSpPr>
          <p:cNvPr id="292916" name="Freeform 52"/>
          <p:cNvSpPr>
            <a:spLocks/>
          </p:cNvSpPr>
          <p:nvPr/>
        </p:nvSpPr>
        <p:spPr bwMode="auto">
          <a:xfrm>
            <a:off x="7004050" y="1746250"/>
            <a:ext cx="228600" cy="2212975"/>
          </a:xfrm>
          <a:custGeom>
            <a:avLst/>
            <a:gdLst/>
            <a:ahLst/>
            <a:cxnLst>
              <a:cxn ang="0">
                <a:pos x="0" y="0"/>
              </a:cxn>
              <a:cxn ang="0">
                <a:pos x="144" y="0"/>
              </a:cxn>
              <a:cxn ang="0">
                <a:pos x="144" y="2160"/>
              </a:cxn>
              <a:cxn ang="0">
                <a:pos x="0" y="2160"/>
              </a:cxn>
            </a:cxnLst>
            <a:rect l="0" t="0" r="r" b="b"/>
            <a:pathLst>
              <a:path w="145" h="2161">
                <a:moveTo>
                  <a:pt x="0" y="0"/>
                </a:moveTo>
                <a:lnTo>
                  <a:pt x="144" y="0"/>
                </a:lnTo>
                <a:lnTo>
                  <a:pt x="144" y="2160"/>
                </a:lnTo>
                <a:lnTo>
                  <a:pt x="0" y="2160"/>
                </a:lnTo>
              </a:path>
            </a:pathLst>
          </a:custGeom>
          <a:noFill/>
          <a:ln w="12700" cap="rnd" cmpd="sng">
            <a:solidFill>
              <a:schemeClr val="bg2"/>
            </a:solidFill>
            <a:prstDash val="solid"/>
            <a:round/>
            <a:headEnd type="none" w="med" len="med"/>
            <a:tailEnd type="none" w="med" len="med"/>
          </a:ln>
          <a:effectLst/>
        </p:spPr>
        <p:txBody>
          <a:bodyPr/>
          <a:lstStyle/>
          <a:p>
            <a:endParaRPr lang="en-US">
              <a:solidFill>
                <a:prstClr val="black"/>
              </a:solidFill>
            </a:endParaRPr>
          </a:p>
        </p:txBody>
      </p:sp>
      <p:sp>
        <p:nvSpPr>
          <p:cNvPr id="292917" name="Rectangle 53"/>
          <p:cNvSpPr>
            <a:spLocks noChangeArrowheads="1"/>
          </p:cNvSpPr>
          <p:nvPr/>
        </p:nvSpPr>
        <p:spPr bwMode="auto">
          <a:xfrm>
            <a:off x="1060450" y="2127250"/>
            <a:ext cx="960200" cy="643766"/>
          </a:xfrm>
          <a:prstGeom prst="rect">
            <a:avLst/>
          </a:prstGeom>
          <a:noFill/>
          <a:ln w="12700">
            <a:noFill/>
            <a:miter lim="800000"/>
            <a:headEnd/>
            <a:tailEnd/>
          </a:ln>
          <a:effectLst/>
        </p:spPr>
        <p:txBody>
          <a:bodyPr wrap="none" lIns="90488" tIns="44450" rIns="90488" bIns="44450">
            <a:spAutoFit/>
          </a:bodyPr>
          <a:lstStyle/>
          <a:p>
            <a:r>
              <a:rPr lang="en-US" dirty="0" err="1">
                <a:solidFill>
                  <a:prstClr val="white"/>
                </a:solidFill>
                <a:latin typeface="Tahoma" charset="0"/>
              </a:rPr>
              <a:t>Nonleaf</a:t>
            </a:r>
            <a:endParaRPr lang="en-US" dirty="0">
              <a:solidFill>
                <a:prstClr val="white"/>
              </a:solidFill>
              <a:latin typeface="Tahoma" charset="0"/>
            </a:endParaRPr>
          </a:p>
          <a:p>
            <a:r>
              <a:rPr lang="en-US" dirty="0">
                <a:solidFill>
                  <a:prstClr val="white"/>
                </a:solidFill>
                <a:latin typeface="Tahoma" charset="0"/>
              </a:rPr>
              <a:t>Level</a:t>
            </a:r>
          </a:p>
        </p:txBody>
      </p:sp>
      <p:sp>
        <p:nvSpPr>
          <p:cNvPr id="292918" name="Rectangle 54"/>
          <p:cNvSpPr>
            <a:spLocks noChangeArrowheads="1"/>
          </p:cNvSpPr>
          <p:nvPr/>
        </p:nvSpPr>
        <p:spPr bwMode="auto">
          <a:xfrm>
            <a:off x="1060450" y="3194050"/>
            <a:ext cx="727075" cy="638175"/>
          </a:xfrm>
          <a:prstGeom prst="rect">
            <a:avLst/>
          </a:prstGeom>
          <a:noFill/>
          <a:ln w="12700">
            <a:noFill/>
            <a:miter lim="800000"/>
            <a:headEnd/>
            <a:tailEnd/>
          </a:ln>
          <a:effectLst/>
        </p:spPr>
        <p:txBody>
          <a:bodyPr wrap="none" lIns="90488" tIns="44450" rIns="90488" bIns="44450">
            <a:spAutoFit/>
          </a:bodyPr>
          <a:lstStyle/>
          <a:p>
            <a:r>
              <a:rPr lang="en-US" dirty="0">
                <a:solidFill>
                  <a:prstClr val="white"/>
                </a:solidFill>
                <a:latin typeface="Tahoma" charset="0"/>
              </a:rPr>
              <a:t>Leaf</a:t>
            </a:r>
          </a:p>
          <a:p>
            <a:r>
              <a:rPr lang="en-US" dirty="0">
                <a:solidFill>
                  <a:prstClr val="white"/>
                </a:solidFill>
                <a:latin typeface="Tahoma" charset="0"/>
              </a:rPr>
              <a:t>Level</a:t>
            </a:r>
          </a:p>
        </p:txBody>
      </p:sp>
      <p:sp>
        <p:nvSpPr>
          <p:cNvPr id="292919" name="Rectangle 55"/>
          <p:cNvSpPr>
            <a:spLocks noChangeArrowheads="1"/>
          </p:cNvSpPr>
          <p:nvPr/>
        </p:nvSpPr>
        <p:spPr bwMode="auto">
          <a:xfrm>
            <a:off x="7232650" y="2432050"/>
            <a:ext cx="776288" cy="912813"/>
          </a:xfrm>
          <a:prstGeom prst="rect">
            <a:avLst/>
          </a:prstGeom>
          <a:noFill/>
          <a:ln w="12700">
            <a:noFill/>
            <a:miter lim="800000"/>
            <a:headEnd/>
            <a:tailEnd/>
          </a:ln>
          <a:effectLst/>
        </p:spPr>
        <p:txBody>
          <a:bodyPr wrap="none" lIns="90488" tIns="44450" rIns="90488" bIns="44450">
            <a:spAutoFit/>
          </a:bodyPr>
          <a:lstStyle/>
          <a:p>
            <a:r>
              <a:rPr lang="en-US" dirty="0">
                <a:solidFill>
                  <a:prstClr val="white"/>
                </a:solidFill>
                <a:latin typeface="Tahoma" charset="0"/>
              </a:rPr>
              <a:t>NCL</a:t>
            </a:r>
          </a:p>
          <a:p>
            <a:r>
              <a:rPr lang="en-US" dirty="0">
                <a:solidFill>
                  <a:prstClr val="white"/>
                </a:solidFill>
                <a:latin typeface="Tahoma" charset="0"/>
              </a:rPr>
              <a:t>Index</a:t>
            </a:r>
          </a:p>
          <a:p>
            <a:r>
              <a:rPr lang="en-US" dirty="0">
                <a:solidFill>
                  <a:prstClr val="white"/>
                </a:solidFill>
                <a:latin typeface="Tahoma" charset="0"/>
              </a:rPr>
              <a:t>Pages</a:t>
            </a:r>
          </a:p>
        </p:txBody>
      </p:sp>
      <p:sp>
        <p:nvSpPr>
          <p:cNvPr id="292920" name="Rectangle 56"/>
          <p:cNvSpPr>
            <a:spLocks noChangeArrowheads="1"/>
          </p:cNvSpPr>
          <p:nvPr/>
        </p:nvSpPr>
        <p:spPr bwMode="auto">
          <a:xfrm>
            <a:off x="7315200" y="5562600"/>
            <a:ext cx="776288" cy="638175"/>
          </a:xfrm>
          <a:prstGeom prst="rect">
            <a:avLst/>
          </a:prstGeom>
          <a:noFill/>
          <a:ln w="12700">
            <a:noFill/>
            <a:miter lim="800000"/>
            <a:headEnd/>
            <a:tailEnd/>
          </a:ln>
          <a:effectLst/>
        </p:spPr>
        <p:txBody>
          <a:bodyPr wrap="none" lIns="90488" tIns="44450" rIns="90488" bIns="44450">
            <a:spAutoFit/>
          </a:bodyPr>
          <a:lstStyle/>
          <a:p>
            <a:r>
              <a:rPr lang="en-US" dirty="0">
                <a:solidFill>
                  <a:prstClr val="white"/>
                </a:solidFill>
                <a:latin typeface="Tahoma" charset="0"/>
              </a:rPr>
              <a:t>Data</a:t>
            </a:r>
          </a:p>
          <a:p>
            <a:r>
              <a:rPr lang="en-US" dirty="0">
                <a:solidFill>
                  <a:prstClr val="white"/>
                </a:solidFill>
                <a:latin typeface="Tahoma" charset="0"/>
              </a:rPr>
              <a:t>Pages</a:t>
            </a:r>
          </a:p>
        </p:txBody>
      </p:sp>
      <p:grpSp>
        <p:nvGrpSpPr>
          <p:cNvPr id="9" name="Group 57"/>
          <p:cNvGrpSpPr>
            <a:grpSpLocks/>
          </p:cNvGrpSpPr>
          <p:nvPr/>
        </p:nvGrpSpPr>
        <p:grpSpPr bwMode="auto">
          <a:xfrm>
            <a:off x="4343400" y="4038600"/>
            <a:ext cx="633413" cy="661988"/>
            <a:chOff x="2500" y="1012"/>
            <a:chExt cx="472" cy="568"/>
          </a:xfrm>
        </p:grpSpPr>
        <p:sp>
          <p:nvSpPr>
            <p:cNvPr id="292922" name="Rectangle 58"/>
            <p:cNvSpPr>
              <a:spLocks noChangeArrowheads="1"/>
            </p:cNvSpPr>
            <p:nvPr/>
          </p:nvSpPr>
          <p:spPr bwMode="auto">
            <a:xfrm>
              <a:off x="2500" y="1012"/>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a:lstStyle/>
            <a:p>
              <a:endParaRPr lang="en-US">
                <a:solidFill>
                  <a:prstClr val="black"/>
                </a:solidFill>
              </a:endParaRPr>
            </a:p>
          </p:txBody>
        </p:sp>
        <p:sp>
          <p:nvSpPr>
            <p:cNvPr id="292923" name="Line 59"/>
            <p:cNvSpPr>
              <a:spLocks noChangeShapeType="1"/>
            </p:cNvSpPr>
            <p:nvPr/>
          </p:nvSpPr>
          <p:spPr bwMode="auto">
            <a:xfrm>
              <a:off x="2500" y="1152"/>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924" name="Line 60"/>
            <p:cNvSpPr>
              <a:spLocks noChangeShapeType="1"/>
            </p:cNvSpPr>
            <p:nvPr/>
          </p:nvSpPr>
          <p:spPr bwMode="auto">
            <a:xfrm>
              <a:off x="2500" y="129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10" name="Group 61"/>
          <p:cNvGrpSpPr>
            <a:grpSpLocks/>
          </p:cNvGrpSpPr>
          <p:nvPr/>
        </p:nvGrpSpPr>
        <p:grpSpPr bwMode="auto">
          <a:xfrm>
            <a:off x="3194050" y="4641850"/>
            <a:ext cx="633413" cy="661988"/>
            <a:chOff x="1684" y="1780"/>
            <a:chExt cx="472" cy="568"/>
          </a:xfrm>
        </p:grpSpPr>
        <p:sp>
          <p:nvSpPr>
            <p:cNvPr id="292926" name="Rectangle 62"/>
            <p:cNvSpPr>
              <a:spLocks noChangeArrowheads="1"/>
            </p:cNvSpPr>
            <p:nvPr/>
          </p:nvSpPr>
          <p:spPr bwMode="auto">
            <a:xfrm>
              <a:off x="1684" y="1780"/>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a:lstStyle/>
            <a:p>
              <a:endParaRPr lang="en-US">
                <a:solidFill>
                  <a:prstClr val="black"/>
                </a:solidFill>
              </a:endParaRPr>
            </a:p>
          </p:txBody>
        </p:sp>
        <p:sp>
          <p:nvSpPr>
            <p:cNvPr id="292927" name="Line 63"/>
            <p:cNvSpPr>
              <a:spLocks noChangeShapeType="1"/>
            </p:cNvSpPr>
            <p:nvPr/>
          </p:nvSpPr>
          <p:spPr bwMode="auto">
            <a:xfrm>
              <a:off x="1684" y="192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928" name="Line 64"/>
            <p:cNvSpPr>
              <a:spLocks noChangeShapeType="1"/>
            </p:cNvSpPr>
            <p:nvPr/>
          </p:nvSpPr>
          <p:spPr bwMode="auto">
            <a:xfrm>
              <a:off x="1684" y="206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11" name="Group 65"/>
          <p:cNvGrpSpPr>
            <a:grpSpLocks/>
          </p:cNvGrpSpPr>
          <p:nvPr/>
        </p:nvGrpSpPr>
        <p:grpSpPr bwMode="auto">
          <a:xfrm>
            <a:off x="5480050" y="4641850"/>
            <a:ext cx="633413" cy="661988"/>
            <a:chOff x="3268" y="1780"/>
            <a:chExt cx="472" cy="568"/>
          </a:xfrm>
        </p:grpSpPr>
        <p:sp>
          <p:nvSpPr>
            <p:cNvPr id="292930" name="Rectangle 66"/>
            <p:cNvSpPr>
              <a:spLocks noChangeArrowheads="1"/>
            </p:cNvSpPr>
            <p:nvPr/>
          </p:nvSpPr>
          <p:spPr bwMode="auto">
            <a:xfrm>
              <a:off x="3268" y="1780"/>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a:lstStyle/>
            <a:p>
              <a:endParaRPr lang="en-US">
                <a:solidFill>
                  <a:prstClr val="black"/>
                </a:solidFill>
              </a:endParaRPr>
            </a:p>
          </p:txBody>
        </p:sp>
        <p:sp>
          <p:nvSpPr>
            <p:cNvPr id="292931" name="Line 67"/>
            <p:cNvSpPr>
              <a:spLocks noChangeShapeType="1"/>
            </p:cNvSpPr>
            <p:nvPr/>
          </p:nvSpPr>
          <p:spPr bwMode="auto">
            <a:xfrm>
              <a:off x="3268" y="192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932" name="Line 68"/>
            <p:cNvSpPr>
              <a:spLocks noChangeShapeType="1"/>
            </p:cNvSpPr>
            <p:nvPr/>
          </p:nvSpPr>
          <p:spPr bwMode="auto">
            <a:xfrm>
              <a:off x="3268" y="206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12" name="Group 69"/>
          <p:cNvGrpSpPr>
            <a:grpSpLocks/>
          </p:cNvGrpSpPr>
          <p:nvPr/>
        </p:nvGrpSpPr>
        <p:grpSpPr bwMode="auto">
          <a:xfrm>
            <a:off x="2355850" y="5556250"/>
            <a:ext cx="633413" cy="688975"/>
            <a:chOff x="1252" y="2596"/>
            <a:chExt cx="472" cy="568"/>
          </a:xfrm>
        </p:grpSpPr>
        <p:sp>
          <p:nvSpPr>
            <p:cNvPr id="292934" name="Rectangle 70"/>
            <p:cNvSpPr>
              <a:spLocks noChangeArrowheads="1"/>
            </p:cNvSpPr>
            <p:nvPr/>
          </p:nvSpPr>
          <p:spPr bwMode="auto">
            <a:xfrm>
              <a:off x="1252" y="2596"/>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p:txBody>
        </p:sp>
        <p:sp>
          <p:nvSpPr>
            <p:cNvPr id="292935" name="Line 71"/>
            <p:cNvSpPr>
              <a:spLocks noChangeShapeType="1"/>
            </p:cNvSpPr>
            <p:nvPr/>
          </p:nvSpPr>
          <p:spPr bwMode="auto">
            <a:xfrm>
              <a:off x="1252" y="273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936" name="Line 72"/>
            <p:cNvSpPr>
              <a:spLocks noChangeShapeType="1"/>
            </p:cNvSpPr>
            <p:nvPr/>
          </p:nvSpPr>
          <p:spPr bwMode="auto">
            <a:xfrm>
              <a:off x="1252" y="288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937" name="Line 73"/>
            <p:cNvSpPr>
              <a:spLocks noChangeShapeType="1"/>
            </p:cNvSpPr>
            <p:nvPr/>
          </p:nvSpPr>
          <p:spPr bwMode="auto">
            <a:xfrm>
              <a:off x="1252" y="302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13" name="Group 74"/>
          <p:cNvGrpSpPr>
            <a:grpSpLocks/>
          </p:cNvGrpSpPr>
          <p:nvPr/>
        </p:nvGrpSpPr>
        <p:grpSpPr bwMode="auto">
          <a:xfrm>
            <a:off x="3651250" y="5556250"/>
            <a:ext cx="633413" cy="661988"/>
            <a:chOff x="2068" y="2596"/>
            <a:chExt cx="472" cy="568"/>
          </a:xfrm>
        </p:grpSpPr>
        <p:sp>
          <p:nvSpPr>
            <p:cNvPr id="292939" name="Rectangle 75"/>
            <p:cNvSpPr>
              <a:spLocks noChangeArrowheads="1"/>
            </p:cNvSpPr>
            <p:nvPr/>
          </p:nvSpPr>
          <p:spPr bwMode="auto">
            <a:xfrm>
              <a:off x="2068" y="2596"/>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p:txBody>
        </p:sp>
        <p:sp>
          <p:nvSpPr>
            <p:cNvPr id="292940" name="Line 76"/>
            <p:cNvSpPr>
              <a:spLocks noChangeShapeType="1"/>
            </p:cNvSpPr>
            <p:nvPr/>
          </p:nvSpPr>
          <p:spPr bwMode="auto">
            <a:xfrm>
              <a:off x="2068" y="273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941" name="Line 77"/>
            <p:cNvSpPr>
              <a:spLocks noChangeShapeType="1"/>
            </p:cNvSpPr>
            <p:nvPr/>
          </p:nvSpPr>
          <p:spPr bwMode="auto">
            <a:xfrm>
              <a:off x="2068" y="288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942" name="Line 78"/>
            <p:cNvSpPr>
              <a:spLocks noChangeShapeType="1"/>
            </p:cNvSpPr>
            <p:nvPr/>
          </p:nvSpPr>
          <p:spPr bwMode="auto">
            <a:xfrm>
              <a:off x="2068" y="302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14" name="Group 79"/>
          <p:cNvGrpSpPr>
            <a:grpSpLocks/>
          </p:cNvGrpSpPr>
          <p:nvPr/>
        </p:nvGrpSpPr>
        <p:grpSpPr bwMode="auto">
          <a:xfrm>
            <a:off x="4946650" y="5556250"/>
            <a:ext cx="633413" cy="661988"/>
            <a:chOff x="2884" y="2596"/>
            <a:chExt cx="472" cy="568"/>
          </a:xfrm>
        </p:grpSpPr>
        <p:sp>
          <p:nvSpPr>
            <p:cNvPr id="292944" name="Rectangle 80"/>
            <p:cNvSpPr>
              <a:spLocks noChangeArrowheads="1"/>
            </p:cNvSpPr>
            <p:nvPr/>
          </p:nvSpPr>
          <p:spPr bwMode="auto">
            <a:xfrm>
              <a:off x="2884" y="2596"/>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p:txBody>
        </p:sp>
        <p:sp>
          <p:nvSpPr>
            <p:cNvPr id="292945" name="Line 81"/>
            <p:cNvSpPr>
              <a:spLocks noChangeShapeType="1"/>
            </p:cNvSpPr>
            <p:nvPr/>
          </p:nvSpPr>
          <p:spPr bwMode="auto">
            <a:xfrm>
              <a:off x="2884" y="273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946" name="Line 82"/>
            <p:cNvSpPr>
              <a:spLocks noChangeShapeType="1"/>
            </p:cNvSpPr>
            <p:nvPr/>
          </p:nvSpPr>
          <p:spPr bwMode="auto">
            <a:xfrm>
              <a:off x="2884" y="288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947" name="Line 83"/>
            <p:cNvSpPr>
              <a:spLocks noChangeShapeType="1"/>
            </p:cNvSpPr>
            <p:nvPr/>
          </p:nvSpPr>
          <p:spPr bwMode="auto">
            <a:xfrm>
              <a:off x="2884" y="302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grpSp>
        <p:nvGrpSpPr>
          <p:cNvPr id="15" name="Group 84"/>
          <p:cNvGrpSpPr>
            <a:grpSpLocks/>
          </p:cNvGrpSpPr>
          <p:nvPr/>
        </p:nvGrpSpPr>
        <p:grpSpPr bwMode="auto">
          <a:xfrm>
            <a:off x="6242050" y="5556250"/>
            <a:ext cx="633413" cy="661988"/>
            <a:chOff x="3700" y="2596"/>
            <a:chExt cx="472" cy="568"/>
          </a:xfrm>
        </p:grpSpPr>
        <p:sp>
          <p:nvSpPr>
            <p:cNvPr id="292949" name="Rectangle 85"/>
            <p:cNvSpPr>
              <a:spLocks noChangeArrowheads="1"/>
            </p:cNvSpPr>
            <p:nvPr/>
          </p:nvSpPr>
          <p:spPr bwMode="auto">
            <a:xfrm>
              <a:off x="3700" y="2596"/>
              <a:ext cx="472" cy="56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a:p>
              <a:pPr algn="ctr">
                <a:lnSpc>
                  <a:spcPct val="40000"/>
                </a:lnSpc>
              </a:pPr>
              <a:r>
                <a:rPr lang="en-US" sz="2800" b="1">
                  <a:solidFill>
                    <a:srgbClr val="063DE8"/>
                  </a:solidFill>
                  <a:latin typeface="Times New Roman" pitchFamily="18" charset="0"/>
                </a:rPr>
                <a:t>.</a:t>
              </a:r>
            </a:p>
          </p:txBody>
        </p:sp>
        <p:sp>
          <p:nvSpPr>
            <p:cNvPr id="292950" name="Line 86"/>
            <p:cNvSpPr>
              <a:spLocks noChangeShapeType="1"/>
            </p:cNvSpPr>
            <p:nvPr/>
          </p:nvSpPr>
          <p:spPr bwMode="auto">
            <a:xfrm>
              <a:off x="3700" y="2736"/>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951" name="Line 87"/>
            <p:cNvSpPr>
              <a:spLocks noChangeShapeType="1"/>
            </p:cNvSpPr>
            <p:nvPr/>
          </p:nvSpPr>
          <p:spPr bwMode="auto">
            <a:xfrm>
              <a:off x="3700" y="2880"/>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sp>
          <p:nvSpPr>
            <p:cNvPr id="292952" name="Line 88"/>
            <p:cNvSpPr>
              <a:spLocks noChangeShapeType="1"/>
            </p:cNvSpPr>
            <p:nvPr/>
          </p:nvSpPr>
          <p:spPr bwMode="auto">
            <a:xfrm>
              <a:off x="3700" y="3024"/>
              <a:ext cx="472" cy="0"/>
            </a:xfrm>
            <a:prstGeom prst="line">
              <a:avLst/>
            </a:prstGeom>
            <a:noFill/>
            <a:ln w="12700">
              <a:solidFill>
                <a:schemeClr val="tx1"/>
              </a:solidFill>
              <a:round/>
              <a:headEnd/>
              <a:tailEnd/>
            </a:ln>
            <a:effectLst/>
          </p:spPr>
          <p:txBody>
            <a:bodyPr/>
            <a:lstStyle/>
            <a:p>
              <a:endParaRPr lang="en-US">
                <a:solidFill>
                  <a:prstClr val="black"/>
                </a:solidFill>
              </a:endParaRPr>
            </a:p>
          </p:txBody>
        </p:sp>
      </p:grpSp>
      <p:sp>
        <p:nvSpPr>
          <p:cNvPr id="292953" name="Freeform 89"/>
          <p:cNvSpPr>
            <a:spLocks/>
          </p:cNvSpPr>
          <p:nvPr/>
        </p:nvSpPr>
        <p:spPr bwMode="auto">
          <a:xfrm>
            <a:off x="3498850" y="4111625"/>
            <a:ext cx="838200" cy="533400"/>
          </a:xfrm>
          <a:custGeom>
            <a:avLst/>
            <a:gdLst/>
            <a:ahLst/>
            <a:cxnLst>
              <a:cxn ang="0">
                <a:pos x="576" y="0"/>
              </a:cxn>
              <a:cxn ang="0">
                <a:pos x="0" y="0"/>
              </a:cxn>
              <a:cxn ang="0">
                <a:pos x="0" y="672"/>
              </a:cxn>
            </a:cxnLst>
            <a:rect l="0" t="0" r="r" b="b"/>
            <a:pathLst>
              <a:path w="577" h="673">
                <a:moveTo>
                  <a:pt x="576" y="0"/>
                </a:moveTo>
                <a:lnTo>
                  <a:pt x="0" y="0"/>
                </a:lnTo>
                <a:lnTo>
                  <a:pt x="0" y="672"/>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92954" name="Freeform 90"/>
          <p:cNvSpPr>
            <a:spLocks/>
          </p:cNvSpPr>
          <p:nvPr/>
        </p:nvSpPr>
        <p:spPr bwMode="auto">
          <a:xfrm>
            <a:off x="5029200" y="4267201"/>
            <a:ext cx="703263" cy="377824"/>
          </a:xfrm>
          <a:custGeom>
            <a:avLst/>
            <a:gdLst/>
            <a:ahLst/>
            <a:cxnLst>
              <a:cxn ang="0">
                <a:pos x="0" y="0"/>
              </a:cxn>
              <a:cxn ang="0">
                <a:pos x="528" y="0"/>
              </a:cxn>
              <a:cxn ang="0">
                <a:pos x="528" y="528"/>
              </a:cxn>
            </a:cxnLst>
            <a:rect l="0" t="0" r="r" b="b"/>
            <a:pathLst>
              <a:path w="529" h="529">
                <a:moveTo>
                  <a:pt x="0" y="0"/>
                </a:moveTo>
                <a:lnTo>
                  <a:pt x="528" y="0"/>
                </a:lnTo>
                <a:lnTo>
                  <a:pt x="528" y="528"/>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92955" name="Freeform 91"/>
          <p:cNvSpPr>
            <a:spLocks/>
          </p:cNvSpPr>
          <p:nvPr/>
        </p:nvSpPr>
        <p:spPr bwMode="auto">
          <a:xfrm>
            <a:off x="2660650" y="4724400"/>
            <a:ext cx="539750" cy="833438"/>
          </a:xfrm>
          <a:custGeom>
            <a:avLst/>
            <a:gdLst/>
            <a:ahLst/>
            <a:cxnLst>
              <a:cxn ang="0">
                <a:pos x="192" y="0"/>
              </a:cxn>
              <a:cxn ang="0">
                <a:pos x="0" y="0"/>
              </a:cxn>
              <a:cxn ang="0">
                <a:pos x="0" y="720"/>
              </a:cxn>
            </a:cxnLst>
            <a:rect l="0" t="0" r="r" b="b"/>
            <a:pathLst>
              <a:path w="193" h="721">
                <a:moveTo>
                  <a:pt x="192" y="0"/>
                </a:moveTo>
                <a:lnTo>
                  <a:pt x="0" y="0"/>
                </a:lnTo>
                <a:lnTo>
                  <a:pt x="0" y="720"/>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92956" name="Freeform 92"/>
          <p:cNvSpPr>
            <a:spLocks/>
          </p:cNvSpPr>
          <p:nvPr/>
        </p:nvSpPr>
        <p:spPr bwMode="auto">
          <a:xfrm>
            <a:off x="3892550" y="4876800"/>
            <a:ext cx="146050" cy="682625"/>
          </a:xfrm>
          <a:custGeom>
            <a:avLst/>
            <a:gdLst/>
            <a:ahLst/>
            <a:cxnLst>
              <a:cxn ang="0">
                <a:pos x="0" y="0"/>
              </a:cxn>
              <a:cxn ang="0">
                <a:pos x="144" y="0"/>
              </a:cxn>
              <a:cxn ang="0">
                <a:pos x="144" y="576"/>
              </a:cxn>
            </a:cxnLst>
            <a:rect l="0" t="0" r="r" b="b"/>
            <a:pathLst>
              <a:path w="145" h="577">
                <a:moveTo>
                  <a:pt x="0" y="0"/>
                </a:moveTo>
                <a:lnTo>
                  <a:pt x="144" y="0"/>
                </a:lnTo>
                <a:lnTo>
                  <a:pt x="144" y="576"/>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92957" name="Freeform 93"/>
          <p:cNvSpPr>
            <a:spLocks/>
          </p:cNvSpPr>
          <p:nvPr/>
        </p:nvSpPr>
        <p:spPr bwMode="auto">
          <a:xfrm>
            <a:off x="5175250" y="4724400"/>
            <a:ext cx="311150" cy="833438"/>
          </a:xfrm>
          <a:custGeom>
            <a:avLst/>
            <a:gdLst/>
            <a:ahLst/>
            <a:cxnLst>
              <a:cxn ang="0">
                <a:pos x="192" y="0"/>
              </a:cxn>
              <a:cxn ang="0">
                <a:pos x="0" y="0"/>
              </a:cxn>
              <a:cxn ang="0">
                <a:pos x="0" y="720"/>
              </a:cxn>
            </a:cxnLst>
            <a:rect l="0" t="0" r="r" b="b"/>
            <a:pathLst>
              <a:path w="193" h="721">
                <a:moveTo>
                  <a:pt x="192" y="0"/>
                </a:moveTo>
                <a:lnTo>
                  <a:pt x="0" y="0"/>
                </a:lnTo>
                <a:lnTo>
                  <a:pt x="0" y="720"/>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92958" name="Freeform 94"/>
          <p:cNvSpPr>
            <a:spLocks/>
          </p:cNvSpPr>
          <p:nvPr/>
        </p:nvSpPr>
        <p:spPr bwMode="auto">
          <a:xfrm>
            <a:off x="6172200" y="4876800"/>
            <a:ext cx="374650" cy="682625"/>
          </a:xfrm>
          <a:custGeom>
            <a:avLst/>
            <a:gdLst/>
            <a:ahLst/>
            <a:cxnLst>
              <a:cxn ang="0">
                <a:pos x="0" y="0"/>
              </a:cxn>
              <a:cxn ang="0">
                <a:pos x="144" y="0"/>
              </a:cxn>
              <a:cxn ang="0">
                <a:pos x="144" y="576"/>
              </a:cxn>
            </a:cxnLst>
            <a:rect l="0" t="0" r="r" b="b"/>
            <a:pathLst>
              <a:path w="145" h="577">
                <a:moveTo>
                  <a:pt x="0" y="0"/>
                </a:moveTo>
                <a:lnTo>
                  <a:pt x="144" y="0"/>
                </a:lnTo>
                <a:lnTo>
                  <a:pt x="144" y="576"/>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prstClr val="black"/>
              </a:solidFill>
            </a:endParaRPr>
          </a:p>
        </p:txBody>
      </p:sp>
      <p:sp>
        <p:nvSpPr>
          <p:cNvPr id="292959" name="Freeform 95"/>
          <p:cNvSpPr>
            <a:spLocks/>
          </p:cNvSpPr>
          <p:nvPr/>
        </p:nvSpPr>
        <p:spPr bwMode="auto">
          <a:xfrm>
            <a:off x="2051050" y="4111625"/>
            <a:ext cx="195263" cy="1292225"/>
          </a:xfrm>
          <a:custGeom>
            <a:avLst/>
            <a:gdLst/>
            <a:ahLst/>
            <a:cxnLst>
              <a:cxn ang="0">
                <a:pos x="144" y="0"/>
              </a:cxn>
              <a:cxn ang="0">
                <a:pos x="0" y="0"/>
              </a:cxn>
              <a:cxn ang="0">
                <a:pos x="0" y="1344"/>
              </a:cxn>
              <a:cxn ang="0">
                <a:pos x="144" y="1344"/>
              </a:cxn>
            </a:cxnLst>
            <a:rect l="0" t="0" r="r" b="b"/>
            <a:pathLst>
              <a:path w="145" h="1345">
                <a:moveTo>
                  <a:pt x="144" y="0"/>
                </a:moveTo>
                <a:lnTo>
                  <a:pt x="0" y="0"/>
                </a:lnTo>
                <a:lnTo>
                  <a:pt x="0" y="1344"/>
                </a:lnTo>
                <a:lnTo>
                  <a:pt x="144" y="1344"/>
                </a:lnTo>
              </a:path>
            </a:pathLst>
          </a:custGeom>
          <a:noFill/>
          <a:ln w="12700" cap="rnd" cmpd="sng">
            <a:solidFill>
              <a:schemeClr val="bg2"/>
            </a:solidFill>
            <a:prstDash val="solid"/>
            <a:round/>
            <a:headEnd type="none" w="med" len="med"/>
            <a:tailEnd type="none" w="med" len="med"/>
          </a:ln>
          <a:effectLst/>
        </p:spPr>
        <p:txBody>
          <a:bodyPr/>
          <a:lstStyle/>
          <a:p>
            <a:endParaRPr lang="en-US">
              <a:solidFill>
                <a:prstClr val="black"/>
              </a:solidFill>
            </a:endParaRPr>
          </a:p>
        </p:txBody>
      </p:sp>
      <p:sp>
        <p:nvSpPr>
          <p:cNvPr id="292960" name="Freeform 96"/>
          <p:cNvSpPr>
            <a:spLocks/>
          </p:cNvSpPr>
          <p:nvPr/>
        </p:nvSpPr>
        <p:spPr bwMode="auto">
          <a:xfrm>
            <a:off x="7004050" y="4111625"/>
            <a:ext cx="228600" cy="2209800"/>
          </a:xfrm>
          <a:custGeom>
            <a:avLst/>
            <a:gdLst/>
            <a:ahLst/>
            <a:cxnLst>
              <a:cxn ang="0">
                <a:pos x="0" y="0"/>
              </a:cxn>
              <a:cxn ang="0">
                <a:pos x="144" y="0"/>
              </a:cxn>
              <a:cxn ang="0">
                <a:pos x="144" y="2160"/>
              </a:cxn>
              <a:cxn ang="0">
                <a:pos x="0" y="2160"/>
              </a:cxn>
            </a:cxnLst>
            <a:rect l="0" t="0" r="r" b="b"/>
            <a:pathLst>
              <a:path w="145" h="2161">
                <a:moveTo>
                  <a:pt x="0" y="0"/>
                </a:moveTo>
                <a:lnTo>
                  <a:pt x="144" y="0"/>
                </a:lnTo>
                <a:lnTo>
                  <a:pt x="144" y="2160"/>
                </a:lnTo>
                <a:lnTo>
                  <a:pt x="0" y="2160"/>
                </a:lnTo>
              </a:path>
            </a:pathLst>
          </a:custGeom>
          <a:noFill/>
          <a:ln w="12700" cap="rnd" cmpd="sng">
            <a:solidFill>
              <a:schemeClr val="bg2"/>
            </a:solidFill>
            <a:prstDash val="solid"/>
            <a:round/>
            <a:headEnd type="none" w="med" len="med"/>
            <a:tailEnd type="none" w="med" len="med"/>
          </a:ln>
          <a:effectLst/>
        </p:spPr>
        <p:txBody>
          <a:bodyPr/>
          <a:lstStyle/>
          <a:p>
            <a:endParaRPr lang="en-US">
              <a:solidFill>
                <a:prstClr val="black"/>
              </a:solidFill>
            </a:endParaRPr>
          </a:p>
        </p:txBody>
      </p:sp>
      <p:sp>
        <p:nvSpPr>
          <p:cNvPr id="292961" name="Rectangle 97"/>
          <p:cNvSpPr>
            <a:spLocks noChangeArrowheads="1"/>
          </p:cNvSpPr>
          <p:nvPr/>
        </p:nvSpPr>
        <p:spPr bwMode="auto">
          <a:xfrm>
            <a:off x="7308850" y="4413250"/>
            <a:ext cx="825500" cy="912813"/>
          </a:xfrm>
          <a:prstGeom prst="rect">
            <a:avLst/>
          </a:prstGeom>
          <a:noFill/>
          <a:ln w="12700">
            <a:noFill/>
            <a:miter lim="800000"/>
            <a:headEnd/>
            <a:tailEnd/>
          </a:ln>
          <a:effectLst/>
        </p:spPr>
        <p:txBody>
          <a:bodyPr wrap="none" lIns="90488" tIns="44450" rIns="90488" bIns="44450">
            <a:spAutoFit/>
          </a:bodyPr>
          <a:lstStyle/>
          <a:p>
            <a:r>
              <a:rPr lang="en-US" dirty="0">
                <a:solidFill>
                  <a:prstClr val="white"/>
                </a:solidFill>
                <a:latin typeface="Tahoma" charset="0"/>
              </a:rPr>
              <a:t>CL</a:t>
            </a:r>
          </a:p>
          <a:p>
            <a:r>
              <a:rPr lang="en-US" dirty="0">
                <a:solidFill>
                  <a:prstClr val="white"/>
                </a:solidFill>
                <a:latin typeface="Tahoma" charset="0"/>
              </a:rPr>
              <a:t>Index </a:t>
            </a:r>
          </a:p>
          <a:p>
            <a:r>
              <a:rPr lang="en-US" dirty="0">
                <a:solidFill>
                  <a:prstClr val="white"/>
                </a:solidFill>
                <a:latin typeface="Tahoma" charset="0"/>
              </a:rPr>
              <a:t>Pages</a:t>
            </a:r>
          </a:p>
        </p:txBody>
      </p:sp>
      <p:sp>
        <p:nvSpPr>
          <p:cNvPr id="292962" name="Rectangle 98"/>
          <p:cNvSpPr>
            <a:spLocks noChangeArrowheads="1"/>
          </p:cNvSpPr>
          <p:nvPr/>
        </p:nvSpPr>
        <p:spPr bwMode="auto">
          <a:xfrm>
            <a:off x="984250" y="4308475"/>
            <a:ext cx="960200" cy="643766"/>
          </a:xfrm>
          <a:prstGeom prst="rect">
            <a:avLst/>
          </a:prstGeom>
          <a:noFill/>
          <a:ln w="12700">
            <a:noFill/>
            <a:miter lim="800000"/>
            <a:headEnd/>
            <a:tailEnd/>
          </a:ln>
          <a:effectLst/>
        </p:spPr>
        <p:txBody>
          <a:bodyPr wrap="none" lIns="90488" tIns="44450" rIns="90488" bIns="44450">
            <a:spAutoFit/>
          </a:bodyPr>
          <a:lstStyle/>
          <a:p>
            <a:r>
              <a:rPr lang="en-US" dirty="0" err="1">
                <a:solidFill>
                  <a:prstClr val="white"/>
                </a:solidFill>
                <a:latin typeface="Tahoma" charset="0"/>
              </a:rPr>
              <a:t>Nonleaf</a:t>
            </a:r>
            <a:endParaRPr lang="en-US" dirty="0">
              <a:solidFill>
                <a:prstClr val="white"/>
              </a:solidFill>
              <a:latin typeface="Tahoma" charset="0"/>
            </a:endParaRPr>
          </a:p>
          <a:p>
            <a:r>
              <a:rPr lang="en-US" dirty="0">
                <a:solidFill>
                  <a:prstClr val="white"/>
                </a:solidFill>
                <a:latin typeface="Tahoma" charset="0"/>
              </a:rPr>
              <a:t>Level</a:t>
            </a:r>
          </a:p>
        </p:txBody>
      </p:sp>
      <p:sp>
        <p:nvSpPr>
          <p:cNvPr id="292963" name="Rectangle 99"/>
          <p:cNvSpPr>
            <a:spLocks noChangeArrowheads="1"/>
          </p:cNvSpPr>
          <p:nvPr/>
        </p:nvSpPr>
        <p:spPr bwMode="auto">
          <a:xfrm>
            <a:off x="984250" y="5556250"/>
            <a:ext cx="727075" cy="638175"/>
          </a:xfrm>
          <a:prstGeom prst="rect">
            <a:avLst/>
          </a:prstGeom>
          <a:noFill/>
          <a:ln w="12700">
            <a:noFill/>
            <a:miter lim="800000"/>
            <a:headEnd/>
            <a:tailEnd/>
          </a:ln>
          <a:effectLst/>
        </p:spPr>
        <p:txBody>
          <a:bodyPr wrap="none" lIns="90488" tIns="44450" rIns="90488" bIns="44450">
            <a:spAutoFit/>
          </a:bodyPr>
          <a:lstStyle/>
          <a:p>
            <a:r>
              <a:rPr lang="en-US" dirty="0">
                <a:solidFill>
                  <a:prstClr val="white"/>
                </a:solidFill>
                <a:latin typeface="Tahoma" charset="0"/>
              </a:rPr>
              <a:t>Leaf</a:t>
            </a:r>
          </a:p>
          <a:p>
            <a:r>
              <a:rPr lang="en-US" dirty="0">
                <a:solidFill>
                  <a:prstClr val="white"/>
                </a:solidFill>
                <a:latin typeface="Tahoma" charset="0"/>
              </a:rPr>
              <a:t>Level</a:t>
            </a:r>
          </a:p>
        </p:txBody>
      </p:sp>
      <p:sp>
        <p:nvSpPr>
          <p:cNvPr id="292964" name="Freeform 100"/>
          <p:cNvSpPr>
            <a:spLocks/>
          </p:cNvSpPr>
          <p:nvPr/>
        </p:nvSpPr>
        <p:spPr bwMode="auto">
          <a:xfrm>
            <a:off x="2051050" y="5556250"/>
            <a:ext cx="152400" cy="673100"/>
          </a:xfrm>
          <a:custGeom>
            <a:avLst/>
            <a:gdLst/>
            <a:ahLst/>
            <a:cxnLst>
              <a:cxn ang="0">
                <a:pos x="144" y="0"/>
              </a:cxn>
              <a:cxn ang="0">
                <a:pos x="0" y="0"/>
              </a:cxn>
              <a:cxn ang="0">
                <a:pos x="0" y="576"/>
              </a:cxn>
              <a:cxn ang="0">
                <a:pos x="144" y="576"/>
              </a:cxn>
            </a:cxnLst>
            <a:rect l="0" t="0" r="r" b="b"/>
            <a:pathLst>
              <a:path w="145" h="577">
                <a:moveTo>
                  <a:pt x="144" y="0"/>
                </a:moveTo>
                <a:lnTo>
                  <a:pt x="0" y="0"/>
                </a:lnTo>
                <a:lnTo>
                  <a:pt x="0" y="576"/>
                </a:lnTo>
                <a:lnTo>
                  <a:pt x="144" y="576"/>
                </a:lnTo>
              </a:path>
            </a:pathLst>
          </a:custGeom>
          <a:noFill/>
          <a:ln w="12700" cap="rnd" cmpd="sng">
            <a:solidFill>
              <a:schemeClr val="bg2"/>
            </a:solidFill>
            <a:prstDash val="solid"/>
            <a:round/>
            <a:headEnd type="none" w="med" len="med"/>
            <a:tailEnd type="none" w="med" len="med"/>
          </a:ln>
          <a:effectLst/>
        </p:spPr>
        <p:txBody>
          <a:bodyPr/>
          <a:lstStyle/>
          <a:p>
            <a:endParaRPr lang="en-US">
              <a:solidFill>
                <a:prstClr val="black"/>
              </a:solidFill>
            </a:endParaRPr>
          </a:p>
        </p:txBody>
      </p:sp>
    </p:spTree>
    <p:extLst>
      <p:ext uri="{BB962C8B-B14F-4D97-AF65-F5344CB8AC3E}">
        <p14:creationId xmlns:p14="http://schemas.microsoft.com/office/powerpoint/2010/main" val="55428239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0818" name="Rectangle 2"/>
          <p:cNvSpPr>
            <a:spLocks noGrp="1" noChangeArrowheads="1"/>
          </p:cNvSpPr>
          <p:nvPr>
            <p:ph type="title"/>
          </p:nvPr>
        </p:nvSpPr>
        <p:spPr>
          <a:xfrm>
            <a:off x="762000" y="152400"/>
            <a:ext cx="8024813" cy="641350"/>
          </a:xfrm>
          <a:noFill/>
          <a:ln/>
        </p:spPr>
        <p:txBody>
          <a:bodyPr lIns="90488" tIns="44450" rIns="90488" bIns="44450"/>
          <a:lstStyle/>
          <a:p>
            <a:pPr>
              <a:lnSpc>
                <a:spcPct val="95000"/>
              </a:lnSpc>
              <a:tabLst>
                <a:tab pos="457200" algn="l"/>
              </a:tabLst>
            </a:pPr>
            <a:r>
              <a:rPr lang="en-US" sz="2600" dirty="0" smtClean="0">
                <a:solidFill>
                  <a:srgbClr val="FFFFFF"/>
                </a:solidFill>
              </a:rPr>
              <a:t>Non-clustered </a:t>
            </a:r>
            <a:r>
              <a:rPr lang="en-US" sz="2600" dirty="0">
                <a:solidFill>
                  <a:srgbClr val="FFFFFF"/>
                </a:solidFill>
              </a:rPr>
              <a:t>Index Example</a:t>
            </a:r>
          </a:p>
        </p:txBody>
      </p:sp>
      <p:sp>
        <p:nvSpPr>
          <p:cNvPr id="290861" name="Rectangle 45"/>
          <p:cNvSpPr>
            <a:spLocks noGrp="1" noChangeArrowheads="1"/>
          </p:cNvSpPr>
          <p:nvPr>
            <p:ph idx="1"/>
          </p:nvPr>
        </p:nvSpPr>
        <p:spPr/>
        <p:txBody>
          <a:bodyPr/>
          <a:lstStyle/>
          <a:p>
            <a:pPr>
              <a:buNone/>
            </a:pPr>
            <a:endParaRPr lang="en-US" dirty="0" smtClean="0">
              <a:solidFill>
                <a:srgbClr val="FFFFFF"/>
              </a:solidFill>
            </a:endParaRPr>
          </a:p>
          <a:p>
            <a:pPr>
              <a:buNone/>
            </a:pPr>
            <a:endParaRPr lang="en-US" dirty="0">
              <a:solidFill>
                <a:srgbClr val="FFFFFF"/>
              </a:solidFill>
            </a:endParaRPr>
          </a:p>
        </p:txBody>
      </p:sp>
      <p:grpSp>
        <p:nvGrpSpPr>
          <p:cNvPr id="2" name="Group 3"/>
          <p:cNvGrpSpPr>
            <a:grpSpLocks/>
          </p:cNvGrpSpPr>
          <p:nvPr/>
        </p:nvGrpSpPr>
        <p:grpSpPr bwMode="auto">
          <a:xfrm>
            <a:off x="457200" y="685800"/>
            <a:ext cx="8299450" cy="5611813"/>
            <a:chOff x="292" y="597"/>
            <a:chExt cx="5228" cy="3535"/>
          </a:xfrm>
        </p:grpSpPr>
        <p:sp>
          <p:nvSpPr>
            <p:cNvPr id="290820" name="Rectangle 4"/>
            <p:cNvSpPr>
              <a:spLocks noChangeArrowheads="1"/>
            </p:cNvSpPr>
            <p:nvPr/>
          </p:nvSpPr>
          <p:spPr bwMode="auto">
            <a:xfrm>
              <a:off x="1792" y="3093"/>
              <a:ext cx="115" cy="314"/>
            </a:xfrm>
            <a:prstGeom prst="rect">
              <a:avLst/>
            </a:prstGeom>
            <a:noFill/>
            <a:ln w="12700">
              <a:noFill/>
              <a:miter lim="800000"/>
              <a:headEnd/>
              <a:tailEnd/>
            </a:ln>
            <a:effectLst/>
          </p:spPr>
          <p:txBody>
            <a:bodyPr wrap="none" lIns="90488" tIns="44450" rIns="90488" bIns="44450">
              <a:spAutoFit/>
            </a:bodyPr>
            <a:lstStyle/>
            <a:p>
              <a:pPr>
                <a:lnSpc>
                  <a:spcPct val="95000"/>
                </a:lnSpc>
              </a:pPr>
              <a:endParaRPr lang="en-US" sz="1400">
                <a:solidFill>
                  <a:srgbClr val="FFFFFF"/>
                </a:solidFill>
                <a:latin typeface="Tahoma" charset="0"/>
              </a:endParaRPr>
            </a:p>
            <a:p>
              <a:pPr>
                <a:lnSpc>
                  <a:spcPct val="95000"/>
                </a:lnSpc>
              </a:pPr>
              <a:endParaRPr lang="en-US" sz="1400">
                <a:solidFill>
                  <a:srgbClr val="FFFFFF"/>
                </a:solidFill>
                <a:latin typeface="Tahoma" charset="0"/>
              </a:endParaRPr>
            </a:p>
          </p:txBody>
        </p:sp>
        <p:sp>
          <p:nvSpPr>
            <p:cNvPr id="290821" name="Rectangle 5"/>
            <p:cNvSpPr>
              <a:spLocks noChangeArrowheads="1"/>
            </p:cNvSpPr>
            <p:nvPr/>
          </p:nvSpPr>
          <p:spPr bwMode="auto">
            <a:xfrm>
              <a:off x="3603" y="1041"/>
              <a:ext cx="1031" cy="32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a:lnSpc>
                  <a:spcPct val="95000"/>
                </a:lnSpc>
              </a:pPr>
              <a:r>
                <a:rPr lang="en-US" sz="1400" dirty="0">
                  <a:solidFill>
                    <a:prstClr val="black"/>
                  </a:solidFill>
                  <a:latin typeface="Tahoma" charset="0"/>
                </a:rPr>
                <a:t>Janine  --   PG 10</a:t>
              </a:r>
            </a:p>
            <a:p>
              <a:pPr>
                <a:lnSpc>
                  <a:spcPct val="95000"/>
                </a:lnSpc>
              </a:pPr>
              <a:r>
                <a:rPr lang="en-US" sz="1400" dirty="0">
                  <a:solidFill>
                    <a:prstClr val="black"/>
                  </a:solidFill>
                  <a:latin typeface="Tahoma" charset="0"/>
                </a:rPr>
                <a:t>Maria    –   PG 11</a:t>
              </a:r>
            </a:p>
          </p:txBody>
        </p:sp>
        <p:sp>
          <p:nvSpPr>
            <p:cNvPr id="290822" name="Rectangle 6"/>
            <p:cNvSpPr>
              <a:spLocks noChangeArrowheads="1"/>
            </p:cNvSpPr>
            <p:nvPr/>
          </p:nvSpPr>
          <p:spPr bwMode="auto">
            <a:xfrm>
              <a:off x="1108" y="1041"/>
              <a:ext cx="1101" cy="340"/>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defTabSz="514350">
                <a:lnSpc>
                  <a:spcPct val="95000"/>
                </a:lnSpc>
              </a:pPr>
              <a:r>
                <a:rPr lang="en-US" sz="1400" dirty="0" err="1">
                  <a:solidFill>
                    <a:prstClr val="black"/>
                  </a:solidFill>
                  <a:latin typeface="Tahoma" charset="0"/>
                </a:rPr>
                <a:t>Anabela</a:t>
              </a:r>
              <a:r>
                <a:rPr lang="en-US" sz="1400" dirty="0">
                  <a:solidFill>
                    <a:prstClr val="black"/>
                  </a:solidFill>
                  <a:latin typeface="Tahoma" charset="0"/>
                </a:rPr>
                <a:t>    --	1:8</a:t>
              </a:r>
            </a:p>
            <a:p>
              <a:pPr defTabSz="514350">
                <a:lnSpc>
                  <a:spcPct val="95000"/>
                </a:lnSpc>
              </a:pPr>
              <a:r>
                <a:rPr lang="en-US" sz="1400" dirty="0">
                  <a:solidFill>
                    <a:prstClr val="black"/>
                  </a:solidFill>
                  <a:latin typeface="Tahoma" charset="0"/>
                </a:rPr>
                <a:t>Diego        --	1:9</a:t>
              </a:r>
            </a:p>
          </p:txBody>
        </p:sp>
        <p:sp>
          <p:nvSpPr>
            <p:cNvPr id="290823" name="Rectangle 7"/>
            <p:cNvSpPr>
              <a:spLocks noChangeArrowheads="1"/>
            </p:cNvSpPr>
            <p:nvPr/>
          </p:nvSpPr>
          <p:spPr bwMode="auto">
            <a:xfrm>
              <a:off x="2321" y="738"/>
              <a:ext cx="1101" cy="295"/>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defTabSz="514350">
                <a:lnSpc>
                  <a:spcPct val="95000"/>
                </a:lnSpc>
              </a:pPr>
              <a:r>
                <a:rPr lang="en-US" sz="1400" dirty="0" err="1">
                  <a:solidFill>
                    <a:prstClr val="black"/>
                  </a:solidFill>
                  <a:latin typeface="Tahoma" charset="0"/>
                </a:rPr>
                <a:t>Anabela</a:t>
              </a:r>
              <a:r>
                <a:rPr lang="en-US" sz="1400" dirty="0">
                  <a:solidFill>
                    <a:prstClr val="black"/>
                  </a:solidFill>
                  <a:latin typeface="Tahoma" charset="0"/>
                </a:rPr>
                <a:t>  --	1:12</a:t>
              </a:r>
            </a:p>
            <a:p>
              <a:pPr defTabSz="514350">
                <a:lnSpc>
                  <a:spcPct val="95000"/>
                </a:lnSpc>
              </a:pPr>
              <a:r>
                <a:rPr lang="en-US" sz="1400" dirty="0">
                  <a:solidFill>
                    <a:prstClr val="black"/>
                  </a:solidFill>
                  <a:latin typeface="Tahoma" charset="0"/>
                </a:rPr>
                <a:t>Janine     --	1:13</a:t>
              </a:r>
            </a:p>
          </p:txBody>
        </p:sp>
        <p:sp>
          <p:nvSpPr>
            <p:cNvPr id="290824" name="Rectangle 8"/>
            <p:cNvSpPr>
              <a:spLocks noChangeArrowheads="1"/>
            </p:cNvSpPr>
            <p:nvPr/>
          </p:nvSpPr>
          <p:spPr bwMode="auto">
            <a:xfrm>
              <a:off x="2433" y="733"/>
              <a:ext cx="115" cy="314"/>
            </a:xfrm>
            <a:prstGeom prst="rect">
              <a:avLst/>
            </a:prstGeom>
            <a:noFill/>
            <a:ln w="12700">
              <a:noFill/>
              <a:miter lim="800000"/>
              <a:headEnd/>
              <a:tailEnd/>
            </a:ln>
            <a:effectLst/>
          </p:spPr>
          <p:txBody>
            <a:bodyPr wrap="none" lIns="90488" tIns="44450" rIns="90488" bIns="44450">
              <a:spAutoFit/>
            </a:bodyPr>
            <a:lstStyle/>
            <a:p>
              <a:pPr>
                <a:lnSpc>
                  <a:spcPct val="95000"/>
                </a:lnSpc>
              </a:pPr>
              <a:endParaRPr lang="en-US" sz="1400">
                <a:solidFill>
                  <a:srgbClr val="FFFFFF"/>
                </a:solidFill>
                <a:latin typeface="Tahoma" charset="0"/>
              </a:endParaRPr>
            </a:p>
            <a:p>
              <a:pPr>
                <a:lnSpc>
                  <a:spcPct val="95000"/>
                </a:lnSpc>
              </a:pPr>
              <a:endParaRPr lang="en-US" sz="1400">
                <a:solidFill>
                  <a:srgbClr val="FFFFFF"/>
                </a:solidFill>
                <a:latin typeface="Tahoma" charset="0"/>
              </a:endParaRPr>
            </a:p>
          </p:txBody>
        </p:sp>
        <p:sp>
          <p:nvSpPr>
            <p:cNvPr id="290825" name="Rectangle 9"/>
            <p:cNvSpPr>
              <a:spLocks noChangeArrowheads="1"/>
            </p:cNvSpPr>
            <p:nvPr/>
          </p:nvSpPr>
          <p:spPr bwMode="auto">
            <a:xfrm>
              <a:off x="3715" y="1107"/>
              <a:ext cx="115" cy="572"/>
            </a:xfrm>
            <a:prstGeom prst="rect">
              <a:avLst/>
            </a:prstGeom>
            <a:noFill/>
            <a:ln w="12700">
              <a:noFill/>
              <a:miter lim="800000"/>
              <a:headEnd/>
              <a:tailEnd/>
            </a:ln>
            <a:effectLst/>
          </p:spPr>
          <p:txBody>
            <a:bodyPr wrap="none" lIns="90488" tIns="44450" rIns="90488" bIns="44450">
              <a:spAutoFit/>
            </a:bodyPr>
            <a:lstStyle/>
            <a:p>
              <a:pPr>
                <a:lnSpc>
                  <a:spcPct val="95000"/>
                </a:lnSpc>
              </a:pPr>
              <a:endParaRPr lang="en-US" sz="1400">
                <a:solidFill>
                  <a:srgbClr val="FFFFFF"/>
                </a:solidFill>
                <a:latin typeface="Tahoma" charset="0"/>
              </a:endParaRPr>
            </a:p>
            <a:p>
              <a:pPr>
                <a:lnSpc>
                  <a:spcPct val="95000"/>
                </a:lnSpc>
              </a:pPr>
              <a:endParaRPr lang="en-US" sz="1400">
                <a:solidFill>
                  <a:srgbClr val="FFFFFF"/>
                </a:solidFill>
                <a:latin typeface="Tahoma" charset="0"/>
              </a:endParaRPr>
            </a:p>
            <a:p>
              <a:pPr>
                <a:lnSpc>
                  <a:spcPct val="95000"/>
                </a:lnSpc>
              </a:pPr>
              <a:endParaRPr lang="en-US" sz="1400">
                <a:solidFill>
                  <a:srgbClr val="FFFFFF"/>
                </a:solidFill>
                <a:latin typeface="Tahoma" charset="0"/>
              </a:endParaRPr>
            </a:p>
            <a:p>
              <a:pPr>
                <a:lnSpc>
                  <a:spcPct val="95000"/>
                </a:lnSpc>
              </a:pPr>
              <a:endParaRPr lang="en-US" sz="1400">
                <a:solidFill>
                  <a:srgbClr val="FFFFFF"/>
                </a:solidFill>
                <a:latin typeface="Tahoma" charset="0"/>
              </a:endParaRPr>
            </a:p>
          </p:txBody>
        </p:sp>
        <p:sp>
          <p:nvSpPr>
            <p:cNvPr id="290826" name="Rectangle 10"/>
            <p:cNvSpPr>
              <a:spLocks noChangeArrowheads="1"/>
            </p:cNvSpPr>
            <p:nvPr/>
          </p:nvSpPr>
          <p:spPr bwMode="auto">
            <a:xfrm>
              <a:off x="797" y="1630"/>
              <a:ext cx="1219" cy="81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defTabSz="571500" fontAlgn="b"/>
              <a:r>
                <a:rPr lang="en-US" sz="1200" dirty="0" err="1">
                  <a:solidFill>
                    <a:prstClr val="black"/>
                  </a:solidFill>
                  <a:latin typeface="Tahoma" charset="0"/>
                </a:rPr>
                <a:t>Anabela</a:t>
              </a:r>
              <a:r>
                <a:rPr lang="en-US" sz="1200" dirty="0">
                  <a:solidFill>
                    <a:prstClr val="black"/>
                  </a:solidFill>
                  <a:latin typeface="Tahoma" charset="0"/>
                </a:rPr>
                <a:t>    </a:t>
              </a:r>
              <a:r>
                <a:rPr lang="en-US" sz="1200" dirty="0" err="1">
                  <a:solidFill>
                    <a:prstClr val="black"/>
                  </a:solidFill>
                  <a:latin typeface="Tahoma" charset="0"/>
                </a:rPr>
                <a:t>Domingues</a:t>
              </a:r>
              <a:r>
                <a:rPr lang="en-US" sz="1200" dirty="0">
                  <a:solidFill>
                    <a:prstClr val="black"/>
                  </a:solidFill>
                  <a:latin typeface="Tahoma" charset="0"/>
                </a:rPr>
                <a:t/>
              </a:r>
              <a:br>
                <a:rPr lang="en-US" sz="1200" dirty="0">
                  <a:solidFill>
                    <a:prstClr val="black"/>
                  </a:solidFill>
                  <a:latin typeface="Tahoma" charset="0"/>
                </a:rPr>
              </a:br>
              <a:r>
                <a:rPr lang="en-US" sz="1200" dirty="0">
                  <a:solidFill>
                    <a:prstClr val="black"/>
                  </a:solidFill>
                  <a:latin typeface="Tahoma" charset="0"/>
                </a:rPr>
                <a:t>Ann           Devon</a:t>
              </a:r>
              <a:br>
                <a:rPr lang="en-US" sz="1200" dirty="0">
                  <a:solidFill>
                    <a:prstClr val="black"/>
                  </a:solidFill>
                  <a:latin typeface="Tahoma" charset="0"/>
                </a:rPr>
              </a:br>
              <a:r>
                <a:rPr lang="en-US" sz="1200" dirty="0">
                  <a:solidFill>
                    <a:prstClr val="black"/>
                  </a:solidFill>
                  <a:latin typeface="Tahoma" charset="0"/>
                </a:rPr>
                <a:t>Annette     </a:t>
              </a:r>
              <a:r>
                <a:rPr lang="en-US" sz="1200" dirty="0" err="1">
                  <a:solidFill>
                    <a:prstClr val="black"/>
                  </a:solidFill>
                  <a:latin typeface="Tahoma" charset="0"/>
                </a:rPr>
                <a:t>Roulet</a:t>
              </a:r>
              <a:r>
                <a:rPr lang="en-US" sz="1200" dirty="0">
                  <a:solidFill>
                    <a:prstClr val="black"/>
                  </a:solidFill>
                  <a:latin typeface="Tahoma" charset="0"/>
                </a:rPr>
                <a:t/>
              </a:r>
              <a:br>
                <a:rPr lang="en-US" sz="1200" dirty="0">
                  <a:solidFill>
                    <a:prstClr val="black"/>
                  </a:solidFill>
                  <a:latin typeface="Tahoma" charset="0"/>
                </a:rPr>
              </a:br>
              <a:r>
                <a:rPr lang="en-US" sz="1200" dirty="0">
                  <a:solidFill>
                    <a:prstClr val="black"/>
                  </a:solidFill>
                  <a:latin typeface="Tahoma" charset="0"/>
                </a:rPr>
                <a:t>Aria           Cruz</a:t>
              </a:r>
              <a:br>
                <a:rPr lang="en-US" sz="1200" dirty="0">
                  <a:solidFill>
                    <a:prstClr val="black"/>
                  </a:solidFill>
                  <a:latin typeface="Tahoma" charset="0"/>
                </a:rPr>
              </a:br>
              <a:r>
                <a:rPr lang="en-US" sz="1200" dirty="0" err="1">
                  <a:solidFill>
                    <a:prstClr val="black"/>
                  </a:solidFill>
                  <a:latin typeface="Tahoma" charset="0"/>
                </a:rPr>
                <a:t>Carine</a:t>
              </a:r>
              <a:r>
                <a:rPr lang="en-US" sz="1200" dirty="0">
                  <a:solidFill>
                    <a:prstClr val="black"/>
                  </a:solidFill>
                  <a:latin typeface="Tahoma" charset="0"/>
                </a:rPr>
                <a:t>       Schmitt</a:t>
              </a:r>
              <a:br>
                <a:rPr lang="en-US" sz="1200" dirty="0">
                  <a:solidFill>
                    <a:prstClr val="black"/>
                  </a:solidFill>
                  <a:latin typeface="Tahoma" charset="0"/>
                </a:rPr>
              </a:br>
              <a:r>
                <a:rPr lang="en-US" sz="1200" dirty="0">
                  <a:solidFill>
                    <a:prstClr val="black"/>
                  </a:solidFill>
                  <a:latin typeface="Tahoma" charset="0"/>
                </a:rPr>
                <a:t>Carlos       </a:t>
              </a:r>
              <a:r>
                <a:rPr lang="en-US" sz="1200" dirty="0" err="1">
                  <a:solidFill>
                    <a:prstClr val="black"/>
                  </a:solidFill>
                  <a:latin typeface="Tahoma" charset="0"/>
                </a:rPr>
                <a:t>Hernadez</a:t>
              </a:r>
              <a:r>
                <a:rPr lang="en-US" sz="1200" dirty="0">
                  <a:solidFill>
                    <a:prstClr val="black"/>
                  </a:solidFill>
                  <a:latin typeface="Tahoma" charset="0"/>
                </a:rPr>
                <a:t/>
              </a:r>
              <a:br>
                <a:rPr lang="en-US" sz="1200" dirty="0">
                  <a:solidFill>
                    <a:prstClr val="black"/>
                  </a:solidFill>
                  <a:latin typeface="Tahoma" charset="0"/>
                </a:rPr>
              </a:br>
              <a:r>
                <a:rPr lang="en-US" sz="1200" dirty="0">
                  <a:solidFill>
                    <a:prstClr val="black"/>
                  </a:solidFill>
                  <a:latin typeface="Tahoma" charset="0"/>
                </a:rPr>
                <a:t>Daniel       </a:t>
              </a:r>
              <a:r>
                <a:rPr lang="en-US" sz="1200" dirty="0" err="1">
                  <a:solidFill>
                    <a:prstClr val="black"/>
                  </a:solidFill>
                  <a:latin typeface="Tahoma" charset="0"/>
                </a:rPr>
                <a:t>Tonini</a:t>
              </a:r>
              <a:endParaRPr lang="en-US" sz="1200" dirty="0">
                <a:solidFill>
                  <a:prstClr val="black"/>
                </a:solidFill>
                <a:latin typeface="Tahoma" charset="0"/>
              </a:endParaRPr>
            </a:p>
          </p:txBody>
        </p:sp>
        <p:sp>
          <p:nvSpPr>
            <p:cNvPr id="290827" name="Rectangle 11"/>
            <p:cNvSpPr>
              <a:spLocks noChangeArrowheads="1"/>
            </p:cNvSpPr>
            <p:nvPr/>
          </p:nvSpPr>
          <p:spPr bwMode="auto">
            <a:xfrm>
              <a:off x="2338" y="1630"/>
              <a:ext cx="1166" cy="81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defTabSz="571500" fontAlgn="b"/>
              <a:r>
                <a:rPr lang="en-US" sz="1200" dirty="0">
                  <a:solidFill>
                    <a:prstClr val="black"/>
                  </a:solidFill>
                  <a:latin typeface="Tahoma" charset="0"/>
                </a:rPr>
                <a:t>Diego          </a:t>
              </a:r>
              <a:r>
                <a:rPr lang="en-US" sz="1200" dirty="0" err="1">
                  <a:solidFill>
                    <a:prstClr val="black"/>
                  </a:solidFill>
                  <a:latin typeface="Tahoma" charset="0"/>
                </a:rPr>
                <a:t>Roel</a:t>
              </a:r>
              <a:r>
                <a:rPr lang="en-US" sz="1200" dirty="0">
                  <a:solidFill>
                    <a:prstClr val="black"/>
                  </a:solidFill>
                  <a:latin typeface="Tahoma" charset="0"/>
                </a:rPr>
                <a:t/>
              </a:r>
              <a:br>
                <a:rPr lang="en-US" sz="1200" dirty="0">
                  <a:solidFill>
                    <a:prstClr val="black"/>
                  </a:solidFill>
                  <a:latin typeface="Tahoma" charset="0"/>
                </a:rPr>
              </a:br>
              <a:r>
                <a:rPr lang="en-US" sz="1200" dirty="0">
                  <a:solidFill>
                    <a:prstClr val="black"/>
                  </a:solidFill>
                  <a:latin typeface="Tahoma" charset="0"/>
                </a:rPr>
                <a:t>Elizabeth     Lincoln</a:t>
              </a:r>
              <a:br>
                <a:rPr lang="en-US" sz="1200" dirty="0">
                  <a:solidFill>
                    <a:prstClr val="black"/>
                  </a:solidFill>
                  <a:latin typeface="Tahoma" charset="0"/>
                </a:rPr>
              </a:br>
              <a:r>
                <a:rPr lang="en-US" sz="1200" dirty="0">
                  <a:solidFill>
                    <a:prstClr val="black"/>
                  </a:solidFill>
                  <a:latin typeface="Tahoma" charset="0"/>
                </a:rPr>
                <a:t>Francisco    Chang</a:t>
              </a:r>
              <a:br>
                <a:rPr lang="en-US" sz="1200" dirty="0">
                  <a:solidFill>
                    <a:prstClr val="black"/>
                  </a:solidFill>
                  <a:latin typeface="Tahoma" charset="0"/>
                </a:rPr>
              </a:br>
              <a:r>
                <a:rPr lang="en-US" sz="1200" dirty="0">
                  <a:solidFill>
                    <a:prstClr val="black"/>
                  </a:solidFill>
                  <a:latin typeface="Tahoma" charset="0"/>
                </a:rPr>
                <a:t>Gary            Thomas</a:t>
              </a:r>
              <a:br>
                <a:rPr lang="en-US" sz="1200" dirty="0">
                  <a:solidFill>
                    <a:prstClr val="black"/>
                  </a:solidFill>
                  <a:latin typeface="Tahoma" charset="0"/>
                </a:rPr>
              </a:br>
              <a:r>
                <a:rPr lang="en-US" sz="1200" dirty="0">
                  <a:solidFill>
                    <a:prstClr val="black"/>
                  </a:solidFill>
                  <a:latin typeface="Tahoma" charset="0"/>
                </a:rPr>
                <a:t>Helen           Bennett</a:t>
              </a:r>
              <a:br>
                <a:rPr lang="en-US" sz="1200" dirty="0">
                  <a:solidFill>
                    <a:prstClr val="black"/>
                  </a:solidFill>
                  <a:latin typeface="Tahoma" charset="0"/>
                </a:rPr>
              </a:br>
              <a:r>
                <a:rPr lang="en-US" sz="1200" dirty="0">
                  <a:solidFill>
                    <a:prstClr val="black"/>
                  </a:solidFill>
                  <a:latin typeface="Tahoma" charset="0"/>
                </a:rPr>
                <a:t>Helvetius     Nagy</a:t>
              </a:r>
              <a:br>
                <a:rPr lang="en-US" sz="1200" dirty="0">
                  <a:solidFill>
                    <a:prstClr val="black"/>
                  </a:solidFill>
                  <a:latin typeface="Tahoma" charset="0"/>
                </a:rPr>
              </a:br>
              <a:r>
                <a:rPr lang="en-US" sz="1200" dirty="0">
                  <a:solidFill>
                    <a:prstClr val="black"/>
                  </a:solidFill>
                  <a:latin typeface="Tahoma" charset="0"/>
                </a:rPr>
                <a:t>Howard        Snyder</a:t>
              </a:r>
            </a:p>
          </p:txBody>
        </p:sp>
        <p:sp>
          <p:nvSpPr>
            <p:cNvPr id="290828" name="Rectangle 12"/>
            <p:cNvSpPr>
              <a:spLocks noChangeArrowheads="1"/>
            </p:cNvSpPr>
            <p:nvPr/>
          </p:nvSpPr>
          <p:spPr bwMode="auto">
            <a:xfrm>
              <a:off x="4001" y="1632"/>
              <a:ext cx="1083" cy="818"/>
            </a:xfrm>
            <a:prstGeom prst="rect">
              <a:avLst/>
            </a:prstGeom>
            <a:solidFill>
              <a:schemeClr val="bg1"/>
            </a:solidFill>
            <a:ln w="12700">
              <a:solidFill>
                <a:schemeClr val="tx1"/>
              </a:solidFill>
              <a:miter lim="800000"/>
              <a:headEnd/>
              <a:tailEnd/>
            </a:ln>
            <a:effectLst>
              <a:outerShdw dist="71842" dir="2700000" algn="ctr" rotWithShape="0">
                <a:schemeClr val="folHlink"/>
              </a:outerShdw>
            </a:effectLst>
          </p:spPr>
          <p:txBody>
            <a:bodyPr wrap="none" lIns="90488" tIns="44450" rIns="90488" bIns="44450" anchor="ctr"/>
            <a:lstStyle/>
            <a:p>
              <a:pPr defTabSz="628650" fontAlgn="b">
                <a:tabLst>
                  <a:tab pos="628650" algn="l"/>
                </a:tabLst>
              </a:pPr>
              <a:r>
                <a:rPr lang="en-US" sz="1200" dirty="0">
                  <a:solidFill>
                    <a:prstClr val="black"/>
                  </a:solidFill>
                  <a:latin typeface="Tahoma" charset="0"/>
                </a:rPr>
                <a:t>Janine        </a:t>
              </a:r>
              <a:r>
                <a:rPr lang="en-US" sz="1200" dirty="0" err="1">
                  <a:solidFill>
                    <a:prstClr val="black"/>
                  </a:solidFill>
                  <a:latin typeface="Tahoma" charset="0"/>
                </a:rPr>
                <a:t>Labrune</a:t>
              </a:r>
              <a:r>
                <a:rPr lang="en-US" sz="1200" dirty="0">
                  <a:solidFill>
                    <a:prstClr val="black"/>
                  </a:solidFill>
                  <a:latin typeface="Tahoma" charset="0"/>
                </a:rPr>
                <a:t/>
              </a:r>
              <a:br>
                <a:rPr lang="en-US" sz="1200" dirty="0">
                  <a:solidFill>
                    <a:prstClr val="black"/>
                  </a:solidFill>
                  <a:latin typeface="Tahoma" charset="0"/>
                </a:rPr>
              </a:br>
              <a:r>
                <a:rPr lang="en-US" sz="1200" dirty="0">
                  <a:solidFill>
                    <a:prstClr val="black"/>
                  </a:solidFill>
                  <a:latin typeface="Tahoma" charset="0"/>
                </a:rPr>
                <a:t>Karin          Josephs</a:t>
              </a:r>
              <a:br>
                <a:rPr lang="en-US" sz="1200" dirty="0">
                  <a:solidFill>
                    <a:prstClr val="black"/>
                  </a:solidFill>
                  <a:latin typeface="Tahoma" charset="0"/>
                </a:rPr>
              </a:br>
              <a:r>
                <a:rPr lang="en-US" sz="1200" dirty="0">
                  <a:solidFill>
                    <a:prstClr val="black"/>
                  </a:solidFill>
                  <a:latin typeface="Tahoma" charset="0"/>
                </a:rPr>
                <a:t>Karla          </a:t>
              </a:r>
              <a:r>
                <a:rPr lang="en-US" sz="1200" dirty="0" err="1">
                  <a:solidFill>
                    <a:prstClr val="black"/>
                  </a:solidFill>
                  <a:latin typeface="Tahoma" charset="0"/>
                </a:rPr>
                <a:t>Jablonski</a:t>
              </a:r>
              <a:r>
                <a:rPr lang="en-US" sz="1200" dirty="0">
                  <a:solidFill>
                    <a:prstClr val="black"/>
                  </a:solidFill>
                  <a:latin typeface="Tahoma" charset="0"/>
                </a:rPr>
                <a:t/>
              </a:r>
              <a:br>
                <a:rPr lang="en-US" sz="1200" dirty="0">
                  <a:solidFill>
                    <a:prstClr val="black"/>
                  </a:solidFill>
                  <a:latin typeface="Tahoma" charset="0"/>
                </a:rPr>
              </a:br>
              <a:r>
                <a:rPr lang="en-US" sz="1200" dirty="0">
                  <a:solidFill>
                    <a:prstClr val="black"/>
                  </a:solidFill>
                  <a:latin typeface="Tahoma" charset="0"/>
                </a:rPr>
                <a:t>Laurence    </a:t>
              </a:r>
              <a:r>
                <a:rPr lang="en-US" sz="1200" dirty="0" err="1">
                  <a:solidFill>
                    <a:prstClr val="black"/>
                  </a:solidFill>
                  <a:latin typeface="Tahoma" charset="0"/>
                </a:rPr>
                <a:t>Lebihan</a:t>
              </a:r>
              <a:r>
                <a:rPr lang="en-US" sz="1200" dirty="0">
                  <a:solidFill>
                    <a:prstClr val="black"/>
                  </a:solidFill>
                  <a:latin typeface="Tahoma" charset="0"/>
                </a:rPr>
                <a:t/>
              </a:r>
              <a:br>
                <a:rPr lang="en-US" sz="1200" dirty="0">
                  <a:solidFill>
                    <a:prstClr val="black"/>
                  </a:solidFill>
                  <a:latin typeface="Tahoma" charset="0"/>
                </a:rPr>
              </a:br>
              <a:r>
                <a:rPr lang="en-US" sz="1200" dirty="0">
                  <a:solidFill>
                    <a:prstClr val="black"/>
                  </a:solidFill>
                  <a:latin typeface="Tahoma" charset="0"/>
                </a:rPr>
                <a:t>Lesley         Brown</a:t>
              </a:r>
              <a:br>
                <a:rPr lang="en-US" sz="1200" dirty="0">
                  <a:solidFill>
                    <a:prstClr val="black"/>
                  </a:solidFill>
                  <a:latin typeface="Tahoma" charset="0"/>
                </a:rPr>
              </a:br>
              <a:r>
                <a:rPr lang="en-US" sz="1200" dirty="0">
                  <a:solidFill>
                    <a:prstClr val="black"/>
                  </a:solidFill>
                  <a:latin typeface="Tahoma" charset="0"/>
                </a:rPr>
                <a:t>Manuel        Pereira</a:t>
              </a:r>
              <a:br>
                <a:rPr lang="en-US" sz="1200" dirty="0">
                  <a:solidFill>
                    <a:prstClr val="black"/>
                  </a:solidFill>
                  <a:latin typeface="Tahoma" charset="0"/>
                </a:rPr>
              </a:br>
              <a:r>
                <a:rPr lang="en-US" sz="1200" dirty="0">
                  <a:solidFill>
                    <a:prstClr val="black"/>
                  </a:solidFill>
                  <a:latin typeface="Tahoma" charset="0"/>
                </a:rPr>
                <a:t>Margaret     Smith</a:t>
              </a:r>
            </a:p>
          </p:txBody>
        </p:sp>
        <p:sp>
          <p:nvSpPr>
            <p:cNvPr id="290829" name="Rectangle 13"/>
            <p:cNvSpPr>
              <a:spLocks noChangeArrowheads="1"/>
            </p:cNvSpPr>
            <p:nvPr/>
          </p:nvSpPr>
          <p:spPr bwMode="auto">
            <a:xfrm>
              <a:off x="4062" y="1754"/>
              <a:ext cx="115" cy="314"/>
            </a:xfrm>
            <a:prstGeom prst="rect">
              <a:avLst/>
            </a:prstGeom>
            <a:noFill/>
            <a:ln w="12700">
              <a:noFill/>
              <a:miter lim="800000"/>
              <a:headEnd/>
              <a:tailEnd/>
            </a:ln>
            <a:effectLst/>
          </p:spPr>
          <p:txBody>
            <a:bodyPr wrap="none" lIns="90488" tIns="44450" rIns="90488" bIns="44450">
              <a:spAutoFit/>
            </a:bodyPr>
            <a:lstStyle/>
            <a:p>
              <a:pPr>
                <a:lnSpc>
                  <a:spcPct val="95000"/>
                </a:lnSpc>
              </a:pPr>
              <a:endParaRPr lang="en-US" sz="1400">
                <a:solidFill>
                  <a:srgbClr val="FFFFFF"/>
                </a:solidFill>
                <a:latin typeface="Tahoma" charset="0"/>
              </a:endParaRPr>
            </a:p>
            <a:p>
              <a:pPr>
                <a:lnSpc>
                  <a:spcPct val="95000"/>
                </a:lnSpc>
              </a:pPr>
              <a:endParaRPr lang="en-US" sz="1400">
                <a:solidFill>
                  <a:srgbClr val="FFFFFF"/>
                </a:solidFill>
                <a:latin typeface="Tahoma" charset="0"/>
              </a:endParaRPr>
            </a:p>
          </p:txBody>
        </p:sp>
        <p:sp>
          <p:nvSpPr>
            <p:cNvPr id="290830" name="Rectangle 14"/>
            <p:cNvSpPr>
              <a:spLocks noChangeArrowheads="1"/>
            </p:cNvSpPr>
            <p:nvPr/>
          </p:nvSpPr>
          <p:spPr bwMode="auto">
            <a:xfrm>
              <a:off x="2208" y="2648"/>
              <a:ext cx="1296" cy="616"/>
            </a:xfrm>
            <a:prstGeom prst="rect">
              <a:avLst/>
            </a:prstGeom>
            <a:solidFill>
              <a:schemeClr val="bg1"/>
            </a:solidFill>
            <a:ln w="12700">
              <a:solidFill>
                <a:schemeClr val="tx1"/>
              </a:solidFill>
              <a:miter lim="800000"/>
              <a:headEnd/>
              <a:tailEnd/>
            </a:ln>
            <a:effectLst>
              <a:outerShdw dist="107763" dir="2700000" algn="ctr" rotWithShape="0">
                <a:schemeClr val="folHlink"/>
              </a:outerShdw>
            </a:effectLst>
          </p:spPr>
          <p:txBody>
            <a:bodyPr wrap="none" lIns="90488" tIns="44450" rIns="90488" bIns="44450" anchor="ctr"/>
            <a:lstStyle/>
            <a:p>
              <a:pPr defTabSz="341313"/>
              <a:r>
                <a:rPr lang="en-US" sz="1400" b="1" dirty="0">
                  <a:solidFill>
                    <a:prstClr val="black"/>
                  </a:solidFill>
                  <a:latin typeface="Tahoma" charset="0"/>
                </a:rPr>
                <a:t>Devon 		--	1:241</a:t>
              </a:r>
            </a:p>
            <a:p>
              <a:pPr defTabSz="341313"/>
              <a:r>
                <a:rPr lang="en-US" sz="1400" dirty="0" err="1">
                  <a:solidFill>
                    <a:prstClr val="black"/>
                  </a:solidFill>
                  <a:latin typeface="Tahoma" charset="0"/>
                </a:rPr>
                <a:t>Karttunen</a:t>
              </a:r>
              <a:r>
                <a:rPr lang="en-US" sz="1400" dirty="0">
                  <a:solidFill>
                    <a:prstClr val="black"/>
                  </a:solidFill>
                  <a:latin typeface="Tahoma" charset="0"/>
                </a:rPr>
                <a:t> 	--	1:242</a:t>
              </a:r>
            </a:p>
            <a:p>
              <a:pPr defTabSz="341313"/>
              <a:r>
                <a:rPr lang="en-US" sz="1400" b="1" dirty="0">
                  <a:solidFill>
                    <a:prstClr val="black"/>
                  </a:solidFill>
                  <a:latin typeface="Tahoma" charset="0"/>
                </a:rPr>
                <a:t>Mendel		--	1:243</a:t>
              </a:r>
            </a:p>
            <a:p>
              <a:pPr defTabSz="341313"/>
              <a:r>
                <a:rPr lang="en-US" sz="1400" dirty="0">
                  <a:solidFill>
                    <a:prstClr val="black"/>
                  </a:solidFill>
                  <a:latin typeface="Tahoma" charset="0"/>
                </a:rPr>
                <a:t>Pontes  …</a:t>
              </a:r>
            </a:p>
          </p:txBody>
        </p:sp>
        <p:sp>
          <p:nvSpPr>
            <p:cNvPr id="290831" name="Rectangle 15"/>
            <p:cNvSpPr>
              <a:spLocks noChangeArrowheads="1"/>
            </p:cNvSpPr>
            <p:nvPr/>
          </p:nvSpPr>
          <p:spPr bwMode="auto">
            <a:xfrm>
              <a:off x="1149" y="3386"/>
              <a:ext cx="115" cy="328"/>
            </a:xfrm>
            <a:prstGeom prst="rect">
              <a:avLst/>
            </a:prstGeom>
            <a:noFill/>
            <a:ln w="12700">
              <a:noFill/>
              <a:miter lim="800000"/>
              <a:headEnd/>
              <a:tailEnd/>
            </a:ln>
            <a:effectLst/>
          </p:spPr>
          <p:txBody>
            <a:bodyPr wrap="none" lIns="90488" tIns="44450" rIns="90488" bIns="44450">
              <a:spAutoFit/>
            </a:bodyPr>
            <a:lstStyle/>
            <a:p>
              <a:endParaRPr lang="en-US" sz="1400" b="1">
                <a:solidFill>
                  <a:srgbClr val="FFFFFF"/>
                </a:solidFill>
                <a:latin typeface="Tahoma" charset="0"/>
              </a:endParaRPr>
            </a:p>
            <a:p>
              <a:endParaRPr lang="en-US" sz="1400" b="1">
                <a:solidFill>
                  <a:srgbClr val="FFFFFF"/>
                </a:solidFill>
                <a:latin typeface="Tahoma" charset="0"/>
              </a:endParaRPr>
            </a:p>
          </p:txBody>
        </p:sp>
        <p:sp>
          <p:nvSpPr>
            <p:cNvPr id="290832" name="Rectangle 16"/>
            <p:cNvSpPr>
              <a:spLocks noChangeArrowheads="1"/>
            </p:cNvSpPr>
            <p:nvPr/>
          </p:nvSpPr>
          <p:spPr bwMode="auto">
            <a:xfrm>
              <a:off x="3837" y="3386"/>
              <a:ext cx="115" cy="328"/>
            </a:xfrm>
            <a:prstGeom prst="rect">
              <a:avLst/>
            </a:prstGeom>
            <a:noFill/>
            <a:ln w="12700">
              <a:noFill/>
              <a:miter lim="800000"/>
              <a:headEnd/>
              <a:tailEnd/>
            </a:ln>
            <a:effectLst/>
          </p:spPr>
          <p:txBody>
            <a:bodyPr wrap="none" lIns="90488" tIns="44450" rIns="90488" bIns="44450">
              <a:spAutoFit/>
            </a:bodyPr>
            <a:lstStyle/>
            <a:p>
              <a:endParaRPr lang="en-US" sz="1400" b="1">
                <a:solidFill>
                  <a:srgbClr val="FFFFFF"/>
                </a:solidFill>
                <a:latin typeface="Tahoma" charset="0"/>
              </a:endParaRPr>
            </a:p>
            <a:p>
              <a:endParaRPr lang="en-US" sz="1400" b="1">
                <a:solidFill>
                  <a:srgbClr val="FFFFFF"/>
                </a:solidFill>
                <a:latin typeface="Tahoma" charset="0"/>
              </a:endParaRPr>
            </a:p>
          </p:txBody>
        </p:sp>
        <p:sp>
          <p:nvSpPr>
            <p:cNvPr id="290833" name="Freeform 17"/>
            <p:cNvSpPr>
              <a:spLocks/>
            </p:cNvSpPr>
            <p:nvPr/>
          </p:nvSpPr>
          <p:spPr bwMode="auto">
            <a:xfrm>
              <a:off x="912" y="2696"/>
              <a:ext cx="1296" cy="577"/>
            </a:xfrm>
            <a:custGeom>
              <a:avLst/>
              <a:gdLst/>
              <a:ahLst/>
              <a:cxnLst>
                <a:cxn ang="0">
                  <a:pos x="576" y="0"/>
                </a:cxn>
                <a:cxn ang="0">
                  <a:pos x="0" y="0"/>
                </a:cxn>
                <a:cxn ang="0">
                  <a:pos x="0" y="672"/>
                </a:cxn>
              </a:cxnLst>
              <a:rect l="0" t="0" r="r" b="b"/>
              <a:pathLst>
                <a:path w="577" h="673">
                  <a:moveTo>
                    <a:pt x="576" y="0"/>
                  </a:moveTo>
                  <a:lnTo>
                    <a:pt x="0" y="0"/>
                  </a:lnTo>
                  <a:lnTo>
                    <a:pt x="0" y="672"/>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srgbClr val="FFFFFF"/>
                </a:solidFill>
              </a:endParaRPr>
            </a:p>
          </p:txBody>
        </p:sp>
        <p:sp>
          <p:nvSpPr>
            <p:cNvPr id="290834" name="Freeform 18"/>
            <p:cNvSpPr>
              <a:spLocks/>
            </p:cNvSpPr>
            <p:nvPr/>
          </p:nvSpPr>
          <p:spPr bwMode="auto">
            <a:xfrm>
              <a:off x="3504" y="2880"/>
              <a:ext cx="240" cy="384"/>
            </a:xfrm>
            <a:custGeom>
              <a:avLst/>
              <a:gdLst/>
              <a:ahLst/>
              <a:cxnLst>
                <a:cxn ang="0">
                  <a:pos x="0" y="0"/>
                </a:cxn>
                <a:cxn ang="0">
                  <a:pos x="528" y="0"/>
                </a:cxn>
                <a:cxn ang="0">
                  <a:pos x="528" y="528"/>
                </a:cxn>
              </a:cxnLst>
              <a:rect l="0" t="0" r="r" b="b"/>
              <a:pathLst>
                <a:path w="529" h="529">
                  <a:moveTo>
                    <a:pt x="0" y="0"/>
                  </a:moveTo>
                  <a:lnTo>
                    <a:pt x="528" y="0"/>
                  </a:lnTo>
                  <a:lnTo>
                    <a:pt x="528" y="528"/>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srgbClr val="FFFFFF"/>
                </a:solidFill>
              </a:endParaRPr>
            </a:p>
          </p:txBody>
        </p:sp>
        <p:sp>
          <p:nvSpPr>
            <p:cNvPr id="290835" name="Rectangle 19"/>
            <p:cNvSpPr>
              <a:spLocks noChangeArrowheads="1"/>
            </p:cNvSpPr>
            <p:nvPr/>
          </p:nvSpPr>
          <p:spPr bwMode="auto">
            <a:xfrm>
              <a:off x="292" y="3364"/>
              <a:ext cx="1100" cy="768"/>
            </a:xfrm>
            <a:prstGeom prst="rect">
              <a:avLst/>
            </a:prstGeom>
            <a:solidFill>
              <a:schemeClr val="bg1"/>
            </a:solidFill>
            <a:ln w="12700">
              <a:solidFill>
                <a:schemeClr val="tx1"/>
              </a:solidFill>
              <a:miter lim="800000"/>
              <a:headEnd/>
              <a:tailEnd/>
            </a:ln>
            <a:effectLst>
              <a:outerShdw dist="107763" dir="2700000" algn="ctr" rotWithShape="0">
                <a:schemeClr val="folHlink"/>
              </a:outerShdw>
            </a:effectLst>
          </p:spPr>
          <p:txBody>
            <a:bodyPr wrap="none" lIns="90488" tIns="44450" rIns="90488" bIns="44450" anchor="ctr"/>
            <a:lstStyle/>
            <a:p>
              <a:pPr defTabSz="233363"/>
              <a:r>
                <a:rPr lang="en-US" sz="1000" b="1" dirty="0" err="1">
                  <a:solidFill>
                    <a:prstClr val="black"/>
                  </a:solidFill>
                  <a:latin typeface="Tahoma" charset="0"/>
                </a:rPr>
                <a:t>Accorti</a:t>
              </a:r>
              <a:r>
                <a:rPr lang="en-US" sz="1000" b="1" dirty="0">
                  <a:solidFill>
                    <a:prstClr val="black"/>
                  </a:solidFill>
                  <a:latin typeface="Tahoma" charset="0"/>
                </a:rPr>
                <a:t>     Paolo</a:t>
              </a:r>
              <a:br>
                <a:rPr lang="en-US" sz="1000" b="1" dirty="0">
                  <a:solidFill>
                    <a:prstClr val="black"/>
                  </a:solidFill>
                  <a:latin typeface="Tahoma" charset="0"/>
                </a:rPr>
              </a:br>
              <a:r>
                <a:rPr lang="en-US" sz="1000" b="1" dirty="0" err="1">
                  <a:solidFill>
                    <a:prstClr val="black"/>
                  </a:solidFill>
                  <a:latin typeface="Tahoma" charset="0"/>
                </a:rPr>
                <a:t>Afonso</a:t>
              </a:r>
              <a:r>
                <a:rPr lang="en-US" sz="1000" b="1" dirty="0">
                  <a:solidFill>
                    <a:prstClr val="black"/>
                  </a:solidFill>
                  <a:latin typeface="Tahoma" charset="0"/>
                </a:rPr>
                <a:t>     Pedro</a:t>
              </a:r>
              <a:br>
                <a:rPr lang="en-US" sz="1000" b="1" dirty="0">
                  <a:solidFill>
                    <a:prstClr val="black"/>
                  </a:solidFill>
                  <a:latin typeface="Tahoma" charset="0"/>
                </a:rPr>
              </a:br>
              <a:r>
                <a:rPr lang="en-US" sz="1000" b="1" dirty="0">
                  <a:solidFill>
                    <a:prstClr val="black"/>
                  </a:solidFill>
                  <a:latin typeface="Tahoma" charset="0"/>
                </a:rPr>
                <a:t>Ashworth Victoria</a:t>
              </a:r>
              <a:br>
                <a:rPr lang="en-US" sz="1000" b="1" dirty="0">
                  <a:solidFill>
                    <a:prstClr val="black"/>
                  </a:solidFill>
                  <a:latin typeface="Tahoma" charset="0"/>
                </a:rPr>
              </a:br>
              <a:r>
                <a:rPr lang="en-US" sz="1000" b="1" dirty="0">
                  <a:solidFill>
                    <a:prstClr val="black"/>
                  </a:solidFill>
                  <a:latin typeface="Tahoma" charset="0"/>
                </a:rPr>
                <a:t>Bennett    Helen</a:t>
              </a:r>
              <a:br>
                <a:rPr lang="en-US" sz="1000" b="1" dirty="0">
                  <a:solidFill>
                    <a:prstClr val="black"/>
                  </a:solidFill>
                  <a:latin typeface="Tahoma" charset="0"/>
                </a:rPr>
              </a:br>
              <a:r>
                <a:rPr lang="en-US" sz="1000" b="1" dirty="0">
                  <a:solidFill>
                    <a:prstClr val="black"/>
                  </a:solidFill>
                  <a:latin typeface="Tahoma" charset="0"/>
                </a:rPr>
                <a:t>Brown      Lesley</a:t>
              </a:r>
              <a:br>
                <a:rPr lang="en-US" sz="1000" b="1" dirty="0">
                  <a:solidFill>
                    <a:prstClr val="black"/>
                  </a:solidFill>
                  <a:latin typeface="Tahoma" charset="0"/>
                </a:rPr>
              </a:br>
              <a:r>
                <a:rPr lang="en-US" sz="1000" b="1" dirty="0">
                  <a:solidFill>
                    <a:prstClr val="black"/>
                  </a:solidFill>
                  <a:latin typeface="Tahoma" charset="0"/>
                </a:rPr>
                <a:t>Chang      Francisco</a:t>
              </a:r>
              <a:br>
                <a:rPr lang="en-US" sz="1000" b="1" dirty="0">
                  <a:solidFill>
                    <a:prstClr val="black"/>
                  </a:solidFill>
                  <a:latin typeface="Tahoma" charset="0"/>
                </a:rPr>
              </a:br>
              <a:r>
                <a:rPr lang="en-US" sz="1000" b="1" dirty="0">
                  <a:solidFill>
                    <a:prstClr val="black"/>
                  </a:solidFill>
                  <a:latin typeface="Tahoma" charset="0"/>
                </a:rPr>
                <a:t>Cramer    Philip</a:t>
              </a:r>
              <a:br>
                <a:rPr lang="en-US" sz="1000" b="1" dirty="0">
                  <a:solidFill>
                    <a:prstClr val="black"/>
                  </a:solidFill>
                  <a:latin typeface="Tahoma" charset="0"/>
                </a:rPr>
              </a:br>
              <a:r>
                <a:rPr lang="en-US" sz="1000" b="1" dirty="0">
                  <a:solidFill>
                    <a:prstClr val="black"/>
                  </a:solidFill>
                  <a:latin typeface="Tahoma" charset="0"/>
                </a:rPr>
                <a:t>Cruz         Aria</a:t>
              </a:r>
            </a:p>
          </p:txBody>
        </p:sp>
        <p:sp>
          <p:nvSpPr>
            <p:cNvPr id="290836" name="Rectangle 20"/>
            <p:cNvSpPr>
              <a:spLocks noChangeArrowheads="1"/>
            </p:cNvSpPr>
            <p:nvPr/>
          </p:nvSpPr>
          <p:spPr bwMode="auto">
            <a:xfrm>
              <a:off x="432" y="3216"/>
              <a:ext cx="894" cy="173"/>
            </a:xfrm>
            <a:prstGeom prst="rect">
              <a:avLst/>
            </a:prstGeom>
            <a:noFill/>
            <a:ln w="12700">
              <a:noFill/>
              <a:miter lim="800000"/>
              <a:headEnd/>
              <a:tailEnd/>
            </a:ln>
            <a:effectLst/>
          </p:spPr>
          <p:txBody>
            <a:bodyPr wrap="none" lIns="90488" tIns="44450" rIns="90488" bIns="44450">
              <a:spAutoFit/>
            </a:bodyPr>
            <a:lstStyle/>
            <a:p>
              <a:r>
                <a:rPr lang="en-US" sz="1200" b="1" dirty="0">
                  <a:solidFill>
                    <a:srgbClr val="FFFFFF"/>
                  </a:solidFill>
                  <a:latin typeface="Tahoma" charset="0"/>
                </a:rPr>
                <a:t>File 1: Page 240</a:t>
              </a:r>
            </a:p>
          </p:txBody>
        </p:sp>
        <p:sp>
          <p:nvSpPr>
            <p:cNvPr id="290837" name="Rectangle 21"/>
            <p:cNvSpPr>
              <a:spLocks noChangeArrowheads="1"/>
            </p:cNvSpPr>
            <p:nvPr/>
          </p:nvSpPr>
          <p:spPr bwMode="auto">
            <a:xfrm>
              <a:off x="1488" y="3360"/>
              <a:ext cx="1296" cy="768"/>
            </a:xfrm>
            <a:prstGeom prst="rect">
              <a:avLst/>
            </a:prstGeom>
            <a:solidFill>
              <a:schemeClr val="bg1"/>
            </a:solidFill>
            <a:ln w="12700">
              <a:solidFill>
                <a:schemeClr val="tx1"/>
              </a:solidFill>
              <a:miter lim="800000"/>
              <a:headEnd/>
              <a:tailEnd/>
            </a:ln>
            <a:effectLst>
              <a:outerShdw dist="107763" dir="2700000" algn="ctr" rotWithShape="0">
                <a:schemeClr val="folHlink"/>
              </a:outerShdw>
            </a:effectLst>
          </p:spPr>
          <p:txBody>
            <a:bodyPr wrap="none" lIns="90488" tIns="44450" rIns="90488" bIns="44450" anchor="ctr"/>
            <a:lstStyle/>
            <a:p>
              <a:pPr defTabSz="322263">
                <a:tabLst>
                  <a:tab pos="395288" algn="l"/>
                </a:tabLst>
              </a:pPr>
              <a:r>
                <a:rPr lang="en-US" sz="1000" b="1" dirty="0">
                  <a:solidFill>
                    <a:prstClr val="black"/>
                  </a:solidFill>
                  <a:latin typeface="Tahoma" charset="0"/>
                </a:rPr>
                <a:t>Devon          Ann</a:t>
              </a:r>
              <a:br>
                <a:rPr lang="en-US" sz="1000" b="1" dirty="0">
                  <a:solidFill>
                    <a:prstClr val="black"/>
                  </a:solidFill>
                  <a:latin typeface="Tahoma" charset="0"/>
                </a:rPr>
              </a:br>
              <a:r>
                <a:rPr lang="en-US" sz="1000" b="1" dirty="0" err="1">
                  <a:solidFill>
                    <a:prstClr val="black"/>
                  </a:solidFill>
                  <a:latin typeface="Tahoma" charset="0"/>
                </a:rPr>
                <a:t>Domingues</a:t>
              </a:r>
              <a:r>
                <a:rPr lang="en-US" sz="1000" b="1" dirty="0">
                  <a:solidFill>
                    <a:prstClr val="black"/>
                  </a:solidFill>
                  <a:latin typeface="Tahoma" charset="0"/>
                </a:rPr>
                <a:t>  </a:t>
              </a:r>
              <a:r>
                <a:rPr lang="en-US" sz="1000" b="1" dirty="0" err="1">
                  <a:solidFill>
                    <a:prstClr val="black"/>
                  </a:solidFill>
                  <a:latin typeface="Tahoma" charset="0"/>
                </a:rPr>
                <a:t>Anabela</a:t>
              </a:r>
              <a:r>
                <a:rPr lang="en-US" sz="1000" b="1" dirty="0">
                  <a:solidFill>
                    <a:prstClr val="black"/>
                  </a:solidFill>
                  <a:latin typeface="Tahoma" charset="0"/>
                </a:rPr>
                <a:t/>
              </a:r>
              <a:br>
                <a:rPr lang="en-US" sz="1000" b="1" dirty="0">
                  <a:solidFill>
                    <a:prstClr val="black"/>
                  </a:solidFill>
                  <a:latin typeface="Tahoma" charset="0"/>
                </a:rPr>
              </a:br>
              <a:r>
                <a:rPr lang="en-US" sz="1000" b="1" dirty="0">
                  <a:solidFill>
                    <a:prstClr val="black"/>
                  </a:solidFill>
                  <a:latin typeface="Tahoma" charset="0"/>
                </a:rPr>
                <a:t>Franken       Peter</a:t>
              </a:r>
              <a:br>
                <a:rPr lang="en-US" sz="1000" b="1" dirty="0">
                  <a:solidFill>
                    <a:prstClr val="black"/>
                  </a:solidFill>
                  <a:latin typeface="Tahoma" charset="0"/>
                </a:rPr>
              </a:br>
              <a:r>
                <a:rPr lang="en-US" sz="1000" b="1" dirty="0" err="1">
                  <a:solidFill>
                    <a:prstClr val="black"/>
                  </a:solidFill>
                  <a:latin typeface="Tahoma" charset="0"/>
                </a:rPr>
                <a:t>Henriot</a:t>
              </a:r>
              <a:r>
                <a:rPr lang="en-US" sz="1000" b="1" dirty="0">
                  <a:solidFill>
                    <a:prstClr val="black"/>
                  </a:solidFill>
                  <a:latin typeface="Tahoma" charset="0"/>
                </a:rPr>
                <a:t>        Paul</a:t>
              </a:r>
              <a:br>
                <a:rPr lang="en-US" sz="1000" b="1" dirty="0">
                  <a:solidFill>
                    <a:prstClr val="black"/>
                  </a:solidFill>
                  <a:latin typeface="Tahoma" charset="0"/>
                </a:rPr>
              </a:br>
              <a:r>
                <a:rPr lang="en-US" sz="1000" b="1" dirty="0" err="1">
                  <a:solidFill>
                    <a:prstClr val="black"/>
                  </a:solidFill>
                  <a:latin typeface="Tahoma" charset="0"/>
                </a:rPr>
                <a:t>Hernadez</a:t>
              </a:r>
              <a:r>
                <a:rPr lang="en-US" sz="1000" b="1" dirty="0">
                  <a:solidFill>
                    <a:prstClr val="black"/>
                  </a:solidFill>
                  <a:latin typeface="Tahoma" charset="0"/>
                </a:rPr>
                <a:t>    Carlos</a:t>
              </a:r>
              <a:br>
                <a:rPr lang="en-US" sz="1000" b="1" dirty="0">
                  <a:solidFill>
                    <a:prstClr val="black"/>
                  </a:solidFill>
                  <a:latin typeface="Tahoma" charset="0"/>
                </a:rPr>
              </a:br>
              <a:r>
                <a:rPr lang="en-US" sz="1000" b="1" dirty="0">
                  <a:solidFill>
                    <a:prstClr val="black"/>
                  </a:solidFill>
                  <a:latin typeface="Tahoma" charset="0"/>
                </a:rPr>
                <a:t>Ibsen           </a:t>
              </a:r>
              <a:r>
                <a:rPr lang="en-US" sz="1000" b="1" dirty="0" err="1">
                  <a:solidFill>
                    <a:prstClr val="black"/>
                  </a:solidFill>
                  <a:latin typeface="Tahoma" charset="0"/>
                </a:rPr>
                <a:t>Palle</a:t>
              </a:r>
              <a:r>
                <a:rPr lang="en-US" sz="1000" b="1" dirty="0">
                  <a:solidFill>
                    <a:prstClr val="black"/>
                  </a:solidFill>
                  <a:latin typeface="Tahoma" charset="0"/>
                </a:rPr>
                <a:t/>
              </a:r>
              <a:br>
                <a:rPr lang="en-US" sz="1000" b="1" dirty="0">
                  <a:solidFill>
                    <a:prstClr val="black"/>
                  </a:solidFill>
                  <a:latin typeface="Tahoma" charset="0"/>
                </a:rPr>
              </a:br>
              <a:r>
                <a:rPr lang="en-US" sz="1000" b="1" dirty="0" err="1">
                  <a:solidFill>
                    <a:prstClr val="black"/>
                  </a:solidFill>
                  <a:latin typeface="Tahoma" charset="0"/>
                </a:rPr>
                <a:t>Jablonski</a:t>
              </a:r>
              <a:r>
                <a:rPr lang="en-US" sz="1000" b="1" dirty="0">
                  <a:solidFill>
                    <a:prstClr val="black"/>
                  </a:solidFill>
                  <a:latin typeface="Tahoma" charset="0"/>
                </a:rPr>
                <a:t>     Karla</a:t>
              </a:r>
              <a:br>
                <a:rPr lang="en-US" sz="1000" b="1" dirty="0">
                  <a:solidFill>
                    <a:prstClr val="black"/>
                  </a:solidFill>
                  <a:latin typeface="Tahoma" charset="0"/>
                </a:rPr>
              </a:br>
              <a:r>
                <a:rPr lang="en-US" sz="1000" b="1" dirty="0">
                  <a:solidFill>
                    <a:prstClr val="black"/>
                  </a:solidFill>
                  <a:latin typeface="Tahoma" charset="0"/>
                </a:rPr>
                <a:t>Josephs       Karin</a:t>
              </a:r>
            </a:p>
          </p:txBody>
        </p:sp>
        <p:sp>
          <p:nvSpPr>
            <p:cNvPr id="290838" name="Rectangle 22"/>
            <p:cNvSpPr>
              <a:spLocks noChangeArrowheads="1"/>
            </p:cNvSpPr>
            <p:nvPr/>
          </p:nvSpPr>
          <p:spPr bwMode="auto">
            <a:xfrm>
              <a:off x="2880" y="3360"/>
              <a:ext cx="1340" cy="768"/>
            </a:xfrm>
            <a:prstGeom prst="rect">
              <a:avLst/>
            </a:prstGeom>
            <a:solidFill>
              <a:schemeClr val="bg1"/>
            </a:solidFill>
            <a:ln w="12700">
              <a:solidFill>
                <a:schemeClr val="tx1"/>
              </a:solidFill>
              <a:miter lim="800000"/>
              <a:headEnd/>
              <a:tailEnd/>
            </a:ln>
            <a:effectLst>
              <a:outerShdw dist="107763" dir="2700000" algn="ctr" rotWithShape="0">
                <a:schemeClr val="folHlink"/>
              </a:outerShdw>
            </a:effectLst>
          </p:spPr>
          <p:txBody>
            <a:bodyPr wrap="none" lIns="90488" tIns="44450" rIns="90488" bIns="44450" anchor="ctr"/>
            <a:lstStyle/>
            <a:p>
              <a:pPr defTabSz="249238"/>
              <a:r>
                <a:rPr lang="en-US" sz="1000" b="1" dirty="0" err="1">
                  <a:solidFill>
                    <a:prstClr val="black"/>
                  </a:solidFill>
                  <a:latin typeface="Tahoma" charset="0"/>
                </a:rPr>
                <a:t>Karttunen</a:t>
              </a:r>
              <a:r>
                <a:rPr lang="en-US" sz="1000" b="1" dirty="0">
                  <a:solidFill>
                    <a:prstClr val="black"/>
                  </a:solidFill>
                  <a:latin typeface="Tahoma" charset="0"/>
                </a:rPr>
                <a:t>  </a:t>
              </a:r>
              <a:r>
                <a:rPr lang="en-US" sz="1000" b="1" dirty="0" err="1">
                  <a:solidFill>
                    <a:prstClr val="black"/>
                  </a:solidFill>
                  <a:latin typeface="Tahoma" charset="0"/>
                </a:rPr>
                <a:t>Matti</a:t>
              </a:r>
              <a:r>
                <a:rPr lang="en-US" sz="1000" b="1" dirty="0">
                  <a:solidFill>
                    <a:prstClr val="black"/>
                  </a:solidFill>
                  <a:latin typeface="Tahoma" charset="0"/>
                </a:rPr>
                <a:t/>
              </a:r>
              <a:br>
                <a:rPr lang="en-US" sz="1000" b="1" dirty="0">
                  <a:solidFill>
                    <a:prstClr val="black"/>
                  </a:solidFill>
                  <a:latin typeface="Tahoma" charset="0"/>
                </a:rPr>
              </a:br>
              <a:r>
                <a:rPr lang="en-US" sz="1000" b="1" dirty="0" err="1">
                  <a:solidFill>
                    <a:prstClr val="black"/>
                  </a:solidFill>
                  <a:latin typeface="Tahoma" charset="0"/>
                </a:rPr>
                <a:t>Koskitalo</a:t>
              </a:r>
              <a:r>
                <a:rPr lang="en-US" sz="1000" b="1" dirty="0">
                  <a:solidFill>
                    <a:prstClr val="black"/>
                  </a:solidFill>
                  <a:latin typeface="Tahoma" charset="0"/>
                </a:rPr>
                <a:t>   </a:t>
              </a:r>
              <a:r>
                <a:rPr lang="en-US" sz="1000" b="1" dirty="0" err="1">
                  <a:solidFill>
                    <a:prstClr val="black"/>
                  </a:solidFill>
                  <a:latin typeface="Tahoma" charset="0"/>
                </a:rPr>
                <a:t>Pirkko</a:t>
              </a:r>
              <a:r>
                <a:rPr lang="en-US" sz="1000" b="1" dirty="0">
                  <a:solidFill>
                    <a:prstClr val="black"/>
                  </a:solidFill>
                  <a:latin typeface="Tahoma" charset="0"/>
                </a:rPr>
                <a:t/>
              </a:r>
              <a:br>
                <a:rPr lang="en-US" sz="1000" b="1" dirty="0">
                  <a:solidFill>
                    <a:prstClr val="black"/>
                  </a:solidFill>
                  <a:latin typeface="Tahoma" charset="0"/>
                </a:rPr>
              </a:br>
              <a:r>
                <a:rPr lang="en-US" sz="1000" b="1" dirty="0" err="1">
                  <a:solidFill>
                    <a:prstClr val="black"/>
                  </a:solidFill>
                  <a:latin typeface="Tahoma" charset="0"/>
                </a:rPr>
                <a:t>Labrune</a:t>
              </a:r>
              <a:r>
                <a:rPr lang="en-US" sz="1000" b="1" dirty="0">
                  <a:solidFill>
                    <a:prstClr val="black"/>
                  </a:solidFill>
                  <a:latin typeface="Tahoma" charset="0"/>
                </a:rPr>
                <a:t>    Janine</a:t>
              </a:r>
              <a:br>
                <a:rPr lang="en-US" sz="1000" b="1" dirty="0">
                  <a:solidFill>
                    <a:prstClr val="black"/>
                  </a:solidFill>
                  <a:latin typeface="Tahoma" charset="0"/>
                </a:rPr>
              </a:br>
              <a:r>
                <a:rPr lang="en-US" sz="1000" b="1" dirty="0">
                  <a:solidFill>
                    <a:prstClr val="black"/>
                  </a:solidFill>
                  <a:latin typeface="Tahoma" charset="0"/>
                </a:rPr>
                <a:t>Larsson     Maria</a:t>
              </a:r>
              <a:br>
                <a:rPr lang="en-US" sz="1000" b="1" dirty="0">
                  <a:solidFill>
                    <a:prstClr val="black"/>
                  </a:solidFill>
                  <a:latin typeface="Tahoma" charset="0"/>
                </a:rPr>
              </a:br>
              <a:r>
                <a:rPr lang="en-US" sz="1000" b="1" dirty="0">
                  <a:solidFill>
                    <a:prstClr val="black"/>
                  </a:solidFill>
                  <a:latin typeface="Tahoma" charset="0"/>
                </a:rPr>
                <a:t>Latimer      </a:t>
              </a:r>
              <a:r>
                <a:rPr lang="en-US" sz="1000" b="1" dirty="0" err="1">
                  <a:solidFill>
                    <a:prstClr val="black"/>
                  </a:solidFill>
                  <a:latin typeface="Tahoma" charset="0"/>
                </a:rPr>
                <a:t>Yoshi</a:t>
              </a:r>
              <a:r>
                <a:rPr lang="en-US" sz="1000" b="1" dirty="0">
                  <a:solidFill>
                    <a:prstClr val="black"/>
                  </a:solidFill>
                  <a:latin typeface="Tahoma" charset="0"/>
                </a:rPr>
                <a:t/>
              </a:r>
              <a:br>
                <a:rPr lang="en-US" sz="1000" b="1" dirty="0">
                  <a:solidFill>
                    <a:prstClr val="black"/>
                  </a:solidFill>
                  <a:latin typeface="Tahoma" charset="0"/>
                </a:rPr>
              </a:br>
              <a:r>
                <a:rPr lang="en-US" sz="1000" b="1" dirty="0" err="1">
                  <a:solidFill>
                    <a:prstClr val="black"/>
                  </a:solidFill>
                  <a:latin typeface="Tahoma" charset="0"/>
                </a:rPr>
                <a:t>Lebihan</a:t>
              </a:r>
              <a:r>
                <a:rPr lang="en-US" sz="1000" b="1" dirty="0">
                  <a:solidFill>
                    <a:prstClr val="black"/>
                  </a:solidFill>
                  <a:latin typeface="Tahoma" charset="0"/>
                </a:rPr>
                <a:t>     Laurence</a:t>
              </a:r>
              <a:br>
                <a:rPr lang="en-US" sz="1000" b="1" dirty="0">
                  <a:solidFill>
                    <a:prstClr val="black"/>
                  </a:solidFill>
                  <a:latin typeface="Tahoma" charset="0"/>
                </a:rPr>
              </a:br>
              <a:r>
                <a:rPr lang="en-US" sz="1000" b="1" dirty="0">
                  <a:solidFill>
                    <a:prstClr val="black"/>
                  </a:solidFill>
                  <a:latin typeface="Tahoma" charset="0"/>
                </a:rPr>
                <a:t>Lincoln      Elizabeth</a:t>
              </a:r>
              <a:br>
                <a:rPr lang="en-US" sz="1000" b="1" dirty="0">
                  <a:solidFill>
                    <a:prstClr val="black"/>
                  </a:solidFill>
                  <a:latin typeface="Tahoma" charset="0"/>
                </a:rPr>
              </a:br>
              <a:r>
                <a:rPr lang="en-US" sz="1000" b="1" dirty="0">
                  <a:solidFill>
                    <a:prstClr val="black"/>
                  </a:solidFill>
                  <a:latin typeface="Tahoma" charset="0"/>
                </a:rPr>
                <a:t>McKenna   Patricia</a:t>
              </a:r>
            </a:p>
          </p:txBody>
        </p:sp>
        <p:sp>
          <p:nvSpPr>
            <p:cNvPr id="290839" name="Rectangle 23"/>
            <p:cNvSpPr>
              <a:spLocks noChangeArrowheads="1"/>
            </p:cNvSpPr>
            <p:nvPr/>
          </p:nvSpPr>
          <p:spPr bwMode="auto">
            <a:xfrm>
              <a:off x="3264" y="3216"/>
              <a:ext cx="865" cy="289"/>
            </a:xfrm>
            <a:prstGeom prst="rect">
              <a:avLst/>
            </a:prstGeom>
            <a:noFill/>
            <a:ln w="12700">
              <a:noFill/>
              <a:miter lim="800000"/>
              <a:headEnd/>
              <a:tailEnd/>
            </a:ln>
            <a:effectLst/>
          </p:spPr>
          <p:txBody>
            <a:bodyPr wrap="none" lIns="90488" tIns="44450" rIns="90488" bIns="44450">
              <a:spAutoFit/>
            </a:bodyPr>
            <a:lstStyle/>
            <a:p>
              <a:r>
                <a:rPr lang="en-US" sz="1200" b="1" dirty="0">
                  <a:solidFill>
                    <a:srgbClr val="FFFFFF"/>
                  </a:solidFill>
                  <a:latin typeface="Tahoma" charset="0"/>
                </a:rPr>
                <a:t>File1: Page 242</a:t>
              </a:r>
            </a:p>
            <a:p>
              <a:endParaRPr lang="en-US" sz="1200" b="1" dirty="0">
                <a:solidFill>
                  <a:srgbClr val="FFFFFF"/>
                </a:solidFill>
                <a:latin typeface="Tahoma" charset="0"/>
              </a:endParaRPr>
            </a:p>
          </p:txBody>
        </p:sp>
        <p:sp>
          <p:nvSpPr>
            <p:cNvPr id="290840" name="Rectangle 24"/>
            <p:cNvSpPr>
              <a:spLocks noChangeArrowheads="1"/>
            </p:cNvSpPr>
            <p:nvPr/>
          </p:nvSpPr>
          <p:spPr bwMode="auto">
            <a:xfrm>
              <a:off x="4320" y="3364"/>
              <a:ext cx="1200" cy="768"/>
            </a:xfrm>
            <a:prstGeom prst="rect">
              <a:avLst/>
            </a:prstGeom>
            <a:solidFill>
              <a:schemeClr val="bg1"/>
            </a:solidFill>
            <a:ln w="12700">
              <a:solidFill>
                <a:schemeClr val="tx1"/>
              </a:solidFill>
              <a:miter lim="800000"/>
              <a:headEnd/>
              <a:tailEnd/>
            </a:ln>
            <a:effectLst>
              <a:outerShdw dist="107763" dir="2700000" algn="ctr" rotWithShape="0">
                <a:schemeClr val="folHlink"/>
              </a:outerShdw>
            </a:effectLst>
          </p:spPr>
          <p:txBody>
            <a:bodyPr wrap="none" lIns="90488" tIns="44450" rIns="90488" bIns="44450" anchor="ctr"/>
            <a:lstStyle/>
            <a:p>
              <a:pPr defTabSz="271463"/>
              <a:r>
                <a:rPr lang="en-US" sz="1000" b="1" dirty="0">
                  <a:solidFill>
                    <a:prstClr val="black"/>
                  </a:solidFill>
                  <a:latin typeface="Tahoma" charset="0"/>
                </a:rPr>
                <a:t>Mendel     Roland</a:t>
              </a:r>
              <a:br>
                <a:rPr lang="en-US" sz="1000" b="1" dirty="0">
                  <a:solidFill>
                    <a:prstClr val="black"/>
                  </a:solidFill>
                  <a:latin typeface="Tahoma" charset="0"/>
                </a:rPr>
              </a:br>
              <a:r>
                <a:rPr lang="en-US" sz="1000" b="1" dirty="0">
                  <a:solidFill>
                    <a:prstClr val="black"/>
                  </a:solidFill>
                  <a:latin typeface="Tahoma" charset="0"/>
                </a:rPr>
                <a:t>Muller       Rita</a:t>
              </a:r>
              <a:br>
                <a:rPr lang="en-US" sz="1000" b="1" dirty="0">
                  <a:solidFill>
                    <a:prstClr val="black"/>
                  </a:solidFill>
                  <a:latin typeface="Tahoma" charset="0"/>
                </a:rPr>
              </a:br>
              <a:r>
                <a:rPr lang="en-US" sz="1000" b="1" dirty="0">
                  <a:solidFill>
                    <a:prstClr val="black"/>
                  </a:solidFill>
                  <a:latin typeface="Tahoma" charset="0"/>
                </a:rPr>
                <a:t>Nagy         Helvetius</a:t>
              </a:r>
              <a:br>
                <a:rPr lang="en-US" sz="1000" b="1" dirty="0">
                  <a:solidFill>
                    <a:prstClr val="black"/>
                  </a:solidFill>
                  <a:latin typeface="Tahoma" charset="0"/>
                </a:rPr>
              </a:br>
              <a:r>
                <a:rPr lang="en-US" sz="1000" b="1" dirty="0">
                  <a:solidFill>
                    <a:prstClr val="black"/>
                  </a:solidFill>
                  <a:latin typeface="Tahoma" charset="0"/>
                </a:rPr>
                <a:t>O'Rourke  Timothy</a:t>
              </a:r>
              <a:br>
                <a:rPr lang="en-US" sz="1000" b="1" dirty="0">
                  <a:solidFill>
                    <a:prstClr val="black"/>
                  </a:solidFill>
                  <a:latin typeface="Tahoma" charset="0"/>
                </a:rPr>
              </a:br>
              <a:r>
                <a:rPr lang="en-US" sz="1000" b="1" dirty="0" err="1">
                  <a:solidFill>
                    <a:prstClr val="black"/>
                  </a:solidFill>
                  <a:latin typeface="Tahoma" charset="0"/>
                </a:rPr>
                <a:t>Ottlieb</a:t>
              </a:r>
              <a:r>
                <a:rPr lang="en-US" sz="1000" b="1" dirty="0">
                  <a:solidFill>
                    <a:prstClr val="black"/>
                  </a:solidFill>
                  <a:latin typeface="Tahoma" charset="0"/>
                </a:rPr>
                <a:t>       Sven</a:t>
              </a:r>
              <a:br>
                <a:rPr lang="en-US" sz="1000" b="1" dirty="0">
                  <a:solidFill>
                    <a:prstClr val="black"/>
                  </a:solidFill>
                  <a:latin typeface="Tahoma" charset="0"/>
                </a:rPr>
              </a:br>
              <a:r>
                <a:rPr lang="en-US" sz="1000" b="1" dirty="0" err="1">
                  <a:solidFill>
                    <a:prstClr val="black"/>
                  </a:solidFill>
                  <a:latin typeface="Tahoma" charset="0"/>
                </a:rPr>
                <a:t>Paolino</a:t>
              </a:r>
              <a:r>
                <a:rPr lang="en-US" sz="1000" b="1" dirty="0">
                  <a:solidFill>
                    <a:prstClr val="black"/>
                  </a:solidFill>
                  <a:latin typeface="Tahoma" charset="0"/>
                </a:rPr>
                <a:t>     Miguel</a:t>
              </a:r>
              <a:br>
                <a:rPr lang="en-US" sz="1000" b="1" dirty="0">
                  <a:solidFill>
                    <a:prstClr val="black"/>
                  </a:solidFill>
                  <a:latin typeface="Tahoma" charset="0"/>
                </a:rPr>
              </a:br>
              <a:r>
                <a:rPr lang="en-US" sz="1000" b="1" dirty="0" err="1">
                  <a:solidFill>
                    <a:prstClr val="black"/>
                  </a:solidFill>
                  <a:latin typeface="Tahoma" charset="0"/>
                </a:rPr>
                <a:t>Parente</a:t>
              </a:r>
              <a:r>
                <a:rPr lang="en-US" sz="1000" b="1" dirty="0">
                  <a:solidFill>
                    <a:prstClr val="black"/>
                  </a:solidFill>
                  <a:latin typeface="Tahoma" charset="0"/>
                </a:rPr>
                <a:t>     Paula</a:t>
              </a:r>
              <a:br>
                <a:rPr lang="en-US" sz="1000" b="1" dirty="0">
                  <a:solidFill>
                    <a:prstClr val="black"/>
                  </a:solidFill>
                  <a:latin typeface="Tahoma" charset="0"/>
                </a:rPr>
              </a:br>
              <a:r>
                <a:rPr lang="en-US" sz="1000" b="1" dirty="0">
                  <a:solidFill>
                    <a:prstClr val="black"/>
                  </a:solidFill>
                  <a:latin typeface="Tahoma" charset="0"/>
                </a:rPr>
                <a:t>Pereira      Manuel</a:t>
              </a:r>
            </a:p>
          </p:txBody>
        </p:sp>
        <p:sp>
          <p:nvSpPr>
            <p:cNvPr id="290841" name="Rectangle 25"/>
            <p:cNvSpPr>
              <a:spLocks noChangeArrowheads="1"/>
            </p:cNvSpPr>
            <p:nvPr/>
          </p:nvSpPr>
          <p:spPr bwMode="auto">
            <a:xfrm>
              <a:off x="4512" y="3216"/>
              <a:ext cx="894" cy="173"/>
            </a:xfrm>
            <a:prstGeom prst="rect">
              <a:avLst/>
            </a:prstGeom>
            <a:noFill/>
            <a:ln w="12700">
              <a:noFill/>
              <a:miter lim="800000"/>
              <a:headEnd/>
              <a:tailEnd/>
            </a:ln>
            <a:effectLst/>
          </p:spPr>
          <p:txBody>
            <a:bodyPr wrap="none" lIns="90488" tIns="44450" rIns="90488" bIns="44450">
              <a:spAutoFit/>
            </a:bodyPr>
            <a:lstStyle/>
            <a:p>
              <a:r>
                <a:rPr lang="en-US" sz="1200" b="1" dirty="0">
                  <a:solidFill>
                    <a:srgbClr val="FFFFFF"/>
                  </a:solidFill>
                  <a:latin typeface="Tahoma" charset="0"/>
                </a:rPr>
                <a:t>File 1: Page 243</a:t>
              </a:r>
            </a:p>
          </p:txBody>
        </p:sp>
        <p:sp>
          <p:nvSpPr>
            <p:cNvPr id="290842" name="Rectangle 26"/>
            <p:cNvSpPr>
              <a:spLocks noChangeArrowheads="1"/>
            </p:cNvSpPr>
            <p:nvPr/>
          </p:nvSpPr>
          <p:spPr bwMode="auto">
            <a:xfrm>
              <a:off x="1536" y="3216"/>
              <a:ext cx="894" cy="173"/>
            </a:xfrm>
            <a:prstGeom prst="rect">
              <a:avLst/>
            </a:prstGeom>
            <a:noFill/>
            <a:ln w="12700">
              <a:noFill/>
              <a:miter lim="800000"/>
              <a:headEnd/>
              <a:tailEnd/>
            </a:ln>
            <a:effectLst/>
          </p:spPr>
          <p:txBody>
            <a:bodyPr wrap="none" lIns="90488" tIns="44450" rIns="90488" bIns="44450">
              <a:spAutoFit/>
            </a:bodyPr>
            <a:lstStyle/>
            <a:p>
              <a:r>
                <a:rPr lang="en-US" sz="1200" b="1" dirty="0">
                  <a:solidFill>
                    <a:srgbClr val="FFFFFF"/>
                  </a:solidFill>
                  <a:latin typeface="Tahoma" charset="0"/>
                </a:rPr>
                <a:t>File 1: Page 241</a:t>
              </a:r>
            </a:p>
          </p:txBody>
        </p:sp>
        <p:sp>
          <p:nvSpPr>
            <p:cNvPr id="290843" name="Freeform 27"/>
            <p:cNvSpPr>
              <a:spLocks/>
            </p:cNvSpPr>
            <p:nvPr/>
          </p:nvSpPr>
          <p:spPr bwMode="auto">
            <a:xfrm>
              <a:off x="1824" y="2736"/>
              <a:ext cx="432" cy="528"/>
            </a:xfrm>
            <a:custGeom>
              <a:avLst/>
              <a:gdLst/>
              <a:ahLst/>
              <a:cxnLst>
                <a:cxn ang="0">
                  <a:pos x="576" y="0"/>
                </a:cxn>
                <a:cxn ang="0">
                  <a:pos x="0" y="0"/>
                </a:cxn>
                <a:cxn ang="0">
                  <a:pos x="0" y="672"/>
                </a:cxn>
              </a:cxnLst>
              <a:rect l="0" t="0" r="r" b="b"/>
              <a:pathLst>
                <a:path w="577" h="673">
                  <a:moveTo>
                    <a:pt x="576" y="0"/>
                  </a:moveTo>
                  <a:lnTo>
                    <a:pt x="0" y="0"/>
                  </a:lnTo>
                  <a:lnTo>
                    <a:pt x="0" y="672"/>
                  </a:lnTo>
                </a:path>
              </a:pathLst>
            </a:cu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n-US">
                <a:solidFill>
                  <a:srgbClr val="FFFFFF"/>
                </a:solidFill>
              </a:endParaRPr>
            </a:p>
          </p:txBody>
        </p:sp>
        <p:sp>
          <p:nvSpPr>
            <p:cNvPr id="290844" name="Freeform 28"/>
            <p:cNvSpPr>
              <a:spLocks/>
            </p:cNvSpPr>
            <p:nvPr/>
          </p:nvSpPr>
          <p:spPr bwMode="auto">
            <a:xfrm>
              <a:off x="3504" y="3024"/>
              <a:ext cx="1248" cy="240"/>
            </a:xfrm>
            <a:custGeom>
              <a:avLst/>
              <a:gdLst/>
              <a:ahLst/>
              <a:cxnLst>
                <a:cxn ang="0">
                  <a:pos x="0" y="0"/>
                </a:cxn>
                <a:cxn ang="0">
                  <a:pos x="528" y="0"/>
                </a:cxn>
                <a:cxn ang="0">
                  <a:pos x="528" y="528"/>
                </a:cxn>
              </a:cxnLst>
              <a:rect l="0" t="0" r="r" b="b"/>
              <a:pathLst>
                <a:path w="529" h="529">
                  <a:moveTo>
                    <a:pt x="0" y="0"/>
                  </a:moveTo>
                  <a:lnTo>
                    <a:pt x="528" y="0"/>
                  </a:lnTo>
                  <a:lnTo>
                    <a:pt x="528" y="528"/>
                  </a:lnTo>
                </a:path>
              </a:pathLst>
            </a:custGeom>
            <a:ln>
              <a:headEnd type="none" w="med" len="med"/>
              <a:tailEnd type="triangle" w="med" len="med"/>
            </a:ln>
          </p:spPr>
          <p:style>
            <a:lnRef idx="3">
              <a:schemeClr val="accent3"/>
            </a:lnRef>
            <a:fillRef idx="0">
              <a:schemeClr val="accent3"/>
            </a:fillRef>
            <a:effectRef idx="2">
              <a:schemeClr val="accent3"/>
            </a:effectRef>
            <a:fontRef idx="minor">
              <a:schemeClr val="tx1"/>
            </a:fontRef>
          </p:style>
          <p:txBody>
            <a:bodyPr/>
            <a:lstStyle/>
            <a:p>
              <a:endParaRPr lang="en-US">
                <a:solidFill>
                  <a:srgbClr val="FFFFFF"/>
                </a:solidFill>
              </a:endParaRPr>
            </a:p>
          </p:txBody>
        </p:sp>
        <p:sp>
          <p:nvSpPr>
            <p:cNvPr id="290845" name="Freeform 29"/>
            <p:cNvSpPr>
              <a:spLocks/>
            </p:cNvSpPr>
            <p:nvPr/>
          </p:nvSpPr>
          <p:spPr bwMode="auto">
            <a:xfrm>
              <a:off x="4656" y="1152"/>
              <a:ext cx="144" cy="336"/>
            </a:xfrm>
            <a:custGeom>
              <a:avLst/>
              <a:gdLst/>
              <a:ahLst/>
              <a:cxnLst>
                <a:cxn ang="0">
                  <a:pos x="0" y="0"/>
                </a:cxn>
                <a:cxn ang="0">
                  <a:pos x="528" y="0"/>
                </a:cxn>
                <a:cxn ang="0">
                  <a:pos x="528" y="528"/>
                </a:cxn>
              </a:cxnLst>
              <a:rect l="0" t="0" r="r" b="b"/>
              <a:pathLst>
                <a:path w="529" h="529">
                  <a:moveTo>
                    <a:pt x="0" y="0"/>
                  </a:moveTo>
                  <a:lnTo>
                    <a:pt x="528" y="0"/>
                  </a:lnTo>
                  <a:lnTo>
                    <a:pt x="528" y="528"/>
                  </a:lnTo>
                </a:path>
              </a:pathLst>
            </a:custGeom>
            <a:ln>
              <a:headEnd type="none" w="med" len="med"/>
              <a:tailEnd type="triangle" w="med" len="med"/>
            </a:ln>
          </p:spPr>
          <p:style>
            <a:lnRef idx="3">
              <a:schemeClr val="accent3"/>
            </a:lnRef>
            <a:fillRef idx="0">
              <a:schemeClr val="accent3"/>
            </a:fillRef>
            <a:effectRef idx="2">
              <a:schemeClr val="accent3"/>
            </a:effectRef>
            <a:fontRef idx="minor">
              <a:schemeClr val="tx1"/>
            </a:fontRef>
          </p:style>
          <p:txBody>
            <a:bodyPr/>
            <a:lstStyle/>
            <a:p>
              <a:endParaRPr lang="en-US">
                <a:solidFill>
                  <a:srgbClr val="FFFFFF"/>
                </a:solidFill>
              </a:endParaRPr>
            </a:p>
          </p:txBody>
        </p:sp>
        <p:sp>
          <p:nvSpPr>
            <p:cNvPr id="290846" name="Freeform 30"/>
            <p:cNvSpPr>
              <a:spLocks/>
            </p:cNvSpPr>
            <p:nvPr/>
          </p:nvSpPr>
          <p:spPr bwMode="auto">
            <a:xfrm>
              <a:off x="2208" y="1248"/>
              <a:ext cx="768" cy="240"/>
            </a:xfrm>
            <a:custGeom>
              <a:avLst/>
              <a:gdLst/>
              <a:ahLst/>
              <a:cxnLst>
                <a:cxn ang="0">
                  <a:pos x="0" y="0"/>
                </a:cxn>
                <a:cxn ang="0">
                  <a:pos x="528" y="0"/>
                </a:cxn>
                <a:cxn ang="0">
                  <a:pos x="528" y="528"/>
                </a:cxn>
              </a:cxnLst>
              <a:rect l="0" t="0" r="r" b="b"/>
              <a:pathLst>
                <a:path w="529" h="529">
                  <a:moveTo>
                    <a:pt x="0" y="0"/>
                  </a:moveTo>
                  <a:lnTo>
                    <a:pt x="528" y="0"/>
                  </a:lnTo>
                  <a:lnTo>
                    <a:pt x="528" y="528"/>
                  </a:lnTo>
                </a:path>
              </a:pathLst>
            </a:cu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txBody>
            <a:bodyPr/>
            <a:lstStyle/>
            <a:p>
              <a:endParaRPr lang="en-US">
                <a:solidFill>
                  <a:srgbClr val="FFFFFF"/>
                </a:solidFill>
              </a:endParaRPr>
            </a:p>
          </p:txBody>
        </p:sp>
        <p:sp>
          <p:nvSpPr>
            <p:cNvPr id="290847" name="Freeform 31"/>
            <p:cNvSpPr>
              <a:spLocks/>
            </p:cNvSpPr>
            <p:nvPr/>
          </p:nvSpPr>
          <p:spPr bwMode="auto">
            <a:xfrm>
              <a:off x="3456" y="960"/>
              <a:ext cx="336" cy="96"/>
            </a:xfrm>
            <a:custGeom>
              <a:avLst/>
              <a:gdLst/>
              <a:ahLst/>
              <a:cxnLst>
                <a:cxn ang="0">
                  <a:pos x="0" y="0"/>
                </a:cxn>
                <a:cxn ang="0">
                  <a:pos x="528" y="0"/>
                </a:cxn>
                <a:cxn ang="0">
                  <a:pos x="528" y="528"/>
                </a:cxn>
              </a:cxnLst>
              <a:rect l="0" t="0" r="r" b="b"/>
              <a:pathLst>
                <a:path w="529" h="529">
                  <a:moveTo>
                    <a:pt x="0" y="0"/>
                  </a:moveTo>
                  <a:lnTo>
                    <a:pt x="528" y="0"/>
                  </a:lnTo>
                  <a:lnTo>
                    <a:pt x="528" y="528"/>
                  </a:lnTo>
                </a:path>
              </a:pathLst>
            </a:custGeom>
            <a:ln>
              <a:headEnd type="none" w="med" len="med"/>
              <a:tailEnd type="triangle" w="med" len="med"/>
            </a:ln>
          </p:spPr>
          <p:style>
            <a:lnRef idx="3">
              <a:schemeClr val="accent3"/>
            </a:lnRef>
            <a:fillRef idx="0">
              <a:schemeClr val="accent3"/>
            </a:fillRef>
            <a:effectRef idx="2">
              <a:schemeClr val="accent3"/>
            </a:effectRef>
            <a:fontRef idx="minor">
              <a:schemeClr val="tx1"/>
            </a:fontRef>
          </p:style>
          <p:txBody>
            <a:bodyPr/>
            <a:lstStyle/>
            <a:p>
              <a:endParaRPr lang="en-US">
                <a:solidFill>
                  <a:srgbClr val="FFFFFF"/>
                </a:solidFill>
              </a:endParaRPr>
            </a:p>
          </p:txBody>
        </p:sp>
        <p:sp>
          <p:nvSpPr>
            <p:cNvPr id="290848" name="Freeform 32"/>
            <p:cNvSpPr>
              <a:spLocks/>
            </p:cNvSpPr>
            <p:nvPr/>
          </p:nvSpPr>
          <p:spPr bwMode="auto">
            <a:xfrm>
              <a:off x="960" y="1152"/>
              <a:ext cx="144" cy="432"/>
            </a:xfrm>
            <a:custGeom>
              <a:avLst/>
              <a:gdLst/>
              <a:ahLst/>
              <a:cxnLst>
                <a:cxn ang="0">
                  <a:pos x="576" y="0"/>
                </a:cxn>
                <a:cxn ang="0">
                  <a:pos x="0" y="0"/>
                </a:cxn>
                <a:cxn ang="0">
                  <a:pos x="0" y="672"/>
                </a:cxn>
              </a:cxnLst>
              <a:rect l="0" t="0" r="r" b="b"/>
              <a:pathLst>
                <a:path w="577" h="673">
                  <a:moveTo>
                    <a:pt x="576" y="0"/>
                  </a:moveTo>
                  <a:lnTo>
                    <a:pt x="0" y="0"/>
                  </a:lnTo>
                  <a:lnTo>
                    <a:pt x="0" y="672"/>
                  </a:lnTo>
                </a:path>
              </a:pathLst>
            </a:cu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n-US">
                <a:solidFill>
                  <a:srgbClr val="FFFFFF"/>
                </a:solidFill>
              </a:endParaRPr>
            </a:p>
          </p:txBody>
        </p:sp>
        <p:sp>
          <p:nvSpPr>
            <p:cNvPr id="290849" name="Freeform 33"/>
            <p:cNvSpPr>
              <a:spLocks/>
            </p:cNvSpPr>
            <p:nvPr/>
          </p:nvSpPr>
          <p:spPr bwMode="auto">
            <a:xfrm>
              <a:off x="1968" y="816"/>
              <a:ext cx="384" cy="240"/>
            </a:xfrm>
            <a:custGeom>
              <a:avLst/>
              <a:gdLst/>
              <a:ahLst/>
              <a:cxnLst>
                <a:cxn ang="0">
                  <a:pos x="576" y="0"/>
                </a:cxn>
                <a:cxn ang="0">
                  <a:pos x="0" y="0"/>
                </a:cxn>
                <a:cxn ang="0">
                  <a:pos x="0" y="672"/>
                </a:cxn>
              </a:cxnLst>
              <a:rect l="0" t="0" r="r" b="b"/>
              <a:pathLst>
                <a:path w="577" h="673">
                  <a:moveTo>
                    <a:pt x="576" y="0"/>
                  </a:moveTo>
                  <a:lnTo>
                    <a:pt x="0" y="0"/>
                  </a:lnTo>
                  <a:lnTo>
                    <a:pt x="0" y="672"/>
                  </a:lnTo>
                </a:path>
              </a:pathLst>
            </a:custGeom>
            <a:ln>
              <a:headEnd type="none" w="med" len="me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n-US">
                <a:solidFill>
                  <a:srgbClr val="FFFFFF"/>
                </a:solidFill>
              </a:endParaRPr>
            </a:p>
          </p:txBody>
        </p:sp>
        <p:sp>
          <p:nvSpPr>
            <p:cNvPr id="290850" name="Line 34"/>
            <p:cNvSpPr>
              <a:spLocks noChangeShapeType="1"/>
            </p:cNvSpPr>
            <p:nvPr/>
          </p:nvSpPr>
          <p:spPr bwMode="auto">
            <a:xfrm flipH="1">
              <a:off x="3408" y="2304"/>
              <a:ext cx="624" cy="720"/>
            </a:xfrm>
            <a:prstGeom prst="line">
              <a:avLst/>
            </a:prstGeom>
            <a:ln>
              <a:headEnd type="none" w="sm" len="sm"/>
              <a:tailEnd type="triangle" w="med" len="med"/>
            </a:ln>
          </p:spPr>
          <p:style>
            <a:lnRef idx="3">
              <a:schemeClr val="accent3"/>
            </a:lnRef>
            <a:fillRef idx="0">
              <a:schemeClr val="accent3"/>
            </a:fillRef>
            <a:effectRef idx="2">
              <a:schemeClr val="accent3"/>
            </a:effectRef>
            <a:fontRef idx="minor">
              <a:schemeClr val="tx1"/>
            </a:fontRef>
          </p:style>
          <p:txBody>
            <a:bodyPr/>
            <a:lstStyle/>
            <a:p>
              <a:endParaRPr lang="en-US">
                <a:solidFill>
                  <a:srgbClr val="FFFFFF"/>
                </a:solidFill>
              </a:endParaRPr>
            </a:p>
          </p:txBody>
        </p:sp>
        <p:sp>
          <p:nvSpPr>
            <p:cNvPr id="290851" name="Line 35"/>
            <p:cNvSpPr>
              <a:spLocks noChangeShapeType="1"/>
            </p:cNvSpPr>
            <p:nvPr/>
          </p:nvSpPr>
          <p:spPr bwMode="auto">
            <a:xfrm>
              <a:off x="1632" y="1824"/>
              <a:ext cx="624" cy="864"/>
            </a:xfrm>
            <a:prstGeom prst="line">
              <a:avLst/>
            </a:prstGeom>
            <a:ln>
              <a:headEnd type="none" w="sm" len="sm"/>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n-US">
                <a:solidFill>
                  <a:srgbClr val="FFFFFF"/>
                </a:solidFill>
              </a:endParaRPr>
            </a:p>
          </p:txBody>
        </p:sp>
        <p:sp>
          <p:nvSpPr>
            <p:cNvPr id="290852" name="Rectangle 36"/>
            <p:cNvSpPr>
              <a:spLocks noChangeArrowheads="1"/>
            </p:cNvSpPr>
            <p:nvPr/>
          </p:nvSpPr>
          <p:spPr bwMode="auto">
            <a:xfrm>
              <a:off x="1104" y="912"/>
              <a:ext cx="894" cy="173"/>
            </a:xfrm>
            <a:prstGeom prst="rect">
              <a:avLst/>
            </a:prstGeom>
            <a:noFill/>
            <a:ln w="12700">
              <a:noFill/>
              <a:miter lim="800000"/>
              <a:headEnd/>
              <a:tailEnd/>
            </a:ln>
            <a:effectLst/>
          </p:spPr>
          <p:txBody>
            <a:bodyPr wrap="none" lIns="90488" tIns="44450" rIns="90488" bIns="44450">
              <a:spAutoFit/>
            </a:bodyPr>
            <a:lstStyle/>
            <a:p>
              <a:r>
                <a:rPr lang="en-US" sz="1200" b="1" dirty="0">
                  <a:solidFill>
                    <a:srgbClr val="FFFFFF"/>
                  </a:solidFill>
                  <a:latin typeface="Tahoma" charset="0"/>
                </a:rPr>
                <a:t>File 1: Page 312</a:t>
              </a:r>
            </a:p>
          </p:txBody>
        </p:sp>
        <p:sp>
          <p:nvSpPr>
            <p:cNvPr id="290853" name="Rectangle 37"/>
            <p:cNvSpPr>
              <a:spLocks noChangeArrowheads="1"/>
            </p:cNvSpPr>
            <p:nvPr/>
          </p:nvSpPr>
          <p:spPr bwMode="auto">
            <a:xfrm>
              <a:off x="3792" y="912"/>
              <a:ext cx="894" cy="173"/>
            </a:xfrm>
            <a:prstGeom prst="rect">
              <a:avLst/>
            </a:prstGeom>
            <a:noFill/>
            <a:ln w="12700">
              <a:noFill/>
              <a:miter lim="800000"/>
              <a:headEnd/>
              <a:tailEnd/>
            </a:ln>
            <a:effectLst/>
          </p:spPr>
          <p:txBody>
            <a:bodyPr wrap="none" lIns="90488" tIns="44450" rIns="90488" bIns="44450">
              <a:spAutoFit/>
            </a:bodyPr>
            <a:lstStyle/>
            <a:p>
              <a:r>
                <a:rPr lang="en-US" sz="1200" b="1" dirty="0">
                  <a:solidFill>
                    <a:srgbClr val="FFFFFF"/>
                  </a:solidFill>
                  <a:latin typeface="Tahoma" charset="0"/>
                </a:rPr>
                <a:t>File 1: Page 313</a:t>
              </a:r>
            </a:p>
          </p:txBody>
        </p:sp>
        <p:sp>
          <p:nvSpPr>
            <p:cNvPr id="290854" name="Rectangle 38"/>
            <p:cNvSpPr>
              <a:spLocks noChangeArrowheads="1"/>
            </p:cNvSpPr>
            <p:nvPr/>
          </p:nvSpPr>
          <p:spPr bwMode="auto">
            <a:xfrm>
              <a:off x="2352" y="1488"/>
              <a:ext cx="894" cy="173"/>
            </a:xfrm>
            <a:prstGeom prst="rect">
              <a:avLst/>
            </a:prstGeom>
            <a:noFill/>
            <a:ln w="12700">
              <a:noFill/>
              <a:miter lim="800000"/>
              <a:headEnd/>
              <a:tailEnd/>
            </a:ln>
            <a:effectLst/>
          </p:spPr>
          <p:txBody>
            <a:bodyPr wrap="none" lIns="90488" tIns="44450" rIns="90488" bIns="44450">
              <a:spAutoFit/>
            </a:bodyPr>
            <a:lstStyle/>
            <a:p>
              <a:r>
                <a:rPr lang="en-US" sz="1200" b="1" dirty="0">
                  <a:solidFill>
                    <a:srgbClr val="FFFFFF"/>
                  </a:solidFill>
                  <a:latin typeface="Tahoma" charset="0"/>
                </a:rPr>
                <a:t>File 1: Page 309</a:t>
              </a:r>
            </a:p>
          </p:txBody>
        </p:sp>
        <p:sp>
          <p:nvSpPr>
            <p:cNvPr id="290855" name="Rectangle 39"/>
            <p:cNvSpPr>
              <a:spLocks noChangeArrowheads="1"/>
            </p:cNvSpPr>
            <p:nvPr/>
          </p:nvSpPr>
          <p:spPr bwMode="auto">
            <a:xfrm>
              <a:off x="4128" y="1488"/>
              <a:ext cx="894" cy="173"/>
            </a:xfrm>
            <a:prstGeom prst="rect">
              <a:avLst/>
            </a:prstGeom>
            <a:noFill/>
            <a:ln w="12700">
              <a:noFill/>
              <a:miter lim="800000"/>
              <a:headEnd/>
              <a:tailEnd/>
            </a:ln>
            <a:effectLst/>
          </p:spPr>
          <p:txBody>
            <a:bodyPr wrap="none" lIns="90488" tIns="44450" rIns="90488" bIns="44450">
              <a:spAutoFit/>
            </a:bodyPr>
            <a:lstStyle/>
            <a:p>
              <a:r>
                <a:rPr lang="en-US" sz="1200" b="1" dirty="0">
                  <a:solidFill>
                    <a:srgbClr val="FFFFFF"/>
                  </a:solidFill>
                  <a:latin typeface="Tahoma" charset="0"/>
                </a:rPr>
                <a:t>File 1: Page 310</a:t>
              </a:r>
            </a:p>
          </p:txBody>
        </p:sp>
        <p:sp>
          <p:nvSpPr>
            <p:cNvPr id="290856" name="Rectangle 40"/>
            <p:cNvSpPr>
              <a:spLocks noChangeArrowheads="1"/>
            </p:cNvSpPr>
            <p:nvPr/>
          </p:nvSpPr>
          <p:spPr bwMode="auto">
            <a:xfrm>
              <a:off x="1056" y="1488"/>
              <a:ext cx="894" cy="173"/>
            </a:xfrm>
            <a:prstGeom prst="rect">
              <a:avLst/>
            </a:prstGeom>
            <a:noFill/>
            <a:ln w="12700">
              <a:noFill/>
              <a:miter lim="800000"/>
              <a:headEnd/>
              <a:tailEnd/>
            </a:ln>
            <a:effectLst/>
          </p:spPr>
          <p:txBody>
            <a:bodyPr wrap="none" lIns="90488" tIns="44450" rIns="90488" bIns="44450">
              <a:spAutoFit/>
            </a:bodyPr>
            <a:lstStyle/>
            <a:p>
              <a:r>
                <a:rPr lang="en-US" sz="1200" b="1" dirty="0">
                  <a:solidFill>
                    <a:srgbClr val="FFFFFF"/>
                  </a:solidFill>
                  <a:latin typeface="Tahoma" charset="0"/>
                </a:rPr>
                <a:t>File 1: Page 308</a:t>
              </a:r>
            </a:p>
          </p:txBody>
        </p:sp>
        <p:sp>
          <p:nvSpPr>
            <p:cNvPr id="290857" name="Rectangle 41"/>
            <p:cNvSpPr>
              <a:spLocks noChangeArrowheads="1"/>
            </p:cNvSpPr>
            <p:nvPr/>
          </p:nvSpPr>
          <p:spPr bwMode="auto">
            <a:xfrm>
              <a:off x="2400" y="2496"/>
              <a:ext cx="894" cy="173"/>
            </a:xfrm>
            <a:prstGeom prst="rect">
              <a:avLst/>
            </a:prstGeom>
            <a:noFill/>
            <a:ln w="12700">
              <a:noFill/>
              <a:miter lim="800000"/>
              <a:headEnd/>
              <a:tailEnd/>
            </a:ln>
            <a:effectLst/>
          </p:spPr>
          <p:txBody>
            <a:bodyPr wrap="none" lIns="90488" tIns="44450" rIns="90488" bIns="44450">
              <a:spAutoFit/>
            </a:bodyPr>
            <a:lstStyle/>
            <a:p>
              <a:r>
                <a:rPr lang="en-US" sz="1200" b="1" dirty="0">
                  <a:solidFill>
                    <a:srgbClr val="FFFFFF"/>
                  </a:solidFill>
                  <a:latin typeface="Tahoma" charset="0"/>
                </a:rPr>
                <a:t>File 1: Page 248</a:t>
              </a:r>
            </a:p>
          </p:txBody>
        </p:sp>
        <p:sp>
          <p:nvSpPr>
            <p:cNvPr id="290858" name="Rectangle 42"/>
            <p:cNvSpPr>
              <a:spLocks noChangeArrowheads="1"/>
            </p:cNvSpPr>
            <p:nvPr/>
          </p:nvSpPr>
          <p:spPr bwMode="auto">
            <a:xfrm>
              <a:off x="2400" y="597"/>
              <a:ext cx="894" cy="173"/>
            </a:xfrm>
            <a:prstGeom prst="rect">
              <a:avLst/>
            </a:prstGeom>
            <a:noFill/>
            <a:ln w="12700">
              <a:noFill/>
              <a:miter lim="800000"/>
              <a:headEnd/>
              <a:tailEnd/>
            </a:ln>
            <a:effectLst/>
          </p:spPr>
          <p:txBody>
            <a:bodyPr wrap="none" lIns="90488" tIns="44450" rIns="90488" bIns="44450">
              <a:spAutoFit/>
            </a:bodyPr>
            <a:lstStyle/>
            <a:p>
              <a:r>
                <a:rPr lang="en-US" sz="1200" b="1" dirty="0">
                  <a:solidFill>
                    <a:srgbClr val="FFFFFF"/>
                  </a:solidFill>
                  <a:latin typeface="Tahoma" charset="0"/>
                </a:rPr>
                <a:t>File 1: Page 311</a:t>
              </a:r>
            </a:p>
          </p:txBody>
        </p:sp>
      </p:grpSp>
    </p:spTree>
    <p:extLst>
      <p:ext uri="{BB962C8B-B14F-4D97-AF65-F5344CB8AC3E}">
        <p14:creationId xmlns:p14="http://schemas.microsoft.com/office/powerpoint/2010/main" val="373674713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solidFill>
                  <a:srgbClr val="FFFFFF"/>
                </a:solidFill>
              </a:rPr>
              <a:t>Covering Indexes</a:t>
            </a:r>
            <a:endParaRPr lang="zh-CN" altLang="en-US" dirty="0">
              <a:solidFill>
                <a:srgbClr val="FFFFFF"/>
              </a:solidFill>
            </a:endParaRPr>
          </a:p>
        </p:txBody>
      </p:sp>
      <p:sp>
        <p:nvSpPr>
          <p:cNvPr id="3" name="Content Placeholder 2"/>
          <p:cNvSpPr>
            <a:spLocks noGrp="1"/>
          </p:cNvSpPr>
          <p:nvPr>
            <p:ph idx="1"/>
          </p:nvPr>
        </p:nvSpPr>
        <p:spPr/>
        <p:txBody>
          <a:bodyPr/>
          <a:lstStyle/>
          <a:p>
            <a:r>
              <a:rPr lang="en-US" altLang="zh-CN" dirty="0" smtClean="0">
                <a:solidFill>
                  <a:srgbClr val="FFFFFF"/>
                </a:solidFill>
              </a:rPr>
              <a:t>A covering index contains all data needed by query, in its leaf level.</a:t>
            </a:r>
          </a:p>
          <a:p>
            <a:pPr lvl="1">
              <a:lnSpc>
                <a:spcPct val="90000"/>
              </a:lnSpc>
            </a:pPr>
            <a:r>
              <a:rPr lang="en-US" altLang="zh-CN" sz="2600" dirty="0" smtClean="0">
                <a:solidFill>
                  <a:srgbClr val="FFFFFF"/>
                </a:solidFill>
              </a:rPr>
              <a:t>This may include the clustered index key(s)</a:t>
            </a:r>
          </a:p>
          <a:p>
            <a:pPr lvl="1">
              <a:lnSpc>
                <a:spcPct val="90000"/>
              </a:lnSpc>
            </a:pPr>
            <a:r>
              <a:rPr lang="en-US" altLang="zh-CN" sz="2600" dirty="0" smtClean="0">
                <a:solidFill>
                  <a:srgbClr val="FFFFFF"/>
                </a:solidFill>
              </a:rPr>
              <a:t>A query satisfied by covering index is covered query</a:t>
            </a:r>
          </a:p>
          <a:p>
            <a:r>
              <a:rPr lang="en-US" altLang="zh-CN" dirty="0" smtClean="0">
                <a:solidFill>
                  <a:srgbClr val="FFFFFF"/>
                </a:solidFill>
              </a:rPr>
              <a:t>So no bookmark lookup is needed, </a:t>
            </a:r>
            <a:r>
              <a:rPr lang="en-US" dirty="0" smtClean="0">
                <a:solidFill>
                  <a:srgbClr val="FFFFFF"/>
                </a:solidFill>
              </a:rPr>
              <a:t>fastest data access possible</a:t>
            </a:r>
            <a:endParaRPr lang="en-US" altLang="zh-CN" dirty="0" smtClean="0">
              <a:solidFill>
                <a:srgbClr val="FFFFFF"/>
              </a:solidFill>
            </a:endParaRPr>
          </a:p>
          <a:p>
            <a:r>
              <a:rPr lang="en-US" altLang="zh-CN" dirty="0" smtClean="0">
                <a:solidFill>
                  <a:srgbClr val="FFFFFF"/>
                </a:solidFill>
              </a:rPr>
              <a:t>Meaningful only to non-clustered indexes</a:t>
            </a:r>
          </a:p>
          <a:p>
            <a:r>
              <a:rPr lang="en-US" altLang="zh-CN" dirty="0" smtClean="0">
                <a:solidFill>
                  <a:srgbClr val="FFFFFF"/>
                </a:solidFill>
              </a:rPr>
              <a:t>Create cluster index with the include clause</a:t>
            </a:r>
          </a:p>
          <a:p>
            <a:endParaRPr lang="zh-CN" altLang="en-US" dirty="0">
              <a:solidFill>
                <a:srgbClr val="FFFFFF"/>
              </a:solidFill>
            </a:endParaRPr>
          </a:p>
        </p:txBody>
      </p:sp>
    </p:spTree>
    <p:extLst>
      <p:ext uri="{BB962C8B-B14F-4D97-AF65-F5344CB8AC3E}">
        <p14:creationId xmlns:p14="http://schemas.microsoft.com/office/powerpoint/2010/main" val="337868937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Normal Pa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5958</TotalTime>
  <Words>2661</Words>
  <Application>Microsoft Office PowerPoint</Application>
  <PresentationFormat>On-screen Show (4:3)</PresentationFormat>
  <Paragraphs>532</Paragraphs>
  <Slides>36</Slides>
  <Notes>29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Arial Unicode MS</vt:lpstr>
      <vt:lpstr>宋体</vt:lpstr>
      <vt:lpstr>Arial</vt:lpstr>
      <vt:lpstr>Calibri</vt:lpstr>
      <vt:lpstr>Garamond</vt:lpstr>
      <vt:lpstr>Tahoma</vt:lpstr>
      <vt:lpstr>Times New Roman</vt:lpstr>
      <vt:lpstr>Wingdings</vt:lpstr>
      <vt:lpstr>Normal Page</vt:lpstr>
      <vt:lpstr>SQL Server Performance Tuning Fundamentals</vt:lpstr>
      <vt:lpstr>Agenda</vt:lpstr>
      <vt:lpstr>Index</vt:lpstr>
      <vt:lpstr>Index Types</vt:lpstr>
      <vt:lpstr>Clustered Index Example</vt:lpstr>
      <vt:lpstr>Nonclustered Indexes With a Heap</vt:lpstr>
      <vt:lpstr>Non-clustered Index With a Clustered Index</vt:lpstr>
      <vt:lpstr>Non-clustered Index Example</vt:lpstr>
      <vt:lpstr>Covering Indexes</vt:lpstr>
      <vt:lpstr>Design Index</vt:lpstr>
      <vt:lpstr>Index maintenance</vt:lpstr>
      <vt:lpstr>Storage Internals</vt:lpstr>
      <vt:lpstr>Demo – check index and table internals</vt:lpstr>
      <vt:lpstr>Statistics</vt:lpstr>
      <vt:lpstr>Statistics</vt:lpstr>
      <vt:lpstr>Demo</vt:lpstr>
      <vt:lpstr>Query plan</vt:lpstr>
      <vt:lpstr>Common operators</vt:lpstr>
      <vt:lpstr>Index Scan</vt:lpstr>
      <vt:lpstr>Index Seek</vt:lpstr>
      <vt:lpstr>Nested Loop Algorithm</vt:lpstr>
      <vt:lpstr>Nested loop</vt:lpstr>
      <vt:lpstr>Merge Join Algorithm</vt:lpstr>
      <vt:lpstr>Merge Join</vt:lpstr>
      <vt:lpstr>Hash Join Algorithm</vt:lpstr>
      <vt:lpstr>Hash Join</vt:lpstr>
      <vt:lpstr>PowerPoint Presentation</vt:lpstr>
      <vt:lpstr>Key/RID Lookups</vt:lpstr>
      <vt:lpstr>What to look for?</vt:lpstr>
      <vt:lpstr>Transaction</vt:lpstr>
      <vt:lpstr>Transaction</vt:lpstr>
      <vt:lpstr>Demo - Transaction</vt:lpstr>
      <vt:lpstr>Tools</vt:lpstr>
      <vt:lpstr>Demo – pssdiag and SQL Nexus</vt:lpstr>
      <vt:lpstr>Q &amp; A</vt:lpstr>
      <vt:lpstr>Thank You!</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George Li (SHANGHAI)</dc:creator>
  <cp:lastModifiedBy>George Li (SHANGHAI)</cp:lastModifiedBy>
  <cp:revision>44</cp:revision>
  <dcterms:created xsi:type="dcterms:W3CDTF">2012-10-26T03:04:17Z</dcterms:created>
  <dcterms:modified xsi:type="dcterms:W3CDTF">2012-10-31T08:19:18Z</dcterms:modified>
</cp:coreProperties>
</file>