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 id="2147483696" r:id="rId5"/>
  </p:sldMasterIdLst>
  <p:notesMasterIdLst>
    <p:notesMasterId r:id="rId35"/>
  </p:notesMasterIdLst>
  <p:handoutMasterIdLst>
    <p:handoutMasterId r:id="rId36"/>
  </p:handoutMasterIdLst>
  <p:sldIdLst>
    <p:sldId id="260" r:id="rId6"/>
    <p:sldId id="266" r:id="rId7"/>
    <p:sldId id="267" r:id="rId8"/>
    <p:sldId id="318" r:id="rId9"/>
    <p:sldId id="268" r:id="rId10"/>
    <p:sldId id="292" r:id="rId11"/>
    <p:sldId id="271" r:id="rId12"/>
    <p:sldId id="272" r:id="rId13"/>
    <p:sldId id="293" r:id="rId14"/>
    <p:sldId id="294" r:id="rId15"/>
    <p:sldId id="296" r:id="rId16"/>
    <p:sldId id="298" r:id="rId17"/>
    <p:sldId id="319" r:id="rId18"/>
    <p:sldId id="278" r:id="rId19"/>
    <p:sldId id="277" r:id="rId20"/>
    <p:sldId id="280" r:id="rId21"/>
    <p:sldId id="279" r:id="rId22"/>
    <p:sldId id="299" r:id="rId23"/>
    <p:sldId id="308" r:id="rId24"/>
    <p:sldId id="283" r:id="rId25"/>
    <p:sldId id="284" r:id="rId26"/>
    <p:sldId id="285" r:id="rId27"/>
    <p:sldId id="286" r:id="rId28"/>
    <p:sldId id="287" r:id="rId29"/>
    <p:sldId id="289" r:id="rId30"/>
    <p:sldId id="320" r:id="rId31"/>
    <p:sldId id="301" r:id="rId32"/>
    <p:sldId id="263" r:id="rId33"/>
    <p:sldId id="264" r:id="rId34"/>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9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5070" autoAdjust="0"/>
  </p:normalViewPr>
  <p:slideViewPr>
    <p:cSldViewPr>
      <p:cViewPr varScale="1">
        <p:scale>
          <a:sx n="45" d="100"/>
          <a:sy n="45" d="100"/>
        </p:scale>
        <p:origin x="840" y="38"/>
      </p:cViewPr>
      <p:guideLst>
        <p:guide orient="horz" pos="2160"/>
        <p:guide pos="2880"/>
      </p:guideLst>
    </p:cSldViewPr>
  </p:slideViewPr>
  <p:notesTextViewPr>
    <p:cViewPr>
      <p:scale>
        <a:sx n="100" d="100"/>
        <a:sy n="100" d="100"/>
      </p:scale>
      <p:origin x="0" y="0"/>
    </p:cViewPr>
  </p:notesTextViewPr>
  <p:notesViewPr>
    <p:cSldViewPr>
      <p:cViewPr varScale="1">
        <p:scale>
          <a:sx n="70" d="100"/>
          <a:sy n="70" d="100"/>
        </p:scale>
        <p:origin x="-2814" y="-90"/>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6A57482-18D9-4D18-B7FD-75D4EE15FF89}" type="doc">
      <dgm:prSet loTypeId="urn:microsoft.com/office/officeart/2005/8/layout/process1" loCatId="process" qsTypeId="urn:microsoft.com/office/officeart/2005/8/quickstyle/simple3" qsCatId="simple" csTypeId="urn:microsoft.com/office/officeart/2005/8/colors/accent5_2" csCatId="accent5" phldr="1"/>
      <dgm:spPr/>
      <dgm:t>
        <a:bodyPr/>
        <a:lstStyle/>
        <a:p>
          <a:endParaRPr lang="en-US"/>
        </a:p>
      </dgm:t>
    </dgm:pt>
    <dgm:pt modelId="{A9120B58-DF7F-4454-9602-5D6A690735B4}">
      <dgm:prSet/>
      <dgm:spPr/>
      <dgm:t>
        <a:bodyPr/>
        <a:lstStyle/>
        <a:p>
          <a:pPr rtl="0"/>
          <a:r>
            <a:rPr lang="en-US" dirty="0" smtClean="0"/>
            <a:t>Acquire EX_LATCH on buffer</a:t>
          </a:r>
          <a:endParaRPr lang="en-US" dirty="0"/>
        </a:p>
      </dgm:t>
    </dgm:pt>
    <dgm:pt modelId="{F75B250F-704F-4AD8-9030-C6620BA6BD85}" type="parTrans" cxnId="{B14BC1AF-F47E-4922-8612-F1DE08EEB513}">
      <dgm:prSet/>
      <dgm:spPr/>
      <dgm:t>
        <a:bodyPr/>
        <a:lstStyle/>
        <a:p>
          <a:endParaRPr lang="en-US"/>
        </a:p>
      </dgm:t>
    </dgm:pt>
    <dgm:pt modelId="{DA524679-B3A8-4AA6-B43D-80C2FB6AE7BE}" type="sibTrans" cxnId="{B14BC1AF-F47E-4922-8612-F1DE08EEB513}">
      <dgm:prSet/>
      <dgm:spPr/>
      <dgm:t>
        <a:bodyPr/>
        <a:lstStyle/>
        <a:p>
          <a:endParaRPr lang="en-US" dirty="0"/>
        </a:p>
      </dgm:t>
    </dgm:pt>
    <dgm:pt modelId="{BC50AAF3-3DC4-46BB-ACAB-26841CDF3395}">
      <dgm:prSet/>
      <dgm:spPr/>
      <dgm:t>
        <a:bodyPr/>
        <a:lstStyle/>
        <a:p>
          <a:pPr rtl="0"/>
          <a:r>
            <a:rPr lang="en-US" dirty="0" smtClean="0"/>
            <a:t>Submit aysnc I/O request</a:t>
          </a:r>
          <a:endParaRPr lang="en-US" dirty="0"/>
        </a:p>
      </dgm:t>
    </dgm:pt>
    <dgm:pt modelId="{61BBCA5E-76E9-4684-9419-3978BADF4E32}" type="parTrans" cxnId="{B840CE44-CE0C-4C3C-898A-C21CDF7600A2}">
      <dgm:prSet/>
      <dgm:spPr/>
      <dgm:t>
        <a:bodyPr/>
        <a:lstStyle/>
        <a:p>
          <a:endParaRPr lang="en-US"/>
        </a:p>
      </dgm:t>
    </dgm:pt>
    <dgm:pt modelId="{149FE5D5-D4D4-44F2-9D0C-F1E243979A98}" type="sibTrans" cxnId="{B840CE44-CE0C-4C3C-898A-C21CDF7600A2}">
      <dgm:prSet/>
      <dgm:spPr/>
      <dgm:t>
        <a:bodyPr/>
        <a:lstStyle/>
        <a:p>
          <a:endParaRPr lang="en-US" dirty="0"/>
        </a:p>
      </dgm:t>
    </dgm:pt>
    <dgm:pt modelId="{21749C3E-ACDE-4A27-9FAB-B15C730E22F8}">
      <dgm:prSet/>
      <dgm:spPr/>
      <dgm:t>
        <a:bodyPr/>
        <a:lstStyle/>
        <a:p>
          <a:pPr rtl="0"/>
          <a:r>
            <a:rPr lang="en-US" dirty="0" smtClean="0"/>
            <a:t>Acquire SH_LATCH on buffer</a:t>
          </a:r>
          <a:endParaRPr lang="en-US" dirty="0"/>
        </a:p>
      </dgm:t>
    </dgm:pt>
    <dgm:pt modelId="{95A8B717-2C4D-40CE-BD76-D915DC5A4B2B}" type="parTrans" cxnId="{35A31576-D3FD-458B-A60A-D838E6A0394C}">
      <dgm:prSet/>
      <dgm:spPr/>
      <dgm:t>
        <a:bodyPr/>
        <a:lstStyle/>
        <a:p>
          <a:endParaRPr lang="en-US"/>
        </a:p>
      </dgm:t>
    </dgm:pt>
    <dgm:pt modelId="{333E846F-4FC6-4310-A47B-73E490D1DB33}" type="sibTrans" cxnId="{35A31576-D3FD-458B-A60A-D838E6A0394C}">
      <dgm:prSet/>
      <dgm:spPr/>
      <dgm:t>
        <a:bodyPr/>
        <a:lstStyle/>
        <a:p>
          <a:endParaRPr lang="en-US" dirty="0"/>
        </a:p>
      </dgm:t>
    </dgm:pt>
    <dgm:pt modelId="{B1830ADB-523A-4217-B096-CA096D931BC2}">
      <dgm:prSet/>
      <dgm:spPr/>
      <dgm:t>
        <a:bodyPr/>
        <a:lstStyle/>
        <a:p>
          <a:pPr rtl="0"/>
          <a:r>
            <a:rPr lang="en-US" dirty="0" smtClean="0"/>
            <a:t>I/O completion routine executed</a:t>
          </a:r>
          <a:endParaRPr lang="en-US" dirty="0"/>
        </a:p>
      </dgm:t>
    </dgm:pt>
    <dgm:pt modelId="{0E9D20D7-ABED-44D6-B20A-F8901A7D5590}" type="parTrans" cxnId="{848E103D-A6C8-4344-9809-09595BE213A0}">
      <dgm:prSet/>
      <dgm:spPr/>
      <dgm:t>
        <a:bodyPr/>
        <a:lstStyle/>
        <a:p>
          <a:endParaRPr lang="en-US"/>
        </a:p>
      </dgm:t>
    </dgm:pt>
    <dgm:pt modelId="{66F176DF-06C7-4618-8210-74BE396890A0}" type="sibTrans" cxnId="{848E103D-A6C8-4344-9809-09595BE213A0}">
      <dgm:prSet/>
      <dgm:spPr/>
      <dgm:t>
        <a:bodyPr/>
        <a:lstStyle/>
        <a:p>
          <a:endParaRPr lang="en-US" dirty="0"/>
        </a:p>
      </dgm:t>
    </dgm:pt>
    <dgm:pt modelId="{423FABDF-EA12-433F-82E0-5D9B40BD986C}">
      <dgm:prSet/>
      <dgm:spPr/>
      <dgm:t>
        <a:bodyPr/>
        <a:lstStyle/>
        <a:p>
          <a:pPr rtl="0"/>
          <a:r>
            <a:rPr lang="en-US" dirty="0" smtClean="0"/>
            <a:t>EX_LATCH released</a:t>
          </a:r>
          <a:endParaRPr lang="en-US" dirty="0"/>
        </a:p>
      </dgm:t>
    </dgm:pt>
    <dgm:pt modelId="{6FCD41B0-EF4F-4F24-B046-BA6DC0EE688F}" type="parTrans" cxnId="{8F23DDA6-9900-4B65-9639-3F49FDAC9E59}">
      <dgm:prSet/>
      <dgm:spPr/>
      <dgm:t>
        <a:bodyPr/>
        <a:lstStyle/>
        <a:p>
          <a:endParaRPr lang="en-US"/>
        </a:p>
      </dgm:t>
    </dgm:pt>
    <dgm:pt modelId="{4BDAB075-CAAD-45AA-98E6-96BAC154FC29}" type="sibTrans" cxnId="{8F23DDA6-9900-4B65-9639-3F49FDAC9E59}">
      <dgm:prSet/>
      <dgm:spPr/>
      <dgm:t>
        <a:bodyPr/>
        <a:lstStyle/>
        <a:p>
          <a:endParaRPr lang="en-US" dirty="0"/>
        </a:p>
      </dgm:t>
    </dgm:pt>
    <dgm:pt modelId="{48455B94-DD5A-40DD-90CD-6BCF1D991F17}">
      <dgm:prSet/>
      <dgm:spPr/>
      <dgm:t>
        <a:bodyPr/>
        <a:lstStyle/>
        <a:p>
          <a:pPr rtl="0"/>
          <a:r>
            <a:rPr lang="en-US" dirty="0" smtClean="0"/>
            <a:t>SH_LATCH acquired</a:t>
          </a:r>
          <a:endParaRPr lang="en-US" dirty="0"/>
        </a:p>
      </dgm:t>
    </dgm:pt>
    <dgm:pt modelId="{C541D56D-9598-4AD1-B219-15520B6C70B0}" type="parTrans" cxnId="{258141F0-A4F8-4F23-9E20-AB36D959154F}">
      <dgm:prSet/>
      <dgm:spPr/>
      <dgm:t>
        <a:bodyPr/>
        <a:lstStyle/>
        <a:p>
          <a:endParaRPr lang="en-US"/>
        </a:p>
      </dgm:t>
    </dgm:pt>
    <dgm:pt modelId="{4EF280FE-3BF8-4E9C-A0AC-88CFA19F7C1A}" type="sibTrans" cxnId="{258141F0-A4F8-4F23-9E20-AB36D959154F}">
      <dgm:prSet/>
      <dgm:spPr/>
      <dgm:t>
        <a:bodyPr/>
        <a:lstStyle/>
        <a:p>
          <a:endParaRPr lang="en-US"/>
        </a:p>
      </dgm:t>
    </dgm:pt>
    <dgm:pt modelId="{958F227E-7C02-449C-A6C9-A7298F1003E0}" type="pres">
      <dgm:prSet presAssocID="{16A57482-18D9-4D18-B7FD-75D4EE15FF89}" presName="Name0" presStyleCnt="0">
        <dgm:presLayoutVars>
          <dgm:dir/>
          <dgm:resizeHandles val="exact"/>
        </dgm:presLayoutVars>
      </dgm:prSet>
      <dgm:spPr/>
      <dgm:t>
        <a:bodyPr/>
        <a:lstStyle/>
        <a:p>
          <a:endParaRPr lang="en-US"/>
        </a:p>
      </dgm:t>
    </dgm:pt>
    <dgm:pt modelId="{E4FEDD1A-E50E-42C2-AD3A-48330FA981DD}" type="pres">
      <dgm:prSet presAssocID="{A9120B58-DF7F-4454-9602-5D6A690735B4}" presName="node" presStyleLbl="node1" presStyleIdx="0" presStyleCnt="6">
        <dgm:presLayoutVars>
          <dgm:bulletEnabled val="1"/>
        </dgm:presLayoutVars>
      </dgm:prSet>
      <dgm:spPr/>
      <dgm:t>
        <a:bodyPr/>
        <a:lstStyle/>
        <a:p>
          <a:endParaRPr lang="en-US"/>
        </a:p>
      </dgm:t>
    </dgm:pt>
    <dgm:pt modelId="{31E9D8C4-1FD6-4993-8BED-406C44B6F19F}" type="pres">
      <dgm:prSet presAssocID="{DA524679-B3A8-4AA6-B43D-80C2FB6AE7BE}" presName="sibTrans" presStyleLbl="sibTrans2D1" presStyleIdx="0" presStyleCnt="5"/>
      <dgm:spPr/>
      <dgm:t>
        <a:bodyPr/>
        <a:lstStyle/>
        <a:p>
          <a:endParaRPr lang="en-US"/>
        </a:p>
      </dgm:t>
    </dgm:pt>
    <dgm:pt modelId="{E32F59EC-3F45-4A28-A53C-6F0CD16FDAFA}" type="pres">
      <dgm:prSet presAssocID="{DA524679-B3A8-4AA6-B43D-80C2FB6AE7BE}" presName="connectorText" presStyleLbl="sibTrans2D1" presStyleIdx="0" presStyleCnt="5"/>
      <dgm:spPr/>
      <dgm:t>
        <a:bodyPr/>
        <a:lstStyle/>
        <a:p>
          <a:endParaRPr lang="en-US"/>
        </a:p>
      </dgm:t>
    </dgm:pt>
    <dgm:pt modelId="{085DC111-E03C-4C45-A7BC-E2D035BDA433}" type="pres">
      <dgm:prSet presAssocID="{BC50AAF3-3DC4-46BB-ACAB-26841CDF3395}" presName="node" presStyleLbl="node1" presStyleIdx="1" presStyleCnt="6">
        <dgm:presLayoutVars>
          <dgm:bulletEnabled val="1"/>
        </dgm:presLayoutVars>
      </dgm:prSet>
      <dgm:spPr/>
      <dgm:t>
        <a:bodyPr/>
        <a:lstStyle/>
        <a:p>
          <a:endParaRPr lang="en-US"/>
        </a:p>
      </dgm:t>
    </dgm:pt>
    <dgm:pt modelId="{23FFB657-B917-4471-A55B-842801ADD705}" type="pres">
      <dgm:prSet presAssocID="{149FE5D5-D4D4-44F2-9D0C-F1E243979A98}" presName="sibTrans" presStyleLbl="sibTrans2D1" presStyleIdx="1" presStyleCnt="5"/>
      <dgm:spPr/>
      <dgm:t>
        <a:bodyPr/>
        <a:lstStyle/>
        <a:p>
          <a:endParaRPr lang="en-US"/>
        </a:p>
      </dgm:t>
    </dgm:pt>
    <dgm:pt modelId="{76CA425F-B413-49A6-B8F3-716C0B852E03}" type="pres">
      <dgm:prSet presAssocID="{149FE5D5-D4D4-44F2-9D0C-F1E243979A98}" presName="connectorText" presStyleLbl="sibTrans2D1" presStyleIdx="1" presStyleCnt="5"/>
      <dgm:spPr/>
      <dgm:t>
        <a:bodyPr/>
        <a:lstStyle/>
        <a:p>
          <a:endParaRPr lang="en-US"/>
        </a:p>
      </dgm:t>
    </dgm:pt>
    <dgm:pt modelId="{5C2F26B4-04FC-4BB2-A894-4CAD587AB2C6}" type="pres">
      <dgm:prSet presAssocID="{21749C3E-ACDE-4A27-9FAB-B15C730E22F8}" presName="node" presStyleLbl="node1" presStyleIdx="2" presStyleCnt="6">
        <dgm:presLayoutVars>
          <dgm:bulletEnabled val="1"/>
        </dgm:presLayoutVars>
      </dgm:prSet>
      <dgm:spPr/>
      <dgm:t>
        <a:bodyPr/>
        <a:lstStyle/>
        <a:p>
          <a:endParaRPr lang="en-US"/>
        </a:p>
      </dgm:t>
    </dgm:pt>
    <dgm:pt modelId="{988D4289-57FE-4DAF-966C-4B3308701773}" type="pres">
      <dgm:prSet presAssocID="{333E846F-4FC6-4310-A47B-73E490D1DB33}" presName="sibTrans" presStyleLbl="sibTrans2D1" presStyleIdx="2" presStyleCnt="5"/>
      <dgm:spPr/>
      <dgm:t>
        <a:bodyPr/>
        <a:lstStyle/>
        <a:p>
          <a:endParaRPr lang="en-US"/>
        </a:p>
      </dgm:t>
    </dgm:pt>
    <dgm:pt modelId="{B5E51626-C150-4796-B576-5FE0D28159F3}" type="pres">
      <dgm:prSet presAssocID="{333E846F-4FC6-4310-A47B-73E490D1DB33}" presName="connectorText" presStyleLbl="sibTrans2D1" presStyleIdx="2" presStyleCnt="5"/>
      <dgm:spPr/>
      <dgm:t>
        <a:bodyPr/>
        <a:lstStyle/>
        <a:p>
          <a:endParaRPr lang="en-US"/>
        </a:p>
      </dgm:t>
    </dgm:pt>
    <dgm:pt modelId="{828D9CDB-9276-40E4-8187-19CF84571215}" type="pres">
      <dgm:prSet presAssocID="{B1830ADB-523A-4217-B096-CA096D931BC2}" presName="node" presStyleLbl="node1" presStyleIdx="3" presStyleCnt="6">
        <dgm:presLayoutVars>
          <dgm:bulletEnabled val="1"/>
        </dgm:presLayoutVars>
      </dgm:prSet>
      <dgm:spPr/>
      <dgm:t>
        <a:bodyPr/>
        <a:lstStyle/>
        <a:p>
          <a:endParaRPr lang="en-US"/>
        </a:p>
      </dgm:t>
    </dgm:pt>
    <dgm:pt modelId="{32C0F84B-6706-4483-84F1-4C25A9FF6C2F}" type="pres">
      <dgm:prSet presAssocID="{66F176DF-06C7-4618-8210-74BE396890A0}" presName="sibTrans" presStyleLbl="sibTrans2D1" presStyleIdx="3" presStyleCnt="5"/>
      <dgm:spPr/>
      <dgm:t>
        <a:bodyPr/>
        <a:lstStyle/>
        <a:p>
          <a:endParaRPr lang="en-US"/>
        </a:p>
      </dgm:t>
    </dgm:pt>
    <dgm:pt modelId="{4C542727-DCAA-4322-A9A6-E1D3CE40DA13}" type="pres">
      <dgm:prSet presAssocID="{66F176DF-06C7-4618-8210-74BE396890A0}" presName="connectorText" presStyleLbl="sibTrans2D1" presStyleIdx="3" presStyleCnt="5"/>
      <dgm:spPr/>
      <dgm:t>
        <a:bodyPr/>
        <a:lstStyle/>
        <a:p>
          <a:endParaRPr lang="en-US"/>
        </a:p>
      </dgm:t>
    </dgm:pt>
    <dgm:pt modelId="{8045E4B4-2E56-4635-832E-7B439E150F29}" type="pres">
      <dgm:prSet presAssocID="{423FABDF-EA12-433F-82E0-5D9B40BD986C}" presName="node" presStyleLbl="node1" presStyleIdx="4" presStyleCnt="6">
        <dgm:presLayoutVars>
          <dgm:bulletEnabled val="1"/>
        </dgm:presLayoutVars>
      </dgm:prSet>
      <dgm:spPr/>
      <dgm:t>
        <a:bodyPr/>
        <a:lstStyle/>
        <a:p>
          <a:endParaRPr lang="en-US"/>
        </a:p>
      </dgm:t>
    </dgm:pt>
    <dgm:pt modelId="{CF7EF6EA-ED53-47C8-9010-AD8D3F8E9131}" type="pres">
      <dgm:prSet presAssocID="{4BDAB075-CAAD-45AA-98E6-96BAC154FC29}" presName="sibTrans" presStyleLbl="sibTrans2D1" presStyleIdx="4" presStyleCnt="5"/>
      <dgm:spPr/>
      <dgm:t>
        <a:bodyPr/>
        <a:lstStyle/>
        <a:p>
          <a:endParaRPr lang="en-US"/>
        </a:p>
      </dgm:t>
    </dgm:pt>
    <dgm:pt modelId="{663AF9EC-1EA7-438D-819D-5462DE3E798A}" type="pres">
      <dgm:prSet presAssocID="{4BDAB075-CAAD-45AA-98E6-96BAC154FC29}" presName="connectorText" presStyleLbl="sibTrans2D1" presStyleIdx="4" presStyleCnt="5"/>
      <dgm:spPr/>
      <dgm:t>
        <a:bodyPr/>
        <a:lstStyle/>
        <a:p>
          <a:endParaRPr lang="en-US"/>
        </a:p>
      </dgm:t>
    </dgm:pt>
    <dgm:pt modelId="{D5394C46-1C2E-4484-8BD6-1E6EA6D99976}" type="pres">
      <dgm:prSet presAssocID="{48455B94-DD5A-40DD-90CD-6BCF1D991F17}" presName="node" presStyleLbl="node1" presStyleIdx="5" presStyleCnt="6">
        <dgm:presLayoutVars>
          <dgm:bulletEnabled val="1"/>
        </dgm:presLayoutVars>
      </dgm:prSet>
      <dgm:spPr/>
      <dgm:t>
        <a:bodyPr/>
        <a:lstStyle/>
        <a:p>
          <a:endParaRPr lang="en-US"/>
        </a:p>
      </dgm:t>
    </dgm:pt>
  </dgm:ptLst>
  <dgm:cxnLst>
    <dgm:cxn modelId="{722DC8BA-2C68-4F57-BCCA-58975AE2924C}" type="presOf" srcId="{21749C3E-ACDE-4A27-9FAB-B15C730E22F8}" destId="{5C2F26B4-04FC-4BB2-A894-4CAD587AB2C6}" srcOrd="0" destOrd="0" presId="urn:microsoft.com/office/officeart/2005/8/layout/process1"/>
    <dgm:cxn modelId="{9529D727-1087-4913-81D9-3C671A040CF9}" type="presOf" srcId="{333E846F-4FC6-4310-A47B-73E490D1DB33}" destId="{988D4289-57FE-4DAF-966C-4B3308701773}" srcOrd="0" destOrd="0" presId="urn:microsoft.com/office/officeart/2005/8/layout/process1"/>
    <dgm:cxn modelId="{35A31576-D3FD-458B-A60A-D838E6A0394C}" srcId="{16A57482-18D9-4D18-B7FD-75D4EE15FF89}" destId="{21749C3E-ACDE-4A27-9FAB-B15C730E22F8}" srcOrd="2" destOrd="0" parTransId="{95A8B717-2C4D-40CE-BD76-D915DC5A4B2B}" sibTransId="{333E846F-4FC6-4310-A47B-73E490D1DB33}"/>
    <dgm:cxn modelId="{B14BC1AF-F47E-4922-8612-F1DE08EEB513}" srcId="{16A57482-18D9-4D18-B7FD-75D4EE15FF89}" destId="{A9120B58-DF7F-4454-9602-5D6A690735B4}" srcOrd="0" destOrd="0" parTransId="{F75B250F-704F-4AD8-9030-C6620BA6BD85}" sibTransId="{DA524679-B3A8-4AA6-B43D-80C2FB6AE7BE}"/>
    <dgm:cxn modelId="{8F23DDA6-9900-4B65-9639-3F49FDAC9E59}" srcId="{16A57482-18D9-4D18-B7FD-75D4EE15FF89}" destId="{423FABDF-EA12-433F-82E0-5D9B40BD986C}" srcOrd="4" destOrd="0" parTransId="{6FCD41B0-EF4F-4F24-B046-BA6DC0EE688F}" sibTransId="{4BDAB075-CAAD-45AA-98E6-96BAC154FC29}"/>
    <dgm:cxn modelId="{56302B22-74D8-44DD-B912-6FE1D8E9BC9B}" type="presOf" srcId="{333E846F-4FC6-4310-A47B-73E490D1DB33}" destId="{B5E51626-C150-4796-B576-5FE0D28159F3}" srcOrd="1" destOrd="0" presId="urn:microsoft.com/office/officeart/2005/8/layout/process1"/>
    <dgm:cxn modelId="{E5BF4794-BCAA-4F97-A689-C429094D44F6}" type="presOf" srcId="{149FE5D5-D4D4-44F2-9D0C-F1E243979A98}" destId="{76CA425F-B413-49A6-B8F3-716C0B852E03}" srcOrd="1" destOrd="0" presId="urn:microsoft.com/office/officeart/2005/8/layout/process1"/>
    <dgm:cxn modelId="{848E103D-A6C8-4344-9809-09595BE213A0}" srcId="{16A57482-18D9-4D18-B7FD-75D4EE15FF89}" destId="{B1830ADB-523A-4217-B096-CA096D931BC2}" srcOrd="3" destOrd="0" parTransId="{0E9D20D7-ABED-44D6-B20A-F8901A7D5590}" sibTransId="{66F176DF-06C7-4618-8210-74BE396890A0}"/>
    <dgm:cxn modelId="{EFF60CED-17EF-4A94-816C-6387E9C02091}" type="presOf" srcId="{B1830ADB-523A-4217-B096-CA096D931BC2}" destId="{828D9CDB-9276-40E4-8187-19CF84571215}" srcOrd="0" destOrd="0" presId="urn:microsoft.com/office/officeart/2005/8/layout/process1"/>
    <dgm:cxn modelId="{3C1531A6-46F3-48AE-B890-CC955BD6748D}" type="presOf" srcId="{423FABDF-EA12-433F-82E0-5D9B40BD986C}" destId="{8045E4B4-2E56-4635-832E-7B439E150F29}" srcOrd="0" destOrd="0" presId="urn:microsoft.com/office/officeart/2005/8/layout/process1"/>
    <dgm:cxn modelId="{6A40B822-8FB4-4E35-929F-71DA7B8D89DE}" type="presOf" srcId="{48455B94-DD5A-40DD-90CD-6BCF1D991F17}" destId="{D5394C46-1C2E-4484-8BD6-1E6EA6D99976}" srcOrd="0" destOrd="0" presId="urn:microsoft.com/office/officeart/2005/8/layout/process1"/>
    <dgm:cxn modelId="{024ACC6C-E2A4-4013-BAB6-295A1A27F2B8}" type="presOf" srcId="{4BDAB075-CAAD-45AA-98E6-96BAC154FC29}" destId="{CF7EF6EA-ED53-47C8-9010-AD8D3F8E9131}" srcOrd="0" destOrd="0" presId="urn:microsoft.com/office/officeart/2005/8/layout/process1"/>
    <dgm:cxn modelId="{AB7C3710-2470-4589-978D-3A7B9299A573}" type="presOf" srcId="{BC50AAF3-3DC4-46BB-ACAB-26841CDF3395}" destId="{085DC111-E03C-4C45-A7BC-E2D035BDA433}" srcOrd="0" destOrd="0" presId="urn:microsoft.com/office/officeart/2005/8/layout/process1"/>
    <dgm:cxn modelId="{430F6CF2-9E50-420B-830F-97A201211D0C}" type="presOf" srcId="{66F176DF-06C7-4618-8210-74BE396890A0}" destId="{4C542727-DCAA-4322-A9A6-E1D3CE40DA13}" srcOrd="1" destOrd="0" presId="urn:microsoft.com/office/officeart/2005/8/layout/process1"/>
    <dgm:cxn modelId="{258141F0-A4F8-4F23-9E20-AB36D959154F}" srcId="{16A57482-18D9-4D18-B7FD-75D4EE15FF89}" destId="{48455B94-DD5A-40DD-90CD-6BCF1D991F17}" srcOrd="5" destOrd="0" parTransId="{C541D56D-9598-4AD1-B219-15520B6C70B0}" sibTransId="{4EF280FE-3BF8-4E9C-A0AC-88CFA19F7C1A}"/>
    <dgm:cxn modelId="{5AF7D50F-D254-4B21-B485-C667B92ABE60}" type="presOf" srcId="{149FE5D5-D4D4-44F2-9D0C-F1E243979A98}" destId="{23FFB657-B917-4471-A55B-842801ADD705}" srcOrd="0" destOrd="0" presId="urn:microsoft.com/office/officeart/2005/8/layout/process1"/>
    <dgm:cxn modelId="{B840CE44-CE0C-4C3C-898A-C21CDF7600A2}" srcId="{16A57482-18D9-4D18-B7FD-75D4EE15FF89}" destId="{BC50AAF3-3DC4-46BB-ACAB-26841CDF3395}" srcOrd="1" destOrd="0" parTransId="{61BBCA5E-76E9-4684-9419-3978BADF4E32}" sibTransId="{149FE5D5-D4D4-44F2-9D0C-F1E243979A98}"/>
    <dgm:cxn modelId="{DA23F53E-EA43-469C-B49B-1729834AD55B}" type="presOf" srcId="{4BDAB075-CAAD-45AA-98E6-96BAC154FC29}" destId="{663AF9EC-1EA7-438D-819D-5462DE3E798A}" srcOrd="1" destOrd="0" presId="urn:microsoft.com/office/officeart/2005/8/layout/process1"/>
    <dgm:cxn modelId="{6C001423-68DD-4303-A8C6-41D9EA8ABE94}" type="presOf" srcId="{DA524679-B3A8-4AA6-B43D-80C2FB6AE7BE}" destId="{31E9D8C4-1FD6-4993-8BED-406C44B6F19F}" srcOrd="0" destOrd="0" presId="urn:microsoft.com/office/officeart/2005/8/layout/process1"/>
    <dgm:cxn modelId="{EC813A3E-B486-41BE-B7FF-8C45A5E53F43}" type="presOf" srcId="{16A57482-18D9-4D18-B7FD-75D4EE15FF89}" destId="{958F227E-7C02-449C-A6C9-A7298F1003E0}" srcOrd="0" destOrd="0" presId="urn:microsoft.com/office/officeart/2005/8/layout/process1"/>
    <dgm:cxn modelId="{4E848A6E-EA71-44DE-BA60-D015548F56F6}" type="presOf" srcId="{DA524679-B3A8-4AA6-B43D-80C2FB6AE7BE}" destId="{E32F59EC-3F45-4A28-A53C-6F0CD16FDAFA}" srcOrd="1" destOrd="0" presId="urn:microsoft.com/office/officeart/2005/8/layout/process1"/>
    <dgm:cxn modelId="{94492B73-A6D2-4A68-B2A8-C616D645AD74}" type="presOf" srcId="{66F176DF-06C7-4618-8210-74BE396890A0}" destId="{32C0F84B-6706-4483-84F1-4C25A9FF6C2F}" srcOrd="0" destOrd="0" presId="urn:microsoft.com/office/officeart/2005/8/layout/process1"/>
    <dgm:cxn modelId="{12E54489-3B5D-447B-9DFE-869093C553CE}" type="presOf" srcId="{A9120B58-DF7F-4454-9602-5D6A690735B4}" destId="{E4FEDD1A-E50E-42C2-AD3A-48330FA981DD}" srcOrd="0" destOrd="0" presId="urn:microsoft.com/office/officeart/2005/8/layout/process1"/>
    <dgm:cxn modelId="{0B3E9586-3C93-4464-A330-BB3287D06ADD}" type="presParOf" srcId="{958F227E-7C02-449C-A6C9-A7298F1003E0}" destId="{E4FEDD1A-E50E-42C2-AD3A-48330FA981DD}" srcOrd="0" destOrd="0" presId="urn:microsoft.com/office/officeart/2005/8/layout/process1"/>
    <dgm:cxn modelId="{B62D0E2C-A675-4414-B3AF-9F28CC335E42}" type="presParOf" srcId="{958F227E-7C02-449C-A6C9-A7298F1003E0}" destId="{31E9D8C4-1FD6-4993-8BED-406C44B6F19F}" srcOrd="1" destOrd="0" presId="urn:microsoft.com/office/officeart/2005/8/layout/process1"/>
    <dgm:cxn modelId="{3B9BBA28-74F8-4F4D-BFA0-56AFA07F13FE}" type="presParOf" srcId="{31E9D8C4-1FD6-4993-8BED-406C44B6F19F}" destId="{E32F59EC-3F45-4A28-A53C-6F0CD16FDAFA}" srcOrd="0" destOrd="0" presId="urn:microsoft.com/office/officeart/2005/8/layout/process1"/>
    <dgm:cxn modelId="{97C6A3F2-ABF3-45A3-ADE2-A554DF2797ED}" type="presParOf" srcId="{958F227E-7C02-449C-A6C9-A7298F1003E0}" destId="{085DC111-E03C-4C45-A7BC-E2D035BDA433}" srcOrd="2" destOrd="0" presId="urn:microsoft.com/office/officeart/2005/8/layout/process1"/>
    <dgm:cxn modelId="{30C480F8-A807-47AF-94A8-3BECB9D60AC3}" type="presParOf" srcId="{958F227E-7C02-449C-A6C9-A7298F1003E0}" destId="{23FFB657-B917-4471-A55B-842801ADD705}" srcOrd="3" destOrd="0" presId="urn:microsoft.com/office/officeart/2005/8/layout/process1"/>
    <dgm:cxn modelId="{9DCB58A5-0480-4A58-8D8C-72AC87D0445D}" type="presParOf" srcId="{23FFB657-B917-4471-A55B-842801ADD705}" destId="{76CA425F-B413-49A6-B8F3-716C0B852E03}" srcOrd="0" destOrd="0" presId="urn:microsoft.com/office/officeart/2005/8/layout/process1"/>
    <dgm:cxn modelId="{C07E4114-C495-4BEE-8D0D-06C345CBCFA9}" type="presParOf" srcId="{958F227E-7C02-449C-A6C9-A7298F1003E0}" destId="{5C2F26B4-04FC-4BB2-A894-4CAD587AB2C6}" srcOrd="4" destOrd="0" presId="urn:microsoft.com/office/officeart/2005/8/layout/process1"/>
    <dgm:cxn modelId="{02203FEB-D708-4A8F-8B41-AAA4636BC14D}" type="presParOf" srcId="{958F227E-7C02-449C-A6C9-A7298F1003E0}" destId="{988D4289-57FE-4DAF-966C-4B3308701773}" srcOrd="5" destOrd="0" presId="urn:microsoft.com/office/officeart/2005/8/layout/process1"/>
    <dgm:cxn modelId="{C60EC303-EE1C-4976-9FC5-86EAA676B6BA}" type="presParOf" srcId="{988D4289-57FE-4DAF-966C-4B3308701773}" destId="{B5E51626-C150-4796-B576-5FE0D28159F3}" srcOrd="0" destOrd="0" presId="urn:microsoft.com/office/officeart/2005/8/layout/process1"/>
    <dgm:cxn modelId="{B5B3A610-042F-4EE3-AA35-AC370EF94BEE}" type="presParOf" srcId="{958F227E-7C02-449C-A6C9-A7298F1003E0}" destId="{828D9CDB-9276-40E4-8187-19CF84571215}" srcOrd="6" destOrd="0" presId="urn:microsoft.com/office/officeart/2005/8/layout/process1"/>
    <dgm:cxn modelId="{A89D8717-2A91-44A9-96D7-05718F2ABE1D}" type="presParOf" srcId="{958F227E-7C02-449C-A6C9-A7298F1003E0}" destId="{32C0F84B-6706-4483-84F1-4C25A9FF6C2F}" srcOrd="7" destOrd="0" presId="urn:microsoft.com/office/officeart/2005/8/layout/process1"/>
    <dgm:cxn modelId="{AC4FDF32-8BFE-4ABA-A92E-39260DAA4138}" type="presParOf" srcId="{32C0F84B-6706-4483-84F1-4C25A9FF6C2F}" destId="{4C542727-DCAA-4322-A9A6-E1D3CE40DA13}" srcOrd="0" destOrd="0" presId="urn:microsoft.com/office/officeart/2005/8/layout/process1"/>
    <dgm:cxn modelId="{5C77317E-2759-4A3E-97AF-DAB50845507C}" type="presParOf" srcId="{958F227E-7C02-449C-A6C9-A7298F1003E0}" destId="{8045E4B4-2E56-4635-832E-7B439E150F29}" srcOrd="8" destOrd="0" presId="urn:microsoft.com/office/officeart/2005/8/layout/process1"/>
    <dgm:cxn modelId="{A9C6862A-B716-4B7A-9E27-8EF5E71B976E}" type="presParOf" srcId="{958F227E-7C02-449C-A6C9-A7298F1003E0}" destId="{CF7EF6EA-ED53-47C8-9010-AD8D3F8E9131}" srcOrd="9" destOrd="0" presId="urn:microsoft.com/office/officeart/2005/8/layout/process1"/>
    <dgm:cxn modelId="{21141CE0-221A-4B09-96ED-2B94D5272F14}" type="presParOf" srcId="{CF7EF6EA-ED53-47C8-9010-AD8D3F8E9131}" destId="{663AF9EC-1EA7-438D-819D-5462DE3E798A}" srcOrd="0" destOrd="0" presId="urn:microsoft.com/office/officeart/2005/8/layout/process1"/>
    <dgm:cxn modelId="{393E6018-CDB4-4C02-8869-FAFEBF4585CF}" type="presParOf" srcId="{958F227E-7C02-449C-A6C9-A7298F1003E0}" destId="{D5394C46-1C2E-4484-8BD6-1E6EA6D99976}" srcOrd="10"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FEDD1A-E50E-42C2-AD3A-48330FA981DD}">
      <dsp:nvSpPr>
        <dsp:cNvPr id="0" name=""/>
        <dsp:cNvSpPr/>
      </dsp:nvSpPr>
      <dsp:spPr>
        <a:xfrm>
          <a:off x="0" y="1845513"/>
          <a:ext cx="1028699" cy="957173"/>
        </a:xfrm>
        <a:prstGeom prst="roundRect">
          <a:avLst>
            <a:gd name="adj" fmla="val 10000"/>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kern="1200" dirty="0" smtClean="0"/>
            <a:t>Acquire EX_LATCH on buffer</a:t>
          </a:r>
          <a:endParaRPr lang="en-US" sz="1400" kern="1200" dirty="0"/>
        </a:p>
      </dsp:txBody>
      <dsp:txXfrm>
        <a:off x="28035" y="1873548"/>
        <a:ext cx="972629" cy="901103"/>
      </dsp:txXfrm>
    </dsp:sp>
    <dsp:sp modelId="{31E9D8C4-1FD6-4993-8BED-406C44B6F19F}">
      <dsp:nvSpPr>
        <dsp:cNvPr id="0" name=""/>
        <dsp:cNvSpPr/>
      </dsp:nvSpPr>
      <dsp:spPr>
        <a:xfrm>
          <a:off x="1131570" y="2196541"/>
          <a:ext cx="218084" cy="255117"/>
        </a:xfrm>
        <a:prstGeom prst="rightArrow">
          <a:avLst>
            <a:gd name="adj1" fmla="val 60000"/>
            <a:gd name="adj2" fmla="val 50000"/>
          </a:avLst>
        </a:prstGeom>
        <a:gradFill rotWithShape="0">
          <a:gsLst>
            <a:gs pos="0">
              <a:schemeClr val="accent5">
                <a:tint val="60000"/>
                <a:hueOff val="0"/>
                <a:satOff val="0"/>
                <a:lumOff val="0"/>
                <a:alphaOff val="0"/>
                <a:tint val="50000"/>
                <a:satMod val="300000"/>
              </a:schemeClr>
            </a:gs>
            <a:gs pos="35000">
              <a:schemeClr val="accent5">
                <a:tint val="60000"/>
                <a:hueOff val="0"/>
                <a:satOff val="0"/>
                <a:lumOff val="0"/>
                <a:alphaOff val="0"/>
                <a:tint val="37000"/>
                <a:satMod val="300000"/>
              </a:schemeClr>
            </a:gs>
            <a:gs pos="100000">
              <a:schemeClr val="accent5">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dirty="0"/>
        </a:p>
      </dsp:txBody>
      <dsp:txXfrm>
        <a:off x="1131570" y="2247564"/>
        <a:ext cx="152659" cy="153071"/>
      </dsp:txXfrm>
    </dsp:sp>
    <dsp:sp modelId="{085DC111-E03C-4C45-A7BC-E2D035BDA433}">
      <dsp:nvSpPr>
        <dsp:cNvPr id="0" name=""/>
        <dsp:cNvSpPr/>
      </dsp:nvSpPr>
      <dsp:spPr>
        <a:xfrm>
          <a:off x="1440180" y="1845513"/>
          <a:ext cx="1028699" cy="957173"/>
        </a:xfrm>
        <a:prstGeom prst="roundRect">
          <a:avLst>
            <a:gd name="adj" fmla="val 10000"/>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kern="1200" dirty="0" smtClean="0"/>
            <a:t>Submit aysnc I/O request</a:t>
          </a:r>
          <a:endParaRPr lang="en-US" sz="1400" kern="1200" dirty="0"/>
        </a:p>
      </dsp:txBody>
      <dsp:txXfrm>
        <a:off x="1468215" y="1873548"/>
        <a:ext cx="972629" cy="901103"/>
      </dsp:txXfrm>
    </dsp:sp>
    <dsp:sp modelId="{23FFB657-B917-4471-A55B-842801ADD705}">
      <dsp:nvSpPr>
        <dsp:cNvPr id="0" name=""/>
        <dsp:cNvSpPr/>
      </dsp:nvSpPr>
      <dsp:spPr>
        <a:xfrm>
          <a:off x="2571750" y="2196541"/>
          <a:ext cx="218084" cy="255117"/>
        </a:xfrm>
        <a:prstGeom prst="rightArrow">
          <a:avLst>
            <a:gd name="adj1" fmla="val 60000"/>
            <a:gd name="adj2" fmla="val 50000"/>
          </a:avLst>
        </a:prstGeom>
        <a:gradFill rotWithShape="0">
          <a:gsLst>
            <a:gs pos="0">
              <a:schemeClr val="accent5">
                <a:tint val="60000"/>
                <a:hueOff val="0"/>
                <a:satOff val="0"/>
                <a:lumOff val="0"/>
                <a:alphaOff val="0"/>
                <a:tint val="50000"/>
                <a:satMod val="300000"/>
              </a:schemeClr>
            </a:gs>
            <a:gs pos="35000">
              <a:schemeClr val="accent5">
                <a:tint val="60000"/>
                <a:hueOff val="0"/>
                <a:satOff val="0"/>
                <a:lumOff val="0"/>
                <a:alphaOff val="0"/>
                <a:tint val="37000"/>
                <a:satMod val="300000"/>
              </a:schemeClr>
            </a:gs>
            <a:gs pos="100000">
              <a:schemeClr val="accent5">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dirty="0"/>
        </a:p>
      </dsp:txBody>
      <dsp:txXfrm>
        <a:off x="2571750" y="2247564"/>
        <a:ext cx="152659" cy="153071"/>
      </dsp:txXfrm>
    </dsp:sp>
    <dsp:sp modelId="{5C2F26B4-04FC-4BB2-A894-4CAD587AB2C6}">
      <dsp:nvSpPr>
        <dsp:cNvPr id="0" name=""/>
        <dsp:cNvSpPr/>
      </dsp:nvSpPr>
      <dsp:spPr>
        <a:xfrm>
          <a:off x="2880360" y="1845513"/>
          <a:ext cx="1028699" cy="957173"/>
        </a:xfrm>
        <a:prstGeom prst="roundRect">
          <a:avLst>
            <a:gd name="adj" fmla="val 10000"/>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kern="1200" dirty="0" smtClean="0"/>
            <a:t>Acquire SH_LATCH on buffer</a:t>
          </a:r>
          <a:endParaRPr lang="en-US" sz="1400" kern="1200" dirty="0"/>
        </a:p>
      </dsp:txBody>
      <dsp:txXfrm>
        <a:off x="2908395" y="1873548"/>
        <a:ext cx="972629" cy="901103"/>
      </dsp:txXfrm>
    </dsp:sp>
    <dsp:sp modelId="{988D4289-57FE-4DAF-966C-4B3308701773}">
      <dsp:nvSpPr>
        <dsp:cNvPr id="0" name=""/>
        <dsp:cNvSpPr/>
      </dsp:nvSpPr>
      <dsp:spPr>
        <a:xfrm>
          <a:off x="4011930" y="2196541"/>
          <a:ext cx="218084" cy="255117"/>
        </a:xfrm>
        <a:prstGeom prst="rightArrow">
          <a:avLst>
            <a:gd name="adj1" fmla="val 60000"/>
            <a:gd name="adj2" fmla="val 50000"/>
          </a:avLst>
        </a:prstGeom>
        <a:gradFill rotWithShape="0">
          <a:gsLst>
            <a:gs pos="0">
              <a:schemeClr val="accent5">
                <a:tint val="60000"/>
                <a:hueOff val="0"/>
                <a:satOff val="0"/>
                <a:lumOff val="0"/>
                <a:alphaOff val="0"/>
                <a:tint val="50000"/>
                <a:satMod val="300000"/>
              </a:schemeClr>
            </a:gs>
            <a:gs pos="35000">
              <a:schemeClr val="accent5">
                <a:tint val="60000"/>
                <a:hueOff val="0"/>
                <a:satOff val="0"/>
                <a:lumOff val="0"/>
                <a:alphaOff val="0"/>
                <a:tint val="37000"/>
                <a:satMod val="300000"/>
              </a:schemeClr>
            </a:gs>
            <a:gs pos="100000">
              <a:schemeClr val="accent5">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dirty="0"/>
        </a:p>
      </dsp:txBody>
      <dsp:txXfrm>
        <a:off x="4011930" y="2247564"/>
        <a:ext cx="152659" cy="153071"/>
      </dsp:txXfrm>
    </dsp:sp>
    <dsp:sp modelId="{828D9CDB-9276-40E4-8187-19CF84571215}">
      <dsp:nvSpPr>
        <dsp:cNvPr id="0" name=""/>
        <dsp:cNvSpPr/>
      </dsp:nvSpPr>
      <dsp:spPr>
        <a:xfrm>
          <a:off x="4320540" y="1845513"/>
          <a:ext cx="1028699" cy="957173"/>
        </a:xfrm>
        <a:prstGeom prst="roundRect">
          <a:avLst>
            <a:gd name="adj" fmla="val 10000"/>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kern="1200" dirty="0" smtClean="0"/>
            <a:t>I/O completion routine executed</a:t>
          </a:r>
          <a:endParaRPr lang="en-US" sz="1400" kern="1200" dirty="0"/>
        </a:p>
      </dsp:txBody>
      <dsp:txXfrm>
        <a:off x="4348575" y="1873548"/>
        <a:ext cx="972629" cy="901103"/>
      </dsp:txXfrm>
    </dsp:sp>
    <dsp:sp modelId="{32C0F84B-6706-4483-84F1-4C25A9FF6C2F}">
      <dsp:nvSpPr>
        <dsp:cNvPr id="0" name=""/>
        <dsp:cNvSpPr/>
      </dsp:nvSpPr>
      <dsp:spPr>
        <a:xfrm>
          <a:off x="5452110" y="2196541"/>
          <a:ext cx="218084" cy="255117"/>
        </a:xfrm>
        <a:prstGeom prst="rightArrow">
          <a:avLst>
            <a:gd name="adj1" fmla="val 60000"/>
            <a:gd name="adj2" fmla="val 50000"/>
          </a:avLst>
        </a:prstGeom>
        <a:gradFill rotWithShape="0">
          <a:gsLst>
            <a:gs pos="0">
              <a:schemeClr val="accent5">
                <a:tint val="60000"/>
                <a:hueOff val="0"/>
                <a:satOff val="0"/>
                <a:lumOff val="0"/>
                <a:alphaOff val="0"/>
                <a:tint val="50000"/>
                <a:satMod val="300000"/>
              </a:schemeClr>
            </a:gs>
            <a:gs pos="35000">
              <a:schemeClr val="accent5">
                <a:tint val="60000"/>
                <a:hueOff val="0"/>
                <a:satOff val="0"/>
                <a:lumOff val="0"/>
                <a:alphaOff val="0"/>
                <a:tint val="37000"/>
                <a:satMod val="300000"/>
              </a:schemeClr>
            </a:gs>
            <a:gs pos="100000">
              <a:schemeClr val="accent5">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dirty="0"/>
        </a:p>
      </dsp:txBody>
      <dsp:txXfrm>
        <a:off x="5452110" y="2247564"/>
        <a:ext cx="152659" cy="153071"/>
      </dsp:txXfrm>
    </dsp:sp>
    <dsp:sp modelId="{8045E4B4-2E56-4635-832E-7B439E150F29}">
      <dsp:nvSpPr>
        <dsp:cNvPr id="0" name=""/>
        <dsp:cNvSpPr/>
      </dsp:nvSpPr>
      <dsp:spPr>
        <a:xfrm>
          <a:off x="5760719" y="1845513"/>
          <a:ext cx="1028699" cy="957173"/>
        </a:xfrm>
        <a:prstGeom prst="roundRect">
          <a:avLst>
            <a:gd name="adj" fmla="val 10000"/>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kern="1200" dirty="0" smtClean="0"/>
            <a:t>EX_LATCH released</a:t>
          </a:r>
          <a:endParaRPr lang="en-US" sz="1400" kern="1200" dirty="0"/>
        </a:p>
      </dsp:txBody>
      <dsp:txXfrm>
        <a:off x="5788754" y="1873548"/>
        <a:ext cx="972629" cy="901103"/>
      </dsp:txXfrm>
    </dsp:sp>
    <dsp:sp modelId="{CF7EF6EA-ED53-47C8-9010-AD8D3F8E9131}">
      <dsp:nvSpPr>
        <dsp:cNvPr id="0" name=""/>
        <dsp:cNvSpPr/>
      </dsp:nvSpPr>
      <dsp:spPr>
        <a:xfrm>
          <a:off x="6892289" y="2196541"/>
          <a:ext cx="218084" cy="255117"/>
        </a:xfrm>
        <a:prstGeom prst="rightArrow">
          <a:avLst>
            <a:gd name="adj1" fmla="val 60000"/>
            <a:gd name="adj2" fmla="val 50000"/>
          </a:avLst>
        </a:prstGeom>
        <a:gradFill rotWithShape="0">
          <a:gsLst>
            <a:gs pos="0">
              <a:schemeClr val="accent5">
                <a:tint val="60000"/>
                <a:hueOff val="0"/>
                <a:satOff val="0"/>
                <a:lumOff val="0"/>
                <a:alphaOff val="0"/>
                <a:tint val="50000"/>
                <a:satMod val="300000"/>
              </a:schemeClr>
            </a:gs>
            <a:gs pos="35000">
              <a:schemeClr val="accent5">
                <a:tint val="60000"/>
                <a:hueOff val="0"/>
                <a:satOff val="0"/>
                <a:lumOff val="0"/>
                <a:alphaOff val="0"/>
                <a:tint val="37000"/>
                <a:satMod val="300000"/>
              </a:schemeClr>
            </a:gs>
            <a:gs pos="100000">
              <a:schemeClr val="accent5">
                <a:tint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dirty="0"/>
        </a:p>
      </dsp:txBody>
      <dsp:txXfrm>
        <a:off x="6892289" y="2247564"/>
        <a:ext cx="152659" cy="153071"/>
      </dsp:txXfrm>
    </dsp:sp>
    <dsp:sp modelId="{D5394C46-1C2E-4484-8BD6-1E6EA6D99976}">
      <dsp:nvSpPr>
        <dsp:cNvPr id="0" name=""/>
        <dsp:cNvSpPr/>
      </dsp:nvSpPr>
      <dsp:spPr>
        <a:xfrm>
          <a:off x="7200899" y="1845513"/>
          <a:ext cx="1028699" cy="957173"/>
        </a:xfrm>
        <a:prstGeom prst="roundRect">
          <a:avLst>
            <a:gd name="adj" fmla="val 10000"/>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rtl="0">
            <a:lnSpc>
              <a:spcPct val="90000"/>
            </a:lnSpc>
            <a:spcBef>
              <a:spcPct val="0"/>
            </a:spcBef>
            <a:spcAft>
              <a:spcPct val="35000"/>
            </a:spcAft>
          </a:pPr>
          <a:r>
            <a:rPr lang="en-US" sz="1400" kern="1200" dirty="0" smtClean="0"/>
            <a:t>SH_LATCH acquired</a:t>
          </a:r>
          <a:endParaRPr lang="en-US" sz="1400" kern="1200" dirty="0"/>
        </a:p>
      </dsp:txBody>
      <dsp:txXfrm>
        <a:off x="7228934" y="1873548"/>
        <a:ext cx="972629" cy="901103"/>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zh-CN" alt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61" tIns="48331" rIns="96661" bIns="48331" rtlCol="0"/>
          <a:lstStyle>
            <a:lvl1pPr algn="r">
              <a:defRPr sz="1300"/>
            </a:lvl1pPr>
          </a:lstStyle>
          <a:p>
            <a:fld id="{3957525C-38B6-40D0-B055-3FF45CB527B1}" type="datetimeFigureOut">
              <a:rPr lang="zh-CN" altLang="en-US" smtClean="0"/>
              <a:pPr/>
              <a:t>2012/11/25</a:t>
            </a:fld>
            <a:endParaRPr lang="zh-CN" alt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61" tIns="48331" rIns="96661" bIns="48331" rtlCol="0" anchor="b"/>
          <a:lstStyle>
            <a:lvl1pPr algn="l">
              <a:defRPr sz="1300"/>
            </a:lvl1pPr>
          </a:lstStyle>
          <a:p>
            <a:endParaRPr lang="zh-CN" alt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61" tIns="48331" rIns="96661" bIns="48331" rtlCol="0" anchor="b"/>
          <a:lstStyle>
            <a:lvl1pPr algn="r">
              <a:defRPr sz="1300"/>
            </a:lvl1pPr>
          </a:lstStyle>
          <a:p>
            <a:fld id="{F9DD3AF8-5FEF-4618-8004-9E12FE9C1831}" type="slidenum">
              <a:rPr lang="zh-CN" altLang="en-US" smtClean="0"/>
              <a:pPr/>
              <a:t>‹#›</a:t>
            </a:fld>
            <a:endParaRPr lang="zh-CN" altLang="en-US"/>
          </a:p>
        </p:txBody>
      </p:sp>
    </p:spTree>
    <p:extLst>
      <p:ext uri="{BB962C8B-B14F-4D97-AF65-F5344CB8AC3E}">
        <p14:creationId xmlns:p14="http://schemas.microsoft.com/office/powerpoint/2010/main" val="926090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zh-CN" alt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CAB9296F-FA16-48F4-B82A-3A939EFAA2CA}" type="datetimeFigureOut">
              <a:rPr lang="zh-CN" altLang="en-US" smtClean="0"/>
              <a:pPr/>
              <a:t>2012/11/25</a:t>
            </a:fld>
            <a:endParaRPr lang="zh-CN" alt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zh-CN" alt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zh-CN" alt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6D77E962-AFCC-454C-9C8E-E2EFD518517A}" type="slidenum">
              <a:rPr lang="zh-CN" altLang="en-US" smtClean="0"/>
              <a:pPr/>
              <a:t>‹#›</a:t>
            </a:fld>
            <a:endParaRPr lang="zh-CN" altLang="en-US"/>
          </a:p>
        </p:txBody>
      </p:sp>
    </p:spTree>
    <p:extLst>
      <p:ext uri="{BB962C8B-B14F-4D97-AF65-F5344CB8AC3E}">
        <p14:creationId xmlns:p14="http://schemas.microsoft.com/office/powerpoint/2010/main" val="27201844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upport.microsoft.com/?id=271509"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msdn.microsoft.com/en-us/library/ms190273.aspx"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endParaRPr lang="en-US" dirty="0" smtClean="0"/>
          </a:p>
        </p:txBody>
      </p:sp>
      <p:sp>
        <p:nvSpPr>
          <p:cNvPr id="4" name="Slide Number Placeholder 3"/>
          <p:cNvSpPr>
            <a:spLocks noGrp="1"/>
          </p:cNvSpPr>
          <p:nvPr>
            <p:ph type="sldNum" sz="quarter" idx="10"/>
          </p:nvPr>
        </p:nvSpPr>
        <p:spPr/>
        <p:txBody>
          <a:bodyPr/>
          <a:lstStyle/>
          <a:p>
            <a:fld id="{6D77E962-AFCC-454C-9C8E-E2EFD518517A}" type="slidenum">
              <a:rPr lang="zh-CN" altLang="en-US" smtClean="0"/>
              <a:pPr/>
              <a:t>1</a:t>
            </a:fld>
            <a:endParaRPr lang="zh-CN" altLang="en-US"/>
          </a:p>
        </p:txBody>
      </p:sp>
    </p:spTree>
    <p:extLst>
      <p:ext uri="{BB962C8B-B14F-4D97-AF65-F5344CB8AC3E}">
        <p14:creationId xmlns:p14="http://schemas.microsoft.com/office/powerpoint/2010/main" val="22933252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66612">
              <a:defRPr/>
            </a:pPr>
            <a:r>
              <a:rPr lang="en-US" dirty="0" smtClean="0"/>
              <a:t>READPAST </a:t>
            </a:r>
          </a:p>
          <a:p>
            <a:pPr defTabSz="966612">
              <a:defRPr/>
            </a:pPr>
            <a:endParaRPr lang="en-US" dirty="0" smtClean="0"/>
          </a:p>
          <a:p>
            <a:pPr defTabSz="966612">
              <a:defRPr/>
            </a:pPr>
            <a:r>
              <a:rPr lang="en-US" dirty="0" smtClean="0"/>
              <a:t>Specifies that the Database Engine not read rows that are locked by other transactions. When READPAST is specified, row-level locks are skipped. That is, the Database Engine skips past the rows instead of blocking the current transaction until the locks are released. For example, assume table T1 contains a single integer column with the values of 1, 2, 3, 4, 5. If transaction A changes the value of 3 to 8 but has not yet committed, a SELECT * FROM T1 (READPAST) yields values 1, 2, 4, 5. READPAST is primarily used to reduce locking contention when implementing a work queue that uses a SQL Server table. A queue reader that uses READPAST skips past queue entries locked by other transactions to the next available queue entry, without having to wait until the other transactions release their locks.</a:t>
            </a:r>
          </a:p>
          <a:p>
            <a:endParaRPr lang="zh-CN" altLang="en-US" dirty="0"/>
          </a:p>
        </p:txBody>
      </p:sp>
      <p:sp>
        <p:nvSpPr>
          <p:cNvPr id="4" name="Slide Number Placeholder 3"/>
          <p:cNvSpPr>
            <a:spLocks noGrp="1"/>
          </p:cNvSpPr>
          <p:nvPr>
            <p:ph type="sldNum" sz="quarter" idx="10"/>
          </p:nvPr>
        </p:nvSpPr>
        <p:spPr/>
        <p:txBody>
          <a:bodyPr/>
          <a:lstStyle/>
          <a:p>
            <a:fld id="{ED862667-0CF1-479F-BB39-8A1ED70AF4B0}" type="slidenum">
              <a:rPr lang="zh-CN" altLang="en-US" smtClean="0"/>
              <a:pPr/>
              <a:t>12</a:t>
            </a:fld>
            <a:endParaRPr lang="zh-CN" altLang="en-US"/>
          </a:p>
        </p:txBody>
      </p:sp>
    </p:spTree>
    <p:extLst>
      <p:ext uri="{BB962C8B-B14F-4D97-AF65-F5344CB8AC3E}">
        <p14:creationId xmlns:p14="http://schemas.microsoft.com/office/powerpoint/2010/main" val="30772902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77E962-AFCC-454C-9C8E-E2EFD518517A}" type="slidenum">
              <a:rPr lang="zh-CN" altLang="en-US" smtClean="0"/>
              <a:pPr/>
              <a:t>13</a:t>
            </a:fld>
            <a:endParaRPr lang="zh-CN" altLang="en-US"/>
          </a:p>
        </p:txBody>
      </p:sp>
    </p:spTree>
    <p:extLst>
      <p:ext uri="{BB962C8B-B14F-4D97-AF65-F5344CB8AC3E}">
        <p14:creationId xmlns:p14="http://schemas.microsoft.com/office/powerpoint/2010/main" val="9676006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92500" lnSpcReduction="20000"/>
          </a:bodyPr>
          <a:lstStyle/>
          <a:p>
            <a:pPr>
              <a:defRPr/>
            </a:pPr>
            <a:r>
              <a:rPr lang="en-US" dirty="0" smtClean="0"/>
              <a:t>Imagine in this scenario if we didn’t acquire the EX_LATCH. The SH_LATCH would be acquired but the contents of the memory buffer that hold the database page could be “in-flight”. In other words, we could be actually reading a page in memory that hasn’t been completed filled in. Furthermore, when the page is not in cache, we associated the BUF structure with a free page in cache. It could be that the free page in cache is the contents of another page! We could access data from a “stale” page before the disk I/O writes on top of it. Now you see why latch protection prevents this from occurring.</a:t>
            </a:r>
          </a:p>
          <a:p>
            <a:pPr eaLnBrk="1" hangingPunct="1">
              <a:defRPr/>
            </a:pPr>
            <a:endParaRPr lang="en-US" dirty="0" smtClean="0"/>
          </a:p>
          <a:p>
            <a:pPr eaLnBrk="1" hangingPunct="1">
              <a:defRPr/>
            </a:pPr>
            <a:r>
              <a:rPr lang="en-US" dirty="0" smtClean="0"/>
              <a:t>In SQL 2000 SP4, we started showing latch waits with the blocking column in sysprocesses. In the I/O case, since you were the thread that acquired the EX_LATCH and you are waiting with  SH_LATCH you would appear to be blocking yourself.</a:t>
            </a:r>
          </a:p>
          <a:p>
            <a:pPr eaLnBrk="1" hangingPunct="1">
              <a:defRPr/>
            </a:pPr>
            <a:endParaRPr lang="en-US" dirty="0" smtClean="0"/>
          </a:p>
          <a:p>
            <a:pPr eaLnBrk="1" hangingPunct="1">
              <a:defRPr/>
            </a:pPr>
            <a:r>
              <a:rPr lang="en-US" dirty="0" smtClean="0"/>
              <a:t>In SQL 2005, we deemed in the code it was not safe to try and display the “owner” of the latch if another worker could release it as in the case of I/O (you could have cancelled your query with the SH_LATCH while we are still trying to service the I/O latch). Therefore, in 2005, we don’t show any blocking session. Therefore, any waiter for PAGEIOLATCH_SH will not show as “blocking” when it really is blocking due to I/O.</a:t>
            </a:r>
          </a:p>
          <a:p>
            <a:pPr eaLnBrk="1" hangingPunct="1">
              <a:defRPr/>
            </a:pPr>
            <a:endParaRPr lang="en-US" dirty="0" smtClean="0"/>
          </a:p>
          <a:p>
            <a:pPr eaLnBrk="1" hangingPunct="1">
              <a:defRPr/>
            </a:pPr>
            <a:r>
              <a:rPr lang="en-US" dirty="0" smtClean="0"/>
              <a:t>--------------------</a:t>
            </a:r>
          </a:p>
          <a:p>
            <a:pPr eaLnBrk="1" hangingPunct="1">
              <a:defRPr/>
            </a:pPr>
            <a:endParaRPr lang="en-US" dirty="0" smtClean="0"/>
          </a:p>
          <a:p>
            <a:pPr defTabSz="966612">
              <a:defRPr/>
            </a:pPr>
            <a:r>
              <a:rPr lang="en-US" dirty="0" smtClean="0"/>
              <a:t>The interesting latch waits are PAGEIOLATCH_SH and PAGEIOLATCH_EX. These waits occur when a task is waiting on a latch for a buffer that is in an I/O request. The long waits of this type indicate a problem with the disk subsystem. The column </a:t>
            </a:r>
            <a:r>
              <a:rPr lang="en-US" dirty="0" err="1" smtClean="0"/>
              <a:t>wait_time_ms</a:t>
            </a:r>
            <a:r>
              <a:rPr lang="en-US" dirty="0" smtClean="0"/>
              <a:t> includes the time a worker spends in SUSPENDED state and in RUNNABLE state while the column </a:t>
            </a:r>
            <a:r>
              <a:rPr lang="en-US" dirty="0" err="1" smtClean="0"/>
              <a:t>signal_wait_time_ms</a:t>
            </a:r>
            <a:r>
              <a:rPr lang="en-US" dirty="0" smtClean="0"/>
              <a:t> represents the time a worker spends in RUNNABLE state. So the difference of the two (</a:t>
            </a:r>
            <a:r>
              <a:rPr lang="en-US" dirty="0" err="1" smtClean="0"/>
              <a:t>wait_time_ms</a:t>
            </a:r>
            <a:r>
              <a:rPr lang="en-US" dirty="0" smtClean="0"/>
              <a:t> – </a:t>
            </a:r>
            <a:r>
              <a:rPr lang="en-US" dirty="0" err="1" smtClean="0"/>
              <a:t>signal_wait_time_ms</a:t>
            </a:r>
            <a:r>
              <a:rPr lang="en-US" dirty="0" smtClean="0"/>
              <a:t>), actually represents the time spent waiting for I/O to complete. One thing to keep in mind is that the above DMV returns waits since the SQL Server was started. So to get meaningful data, you will need to look at the delta between the periods of interest.</a:t>
            </a:r>
          </a:p>
          <a:p>
            <a:pPr eaLnBrk="1" hangingPunct="1">
              <a:defRPr/>
            </a:pPr>
            <a:endParaRPr lang="en-US" dirty="0" smtClean="0"/>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85372" indent="-302066" eaLnBrk="0" hangingPunct="0">
              <a:defRPr>
                <a:solidFill>
                  <a:schemeClr val="tx1"/>
                </a:solidFill>
                <a:latin typeface="Arial" pitchFamily="34" charset="0"/>
                <a:ea typeface="宋体" pitchFamily="2" charset="-122"/>
              </a:defRPr>
            </a:lvl2pPr>
            <a:lvl3pPr marL="1208265" indent="-241653" eaLnBrk="0" hangingPunct="0">
              <a:defRPr>
                <a:solidFill>
                  <a:schemeClr val="tx1"/>
                </a:solidFill>
                <a:latin typeface="Arial" pitchFamily="34" charset="0"/>
                <a:ea typeface="宋体" pitchFamily="2" charset="-122"/>
              </a:defRPr>
            </a:lvl3pPr>
            <a:lvl4pPr marL="1691571" indent="-241653" eaLnBrk="0" hangingPunct="0">
              <a:defRPr>
                <a:solidFill>
                  <a:schemeClr val="tx1"/>
                </a:solidFill>
                <a:latin typeface="Arial" pitchFamily="34" charset="0"/>
                <a:ea typeface="宋体" pitchFamily="2" charset="-122"/>
              </a:defRPr>
            </a:lvl4pPr>
            <a:lvl5pPr marL="2174878" indent="-241653" eaLnBrk="0" hangingPunct="0">
              <a:defRPr>
                <a:solidFill>
                  <a:schemeClr val="tx1"/>
                </a:solidFill>
                <a:latin typeface="Arial" pitchFamily="34" charset="0"/>
                <a:ea typeface="宋体" pitchFamily="2" charset="-122"/>
              </a:defRPr>
            </a:lvl5pPr>
            <a:lvl6pPr marL="2658184" indent="-241653" eaLnBrk="0" fontAlgn="base" hangingPunct="0">
              <a:spcBef>
                <a:spcPct val="0"/>
              </a:spcBef>
              <a:spcAft>
                <a:spcPct val="0"/>
              </a:spcAft>
              <a:defRPr>
                <a:solidFill>
                  <a:schemeClr val="tx1"/>
                </a:solidFill>
                <a:latin typeface="Arial" pitchFamily="34" charset="0"/>
                <a:ea typeface="宋体" pitchFamily="2" charset="-122"/>
              </a:defRPr>
            </a:lvl6pPr>
            <a:lvl7pPr marL="3141490" indent="-241653" eaLnBrk="0" fontAlgn="base" hangingPunct="0">
              <a:spcBef>
                <a:spcPct val="0"/>
              </a:spcBef>
              <a:spcAft>
                <a:spcPct val="0"/>
              </a:spcAft>
              <a:defRPr>
                <a:solidFill>
                  <a:schemeClr val="tx1"/>
                </a:solidFill>
                <a:latin typeface="Arial" pitchFamily="34" charset="0"/>
                <a:ea typeface="宋体" pitchFamily="2" charset="-122"/>
              </a:defRPr>
            </a:lvl7pPr>
            <a:lvl8pPr marL="3624796" indent="-241653" eaLnBrk="0" fontAlgn="base" hangingPunct="0">
              <a:spcBef>
                <a:spcPct val="0"/>
              </a:spcBef>
              <a:spcAft>
                <a:spcPct val="0"/>
              </a:spcAft>
              <a:defRPr>
                <a:solidFill>
                  <a:schemeClr val="tx1"/>
                </a:solidFill>
                <a:latin typeface="Arial" pitchFamily="34" charset="0"/>
                <a:ea typeface="宋体" pitchFamily="2" charset="-122"/>
              </a:defRPr>
            </a:lvl8pPr>
            <a:lvl9pPr marL="4108102" indent="-241653" eaLnBrk="0" fontAlgn="base" hangingPunct="0">
              <a:spcBef>
                <a:spcPct val="0"/>
              </a:spcBef>
              <a:spcAft>
                <a:spcPct val="0"/>
              </a:spcAft>
              <a:defRPr>
                <a:solidFill>
                  <a:schemeClr val="tx1"/>
                </a:solidFill>
                <a:latin typeface="Arial" pitchFamily="34" charset="0"/>
                <a:ea typeface="宋体" pitchFamily="2" charset="-122"/>
              </a:defRPr>
            </a:lvl9pPr>
          </a:lstStyle>
          <a:p>
            <a:fld id="{DC1BA209-304C-41DA-88E2-62037AD3E843}" type="slidenum">
              <a:rPr lang="en-US">
                <a:latin typeface="Times New Roman" pitchFamily="18" charset="0"/>
              </a:rPr>
              <a:pPr/>
              <a:t>14</a:t>
            </a:fld>
            <a:endParaRPr lang="en-US">
              <a:latin typeface="Times New Roman" pitchFamily="18" charset="0"/>
            </a:endParaRPr>
          </a:p>
        </p:txBody>
      </p:sp>
    </p:spTree>
    <p:extLst>
      <p:ext uri="{BB962C8B-B14F-4D97-AF65-F5344CB8AC3E}">
        <p14:creationId xmlns:p14="http://schemas.microsoft.com/office/powerpoint/2010/main" val="33511349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eaLnBrk="1" hangingPunct="1">
              <a:defRPr/>
            </a:pPr>
            <a:r>
              <a:rPr lang="en-US" dirty="0" smtClean="0"/>
              <a:t>Without latches, consider this sequence</a:t>
            </a:r>
          </a:p>
          <a:p>
            <a:pPr eaLnBrk="1" hangingPunct="1">
              <a:defRPr/>
            </a:pPr>
            <a:endParaRPr lang="en-US" dirty="0" smtClean="0"/>
          </a:p>
          <a:p>
            <a:pPr marL="241653" indent="-241653">
              <a:buFontTx/>
              <a:buAutoNum type="arabicPeriod"/>
              <a:defRPr/>
            </a:pPr>
            <a:r>
              <a:rPr lang="en-US" dirty="0" smtClean="0"/>
              <a:t>INSERT comes in and says I want to insert row 3,300 at 126 offset on the page</a:t>
            </a:r>
          </a:p>
          <a:p>
            <a:pPr marL="241653" indent="-241653">
              <a:buFontTx/>
              <a:buAutoNum type="arabicPeriod"/>
              <a:defRPr/>
            </a:pPr>
            <a:r>
              <a:rPr lang="en-US" dirty="0" smtClean="0"/>
              <a:t>Second INSERT comes in before this INSERT can change the m_freedata field and think it needs to insert its row at this same location. They both only needed IX Page locks which are compatible.</a:t>
            </a:r>
          </a:p>
          <a:p>
            <a:pPr marL="241653" indent="-241653">
              <a:buFontTx/>
              <a:buAutoNum type="arabicPeriod"/>
              <a:defRPr/>
            </a:pPr>
            <a:r>
              <a:rPr lang="en-US" dirty="0" smtClean="0"/>
              <a:t>This is clearly a problem and lost data since the row 3,300 is overwritten by 4,400</a:t>
            </a:r>
          </a:p>
          <a:p>
            <a:pPr marL="241653" indent="-241653">
              <a:defRPr/>
            </a:pPr>
            <a:endParaRPr lang="en-US" dirty="0" smtClean="0"/>
          </a:p>
          <a:p>
            <a:pPr marL="241653" indent="-241653">
              <a:defRPr/>
            </a:pPr>
            <a:r>
              <a:rPr lang="en-US" dirty="0" smtClean="0"/>
              <a:t>With latches things are different</a:t>
            </a:r>
          </a:p>
          <a:p>
            <a:pPr marL="241653" indent="-241653">
              <a:defRPr/>
            </a:pPr>
            <a:endParaRPr lang="en-US" dirty="0" smtClean="0"/>
          </a:p>
          <a:p>
            <a:pPr marL="241653" indent="-241653">
              <a:buFontTx/>
              <a:buAutoNum type="arabicPeriod"/>
              <a:defRPr/>
            </a:pPr>
            <a:r>
              <a:rPr lang="en-US" dirty="0" smtClean="0"/>
              <a:t>The first INSERT acquires EX_LATCH</a:t>
            </a:r>
          </a:p>
          <a:p>
            <a:pPr marL="241653" indent="-241653">
              <a:buFontTx/>
              <a:buAutoNum type="arabicPeriod"/>
              <a:defRPr/>
            </a:pPr>
            <a:r>
              <a:rPr lang="en-US" dirty="0" smtClean="0"/>
              <a:t>If the second INSERT comes in before the first is complete, then it has to acquire an EX_LATCH as well. It waits because these two latches are incompatible.</a:t>
            </a:r>
          </a:p>
          <a:p>
            <a:pPr marL="241653" indent="-241653">
              <a:buFontTx/>
              <a:buAutoNum type="arabicPeriod"/>
              <a:defRPr/>
            </a:pPr>
            <a:r>
              <a:rPr lang="en-US" dirty="0" smtClean="0"/>
              <a:t>Now the first completes and properly marks the m_freedata to offset 141</a:t>
            </a:r>
          </a:p>
          <a:p>
            <a:pPr marL="241653" indent="-241653">
              <a:buFontTx/>
              <a:buAutoNum type="arabicPeriod"/>
              <a:defRPr/>
            </a:pPr>
            <a:r>
              <a:rPr lang="en-US" dirty="0" smtClean="0"/>
              <a:t>When it releases the EX_LATCH, the second INSERT is allowed to proceed and now inserts its data in the correct next offset on the page</a:t>
            </a:r>
          </a:p>
          <a:p>
            <a:pPr marL="241653" indent="-241653">
              <a:buFontTx/>
              <a:buAutoNum type="arabicPeriod"/>
              <a:defRPr/>
            </a:pPr>
            <a:endParaRPr lang="en-US" dirty="0" smtClean="0"/>
          </a:p>
          <a:p>
            <a:pPr marL="241653" indent="-241653">
              <a:defRPr/>
            </a:pPr>
            <a:r>
              <a:rPr lang="en-US" dirty="0" smtClean="0"/>
              <a:t>*row offset</a:t>
            </a:r>
          </a:p>
          <a:p>
            <a:pPr marL="241653" indent="-241653">
              <a:buFontTx/>
              <a:buAutoNum type="arabicPeriod"/>
              <a:defRPr/>
            </a:pPr>
            <a:endParaRPr lang="en-US" dirty="0"/>
          </a:p>
        </p:txBody>
      </p:sp>
      <p:sp>
        <p:nvSpPr>
          <p:cNvPr id="378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85372" indent="-302066" eaLnBrk="0" hangingPunct="0">
              <a:defRPr>
                <a:solidFill>
                  <a:schemeClr val="tx1"/>
                </a:solidFill>
                <a:latin typeface="Arial" pitchFamily="34" charset="0"/>
                <a:ea typeface="宋体" pitchFamily="2" charset="-122"/>
              </a:defRPr>
            </a:lvl2pPr>
            <a:lvl3pPr marL="1208265" indent="-241653" eaLnBrk="0" hangingPunct="0">
              <a:defRPr>
                <a:solidFill>
                  <a:schemeClr val="tx1"/>
                </a:solidFill>
                <a:latin typeface="Arial" pitchFamily="34" charset="0"/>
                <a:ea typeface="宋体" pitchFamily="2" charset="-122"/>
              </a:defRPr>
            </a:lvl3pPr>
            <a:lvl4pPr marL="1691571" indent="-241653" eaLnBrk="0" hangingPunct="0">
              <a:defRPr>
                <a:solidFill>
                  <a:schemeClr val="tx1"/>
                </a:solidFill>
                <a:latin typeface="Arial" pitchFamily="34" charset="0"/>
                <a:ea typeface="宋体" pitchFamily="2" charset="-122"/>
              </a:defRPr>
            </a:lvl4pPr>
            <a:lvl5pPr marL="2174878" indent="-241653" eaLnBrk="0" hangingPunct="0">
              <a:defRPr>
                <a:solidFill>
                  <a:schemeClr val="tx1"/>
                </a:solidFill>
                <a:latin typeface="Arial" pitchFamily="34" charset="0"/>
                <a:ea typeface="宋体" pitchFamily="2" charset="-122"/>
              </a:defRPr>
            </a:lvl5pPr>
            <a:lvl6pPr marL="2658184" indent="-241653" eaLnBrk="0" fontAlgn="base" hangingPunct="0">
              <a:spcBef>
                <a:spcPct val="0"/>
              </a:spcBef>
              <a:spcAft>
                <a:spcPct val="0"/>
              </a:spcAft>
              <a:defRPr>
                <a:solidFill>
                  <a:schemeClr val="tx1"/>
                </a:solidFill>
                <a:latin typeface="Arial" pitchFamily="34" charset="0"/>
                <a:ea typeface="宋体" pitchFamily="2" charset="-122"/>
              </a:defRPr>
            </a:lvl6pPr>
            <a:lvl7pPr marL="3141490" indent="-241653" eaLnBrk="0" fontAlgn="base" hangingPunct="0">
              <a:spcBef>
                <a:spcPct val="0"/>
              </a:spcBef>
              <a:spcAft>
                <a:spcPct val="0"/>
              </a:spcAft>
              <a:defRPr>
                <a:solidFill>
                  <a:schemeClr val="tx1"/>
                </a:solidFill>
                <a:latin typeface="Arial" pitchFamily="34" charset="0"/>
                <a:ea typeface="宋体" pitchFamily="2" charset="-122"/>
              </a:defRPr>
            </a:lvl7pPr>
            <a:lvl8pPr marL="3624796" indent="-241653" eaLnBrk="0" fontAlgn="base" hangingPunct="0">
              <a:spcBef>
                <a:spcPct val="0"/>
              </a:spcBef>
              <a:spcAft>
                <a:spcPct val="0"/>
              </a:spcAft>
              <a:defRPr>
                <a:solidFill>
                  <a:schemeClr val="tx1"/>
                </a:solidFill>
                <a:latin typeface="Arial" pitchFamily="34" charset="0"/>
                <a:ea typeface="宋体" pitchFamily="2" charset="-122"/>
              </a:defRPr>
            </a:lvl8pPr>
            <a:lvl9pPr marL="4108102" indent="-241653" eaLnBrk="0" fontAlgn="base" hangingPunct="0">
              <a:spcBef>
                <a:spcPct val="0"/>
              </a:spcBef>
              <a:spcAft>
                <a:spcPct val="0"/>
              </a:spcAft>
              <a:defRPr>
                <a:solidFill>
                  <a:schemeClr val="tx1"/>
                </a:solidFill>
                <a:latin typeface="Arial" pitchFamily="34" charset="0"/>
                <a:ea typeface="宋体" pitchFamily="2" charset="-122"/>
              </a:defRPr>
            </a:lvl9pPr>
          </a:lstStyle>
          <a:p>
            <a:fld id="{BBD9B841-5417-4D1A-A71F-CDAE425206E4}" type="slidenum">
              <a:rPr lang="en-US">
                <a:latin typeface="Times New Roman" pitchFamily="18" charset="0"/>
              </a:rPr>
              <a:pPr/>
              <a:t>16</a:t>
            </a:fld>
            <a:endParaRPr lang="en-US">
              <a:latin typeface="Times New Roman" pitchFamily="18" charset="0"/>
            </a:endParaRPr>
          </a:p>
        </p:txBody>
      </p:sp>
    </p:spTree>
    <p:extLst>
      <p:ext uri="{BB962C8B-B14F-4D97-AF65-F5344CB8AC3E}">
        <p14:creationId xmlns:p14="http://schemas.microsoft.com/office/powerpoint/2010/main" val="19128088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ASYNC_NETWORK_IO (seen in SQL 2005) and NETWORKIO (seen in SQL 2000) wait types are associated with either a calling application that is not processing results quickly enough from SQL Server or is associated with a network performance issue.</a:t>
            </a:r>
          </a:p>
          <a:p>
            <a:endParaRPr lang="en-US" dirty="0" smtClean="0"/>
          </a:p>
          <a:p>
            <a:pPr>
              <a:buFontTx/>
              <a:buChar char="-"/>
            </a:pPr>
            <a:r>
              <a:rPr lang="en-US" dirty="0" smtClean="0"/>
              <a:t>Identify large result sets and verify with the application team (or developers) how this is being consumed. Red flags include the application querying large results sets but not processing more than a few rows at a time</a:t>
            </a:r>
          </a:p>
          <a:p>
            <a:pPr>
              <a:buFontTx/>
              <a:buChar char="-"/>
            </a:pPr>
            <a:endParaRPr lang="en-US" dirty="0" smtClean="0"/>
          </a:p>
          <a:p>
            <a:pPr>
              <a:buFontTx/>
              <a:buChar char="-"/>
            </a:pPr>
            <a:r>
              <a:rPr lang="en-US" dirty="0" smtClean="0"/>
              <a:t>Ensure that the client application processes all rows it is requesting. If not all rows will be needed or used - consider only querying the rows that are needed (TOP X for example)</a:t>
            </a:r>
          </a:p>
          <a:p>
            <a:pPr>
              <a:buFontTx/>
              <a:buChar char="-"/>
            </a:pPr>
            <a:endParaRPr lang="en-US" dirty="0" smtClean="0"/>
          </a:p>
          <a:p>
            <a:pPr>
              <a:buFontTx/>
              <a:buChar char="-"/>
            </a:pPr>
            <a:r>
              <a:rPr lang="en-US" dirty="0" smtClean="0"/>
              <a:t>Look at your NIC configuration on the server and make sure there are no issues (physical card issue, </a:t>
            </a:r>
            <a:r>
              <a:rPr lang="en-US" dirty="0" err="1" smtClean="0"/>
              <a:t>autodetect</a:t>
            </a:r>
            <a:r>
              <a:rPr lang="en-US" dirty="0" smtClean="0"/>
              <a:t> not picking the fastest speed)</a:t>
            </a:r>
          </a:p>
          <a:p>
            <a:pPr>
              <a:buFontTx/>
              <a:buChar char="-"/>
            </a:pPr>
            <a:endParaRPr lang="en-US" dirty="0" smtClean="0"/>
          </a:p>
          <a:p>
            <a:pPr>
              <a:buFontTx/>
              <a:buChar char="-"/>
            </a:pPr>
            <a:r>
              <a:rPr lang="en-US" dirty="0" smtClean="0"/>
              <a:t>Validate the network components between the application/clients and the SQL Server instance (router, for example)</a:t>
            </a:r>
          </a:p>
          <a:p>
            <a:pPr>
              <a:buFontTx/>
              <a:buChar char="-"/>
            </a:pPr>
            <a:endParaRPr lang="en-US" dirty="0" smtClean="0"/>
          </a:p>
        </p:txBody>
      </p:sp>
      <p:sp>
        <p:nvSpPr>
          <p:cNvPr id="4" name="Slide Number Placeholder 3"/>
          <p:cNvSpPr>
            <a:spLocks noGrp="1"/>
          </p:cNvSpPr>
          <p:nvPr>
            <p:ph type="sldNum" sz="quarter" idx="10"/>
          </p:nvPr>
        </p:nvSpPr>
        <p:spPr/>
        <p:txBody>
          <a:bodyPr/>
          <a:lstStyle/>
          <a:p>
            <a:fld id="{6D77E962-AFCC-454C-9C8E-E2EFD518517A}" type="slidenum">
              <a:rPr lang="zh-CN" altLang="en-US" smtClean="0"/>
              <a:pPr/>
              <a:t>18</a:t>
            </a:fld>
            <a:endParaRPr lang="zh-CN" altLang="en-US"/>
          </a:p>
        </p:txBody>
      </p:sp>
    </p:spTree>
    <p:extLst>
      <p:ext uri="{BB962C8B-B14F-4D97-AF65-F5344CB8AC3E}">
        <p14:creationId xmlns:p14="http://schemas.microsoft.com/office/powerpoint/2010/main" val="23747336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37FA14-132D-4CBE-B713-A24FB9326918}" type="slidenum">
              <a:rPr lang="en-US"/>
              <a:pPr/>
              <a:t>21</a:t>
            </a:fld>
            <a:endParaRPr lang="en-US"/>
          </a:p>
        </p:txBody>
      </p:sp>
      <p:sp>
        <p:nvSpPr>
          <p:cNvPr id="349186" name="Rectangle 2"/>
          <p:cNvSpPr>
            <a:spLocks noGrp="1" noRot="1" noChangeAspect="1" noChangeArrowheads="1" noTextEdit="1"/>
          </p:cNvSpPr>
          <p:nvPr>
            <p:ph type="sldImg"/>
          </p:nvPr>
        </p:nvSpPr>
        <p:spPr bwMode="auto">
          <a:xfrm>
            <a:off x="1257300" y="720725"/>
            <a:ext cx="4802188" cy="3600450"/>
          </a:xfrm>
          <a:prstGeom prst="rect">
            <a:avLst/>
          </a:prstGeom>
          <a:solidFill>
            <a:srgbClr val="FFFFFF"/>
          </a:solidFill>
          <a:ln>
            <a:solidFill>
              <a:srgbClr val="000000"/>
            </a:solidFill>
            <a:miter lim="800000"/>
            <a:headEnd/>
            <a:tailEnd/>
          </a:ln>
        </p:spPr>
      </p:sp>
      <p:sp>
        <p:nvSpPr>
          <p:cNvPr id="349187" name="Rectangle 3"/>
          <p:cNvSpPr>
            <a:spLocks noGrp="1" noChangeArrowheads="1"/>
          </p:cNvSpPr>
          <p:nvPr>
            <p:ph type="body" idx="1"/>
          </p:nvPr>
        </p:nvSpPr>
        <p:spPr bwMode="auto">
          <a:xfrm>
            <a:off x="975360" y="4560696"/>
            <a:ext cx="5364480" cy="4319958"/>
          </a:xfrm>
          <a:prstGeom prst="rect">
            <a:avLst/>
          </a:prstGeom>
          <a:solidFill>
            <a:srgbClr val="FFFFFF"/>
          </a:solidFill>
          <a:ln>
            <a:solidFill>
              <a:srgbClr val="000000"/>
            </a:solidFill>
            <a:miter lim="800000"/>
            <a:headEnd/>
            <a:tailEnd/>
          </a:ln>
        </p:spPr>
        <p:txBody>
          <a:bodyPr/>
          <a:lstStyle/>
          <a:p>
            <a:endParaRPr lang="en-US" dirty="0">
              <a:cs typeface="Times New Roman" pitchFamily="18" charset="0"/>
            </a:endParaRPr>
          </a:p>
        </p:txBody>
      </p:sp>
    </p:spTree>
    <p:extLst>
      <p:ext uri="{BB962C8B-B14F-4D97-AF65-F5344CB8AC3E}">
        <p14:creationId xmlns:p14="http://schemas.microsoft.com/office/powerpoint/2010/main" val="26811780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0032C6C-A468-4472-8A57-A6686CDE1DFB}" type="slidenum">
              <a:rPr lang="en-US"/>
              <a:pPr/>
              <a:t>22</a:t>
            </a:fld>
            <a:endParaRPr lang="en-US"/>
          </a:p>
        </p:txBody>
      </p:sp>
      <p:sp>
        <p:nvSpPr>
          <p:cNvPr id="390146" name="Rectangle 2"/>
          <p:cNvSpPr>
            <a:spLocks noGrp="1" noRot="1" noChangeAspect="1" noChangeArrowheads="1" noTextEdit="1"/>
          </p:cNvSpPr>
          <p:nvPr>
            <p:ph type="sldImg"/>
          </p:nvPr>
        </p:nvSpPr>
        <p:spPr>
          <a:ln/>
        </p:spPr>
      </p:sp>
      <p:sp>
        <p:nvSpPr>
          <p:cNvPr id="390147"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11931857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SQL error log</a:t>
            </a:r>
            <a:r>
              <a:rPr lang="en-US" baseline="0" dirty="0" smtClean="0"/>
              <a:t> is used to get the deadlock graph. Deadlock graph generated by trace flag 1205 is quite useful to find out which kind of operations caused the problem, and which resources are involved in the deadlock issue.</a:t>
            </a:r>
          </a:p>
          <a:p>
            <a:r>
              <a:rPr lang="en-US" baseline="0" dirty="0" smtClean="0"/>
              <a:t>SQL trace is useful when we need to understand why some specific statement requests some type of locks. Thus, we need to make sure the performance: </a:t>
            </a:r>
            <a:r>
              <a:rPr lang="en-US" baseline="0" dirty="0" err="1" smtClean="0"/>
              <a:t>showplan_statistics</a:t>
            </a:r>
            <a:r>
              <a:rPr lang="en-US" baseline="0" dirty="0" smtClean="0"/>
              <a:t> event is selected in the SQL trace. With this event, we will get query plan. Query plan is used to understand how the query works.</a:t>
            </a:r>
            <a:endParaRPr lang="en-US" dirty="0"/>
          </a:p>
        </p:txBody>
      </p:sp>
      <p:sp>
        <p:nvSpPr>
          <p:cNvPr id="4" name="Slide Number Placeholder 3"/>
          <p:cNvSpPr>
            <a:spLocks noGrp="1"/>
          </p:cNvSpPr>
          <p:nvPr>
            <p:ph type="sldNum" sz="quarter" idx="10"/>
          </p:nvPr>
        </p:nvSpPr>
        <p:spPr/>
        <p:txBody>
          <a:bodyPr/>
          <a:lstStyle/>
          <a:p>
            <a:fld id="{6D77E962-AFCC-454C-9C8E-E2EFD518517A}" type="slidenum">
              <a:rPr lang="zh-CN" altLang="en-US" smtClean="0"/>
              <a:pPr/>
              <a:t>23</a:t>
            </a:fld>
            <a:endParaRPr lang="zh-CN" altLang="en-US"/>
          </a:p>
        </p:txBody>
      </p:sp>
    </p:spTree>
    <p:extLst>
      <p:ext uri="{BB962C8B-B14F-4D97-AF65-F5344CB8AC3E}">
        <p14:creationId xmlns:p14="http://schemas.microsoft.com/office/powerpoint/2010/main" val="42861152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smtClean="0">
                <a:solidFill>
                  <a:schemeClr val="bg1"/>
                </a:solidFill>
                <a:ea typeface="宋体" charset="-122"/>
              </a:rPr>
              <a:t>Add the clustered index – to</a:t>
            </a:r>
            <a:r>
              <a:rPr lang="en-US" altLang="zh-CN" baseline="0" dirty="0" smtClean="0">
                <a:solidFill>
                  <a:schemeClr val="bg1"/>
                </a:solidFill>
                <a:ea typeface="宋体" charset="-122"/>
              </a:rPr>
              <a:t> avoid scan, avoid lock on pages</a:t>
            </a:r>
            <a:endParaRPr lang="en-US" altLang="zh-CN" dirty="0" smtClean="0">
              <a:solidFill>
                <a:schemeClr val="bg1"/>
              </a:solidFill>
              <a:ea typeface="宋体" charset="-122"/>
            </a:endParaRPr>
          </a:p>
          <a:p>
            <a:r>
              <a:rPr lang="en-US" altLang="zh-CN" dirty="0" smtClean="0">
                <a:solidFill>
                  <a:schemeClr val="bg1"/>
                </a:solidFill>
                <a:ea typeface="宋体" charset="-122"/>
              </a:rPr>
              <a:t>Reduce the lock holding time in the transaction – change isolation level, keep the transaction short</a:t>
            </a:r>
          </a:p>
          <a:p>
            <a:r>
              <a:rPr lang="en-US" altLang="zh-CN" dirty="0" smtClean="0">
                <a:solidFill>
                  <a:schemeClr val="bg1"/>
                </a:solidFill>
                <a:ea typeface="宋体" charset="-122"/>
              </a:rPr>
              <a:t>Use the small transaction instead of the long duration transaction – keep the transaction short</a:t>
            </a:r>
          </a:p>
          <a:p>
            <a:r>
              <a:rPr lang="en-US" altLang="zh-CN" dirty="0" smtClean="0">
                <a:solidFill>
                  <a:schemeClr val="bg1"/>
                </a:solidFill>
                <a:ea typeface="宋体" charset="-122"/>
              </a:rPr>
              <a:t>Commit the implicit transaction – </a:t>
            </a:r>
            <a:r>
              <a:rPr lang="en-US" altLang="zh-CN" dirty="0" err="1" smtClean="0">
                <a:solidFill>
                  <a:schemeClr val="bg1"/>
                </a:solidFill>
                <a:ea typeface="宋体" charset="-122"/>
              </a:rPr>
              <a:t>sql</a:t>
            </a:r>
            <a:r>
              <a:rPr lang="en-US" altLang="zh-CN" dirty="0" smtClean="0">
                <a:solidFill>
                  <a:schemeClr val="bg1"/>
                </a:solidFill>
                <a:ea typeface="宋体" charset="-122"/>
              </a:rPr>
              <a:t> server does auto</a:t>
            </a:r>
            <a:r>
              <a:rPr lang="en-US" altLang="zh-CN" baseline="0" dirty="0" smtClean="0">
                <a:solidFill>
                  <a:schemeClr val="bg1"/>
                </a:solidFill>
                <a:ea typeface="宋体" charset="-122"/>
              </a:rPr>
              <a:t> commit, implicit </a:t>
            </a:r>
            <a:r>
              <a:rPr lang="en-US" altLang="zh-CN" baseline="0" dirty="0" err="1" smtClean="0">
                <a:solidFill>
                  <a:schemeClr val="bg1"/>
                </a:solidFill>
                <a:ea typeface="宋体" charset="-122"/>
              </a:rPr>
              <a:t>tran</a:t>
            </a:r>
            <a:r>
              <a:rPr lang="en-US" altLang="zh-CN" baseline="0" dirty="0" smtClean="0">
                <a:solidFill>
                  <a:schemeClr val="bg1"/>
                </a:solidFill>
                <a:ea typeface="宋体" charset="-122"/>
              </a:rPr>
              <a:t> does not</a:t>
            </a:r>
            <a:endParaRPr lang="en-US" altLang="zh-CN" dirty="0" smtClean="0">
              <a:solidFill>
                <a:schemeClr val="bg1"/>
              </a:solidFill>
              <a:ea typeface="宋体" charset="-122"/>
            </a:endParaRPr>
          </a:p>
          <a:p>
            <a:r>
              <a:rPr lang="en-US" altLang="zh-CN" dirty="0" smtClean="0">
                <a:solidFill>
                  <a:schemeClr val="bg1"/>
                </a:solidFill>
                <a:ea typeface="宋体" charset="-122"/>
              </a:rPr>
              <a:t>Reduce the lock range – add</a:t>
            </a:r>
            <a:r>
              <a:rPr lang="en-US" altLang="zh-CN" baseline="0" dirty="0" smtClean="0">
                <a:solidFill>
                  <a:schemeClr val="bg1"/>
                </a:solidFill>
                <a:ea typeface="宋体" charset="-122"/>
              </a:rPr>
              <a:t> WHERE condition, avoid lock escalation</a:t>
            </a:r>
            <a:endParaRPr lang="en-US" altLang="zh-CN" dirty="0" smtClean="0">
              <a:solidFill>
                <a:schemeClr val="bg1"/>
              </a:solidFill>
              <a:ea typeface="宋体" charset="-122"/>
            </a:endParaRPr>
          </a:p>
          <a:p>
            <a:r>
              <a:rPr lang="en-US" altLang="zh-CN" dirty="0" smtClean="0">
                <a:solidFill>
                  <a:schemeClr val="bg1"/>
                </a:solidFill>
                <a:ea typeface="宋体" charset="-122"/>
              </a:rPr>
              <a:t>Change the lock type –</a:t>
            </a:r>
            <a:r>
              <a:rPr lang="en-US" altLang="zh-CN" baseline="0" dirty="0" smtClean="0">
                <a:solidFill>
                  <a:schemeClr val="bg1"/>
                </a:solidFill>
                <a:ea typeface="宋体" charset="-122"/>
              </a:rPr>
              <a:t> add lock hint, this might change deadlock into blocking</a:t>
            </a:r>
            <a:endParaRPr lang="en-US" altLang="zh-CN" dirty="0" smtClean="0">
              <a:solidFill>
                <a:schemeClr val="bg1"/>
              </a:solidFill>
              <a:ea typeface="宋体" charset="-122"/>
            </a:endParaRPr>
          </a:p>
          <a:p>
            <a:pPr marL="241653" indent="-241653"/>
            <a:endParaRPr lang="en-US" dirty="0"/>
          </a:p>
        </p:txBody>
      </p:sp>
      <p:sp>
        <p:nvSpPr>
          <p:cNvPr id="4" name="Slide Number Placeholder 3"/>
          <p:cNvSpPr>
            <a:spLocks noGrp="1"/>
          </p:cNvSpPr>
          <p:nvPr>
            <p:ph type="sldNum" sz="quarter" idx="10"/>
          </p:nvPr>
        </p:nvSpPr>
        <p:spPr/>
        <p:txBody>
          <a:bodyPr/>
          <a:lstStyle/>
          <a:p>
            <a:fld id="{7CCD63DB-FCE9-429F-A3A3-7735B1817274}" type="slidenum">
              <a:rPr lang="zh-CN" altLang="en-US" smtClean="0"/>
              <a:pPr/>
              <a:t>24</a:t>
            </a:fld>
            <a:endParaRPr lang="zh-CN" altLang="en-US"/>
          </a:p>
        </p:txBody>
      </p:sp>
    </p:spTree>
    <p:extLst>
      <p:ext uri="{BB962C8B-B14F-4D97-AF65-F5344CB8AC3E}">
        <p14:creationId xmlns:p14="http://schemas.microsoft.com/office/powerpoint/2010/main" val="20952604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CCD63DB-FCE9-429F-A3A3-7735B1817274}" type="slidenum">
              <a:rPr lang="zh-CN" altLang="en-US" smtClean="0"/>
              <a:pPr/>
              <a:t>25</a:t>
            </a:fld>
            <a:endParaRPr lang="zh-CN" altLang="en-US"/>
          </a:p>
        </p:txBody>
      </p:sp>
    </p:spTree>
    <p:extLst>
      <p:ext uri="{BB962C8B-B14F-4D97-AF65-F5344CB8AC3E}">
        <p14:creationId xmlns:p14="http://schemas.microsoft.com/office/powerpoint/2010/main" val="1590876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Symptom:</a:t>
            </a:r>
            <a:r>
              <a:rPr lang="en-US" baseline="0" dirty="0" smtClean="0"/>
              <a:t> overall system is slow</a:t>
            </a:r>
            <a:endParaRPr lang="en-US" dirty="0"/>
          </a:p>
        </p:txBody>
      </p:sp>
      <p:sp>
        <p:nvSpPr>
          <p:cNvPr id="4" name="Slide Number Placeholder 3"/>
          <p:cNvSpPr>
            <a:spLocks noGrp="1"/>
          </p:cNvSpPr>
          <p:nvPr>
            <p:ph type="sldNum" sz="quarter" idx="10"/>
          </p:nvPr>
        </p:nvSpPr>
        <p:spPr/>
        <p:txBody>
          <a:bodyPr/>
          <a:lstStyle/>
          <a:p>
            <a:fld id="{6D77E962-AFCC-454C-9C8E-E2EFD518517A}" type="slidenum">
              <a:rPr lang="zh-CN" altLang="en-US" smtClean="0"/>
              <a:pPr/>
              <a:t>3</a:t>
            </a:fld>
            <a:endParaRPr lang="zh-CN" altLang="en-US"/>
          </a:p>
        </p:txBody>
      </p:sp>
    </p:spTree>
    <p:extLst>
      <p:ext uri="{BB962C8B-B14F-4D97-AF65-F5344CB8AC3E}">
        <p14:creationId xmlns:p14="http://schemas.microsoft.com/office/powerpoint/2010/main" val="11551664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create table t1(c1 </a:t>
            </a:r>
            <a:r>
              <a:rPr lang="en-US" sz="1200" kern="1200" dirty="0" err="1" smtClean="0">
                <a:solidFill>
                  <a:schemeClr val="tx1"/>
                </a:solidFill>
                <a:latin typeface="+mn-lt"/>
                <a:ea typeface="+mn-ea"/>
                <a:cs typeface="+mn-cs"/>
              </a:rPr>
              <a:t>int</a:t>
            </a:r>
            <a:r>
              <a:rPr lang="en-US" sz="1200" kern="1200" dirty="0" smtClean="0">
                <a:solidFill>
                  <a:schemeClr val="tx1"/>
                </a:solidFill>
                <a:latin typeface="+mn-lt"/>
                <a:ea typeface="+mn-ea"/>
                <a:cs typeface="+mn-cs"/>
              </a:rPr>
              <a:t> not null primary key, c2 char(20))</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insert into t1 values(1,'aaa')</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create table t2(c1 </a:t>
            </a:r>
            <a:r>
              <a:rPr lang="en-US" sz="1200" kern="1200" dirty="0" err="1" smtClean="0">
                <a:solidFill>
                  <a:schemeClr val="tx1"/>
                </a:solidFill>
                <a:latin typeface="+mn-lt"/>
                <a:ea typeface="+mn-ea"/>
                <a:cs typeface="+mn-cs"/>
              </a:rPr>
              <a:t>int</a:t>
            </a:r>
            <a:r>
              <a:rPr lang="en-US" sz="1200" kern="1200" dirty="0" smtClean="0">
                <a:solidFill>
                  <a:schemeClr val="tx1"/>
                </a:solidFill>
                <a:latin typeface="+mn-lt"/>
                <a:ea typeface="+mn-ea"/>
                <a:cs typeface="+mn-cs"/>
              </a:rPr>
              <a:t> not null primary key, c2 char(20))</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insert into t2 values(1,'aaa')</a:t>
            </a:r>
          </a:p>
          <a:p>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endParaRPr lang="en-US" sz="1200" dirty="0" smtClean="0"/>
          </a:p>
          <a:p>
            <a:r>
              <a:rPr lang="en-US" sz="1200" kern="1200" dirty="0" err="1" smtClean="0">
                <a:solidFill>
                  <a:schemeClr val="tx1"/>
                </a:solidFill>
                <a:latin typeface="+mn-lt"/>
                <a:ea typeface="+mn-ea"/>
                <a:cs typeface="+mn-cs"/>
              </a:rPr>
              <a:t>dbcc</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traceon</a:t>
            </a:r>
            <a:r>
              <a:rPr lang="en-US" sz="1200" kern="1200" dirty="0" smtClean="0">
                <a:solidFill>
                  <a:schemeClr val="tx1"/>
                </a:solidFill>
                <a:latin typeface="+mn-lt"/>
                <a:ea typeface="+mn-ea"/>
                <a:cs typeface="+mn-cs"/>
              </a:rPr>
              <a:t>(3605,1222,-1)</a:t>
            </a:r>
          </a:p>
          <a:p>
            <a:endParaRPr lang="en-US" sz="1200" kern="1200" dirty="0" smtClean="0">
              <a:solidFill>
                <a:schemeClr val="tx1"/>
              </a:solidFill>
              <a:latin typeface="+mn-lt"/>
              <a:ea typeface="+mn-ea"/>
              <a:cs typeface="+mn-cs"/>
            </a:endParaRPr>
          </a:p>
          <a:p>
            <a:pPr marL="228600" indent="-228600">
              <a:buAutoNum type="arabicPeriod"/>
            </a:pPr>
            <a:r>
              <a:rPr lang="en-US" sz="1200" kern="1200" dirty="0" smtClean="0">
                <a:solidFill>
                  <a:schemeClr val="tx1"/>
                </a:solidFill>
                <a:latin typeface="+mn-lt"/>
                <a:ea typeface="+mn-ea"/>
                <a:cs typeface="+mn-cs"/>
              </a:rPr>
              <a:t>In connection 1:</a:t>
            </a:r>
          </a:p>
          <a:p>
            <a:pPr marL="0" indent="0">
              <a:buNone/>
            </a:pP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begin </a:t>
            </a:r>
            <a:r>
              <a:rPr lang="en-US" sz="1200" kern="1200" dirty="0" err="1" smtClean="0">
                <a:solidFill>
                  <a:schemeClr val="tx1"/>
                </a:solidFill>
                <a:latin typeface="+mn-lt"/>
                <a:ea typeface="+mn-ea"/>
                <a:cs typeface="+mn-cs"/>
              </a:rPr>
              <a:t>tran</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update t1 set c2 = '</a:t>
            </a:r>
            <a:r>
              <a:rPr lang="en-US" sz="1200" kern="1200" dirty="0" err="1" smtClean="0">
                <a:solidFill>
                  <a:schemeClr val="tx1"/>
                </a:solidFill>
                <a:latin typeface="+mn-lt"/>
                <a:ea typeface="+mn-ea"/>
                <a:cs typeface="+mn-cs"/>
              </a:rPr>
              <a:t>bbb</a:t>
            </a:r>
            <a:r>
              <a:rPr lang="en-US" sz="1200" kern="1200" dirty="0" smtClean="0">
                <a:solidFill>
                  <a:schemeClr val="tx1"/>
                </a:solidFill>
                <a:latin typeface="+mn-lt"/>
                <a:ea typeface="+mn-ea"/>
                <a:cs typeface="+mn-cs"/>
              </a:rPr>
              <a:t>‘</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2. Then in connection 2:</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begin </a:t>
            </a:r>
            <a:r>
              <a:rPr lang="en-US" sz="1200" kern="1200" dirty="0" err="1" smtClean="0">
                <a:solidFill>
                  <a:schemeClr val="tx1"/>
                </a:solidFill>
                <a:latin typeface="+mn-lt"/>
                <a:ea typeface="+mn-ea"/>
                <a:cs typeface="+mn-cs"/>
              </a:rPr>
              <a:t>tran</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update t2 set c2 = '</a:t>
            </a:r>
            <a:r>
              <a:rPr lang="en-US" sz="1200" kern="1200" dirty="0" err="1" smtClean="0">
                <a:solidFill>
                  <a:schemeClr val="tx1"/>
                </a:solidFill>
                <a:latin typeface="+mn-lt"/>
                <a:ea typeface="+mn-ea"/>
                <a:cs typeface="+mn-cs"/>
              </a:rPr>
              <a:t>bbb</a:t>
            </a:r>
            <a:r>
              <a:rPr lang="en-US" sz="1200" kern="1200" dirty="0" smtClean="0">
                <a:solidFill>
                  <a:schemeClr val="tx1"/>
                </a:solidFill>
                <a:latin typeface="+mn-lt"/>
                <a:ea typeface="+mn-ea"/>
                <a:cs typeface="+mn-cs"/>
              </a:rPr>
              <a:t>'</a:t>
            </a:r>
          </a:p>
          <a:p>
            <a:r>
              <a:rPr lang="en-US" sz="1200" kern="1200" dirty="0" smtClean="0">
                <a:solidFill>
                  <a:schemeClr val="tx1"/>
                </a:solidFill>
                <a:latin typeface="+mn-lt"/>
                <a:ea typeface="+mn-ea"/>
                <a:cs typeface="+mn-cs"/>
              </a:rPr>
              <a:t>select * from t1</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3. Then go back to connection</a:t>
            </a:r>
            <a:r>
              <a:rPr lang="en-US" sz="1200" kern="1200" baseline="0" dirty="0" smtClean="0">
                <a:solidFill>
                  <a:schemeClr val="tx1"/>
                </a:solidFill>
                <a:latin typeface="+mn-lt"/>
                <a:ea typeface="+mn-ea"/>
                <a:cs typeface="+mn-cs"/>
              </a:rPr>
              <a:t> 1:</a:t>
            </a:r>
          </a:p>
          <a:p>
            <a:r>
              <a:rPr lang="en-US" sz="1200" kern="1200" dirty="0" smtClean="0">
                <a:solidFill>
                  <a:schemeClr val="tx1"/>
                </a:solidFill>
                <a:latin typeface="+mn-lt"/>
                <a:ea typeface="+mn-ea"/>
                <a:cs typeface="+mn-cs"/>
              </a:rPr>
              <a:t>select * from t2</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4. </a:t>
            </a:r>
            <a:r>
              <a:rPr lang="en-US" sz="1200" kern="1200" dirty="0" err="1" smtClean="0">
                <a:solidFill>
                  <a:schemeClr val="tx1"/>
                </a:solidFill>
                <a:latin typeface="+mn-lt"/>
                <a:ea typeface="+mn-ea"/>
                <a:cs typeface="+mn-cs"/>
              </a:rPr>
              <a:t>sp_readerrorlog</a:t>
            </a:r>
            <a:endParaRPr lang="en-US" dirty="0"/>
          </a:p>
        </p:txBody>
      </p:sp>
      <p:sp>
        <p:nvSpPr>
          <p:cNvPr id="4" name="Slide Number Placeholder 3"/>
          <p:cNvSpPr>
            <a:spLocks noGrp="1"/>
          </p:cNvSpPr>
          <p:nvPr>
            <p:ph type="sldNum" sz="quarter" idx="10"/>
          </p:nvPr>
        </p:nvSpPr>
        <p:spPr/>
        <p:txBody>
          <a:bodyPr/>
          <a:lstStyle/>
          <a:p>
            <a:fld id="{6D77E962-AFCC-454C-9C8E-E2EFD518517A}" type="slidenum">
              <a:rPr lang="zh-CN" altLang="en-US" smtClean="0"/>
              <a:pPr/>
              <a:t>26</a:t>
            </a:fld>
            <a:endParaRPr lang="zh-CN" altLang="en-US"/>
          </a:p>
        </p:txBody>
      </p:sp>
    </p:spTree>
    <p:extLst>
      <p:ext uri="{BB962C8B-B14F-4D97-AF65-F5344CB8AC3E}">
        <p14:creationId xmlns:p14="http://schemas.microsoft.com/office/powerpoint/2010/main" val="7820520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altLang="zh-CN" sz="1300" dirty="0"/>
              <a:t>Distributed Deadlock</a:t>
            </a:r>
          </a:p>
          <a:p>
            <a:r>
              <a:rPr lang="en-US" altLang="zh-CN" sz="1300" dirty="0"/>
              <a:t>Simple distributed deadlocks usually occur when one of the locked resources</a:t>
            </a:r>
          </a:p>
          <a:p>
            <a:r>
              <a:rPr lang="en-US" altLang="zh-CN" sz="1300" dirty="0"/>
              <a:t>resides outside of SQL Server. </a:t>
            </a:r>
          </a:p>
          <a:p>
            <a:endParaRPr lang="en-US" altLang="zh-CN" sz="1300" dirty="0"/>
          </a:p>
          <a:p>
            <a:r>
              <a:rPr lang="en-US" altLang="zh-CN" sz="1300" dirty="0"/>
              <a:t>For example: Application A holds a lock on a</a:t>
            </a:r>
          </a:p>
          <a:p>
            <a:r>
              <a:rPr lang="en-US" altLang="zh-CN" sz="1300" dirty="0"/>
              <a:t>SQL Server resource (table/page/key/row) and is waiting to get exclusive</a:t>
            </a:r>
          </a:p>
          <a:p>
            <a:r>
              <a:rPr lang="en-US" altLang="zh-CN" sz="1300" dirty="0"/>
              <a:t>access to a particular file. </a:t>
            </a:r>
          </a:p>
          <a:p>
            <a:endParaRPr lang="en-US" altLang="zh-CN" sz="1300" dirty="0"/>
          </a:p>
          <a:p>
            <a:r>
              <a:rPr lang="en-US" altLang="zh-CN" sz="1300" dirty="0"/>
              <a:t>Application B holds an exclusive lock on this file, but</a:t>
            </a:r>
          </a:p>
          <a:p>
            <a:r>
              <a:rPr lang="en-US" altLang="zh-CN" sz="1300" dirty="0"/>
              <a:t>is blocked waiting on a SQL Server resource locked by application A.</a:t>
            </a:r>
          </a:p>
          <a:p>
            <a:endParaRPr lang="en-US" altLang="zh-CN" sz="1300" dirty="0"/>
          </a:p>
          <a:p>
            <a:r>
              <a:rPr lang="en-US" altLang="zh-CN" sz="1300" dirty="0"/>
              <a:t>Closer Look: SQL Server has no knowledge of the external file or the application’s</a:t>
            </a:r>
          </a:p>
          <a:p>
            <a:r>
              <a:rPr lang="en-US" altLang="zh-CN" sz="1300" dirty="0"/>
              <a:t>dependency on it. Prior to SQL Server 2000, this situation would have to be managed</a:t>
            </a:r>
          </a:p>
          <a:p>
            <a:r>
              <a:rPr lang="en-US" altLang="zh-CN" sz="1300" dirty="0"/>
              <a:t>entirely by the application via lock or query timeouts, and so on. </a:t>
            </a:r>
          </a:p>
          <a:p>
            <a:endParaRPr lang="en-US" altLang="zh-CN" sz="1300" dirty="0"/>
          </a:p>
          <a:p>
            <a:r>
              <a:rPr lang="en-US" altLang="zh-CN" sz="1300" dirty="0"/>
              <a:t>SQL Server 2000</a:t>
            </a:r>
          </a:p>
          <a:p>
            <a:r>
              <a:rPr lang="en-US" altLang="zh-CN" sz="1300" dirty="0"/>
              <a:t>introduces two new stored procedures </a:t>
            </a:r>
            <a:r>
              <a:rPr lang="en-US" altLang="zh-CN" sz="1300" dirty="0" err="1"/>
              <a:t>sp_getapplock</a:t>
            </a:r>
            <a:r>
              <a:rPr lang="en-US" altLang="zh-CN" sz="1300" dirty="0"/>
              <a:t> and </a:t>
            </a:r>
            <a:r>
              <a:rPr lang="en-US" altLang="zh-CN" sz="1300" dirty="0" err="1"/>
              <a:t>sp_releaseapplock</a:t>
            </a:r>
            <a:r>
              <a:rPr lang="en-US" altLang="zh-CN" sz="1300" dirty="0"/>
              <a:t> that can be</a:t>
            </a:r>
          </a:p>
          <a:p>
            <a:r>
              <a:rPr lang="en-US" altLang="zh-CN" sz="1300" dirty="0"/>
              <a:t>called by the application to let SQL Server know when it has acquired a particular type</a:t>
            </a:r>
          </a:p>
          <a:p>
            <a:r>
              <a:rPr lang="en-US" altLang="zh-CN" sz="1300" dirty="0"/>
              <a:t>of lock on an external object. If all applications sharing the external resource are</a:t>
            </a:r>
          </a:p>
          <a:p>
            <a:r>
              <a:rPr lang="en-US" altLang="zh-CN" sz="1300" dirty="0"/>
              <a:t>written to use these stored procedures then SQL Server 2000 can detect deadlock</a:t>
            </a:r>
          </a:p>
          <a:p>
            <a:r>
              <a:rPr lang="en-US" altLang="zh-CN" sz="1300" dirty="0"/>
              <a:t>situations involving non-SQL objects and inform the application when it has</a:t>
            </a:r>
          </a:p>
          <a:p>
            <a:r>
              <a:rPr lang="en-US" altLang="zh-CN" sz="1300" dirty="0"/>
              <a:t>encountered a deadlock.</a:t>
            </a:r>
          </a:p>
          <a:p>
            <a:endParaRPr lang="zh-CN" altLang="en-US" dirty="0"/>
          </a:p>
        </p:txBody>
      </p:sp>
      <p:sp>
        <p:nvSpPr>
          <p:cNvPr id="4" name="Slide Number Placeholder 3"/>
          <p:cNvSpPr>
            <a:spLocks noGrp="1"/>
          </p:cNvSpPr>
          <p:nvPr>
            <p:ph type="sldNum" sz="quarter" idx="10"/>
          </p:nvPr>
        </p:nvSpPr>
        <p:spPr/>
        <p:txBody>
          <a:bodyPr/>
          <a:lstStyle/>
          <a:p>
            <a:fld id="{7CCD63DB-FCE9-429F-A3A3-7735B1817274}" type="slidenum">
              <a:rPr lang="zh-CN" altLang="en-US" smtClean="0"/>
              <a:pPr/>
              <a:t>27</a:t>
            </a:fld>
            <a:endParaRPr lang="zh-CN" altLang="en-US"/>
          </a:p>
        </p:txBody>
      </p:sp>
    </p:spTree>
    <p:extLst>
      <p:ext uri="{BB962C8B-B14F-4D97-AF65-F5344CB8AC3E}">
        <p14:creationId xmlns:p14="http://schemas.microsoft.com/office/powerpoint/2010/main" val="41865507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b="1" dirty="0" smtClean="0"/>
              <a:t>Blocking detection</a:t>
            </a:r>
          </a:p>
          <a:p>
            <a:pPr defTabSz="966612">
              <a:defRPr/>
            </a:pPr>
            <a:endParaRPr lang="en-US" dirty="0" smtClean="0"/>
          </a:p>
          <a:p>
            <a:pPr defTabSz="966612">
              <a:defRPr/>
            </a:pPr>
            <a:r>
              <a:rPr lang="en-US" dirty="0" smtClean="0"/>
              <a:t>Blocking script can be</a:t>
            </a:r>
            <a:r>
              <a:rPr lang="en-US" baseline="0" dirty="0" smtClean="0"/>
              <a:t> gained from the KB: </a:t>
            </a:r>
            <a:r>
              <a:rPr lang="en-US" sz="1300" u="sng" dirty="0">
                <a:hlinkClick r:id="rId3"/>
              </a:rPr>
              <a:t>http://support.microsoft.com/?id=271509</a:t>
            </a:r>
            <a:r>
              <a:rPr lang="en-US" sz="1300" dirty="0"/>
              <a:t> .</a:t>
            </a:r>
          </a:p>
        </p:txBody>
      </p:sp>
      <p:sp>
        <p:nvSpPr>
          <p:cNvPr id="4" name="Slide Number Placeholder 3"/>
          <p:cNvSpPr>
            <a:spLocks noGrp="1"/>
          </p:cNvSpPr>
          <p:nvPr>
            <p:ph type="sldNum" sz="quarter" idx="10"/>
          </p:nvPr>
        </p:nvSpPr>
        <p:spPr/>
        <p:txBody>
          <a:bodyPr/>
          <a:lstStyle/>
          <a:p>
            <a:fld id="{7CCD63DB-FCE9-429F-A3A3-7735B1817274}" type="slidenum">
              <a:rPr lang="zh-CN" altLang="en-US" smtClean="0"/>
              <a:pPr/>
              <a:t>5</a:t>
            </a:fld>
            <a:endParaRPr lang="zh-CN" altLang="en-US"/>
          </a:p>
        </p:txBody>
      </p:sp>
    </p:spTree>
    <p:extLst>
      <p:ext uri="{BB962C8B-B14F-4D97-AF65-F5344CB8AC3E}">
        <p14:creationId xmlns:p14="http://schemas.microsoft.com/office/powerpoint/2010/main" val="12268109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300" b="1" dirty="0" err="1"/>
              <a:t>sys.dm_os_wait_stats</a:t>
            </a:r>
            <a:r>
              <a:rPr lang="en-US" sz="1300" b="1" dirty="0"/>
              <a:t> (Transact-SQL)</a:t>
            </a:r>
          </a:p>
          <a:p>
            <a:r>
              <a:rPr lang="en-US" sz="1300" b="1" dirty="0"/>
              <a:t>http://technet.microsoft.com/en-us/library/ms179984.aspx</a:t>
            </a:r>
          </a:p>
          <a:p>
            <a:r>
              <a:rPr lang="en-US" sz="1300" dirty="0"/>
              <a:t>Returns information about all the waits encountered by threads that executed. You can use this aggregated view to diagnose performance issues with SQL Server and also with specific queries and batches.</a:t>
            </a:r>
          </a:p>
          <a:p>
            <a:pPr eaLnBrk="1" hangingPunct="1">
              <a:buFont typeface="Wingdings" pitchFamily="2" charset="2"/>
              <a:buNone/>
            </a:pPr>
            <a:r>
              <a:rPr lang="en-US" sz="1300" dirty="0"/>
              <a:t>Specific types of wait times during query execution can indicate bottlenecks or stall points within the query. Similarly, high wait times, or wait counts server wide can indicate bottlenecks or hot spots in interaction query interactions within the server instance. For example, lock waits indicate data contention by queries; page IO latch waits indicate slow IO response times; page latch update waits indicate incorrect file layout.</a:t>
            </a:r>
            <a:endParaRPr lang="en-US" altLang="zh-CN" sz="1300" dirty="0"/>
          </a:p>
          <a:p>
            <a:pPr eaLnBrk="1" hangingPunct="1">
              <a:buFont typeface="Wingdings" pitchFamily="2" charset="2"/>
              <a:buNone/>
            </a:pPr>
            <a:endParaRPr lang="en-US" altLang="zh-CN" sz="1300" dirty="0"/>
          </a:p>
          <a:p>
            <a:pPr defTabSz="966612">
              <a:defRPr/>
            </a:pPr>
            <a:r>
              <a:rPr lang="en-US" altLang="zh-CN" sz="1300" dirty="0"/>
              <a:t>LCX_X - </a:t>
            </a:r>
            <a:r>
              <a:rPr lang="en-US" dirty="0" smtClean="0"/>
              <a:t>Occurs when a task is waiting to acquire an XXXX lock. </a:t>
            </a:r>
            <a:endParaRPr lang="en-US" i="0" dirty="0" smtClean="0"/>
          </a:p>
          <a:p>
            <a:pPr defTabSz="966612">
              <a:defRPr/>
            </a:pPr>
            <a:endParaRPr lang="en-US" altLang="zh-CN" sz="1300" dirty="0"/>
          </a:p>
          <a:p>
            <a:pPr defTabSz="966612">
              <a:defRPr/>
            </a:pPr>
            <a:r>
              <a:rPr lang="en-US" altLang="zh-CN" sz="1300" dirty="0"/>
              <a:t>CXPACKET - Query Used to synchronize threads involved in a parallel query. This wait type only means a parallel query is executing.</a:t>
            </a:r>
          </a:p>
          <a:p>
            <a:pPr eaLnBrk="1" hangingPunct="1">
              <a:buFont typeface="Wingdings" pitchFamily="2" charset="2"/>
              <a:buNone/>
            </a:pPr>
            <a:endParaRPr lang="en-US" altLang="zh-CN" sz="1300" dirty="0"/>
          </a:p>
          <a:p>
            <a:pPr defTabSz="966612">
              <a:defRPr/>
            </a:pPr>
            <a:r>
              <a:rPr lang="en-US" altLang="zh-CN" sz="1300" dirty="0"/>
              <a:t>SQLTRACE_*: </a:t>
            </a:r>
            <a:r>
              <a:rPr lang="en-US" i="0" dirty="0" smtClean="0"/>
              <a:t>Occurs during synchronization on trace buffers during a file trace.</a:t>
            </a:r>
          </a:p>
          <a:p>
            <a:pPr eaLnBrk="1" hangingPunct="1">
              <a:buFont typeface="Wingdings" pitchFamily="2" charset="2"/>
              <a:buNone/>
            </a:pPr>
            <a:endParaRPr lang="en-US" altLang="zh-CN" sz="1300" dirty="0"/>
          </a:p>
          <a:p>
            <a:pPr eaLnBrk="1" hangingPunct="1">
              <a:buFont typeface="Wingdings" pitchFamily="2" charset="2"/>
              <a:buNone/>
            </a:pPr>
            <a:r>
              <a:rPr lang="en-US" altLang="zh-CN" sz="1300" dirty="0"/>
              <a:t>Demo: Use the following query to know which is the worst source of wait type</a:t>
            </a:r>
          </a:p>
          <a:p>
            <a:pPr eaLnBrk="1" hangingPunct="1">
              <a:buFont typeface="Wingdings" pitchFamily="2" charset="2"/>
              <a:buNone/>
            </a:pPr>
            <a:r>
              <a:rPr lang="en-US" altLang="zh-CN" sz="1300" dirty="0"/>
              <a:t>SELECT * FROM </a:t>
            </a:r>
          </a:p>
          <a:p>
            <a:pPr eaLnBrk="1" hangingPunct="1">
              <a:buFont typeface="Wingdings" pitchFamily="2" charset="2"/>
              <a:buNone/>
            </a:pPr>
            <a:r>
              <a:rPr lang="en-US" altLang="zh-CN" sz="1300" dirty="0" err="1"/>
              <a:t>sys.dm_os_wait_stats</a:t>
            </a:r>
            <a:r>
              <a:rPr lang="en-US" altLang="zh-CN" sz="1300" dirty="0"/>
              <a:t> </a:t>
            </a:r>
          </a:p>
          <a:p>
            <a:pPr eaLnBrk="1" hangingPunct="1">
              <a:buFont typeface="Wingdings" pitchFamily="2" charset="2"/>
              <a:buNone/>
            </a:pPr>
            <a:r>
              <a:rPr lang="en-US" altLang="zh-CN" sz="1300" dirty="0"/>
              <a:t>ORDER BY </a:t>
            </a:r>
            <a:r>
              <a:rPr lang="en-US" altLang="zh-CN" sz="1300" dirty="0" err="1"/>
              <a:t>waiting_tasks_count</a:t>
            </a:r>
            <a:r>
              <a:rPr lang="en-US" altLang="zh-CN" sz="1300" dirty="0"/>
              <a:t> DESC </a:t>
            </a:r>
          </a:p>
          <a:p>
            <a:pPr eaLnBrk="1" hangingPunct="1">
              <a:buFont typeface="Wingdings" pitchFamily="2" charset="2"/>
              <a:buNone/>
            </a:pPr>
            <a:endParaRPr lang="en-US" altLang="zh-CN" sz="1300" dirty="0"/>
          </a:p>
          <a:p>
            <a:pPr rtl="0"/>
            <a:r>
              <a:rPr lang="en-US" i="0" dirty="0" err="1" smtClean="0"/>
              <a:t>wait_type</a:t>
            </a:r>
            <a:r>
              <a:rPr lang="en-US" i="0" dirty="0" smtClean="0"/>
              <a:t>:</a:t>
            </a:r>
            <a:r>
              <a:rPr lang="en-US" i="0" baseline="0" dirty="0" smtClean="0"/>
              <a:t> </a:t>
            </a:r>
            <a:r>
              <a:rPr lang="en-US" i="0" dirty="0" smtClean="0"/>
              <a:t>Name of the wait type. </a:t>
            </a:r>
          </a:p>
          <a:p>
            <a:pPr rtl="0"/>
            <a:r>
              <a:rPr lang="en-US" i="0" dirty="0" err="1" smtClean="0"/>
              <a:t>waiting_tasks_count</a:t>
            </a:r>
            <a:r>
              <a:rPr lang="en-US" i="0" dirty="0" smtClean="0"/>
              <a:t>: Number of waits on this wait type. This counter is incremented at the start of each wait. </a:t>
            </a:r>
          </a:p>
          <a:p>
            <a:pPr rtl="0"/>
            <a:r>
              <a:rPr lang="en-US" i="0" dirty="0" err="1" smtClean="0"/>
              <a:t>wait_time_ms</a:t>
            </a:r>
            <a:r>
              <a:rPr lang="en-US" i="0" dirty="0" smtClean="0"/>
              <a:t>: Total wait time for this wait type in milliseconds. This time is inclusive of </a:t>
            </a:r>
            <a:r>
              <a:rPr lang="en-US" i="0" dirty="0" err="1" smtClean="0"/>
              <a:t>signal_wait_time_ms</a:t>
            </a:r>
            <a:r>
              <a:rPr lang="en-US" i="0" dirty="0" smtClean="0"/>
              <a:t>. </a:t>
            </a:r>
          </a:p>
          <a:p>
            <a:pPr rtl="0"/>
            <a:r>
              <a:rPr lang="en-US" i="0" dirty="0" err="1" smtClean="0"/>
              <a:t>max_wait_time_ms</a:t>
            </a:r>
            <a:r>
              <a:rPr lang="en-US" i="0" dirty="0" smtClean="0"/>
              <a:t>: Maximum wait time on this wait type.</a:t>
            </a:r>
          </a:p>
          <a:p>
            <a:pPr rtl="0"/>
            <a:r>
              <a:rPr lang="en-US" i="0" dirty="0" err="1" smtClean="0"/>
              <a:t>signal_wait_time_ms:Difference</a:t>
            </a:r>
            <a:r>
              <a:rPr lang="en-US" i="0" dirty="0" smtClean="0"/>
              <a:t> between the time that the waiting thread was signaled and when it started running. </a:t>
            </a:r>
          </a:p>
          <a:p>
            <a:pPr eaLnBrk="1" hangingPunct="1">
              <a:buFont typeface="Wingdings" pitchFamily="2" charset="2"/>
              <a:buNone/>
            </a:pPr>
            <a:endParaRPr lang="zh-CN" altLang="en-US" sz="1300" dirty="0"/>
          </a:p>
        </p:txBody>
      </p:sp>
      <p:sp>
        <p:nvSpPr>
          <p:cNvPr id="4" name="Slide Number Placeholder 3"/>
          <p:cNvSpPr>
            <a:spLocks noGrp="1"/>
          </p:cNvSpPr>
          <p:nvPr>
            <p:ph type="sldNum" sz="quarter" idx="10"/>
          </p:nvPr>
        </p:nvSpPr>
        <p:spPr/>
        <p:txBody>
          <a:bodyPr/>
          <a:lstStyle/>
          <a:p>
            <a:fld id="{6D77E962-AFCC-454C-9C8E-E2EFD518517A}" type="slidenum">
              <a:rPr lang="zh-CN" altLang="en-US" smtClean="0"/>
              <a:pPr/>
              <a:t>6</a:t>
            </a:fld>
            <a:endParaRPr lang="zh-CN" altLang="en-US"/>
          </a:p>
        </p:txBody>
      </p:sp>
    </p:spTree>
    <p:extLst>
      <p:ext uri="{BB962C8B-B14F-4D97-AF65-F5344CB8AC3E}">
        <p14:creationId xmlns:p14="http://schemas.microsoft.com/office/powerpoint/2010/main" val="37261922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defTabSz="966612">
              <a:defRPr/>
            </a:pPr>
            <a:r>
              <a:rPr lang="en-US" altLang="zh-CN" sz="3000" dirty="0" smtClean="0"/>
              <a:t>LCK_M_X </a:t>
            </a:r>
            <a:r>
              <a:rPr lang="en-US" altLang="zh-CN" sz="3000" dirty="0"/>
              <a:t>- </a:t>
            </a:r>
            <a:r>
              <a:rPr lang="en-US" sz="3000" dirty="0"/>
              <a:t>Occurs when a task is waiting to acquire an XXXX lock. </a:t>
            </a:r>
          </a:p>
          <a:p>
            <a:pPr eaLnBrk="1" hangingPunct="1"/>
            <a:endParaRPr lang="en-US" altLang="zh-CN" sz="3000" dirty="0"/>
          </a:p>
          <a:p>
            <a:pPr eaLnBrk="1" hangingPunct="1"/>
            <a:r>
              <a:rPr lang="en-US" altLang="zh-CN" sz="3000" dirty="0"/>
              <a:t>Isolation Levels</a:t>
            </a:r>
          </a:p>
          <a:p>
            <a:pPr lvl="1" eaLnBrk="1" hangingPunct="1"/>
            <a:r>
              <a:rPr lang="en-US" altLang="zh-CN" sz="2500" dirty="0"/>
              <a:t>Read Uncommitted</a:t>
            </a:r>
          </a:p>
          <a:p>
            <a:pPr lvl="1" eaLnBrk="1" hangingPunct="1"/>
            <a:r>
              <a:rPr lang="en-US" altLang="zh-CN" sz="2500" dirty="0"/>
              <a:t>Read </a:t>
            </a:r>
            <a:r>
              <a:rPr lang="en-US" altLang="zh-CN" sz="2500" dirty="0" smtClean="0"/>
              <a:t>Committed</a:t>
            </a:r>
            <a:endParaRPr lang="en-US" altLang="zh-CN" sz="2500" dirty="0"/>
          </a:p>
          <a:p>
            <a:pPr lvl="1" eaLnBrk="1" hangingPunct="1"/>
            <a:endParaRPr lang="en-US" altLang="zh-CN" sz="2500" dirty="0"/>
          </a:p>
          <a:p>
            <a:pPr lvl="1" eaLnBrk="1" hangingPunct="1"/>
            <a:r>
              <a:rPr lang="en-US" altLang="zh-CN" sz="2500" dirty="0"/>
              <a:t>Repeatable Read</a:t>
            </a:r>
          </a:p>
          <a:p>
            <a:pPr lvl="1" eaLnBrk="1" hangingPunct="1"/>
            <a:r>
              <a:rPr lang="en-US" altLang="zh-CN" sz="2500" dirty="0" err="1"/>
              <a:t>Serializable</a:t>
            </a:r>
            <a:endParaRPr lang="en-US" altLang="zh-CN" sz="2500" dirty="0"/>
          </a:p>
          <a:p>
            <a:pPr lvl="1" eaLnBrk="1" hangingPunct="1"/>
            <a:r>
              <a:rPr lang="en-US" altLang="zh-CN" sz="2500" dirty="0"/>
              <a:t>Snapshot (new in SQL Server 2005).</a:t>
            </a:r>
          </a:p>
          <a:p>
            <a:pPr lvl="0" eaLnBrk="1" hangingPunct="1"/>
            <a:endParaRPr lang="en-US" altLang="zh-CN" sz="2500" dirty="0"/>
          </a:p>
          <a:p>
            <a:r>
              <a:rPr lang="en-US" sz="2100" dirty="0"/>
              <a:t>Row locking is not always the right choice:</a:t>
            </a:r>
          </a:p>
          <a:p>
            <a:pPr lvl="1"/>
            <a:r>
              <a:rPr lang="en-US" sz="2100" dirty="0"/>
              <a:t>Scanning a table with 100 million rows means 100 million calls to the lock manager</a:t>
            </a:r>
          </a:p>
          <a:p>
            <a:r>
              <a:rPr lang="en-US" sz="2100" dirty="0"/>
              <a:t>          Sometimes page or table locking is the optimal way to scan:</a:t>
            </a:r>
          </a:p>
          <a:p>
            <a:pPr lvl="1"/>
            <a:r>
              <a:rPr lang="en-US" sz="2100" dirty="0"/>
              <a:t>Table locks don’t allow much concurrency but are cheaper to acquire and manage</a:t>
            </a:r>
          </a:p>
          <a:p>
            <a:r>
              <a:rPr lang="en-US" sz="2100" dirty="0"/>
              <a:t>          SQL Server locking strategy is dynamic:</a:t>
            </a:r>
          </a:p>
          <a:p>
            <a:pPr lvl="1"/>
            <a:r>
              <a:rPr lang="en-US" sz="2100" dirty="0"/>
              <a:t>SQL Server chooses the lowest cost locking strategy (row, page, or table) at run time based upon input from the query optimizer</a:t>
            </a:r>
          </a:p>
          <a:p>
            <a:pPr lvl="1"/>
            <a:endParaRPr lang="en-US" sz="2100" dirty="0"/>
          </a:p>
          <a:p>
            <a:pPr defTabSz="966612">
              <a:defRPr/>
            </a:pPr>
            <a:r>
              <a:rPr lang="en-US" sz="2100" dirty="0"/>
              <a:t>The decision on what unit to lock is made dynamically, taking many factors into account, including other activity on the system. For example, if there are multiple transactions currently accessing a table, SQL Server will tend to favor row locking more so than it otherwise would. It may mean the difference between scanning the table now and paying a bit more in locking cost, or having to wait to acquire a more coarse lock.</a:t>
            </a:r>
          </a:p>
        </p:txBody>
      </p:sp>
      <p:sp>
        <p:nvSpPr>
          <p:cNvPr id="4" name="Slide Number Placeholder 3"/>
          <p:cNvSpPr>
            <a:spLocks noGrp="1"/>
          </p:cNvSpPr>
          <p:nvPr>
            <p:ph type="sldNum" sz="quarter" idx="10"/>
          </p:nvPr>
        </p:nvSpPr>
        <p:spPr/>
        <p:txBody>
          <a:bodyPr/>
          <a:lstStyle/>
          <a:p>
            <a:fld id="{7CCD63DB-FCE9-429F-A3A3-7735B1817274}" type="slidenum">
              <a:rPr lang="zh-CN" altLang="en-US" smtClean="0"/>
              <a:pPr/>
              <a:t>7</a:t>
            </a:fld>
            <a:endParaRPr lang="zh-CN" altLang="en-US"/>
          </a:p>
        </p:txBody>
      </p:sp>
    </p:spTree>
    <p:extLst>
      <p:ext uri="{BB962C8B-B14F-4D97-AF65-F5344CB8AC3E}">
        <p14:creationId xmlns:p14="http://schemas.microsoft.com/office/powerpoint/2010/main" val="2717824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SQL Server can lock these resources:</a:t>
            </a:r>
          </a:p>
          <a:p>
            <a:r>
              <a:rPr lang="en-US" dirty="0" smtClean="0"/>
              <a:t>The lock manager knows nothing about the resource format. It simply compares the 'strings' representing the lock resources to determine whether it has found a match. If a match is found, it knows that resource is already locked.</a:t>
            </a:r>
          </a:p>
          <a:p>
            <a:endParaRPr lang="en-US" dirty="0" smtClean="0"/>
          </a:p>
          <a:p>
            <a:pPr>
              <a:lnSpc>
                <a:spcPct val="90000"/>
              </a:lnSpc>
            </a:pPr>
            <a:r>
              <a:rPr lang="en-US" b="1" dirty="0" err="1" smtClean="0"/>
              <a:t>Multigranular</a:t>
            </a:r>
            <a:r>
              <a:rPr lang="en-US" b="1" dirty="0" smtClean="0"/>
              <a:t> Locking</a:t>
            </a:r>
          </a:p>
          <a:p>
            <a:pPr>
              <a:lnSpc>
                <a:spcPct val="90000"/>
              </a:lnSpc>
            </a:pPr>
            <a:r>
              <a:rPr lang="en-US" dirty="0" smtClean="0"/>
              <a:t>In our example, if one transaction (T1) holds an exclusive lock at the table level, and another transaction (T2) holds an exclusive lock at the row level, each of the transactions believe they have exclusive access to the resource.  In this scenario, since T1 believes it locks the entire table, it might inadvertently make changes to the same row that T2 thought it has locked exclusively.  In a </a:t>
            </a:r>
            <a:r>
              <a:rPr lang="en-US" dirty="0" err="1" smtClean="0"/>
              <a:t>multigranular</a:t>
            </a:r>
            <a:r>
              <a:rPr lang="en-US" dirty="0" smtClean="0"/>
              <a:t> locking environment, there must be a way to effectively overcome this scenario.  Intent lock is the answer to this problem.</a:t>
            </a:r>
          </a:p>
          <a:p>
            <a:pPr>
              <a:lnSpc>
                <a:spcPct val="90000"/>
              </a:lnSpc>
            </a:pPr>
            <a:endParaRPr lang="en-US" b="1" dirty="0" smtClean="0"/>
          </a:p>
          <a:p>
            <a:pPr>
              <a:lnSpc>
                <a:spcPct val="90000"/>
              </a:lnSpc>
            </a:pPr>
            <a:r>
              <a:rPr lang="en-US" b="1" dirty="0" smtClean="0"/>
              <a:t>Intent Lock</a:t>
            </a:r>
          </a:p>
          <a:p>
            <a:pPr>
              <a:lnSpc>
                <a:spcPct val="90000"/>
              </a:lnSpc>
            </a:pPr>
            <a:r>
              <a:rPr lang="en-US" dirty="0" smtClean="0"/>
              <a:t>Intent Lock is the term used to mean placing a marker in a higher level lock queue. The type of intent lock can also be called the </a:t>
            </a:r>
            <a:r>
              <a:rPr lang="en-US" dirty="0" err="1" smtClean="0"/>
              <a:t>multigranular</a:t>
            </a:r>
            <a:r>
              <a:rPr lang="en-US" dirty="0" smtClean="0"/>
              <a:t> lock mode.</a:t>
            </a:r>
          </a:p>
          <a:p>
            <a:pPr>
              <a:lnSpc>
                <a:spcPct val="90000"/>
              </a:lnSpc>
            </a:pPr>
            <a:endParaRPr lang="en-US" dirty="0" smtClean="0"/>
          </a:p>
          <a:p>
            <a:pPr>
              <a:lnSpc>
                <a:spcPct val="90000"/>
              </a:lnSpc>
            </a:pPr>
            <a:r>
              <a:rPr lang="en-US" dirty="0" smtClean="0"/>
              <a:t>An intent lock indicates that SQL Server wants to acquire a shared (S) lock or exclusive (X) lock on some of the resources lower down in the hierarchy. For example, a shared intent lock placed at the table level means that a transaction intends on placing shared (S) locks on pages or rows within that table. Setting an intent lock at the table level prevents another transaction from subsequently acquiring an exclusive (X) lock on the table containing that page. Intent locks improve performance because SQL Server examines intent locks only at the table level to determine whether a transaction can safely acquire a lock on that table. This removes the requirement to examine every row or page lock on the table to determine whether a transaction can lock the entire table.</a:t>
            </a:r>
          </a:p>
          <a:p>
            <a:endParaRPr lang="en-US" dirty="0" smtClean="0"/>
          </a:p>
          <a:p>
            <a:r>
              <a:rPr lang="en-US" dirty="0" smtClean="0"/>
              <a:t>The Database Engine uses intent locks to protect placing a shared (S) lock or exclusive (X) lock on a resource lower in the lock hierarchy. Intent locks are named intent locks because they are acquired before a lock at the lower level, and therefore signal intent to place locks at a lower level.</a:t>
            </a:r>
          </a:p>
          <a:p>
            <a:endParaRPr lang="en-US" dirty="0" smtClean="0"/>
          </a:p>
          <a:p>
            <a:r>
              <a:rPr lang="en-US" dirty="0" smtClean="0"/>
              <a:t>Intent locks serve two purposes:</a:t>
            </a:r>
          </a:p>
          <a:p>
            <a:endParaRPr lang="en-US" dirty="0" smtClean="0"/>
          </a:p>
          <a:p>
            <a:r>
              <a:rPr lang="en-US" dirty="0" smtClean="0"/>
              <a:t>To prevent other transactions from modifying the higher-level resource in a way that would invalidate the lock at the lower level.</a:t>
            </a:r>
          </a:p>
          <a:p>
            <a:r>
              <a:rPr lang="en-US" dirty="0" smtClean="0"/>
              <a:t>To improve the efficiency of the Database Engine in detecting lock conflicts at the higher level of granularity.</a:t>
            </a:r>
          </a:p>
          <a:p>
            <a:r>
              <a:rPr lang="en-US" dirty="0" smtClean="0"/>
              <a:t>For example, a shared intent lock is requested at the table level before shared (S) locks are requested on pages or rows within that table. Setting an intent lock at the table level prevents another transaction from subsequently acquiring an exclusive (X) lock on the table containing that page. Intent locks improve performance because the Database Engine examines intent locks only at the table level to determine if a transaction can safely acquire a lock on that table. This removes the requirement to examine every row or page lock on the table to determine if a transaction can lock the entire table.</a:t>
            </a:r>
          </a:p>
        </p:txBody>
      </p:sp>
      <p:sp>
        <p:nvSpPr>
          <p:cNvPr id="4" name="Slide Number Placeholder 3"/>
          <p:cNvSpPr>
            <a:spLocks noGrp="1"/>
          </p:cNvSpPr>
          <p:nvPr>
            <p:ph type="sldNum" sz="quarter" idx="10"/>
          </p:nvPr>
        </p:nvSpPr>
        <p:spPr/>
        <p:txBody>
          <a:bodyPr/>
          <a:lstStyle/>
          <a:p>
            <a:fld id="{7CCD63DB-FCE9-429F-A3A3-7735B1817274}" type="slidenum">
              <a:rPr lang="zh-CN" altLang="en-US" smtClean="0"/>
              <a:pPr/>
              <a:t>8</a:t>
            </a:fld>
            <a:endParaRPr lang="zh-CN" altLang="en-US"/>
          </a:p>
        </p:txBody>
      </p:sp>
    </p:spTree>
    <p:extLst>
      <p:ext uri="{BB962C8B-B14F-4D97-AF65-F5344CB8AC3E}">
        <p14:creationId xmlns:p14="http://schemas.microsoft.com/office/powerpoint/2010/main" val="21691151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2F1A7D-4597-4225-A752-2C555A0A345C}" type="slidenum">
              <a:rPr lang="en-US"/>
              <a:pPr/>
              <a:t>9</a:t>
            </a:fld>
            <a:endParaRPr lang="en-US"/>
          </a:p>
        </p:txBody>
      </p:sp>
      <p:sp>
        <p:nvSpPr>
          <p:cNvPr id="437250" name="Rectangle 2"/>
          <p:cNvSpPr>
            <a:spLocks noGrp="1" noRot="1" noChangeAspect="1" noChangeArrowheads="1" noTextEdit="1"/>
          </p:cNvSpPr>
          <p:nvPr>
            <p:ph type="sldImg"/>
          </p:nvPr>
        </p:nvSpPr>
        <p:spPr>
          <a:ln/>
        </p:spPr>
      </p:sp>
      <p:sp>
        <p:nvSpPr>
          <p:cNvPr id="437251" name="Rectangle 3"/>
          <p:cNvSpPr>
            <a:spLocks noGrp="1" noChangeArrowheads="1"/>
          </p:cNvSpPr>
          <p:nvPr>
            <p:ph type="body" idx="1"/>
          </p:nvPr>
        </p:nvSpPr>
        <p:spPr/>
        <p:txBody>
          <a:bodyPr/>
          <a:lstStyle/>
          <a:p>
            <a:pPr>
              <a:lnSpc>
                <a:spcPct val="90000"/>
              </a:lnSpc>
            </a:pPr>
            <a:r>
              <a:rPr lang="en-US" sz="1000" b="1" dirty="0"/>
              <a:t>Lock Mode and Transaction Isolation Level</a:t>
            </a:r>
          </a:p>
          <a:p>
            <a:pPr>
              <a:lnSpc>
                <a:spcPct val="90000"/>
              </a:lnSpc>
            </a:pPr>
            <a:r>
              <a:rPr lang="en-US" sz="1000" dirty="0"/>
              <a:t>For REPEATABLE READ transaction isolation level, update locks are held until data is read and processed, unless promoted to exclusive locks.  "Data is processed" means that we have decided whether the row in question matched the search criteria; if not then the update lock is released, otherwise, we get an exclusive lock and make the modification.  Consider the following query:</a:t>
            </a:r>
          </a:p>
          <a:p>
            <a:pPr>
              <a:lnSpc>
                <a:spcPct val="90000"/>
              </a:lnSpc>
            </a:pPr>
            <a:endParaRPr lang="en-US" sz="1000" dirty="0"/>
          </a:p>
          <a:p>
            <a:pPr>
              <a:lnSpc>
                <a:spcPct val="90000"/>
              </a:lnSpc>
            </a:pPr>
            <a:r>
              <a:rPr lang="en-US" sz="1000" dirty="0"/>
              <a:t>use </a:t>
            </a:r>
            <a:r>
              <a:rPr lang="en-US" sz="1000" dirty="0" err="1"/>
              <a:t>northwind</a:t>
            </a:r>
            <a:endParaRPr lang="en-US" sz="1000" dirty="0"/>
          </a:p>
          <a:p>
            <a:pPr>
              <a:lnSpc>
                <a:spcPct val="90000"/>
              </a:lnSpc>
            </a:pPr>
            <a:r>
              <a:rPr lang="en-US" sz="1000" dirty="0"/>
              <a:t>go</a:t>
            </a:r>
          </a:p>
          <a:p>
            <a:pPr>
              <a:lnSpc>
                <a:spcPct val="90000"/>
              </a:lnSpc>
            </a:pPr>
            <a:r>
              <a:rPr lang="en-US" sz="1000" dirty="0" err="1"/>
              <a:t>dbcc</a:t>
            </a:r>
            <a:r>
              <a:rPr lang="en-US" sz="1000" dirty="0"/>
              <a:t> </a:t>
            </a:r>
            <a:r>
              <a:rPr lang="en-US" sz="1000" dirty="0" err="1"/>
              <a:t>traceon</a:t>
            </a:r>
            <a:r>
              <a:rPr lang="en-US" sz="1000" dirty="0"/>
              <a:t>(3604, 1200, 1211) -- turn on lock tracing and disable escalation</a:t>
            </a:r>
          </a:p>
          <a:p>
            <a:pPr>
              <a:lnSpc>
                <a:spcPct val="90000"/>
              </a:lnSpc>
            </a:pPr>
            <a:r>
              <a:rPr lang="en-US" sz="1000" dirty="0"/>
              <a:t>go</a:t>
            </a:r>
          </a:p>
          <a:p>
            <a:pPr>
              <a:lnSpc>
                <a:spcPct val="90000"/>
              </a:lnSpc>
            </a:pPr>
            <a:r>
              <a:rPr lang="en-US" sz="1000" dirty="0"/>
              <a:t>set transaction isolation level repeatable read</a:t>
            </a:r>
          </a:p>
          <a:p>
            <a:pPr>
              <a:lnSpc>
                <a:spcPct val="90000"/>
              </a:lnSpc>
            </a:pPr>
            <a:r>
              <a:rPr lang="en-US" sz="1000" dirty="0"/>
              <a:t>begin </a:t>
            </a:r>
            <a:r>
              <a:rPr lang="en-US" sz="1000" dirty="0" err="1"/>
              <a:t>tran</a:t>
            </a:r>
            <a:endParaRPr lang="en-US" sz="1000" dirty="0"/>
          </a:p>
          <a:p>
            <a:pPr>
              <a:lnSpc>
                <a:spcPct val="90000"/>
              </a:lnSpc>
            </a:pPr>
            <a:r>
              <a:rPr lang="en-US" sz="1000" dirty="0"/>
              <a:t>update </a:t>
            </a:r>
            <a:r>
              <a:rPr lang="en-US" sz="1000" dirty="0" err="1"/>
              <a:t>dbo</a:t>
            </a:r>
            <a:r>
              <a:rPr lang="en-US" sz="1000" dirty="0"/>
              <a:t>.[order details] set discount = convert (real, discount) where discount = 0.0</a:t>
            </a:r>
          </a:p>
          <a:p>
            <a:pPr>
              <a:lnSpc>
                <a:spcPct val="90000"/>
              </a:lnSpc>
            </a:pPr>
            <a:r>
              <a:rPr lang="en-US" sz="1000" dirty="0"/>
              <a:t>exec </a:t>
            </a:r>
            <a:r>
              <a:rPr lang="en-US" sz="1000" dirty="0" err="1"/>
              <a:t>sp_lock</a:t>
            </a:r>
            <a:endParaRPr lang="en-US" sz="1000" dirty="0"/>
          </a:p>
          <a:p>
            <a:pPr>
              <a:lnSpc>
                <a:spcPct val="90000"/>
              </a:lnSpc>
            </a:pPr>
            <a:endParaRPr lang="en-US" sz="1000" dirty="0"/>
          </a:p>
          <a:p>
            <a:pPr>
              <a:lnSpc>
                <a:spcPct val="90000"/>
              </a:lnSpc>
            </a:pPr>
            <a:r>
              <a:rPr lang="en-US" sz="1000" dirty="0"/>
              <a:t>Update locks are promoted to exclusive locks when there is a match; otherwise, the update lock is released.  The </a:t>
            </a:r>
            <a:r>
              <a:rPr lang="en-US" sz="1000" dirty="0" err="1"/>
              <a:t>sp_lock</a:t>
            </a:r>
            <a:r>
              <a:rPr lang="en-US" sz="1000" dirty="0"/>
              <a:t> output verifies that the SPID does not hold any update locks or shared locks at the end of the query.  Lock escalation is turned off so that exclusive table lock is not held at the end.</a:t>
            </a:r>
          </a:p>
          <a:p>
            <a:pPr>
              <a:lnSpc>
                <a:spcPct val="90000"/>
              </a:lnSpc>
            </a:pPr>
            <a:endParaRPr lang="en-US" sz="1000" b="1" dirty="0"/>
          </a:p>
          <a:p>
            <a:pPr>
              <a:lnSpc>
                <a:spcPct val="90000"/>
              </a:lnSpc>
            </a:pPr>
            <a:r>
              <a:rPr lang="en-US" sz="1000" b="1" dirty="0"/>
              <a:t>--------------------</a:t>
            </a:r>
          </a:p>
          <a:p>
            <a:pPr>
              <a:lnSpc>
                <a:spcPct val="90000"/>
              </a:lnSpc>
            </a:pPr>
            <a:r>
              <a:rPr lang="en-US" sz="1000" b="1" dirty="0" err="1"/>
              <a:t>Serializable</a:t>
            </a:r>
            <a:r>
              <a:rPr lang="en-US" sz="1000" b="1" dirty="0"/>
              <a:t>: key-range locks</a:t>
            </a:r>
          </a:p>
          <a:p>
            <a:pPr>
              <a:lnSpc>
                <a:spcPct val="90000"/>
              </a:lnSpc>
            </a:pPr>
            <a:endParaRPr lang="en-US" sz="1000" b="1" dirty="0"/>
          </a:p>
          <a:p>
            <a:r>
              <a:rPr lang="en-US" sz="1000" dirty="0"/>
              <a:t>Key-range locks protect a range of rows implicitly included in a record set being read by a Transact-SQL statement while using the </a:t>
            </a:r>
            <a:r>
              <a:rPr lang="en-US" sz="1000" dirty="0" err="1"/>
              <a:t>serializable</a:t>
            </a:r>
            <a:r>
              <a:rPr lang="en-US" sz="1000" dirty="0"/>
              <a:t> transaction isolation level. The </a:t>
            </a:r>
            <a:r>
              <a:rPr lang="en-US" sz="1000" dirty="0" err="1"/>
              <a:t>serializable</a:t>
            </a:r>
            <a:r>
              <a:rPr lang="en-US" sz="1000" dirty="0"/>
              <a:t> isolation level requires that any query executed during a transaction must obtain the same set of rows every time it is executed during the transaction. A key range lock protects this requirement by preventing other transactions from inserting new rows whose keys would fall in the range of keys read by the </a:t>
            </a:r>
            <a:r>
              <a:rPr lang="en-US" sz="1000" dirty="0" err="1"/>
              <a:t>serializable</a:t>
            </a:r>
            <a:r>
              <a:rPr lang="en-US" sz="1000" dirty="0"/>
              <a:t> transaction.</a:t>
            </a:r>
          </a:p>
          <a:p>
            <a:endParaRPr lang="en-US" sz="1000" dirty="0"/>
          </a:p>
          <a:p>
            <a:r>
              <a:rPr lang="en-US" sz="1000" dirty="0"/>
              <a:t>Key-range locking prevents phantom reads. By protecting the ranges of keys between rows, it also prevents phantom insertions into a set of records accessed by a transaction.</a:t>
            </a:r>
          </a:p>
        </p:txBody>
      </p:sp>
    </p:spTree>
    <p:extLst>
      <p:ext uri="{BB962C8B-B14F-4D97-AF65-F5344CB8AC3E}">
        <p14:creationId xmlns:p14="http://schemas.microsoft.com/office/powerpoint/2010/main" val="13983391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1EE26CB-EB6A-4A2E-8945-C15A902A343C}" type="slidenum">
              <a:rPr lang="en-US"/>
              <a:pPr/>
              <a:t>10</a:t>
            </a:fld>
            <a:endParaRPr lang="en-US"/>
          </a:p>
        </p:txBody>
      </p:sp>
      <p:sp>
        <p:nvSpPr>
          <p:cNvPr id="327682" name="Rectangle 2"/>
          <p:cNvSpPr>
            <a:spLocks noGrp="1" noRot="1" noChangeAspect="1" noChangeArrowheads="1" noTextEdit="1"/>
          </p:cNvSpPr>
          <p:nvPr>
            <p:ph type="sldImg"/>
          </p:nvPr>
        </p:nvSpPr>
        <p:spPr>
          <a:ln/>
        </p:spPr>
      </p:sp>
      <p:sp>
        <p:nvSpPr>
          <p:cNvPr id="327683" name="Rectangle 3"/>
          <p:cNvSpPr>
            <a:spLocks noGrp="1" noChangeArrowheads="1"/>
          </p:cNvSpPr>
          <p:nvPr>
            <p:ph type="body" idx="1"/>
          </p:nvPr>
        </p:nvSpPr>
        <p:spPr/>
        <p:txBody>
          <a:bodyPr/>
          <a:lstStyle/>
          <a:p>
            <a:r>
              <a:rPr lang="en-US" dirty="0"/>
              <a:t>When modifying individual rows, SQL Server would typically take row locks to maximize concurrency (e.g., OLTP, order-entry application).  When scanning larger volumes of data, it would be more appropriate to take page or table locks to minimize the cost of acquiring locks (e.g., DSS, data warehouse, reporting). </a:t>
            </a:r>
            <a:endParaRPr lang="en-US" dirty="0" smtClean="0"/>
          </a:p>
          <a:p>
            <a:endParaRPr lang="en-US" dirty="0" smtClean="0"/>
          </a:p>
          <a:p>
            <a:r>
              <a:rPr lang="en-US" dirty="0" smtClean="0"/>
              <a:t>The decision on what unit to lock is made dynamically, taking many factors into account, including other activity on the system. For example, if there are multiple transactions currently accessing a table, SQL Server will tend to favor row locking more so than it otherwise would. It may mean the difference between scanning the table now and paying a bit more in locking cost, or having to wait to acquire a more coarse lock.</a:t>
            </a:r>
          </a:p>
          <a:p>
            <a:r>
              <a:rPr lang="en-US" dirty="0" smtClean="0"/>
              <a:t>A preliminary locking decision is made during query optimization, but that decision can be adjusted when the query is actually executed.</a:t>
            </a:r>
          </a:p>
          <a:p>
            <a:endParaRPr lang="en-US" dirty="0" smtClean="0"/>
          </a:p>
          <a:p>
            <a:pPr defTabSz="966612">
              <a:defRPr/>
            </a:pPr>
            <a:r>
              <a:rPr lang="en-US" sz="2100" dirty="0"/>
              <a:t>The decision on what unit to lock is made dynamically, taking many factors into account, including other activity on the system. For example, if there are multiple transactions currently accessing a table, SQL Server will tend to favor row locking more so than it otherwise would. It may mean the difference between scanning the table now and paying a bit more in locking cost, or having to wait to acquire a more coarse lock.</a:t>
            </a:r>
          </a:p>
          <a:p>
            <a:pPr lvl="0"/>
            <a:endParaRPr lang="en-US" sz="2100" dirty="0"/>
          </a:p>
        </p:txBody>
      </p:sp>
    </p:spTree>
    <p:extLst>
      <p:ext uri="{BB962C8B-B14F-4D97-AF65-F5344CB8AC3E}">
        <p14:creationId xmlns:p14="http://schemas.microsoft.com/office/powerpoint/2010/main" val="38378421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4FDE6F-E31A-4963-AA55-7838B6B3AA4E}" type="slidenum">
              <a:rPr lang="en-US"/>
              <a:pPr/>
              <a:t>11</a:t>
            </a:fld>
            <a:endParaRPr lang="en-US"/>
          </a:p>
        </p:txBody>
      </p:sp>
      <p:sp>
        <p:nvSpPr>
          <p:cNvPr id="314370" name="Rectangle 2"/>
          <p:cNvSpPr>
            <a:spLocks noGrp="1" noRot="1" noChangeAspect="1" noChangeArrowheads="1" noTextEdit="1"/>
          </p:cNvSpPr>
          <p:nvPr>
            <p:ph type="sldImg"/>
          </p:nvPr>
        </p:nvSpPr>
        <p:spPr>
          <a:ln/>
        </p:spPr>
      </p:sp>
      <p:sp>
        <p:nvSpPr>
          <p:cNvPr id="314371" name="Rectangle 3"/>
          <p:cNvSpPr>
            <a:spLocks noGrp="1" noChangeArrowheads="1"/>
          </p:cNvSpPr>
          <p:nvPr>
            <p:ph type="body" idx="1"/>
          </p:nvPr>
        </p:nvSpPr>
        <p:spPr/>
        <p:txBody>
          <a:bodyPr/>
          <a:lstStyle/>
          <a:p>
            <a:r>
              <a:rPr lang="en-US" dirty="0" smtClean="0"/>
              <a:t>Often SQL Server will lock individual rows in a table, and this is especially true if your updates and deletes affect a smaller number of rows. But when you perform mass updates, SQL Server may choose to escalate locks on a row or page to a table, in order to achieve a more optimal use of lock memory resources. Sometimes, however, you may experience blocking caused by lock escalation and may want to reduce the amount of lock escalation </a:t>
            </a:r>
          </a:p>
          <a:p>
            <a:endParaRPr lang="en-US" dirty="0" smtClean="0"/>
          </a:p>
          <a:p>
            <a:r>
              <a:rPr lang="en-US" dirty="0" smtClean="0"/>
              <a:t>There are a couple of ways to detect lock escalation. The easiest way is to use the </a:t>
            </a:r>
            <a:r>
              <a:rPr lang="en-US" dirty="0" err="1" smtClean="0"/>
              <a:t>Lock:Escalation</a:t>
            </a:r>
            <a:r>
              <a:rPr lang="en-US" dirty="0" smtClean="0"/>
              <a:t> event class in SQL Trace/Profiler. </a:t>
            </a:r>
          </a:p>
          <a:p>
            <a:endParaRPr lang="en-US" dirty="0" smtClean="0"/>
          </a:p>
          <a:p>
            <a:r>
              <a:rPr lang="en-US" dirty="0" smtClean="0"/>
              <a:t>Lock escalation is triggered when lock escalation is not disabled on the table by using the ALTER TABLE SET LOCK_ESCALATION option, and when either of the following conditions exists: </a:t>
            </a:r>
          </a:p>
          <a:p>
            <a:r>
              <a:rPr lang="en-US" dirty="0" smtClean="0"/>
              <a:t>- A single Transact-SQL statement acquires at least 5,000 locks on a single </a:t>
            </a:r>
            <a:r>
              <a:rPr lang="en-US" dirty="0" err="1" smtClean="0"/>
              <a:t>nonpartitioned</a:t>
            </a:r>
            <a:r>
              <a:rPr lang="en-US" dirty="0" smtClean="0"/>
              <a:t> table or index.</a:t>
            </a:r>
          </a:p>
          <a:p>
            <a:pPr>
              <a:buFontTx/>
              <a:buChar char="-"/>
            </a:pPr>
            <a:r>
              <a:rPr lang="en-US" dirty="0" smtClean="0"/>
              <a:t>The number of locks in an instance of the Database Engine exceeds memory or configuration thresholds.</a:t>
            </a:r>
          </a:p>
          <a:p>
            <a:pPr>
              <a:buFontTx/>
              <a:buNone/>
            </a:pPr>
            <a:r>
              <a:rPr lang="en-US" dirty="0" smtClean="0"/>
              <a:t>(The memory taken by lock resources &gt; 40% of the non-AWE (32-bit) or regular (64-bit) enabled memory when the</a:t>
            </a:r>
            <a:r>
              <a:rPr lang="en-US" i="1" dirty="0" smtClean="0"/>
              <a:t> locks</a:t>
            </a:r>
            <a:r>
              <a:rPr lang="en-US" dirty="0" smtClean="0"/>
              <a:t> configuration option is set to 0, the default value. In this case, the lock memory is allocated dynamically as needed. </a:t>
            </a:r>
            <a:r>
              <a:rPr lang="en-US" altLang="zh-CN" sz="1300" dirty="0"/>
              <a:t>)</a:t>
            </a:r>
          </a:p>
          <a:p>
            <a:pPr>
              <a:buFontTx/>
              <a:buNone/>
            </a:pPr>
            <a:endParaRPr lang="en-US" dirty="0" smtClean="0"/>
          </a:p>
          <a:p>
            <a:r>
              <a:rPr lang="en-US" dirty="0" smtClean="0"/>
              <a:t>If locks cannot be escalated because of lock conflicts, the Database Engine periodically triggers lock escalation at every 1,250 new locks acquired.</a:t>
            </a:r>
          </a:p>
          <a:p>
            <a:endParaRPr lang="en-US" dirty="0" smtClean="0"/>
          </a:p>
          <a:p>
            <a:r>
              <a:rPr lang="en-US" dirty="0" smtClean="0"/>
              <a:t>In most cases, the Database Engine delivers the best performance when operating with its default settings for locking and lock escalation. If an instance of the Database Engine generates a lot of locks and is seeing frequent lock escalations, consider reducing the amount of locking by: </a:t>
            </a:r>
          </a:p>
          <a:p>
            <a:endParaRPr lang="en-US" dirty="0" smtClean="0"/>
          </a:p>
          <a:p>
            <a:r>
              <a:rPr lang="en-US" dirty="0" smtClean="0"/>
              <a:t>  Using an isolation level that does not generate shared locks for read operations.</a:t>
            </a:r>
          </a:p>
          <a:p>
            <a:pPr lvl="1"/>
            <a:r>
              <a:rPr lang="en-US" dirty="0" smtClean="0"/>
              <a:t>READ COMMITTED isolation level when the READ_COMMITTED_SNAPSHOT database option is ON.</a:t>
            </a:r>
          </a:p>
          <a:p>
            <a:pPr lvl="1"/>
            <a:r>
              <a:rPr lang="en-US" dirty="0" smtClean="0"/>
              <a:t>SNAPSHOT isolation level.</a:t>
            </a:r>
          </a:p>
          <a:p>
            <a:pPr lvl="1"/>
            <a:r>
              <a:rPr lang="en-US" dirty="0" smtClean="0"/>
              <a:t>READ UNCOMMITTED isolation level. This can only be used for systems that can operate with dirty reads.</a:t>
            </a:r>
          </a:p>
          <a:p>
            <a:endParaRPr lang="en-US" dirty="0" smtClean="0"/>
          </a:p>
          <a:p>
            <a:r>
              <a:rPr lang="en-US" dirty="0" smtClean="0"/>
              <a:t>Using the PAGLOCK or TABLOCK table hints to have the Database Engine use page, heap, or index locks instead of row locks. Using this option, however, increases the problems of users blocking other users attempting to access the same data and should not be used in systems with more than a few concurrent users.</a:t>
            </a:r>
          </a:p>
          <a:p>
            <a:endParaRPr lang="en-US" dirty="0" smtClean="0"/>
          </a:p>
          <a:p>
            <a:r>
              <a:rPr lang="en-US" dirty="0" smtClean="0"/>
              <a:t>For partitioned tables, use the LOCK_ESCALATION option of </a:t>
            </a:r>
            <a:r>
              <a:rPr lang="en-US" dirty="0" smtClean="0">
                <a:hlinkClick r:id="rId3"/>
              </a:rPr>
              <a:t>ALTER </a:t>
            </a:r>
            <a:r>
              <a:rPr lang="en-US" dirty="0" err="1" smtClean="0">
                <a:hlinkClick r:id="rId3"/>
              </a:rPr>
              <a:t>TABLE</a:t>
            </a:r>
            <a:r>
              <a:rPr lang="en-US" dirty="0" err="1" smtClean="0"/>
              <a:t>to</a:t>
            </a:r>
            <a:r>
              <a:rPr lang="en-US" dirty="0" smtClean="0"/>
              <a:t> escalate locks to the </a:t>
            </a:r>
            <a:r>
              <a:rPr lang="en-US" dirty="0" err="1" smtClean="0"/>
              <a:t>HoBT</a:t>
            </a:r>
            <a:r>
              <a:rPr lang="en-US" dirty="0" smtClean="0"/>
              <a:t> level instead of the table or to disable lock escalation.</a:t>
            </a:r>
          </a:p>
          <a:p>
            <a:endParaRPr lang="en-US" dirty="0" smtClean="0"/>
          </a:p>
          <a:p>
            <a:r>
              <a:rPr lang="en-US" dirty="0" smtClean="0"/>
              <a:t>You can also use trace flags 1211 and 1224 to disable all or some lock escalations</a:t>
            </a:r>
          </a:p>
          <a:p>
            <a:endParaRPr lang="en-US" dirty="0" smtClean="0"/>
          </a:p>
          <a:p>
            <a:endParaRPr lang="en-US" dirty="0" smtClean="0"/>
          </a:p>
          <a:p>
            <a:r>
              <a:rPr lang="en-US" b="1" dirty="0" smtClean="0"/>
              <a:t>Resolving Lock Escalation</a:t>
            </a:r>
          </a:p>
          <a:p>
            <a:r>
              <a:rPr lang="en-US" dirty="0" smtClean="0"/>
              <a:t>The easiest way to prevent unwanted lock escalation is to reduce the batch sizes of mass inserts, updates, or deletes. If you must do a mass update, for example, you can limit it to a certain number of rows, or a maximum of 5,000 locks. You'll need to test this to try to find the right number that will prevent escalation. SQL Server's query optimizer can detect that you will be iterating through the table and escalate the locks anyway.</a:t>
            </a:r>
          </a:p>
          <a:p>
            <a:endParaRPr lang="en-US" dirty="0" smtClean="0"/>
          </a:p>
          <a:p>
            <a:r>
              <a:rPr lang="en-US" dirty="0" smtClean="0"/>
              <a:t>By far the most interesting method of preventing lock escalation per table is to create an intent lock on a table so that SQL Server cannot escalate the lock. Often there may be only a few or just one query that suffers from lock escalation, and you can zero in on the table in question. </a:t>
            </a:r>
          </a:p>
          <a:p>
            <a:endParaRPr lang="en-US" dirty="0" smtClean="0"/>
          </a:p>
          <a:p>
            <a:endParaRPr lang="en-US" dirty="0" smtClean="0"/>
          </a:p>
          <a:p>
            <a:r>
              <a:rPr lang="en-US" dirty="0" smtClean="0"/>
              <a:t>For example, the following code will prevent lock escalation on the table for one hour.</a:t>
            </a:r>
          </a:p>
          <a:p>
            <a:r>
              <a:rPr lang="en-US" dirty="0" smtClean="0"/>
              <a:t>BEGIN TRAN SELECT * FROM </a:t>
            </a:r>
            <a:r>
              <a:rPr lang="en-US" dirty="0" err="1" smtClean="0"/>
              <a:t>Sales.SalesOrderDetail</a:t>
            </a:r>
            <a:r>
              <a:rPr lang="en-US" dirty="0" smtClean="0"/>
              <a:t> WITH (UPDLOCK, HOLDLOCK) WHERE 1=0; WAITFOR DELAY '1:00:00' COMMIT</a:t>
            </a:r>
          </a:p>
          <a:p>
            <a:r>
              <a:rPr lang="en-US" dirty="0" smtClean="0"/>
              <a:t/>
            </a:r>
            <a:br>
              <a:rPr lang="en-US" dirty="0" smtClean="0"/>
            </a:br>
            <a:r>
              <a:rPr lang="en-US" dirty="0" smtClean="0"/>
              <a:t>This query will prevent lock escalation on the </a:t>
            </a:r>
            <a:r>
              <a:rPr lang="en-US" dirty="0" err="1" smtClean="0"/>
              <a:t>Sales.SalesOrderDetail</a:t>
            </a:r>
            <a:r>
              <a:rPr lang="en-US" dirty="0" smtClean="0"/>
              <a:t> table (though it will not cause the transaction log to grow any more than without it). You will still see </a:t>
            </a:r>
            <a:r>
              <a:rPr lang="en-US" dirty="0" err="1" smtClean="0"/>
              <a:t>Lock:Escalation</a:t>
            </a:r>
            <a:r>
              <a:rPr lang="en-US" dirty="0" smtClean="0"/>
              <a:t> events in SQL Profiler when the escalations are attempted, but by inspecting </a:t>
            </a:r>
            <a:r>
              <a:rPr lang="en-US" dirty="0" err="1" smtClean="0"/>
              <a:t>sys.dm_tran_locks</a:t>
            </a:r>
            <a:r>
              <a:rPr lang="en-US" dirty="0" smtClean="0"/>
              <a:t>, you can verify that only row locks are taken by the transaction. Unfortunately, this requires keeping a transaction open indefinitely on the table, even though it does not lock any row. Also, if that table has triggers or foreign keys to other tables, SQL Server may still escalate locks on them, so stopping lock escalation on a single table may not be as simple as you hoped.</a:t>
            </a:r>
          </a:p>
          <a:p>
            <a:endParaRPr lang="en-US" dirty="0" smtClean="0"/>
          </a:p>
          <a:p>
            <a:pPr defTabSz="966612">
              <a:defRPr/>
            </a:pPr>
            <a:r>
              <a:rPr lang="en-US" dirty="0" smtClean="0"/>
              <a:t>Another method for reducing lock escalation is to use the ROWLOCK or PAGLOCK locking hints on queries. This must be done per query and per table. The problem you may face here is the same as for all locking hints: You may be preventing your query from using a more optimal plan. If you specify a PAGLOCK hint, SQL Server may still escalate its locking to the table lock level, and you close off the use of row locks in other situations where escalation is not required and row locks would produce better behavior.</a:t>
            </a:r>
          </a:p>
          <a:p>
            <a:endParaRPr lang="en-US" dirty="0"/>
          </a:p>
        </p:txBody>
      </p:sp>
    </p:spTree>
    <p:extLst>
      <p:ext uri="{BB962C8B-B14F-4D97-AF65-F5344CB8AC3E}">
        <p14:creationId xmlns:p14="http://schemas.microsoft.com/office/powerpoint/2010/main" val="17443126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50AA8DE-0218-4895-A93D-1D06AA7E16D1}" type="datetime1">
              <a:rPr lang="en-US" altLang="zh-CN" smtClean="0"/>
              <a:pPr/>
              <a:t>11/25/2012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22114F-E57A-415D-97E8-62F921B4683A}" type="datetime1">
              <a:rPr lang="en-US" altLang="zh-CN" smtClean="0"/>
              <a:pPr/>
              <a:t>11/25/2012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7B330B-61A3-41AA-B8FF-5A42043ECF51}" type="datetime1">
              <a:rPr lang="en-US" altLang="zh-CN" smtClean="0"/>
              <a:pPr/>
              <a:t>11/25/2012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1625" y="609600"/>
            <a:ext cx="854075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1625" y="1905000"/>
            <a:ext cx="4194175" cy="4194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05000"/>
            <a:ext cx="4194175" cy="4194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111551F4-689D-48BD-A613-CC1E1C10CE58}" type="slidenum">
              <a:rPr lang="zh-CN" altLang="en-US"/>
              <a:pPr>
                <a:defRPr/>
              </a:pPr>
              <a:t>‹#›</a:t>
            </a:fld>
            <a:endParaRPr lang="en-US" altLang="zh-CN"/>
          </a:p>
        </p:txBody>
      </p:sp>
    </p:spTree>
    <p:extLst>
      <p:ext uri="{BB962C8B-B14F-4D97-AF65-F5344CB8AC3E}">
        <p14:creationId xmlns:p14="http://schemas.microsoft.com/office/powerpoint/2010/main" val="33664148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ltLang="zh-CN" smtClean="0"/>
              <a:t>Click to edit Master title style</a:t>
            </a:r>
            <a:endParaRPr lang="zh-CN"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zh-CN" smtClean="0"/>
              <a:t>Click to edit Master subtitle style</a:t>
            </a:r>
            <a:endParaRPr lang="zh-CN" altLang="en-US"/>
          </a:p>
        </p:txBody>
      </p:sp>
      <p:sp>
        <p:nvSpPr>
          <p:cNvPr id="4" name="Date Placeholder 3"/>
          <p:cNvSpPr>
            <a:spLocks noGrp="1"/>
          </p:cNvSpPr>
          <p:nvPr>
            <p:ph type="dt" sz="half" idx="10"/>
          </p:nvPr>
        </p:nvSpPr>
        <p:spPr/>
        <p:txBody>
          <a:bodyPr/>
          <a:lstStyle/>
          <a:p>
            <a:fld id="{42EB8673-65B2-44CC-84A3-C0CA8D959129}" type="datetimeFigureOut">
              <a:rPr lang="zh-CN" altLang="en-US" smtClean="0"/>
              <a:pPr/>
              <a:t>2012/11/25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5E3F00D9-ACF3-42B5-8E2C-7F429A6B0409}" type="slidenum">
              <a:rPr lang="zh-CN" altLang="en-US" smtClean="0"/>
              <a:pPr/>
              <a:t>‹#›</a:t>
            </a:fld>
            <a:endParaRPr lang="zh-CN" altLang="en-US"/>
          </a:p>
        </p:txBody>
      </p:sp>
    </p:spTree>
    <p:extLst>
      <p:ext uri="{BB962C8B-B14F-4D97-AF65-F5344CB8AC3E}">
        <p14:creationId xmlns:p14="http://schemas.microsoft.com/office/powerpoint/2010/main" val="19648483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p>
            <a:fld id="{42EB8673-65B2-44CC-84A3-C0CA8D959129}" type="datetimeFigureOut">
              <a:rPr lang="zh-CN" altLang="en-US" smtClean="0"/>
              <a:pPr/>
              <a:t>2012/11/25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5E3F00D9-ACF3-42B5-8E2C-7F429A6B0409}" type="slidenum">
              <a:rPr lang="zh-CN" altLang="en-US" smtClean="0"/>
              <a:pPr/>
              <a:t>‹#›</a:t>
            </a:fld>
            <a:endParaRPr lang="zh-CN" altLang="en-US"/>
          </a:p>
        </p:txBody>
      </p:sp>
    </p:spTree>
    <p:extLst>
      <p:ext uri="{BB962C8B-B14F-4D97-AF65-F5344CB8AC3E}">
        <p14:creationId xmlns:p14="http://schemas.microsoft.com/office/powerpoint/2010/main" val="9549614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ltLang="zh-CN" smtClean="0"/>
              <a:t>Click to edit Master text styles</a:t>
            </a:r>
          </a:p>
        </p:txBody>
      </p:sp>
      <p:sp>
        <p:nvSpPr>
          <p:cNvPr id="4" name="Date Placeholder 3"/>
          <p:cNvSpPr>
            <a:spLocks noGrp="1"/>
          </p:cNvSpPr>
          <p:nvPr>
            <p:ph type="dt" sz="half" idx="10"/>
          </p:nvPr>
        </p:nvSpPr>
        <p:spPr/>
        <p:txBody>
          <a:bodyPr/>
          <a:lstStyle/>
          <a:p>
            <a:fld id="{42EB8673-65B2-44CC-84A3-C0CA8D959129}" type="datetimeFigureOut">
              <a:rPr lang="zh-CN" altLang="en-US" smtClean="0"/>
              <a:pPr/>
              <a:t>2012/11/25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5E3F00D9-ACF3-42B5-8E2C-7F429A6B0409}" type="slidenum">
              <a:rPr lang="zh-CN" altLang="en-US" smtClean="0"/>
              <a:pPr/>
              <a:t>‹#›</a:t>
            </a:fld>
            <a:endParaRPr lang="zh-CN" altLang="en-US"/>
          </a:p>
        </p:txBody>
      </p:sp>
    </p:spTree>
    <p:extLst>
      <p:ext uri="{BB962C8B-B14F-4D97-AF65-F5344CB8AC3E}">
        <p14:creationId xmlns:p14="http://schemas.microsoft.com/office/powerpoint/2010/main" val="10637715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Date Placeholder 4"/>
          <p:cNvSpPr>
            <a:spLocks noGrp="1"/>
          </p:cNvSpPr>
          <p:nvPr>
            <p:ph type="dt" sz="half" idx="10"/>
          </p:nvPr>
        </p:nvSpPr>
        <p:spPr/>
        <p:txBody>
          <a:bodyPr/>
          <a:lstStyle/>
          <a:p>
            <a:fld id="{42EB8673-65B2-44CC-84A3-C0CA8D959129}" type="datetimeFigureOut">
              <a:rPr lang="zh-CN" altLang="en-US" smtClean="0"/>
              <a:pPr/>
              <a:t>2012/11/25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5E3F00D9-ACF3-42B5-8E2C-7F429A6B0409}" type="slidenum">
              <a:rPr lang="zh-CN" altLang="en-US" smtClean="0"/>
              <a:pPr/>
              <a:t>‹#›</a:t>
            </a:fld>
            <a:endParaRPr lang="zh-CN" altLang="en-US"/>
          </a:p>
        </p:txBody>
      </p:sp>
    </p:spTree>
    <p:extLst>
      <p:ext uri="{BB962C8B-B14F-4D97-AF65-F5344CB8AC3E}">
        <p14:creationId xmlns:p14="http://schemas.microsoft.com/office/powerpoint/2010/main" val="31417202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Date Placeholder 6"/>
          <p:cNvSpPr>
            <a:spLocks noGrp="1"/>
          </p:cNvSpPr>
          <p:nvPr>
            <p:ph type="dt" sz="half" idx="10"/>
          </p:nvPr>
        </p:nvSpPr>
        <p:spPr/>
        <p:txBody>
          <a:bodyPr/>
          <a:lstStyle/>
          <a:p>
            <a:fld id="{42EB8673-65B2-44CC-84A3-C0CA8D959129}" type="datetimeFigureOut">
              <a:rPr lang="zh-CN" altLang="en-US" smtClean="0"/>
              <a:pPr/>
              <a:t>2012/11/25</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5E3F00D9-ACF3-42B5-8E2C-7F429A6B0409}" type="slidenum">
              <a:rPr lang="zh-CN" altLang="en-US" smtClean="0"/>
              <a:pPr/>
              <a:t>‹#›</a:t>
            </a:fld>
            <a:endParaRPr lang="zh-CN" altLang="en-US"/>
          </a:p>
        </p:txBody>
      </p:sp>
    </p:spTree>
    <p:extLst>
      <p:ext uri="{BB962C8B-B14F-4D97-AF65-F5344CB8AC3E}">
        <p14:creationId xmlns:p14="http://schemas.microsoft.com/office/powerpoint/2010/main" val="12316091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Date Placeholder 2"/>
          <p:cNvSpPr>
            <a:spLocks noGrp="1"/>
          </p:cNvSpPr>
          <p:nvPr>
            <p:ph type="dt" sz="half" idx="10"/>
          </p:nvPr>
        </p:nvSpPr>
        <p:spPr/>
        <p:txBody>
          <a:bodyPr/>
          <a:lstStyle/>
          <a:p>
            <a:fld id="{42EB8673-65B2-44CC-84A3-C0CA8D959129}" type="datetimeFigureOut">
              <a:rPr lang="zh-CN" altLang="en-US" smtClean="0"/>
              <a:pPr/>
              <a:t>2012/11/25</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5E3F00D9-ACF3-42B5-8E2C-7F429A6B0409}" type="slidenum">
              <a:rPr lang="zh-CN" altLang="en-US" smtClean="0"/>
              <a:pPr/>
              <a:t>‹#›</a:t>
            </a:fld>
            <a:endParaRPr lang="zh-CN" altLang="en-US"/>
          </a:p>
        </p:txBody>
      </p:sp>
    </p:spTree>
    <p:extLst>
      <p:ext uri="{BB962C8B-B14F-4D97-AF65-F5344CB8AC3E}">
        <p14:creationId xmlns:p14="http://schemas.microsoft.com/office/powerpoint/2010/main" val="5181125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EB8673-65B2-44CC-84A3-C0CA8D959129}" type="datetimeFigureOut">
              <a:rPr lang="zh-CN" altLang="en-US" smtClean="0"/>
              <a:pPr/>
              <a:t>2012/11/25</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5E3F00D9-ACF3-42B5-8E2C-7F429A6B0409}" type="slidenum">
              <a:rPr lang="zh-CN" altLang="en-US" smtClean="0"/>
              <a:pPr/>
              <a:t>‹#›</a:t>
            </a:fld>
            <a:endParaRPr lang="zh-CN" altLang="en-US"/>
          </a:p>
        </p:txBody>
      </p:sp>
    </p:spTree>
    <p:extLst>
      <p:ext uri="{BB962C8B-B14F-4D97-AF65-F5344CB8AC3E}">
        <p14:creationId xmlns:p14="http://schemas.microsoft.com/office/powerpoint/2010/main" val="1772003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F87190-FFD9-415D-AAB1-94C347A0BA8D}" type="datetime1">
              <a:rPr lang="en-US" altLang="zh-CN" smtClean="0"/>
              <a:pPr/>
              <a:t>11/25/2012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ltLang="zh-CN" smtClean="0"/>
              <a:t>Click to edit Master title style</a:t>
            </a:r>
            <a:endParaRPr lang="zh-CN" alt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42EB8673-65B2-44CC-84A3-C0CA8D959129}" type="datetimeFigureOut">
              <a:rPr lang="zh-CN" altLang="en-US" smtClean="0"/>
              <a:pPr/>
              <a:t>2012/11/25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5E3F00D9-ACF3-42B5-8E2C-7F429A6B0409}" type="slidenum">
              <a:rPr lang="zh-CN" altLang="en-US" smtClean="0"/>
              <a:pPr/>
              <a:t>‹#›</a:t>
            </a:fld>
            <a:endParaRPr lang="zh-CN" altLang="en-US"/>
          </a:p>
        </p:txBody>
      </p:sp>
    </p:spTree>
    <p:extLst>
      <p:ext uri="{BB962C8B-B14F-4D97-AF65-F5344CB8AC3E}">
        <p14:creationId xmlns:p14="http://schemas.microsoft.com/office/powerpoint/2010/main" val="41249816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ltLang="zh-CN" smtClean="0"/>
              <a:t>Click to edit Master title style</a:t>
            </a:r>
            <a:endParaRPr lang="zh-CN" alt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42EB8673-65B2-44CC-84A3-C0CA8D959129}" type="datetimeFigureOut">
              <a:rPr lang="zh-CN" altLang="en-US" smtClean="0"/>
              <a:pPr/>
              <a:t>2012/11/25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5E3F00D9-ACF3-42B5-8E2C-7F429A6B0409}" type="slidenum">
              <a:rPr lang="zh-CN" altLang="en-US" smtClean="0"/>
              <a:pPr/>
              <a:t>‹#›</a:t>
            </a:fld>
            <a:endParaRPr lang="zh-CN" altLang="en-US"/>
          </a:p>
        </p:txBody>
      </p:sp>
    </p:spTree>
    <p:extLst>
      <p:ext uri="{BB962C8B-B14F-4D97-AF65-F5344CB8AC3E}">
        <p14:creationId xmlns:p14="http://schemas.microsoft.com/office/powerpoint/2010/main" val="40328950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p>
            <a:fld id="{42EB8673-65B2-44CC-84A3-C0CA8D959129}" type="datetimeFigureOut">
              <a:rPr lang="zh-CN" altLang="en-US" smtClean="0"/>
              <a:pPr/>
              <a:t>2012/11/25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5E3F00D9-ACF3-42B5-8E2C-7F429A6B0409}" type="slidenum">
              <a:rPr lang="zh-CN" altLang="en-US" smtClean="0"/>
              <a:pPr/>
              <a:t>‹#›</a:t>
            </a:fld>
            <a:endParaRPr lang="zh-CN" altLang="en-US"/>
          </a:p>
        </p:txBody>
      </p:sp>
    </p:spTree>
    <p:extLst>
      <p:ext uri="{BB962C8B-B14F-4D97-AF65-F5344CB8AC3E}">
        <p14:creationId xmlns:p14="http://schemas.microsoft.com/office/powerpoint/2010/main" val="24086587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p>
            <a:fld id="{42EB8673-65B2-44CC-84A3-C0CA8D959129}" type="datetimeFigureOut">
              <a:rPr lang="zh-CN" altLang="en-US" smtClean="0"/>
              <a:pPr/>
              <a:t>2012/11/25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5E3F00D9-ACF3-42B5-8E2C-7F429A6B0409}" type="slidenum">
              <a:rPr lang="zh-CN" altLang="en-US" smtClean="0"/>
              <a:pPr/>
              <a:t>‹#›</a:t>
            </a:fld>
            <a:endParaRPr lang="zh-CN" altLang="en-US"/>
          </a:p>
        </p:txBody>
      </p:sp>
    </p:spTree>
    <p:extLst>
      <p:ext uri="{BB962C8B-B14F-4D97-AF65-F5344CB8AC3E}">
        <p14:creationId xmlns:p14="http://schemas.microsoft.com/office/powerpoint/2010/main" val="273200416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ltLang="zh-CN" smtClean="0"/>
              <a:t>Click to edit Master title style</a:t>
            </a:r>
            <a:endParaRPr lang="zh-CN"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zh-CN" smtClean="0"/>
              <a:t>Click to edit Master subtitle style</a:t>
            </a:r>
            <a:endParaRPr lang="zh-CN" altLang="en-US"/>
          </a:p>
        </p:txBody>
      </p:sp>
      <p:sp>
        <p:nvSpPr>
          <p:cNvPr id="4" name="Date Placeholder 3"/>
          <p:cNvSpPr>
            <a:spLocks noGrp="1"/>
          </p:cNvSpPr>
          <p:nvPr>
            <p:ph type="dt" sz="half" idx="10"/>
          </p:nvPr>
        </p:nvSpPr>
        <p:spPr/>
        <p:txBody>
          <a:bodyPr/>
          <a:lstStyle/>
          <a:p>
            <a:fld id="{89529E1A-12CB-49C3-94A8-6DB39EF6A015}" type="datetimeFigureOut">
              <a:rPr lang="zh-CN" altLang="en-US" smtClean="0"/>
              <a:pPr/>
              <a:t>2012/11/25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560A54B-42EE-42B9-ABEB-BCEA11888513}" type="slidenum">
              <a:rPr lang="zh-CN" altLang="en-US" smtClean="0"/>
              <a:pPr/>
              <a:t>‹#›</a:t>
            </a:fld>
            <a:endParaRPr lang="zh-CN" altLang="en-US"/>
          </a:p>
        </p:txBody>
      </p:sp>
    </p:spTree>
    <p:extLst>
      <p:ext uri="{BB962C8B-B14F-4D97-AF65-F5344CB8AC3E}">
        <p14:creationId xmlns:p14="http://schemas.microsoft.com/office/powerpoint/2010/main" val="82245823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p>
            <a:fld id="{89529E1A-12CB-49C3-94A8-6DB39EF6A015}" type="datetimeFigureOut">
              <a:rPr lang="zh-CN" altLang="en-US" smtClean="0"/>
              <a:pPr/>
              <a:t>2012/11/25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560A54B-42EE-42B9-ABEB-BCEA11888513}" type="slidenum">
              <a:rPr lang="zh-CN" altLang="en-US" smtClean="0"/>
              <a:pPr/>
              <a:t>‹#›</a:t>
            </a:fld>
            <a:endParaRPr lang="zh-CN" altLang="en-US"/>
          </a:p>
        </p:txBody>
      </p:sp>
    </p:spTree>
    <p:extLst>
      <p:ext uri="{BB962C8B-B14F-4D97-AF65-F5344CB8AC3E}">
        <p14:creationId xmlns:p14="http://schemas.microsoft.com/office/powerpoint/2010/main" val="32643383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ltLang="zh-CN" smtClean="0"/>
              <a:t>Click to edit Master text styles</a:t>
            </a:r>
          </a:p>
        </p:txBody>
      </p:sp>
      <p:sp>
        <p:nvSpPr>
          <p:cNvPr id="4" name="Date Placeholder 3"/>
          <p:cNvSpPr>
            <a:spLocks noGrp="1"/>
          </p:cNvSpPr>
          <p:nvPr>
            <p:ph type="dt" sz="half" idx="10"/>
          </p:nvPr>
        </p:nvSpPr>
        <p:spPr/>
        <p:txBody>
          <a:bodyPr/>
          <a:lstStyle/>
          <a:p>
            <a:fld id="{89529E1A-12CB-49C3-94A8-6DB39EF6A015}" type="datetimeFigureOut">
              <a:rPr lang="zh-CN" altLang="en-US" smtClean="0"/>
              <a:pPr/>
              <a:t>2012/11/25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560A54B-42EE-42B9-ABEB-BCEA11888513}" type="slidenum">
              <a:rPr lang="zh-CN" altLang="en-US" smtClean="0"/>
              <a:pPr/>
              <a:t>‹#›</a:t>
            </a:fld>
            <a:endParaRPr lang="zh-CN" altLang="en-US"/>
          </a:p>
        </p:txBody>
      </p:sp>
    </p:spTree>
    <p:extLst>
      <p:ext uri="{BB962C8B-B14F-4D97-AF65-F5344CB8AC3E}">
        <p14:creationId xmlns:p14="http://schemas.microsoft.com/office/powerpoint/2010/main" val="355338431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Date Placeholder 4"/>
          <p:cNvSpPr>
            <a:spLocks noGrp="1"/>
          </p:cNvSpPr>
          <p:nvPr>
            <p:ph type="dt" sz="half" idx="10"/>
          </p:nvPr>
        </p:nvSpPr>
        <p:spPr/>
        <p:txBody>
          <a:bodyPr/>
          <a:lstStyle/>
          <a:p>
            <a:fld id="{89529E1A-12CB-49C3-94A8-6DB39EF6A015}" type="datetimeFigureOut">
              <a:rPr lang="zh-CN" altLang="en-US" smtClean="0"/>
              <a:pPr/>
              <a:t>2012/11/25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5560A54B-42EE-42B9-ABEB-BCEA11888513}" type="slidenum">
              <a:rPr lang="zh-CN" altLang="en-US" smtClean="0"/>
              <a:pPr/>
              <a:t>‹#›</a:t>
            </a:fld>
            <a:endParaRPr lang="zh-CN" altLang="en-US"/>
          </a:p>
        </p:txBody>
      </p:sp>
    </p:spTree>
    <p:extLst>
      <p:ext uri="{BB962C8B-B14F-4D97-AF65-F5344CB8AC3E}">
        <p14:creationId xmlns:p14="http://schemas.microsoft.com/office/powerpoint/2010/main" val="225174703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Date Placeholder 6"/>
          <p:cNvSpPr>
            <a:spLocks noGrp="1"/>
          </p:cNvSpPr>
          <p:nvPr>
            <p:ph type="dt" sz="half" idx="10"/>
          </p:nvPr>
        </p:nvSpPr>
        <p:spPr/>
        <p:txBody>
          <a:bodyPr/>
          <a:lstStyle/>
          <a:p>
            <a:fld id="{89529E1A-12CB-49C3-94A8-6DB39EF6A015}" type="datetimeFigureOut">
              <a:rPr lang="zh-CN" altLang="en-US" smtClean="0"/>
              <a:pPr/>
              <a:t>2012/11/25</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5560A54B-42EE-42B9-ABEB-BCEA11888513}" type="slidenum">
              <a:rPr lang="zh-CN" altLang="en-US" smtClean="0"/>
              <a:pPr/>
              <a:t>‹#›</a:t>
            </a:fld>
            <a:endParaRPr lang="zh-CN" altLang="en-US"/>
          </a:p>
        </p:txBody>
      </p:sp>
    </p:spTree>
    <p:extLst>
      <p:ext uri="{BB962C8B-B14F-4D97-AF65-F5344CB8AC3E}">
        <p14:creationId xmlns:p14="http://schemas.microsoft.com/office/powerpoint/2010/main" val="224116627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Date Placeholder 2"/>
          <p:cNvSpPr>
            <a:spLocks noGrp="1"/>
          </p:cNvSpPr>
          <p:nvPr>
            <p:ph type="dt" sz="half" idx="10"/>
          </p:nvPr>
        </p:nvSpPr>
        <p:spPr/>
        <p:txBody>
          <a:bodyPr/>
          <a:lstStyle/>
          <a:p>
            <a:fld id="{89529E1A-12CB-49C3-94A8-6DB39EF6A015}" type="datetimeFigureOut">
              <a:rPr lang="zh-CN" altLang="en-US" smtClean="0"/>
              <a:pPr/>
              <a:t>2012/11/25</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5560A54B-42EE-42B9-ABEB-BCEA11888513}" type="slidenum">
              <a:rPr lang="zh-CN" altLang="en-US" smtClean="0"/>
              <a:pPr/>
              <a:t>‹#›</a:t>
            </a:fld>
            <a:endParaRPr lang="zh-CN" altLang="en-US"/>
          </a:p>
        </p:txBody>
      </p:sp>
    </p:spTree>
    <p:extLst>
      <p:ext uri="{BB962C8B-B14F-4D97-AF65-F5344CB8AC3E}">
        <p14:creationId xmlns:p14="http://schemas.microsoft.com/office/powerpoint/2010/main" val="2997112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93D09E-ECF3-4066-B475-DD78E93AA42B}" type="datetime1">
              <a:rPr lang="en-US" altLang="zh-CN" smtClean="0"/>
              <a:pPr/>
              <a:t>11/25/2012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529E1A-12CB-49C3-94A8-6DB39EF6A015}" type="datetimeFigureOut">
              <a:rPr lang="zh-CN" altLang="en-US" smtClean="0"/>
              <a:pPr/>
              <a:t>2012/11/25</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5560A54B-42EE-42B9-ABEB-BCEA11888513}" type="slidenum">
              <a:rPr lang="zh-CN" altLang="en-US" smtClean="0"/>
              <a:pPr/>
              <a:t>‹#›</a:t>
            </a:fld>
            <a:endParaRPr lang="zh-CN" altLang="en-US"/>
          </a:p>
        </p:txBody>
      </p:sp>
    </p:spTree>
    <p:extLst>
      <p:ext uri="{BB962C8B-B14F-4D97-AF65-F5344CB8AC3E}">
        <p14:creationId xmlns:p14="http://schemas.microsoft.com/office/powerpoint/2010/main" val="271839235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ltLang="zh-CN" smtClean="0"/>
              <a:t>Click to edit Master title style</a:t>
            </a:r>
            <a:endParaRPr lang="zh-CN" alt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89529E1A-12CB-49C3-94A8-6DB39EF6A015}" type="datetimeFigureOut">
              <a:rPr lang="zh-CN" altLang="en-US" smtClean="0"/>
              <a:pPr/>
              <a:t>2012/11/25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5560A54B-42EE-42B9-ABEB-BCEA11888513}" type="slidenum">
              <a:rPr lang="zh-CN" altLang="en-US" smtClean="0"/>
              <a:pPr/>
              <a:t>‹#›</a:t>
            </a:fld>
            <a:endParaRPr lang="zh-CN" altLang="en-US"/>
          </a:p>
        </p:txBody>
      </p:sp>
    </p:spTree>
    <p:extLst>
      <p:ext uri="{BB962C8B-B14F-4D97-AF65-F5344CB8AC3E}">
        <p14:creationId xmlns:p14="http://schemas.microsoft.com/office/powerpoint/2010/main" val="16016503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ltLang="zh-CN" smtClean="0"/>
              <a:t>Click to edit Master title style</a:t>
            </a:r>
            <a:endParaRPr lang="zh-CN" alt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89529E1A-12CB-49C3-94A8-6DB39EF6A015}" type="datetimeFigureOut">
              <a:rPr lang="zh-CN" altLang="en-US" smtClean="0"/>
              <a:pPr/>
              <a:t>2012/11/25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5560A54B-42EE-42B9-ABEB-BCEA11888513}" type="slidenum">
              <a:rPr lang="zh-CN" altLang="en-US" smtClean="0"/>
              <a:pPr/>
              <a:t>‹#›</a:t>
            </a:fld>
            <a:endParaRPr lang="zh-CN" altLang="en-US"/>
          </a:p>
        </p:txBody>
      </p:sp>
    </p:spTree>
    <p:extLst>
      <p:ext uri="{BB962C8B-B14F-4D97-AF65-F5344CB8AC3E}">
        <p14:creationId xmlns:p14="http://schemas.microsoft.com/office/powerpoint/2010/main" val="130347707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p>
            <a:fld id="{89529E1A-12CB-49C3-94A8-6DB39EF6A015}" type="datetimeFigureOut">
              <a:rPr lang="zh-CN" altLang="en-US" smtClean="0"/>
              <a:pPr/>
              <a:t>2012/11/25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560A54B-42EE-42B9-ABEB-BCEA11888513}" type="slidenum">
              <a:rPr lang="zh-CN" altLang="en-US" smtClean="0"/>
              <a:pPr/>
              <a:t>‹#›</a:t>
            </a:fld>
            <a:endParaRPr lang="zh-CN" altLang="en-US"/>
          </a:p>
        </p:txBody>
      </p:sp>
    </p:spTree>
    <p:extLst>
      <p:ext uri="{BB962C8B-B14F-4D97-AF65-F5344CB8AC3E}">
        <p14:creationId xmlns:p14="http://schemas.microsoft.com/office/powerpoint/2010/main" val="313097592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p>
            <a:fld id="{89529E1A-12CB-49C3-94A8-6DB39EF6A015}" type="datetimeFigureOut">
              <a:rPr lang="zh-CN" altLang="en-US" smtClean="0"/>
              <a:pPr/>
              <a:t>2012/11/25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560A54B-42EE-42B9-ABEB-BCEA11888513}" type="slidenum">
              <a:rPr lang="zh-CN" altLang="en-US" smtClean="0"/>
              <a:pPr/>
              <a:t>‹#›</a:t>
            </a:fld>
            <a:endParaRPr lang="zh-CN" altLang="en-US"/>
          </a:p>
        </p:txBody>
      </p:sp>
    </p:spTree>
    <p:extLst>
      <p:ext uri="{BB962C8B-B14F-4D97-AF65-F5344CB8AC3E}">
        <p14:creationId xmlns:p14="http://schemas.microsoft.com/office/powerpoint/2010/main" val="19473626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ltLang="zh-CN" smtClean="0"/>
              <a:t>Click to edit Master title style</a:t>
            </a:r>
            <a:endParaRPr lang="zh-CN"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zh-CN" smtClean="0"/>
              <a:t>Click to edit Master subtitle style</a:t>
            </a:r>
            <a:endParaRPr lang="zh-CN" altLang="en-US"/>
          </a:p>
        </p:txBody>
      </p:sp>
      <p:sp>
        <p:nvSpPr>
          <p:cNvPr id="4" name="Date Placeholder 3"/>
          <p:cNvSpPr>
            <a:spLocks noGrp="1"/>
          </p:cNvSpPr>
          <p:nvPr>
            <p:ph type="dt" sz="half" idx="10"/>
          </p:nvPr>
        </p:nvSpPr>
        <p:spPr/>
        <p:txBody>
          <a:bodyPr/>
          <a:lstStyle/>
          <a:p>
            <a:fld id="{CD9F94E7-D81B-4042-9638-590DE4E87178}" type="datetimeFigureOut">
              <a:rPr lang="zh-CN" altLang="en-US" smtClean="0"/>
              <a:pPr/>
              <a:t>2012/11/25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B4D0AFF-9668-48D6-8642-1095895A9725}" type="slidenum">
              <a:rPr lang="zh-CN" altLang="en-US" smtClean="0"/>
              <a:pPr/>
              <a:t>‹#›</a:t>
            </a:fld>
            <a:endParaRPr lang="zh-CN" altLang="en-US"/>
          </a:p>
        </p:txBody>
      </p:sp>
    </p:spTree>
    <p:extLst>
      <p:ext uri="{BB962C8B-B14F-4D97-AF65-F5344CB8AC3E}">
        <p14:creationId xmlns:p14="http://schemas.microsoft.com/office/powerpoint/2010/main" val="209516918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p>
            <a:fld id="{CD9F94E7-D81B-4042-9638-590DE4E87178}" type="datetimeFigureOut">
              <a:rPr lang="zh-CN" altLang="en-US" smtClean="0"/>
              <a:pPr/>
              <a:t>2012/11/25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B4D0AFF-9668-48D6-8642-1095895A9725}" type="slidenum">
              <a:rPr lang="zh-CN" altLang="en-US" smtClean="0"/>
              <a:pPr/>
              <a:t>‹#›</a:t>
            </a:fld>
            <a:endParaRPr lang="zh-CN" altLang="en-US"/>
          </a:p>
        </p:txBody>
      </p:sp>
    </p:spTree>
    <p:extLst>
      <p:ext uri="{BB962C8B-B14F-4D97-AF65-F5344CB8AC3E}">
        <p14:creationId xmlns:p14="http://schemas.microsoft.com/office/powerpoint/2010/main" val="80086804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ltLang="zh-CN" smtClean="0"/>
              <a:t>Click to edit Master text styles</a:t>
            </a:r>
          </a:p>
        </p:txBody>
      </p:sp>
      <p:sp>
        <p:nvSpPr>
          <p:cNvPr id="4" name="Date Placeholder 3"/>
          <p:cNvSpPr>
            <a:spLocks noGrp="1"/>
          </p:cNvSpPr>
          <p:nvPr>
            <p:ph type="dt" sz="half" idx="10"/>
          </p:nvPr>
        </p:nvSpPr>
        <p:spPr/>
        <p:txBody>
          <a:bodyPr/>
          <a:lstStyle/>
          <a:p>
            <a:fld id="{CD9F94E7-D81B-4042-9638-590DE4E87178}" type="datetimeFigureOut">
              <a:rPr lang="zh-CN" altLang="en-US" smtClean="0"/>
              <a:pPr/>
              <a:t>2012/11/25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B4D0AFF-9668-48D6-8642-1095895A9725}" type="slidenum">
              <a:rPr lang="zh-CN" altLang="en-US" smtClean="0"/>
              <a:pPr/>
              <a:t>‹#›</a:t>
            </a:fld>
            <a:endParaRPr lang="zh-CN" altLang="en-US"/>
          </a:p>
        </p:txBody>
      </p:sp>
    </p:spTree>
    <p:extLst>
      <p:ext uri="{BB962C8B-B14F-4D97-AF65-F5344CB8AC3E}">
        <p14:creationId xmlns:p14="http://schemas.microsoft.com/office/powerpoint/2010/main" val="248511538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Date Placeholder 4"/>
          <p:cNvSpPr>
            <a:spLocks noGrp="1"/>
          </p:cNvSpPr>
          <p:nvPr>
            <p:ph type="dt" sz="half" idx="10"/>
          </p:nvPr>
        </p:nvSpPr>
        <p:spPr/>
        <p:txBody>
          <a:bodyPr/>
          <a:lstStyle/>
          <a:p>
            <a:fld id="{CD9F94E7-D81B-4042-9638-590DE4E87178}" type="datetimeFigureOut">
              <a:rPr lang="zh-CN" altLang="en-US" smtClean="0"/>
              <a:pPr/>
              <a:t>2012/11/25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B4D0AFF-9668-48D6-8642-1095895A9725}" type="slidenum">
              <a:rPr lang="zh-CN" altLang="en-US" smtClean="0"/>
              <a:pPr/>
              <a:t>‹#›</a:t>
            </a:fld>
            <a:endParaRPr lang="zh-CN" altLang="en-US"/>
          </a:p>
        </p:txBody>
      </p:sp>
    </p:spTree>
    <p:extLst>
      <p:ext uri="{BB962C8B-B14F-4D97-AF65-F5344CB8AC3E}">
        <p14:creationId xmlns:p14="http://schemas.microsoft.com/office/powerpoint/2010/main" val="234580818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Date Placeholder 6"/>
          <p:cNvSpPr>
            <a:spLocks noGrp="1"/>
          </p:cNvSpPr>
          <p:nvPr>
            <p:ph type="dt" sz="half" idx="10"/>
          </p:nvPr>
        </p:nvSpPr>
        <p:spPr/>
        <p:txBody>
          <a:bodyPr/>
          <a:lstStyle/>
          <a:p>
            <a:fld id="{CD9F94E7-D81B-4042-9638-590DE4E87178}" type="datetimeFigureOut">
              <a:rPr lang="zh-CN" altLang="en-US" smtClean="0"/>
              <a:pPr/>
              <a:t>2012/11/25</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0B4D0AFF-9668-48D6-8642-1095895A9725}" type="slidenum">
              <a:rPr lang="zh-CN" altLang="en-US" smtClean="0"/>
              <a:pPr/>
              <a:t>‹#›</a:t>
            </a:fld>
            <a:endParaRPr lang="zh-CN" altLang="en-US"/>
          </a:p>
        </p:txBody>
      </p:sp>
    </p:spTree>
    <p:extLst>
      <p:ext uri="{BB962C8B-B14F-4D97-AF65-F5344CB8AC3E}">
        <p14:creationId xmlns:p14="http://schemas.microsoft.com/office/powerpoint/2010/main" val="37617317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5635385-7EE2-4896-A4D9-AE98913E3B03}" type="datetime1">
              <a:rPr lang="en-US" altLang="zh-CN" smtClean="0"/>
              <a:pPr/>
              <a:t>11/25/2012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Date Placeholder 2"/>
          <p:cNvSpPr>
            <a:spLocks noGrp="1"/>
          </p:cNvSpPr>
          <p:nvPr>
            <p:ph type="dt" sz="half" idx="10"/>
          </p:nvPr>
        </p:nvSpPr>
        <p:spPr/>
        <p:txBody>
          <a:bodyPr/>
          <a:lstStyle/>
          <a:p>
            <a:fld id="{CD9F94E7-D81B-4042-9638-590DE4E87178}" type="datetimeFigureOut">
              <a:rPr lang="zh-CN" altLang="en-US" smtClean="0"/>
              <a:pPr/>
              <a:t>2012/11/25</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B4D0AFF-9668-48D6-8642-1095895A9725}" type="slidenum">
              <a:rPr lang="zh-CN" altLang="en-US" smtClean="0"/>
              <a:pPr/>
              <a:t>‹#›</a:t>
            </a:fld>
            <a:endParaRPr lang="zh-CN" altLang="en-US"/>
          </a:p>
        </p:txBody>
      </p:sp>
    </p:spTree>
    <p:extLst>
      <p:ext uri="{BB962C8B-B14F-4D97-AF65-F5344CB8AC3E}">
        <p14:creationId xmlns:p14="http://schemas.microsoft.com/office/powerpoint/2010/main" val="36545687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9F94E7-D81B-4042-9638-590DE4E87178}" type="datetimeFigureOut">
              <a:rPr lang="zh-CN" altLang="en-US" smtClean="0"/>
              <a:pPr/>
              <a:t>2012/11/25</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B4D0AFF-9668-48D6-8642-1095895A9725}" type="slidenum">
              <a:rPr lang="zh-CN" altLang="en-US" smtClean="0"/>
              <a:pPr/>
              <a:t>‹#›</a:t>
            </a:fld>
            <a:endParaRPr lang="zh-CN" altLang="en-US"/>
          </a:p>
        </p:txBody>
      </p:sp>
    </p:spTree>
    <p:extLst>
      <p:ext uri="{BB962C8B-B14F-4D97-AF65-F5344CB8AC3E}">
        <p14:creationId xmlns:p14="http://schemas.microsoft.com/office/powerpoint/2010/main" val="68020216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ltLang="zh-CN" smtClean="0"/>
              <a:t>Click to edit Master title style</a:t>
            </a:r>
            <a:endParaRPr lang="zh-CN" alt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CD9F94E7-D81B-4042-9638-590DE4E87178}" type="datetimeFigureOut">
              <a:rPr lang="zh-CN" altLang="en-US" smtClean="0"/>
              <a:pPr/>
              <a:t>2012/11/25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B4D0AFF-9668-48D6-8642-1095895A9725}" type="slidenum">
              <a:rPr lang="zh-CN" altLang="en-US" smtClean="0"/>
              <a:pPr/>
              <a:t>‹#›</a:t>
            </a:fld>
            <a:endParaRPr lang="zh-CN" altLang="en-US"/>
          </a:p>
        </p:txBody>
      </p:sp>
    </p:spTree>
    <p:extLst>
      <p:ext uri="{BB962C8B-B14F-4D97-AF65-F5344CB8AC3E}">
        <p14:creationId xmlns:p14="http://schemas.microsoft.com/office/powerpoint/2010/main" val="337473384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ltLang="zh-CN" smtClean="0"/>
              <a:t>Click to edit Master title style</a:t>
            </a:r>
            <a:endParaRPr lang="zh-CN" alt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CD9F94E7-D81B-4042-9638-590DE4E87178}" type="datetimeFigureOut">
              <a:rPr lang="zh-CN" altLang="en-US" smtClean="0"/>
              <a:pPr/>
              <a:t>2012/11/25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B4D0AFF-9668-48D6-8642-1095895A9725}" type="slidenum">
              <a:rPr lang="zh-CN" altLang="en-US" smtClean="0"/>
              <a:pPr/>
              <a:t>‹#›</a:t>
            </a:fld>
            <a:endParaRPr lang="zh-CN" altLang="en-US"/>
          </a:p>
        </p:txBody>
      </p:sp>
    </p:spTree>
    <p:extLst>
      <p:ext uri="{BB962C8B-B14F-4D97-AF65-F5344CB8AC3E}">
        <p14:creationId xmlns:p14="http://schemas.microsoft.com/office/powerpoint/2010/main" val="64300215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p>
            <a:fld id="{CD9F94E7-D81B-4042-9638-590DE4E87178}" type="datetimeFigureOut">
              <a:rPr lang="zh-CN" altLang="en-US" smtClean="0"/>
              <a:pPr/>
              <a:t>2012/11/25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B4D0AFF-9668-48D6-8642-1095895A9725}" type="slidenum">
              <a:rPr lang="zh-CN" altLang="en-US" smtClean="0"/>
              <a:pPr/>
              <a:t>‹#›</a:t>
            </a:fld>
            <a:endParaRPr lang="zh-CN" altLang="en-US"/>
          </a:p>
        </p:txBody>
      </p:sp>
    </p:spTree>
    <p:extLst>
      <p:ext uri="{BB962C8B-B14F-4D97-AF65-F5344CB8AC3E}">
        <p14:creationId xmlns:p14="http://schemas.microsoft.com/office/powerpoint/2010/main" val="134554923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p>
            <a:fld id="{CD9F94E7-D81B-4042-9638-590DE4E87178}" type="datetimeFigureOut">
              <a:rPr lang="zh-CN" altLang="en-US" smtClean="0"/>
              <a:pPr/>
              <a:t>2012/11/25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B4D0AFF-9668-48D6-8642-1095895A9725}" type="slidenum">
              <a:rPr lang="zh-CN" altLang="en-US" smtClean="0"/>
              <a:pPr/>
              <a:t>‹#›</a:t>
            </a:fld>
            <a:endParaRPr lang="zh-CN" altLang="en-US"/>
          </a:p>
        </p:txBody>
      </p:sp>
    </p:spTree>
    <p:extLst>
      <p:ext uri="{BB962C8B-B14F-4D97-AF65-F5344CB8AC3E}">
        <p14:creationId xmlns:p14="http://schemas.microsoft.com/office/powerpoint/2010/main" val="46795140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30250" y="847436"/>
            <a:ext cx="7681913" cy="1523495"/>
          </a:xfrm>
          <a:prstGeom prst="rect">
            <a:avLst/>
          </a:prstGeo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3981449" y="5082160"/>
            <a:ext cx="4781551" cy="461665"/>
          </a:xfrm>
          <a:prstGeom prst="rect">
            <a:avLst/>
          </a:prstGeom>
        </p:spPr>
        <p:txBody>
          <a:bodyPr>
            <a:noAutofit/>
          </a:bodyPr>
          <a:lstStyle>
            <a:lvl1pPr marL="0" indent="0" algn="l">
              <a:lnSpc>
                <a:spcPct val="90000"/>
              </a:lnSpc>
              <a:spcBef>
                <a:spcPts val="0"/>
              </a:spcBef>
              <a:buNone/>
              <a:defRPr>
                <a:solidFill>
                  <a:schemeClr val="tx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3232369928"/>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1_Demo, Video etc. &quot;special&quot; slides">
    <p:spTree>
      <p:nvGrpSpPr>
        <p:cNvPr id="1" name=""/>
        <p:cNvGrpSpPr/>
        <p:nvPr/>
      </p:nvGrpSpPr>
      <p:grpSpPr>
        <a:xfrm>
          <a:off x="0" y="0"/>
          <a:ext cx="0" cy="0"/>
          <a:chOff x="0" y="0"/>
          <a:chExt cx="0" cy="0"/>
        </a:xfrm>
      </p:grpSpPr>
      <p:sp>
        <p:nvSpPr>
          <p:cNvPr id="7" name="Text Placeholder 6"/>
          <p:cNvSpPr>
            <a:spLocks noGrp="1"/>
          </p:cNvSpPr>
          <p:nvPr>
            <p:ph type="body" sz="quarter" idx="10" hasCustomPrompt="1"/>
          </p:nvPr>
        </p:nvSpPr>
        <p:spPr>
          <a:xfrm>
            <a:off x="1072886" y="-35356"/>
            <a:ext cx="7690114" cy="1384994"/>
          </a:xfrm>
          <a:prstGeom prst="rect">
            <a:avLst/>
          </a:prstGeom>
        </p:spPr>
        <p:txBody>
          <a:bodyPr anchor="t" anchorCtr="0">
            <a:noAutofit/>
            <a:scene3d>
              <a:camera prst="orthographicFront"/>
              <a:lightRig rig="flat" dir="t"/>
            </a:scene3d>
            <a:sp3d>
              <a:contourClr>
                <a:srgbClr val="F4A234"/>
              </a:contourClr>
            </a:sp3d>
          </a:bodyPr>
          <a:lstStyle>
            <a:lvl1pPr marL="0" indent="0" algn="r">
              <a:buFont typeface="Arial" pitchFamily="34" charset="0"/>
              <a:buNone/>
              <a:defRPr kumimoji="0" lang="en-US" sz="9600" b="1" i="1" u="none" strike="noStrike" kern="1200" cap="none" spc="-300" normalizeH="0" baseline="0" noProof="0" dirty="0" smtClean="0">
                <a:ln w="11430">
                  <a:noFill/>
                </a:ln>
                <a:gradFill>
                  <a:gsLst>
                    <a:gs pos="0">
                      <a:schemeClr val="accent2">
                        <a:alpha val="60000"/>
                      </a:schemeClr>
                    </a:gs>
                    <a:gs pos="100000">
                      <a:schemeClr val="accent2">
                        <a:lumMod val="50000"/>
                        <a:alpha val="56000"/>
                      </a:schemeClr>
                    </a:gs>
                  </a:gsLst>
                  <a:lin ang="16200000" scaled="1"/>
                </a:gradFill>
                <a:effectLst/>
                <a:uLnTx/>
                <a:uFillTx/>
                <a:latin typeface="Segoe" pitchFamily="34" charset="0"/>
                <a:ea typeface="+mn-ea"/>
                <a:cs typeface="+mn-cs"/>
              </a:defRPr>
            </a:lvl1pPr>
          </a:lstStyle>
          <a:p>
            <a:pPr lvl="0"/>
            <a:r>
              <a:rPr lang="en-US" dirty="0" smtClean="0"/>
              <a:t>click to…</a:t>
            </a:r>
          </a:p>
        </p:txBody>
      </p:sp>
      <p:sp>
        <p:nvSpPr>
          <p:cNvPr id="5" name="Title 1"/>
          <p:cNvSpPr>
            <a:spLocks noGrp="1"/>
          </p:cNvSpPr>
          <p:nvPr>
            <p:ph type="ctrTitle"/>
          </p:nvPr>
        </p:nvSpPr>
        <p:spPr>
          <a:xfrm>
            <a:off x="1370013" y="847436"/>
            <a:ext cx="7681913" cy="1523495"/>
          </a:xfrm>
          <a:prstGeom prst="rect">
            <a:avLst/>
          </a:prstGeo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6" name="Subtitle 2"/>
          <p:cNvSpPr>
            <a:spLocks noGrp="1"/>
          </p:cNvSpPr>
          <p:nvPr>
            <p:ph type="subTitle" idx="1"/>
          </p:nvPr>
        </p:nvSpPr>
        <p:spPr>
          <a:xfrm>
            <a:off x="3981449" y="5082160"/>
            <a:ext cx="4781551" cy="461665"/>
          </a:xfrm>
          <a:prstGeom prst="rect">
            <a:avLst/>
          </a:prstGeom>
        </p:spPr>
        <p:txBody>
          <a:bodyPr>
            <a:noAutofit/>
          </a:bodyPr>
          <a:lstStyle>
            <a:lvl1pPr marL="0" indent="0" algn="l">
              <a:lnSpc>
                <a:spcPct val="90000"/>
              </a:lnSpc>
              <a:spcBef>
                <a:spcPts val="0"/>
              </a:spcBef>
              <a:buNone/>
              <a:defRPr>
                <a:solidFill>
                  <a:schemeClr val="tx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639509454"/>
      </p:ext>
    </p:extLst>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a:prstGeom prst="rect">
            <a:avLst/>
          </a:prstGeom>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a:prstGeom prst="rect">
            <a:avLst/>
          </a:prstGeo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960619757"/>
      </p:ext>
    </p:extLst>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a:prstGeom prst="rect">
            <a:avLst/>
          </a:prstGeom>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5"/>
            <a:ext cx="8382000" cy="2210862"/>
          </a:xfrm>
          <a:prstGeom prst="rect">
            <a:avLst/>
          </a:prstGeo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707922189"/>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0501E20-C8FA-4CDF-996E-F8DDA37F205C}" type="datetime1">
              <a:rPr lang="en-US" altLang="zh-CN" smtClean="0"/>
              <a:pPr/>
              <a:t>11/25/2012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a:prstGeom prst="rect">
            <a:avLst/>
          </a:prstGeo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a:prstGeom prst="rect">
            <a:avLst/>
          </a:prstGeo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a:prstGeom prst="rect">
            <a:avLst/>
          </a:prstGeo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159324657"/>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a:prstGeom prst="rect">
            <a:avLst/>
          </a:prstGeo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a:prstGeom prst="rect">
            <a:avLst/>
          </a:prstGeo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a:prstGeom prst="rect">
            <a:avLst/>
          </a:prstGeo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a:prstGeom prst="rect">
            <a:avLst/>
          </a:prstGeo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a:prstGeom prst="rect">
            <a:avLst/>
          </a:prstGeo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50076424"/>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4144301440"/>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1994464"/>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80FBB21-F9EC-4FEE-BF14-661FC2F71E74}" type="datetime1">
              <a:rPr lang="en-US" altLang="zh-CN" smtClean="0"/>
              <a:pPr/>
              <a:t>11/25/2012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0217B2-3686-4C1F-ACAC-0B8158DC6936}" type="datetime1">
              <a:rPr lang="en-US" altLang="zh-CN" smtClean="0"/>
              <a:pPr/>
              <a:t>11/25/2012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83D26D-FD8C-4E58-B06E-5D15F7404D38}" type="datetime1">
              <a:rPr lang="en-US" altLang="zh-CN" smtClean="0"/>
              <a:pPr/>
              <a:t>11/25/2012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C548FD-6FBA-420A-BCDA-6A58508D8CD5}" type="datetime1">
              <a:rPr lang="en-US" altLang="zh-CN" smtClean="0"/>
              <a:pPr/>
              <a:t>11/25/2012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4.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3.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5.jpe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image" Target="../media/image6.png"/><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1.pn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image" Target="../media/image3.png"/><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image" Target="../media/image8.pn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image" Target="../media/image2.png"/><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image" Target="../media/image7.png"/><Relationship Id="rId5" Type="http://schemas.openxmlformats.org/officeDocument/2006/relationships/slideLayout" Target="../slideLayouts/slideLayout50.xml"/><Relationship Id="rId10" Type="http://schemas.openxmlformats.org/officeDocument/2006/relationships/image" Target="../media/image1.png"/><Relationship Id="rId4" Type="http://schemas.openxmlformats.org/officeDocument/2006/relationships/slideLayout" Target="../slideLayouts/slideLayout49.xml"/><Relationship Id="rId9"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851FD9-3ECE-4E32-8BB2-746F593E0C7C}" type="datetime1">
              <a:rPr lang="en-US" altLang="zh-CN" smtClean="0"/>
              <a:pPr/>
              <a:t>11/25/2012</a:t>
            </a:fld>
            <a:endParaRPr lang="en-US"/>
          </a:p>
        </p:txBody>
      </p:sp>
      <p:sp>
        <p:nvSpPr>
          <p:cNvPr id="5" name="Footer Placeholder 4"/>
          <p:cNvSpPr>
            <a:spLocks noGrp="1"/>
          </p:cNvSpPr>
          <p:nvPr>
            <p:ph type="ftr" sz="quarter" idx="3"/>
          </p:nvPr>
        </p:nvSpPr>
        <p:spPr>
          <a:xfrm>
            <a:off x="5791200" y="632460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048000" y="6492875"/>
            <a:ext cx="1565097" cy="365125"/>
          </a:xfrm>
          <a:prstGeom prst="rect">
            <a:avLst/>
          </a:prstGeom>
        </p:spPr>
        <p:txBody>
          <a:bodyPr vert="horz" lIns="91440" tIns="45720" rIns="91440" bIns="45720" rtlCol="0" anchor="ctr"/>
          <a:lstStyle>
            <a:lvl1pPr algn="r">
              <a:defRPr sz="1200">
                <a:solidFill>
                  <a:schemeClr val="bg1"/>
                </a:solidFill>
              </a:defRPr>
            </a:lvl1pPr>
          </a:lstStyle>
          <a:p>
            <a:fld id="{B6F15528-21DE-4FAA-801E-634DDDAF4B2B}" type="slidenum">
              <a:rPr lang="en-US" smtClean="0"/>
              <a:pPr/>
              <a:t>‹#›</a:t>
            </a:fld>
            <a:endParaRPr lang="en-US" dirty="0"/>
          </a:p>
        </p:txBody>
      </p:sp>
      <p:pic>
        <p:nvPicPr>
          <p:cNvPr id="8" name="Picture 2" descr="D:\Users\猫猫爱狗狗\Desktop\MS_Services_logo_Black.png"/>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210774" y="6553200"/>
            <a:ext cx="1061372" cy="173496"/>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Anita\CTP ip catelog\css Academy logo.png"/>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7696200" y="6396176"/>
            <a:ext cx="1231900" cy="35560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05"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ltLang="zh-CN" smtClean="0"/>
              <a:t>Click to edit Master title style</a:t>
            </a:r>
            <a:endParaRPr lang="zh-CN" alt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EB8673-65B2-44CC-84A3-C0CA8D959129}" type="datetimeFigureOut">
              <a:rPr lang="zh-CN" altLang="en-US" smtClean="0"/>
              <a:pPr/>
              <a:t>2012/11/25</a:t>
            </a:fld>
            <a:endParaRPr lang="zh-CN" altLang="en-US"/>
          </a:p>
        </p:txBody>
      </p:sp>
      <p:sp>
        <p:nvSpPr>
          <p:cNvPr id="5" name="Footer Placeholder 4"/>
          <p:cNvSpPr>
            <a:spLocks noGrp="1"/>
          </p:cNvSpPr>
          <p:nvPr>
            <p:ph type="ftr" sz="quarter" idx="3"/>
          </p:nvPr>
        </p:nvSpPr>
        <p:spPr>
          <a:xfrm>
            <a:off x="5791200" y="632460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dirty="0"/>
          </a:p>
        </p:txBody>
      </p:sp>
      <p:sp>
        <p:nvSpPr>
          <p:cNvPr id="7" name="Slide Number Placeholder 5"/>
          <p:cNvSpPr txBox="1">
            <a:spLocks/>
          </p:cNvSpPr>
          <p:nvPr userDrawn="1"/>
        </p:nvSpPr>
        <p:spPr>
          <a:xfrm>
            <a:off x="3048000" y="6477000"/>
            <a:ext cx="1565097"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en-US" smtClean="0"/>
              <a:pPr/>
              <a:t>‹#›</a:t>
            </a:fld>
            <a:endParaRPr lang="en-US" dirty="0"/>
          </a:p>
        </p:txBody>
      </p:sp>
      <p:pic>
        <p:nvPicPr>
          <p:cNvPr id="9" name="Picture 2" descr="D:\Users\猫猫爱狗狗\Desktop\MS_Services_logo_Black.png"/>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210774" y="6553200"/>
            <a:ext cx="1061372" cy="17349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Anita\CTP ip catelog\css Academy logo.png"/>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7696200" y="6396176"/>
            <a:ext cx="1231900" cy="355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01347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ltLang="zh-CN" smtClean="0"/>
              <a:t>Click to edit Master title style</a:t>
            </a:r>
            <a:endParaRPr lang="zh-CN" alt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529E1A-12CB-49C3-94A8-6DB39EF6A015}" type="datetimeFigureOut">
              <a:rPr lang="zh-CN" altLang="en-US" smtClean="0"/>
              <a:pPr/>
              <a:t>2012/11/25</a:t>
            </a:fld>
            <a:endParaRPr lang="zh-CN"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60A54B-42EE-42B9-ABEB-BCEA11888513}" type="slidenum">
              <a:rPr lang="zh-CN" altLang="en-US" smtClean="0"/>
              <a:pPr/>
              <a:t>‹#›</a:t>
            </a:fld>
            <a:endParaRPr lang="zh-CN" altLang="en-US"/>
          </a:p>
        </p:txBody>
      </p:sp>
      <p:pic>
        <p:nvPicPr>
          <p:cNvPr id="8" name="Picture 2" descr="D:\Users\猫猫爱狗狗\Desktop\MS_Services_logo_Black.png"/>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160200" y="221812"/>
            <a:ext cx="1440000" cy="235388"/>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Anita\CTP ip catelog\css Academy logo.png"/>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7239000" y="152400"/>
            <a:ext cx="1800000" cy="5152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43376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ltLang="zh-CN" smtClean="0"/>
              <a:t>Click to edit Master title style</a:t>
            </a:r>
            <a:endParaRPr lang="zh-CN" alt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9F94E7-D81B-4042-9638-590DE4E87178}" type="datetimeFigureOut">
              <a:rPr lang="zh-CN" altLang="en-US" smtClean="0"/>
              <a:pPr/>
              <a:t>2012/11/25</a:t>
            </a:fld>
            <a:endParaRPr lang="zh-CN"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4D0AFF-9668-48D6-8642-1095895A9725}" type="slidenum">
              <a:rPr lang="zh-CN" altLang="en-US" smtClean="0"/>
              <a:pPr/>
              <a:t>‹#›</a:t>
            </a:fld>
            <a:endParaRPr lang="zh-CN" altLang="en-US"/>
          </a:p>
        </p:txBody>
      </p:sp>
      <p:pic>
        <p:nvPicPr>
          <p:cNvPr id="8" name="Picture 2" descr="D:\Users\猫猫爱狗狗\Desktop\MS_Services_logo_Black.png"/>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210774" y="6553200"/>
            <a:ext cx="1061372" cy="17349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C:\Anita\CTP ip catelog\css Academy logo.png"/>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7696200" y="6396176"/>
            <a:ext cx="1231900" cy="355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137849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0" cstate="print">
            <a:lum/>
          </a:blip>
          <a:srcRect/>
          <a:stretch>
            <a:fillRect/>
          </a:stretch>
        </a:blipFill>
        <a:effectLst/>
      </p:bgPr>
    </p:bg>
    <p:spTree>
      <p:nvGrpSpPr>
        <p:cNvPr id="1" name=""/>
        <p:cNvGrpSpPr/>
        <p:nvPr/>
      </p:nvGrpSpPr>
      <p:grpSpPr>
        <a:xfrm>
          <a:off x="0" y="0"/>
          <a:ext cx="0" cy="0"/>
          <a:chOff x="0" y="0"/>
          <a:chExt cx="0" cy="0"/>
        </a:xfrm>
      </p:grpSpPr>
      <p:pic>
        <p:nvPicPr>
          <p:cNvPr id="2050" name="Picture 2" descr="J:\Anita\CTP ip catelog\css Academy logo.png"/>
          <p:cNvPicPr>
            <a:picLocks noChangeAspect="1" noChangeArrowheads="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7293757" y="6264779"/>
            <a:ext cx="1626964" cy="486997"/>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5" name="Picture 2" descr="D:\Users\猫猫爱狗狗\Desktop\MS_Services_logo_Black.png"/>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153624" y="6578280"/>
            <a:ext cx="1061372" cy="1734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71173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800" b="0" kern="1200" cap="none" spc="-150" dirty="0" smtClean="0">
          <a:ln w="3175">
            <a:noFill/>
          </a:ln>
          <a:gradFill>
            <a:gsLst>
              <a:gs pos="0">
                <a:srgbClr val="2E59B0"/>
              </a:gs>
              <a:gs pos="49000">
                <a:srgbClr val="253055"/>
              </a:gs>
              <a:gs pos="100000">
                <a:srgbClr val="5100A2"/>
              </a:gs>
            </a:gsLst>
            <a:lin ang="5400000" scaled="0"/>
          </a:gradFill>
          <a:effectLst/>
          <a:latin typeface="Calibri" pitchFamily="34" charset="0"/>
          <a:ea typeface="+mn-ea"/>
          <a:cs typeface="Calibri" pitchFamily="34" charset="0"/>
        </a:defRPr>
      </a:lvl1pPr>
    </p:titleStyle>
    <p:bodyStyle>
      <a:lvl1pPr marL="514350" indent="-514350" algn="l" defTabSz="914363" rtl="0" eaLnBrk="1" latinLnBrk="0" hangingPunct="1">
        <a:lnSpc>
          <a:spcPct val="90000"/>
        </a:lnSpc>
        <a:spcBef>
          <a:spcPct val="20000"/>
        </a:spcBef>
        <a:buFontTx/>
        <a:buBlip>
          <a:blip r:embed="rId13"/>
        </a:buBlip>
        <a:defRPr sz="3200" kern="1200">
          <a:solidFill>
            <a:schemeClr val="tx1"/>
          </a:solidFill>
          <a:latin typeface="Calibri" pitchFamily="34" charset="0"/>
          <a:ea typeface="+mn-ea"/>
          <a:cs typeface="Calibri" pitchFamily="34" charset="0"/>
        </a:defRPr>
      </a:lvl1pPr>
      <a:lvl2pPr marL="1031875" indent="-514350" algn="l" defTabSz="914363" rtl="0" eaLnBrk="1" latinLnBrk="0" hangingPunct="1">
        <a:lnSpc>
          <a:spcPct val="90000"/>
        </a:lnSpc>
        <a:spcBef>
          <a:spcPct val="20000"/>
        </a:spcBef>
        <a:buFontTx/>
        <a:buBlip>
          <a:blip r:embed="rId13"/>
        </a:buBlip>
        <a:defRPr sz="2800" kern="1200">
          <a:solidFill>
            <a:schemeClr val="tx1"/>
          </a:solidFill>
          <a:latin typeface="Calibri" pitchFamily="34" charset="0"/>
          <a:ea typeface="+mn-ea"/>
          <a:cs typeface="Calibri" pitchFamily="34" charset="0"/>
        </a:defRPr>
      </a:lvl2pPr>
      <a:lvl3pPr marL="1371600" indent="-457200" algn="l" defTabSz="914363" rtl="0" eaLnBrk="1" latinLnBrk="0" hangingPunct="1">
        <a:lnSpc>
          <a:spcPct val="90000"/>
        </a:lnSpc>
        <a:spcBef>
          <a:spcPct val="20000"/>
        </a:spcBef>
        <a:buFontTx/>
        <a:buBlip>
          <a:blip r:embed="rId13"/>
        </a:buBlip>
        <a:defRPr sz="2400" kern="1200">
          <a:solidFill>
            <a:schemeClr val="tx1"/>
          </a:solidFill>
          <a:latin typeface="Calibri" pitchFamily="34" charset="0"/>
          <a:ea typeface="+mn-ea"/>
          <a:cs typeface="Calibri" pitchFamily="34" charset="0"/>
        </a:defRPr>
      </a:lvl3pPr>
      <a:lvl4pPr marL="1716088" indent="-457200" algn="l" defTabSz="914363" rtl="0" eaLnBrk="1" latinLnBrk="0" hangingPunct="1">
        <a:lnSpc>
          <a:spcPct val="90000"/>
        </a:lnSpc>
        <a:spcBef>
          <a:spcPct val="20000"/>
        </a:spcBef>
        <a:buFontTx/>
        <a:buBlip>
          <a:blip r:embed="rId13"/>
        </a:buBlip>
        <a:defRPr sz="2400" kern="1200">
          <a:solidFill>
            <a:schemeClr val="tx1"/>
          </a:solidFill>
          <a:latin typeface="Calibri" pitchFamily="34" charset="0"/>
          <a:ea typeface="+mn-ea"/>
          <a:cs typeface="Calibri" pitchFamily="34" charset="0"/>
        </a:defRPr>
      </a:lvl4pPr>
      <a:lvl5pPr marL="2062163" indent="-457200" algn="l" defTabSz="914363" rtl="0" eaLnBrk="1" latinLnBrk="0" hangingPunct="1">
        <a:lnSpc>
          <a:spcPct val="90000"/>
        </a:lnSpc>
        <a:spcBef>
          <a:spcPct val="20000"/>
        </a:spcBef>
        <a:buFontTx/>
        <a:buBlip>
          <a:blip r:embed="rId13"/>
        </a:buBlip>
        <a:defRPr sz="2400" kern="1200">
          <a:solidFill>
            <a:schemeClr val="tx1"/>
          </a:solidFill>
          <a:latin typeface="Calibri" pitchFamily="34" charset="0"/>
          <a:ea typeface="+mn-ea"/>
          <a:cs typeface="Calibri" pitchFamily="34"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0.w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itle 1"/>
          <p:cNvSpPr>
            <a:spLocks noGrp="1"/>
          </p:cNvSpPr>
          <p:nvPr>
            <p:ph type="ctrTitle"/>
          </p:nvPr>
        </p:nvSpPr>
        <p:spPr>
          <a:xfrm>
            <a:off x="742950" y="1371600"/>
            <a:ext cx="7772400" cy="1470025"/>
          </a:xfrm>
        </p:spPr>
        <p:txBody>
          <a:bodyPr>
            <a:normAutofit/>
          </a:bodyPr>
          <a:lstStyle/>
          <a:p>
            <a:r>
              <a:rPr lang="en-US" altLang="zh-CN" b="1" dirty="0" smtClean="0">
                <a:solidFill>
                  <a:schemeClr val="bg1"/>
                </a:solidFill>
                <a:effectLst>
                  <a:outerShdw blurRad="50800" dist="38100" dir="2700000" algn="tl" rotWithShape="0">
                    <a:prstClr val="black">
                      <a:alpha val="40000"/>
                    </a:prstClr>
                  </a:outerShdw>
                </a:effectLst>
                <a:latin typeface="Arial" pitchFamily="34" charset="0"/>
                <a:ea typeface="宋体" pitchFamily="2" charset="-122"/>
                <a:cs typeface="Arial" pitchFamily="34" charset="0"/>
              </a:rPr>
              <a:t>Blocking </a:t>
            </a:r>
            <a:r>
              <a:rPr lang="en-US" altLang="zh-CN" b="1" dirty="0" smtClean="0">
                <a:solidFill>
                  <a:schemeClr val="bg1"/>
                </a:solidFill>
                <a:effectLst>
                  <a:outerShdw blurRad="50800" dist="38100" dir="2700000" algn="tl" rotWithShape="0">
                    <a:prstClr val="black">
                      <a:alpha val="40000"/>
                    </a:prstClr>
                  </a:outerShdw>
                </a:effectLst>
                <a:latin typeface="Arial" pitchFamily="34" charset="0"/>
                <a:ea typeface="宋体" pitchFamily="2" charset="-122"/>
                <a:cs typeface="Arial" pitchFamily="34" charset="0"/>
              </a:rPr>
              <a:t>and </a:t>
            </a:r>
            <a:r>
              <a:rPr lang="en-US" altLang="zh-CN" b="1" dirty="0" smtClean="0">
                <a:solidFill>
                  <a:schemeClr val="bg1"/>
                </a:solidFill>
                <a:effectLst>
                  <a:outerShdw blurRad="50800" dist="38100" dir="2700000" algn="tl" rotWithShape="0">
                    <a:prstClr val="black">
                      <a:alpha val="40000"/>
                    </a:prstClr>
                  </a:outerShdw>
                </a:effectLst>
                <a:latin typeface="Arial" pitchFamily="34" charset="0"/>
                <a:ea typeface="宋体" pitchFamily="2" charset="-122"/>
                <a:cs typeface="Arial" pitchFamily="34" charset="0"/>
              </a:rPr>
              <a:t>Deadlock</a:t>
            </a:r>
            <a:endParaRPr lang="zh-CN" altLang="en-US" sz="7200" b="1" dirty="0">
              <a:solidFill>
                <a:schemeClr val="bg1"/>
              </a:solidFill>
            </a:endParaRPr>
          </a:p>
        </p:txBody>
      </p:sp>
      <p:sp>
        <p:nvSpPr>
          <p:cNvPr id="2" name="Subtitle 1"/>
          <p:cNvSpPr>
            <a:spLocks noGrp="1"/>
          </p:cNvSpPr>
          <p:nvPr>
            <p:ph type="subTitle" idx="1"/>
          </p:nvPr>
        </p:nvSpPr>
        <p:spPr/>
        <p:txBody>
          <a:bodyPr/>
          <a:lstStyle/>
          <a:p>
            <a:endParaRPr lang="en-US"/>
          </a:p>
        </p:txBody>
      </p:sp>
    </p:spTree>
    <p:extLst>
      <p:ext uri="{BB962C8B-B14F-4D97-AF65-F5344CB8AC3E}">
        <p14:creationId xmlns:p14="http://schemas.microsoft.com/office/powerpoint/2010/main" val="13714547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2082" name="Rectangle 2"/>
          <p:cNvSpPr>
            <a:spLocks noGrp="1" noChangeArrowheads="1"/>
          </p:cNvSpPr>
          <p:nvPr>
            <p:ph type="title"/>
          </p:nvPr>
        </p:nvSpPr>
        <p:spPr>
          <a:xfrm>
            <a:off x="381000" y="228600"/>
            <a:ext cx="8229600" cy="914400"/>
          </a:xfrm>
        </p:spPr>
        <p:txBody>
          <a:bodyPr/>
          <a:lstStyle/>
          <a:p>
            <a:r>
              <a:rPr lang="en-US" dirty="0">
                <a:solidFill>
                  <a:schemeClr val="bg1"/>
                </a:solidFill>
              </a:rPr>
              <a:t>Dynamic Locking</a:t>
            </a:r>
          </a:p>
        </p:txBody>
      </p:sp>
      <p:sp>
        <p:nvSpPr>
          <p:cNvPr id="302083" name="Rectangle 3"/>
          <p:cNvSpPr>
            <a:spLocks noGrp="1" noChangeArrowheads="1"/>
          </p:cNvSpPr>
          <p:nvPr>
            <p:ph idx="1"/>
          </p:nvPr>
        </p:nvSpPr>
        <p:spPr>
          <a:xfrm>
            <a:off x="914400" y="1066800"/>
            <a:ext cx="7315200" cy="5105400"/>
          </a:xfrm>
        </p:spPr>
        <p:txBody>
          <a:bodyPr/>
          <a:lstStyle/>
          <a:p>
            <a:r>
              <a:rPr lang="en-US" sz="2000" dirty="0">
                <a:solidFill>
                  <a:schemeClr val="bg1"/>
                </a:solidFill>
              </a:rPr>
              <a:t>Row locking is not always the right choice</a:t>
            </a:r>
          </a:p>
          <a:p>
            <a:pPr lvl="1"/>
            <a:r>
              <a:rPr lang="en-US" sz="2000" dirty="0">
                <a:solidFill>
                  <a:schemeClr val="bg1"/>
                </a:solidFill>
              </a:rPr>
              <a:t>Scanning a table with 100 million rows means 100 million calls to the lock manager</a:t>
            </a:r>
          </a:p>
          <a:p>
            <a:r>
              <a:rPr lang="en-US" sz="2000" dirty="0">
                <a:solidFill>
                  <a:schemeClr val="bg1"/>
                </a:solidFill>
              </a:rPr>
              <a:t>Sometimes page or table locking is the optimal way to scan</a:t>
            </a:r>
          </a:p>
          <a:p>
            <a:pPr lvl="1"/>
            <a:r>
              <a:rPr lang="en-US" sz="2000" dirty="0">
                <a:solidFill>
                  <a:schemeClr val="bg1"/>
                </a:solidFill>
              </a:rPr>
              <a:t>Table locks don’t allow much concurrency but are cheaper to acquire and manage</a:t>
            </a:r>
          </a:p>
          <a:p>
            <a:r>
              <a:rPr lang="en-US" sz="2000" dirty="0">
                <a:solidFill>
                  <a:schemeClr val="bg1"/>
                </a:solidFill>
              </a:rPr>
              <a:t>SQL Server locking strategy is dynamic</a:t>
            </a:r>
          </a:p>
          <a:p>
            <a:pPr lvl="1"/>
            <a:r>
              <a:rPr lang="en-US" sz="2000" dirty="0">
                <a:solidFill>
                  <a:schemeClr val="bg1"/>
                </a:solidFill>
              </a:rPr>
              <a:t>SQL Server chooses the lowest cost locking strategy (row, page, or table) at run time based upon input from the query optimizer</a:t>
            </a:r>
          </a:p>
        </p:txBody>
      </p:sp>
      <p:grpSp>
        <p:nvGrpSpPr>
          <p:cNvPr id="2" name="Group 14"/>
          <p:cNvGrpSpPr>
            <a:grpSpLocks/>
          </p:cNvGrpSpPr>
          <p:nvPr/>
        </p:nvGrpSpPr>
        <p:grpSpPr bwMode="auto">
          <a:xfrm>
            <a:off x="838200" y="4572000"/>
            <a:ext cx="7321550" cy="1679575"/>
            <a:chOff x="528" y="2880"/>
            <a:chExt cx="4612" cy="1058"/>
          </a:xfrm>
        </p:grpSpPr>
        <p:sp>
          <p:nvSpPr>
            <p:cNvPr id="302084" name="AutoShape 4"/>
            <p:cNvSpPr>
              <a:spLocks noChangeArrowheads="1"/>
            </p:cNvSpPr>
            <p:nvPr/>
          </p:nvSpPr>
          <p:spPr bwMode="auto">
            <a:xfrm>
              <a:off x="991" y="2906"/>
              <a:ext cx="3880" cy="840"/>
            </a:xfrm>
            <a:prstGeom prst="rtTriangle">
              <a:avLst/>
            </a:prstGeom>
            <a:ln>
              <a:headEnd type="none" w="sm" len="sm"/>
              <a:tailEnd type="none" w="sm" len="sm"/>
            </a:ln>
          </p:spPr>
          <p:style>
            <a:lnRef idx="0">
              <a:schemeClr val="accent2"/>
            </a:lnRef>
            <a:fillRef idx="3">
              <a:schemeClr val="accent2"/>
            </a:fillRef>
            <a:effectRef idx="3">
              <a:schemeClr val="accent2"/>
            </a:effectRef>
            <a:fontRef idx="minor">
              <a:schemeClr val="lt1"/>
            </a:fontRef>
          </p:style>
          <p:txBody>
            <a:bodyPr wrap="none" anchor="ctr"/>
            <a:lstStyle/>
            <a:p>
              <a:pPr algn="ctr"/>
              <a:r>
                <a:rPr lang="en-US" sz="2800" b="1">
                  <a:solidFill>
                    <a:schemeClr val="bg1"/>
                  </a:solidFill>
                  <a:effectLst>
                    <a:outerShdw blurRad="38100" dist="38100" dir="2700000" algn="tl">
                      <a:srgbClr val="000000"/>
                    </a:outerShdw>
                  </a:effectLst>
                  <a:latin typeface="Arial" charset="0"/>
                </a:rPr>
                <a:t>Locking cost</a:t>
              </a:r>
              <a:endParaRPr lang="en-US" sz="2000" b="1">
                <a:solidFill>
                  <a:schemeClr val="bg1"/>
                </a:solidFill>
                <a:effectLst>
                  <a:outerShdw blurRad="38100" dist="38100" dir="2700000" algn="tl">
                    <a:srgbClr val="000000"/>
                  </a:outerShdw>
                </a:effectLst>
                <a:latin typeface="Arial" charset="0"/>
              </a:endParaRPr>
            </a:p>
          </p:txBody>
        </p:sp>
        <p:sp>
          <p:nvSpPr>
            <p:cNvPr id="302085" name="AutoShape 5"/>
            <p:cNvSpPr>
              <a:spLocks noChangeArrowheads="1"/>
            </p:cNvSpPr>
            <p:nvPr/>
          </p:nvSpPr>
          <p:spPr bwMode="auto">
            <a:xfrm flipH="1" flipV="1">
              <a:off x="991" y="2880"/>
              <a:ext cx="3880" cy="839"/>
            </a:xfrm>
            <a:prstGeom prst="rtTriangle">
              <a:avLst/>
            </a:prstGeom>
            <a:ln>
              <a:headEnd type="none" w="sm" len="sm"/>
              <a:tailEnd type="none" w="sm" len="sm"/>
            </a:ln>
          </p:spPr>
          <p:style>
            <a:lnRef idx="0">
              <a:schemeClr val="accent4"/>
            </a:lnRef>
            <a:fillRef idx="3">
              <a:schemeClr val="accent4"/>
            </a:fillRef>
            <a:effectRef idx="3">
              <a:schemeClr val="accent4"/>
            </a:effectRef>
            <a:fontRef idx="minor">
              <a:schemeClr val="lt1"/>
            </a:fontRef>
          </p:style>
          <p:txBody>
            <a:bodyPr rot="10800000" wrap="none" anchor="ctr"/>
            <a:lstStyle/>
            <a:p>
              <a:pPr algn="ctr"/>
              <a:r>
                <a:rPr lang="en-US" sz="2800" b="1" dirty="0">
                  <a:solidFill>
                    <a:schemeClr val="bg1"/>
                  </a:solidFill>
                  <a:latin typeface="Arial" charset="0"/>
                </a:rPr>
                <a:t>Concurrency cost</a:t>
              </a:r>
            </a:p>
          </p:txBody>
        </p:sp>
        <p:sp>
          <p:nvSpPr>
            <p:cNvPr id="302086" name="Text Box 6"/>
            <p:cNvSpPr txBox="1">
              <a:spLocks noChangeArrowheads="1"/>
            </p:cNvSpPr>
            <p:nvPr/>
          </p:nvSpPr>
          <p:spPr bwMode="auto">
            <a:xfrm>
              <a:off x="739" y="3688"/>
              <a:ext cx="454" cy="250"/>
            </a:xfrm>
            <a:prstGeom prst="rect">
              <a:avLst/>
            </a:prstGeom>
            <a:noFill/>
            <a:ln w="12700">
              <a:noFill/>
              <a:miter lim="800000"/>
              <a:headEnd type="none" w="sm" len="sm"/>
              <a:tailEnd type="none" w="sm" len="sm"/>
            </a:ln>
            <a:effectLst/>
          </p:spPr>
          <p:txBody>
            <a:bodyPr wrap="none" anchor="ctr">
              <a:spAutoFit/>
            </a:bodyPr>
            <a:lstStyle/>
            <a:p>
              <a:pPr algn="ctr"/>
              <a:r>
                <a:rPr lang="en-US" sz="2000" b="1">
                  <a:solidFill>
                    <a:schemeClr val="bg1"/>
                  </a:solidFill>
                  <a:effectLst>
                    <a:outerShdw blurRad="38100" dist="38100" dir="2700000" algn="tl">
                      <a:srgbClr val="C0C0C0"/>
                    </a:outerShdw>
                  </a:effectLst>
                  <a:latin typeface="Arial" charset="0"/>
                </a:rPr>
                <a:t>Row</a:t>
              </a:r>
            </a:p>
          </p:txBody>
        </p:sp>
        <p:sp>
          <p:nvSpPr>
            <p:cNvPr id="302087" name="Text Box 7"/>
            <p:cNvSpPr txBox="1">
              <a:spLocks noChangeArrowheads="1"/>
            </p:cNvSpPr>
            <p:nvPr/>
          </p:nvSpPr>
          <p:spPr bwMode="auto">
            <a:xfrm>
              <a:off x="2659" y="3688"/>
              <a:ext cx="499" cy="250"/>
            </a:xfrm>
            <a:prstGeom prst="rect">
              <a:avLst/>
            </a:prstGeom>
            <a:noFill/>
            <a:ln w="12700">
              <a:noFill/>
              <a:miter lim="800000"/>
              <a:headEnd type="none" w="sm" len="sm"/>
              <a:tailEnd type="none" w="sm" len="sm"/>
            </a:ln>
            <a:effectLst/>
          </p:spPr>
          <p:txBody>
            <a:bodyPr wrap="none" anchor="ctr">
              <a:spAutoFit/>
            </a:bodyPr>
            <a:lstStyle/>
            <a:p>
              <a:pPr algn="ctr"/>
              <a:r>
                <a:rPr lang="en-US" sz="2000" b="1">
                  <a:solidFill>
                    <a:schemeClr val="bg1"/>
                  </a:solidFill>
                  <a:effectLst>
                    <a:outerShdw blurRad="38100" dist="38100" dir="2700000" algn="tl">
                      <a:srgbClr val="C0C0C0"/>
                    </a:outerShdw>
                  </a:effectLst>
                  <a:latin typeface="Arial" charset="0"/>
                </a:rPr>
                <a:t>Page</a:t>
              </a:r>
            </a:p>
          </p:txBody>
        </p:sp>
        <p:sp>
          <p:nvSpPr>
            <p:cNvPr id="302088" name="Text Box 8"/>
            <p:cNvSpPr txBox="1">
              <a:spLocks noChangeArrowheads="1"/>
            </p:cNvSpPr>
            <p:nvPr/>
          </p:nvSpPr>
          <p:spPr bwMode="auto">
            <a:xfrm>
              <a:off x="4606" y="3688"/>
              <a:ext cx="534" cy="250"/>
            </a:xfrm>
            <a:prstGeom prst="rect">
              <a:avLst/>
            </a:prstGeom>
            <a:noFill/>
            <a:ln w="12700">
              <a:noFill/>
              <a:miter lim="800000"/>
              <a:headEnd type="none" w="sm" len="sm"/>
              <a:tailEnd type="none" w="sm" len="sm"/>
            </a:ln>
            <a:effectLst/>
          </p:spPr>
          <p:txBody>
            <a:bodyPr wrap="none" anchor="ctr">
              <a:spAutoFit/>
            </a:bodyPr>
            <a:lstStyle/>
            <a:p>
              <a:pPr algn="ctr"/>
              <a:r>
                <a:rPr lang="en-US" sz="2000" b="1">
                  <a:solidFill>
                    <a:schemeClr val="bg1"/>
                  </a:solidFill>
                  <a:effectLst>
                    <a:outerShdw blurRad="38100" dist="38100" dir="2700000" algn="tl">
                      <a:srgbClr val="C0C0C0"/>
                    </a:outerShdw>
                  </a:effectLst>
                  <a:latin typeface="Arial" charset="0"/>
                </a:rPr>
                <a:t>Table</a:t>
              </a:r>
            </a:p>
          </p:txBody>
        </p:sp>
        <p:sp>
          <p:nvSpPr>
            <p:cNvPr id="302089" name="Line 9"/>
            <p:cNvSpPr>
              <a:spLocks noChangeShapeType="1"/>
            </p:cNvSpPr>
            <p:nvPr/>
          </p:nvSpPr>
          <p:spPr bwMode="auto">
            <a:xfrm>
              <a:off x="1217" y="3824"/>
              <a:ext cx="1398" cy="0"/>
            </a:xfrm>
            <a:prstGeom prst="line">
              <a:avLst/>
            </a:prstGeom>
            <a:noFill/>
            <a:ln w="38100">
              <a:solidFill>
                <a:schemeClr val="tx1"/>
              </a:solidFill>
              <a:round/>
              <a:headEnd type="triangle" w="lg" len="med"/>
              <a:tailEnd type="triangle" w="lg" len="med"/>
            </a:ln>
            <a:effectLst/>
          </p:spPr>
          <p:txBody>
            <a:bodyPr wrap="none" anchor="ctr">
              <a:spAutoFit/>
            </a:bodyPr>
            <a:lstStyle/>
            <a:p>
              <a:endParaRPr lang="en-US">
                <a:solidFill>
                  <a:schemeClr val="bg1"/>
                </a:solidFill>
              </a:endParaRPr>
            </a:p>
          </p:txBody>
        </p:sp>
        <p:sp>
          <p:nvSpPr>
            <p:cNvPr id="302090" name="Line 10"/>
            <p:cNvSpPr>
              <a:spLocks noChangeShapeType="1"/>
            </p:cNvSpPr>
            <p:nvPr/>
          </p:nvSpPr>
          <p:spPr bwMode="auto">
            <a:xfrm>
              <a:off x="3157" y="3824"/>
              <a:ext cx="1444" cy="0"/>
            </a:xfrm>
            <a:prstGeom prst="line">
              <a:avLst/>
            </a:prstGeom>
            <a:noFill/>
            <a:ln w="38100">
              <a:solidFill>
                <a:schemeClr val="tx1"/>
              </a:solidFill>
              <a:round/>
              <a:headEnd type="triangle" w="lg" len="med"/>
              <a:tailEnd type="triangle" w="lg" len="med"/>
            </a:ln>
            <a:effectLst/>
          </p:spPr>
          <p:txBody>
            <a:bodyPr anchor="ctr">
              <a:spAutoFit/>
            </a:bodyPr>
            <a:lstStyle/>
            <a:p>
              <a:endParaRPr lang="en-US">
                <a:solidFill>
                  <a:schemeClr val="bg1"/>
                </a:solidFill>
              </a:endParaRPr>
            </a:p>
          </p:txBody>
        </p:sp>
        <p:sp>
          <p:nvSpPr>
            <p:cNvPr id="302091" name="Line 11"/>
            <p:cNvSpPr>
              <a:spLocks noChangeShapeType="1"/>
            </p:cNvSpPr>
            <p:nvPr/>
          </p:nvSpPr>
          <p:spPr bwMode="auto">
            <a:xfrm flipV="1">
              <a:off x="766" y="2959"/>
              <a:ext cx="0" cy="760"/>
            </a:xfrm>
            <a:prstGeom prst="line">
              <a:avLst/>
            </a:prstGeom>
            <a:noFill/>
            <a:ln w="25400">
              <a:solidFill>
                <a:schemeClr val="tx1"/>
              </a:solidFill>
              <a:round/>
              <a:headEnd type="none" w="sm" len="sm"/>
              <a:tailEnd type="triangle" w="sm" len="sm"/>
            </a:ln>
            <a:effectLst/>
          </p:spPr>
          <p:txBody>
            <a:bodyPr wrap="none" anchor="ctr">
              <a:spAutoFit/>
            </a:bodyPr>
            <a:lstStyle/>
            <a:p>
              <a:endParaRPr lang="en-US">
                <a:solidFill>
                  <a:schemeClr val="bg1"/>
                </a:solidFill>
              </a:endParaRPr>
            </a:p>
          </p:txBody>
        </p:sp>
        <p:sp>
          <p:nvSpPr>
            <p:cNvPr id="302092" name="Text Box 12"/>
            <p:cNvSpPr txBox="1">
              <a:spLocks noChangeArrowheads="1"/>
            </p:cNvSpPr>
            <p:nvPr/>
          </p:nvSpPr>
          <p:spPr bwMode="auto">
            <a:xfrm rot="-5400000">
              <a:off x="417" y="3203"/>
              <a:ext cx="472" cy="250"/>
            </a:xfrm>
            <a:prstGeom prst="rect">
              <a:avLst/>
            </a:prstGeom>
            <a:noFill/>
            <a:ln w="12700">
              <a:noFill/>
              <a:miter lim="800000"/>
              <a:headEnd type="none" w="sm" len="sm"/>
              <a:tailEnd type="none" w="sm" len="sm"/>
            </a:ln>
            <a:effectLst/>
          </p:spPr>
          <p:txBody>
            <a:bodyPr wrap="none" anchor="ctr">
              <a:spAutoFit/>
            </a:bodyPr>
            <a:lstStyle/>
            <a:p>
              <a:pPr algn="ctr"/>
              <a:r>
                <a:rPr lang="en-US" sz="2000" b="1" dirty="0">
                  <a:solidFill>
                    <a:schemeClr val="bg1"/>
                  </a:solidFill>
                  <a:effectLst>
                    <a:outerShdw blurRad="38100" dist="38100" dir="2700000" algn="tl">
                      <a:srgbClr val="C0C0C0"/>
                    </a:outerShdw>
                  </a:effectLst>
                  <a:latin typeface="Arial" charset="0"/>
                </a:rPr>
                <a:t>Cost</a:t>
              </a:r>
            </a:p>
          </p:txBody>
        </p:sp>
      </p:grpSp>
    </p:spTree>
    <p:extLst>
      <p:ext uri="{BB962C8B-B14F-4D97-AF65-F5344CB8AC3E}">
        <p14:creationId xmlns:p14="http://schemas.microsoft.com/office/powerpoint/2010/main" val="3896657756"/>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3350" name="Rectangle 6"/>
          <p:cNvSpPr>
            <a:spLocks noGrp="1" noChangeArrowheads="1"/>
          </p:cNvSpPr>
          <p:nvPr>
            <p:ph type="title"/>
          </p:nvPr>
        </p:nvSpPr>
        <p:spPr/>
        <p:txBody>
          <a:bodyPr/>
          <a:lstStyle/>
          <a:p>
            <a:r>
              <a:rPr lang="en-US" dirty="0">
                <a:solidFill>
                  <a:schemeClr val="bg1"/>
                </a:solidFill>
              </a:rPr>
              <a:t>Lock Escalation</a:t>
            </a:r>
          </a:p>
        </p:txBody>
      </p:sp>
      <p:sp>
        <p:nvSpPr>
          <p:cNvPr id="313351" name="Rectangle 7"/>
          <p:cNvSpPr>
            <a:spLocks noGrp="1" noChangeArrowheads="1"/>
          </p:cNvSpPr>
          <p:nvPr>
            <p:ph idx="1"/>
          </p:nvPr>
        </p:nvSpPr>
        <p:spPr/>
        <p:txBody>
          <a:bodyPr>
            <a:normAutofit lnSpcReduction="10000"/>
          </a:bodyPr>
          <a:lstStyle/>
          <a:p>
            <a:r>
              <a:rPr lang="en-US" sz="2800" dirty="0" smtClean="0">
                <a:solidFill>
                  <a:schemeClr val="bg1"/>
                </a:solidFill>
              </a:rPr>
              <a:t>Happens in two conditions</a:t>
            </a:r>
          </a:p>
          <a:p>
            <a:r>
              <a:rPr lang="en-US" sz="2800" dirty="0" smtClean="0">
                <a:solidFill>
                  <a:schemeClr val="bg1"/>
                </a:solidFill>
              </a:rPr>
              <a:t>Used </a:t>
            </a:r>
            <a:r>
              <a:rPr lang="en-US" sz="2800" dirty="0">
                <a:solidFill>
                  <a:schemeClr val="bg1"/>
                </a:solidFill>
              </a:rPr>
              <a:t>to lower the number of locks taken by a transaction</a:t>
            </a:r>
          </a:p>
          <a:p>
            <a:pPr lvl="1"/>
            <a:r>
              <a:rPr lang="en-US" dirty="0">
                <a:solidFill>
                  <a:schemeClr val="bg1"/>
                </a:solidFill>
              </a:rPr>
              <a:t>Lock manager attempts to replace one transaction's many row or page locks with a single table-level lock</a:t>
            </a:r>
          </a:p>
          <a:p>
            <a:pPr lvl="1"/>
            <a:r>
              <a:rPr lang="en-US" dirty="0">
                <a:solidFill>
                  <a:schemeClr val="bg1"/>
                </a:solidFill>
              </a:rPr>
              <a:t>Escalation never converts row locks to page </a:t>
            </a:r>
            <a:r>
              <a:rPr lang="en-US" dirty="0" smtClean="0">
                <a:solidFill>
                  <a:schemeClr val="bg1"/>
                </a:solidFill>
              </a:rPr>
              <a:t>locks</a:t>
            </a:r>
          </a:p>
          <a:p>
            <a:pPr lvl="1"/>
            <a:r>
              <a:rPr lang="en-US" altLang="zh-CN" dirty="0" smtClean="0">
                <a:solidFill>
                  <a:schemeClr val="bg1"/>
                </a:solidFill>
              </a:rPr>
              <a:t>There is no lock escalation on temporary tables or system tables.</a:t>
            </a:r>
            <a:endParaRPr lang="en-US" altLang="zh-CN" sz="2400" dirty="0" smtClean="0">
              <a:solidFill>
                <a:schemeClr val="bg1"/>
              </a:solidFill>
            </a:endParaRPr>
          </a:p>
          <a:p>
            <a:r>
              <a:rPr lang="en-US" sz="2800" dirty="0" smtClean="0">
                <a:solidFill>
                  <a:schemeClr val="bg1"/>
                </a:solidFill>
              </a:rPr>
              <a:t>Lock </a:t>
            </a:r>
            <a:r>
              <a:rPr lang="en-US" sz="2800" dirty="0">
                <a:solidFill>
                  <a:schemeClr val="bg1"/>
                </a:solidFill>
              </a:rPr>
              <a:t>“de-escalation” never occurs</a:t>
            </a:r>
            <a:endParaRPr lang="en-US" dirty="0">
              <a:solidFill>
                <a:schemeClr val="bg1"/>
              </a:solidFill>
            </a:endParaRPr>
          </a:p>
        </p:txBody>
      </p:sp>
    </p:spTree>
    <p:extLst>
      <p:ext uri="{BB962C8B-B14F-4D97-AF65-F5344CB8AC3E}">
        <p14:creationId xmlns:p14="http://schemas.microsoft.com/office/powerpoint/2010/main" val="28358296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6420" name="Rectangle 4"/>
          <p:cNvSpPr>
            <a:spLocks noGrp="1" noChangeArrowheads="1"/>
          </p:cNvSpPr>
          <p:nvPr>
            <p:ph type="title"/>
          </p:nvPr>
        </p:nvSpPr>
        <p:spPr>
          <a:xfrm>
            <a:off x="381000" y="0"/>
            <a:ext cx="8229600" cy="1143000"/>
          </a:xfrm>
        </p:spPr>
        <p:txBody>
          <a:bodyPr/>
          <a:lstStyle/>
          <a:p>
            <a:r>
              <a:rPr lang="en-US" dirty="0">
                <a:solidFill>
                  <a:schemeClr val="bg1"/>
                </a:solidFill>
              </a:rPr>
              <a:t>Locking Hints</a:t>
            </a:r>
          </a:p>
        </p:txBody>
      </p:sp>
      <p:sp>
        <p:nvSpPr>
          <p:cNvPr id="316421" name="Rectangle 5"/>
          <p:cNvSpPr>
            <a:spLocks noGrp="1" noChangeArrowheads="1"/>
          </p:cNvSpPr>
          <p:nvPr>
            <p:ph idx="1"/>
          </p:nvPr>
        </p:nvSpPr>
        <p:spPr>
          <a:xfrm>
            <a:off x="685800" y="1066800"/>
            <a:ext cx="7620000" cy="5334000"/>
          </a:xfrm>
        </p:spPr>
        <p:txBody>
          <a:bodyPr>
            <a:noAutofit/>
          </a:bodyPr>
          <a:lstStyle/>
          <a:p>
            <a:r>
              <a:rPr lang="en-US" sz="2200" dirty="0">
                <a:solidFill>
                  <a:schemeClr val="bg1"/>
                </a:solidFill>
              </a:rPr>
              <a:t>Can be specified using the SELECT, INSERT, UPDATE, and DELETE statements </a:t>
            </a:r>
          </a:p>
          <a:p>
            <a:r>
              <a:rPr lang="en-US" sz="2200" dirty="0">
                <a:solidFill>
                  <a:schemeClr val="bg1"/>
                </a:solidFill>
              </a:rPr>
              <a:t>Direct SQL Server to the type of locks to be used</a:t>
            </a:r>
          </a:p>
          <a:p>
            <a:pPr lvl="1"/>
            <a:r>
              <a:rPr lang="en-US" sz="2200" b="1" dirty="0">
                <a:solidFill>
                  <a:schemeClr val="bg1"/>
                </a:solidFill>
              </a:rPr>
              <a:t>Granularity hints:</a:t>
            </a:r>
            <a:r>
              <a:rPr lang="en-US" sz="2200" dirty="0">
                <a:solidFill>
                  <a:schemeClr val="bg1"/>
                </a:solidFill>
              </a:rPr>
              <a:t> ROWLOCK, PAGLOCK,TABLOCK</a:t>
            </a:r>
          </a:p>
          <a:p>
            <a:pPr lvl="1"/>
            <a:r>
              <a:rPr lang="en-US" sz="2200" b="1" dirty="0">
                <a:solidFill>
                  <a:schemeClr val="bg1"/>
                </a:solidFill>
              </a:rPr>
              <a:t>Isolation </a:t>
            </a:r>
            <a:r>
              <a:rPr lang="en-US" sz="2200" b="1" dirty="0" smtClean="0">
                <a:solidFill>
                  <a:schemeClr val="bg1"/>
                </a:solidFill>
              </a:rPr>
              <a:t>Level </a:t>
            </a:r>
            <a:r>
              <a:rPr lang="en-US" sz="2200" b="1" dirty="0">
                <a:solidFill>
                  <a:schemeClr val="bg1"/>
                </a:solidFill>
              </a:rPr>
              <a:t>hints:</a:t>
            </a:r>
            <a:r>
              <a:rPr lang="en-US" sz="2200" dirty="0">
                <a:solidFill>
                  <a:schemeClr val="bg1"/>
                </a:solidFill>
              </a:rPr>
              <a:t> HOLDLOCK, NOLOCK</a:t>
            </a:r>
          </a:p>
          <a:p>
            <a:pPr lvl="2"/>
            <a:r>
              <a:rPr lang="en-US" sz="2200" dirty="0">
                <a:solidFill>
                  <a:schemeClr val="bg1"/>
                </a:solidFill>
              </a:rPr>
              <a:t>READCOMMITTED, REPEATABLEREAD, SERIALIZABLE, READUNCOMMITTED</a:t>
            </a:r>
          </a:p>
          <a:p>
            <a:pPr lvl="1"/>
            <a:r>
              <a:rPr lang="en-US" sz="2200" b="1" dirty="0">
                <a:solidFill>
                  <a:schemeClr val="bg1"/>
                </a:solidFill>
              </a:rPr>
              <a:t>UPDLOCK:</a:t>
            </a:r>
            <a:r>
              <a:rPr lang="en-US" sz="2200" dirty="0">
                <a:solidFill>
                  <a:schemeClr val="bg1"/>
                </a:solidFill>
              </a:rPr>
              <a:t> use update lock rather than shared lock when reading</a:t>
            </a:r>
          </a:p>
          <a:p>
            <a:pPr lvl="1"/>
            <a:r>
              <a:rPr lang="en-US" sz="2200" b="1" dirty="0">
                <a:solidFill>
                  <a:schemeClr val="bg1"/>
                </a:solidFill>
              </a:rPr>
              <a:t>XLOCK:</a:t>
            </a:r>
            <a:r>
              <a:rPr lang="en-US" sz="2200" dirty="0">
                <a:solidFill>
                  <a:schemeClr val="bg1"/>
                </a:solidFill>
              </a:rPr>
              <a:t>  use exclusive lock instead</a:t>
            </a:r>
          </a:p>
          <a:p>
            <a:pPr lvl="1"/>
            <a:r>
              <a:rPr lang="en-US" sz="2200" b="1" dirty="0">
                <a:solidFill>
                  <a:schemeClr val="bg1"/>
                </a:solidFill>
              </a:rPr>
              <a:t>READPAST:</a:t>
            </a:r>
            <a:r>
              <a:rPr lang="en-US" sz="2200" dirty="0">
                <a:solidFill>
                  <a:schemeClr val="bg1"/>
                </a:solidFill>
              </a:rPr>
              <a:t> will “skip” rows that are currently </a:t>
            </a:r>
            <a:r>
              <a:rPr lang="en-US" sz="2200" dirty="0" smtClean="0">
                <a:solidFill>
                  <a:schemeClr val="bg1"/>
                </a:solidFill>
              </a:rPr>
              <a:t>locked</a:t>
            </a:r>
          </a:p>
          <a:p>
            <a:r>
              <a:rPr lang="en-US" sz="2200" dirty="0" smtClean="0">
                <a:solidFill>
                  <a:schemeClr val="bg1"/>
                </a:solidFill>
              </a:rPr>
              <a:t>Used when a finer control of the types of locks acquired on an object is required</a:t>
            </a:r>
          </a:p>
          <a:p>
            <a:r>
              <a:rPr lang="en-US" sz="2200" dirty="0" smtClean="0">
                <a:solidFill>
                  <a:schemeClr val="bg1"/>
                </a:solidFill>
              </a:rPr>
              <a:t>Override the current transaction isolation level for the session</a:t>
            </a:r>
            <a:endParaRPr lang="en-US" sz="2200" dirty="0">
              <a:solidFill>
                <a:schemeClr val="bg1"/>
              </a:solidFill>
            </a:endParaRPr>
          </a:p>
        </p:txBody>
      </p:sp>
    </p:spTree>
    <p:extLst>
      <p:ext uri="{BB962C8B-B14F-4D97-AF65-F5344CB8AC3E}">
        <p14:creationId xmlns:p14="http://schemas.microsoft.com/office/powerpoint/2010/main" val="42140045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Latches</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Short-term synchronization objects</a:t>
            </a:r>
          </a:p>
          <a:p>
            <a:r>
              <a:rPr lang="en-US" dirty="0" smtClean="0">
                <a:solidFill>
                  <a:schemeClr val="bg1"/>
                </a:solidFill>
              </a:rPr>
              <a:t>Originally used for synchronization of physical access to database pages</a:t>
            </a:r>
          </a:p>
          <a:p>
            <a:r>
              <a:rPr lang="en-US" dirty="0" smtClean="0">
                <a:solidFill>
                  <a:schemeClr val="bg1"/>
                </a:solidFill>
              </a:rPr>
              <a:t>Now used by many components of SQL Server</a:t>
            </a:r>
            <a:endParaRPr lang="en-US" dirty="0">
              <a:solidFill>
                <a:schemeClr val="bg1"/>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a:p>
        </p:txBody>
      </p:sp>
    </p:spTree>
    <p:extLst>
      <p:ext uri="{BB962C8B-B14F-4D97-AF65-F5344CB8AC3E}">
        <p14:creationId xmlns:p14="http://schemas.microsoft.com/office/powerpoint/2010/main" val="16783691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0" name="Title 1"/>
          <p:cNvSpPr>
            <a:spLocks noGrp="1"/>
          </p:cNvSpPr>
          <p:nvPr>
            <p:ph type="title"/>
          </p:nvPr>
        </p:nvSpPr>
        <p:spPr>
          <a:xfrm>
            <a:off x="301625" y="228600"/>
            <a:ext cx="8540750" cy="685800"/>
          </a:xfrm>
        </p:spPr>
        <p:txBody>
          <a:bodyPr>
            <a:normAutofit/>
          </a:bodyPr>
          <a:lstStyle/>
          <a:p>
            <a:pPr eaLnBrk="1" hangingPunct="1"/>
            <a:r>
              <a:rPr lang="en-US" sz="2800" dirty="0" smtClean="0">
                <a:solidFill>
                  <a:schemeClr val="bg1"/>
                </a:solidFill>
              </a:rPr>
              <a:t>How PAGEIOLATCH_X works for Reading a page from disk</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037068809"/>
              </p:ext>
            </p:extLst>
          </p:nvPr>
        </p:nvGraphicFramePr>
        <p:xfrm>
          <a:off x="457200" y="1216025"/>
          <a:ext cx="8229600" cy="4648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Flowchart: Document 6"/>
          <p:cNvSpPr/>
          <p:nvPr/>
        </p:nvSpPr>
        <p:spPr bwMode="auto">
          <a:xfrm>
            <a:off x="457200" y="1447800"/>
            <a:ext cx="1066800" cy="914400"/>
          </a:xfrm>
          <a:prstGeom prst="flowChartDocumen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a:lstStyle/>
          <a:p>
            <a:pPr algn="ctr" eaLnBrk="0" hangingPunct="0">
              <a:defRPr/>
            </a:pPr>
            <a:r>
              <a:rPr lang="en-US" sz="1600" dirty="0">
                <a:latin typeface="+mn-lt"/>
              </a:rPr>
              <a:t>Page 1:100</a:t>
            </a:r>
          </a:p>
        </p:txBody>
      </p:sp>
      <p:sp>
        <p:nvSpPr>
          <p:cNvPr id="9" name="Up Arrow 8"/>
          <p:cNvSpPr/>
          <p:nvPr/>
        </p:nvSpPr>
        <p:spPr bwMode="auto">
          <a:xfrm>
            <a:off x="685800" y="2362200"/>
            <a:ext cx="533400" cy="609600"/>
          </a:xfrm>
          <a:prstGeom prst="upArrow">
            <a:avLst/>
          </a:prstGeom>
          <a:solidFill>
            <a:schemeClr val="bg1"/>
          </a:solidFill>
          <a:ln w="9525" cap="flat" cmpd="sng" algn="ctr">
            <a:solidFill>
              <a:schemeClr val="tx1"/>
            </a:solidFill>
            <a:prstDash val="solid"/>
            <a:round/>
            <a:headEnd type="none" w="med" len="med"/>
            <a:tailEnd type="none" w="med" len="med"/>
          </a:ln>
          <a:effectLst/>
        </p:spPr>
        <p:txBody>
          <a:bodyPr/>
          <a:lstStyle/>
          <a:p>
            <a:pPr algn="r" eaLnBrk="0" hangingPunct="0">
              <a:defRPr/>
            </a:pPr>
            <a:endParaRPr lang="en-US" sz="2400" dirty="0">
              <a:latin typeface="Times" pitchFamily="-28" charset="0"/>
            </a:endParaRPr>
          </a:p>
        </p:txBody>
      </p:sp>
      <p:sp>
        <p:nvSpPr>
          <p:cNvPr id="10" name="Flowchart: Magnetic Disk 9"/>
          <p:cNvSpPr/>
          <p:nvPr/>
        </p:nvSpPr>
        <p:spPr bwMode="auto">
          <a:xfrm>
            <a:off x="2286000" y="1371600"/>
            <a:ext cx="1066800" cy="990600"/>
          </a:xfrm>
          <a:prstGeom prst="flowChartMagneticDisk">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a:lstStyle/>
          <a:p>
            <a:pPr algn="ctr" eaLnBrk="0" hangingPunct="0">
              <a:defRPr/>
            </a:pPr>
            <a:r>
              <a:rPr lang="en-US" sz="1600" dirty="0">
                <a:latin typeface="+mn-lt"/>
              </a:rPr>
              <a:t>Database file</a:t>
            </a:r>
          </a:p>
        </p:txBody>
      </p:sp>
      <p:sp>
        <p:nvSpPr>
          <p:cNvPr id="11" name="Left-Right Arrow 10"/>
          <p:cNvSpPr/>
          <p:nvPr/>
        </p:nvSpPr>
        <p:spPr bwMode="auto">
          <a:xfrm>
            <a:off x="1600200" y="1600200"/>
            <a:ext cx="609600" cy="457200"/>
          </a:xfrm>
          <a:prstGeom prst="leftRightArrow">
            <a:avLst/>
          </a:prstGeom>
          <a:solidFill>
            <a:schemeClr val="bg1"/>
          </a:solidFill>
          <a:ln w="9525" cap="flat" cmpd="sng" algn="ctr">
            <a:solidFill>
              <a:schemeClr val="tx1"/>
            </a:solidFill>
            <a:prstDash val="solid"/>
            <a:round/>
            <a:headEnd type="none" w="med" len="med"/>
            <a:tailEnd type="none" w="med" len="med"/>
          </a:ln>
          <a:effectLst/>
        </p:spPr>
        <p:txBody>
          <a:bodyPr/>
          <a:lstStyle/>
          <a:p>
            <a:pPr algn="r" eaLnBrk="0" hangingPunct="0">
              <a:defRPr/>
            </a:pPr>
            <a:endParaRPr lang="en-US" sz="2400" dirty="0">
              <a:solidFill>
                <a:schemeClr val="bg1"/>
              </a:solidFill>
              <a:latin typeface="Times" pitchFamily="-28" charset="0"/>
            </a:endParaRPr>
          </a:p>
        </p:txBody>
      </p:sp>
      <p:sp>
        <p:nvSpPr>
          <p:cNvPr id="13" name="Flowchart: Punched Tape 12"/>
          <p:cNvSpPr/>
          <p:nvPr/>
        </p:nvSpPr>
        <p:spPr bwMode="auto">
          <a:xfrm>
            <a:off x="7391400" y="5029200"/>
            <a:ext cx="1143000" cy="1066800"/>
          </a:xfrm>
          <a:prstGeom prst="flowChartPunchedTape">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a:lstStyle/>
          <a:p>
            <a:pPr algn="ctr" eaLnBrk="0" hangingPunct="0">
              <a:defRPr/>
            </a:pPr>
            <a:r>
              <a:rPr lang="en-US" sz="1600" dirty="0">
                <a:latin typeface="+mn-lt"/>
              </a:rPr>
              <a:t>Worker Thread X</a:t>
            </a:r>
          </a:p>
        </p:txBody>
      </p:sp>
      <p:sp>
        <p:nvSpPr>
          <p:cNvPr id="17" name="Up Arrow 16"/>
          <p:cNvSpPr/>
          <p:nvPr/>
        </p:nvSpPr>
        <p:spPr bwMode="auto">
          <a:xfrm rot="10800000">
            <a:off x="7924800" y="4191000"/>
            <a:ext cx="533400" cy="685800"/>
          </a:xfrm>
          <a:prstGeom prst="upArrow">
            <a:avLst>
              <a:gd name="adj1" fmla="val 50000"/>
              <a:gd name="adj2" fmla="val 50000"/>
            </a:avLst>
          </a:prstGeom>
          <a:solidFill>
            <a:schemeClr val="bg1"/>
          </a:solidFill>
          <a:ln w="9525" cap="flat" cmpd="sng" algn="ctr">
            <a:solidFill>
              <a:schemeClr val="tx1"/>
            </a:solidFill>
            <a:prstDash val="solid"/>
            <a:round/>
            <a:headEnd type="none" w="med" len="med"/>
            <a:tailEnd type="none" w="med" len="med"/>
          </a:ln>
          <a:effectLst/>
        </p:spPr>
        <p:txBody>
          <a:bodyPr/>
          <a:lstStyle/>
          <a:p>
            <a:pPr algn="r" eaLnBrk="0" hangingPunct="0">
              <a:defRPr/>
            </a:pPr>
            <a:endParaRPr lang="en-US" sz="2400" dirty="0">
              <a:solidFill>
                <a:schemeClr val="bg1"/>
              </a:solidFill>
              <a:latin typeface="Times" pitchFamily="-28" charset="0"/>
            </a:endParaRPr>
          </a:p>
        </p:txBody>
      </p:sp>
      <p:sp>
        <p:nvSpPr>
          <p:cNvPr id="19" name="Flowchart: Predefined Process 18"/>
          <p:cNvSpPr/>
          <p:nvPr/>
        </p:nvSpPr>
        <p:spPr bwMode="auto">
          <a:xfrm>
            <a:off x="5029200" y="5029200"/>
            <a:ext cx="1295400" cy="990600"/>
          </a:xfrm>
          <a:prstGeom prst="flowChartPredefinedProcess">
            <a:avLst/>
          </a:prstGeom>
          <a:solidFill>
            <a:schemeClr val="accent1"/>
          </a:solidFill>
          <a:ln w="9525" cap="flat" cmpd="sng" algn="ctr">
            <a:solidFill>
              <a:schemeClr val="tx1"/>
            </a:solidFill>
            <a:prstDash val="solid"/>
            <a:round/>
            <a:headEnd type="none" w="med" len="med"/>
            <a:tailEnd type="none" w="med" len="med"/>
          </a:ln>
          <a:effectLst/>
        </p:spPr>
        <p:txBody>
          <a:bodyPr/>
          <a:lstStyle/>
          <a:p>
            <a:pPr algn="ctr" eaLnBrk="0" hangingPunct="0">
              <a:defRPr/>
            </a:pPr>
            <a:r>
              <a:rPr lang="en-US" dirty="0">
                <a:solidFill>
                  <a:schemeClr val="bg1"/>
                </a:solidFill>
                <a:latin typeface="+mn-lt"/>
              </a:rPr>
              <a:t>Scan Table X</a:t>
            </a:r>
          </a:p>
        </p:txBody>
      </p:sp>
      <p:sp>
        <p:nvSpPr>
          <p:cNvPr id="20" name="Up Arrow 19"/>
          <p:cNvSpPr/>
          <p:nvPr/>
        </p:nvSpPr>
        <p:spPr bwMode="auto">
          <a:xfrm rot="16200000">
            <a:off x="4305300" y="5143500"/>
            <a:ext cx="533400" cy="762000"/>
          </a:xfrm>
          <a:prstGeom prst="upArrow">
            <a:avLst/>
          </a:prstGeom>
          <a:solidFill>
            <a:schemeClr val="bg1"/>
          </a:solidFill>
          <a:ln w="9525" cap="flat" cmpd="sng" algn="ctr">
            <a:solidFill>
              <a:schemeClr val="tx1"/>
            </a:solidFill>
            <a:prstDash val="solid"/>
            <a:round/>
            <a:headEnd type="none" w="med" len="med"/>
            <a:tailEnd type="none" w="med" len="med"/>
          </a:ln>
          <a:effectLst/>
        </p:spPr>
        <p:txBody>
          <a:bodyPr/>
          <a:lstStyle/>
          <a:p>
            <a:pPr algn="r" eaLnBrk="0" hangingPunct="0">
              <a:defRPr/>
            </a:pPr>
            <a:endParaRPr lang="en-US" sz="2400" dirty="0">
              <a:solidFill>
                <a:schemeClr val="bg1"/>
              </a:solidFill>
              <a:latin typeface="Times" pitchFamily="-28" charset="0"/>
            </a:endParaRPr>
          </a:p>
        </p:txBody>
      </p:sp>
      <p:sp>
        <p:nvSpPr>
          <p:cNvPr id="21" name="Flowchart: Predefined Process 20"/>
          <p:cNvSpPr/>
          <p:nvPr/>
        </p:nvSpPr>
        <p:spPr bwMode="auto">
          <a:xfrm>
            <a:off x="2819400" y="5029200"/>
            <a:ext cx="1295400" cy="990600"/>
          </a:xfrm>
          <a:prstGeom prst="flowChartPredefinedProcess">
            <a:avLst/>
          </a:prstGeom>
          <a:solidFill>
            <a:schemeClr val="accent1"/>
          </a:solidFill>
          <a:ln w="9525" cap="flat" cmpd="sng" algn="ctr">
            <a:solidFill>
              <a:schemeClr val="tx1"/>
            </a:solidFill>
            <a:prstDash val="solid"/>
            <a:round/>
            <a:headEnd type="none" w="med" len="med"/>
            <a:tailEnd type="none" w="med" len="med"/>
          </a:ln>
          <a:effectLst/>
        </p:spPr>
        <p:txBody>
          <a:bodyPr/>
          <a:lstStyle/>
          <a:p>
            <a:pPr algn="ctr" eaLnBrk="0" hangingPunct="0">
              <a:defRPr/>
            </a:pPr>
            <a:r>
              <a:rPr lang="en-US" dirty="0">
                <a:solidFill>
                  <a:schemeClr val="bg1"/>
                </a:solidFill>
                <a:latin typeface="+mn-lt"/>
              </a:rPr>
              <a:t>Get Page 1:100</a:t>
            </a:r>
          </a:p>
        </p:txBody>
      </p:sp>
      <p:sp>
        <p:nvSpPr>
          <p:cNvPr id="22" name="Up Arrow 21"/>
          <p:cNvSpPr/>
          <p:nvPr/>
        </p:nvSpPr>
        <p:spPr bwMode="auto">
          <a:xfrm rot="16200000">
            <a:off x="6515100" y="5219700"/>
            <a:ext cx="533400" cy="609600"/>
          </a:xfrm>
          <a:prstGeom prst="upArrow">
            <a:avLst/>
          </a:prstGeom>
          <a:solidFill>
            <a:schemeClr val="bg1"/>
          </a:solidFill>
          <a:ln w="9525" cap="flat" cmpd="sng" algn="ctr">
            <a:solidFill>
              <a:schemeClr val="tx1"/>
            </a:solidFill>
            <a:prstDash val="solid"/>
            <a:round/>
            <a:headEnd type="none" w="med" len="med"/>
            <a:tailEnd type="none" w="med" len="med"/>
          </a:ln>
          <a:effectLst/>
        </p:spPr>
        <p:txBody>
          <a:bodyPr/>
          <a:lstStyle/>
          <a:p>
            <a:pPr algn="r" eaLnBrk="0" hangingPunct="0">
              <a:defRPr/>
            </a:pPr>
            <a:endParaRPr lang="en-US" sz="2400" dirty="0">
              <a:solidFill>
                <a:schemeClr val="bg1"/>
              </a:solidFill>
              <a:latin typeface="Times" pitchFamily="-28" charset="0"/>
            </a:endParaRPr>
          </a:p>
        </p:txBody>
      </p:sp>
      <p:sp>
        <p:nvSpPr>
          <p:cNvPr id="23" name="Flowchart: Predefined Process 22"/>
          <p:cNvSpPr/>
          <p:nvPr/>
        </p:nvSpPr>
        <p:spPr bwMode="auto">
          <a:xfrm>
            <a:off x="381000" y="5029200"/>
            <a:ext cx="1295400" cy="990600"/>
          </a:xfrm>
          <a:prstGeom prst="flowChartPredefinedProcess">
            <a:avLst/>
          </a:prstGeom>
          <a:solidFill>
            <a:schemeClr val="accent1"/>
          </a:solidFill>
          <a:ln w="9525" cap="flat" cmpd="sng" algn="ctr">
            <a:solidFill>
              <a:schemeClr val="tx1"/>
            </a:solidFill>
            <a:prstDash val="solid"/>
            <a:round/>
            <a:headEnd type="none" w="med" len="med"/>
            <a:tailEnd type="none" w="med" len="med"/>
          </a:ln>
          <a:effectLst/>
        </p:spPr>
        <p:txBody>
          <a:bodyPr/>
          <a:lstStyle/>
          <a:p>
            <a:pPr algn="ctr" eaLnBrk="0" hangingPunct="0">
              <a:defRPr/>
            </a:pPr>
            <a:r>
              <a:rPr lang="en-US" dirty="0">
                <a:solidFill>
                  <a:schemeClr val="bg1"/>
                </a:solidFill>
                <a:latin typeface="+mn-lt"/>
              </a:rPr>
              <a:t>Page not in cache</a:t>
            </a:r>
          </a:p>
        </p:txBody>
      </p:sp>
      <p:sp>
        <p:nvSpPr>
          <p:cNvPr id="24" name="Up Arrow 23"/>
          <p:cNvSpPr/>
          <p:nvPr/>
        </p:nvSpPr>
        <p:spPr bwMode="auto">
          <a:xfrm rot="16200000">
            <a:off x="1981200" y="5105400"/>
            <a:ext cx="533400" cy="838200"/>
          </a:xfrm>
          <a:prstGeom prst="upArrow">
            <a:avLst/>
          </a:prstGeom>
          <a:solidFill>
            <a:schemeClr val="bg1"/>
          </a:solidFill>
          <a:ln w="9525" cap="flat" cmpd="sng" algn="ctr">
            <a:solidFill>
              <a:schemeClr val="tx1"/>
            </a:solidFill>
            <a:prstDash val="solid"/>
            <a:round/>
            <a:headEnd type="none" w="med" len="med"/>
            <a:tailEnd type="none" w="med" len="med"/>
          </a:ln>
          <a:effectLst/>
        </p:spPr>
        <p:txBody>
          <a:bodyPr/>
          <a:lstStyle/>
          <a:p>
            <a:pPr algn="r" eaLnBrk="0" hangingPunct="0">
              <a:defRPr/>
            </a:pPr>
            <a:endParaRPr lang="en-US" sz="2400" dirty="0">
              <a:solidFill>
                <a:schemeClr val="bg1"/>
              </a:solidFill>
              <a:latin typeface="Times" pitchFamily="-28" charset="0"/>
            </a:endParaRPr>
          </a:p>
        </p:txBody>
      </p:sp>
      <p:sp>
        <p:nvSpPr>
          <p:cNvPr id="25" name="Down Arrow 24"/>
          <p:cNvSpPr/>
          <p:nvPr/>
        </p:nvSpPr>
        <p:spPr bwMode="auto">
          <a:xfrm rot="10800000">
            <a:off x="762000" y="4114800"/>
            <a:ext cx="457200" cy="838200"/>
          </a:xfrm>
          <a:prstGeom prst="downArrow">
            <a:avLst/>
          </a:prstGeom>
          <a:solidFill>
            <a:schemeClr val="bg1"/>
          </a:solidFill>
          <a:ln w="9525" cap="flat" cmpd="sng" algn="ctr">
            <a:solidFill>
              <a:schemeClr val="tx1"/>
            </a:solidFill>
            <a:prstDash val="solid"/>
            <a:round/>
            <a:headEnd type="none" w="med" len="med"/>
            <a:tailEnd type="none" w="med" len="med"/>
          </a:ln>
          <a:effectLst/>
        </p:spPr>
        <p:txBody>
          <a:bodyPr/>
          <a:lstStyle/>
          <a:p>
            <a:pPr algn="r" eaLnBrk="0" hangingPunct="0">
              <a:defRPr/>
            </a:pPr>
            <a:endParaRPr lang="en-US" sz="2400" dirty="0">
              <a:solidFill>
                <a:schemeClr val="bg1"/>
              </a:solidFill>
              <a:latin typeface="Times" pitchFamily="-28" charset="0"/>
            </a:endParaRPr>
          </a:p>
        </p:txBody>
      </p:sp>
      <p:sp>
        <p:nvSpPr>
          <p:cNvPr id="26" name="Explosion 2 25"/>
          <p:cNvSpPr>
            <a:spLocks noChangeArrowheads="1"/>
          </p:cNvSpPr>
          <p:nvPr/>
        </p:nvSpPr>
        <p:spPr bwMode="auto">
          <a:xfrm>
            <a:off x="1981200" y="4038600"/>
            <a:ext cx="4038600" cy="914400"/>
          </a:xfrm>
          <a:prstGeom prst="irregularSeal2">
            <a:avLst/>
          </a:prstGeom>
          <a:ln>
            <a:headEnd/>
            <a:tailEnd/>
          </a:ln>
        </p:spPr>
        <p:style>
          <a:lnRef idx="0">
            <a:schemeClr val="accent6"/>
          </a:lnRef>
          <a:fillRef idx="3">
            <a:schemeClr val="accent6"/>
          </a:fillRef>
          <a:effectRef idx="3">
            <a:schemeClr val="accent6"/>
          </a:effectRef>
          <a:fontRef idx="minor">
            <a:schemeClr val="lt1"/>
          </a:fontRef>
        </p:style>
        <p:txBody>
          <a:bodyPr/>
          <a:lstStyle/>
          <a:p>
            <a:pPr algn="ctr" eaLnBrk="0" hangingPunct="0"/>
            <a:r>
              <a:rPr lang="en-US" sz="1400" dirty="0">
                <a:solidFill>
                  <a:schemeClr val="bg1"/>
                </a:solidFill>
                <a:latin typeface="Times"/>
              </a:rPr>
              <a:t>PAGEIOLATCH_SH</a:t>
            </a:r>
          </a:p>
          <a:p>
            <a:pPr algn="ctr" eaLnBrk="0" hangingPunct="0"/>
            <a:r>
              <a:rPr lang="en-US" sz="1400" dirty="0">
                <a:solidFill>
                  <a:schemeClr val="bg1"/>
                </a:solidFill>
                <a:latin typeface="Times"/>
              </a:rPr>
              <a:t>Wait</a:t>
            </a:r>
          </a:p>
        </p:txBody>
      </p:sp>
      <p:sp>
        <p:nvSpPr>
          <p:cNvPr id="27" name="Flowchart: Document 26"/>
          <p:cNvSpPr/>
          <p:nvPr/>
        </p:nvSpPr>
        <p:spPr bwMode="auto">
          <a:xfrm>
            <a:off x="7620000" y="1295400"/>
            <a:ext cx="1066800" cy="914400"/>
          </a:xfrm>
          <a:prstGeom prst="flowChartDocumen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algn="ctr" eaLnBrk="0" hangingPunct="0">
              <a:defRPr/>
            </a:pPr>
            <a:r>
              <a:rPr lang="en-US" sz="1600" dirty="0">
                <a:latin typeface="+mn-lt"/>
              </a:rPr>
              <a:t>Page 1:100</a:t>
            </a:r>
          </a:p>
        </p:txBody>
      </p:sp>
      <p:sp>
        <p:nvSpPr>
          <p:cNvPr id="28" name="Up Arrow 27"/>
          <p:cNvSpPr>
            <a:spLocks noChangeArrowheads="1"/>
          </p:cNvSpPr>
          <p:nvPr/>
        </p:nvSpPr>
        <p:spPr bwMode="auto">
          <a:xfrm>
            <a:off x="7924800" y="2286000"/>
            <a:ext cx="533400" cy="609600"/>
          </a:xfrm>
          <a:prstGeom prst="upArrow">
            <a:avLst>
              <a:gd name="adj1" fmla="val 50000"/>
              <a:gd name="adj2" fmla="val 50000"/>
            </a:avLst>
          </a:prstGeom>
          <a:solidFill>
            <a:schemeClr val="bg1"/>
          </a:solidFill>
          <a:ln w="9525" algn="ctr">
            <a:solidFill>
              <a:schemeClr val="tx1"/>
            </a:solidFill>
            <a:round/>
            <a:headEnd/>
            <a:tailEnd/>
          </a:ln>
        </p:spPr>
        <p:txBody>
          <a:bodyPr/>
          <a:lstStyle/>
          <a:p>
            <a:pPr algn="r" eaLnBrk="0" hangingPunct="0"/>
            <a:endParaRPr lang="en-US" sz="2400">
              <a:solidFill>
                <a:schemeClr val="bg1"/>
              </a:solidFill>
              <a:latin typeface="Times"/>
            </a:endParaRPr>
          </a:p>
        </p:txBody>
      </p:sp>
    </p:spTree>
    <p:extLst>
      <p:ext uri="{BB962C8B-B14F-4D97-AF65-F5344CB8AC3E}">
        <p14:creationId xmlns:p14="http://schemas.microsoft.com/office/powerpoint/2010/main" val="239459048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ppt_x"/>
                                          </p:val>
                                        </p:tav>
                                        <p:tav tm="100000">
                                          <p:val>
                                            <p:strVal val="#ppt_x"/>
                                          </p:val>
                                        </p:tav>
                                      </p:tavLst>
                                    </p:anim>
                                    <p:anim calcmode="lin" valueType="num">
                                      <p:cBhvr additive="base">
                                        <p:cTn id="12" dur="500" fill="hold"/>
                                        <p:tgtEl>
                                          <p:spTgt spid="2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ppt_x"/>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500" fill="hold"/>
                                        <p:tgtEl>
                                          <p:spTgt spid="20"/>
                                        </p:tgtEl>
                                        <p:attrNameLst>
                                          <p:attrName>ppt_x</p:attrName>
                                        </p:attrNameLst>
                                      </p:cBhvr>
                                      <p:tavLst>
                                        <p:tav tm="0">
                                          <p:val>
                                            <p:strVal val="#ppt_x"/>
                                          </p:val>
                                        </p:tav>
                                        <p:tav tm="100000">
                                          <p:val>
                                            <p:strVal val="#ppt_x"/>
                                          </p:val>
                                        </p:tav>
                                      </p:tavLst>
                                    </p:anim>
                                    <p:anim calcmode="lin" valueType="num">
                                      <p:cBhvr additive="base">
                                        <p:cTn id="22" dur="500" fill="hold"/>
                                        <p:tgtEl>
                                          <p:spTgt spid="20"/>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500" fill="hold"/>
                                        <p:tgtEl>
                                          <p:spTgt spid="21"/>
                                        </p:tgtEl>
                                        <p:attrNameLst>
                                          <p:attrName>ppt_x</p:attrName>
                                        </p:attrNameLst>
                                      </p:cBhvr>
                                      <p:tavLst>
                                        <p:tav tm="0">
                                          <p:val>
                                            <p:strVal val="#ppt_x"/>
                                          </p:val>
                                        </p:tav>
                                        <p:tav tm="100000">
                                          <p:val>
                                            <p:strVal val="#ppt_x"/>
                                          </p:val>
                                        </p:tav>
                                      </p:tavLst>
                                    </p:anim>
                                    <p:anim calcmode="lin" valueType="num">
                                      <p:cBhvr additive="base">
                                        <p:cTn id="26"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500" fill="hold"/>
                                        <p:tgtEl>
                                          <p:spTgt spid="24"/>
                                        </p:tgtEl>
                                        <p:attrNameLst>
                                          <p:attrName>ppt_x</p:attrName>
                                        </p:attrNameLst>
                                      </p:cBhvr>
                                      <p:tavLst>
                                        <p:tav tm="0">
                                          <p:val>
                                            <p:strVal val="#ppt_x"/>
                                          </p:val>
                                        </p:tav>
                                        <p:tav tm="100000">
                                          <p:val>
                                            <p:strVal val="#ppt_x"/>
                                          </p:val>
                                        </p:tav>
                                      </p:tavLst>
                                    </p:anim>
                                    <p:anim calcmode="lin" valueType="num">
                                      <p:cBhvr additive="base">
                                        <p:cTn id="32" dur="500" fill="hold"/>
                                        <p:tgtEl>
                                          <p:spTgt spid="2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500" fill="hold"/>
                                        <p:tgtEl>
                                          <p:spTgt spid="23"/>
                                        </p:tgtEl>
                                        <p:attrNameLst>
                                          <p:attrName>ppt_x</p:attrName>
                                        </p:attrNameLst>
                                      </p:cBhvr>
                                      <p:tavLst>
                                        <p:tav tm="0">
                                          <p:val>
                                            <p:strVal val="#ppt_x"/>
                                          </p:val>
                                        </p:tav>
                                        <p:tav tm="100000">
                                          <p:val>
                                            <p:strVal val="#ppt_x"/>
                                          </p:val>
                                        </p:tav>
                                      </p:tavLst>
                                    </p:anim>
                                    <p:anim calcmode="lin" valueType="num">
                                      <p:cBhvr additive="base">
                                        <p:cTn id="36"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25"/>
                                        </p:tgtEl>
                                        <p:attrNameLst>
                                          <p:attrName>style.visibility</p:attrName>
                                        </p:attrNameLst>
                                      </p:cBhvr>
                                      <p:to>
                                        <p:strVal val="visible"/>
                                      </p:to>
                                    </p:set>
                                    <p:anim calcmode="lin" valueType="num">
                                      <p:cBhvr additive="base">
                                        <p:cTn id="41" dur="500" fill="hold"/>
                                        <p:tgtEl>
                                          <p:spTgt spid="25"/>
                                        </p:tgtEl>
                                        <p:attrNameLst>
                                          <p:attrName>ppt_x</p:attrName>
                                        </p:attrNameLst>
                                      </p:cBhvr>
                                      <p:tavLst>
                                        <p:tav tm="0">
                                          <p:val>
                                            <p:strVal val="#ppt_x"/>
                                          </p:val>
                                        </p:tav>
                                        <p:tav tm="100000">
                                          <p:val>
                                            <p:strVal val="#ppt_x"/>
                                          </p:val>
                                        </p:tav>
                                      </p:tavLst>
                                    </p:anim>
                                    <p:anim calcmode="lin" valueType="num">
                                      <p:cBhvr additive="base">
                                        <p:cTn id="42" dur="500" fill="hold"/>
                                        <p:tgtEl>
                                          <p:spTgt spid="25"/>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fill="hold"/>
                                        <p:tgtEl>
                                          <p:spTgt spid="9"/>
                                        </p:tgtEl>
                                        <p:attrNameLst>
                                          <p:attrName>ppt_x</p:attrName>
                                        </p:attrNameLst>
                                      </p:cBhvr>
                                      <p:tavLst>
                                        <p:tav tm="0">
                                          <p:val>
                                            <p:strVal val="#ppt_x"/>
                                          </p:val>
                                        </p:tav>
                                        <p:tav tm="100000">
                                          <p:val>
                                            <p:strVal val="#ppt_x"/>
                                          </p:val>
                                        </p:tav>
                                      </p:tavLst>
                                    </p:anim>
                                    <p:anim calcmode="lin" valueType="num">
                                      <p:cBhvr additive="base">
                                        <p:cTn id="46" dur="500" fill="hold"/>
                                        <p:tgtEl>
                                          <p:spTgt spid="9"/>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additive="base">
                                        <p:cTn id="49" dur="500" fill="hold"/>
                                        <p:tgtEl>
                                          <p:spTgt spid="7"/>
                                        </p:tgtEl>
                                        <p:attrNameLst>
                                          <p:attrName>ppt_x</p:attrName>
                                        </p:attrNameLst>
                                      </p:cBhvr>
                                      <p:tavLst>
                                        <p:tav tm="0">
                                          <p:val>
                                            <p:strVal val="#ppt_x"/>
                                          </p:val>
                                        </p:tav>
                                        <p:tav tm="100000">
                                          <p:val>
                                            <p:strVal val="#ppt_x"/>
                                          </p:val>
                                        </p:tav>
                                      </p:tavLst>
                                    </p:anim>
                                    <p:anim calcmode="lin" valueType="num">
                                      <p:cBhvr additive="base">
                                        <p:cTn id="50" dur="500" fill="hold"/>
                                        <p:tgtEl>
                                          <p:spTgt spid="7"/>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1"/>
                                        </p:tgtEl>
                                        <p:attrNameLst>
                                          <p:attrName>style.visibility</p:attrName>
                                        </p:attrNameLst>
                                      </p:cBhvr>
                                      <p:to>
                                        <p:strVal val="visible"/>
                                      </p:to>
                                    </p:set>
                                    <p:anim calcmode="lin" valueType="num">
                                      <p:cBhvr additive="base">
                                        <p:cTn id="53" dur="500" fill="hold"/>
                                        <p:tgtEl>
                                          <p:spTgt spid="11"/>
                                        </p:tgtEl>
                                        <p:attrNameLst>
                                          <p:attrName>ppt_x</p:attrName>
                                        </p:attrNameLst>
                                      </p:cBhvr>
                                      <p:tavLst>
                                        <p:tav tm="0">
                                          <p:val>
                                            <p:strVal val="#ppt_x"/>
                                          </p:val>
                                        </p:tav>
                                        <p:tav tm="100000">
                                          <p:val>
                                            <p:strVal val="#ppt_x"/>
                                          </p:val>
                                        </p:tav>
                                      </p:tavLst>
                                    </p:anim>
                                    <p:anim calcmode="lin" valueType="num">
                                      <p:cBhvr additive="base">
                                        <p:cTn id="54" dur="500" fill="hold"/>
                                        <p:tgtEl>
                                          <p:spTgt spid="11"/>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additive="base">
                                        <p:cTn id="57" dur="500" fill="hold"/>
                                        <p:tgtEl>
                                          <p:spTgt spid="10"/>
                                        </p:tgtEl>
                                        <p:attrNameLst>
                                          <p:attrName>ppt_x</p:attrName>
                                        </p:attrNameLst>
                                      </p:cBhvr>
                                      <p:tavLst>
                                        <p:tav tm="0">
                                          <p:val>
                                            <p:strVal val="#ppt_x"/>
                                          </p:val>
                                        </p:tav>
                                        <p:tav tm="100000">
                                          <p:val>
                                            <p:strVal val="#ppt_x"/>
                                          </p:val>
                                        </p:tav>
                                      </p:tavLst>
                                    </p:anim>
                                    <p:anim calcmode="lin" valueType="num">
                                      <p:cBhvr additive="base">
                                        <p:cTn id="5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59" fill="hold" nodeType="clickPar">
                      <p:stCondLst>
                        <p:cond delay="indefinite"/>
                      </p:stCondLst>
                      <p:childTnLst>
                        <p:par>
                          <p:cTn id="60" fill="hold" nodeType="withGroup">
                            <p:stCondLst>
                              <p:cond delay="0"/>
                            </p:stCondLst>
                            <p:childTnLst>
                              <p:par>
                                <p:cTn id="61" presetID="3" presetClass="entr" presetSubtype="10" fill="hold" grpId="0" nodeType="click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blinds(horizontal)">
                                      <p:cBhvr>
                                        <p:cTn id="63" dur="500"/>
                                        <p:tgtEl>
                                          <p:spTgt spid="26"/>
                                        </p:tgtEl>
                                      </p:cBhvr>
                                    </p:animEffect>
                                  </p:childTnLst>
                                </p:cTn>
                              </p:par>
                            </p:childTnLst>
                          </p:cTn>
                        </p:par>
                      </p:childTnLst>
                    </p:cTn>
                  </p:par>
                  <p:par>
                    <p:cTn id="64" fill="hold" nodeType="clickPar">
                      <p:stCondLst>
                        <p:cond delay="indefinite"/>
                      </p:stCondLst>
                      <p:childTnLst>
                        <p:par>
                          <p:cTn id="65" fill="hold" nodeType="withGroup">
                            <p:stCondLst>
                              <p:cond delay="0"/>
                            </p:stCondLst>
                            <p:childTnLst>
                              <p:par>
                                <p:cTn id="66" presetID="3" presetClass="exit" presetSubtype="10" fill="hold" grpId="1" nodeType="clickEffect">
                                  <p:stCondLst>
                                    <p:cond delay="0"/>
                                  </p:stCondLst>
                                  <p:childTnLst>
                                    <p:animEffect transition="out" filter="blinds(horizontal)">
                                      <p:cBhvr>
                                        <p:cTn id="67" dur="500"/>
                                        <p:tgtEl>
                                          <p:spTgt spid="26"/>
                                        </p:tgtEl>
                                      </p:cBhvr>
                                    </p:animEffect>
                                    <p:set>
                                      <p:cBhvr>
                                        <p:cTn id="68" dur="1" fill="hold">
                                          <p:stCondLst>
                                            <p:cond delay="499"/>
                                          </p:stCondLst>
                                        </p:cTn>
                                        <p:tgtEl>
                                          <p:spTgt spid="26"/>
                                        </p:tgtEl>
                                        <p:attrNameLst>
                                          <p:attrName>style.visibility</p:attrName>
                                        </p:attrNameLst>
                                      </p:cBhvr>
                                      <p:to>
                                        <p:strVal val="hidden"/>
                                      </p:to>
                                    </p:set>
                                  </p:childTnLst>
                                </p:cTn>
                              </p:par>
                            </p:childTnLst>
                          </p:cTn>
                        </p:par>
                      </p:childTnLst>
                    </p:cTn>
                  </p:par>
                  <p:par>
                    <p:cTn id="69" fill="hold" nodeType="clickPar">
                      <p:stCondLst>
                        <p:cond delay="indefinite"/>
                      </p:stCondLst>
                      <p:childTnLst>
                        <p:par>
                          <p:cTn id="70" fill="hold" nodeType="withGroup">
                            <p:stCondLst>
                              <p:cond delay="0"/>
                            </p:stCondLst>
                            <p:childTnLst>
                              <p:par>
                                <p:cTn id="71" presetID="4" presetClass="entr" presetSubtype="16" fill="hold" grpId="0" nodeType="click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box(in)">
                                      <p:cBhvr>
                                        <p:cTn id="73" dur="500"/>
                                        <p:tgtEl>
                                          <p:spTgt spid="27"/>
                                        </p:tgtEl>
                                      </p:cBhvr>
                                    </p:animEffect>
                                  </p:childTnLst>
                                </p:cTn>
                              </p:par>
                              <p:par>
                                <p:cTn id="74" presetID="4" presetClass="entr" presetSubtype="16" fill="hold" grpId="0" nodeType="with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box(in)">
                                      <p:cBhvr>
                                        <p:cTn id="76" dur="500"/>
                                        <p:tgtEl>
                                          <p:spTgt spid="28"/>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wipe(down)">
                                      <p:cBhvr>
                                        <p:cTn id="7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3" grpId="0" animBg="1"/>
      <p:bldP spid="17" grpId="0" animBg="1"/>
      <p:bldP spid="19" grpId="0" animBg="1"/>
      <p:bldP spid="20" grpId="0" animBg="1"/>
      <p:bldP spid="21" grpId="0" animBg="1"/>
      <p:bldP spid="22" grpId="0" animBg="1"/>
      <p:bldP spid="23" grpId="0" animBg="1"/>
      <p:bldP spid="24" grpId="0" animBg="1"/>
      <p:bldP spid="25" grpId="0" animBg="1"/>
      <p:bldP spid="26" grpId="0" animBg="1"/>
      <p:bldP spid="26" grpId="1" animBg="1"/>
      <p:bldP spid="27" grpId="0" animBg="1"/>
      <p:bldP spid="28"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Rectangle 2"/>
          <p:cNvSpPr>
            <a:spLocks noGrp="1" noRot="1" noChangeArrowheads="1"/>
          </p:cNvSpPr>
          <p:nvPr>
            <p:ph type="title"/>
          </p:nvPr>
        </p:nvSpPr>
        <p:spPr/>
        <p:txBody>
          <a:bodyPr/>
          <a:lstStyle/>
          <a:p>
            <a:pPr eaLnBrk="1" hangingPunct="1"/>
            <a:r>
              <a:rPr lang="en-US" altLang="zh-CN" dirty="0" smtClean="0">
                <a:solidFill>
                  <a:schemeClr val="bg1"/>
                </a:solidFill>
              </a:rPr>
              <a:t>PAGEIOLATCH</a:t>
            </a:r>
            <a:endParaRPr lang="zh-CN" altLang="en-US" dirty="0" smtClean="0">
              <a:solidFill>
                <a:schemeClr val="bg1"/>
              </a:solidFill>
            </a:endParaRPr>
          </a:p>
        </p:txBody>
      </p:sp>
      <p:sp>
        <p:nvSpPr>
          <p:cNvPr id="18435" name="Rectangle 3"/>
          <p:cNvSpPr>
            <a:spLocks noGrp="1" noRot="1" noChangeArrowheads="1"/>
          </p:cNvSpPr>
          <p:nvPr>
            <p:ph type="body" idx="1"/>
          </p:nvPr>
        </p:nvSpPr>
        <p:spPr/>
        <p:txBody>
          <a:bodyPr/>
          <a:lstStyle/>
          <a:p>
            <a:pPr eaLnBrk="1" hangingPunct="1"/>
            <a:r>
              <a:rPr lang="en-US" altLang="zh-CN" dirty="0" smtClean="0">
                <a:solidFill>
                  <a:schemeClr val="bg1"/>
                </a:solidFill>
              </a:rPr>
              <a:t>If </a:t>
            </a:r>
            <a:r>
              <a:rPr lang="en-US" altLang="zh-CN" dirty="0" smtClean="0">
                <a:solidFill>
                  <a:schemeClr val="bg1"/>
                </a:solidFill>
              </a:rPr>
              <a:t>this is significant in percentage, it typically suggests memory pressure and disk IO subsystem issues. Check memory and disk </a:t>
            </a:r>
            <a:r>
              <a:rPr lang="en-US" altLang="zh-CN" dirty="0" smtClean="0">
                <a:solidFill>
                  <a:schemeClr val="bg1"/>
                </a:solidFill>
              </a:rPr>
              <a:t>counters</a:t>
            </a:r>
          </a:p>
          <a:p>
            <a:pPr eaLnBrk="1" hangingPunct="1"/>
            <a:r>
              <a:rPr lang="en-US" altLang="zh-CN" dirty="0" smtClean="0">
                <a:solidFill>
                  <a:schemeClr val="bg1"/>
                </a:solidFill>
              </a:rPr>
              <a:t>DMVs to check I/O issues</a:t>
            </a:r>
          </a:p>
          <a:p>
            <a:pPr lvl="1"/>
            <a:r>
              <a:rPr lang="en-US" altLang="zh-CN" dirty="0" err="1" smtClean="0">
                <a:solidFill>
                  <a:schemeClr val="bg1"/>
                </a:solidFill>
              </a:rPr>
              <a:t>sys.dm_io_pending_io_requests</a:t>
            </a:r>
            <a:endParaRPr lang="en-US" altLang="zh-CN" dirty="0" smtClean="0">
              <a:solidFill>
                <a:schemeClr val="bg1"/>
              </a:solidFill>
            </a:endParaRPr>
          </a:p>
          <a:p>
            <a:pPr lvl="1"/>
            <a:r>
              <a:rPr lang="en-US" altLang="zh-CN" dirty="0" err="1" smtClean="0">
                <a:solidFill>
                  <a:schemeClr val="bg1"/>
                </a:solidFill>
              </a:rPr>
              <a:t>sys.dm_exec_query_stats</a:t>
            </a:r>
            <a:endParaRPr lang="en-US" altLang="zh-CN" dirty="0" smtClean="0">
              <a:solidFill>
                <a:schemeClr val="bg1"/>
              </a:solidFill>
            </a:endParaRPr>
          </a:p>
          <a:p>
            <a:pPr lvl="1"/>
            <a:r>
              <a:rPr lang="en-US" altLang="zh-CN" dirty="0" err="1" smtClean="0">
                <a:solidFill>
                  <a:schemeClr val="bg1"/>
                </a:solidFill>
              </a:rPr>
              <a:t>sys.dm_index_operational_stats</a:t>
            </a:r>
            <a:endParaRPr lang="en-US" altLang="zh-CN" dirty="0" smtClean="0">
              <a:solidFill>
                <a:schemeClr val="bg1"/>
              </a:solidFill>
            </a:endParaRPr>
          </a:p>
          <a:p>
            <a:pPr eaLnBrk="1" hangingPunct="1"/>
            <a:endParaRPr lang="zh-CN" altLang="en-US" dirty="0" smtClean="0">
              <a:solidFill>
                <a:schemeClr val="bg1"/>
              </a:solidFill>
            </a:endParaRPr>
          </a:p>
        </p:txBody>
      </p:sp>
    </p:spTree>
    <p:extLst>
      <p:ext uri="{BB962C8B-B14F-4D97-AF65-F5344CB8AC3E}">
        <p14:creationId xmlns:p14="http://schemas.microsoft.com/office/powerpoint/2010/main" val="4848786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Rectangle 71"/>
          <p:cNvSpPr>
            <a:spLocks noChangeArrowheads="1"/>
          </p:cNvSpPr>
          <p:nvPr/>
        </p:nvSpPr>
        <p:spPr bwMode="auto">
          <a:xfrm>
            <a:off x="6705600" y="2209800"/>
            <a:ext cx="2057400" cy="2590800"/>
          </a:xfrm>
          <a:prstGeom prst="rect">
            <a:avLst/>
          </a:prstGeom>
          <a:solidFill>
            <a:schemeClr val="accent1"/>
          </a:solidFill>
          <a:ln w="9525" algn="ctr">
            <a:solidFill>
              <a:schemeClr val="tx1"/>
            </a:solidFill>
            <a:round/>
            <a:headEnd/>
            <a:tailEnd/>
          </a:ln>
        </p:spPr>
        <p:txBody>
          <a:bodyPr/>
          <a:lstStyle/>
          <a:p>
            <a:pPr algn="r" eaLnBrk="0" hangingPunct="0"/>
            <a:endParaRPr lang="en-US" sz="2400">
              <a:latin typeface="Times"/>
            </a:endParaRPr>
          </a:p>
        </p:txBody>
      </p:sp>
      <p:sp>
        <p:nvSpPr>
          <p:cNvPr id="124" name="Rectangle 123"/>
          <p:cNvSpPr/>
          <p:nvPr/>
        </p:nvSpPr>
        <p:spPr bwMode="auto">
          <a:xfrm>
            <a:off x="6705600" y="3657600"/>
            <a:ext cx="1447800" cy="304800"/>
          </a:xfrm>
          <a:prstGeom prst="rect">
            <a:avLst/>
          </a:prstGeom>
          <a:solidFill>
            <a:schemeClr val="accent3">
              <a:lumMod val="50000"/>
            </a:schemeClr>
          </a:solidFill>
          <a:ln w="9525" cap="flat" cmpd="sng" algn="ctr">
            <a:solidFill>
              <a:schemeClr val="tx1"/>
            </a:solidFill>
            <a:prstDash val="solid"/>
            <a:round/>
            <a:headEnd type="none" w="med" len="med"/>
            <a:tailEnd type="none" w="med" len="med"/>
          </a:ln>
          <a:effectLst/>
        </p:spPr>
        <p:txBody>
          <a:bodyPr/>
          <a:lstStyle/>
          <a:p>
            <a:pPr algn="r" eaLnBrk="0" hangingPunct="0">
              <a:defRPr/>
            </a:pPr>
            <a:endParaRPr lang="en-US" sz="2400" dirty="0">
              <a:latin typeface="Times" pitchFamily="-28" charset="0"/>
            </a:endParaRPr>
          </a:p>
        </p:txBody>
      </p:sp>
      <p:sp>
        <p:nvSpPr>
          <p:cNvPr id="120" name="Rectangle 119"/>
          <p:cNvSpPr>
            <a:spLocks noChangeArrowheads="1"/>
          </p:cNvSpPr>
          <p:nvPr/>
        </p:nvSpPr>
        <p:spPr bwMode="auto">
          <a:xfrm>
            <a:off x="7239000" y="3657600"/>
            <a:ext cx="381000" cy="304800"/>
          </a:xfrm>
          <a:prstGeom prst="rect">
            <a:avLst/>
          </a:prstGeom>
          <a:solidFill>
            <a:schemeClr val="bg1"/>
          </a:solidFill>
          <a:ln w="9525" algn="ctr">
            <a:solidFill>
              <a:schemeClr val="tx1"/>
            </a:solidFill>
            <a:round/>
            <a:headEnd/>
            <a:tailEnd/>
          </a:ln>
        </p:spPr>
        <p:txBody>
          <a:bodyPr/>
          <a:lstStyle/>
          <a:p>
            <a:pPr eaLnBrk="0" hangingPunct="0"/>
            <a:r>
              <a:rPr lang="en-US" sz="1400">
                <a:latin typeface="Courier New" pitchFamily="49" charset="0"/>
                <a:cs typeface="Courier New" pitchFamily="49" charset="0"/>
              </a:rPr>
              <a:t>4</a:t>
            </a:r>
          </a:p>
        </p:txBody>
      </p:sp>
      <p:sp>
        <p:nvSpPr>
          <p:cNvPr id="121" name="Rectangle 120"/>
          <p:cNvSpPr>
            <a:spLocks noChangeArrowheads="1"/>
          </p:cNvSpPr>
          <p:nvPr/>
        </p:nvSpPr>
        <p:spPr bwMode="auto">
          <a:xfrm>
            <a:off x="7620000" y="3657600"/>
            <a:ext cx="533400" cy="304800"/>
          </a:xfrm>
          <a:prstGeom prst="rect">
            <a:avLst/>
          </a:prstGeom>
          <a:solidFill>
            <a:schemeClr val="bg1"/>
          </a:solidFill>
          <a:ln w="9525" algn="ctr">
            <a:solidFill>
              <a:schemeClr val="tx1"/>
            </a:solidFill>
            <a:round/>
            <a:headEnd/>
            <a:tailEnd/>
          </a:ln>
        </p:spPr>
        <p:txBody>
          <a:bodyPr/>
          <a:lstStyle/>
          <a:p>
            <a:pPr eaLnBrk="0" hangingPunct="0"/>
            <a:r>
              <a:rPr lang="en-US" sz="1400">
                <a:latin typeface="Courier New" pitchFamily="49" charset="0"/>
                <a:cs typeface="Courier New" pitchFamily="49" charset="0"/>
              </a:rPr>
              <a:t>400</a:t>
            </a:r>
          </a:p>
        </p:txBody>
      </p:sp>
      <p:grpSp>
        <p:nvGrpSpPr>
          <p:cNvPr id="19462" name="Group 68"/>
          <p:cNvGrpSpPr>
            <a:grpSpLocks/>
          </p:cNvGrpSpPr>
          <p:nvPr/>
        </p:nvGrpSpPr>
        <p:grpSpPr bwMode="auto">
          <a:xfrm>
            <a:off x="228600" y="2286000"/>
            <a:ext cx="2057400" cy="2590800"/>
            <a:chOff x="228600" y="2286000"/>
            <a:chExt cx="2057400" cy="2590800"/>
          </a:xfrm>
        </p:grpSpPr>
        <p:sp>
          <p:nvSpPr>
            <p:cNvPr id="19492" name="Rectangle 5"/>
            <p:cNvSpPr>
              <a:spLocks noChangeArrowheads="1"/>
            </p:cNvSpPr>
            <p:nvPr/>
          </p:nvSpPr>
          <p:spPr bwMode="auto">
            <a:xfrm>
              <a:off x="228600" y="2286000"/>
              <a:ext cx="2057400" cy="2590800"/>
            </a:xfrm>
            <a:prstGeom prst="rect">
              <a:avLst/>
            </a:prstGeom>
            <a:solidFill>
              <a:schemeClr val="accent1"/>
            </a:solidFill>
            <a:ln w="9525" algn="ctr">
              <a:solidFill>
                <a:schemeClr val="tx1"/>
              </a:solidFill>
              <a:round/>
              <a:headEnd/>
              <a:tailEnd/>
            </a:ln>
          </p:spPr>
          <p:txBody>
            <a:bodyPr/>
            <a:lstStyle/>
            <a:p>
              <a:pPr algn="r" eaLnBrk="0" hangingPunct="0"/>
              <a:endParaRPr lang="en-US" sz="2400">
                <a:latin typeface="Times"/>
              </a:endParaRPr>
            </a:p>
          </p:txBody>
        </p:sp>
        <p:sp>
          <p:nvSpPr>
            <p:cNvPr id="7" name="Rectangle 6"/>
            <p:cNvSpPr/>
            <p:nvPr/>
          </p:nvSpPr>
          <p:spPr bwMode="auto">
            <a:xfrm>
              <a:off x="228600" y="3429000"/>
              <a:ext cx="2057400" cy="304800"/>
            </a:xfrm>
            <a:prstGeom prst="rect">
              <a:avLst/>
            </a:prstGeom>
            <a:solidFill>
              <a:schemeClr val="accent3">
                <a:lumMod val="50000"/>
              </a:schemeClr>
            </a:solidFill>
            <a:ln w="9525" cap="flat" cmpd="sng" algn="ctr">
              <a:solidFill>
                <a:schemeClr val="tx1"/>
              </a:solidFill>
              <a:prstDash val="solid"/>
              <a:round/>
              <a:headEnd type="none" w="med" len="med"/>
              <a:tailEnd type="none" w="med" len="med"/>
            </a:ln>
            <a:effectLst/>
          </p:spPr>
          <p:txBody>
            <a:bodyPr/>
            <a:lstStyle/>
            <a:p>
              <a:pPr algn="r" eaLnBrk="0" hangingPunct="0">
                <a:defRPr/>
              </a:pPr>
              <a:endParaRPr lang="en-US" sz="2400" dirty="0">
                <a:latin typeface="Times" pitchFamily="-28" charset="0"/>
              </a:endParaRPr>
            </a:p>
          </p:txBody>
        </p:sp>
        <p:sp>
          <p:nvSpPr>
            <p:cNvPr id="19494" name="Rectangle 8"/>
            <p:cNvSpPr>
              <a:spLocks noChangeArrowheads="1"/>
            </p:cNvSpPr>
            <p:nvPr/>
          </p:nvSpPr>
          <p:spPr bwMode="auto">
            <a:xfrm>
              <a:off x="1828800" y="4572000"/>
              <a:ext cx="457200" cy="304800"/>
            </a:xfrm>
            <a:prstGeom prst="rect">
              <a:avLst/>
            </a:prstGeom>
            <a:solidFill>
              <a:schemeClr val="bg1"/>
            </a:solidFill>
            <a:ln w="9525" algn="ctr">
              <a:solidFill>
                <a:schemeClr val="tx1"/>
              </a:solidFill>
              <a:round/>
              <a:headEnd/>
              <a:tailEnd/>
            </a:ln>
          </p:spPr>
          <p:txBody>
            <a:bodyPr/>
            <a:lstStyle/>
            <a:p>
              <a:pPr eaLnBrk="0" hangingPunct="0"/>
              <a:r>
                <a:rPr lang="en-US" sz="1400">
                  <a:latin typeface="Courier New" pitchFamily="49" charset="0"/>
                  <a:cs typeface="Courier New" pitchFamily="49" charset="0"/>
                </a:rPr>
                <a:t>96</a:t>
              </a:r>
            </a:p>
          </p:txBody>
        </p:sp>
        <p:sp>
          <p:nvSpPr>
            <p:cNvPr id="19495" name="Rectangle 10"/>
            <p:cNvSpPr>
              <a:spLocks noChangeArrowheads="1"/>
            </p:cNvSpPr>
            <p:nvPr/>
          </p:nvSpPr>
          <p:spPr bwMode="auto">
            <a:xfrm>
              <a:off x="228600" y="3429000"/>
              <a:ext cx="304800" cy="304800"/>
            </a:xfrm>
            <a:prstGeom prst="rect">
              <a:avLst/>
            </a:prstGeom>
            <a:solidFill>
              <a:schemeClr val="bg1"/>
            </a:solidFill>
            <a:ln w="9525" algn="ctr">
              <a:solidFill>
                <a:schemeClr val="tx1"/>
              </a:solidFill>
              <a:round/>
              <a:headEnd/>
              <a:tailEnd/>
            </a:ln>
          </p:spPr>
          <p:txBody>
            <a:bodyPr/>
            <a:lstStyle/>
            <a:p>
              <a:pPr eaLnBrk="0" hangingPunct="0"/>
              <a:r>
                <a:rPr lang="en-US" sz="1400">
                  <a:latin typeface="Courier New" pitchFamily="49" charset="0"/>
                  <a:cs typeface="Courier New" pitchFamily="49" charset="0"/>
                </a:rPr>
                <a:t>1</a:t>
              </a:r>
            </a:p>
          </p:txBody>
        </p:sp>
        <p:sp>
          <p:nvSpPr>
            <p:cNvPr id="19496" name="Rectangle 16"/>
            <p:cNvSpPr>
              <a:spLocks noChangeArrowheads="1"/>
            </p:cNvSpPr>
            <p:nvPr/>
          </p:nvSpPr>
          <p:spPr bwMode="auto">
            <a:xfrm>
              <a:off x="228600" y="2286000"/>
              <a:ext cx="2057400" cy="304800"/>
            </a:xfrm>
            <a:prstGeom prst="rect">
              <a:avLst/>
            </a:prstGeom>
            <a:solidFill>
              <a:schemeClr val="bg1"/>
            </a:solidFill>
            <a:ln w="9525" algn="ctr">
              <a:solidFill>
                <a:schemeClr val="tx1"/>
              </a:solidFill>
              <a:round/>
              <a:headEnd/>
              <a:tailEnd/>
            </a:ln>
          </p:spPr>
          <p:txBody>
            <a:bodyPr/>
            <a:lstStyle/>
            <a:p>
              <a:pPr eaLnBrk="0" hangingPunct="0"/>
              <a:r>
                <a:rPr lang="en-US" sz="1400">
                  <a:latin typeface="Courier New" pitchFamily="49" charset="0"/>
                  <a:cs typeface="Courier New" pitchFamily="49" charset="0"/>
                </a:rPr>
                <a:t>Page 100</a:t>
              </a:r>
            </a:p>
          </p:txBody>
        </p:sp>
        <p:sp>
          <p:nvSpPr>
            <p:cNvPr id="19497" name="Rectangle 48"/>
            <p:cNvSpPr>
              <a:spLocks noChangeArrowheads="1"/>
            </p:cNvSpPr>
            <p:nvPr/>
          </p:nvSpPr>
          <p:spPr bwMode="auto">
            <a:xfrm>
              <a:off x="228600" y="2590800"/>
              <a:ext cx="2057400" cy="304800"/>
            </a:xfrm>
            <a:prstGeom prst="rect">
              <a:avLst/>
            </a:prstGeom>
            <a:solidFill>
              <a:schemeClr val="bg1"/>
            </a:solidFill>
            <a:ln w="9525" algn="ctr">
              <a:solidFill>
                <a:schemeClr val="tx1"/>
              </a:solidFill>
              <a:round/>
              <a:headEnd/>
              <a:tailEnd/>
            </a:ln>
          </p:spPr>
          <p:txBody>
            <a:bodyPr/>
            <a:lstStyle/>
            <a:p>
              <a:pPr eaLnBrk="0" hangingPunct="0"/>
              <a:r>
                <a:rPr lang="en-US" sz="1400">
                  <a:latin typeface="Courier New" pitchFamily="49" charset="0"/>
                  <a:cs typeface="Courier New" pitchFamily="49" charset="0"/>
                </a:rPr>
                <a:t>m_freedata=126</a:t>
              </a:r>
            </a:p>
          </p:txBody>
        </p:sp>
        <p:sp>
          <p:nvSpPr>
            <p:cNvPr id="19498" name="Rectangle 50"/>
            <p:cNvSpPr>
              <a:spLocks noChangeArrowheads="1"/>
            </p:cNvSpPr>
            <p:nvPr/>
          </p:nvSpPr>
          <p:spPr bwMode="auto">
            <a:xfrm>
              <a:off x="533400" y="3429000"/>
              <a:ext cx="533400" cy="304800"/>
            </a:xfrm>
            <a:prstGeom prst="rect">
              <a:avLst/>
            </a:prstGeom>
            <a:solidFill>
              <a:schemeClr val="bg1"/>
            </a:solidFill>
            <a:ln w="9525" algn="ctr">
              <a:solidFill>
                <a:schemeClr val="tx1"/>
              </a:solidFill>
              <a:round/>
              <a:headEnd/>
              <a:tailEnd/>
            </a:ln>
          </p:spPr>
          <p:txBody>
            <a:bodyPr/>
            <a:lstStyle/>
            <a:p>
              <a:pPr eaLnBrk="0" hangingPunct="0"/>
              <a:r>
                <a:rPr lang="en-US" sz="1400">
                  <a:latin typeface="Courier New" pitchFamily="49" charset="0"/>
                  <a:cs typeface="Courier New" pitchFamily="49" charset="0"/>
                </a:rPr>
                <a:t>100</a:t>
              </a:r>
            </a:p>
          </p:txBody>
        </p:sp>
        <p:sp>
          <p:nvSpPr>
            <p:cNvPr id="19499" name="Rectangle 54"/>
            <p:cNvSpPr>
              <a:spLocks noChangeArrowheads="1"/>
            </p:cNvSpPr>
            <p:nvPr/>
          </p:nvSpPr>
          <p:spPr bwMode="auto">
            <a:xfrm>
              <a:off x="1066800" y="3429000"/>
              <a:ext cx="304800" cy="304800"/>
            </a:xfrm>
            <a:prstGeom prst="rect">
              <a:avLst/>
            </a:prstGeom>
            <a:solidFill>
              <a:schemeClr val="bg1"/>
            </a:solidFill>
            <a:ln w="9525" algn="ctr">
              <a:solidFill>
                <a:schemeClr val="tx1"/>
              </a:solidFill>
              <a:round/>
              <a:headEnd/>
              <a:tailEnd/>
            </a:ln>
          </p:spPr>
          <p:txBody>
            <a:bodyPr/>
            <a:lstStyle/>
            <a:p>
              <a:pPr eaLnBrk="0" hangingPunct="0"/>
              <a:r>
                <a:rPr lang="en-US" sz="1400">
                  <a:latin typeface="Courier New" pitchFamily="49" charset="0"/>
                  <a:cs typeface="Courier New" pitchFamily="49" charset="0"/>
                </a:rPr>
                <a:t>2</a:t>
              </a:r>
            </a:p>
          </p:txBody>
        </p:sp>
        <p:sp>
          <p:nvSpPr>
            <p:cNvPr id="19500" name="Rectangle 58"/>
            <p:cNvSpPr>
              <a:spLocks noChangeArrowheads="1"/>
            </p:cNvSpPr>
            <p:nvPr/>
          </p:nvSpPr>
          <p:spPr bwMode="auto">
            <a:xfrm>
              <a:off x="1371600" y="3429000"/>
              <a:ext cx="533400" cy="304800"/>
            </a:xfrm>
            <a:prstGeom prst="rect">
              <a:avLst/>
            </a:prstGeom>
            <a:solidFill>
              <a:schemeClr val="bg1"/>
            </a:solidFill>
            <a:ln w="9525" algn="ctr">
              <a:solidFill>
                <a:schemeClr val="tx1"/>
              </a:solidFill>
              <a:round/>
              <a:headEnd/>
              <a:tailEnd/>
            </a:ln>
          </p:spPr>
          <p:txBody>
            <a:bodyPr/>
            <a:lstStyle/>
            <a:p>
              <a:pPr eaLnBrk="0" hangingPunct="0"/>
              <a:r>
                <a:rPr lang="en-US" sz="1400">
                  <a:latin typeface="Courier New" pitchFamily="49" charset="0"/>
                  <a:cs typeface="Courier New" pitchFamily="49" charset="0"/>
                </a:rPr>
                <a:t>200</a:t>
              </a:r>
            </a:p>
          </p:txBody>
        </p:sp>
        <p:sp>
          <p:nvSpPr>
            <p:cNvPr id="19501" name="Rectangle 60"/>
            <p:cNvSpPr>
              <a:spLocks noChangeArrowheads="1"/>
            </p:cNvSpPr>
            <p:nvPr/>
          </p:nvSpPr>
          <p:spPr bwMode="auto">
            <a:xfrm>
              <a:off x="1295400" y="4572000"/>
              <a:ext cx="533400" cy="304800"/>
            </a:xfrm>
            <a:prstGeom prst="rect">
              <a:avLst/>
            </a:prstGeom>
            <a:solidFill>
              <a:schemeClr val="bg1"/>
            </a:solidFill>
            <a:ln w="9525" algn="ctr">
              <a:solidFill>
                <a:schemeClr val="tx1"/>
              </a:solidFill>
              <a:round/>
              <a:headEnd/>
              <a:tailEnd/>
            </a:ln>
          </p:spPr>
          <p:txBody>
            <a:bodyPr/>
            <a:lstStyle/>
            <a:p>
              <a:pPr eaLnBrk="0" hangingPunct="0"/>
              <a:r>
                <a:rPr lang="en-US" sz="1400">
                  <a:latin typeface="Courier New" pitchFamily="49" charset="0"/>
                  <a:cs typeface="Courier New" pitchFamily="49" charset="0"/>
                </a:rPr>
                <a:t>111</a:t>
              </a:r>
            </a:p>
          </p:txBody>
        </p:sp>
        <p:cxnSp>
          <p:nvCxnSpPr>
            <p:cNvPr id="19502" name="Straight Arrow Connector 64"/>
            <p:cNvCxnSpPr>
              <a:cxnSpLocks noChangeShapeType="1"/>
            </p:cNvCxnSpPr>
            <p:nvPr/>
          </p:nvCxnSpPr>
          <p:spPr bwMode="auto">
            <a:xfrm rot="16200000" flipH="1">
              <a:off x="1676400" y="3048000"/>
              <a:ext cx="533400" cy="228600"/>
            </a:xfrm>
            <a:prstGeom prst="straightConnector1">
              <a:avLst/>
            </a:prstGeom>
            <a:noFill/>
            <a:ln w="9525" algn="ctr">
              <a:solidFill>
                <a:schemeClr val="tx1"/>
              </a:solidFill>
              <a:round/>
              <a:headEnd/>
              <a:tailEnd type="arrow" w="med" len="med"/>
            </a:ln>
          </p:spPr>
        </p:cxnSp>
      </p:grpSp>
      <p:sp>
        <p:nvSpPr>
          <p:cNvPr id="125" name="Rectangle 124"/>
          <p:cNvSpPr/>
          <p:nvPr/>
        </p:nvSpPr>
        <p:spPr bwMode="auto">
          <a:xfrm>
            <a:off x="228600" y="3733800"/>
            <a:ext cx="1447800" cy="304800"/>
          </a:xfrm>
          <a:prstGeom prst="rect">
            <a:avLst/>
          </a:prstGeom>
          <a:solidFill>
            <a:schemeClr val="accent3">
              <a:lumMod val="50000"/>
            </a:schemeClr>
          </a:solidFill>
          <a:ln w="9525" cap="flat" cmpd="sng" algn="ctr">
            <a:solidFill>
              <a:schemeClr val="tx1"/>
            </a:solidFill>
            <a:prstDash val="solid"/>
            <a:round/>
            <a:headEnd type="none" w="med" len="med"/>
            <a:tailEnd type="none" w="med" len="med"/>
          </a:ln>
          <a:effectLst/>
        </p:spPr>
        <p:txBody>
          <a:bodyPr/>
          <a:lstStyle/>
          <a:p>
            <a:pPr algn="r" eaLnBrk="0" hangingPunct="0">
              <a:defRPr/>
            </a:pPr>
            <a:endParaRPr lang="en-US" sz="2400" dirty="0">
              <a:latin typeface="Times" pitchFamily="-28" charset="0"/>
            </a:endParaRPr>
          </a:p>
        </p:txBody>
      </p:sp>
      <p:sp>
        <p:nvSpPr>
          <p:cNvPr id="19464" name="Rectangle 110"/>
          <p:cNvSpPr>
            <a:spLocks noChangeArrowheads="1"/>
          </p:cNvSpPr>
          <p:nvPr/>
        </p:nvSpPr>
        <p:spPr bwMode="auto">
          <a:xfrm>
            <a:off x="6705600" y="2514600"/>
            <a:ext cx="2057400" cy="304800"/>
          </a:xfrm>
          <a:prstGeom prst="rect">
            <a:avLst/>
          </a:prstGeom>
          <a:solidFill>
            <a:schemeClr val="bg1"/>
          </a:solidFill>
          <a:ln w="9525" algn="ctr">
            <a:solidFill>
              <a:schemeClr val="tx1"/>
            </a:solidFill>
            <a:round/>
            <a:headEnd/>
            <a:tailEnd/>
          </a:ln>
        </p:spPr>
        <p:txBody>
          <a:bodyPr/>
          <a:lstStyle/>
          <a:p>
            <a:pPr eaLnBrk="0" hangingPunct="0"/>
            <a:r>
              <a:rPr lang="en-US" sz="1400">
                <a:latin typeface="Courier New" pitchFamily="49" charset="0"/>
                <a:cs typeface="Courier New" pitchFamily="49" charset="0"/>
              </a:rPr>
              <a:t>m_freedata=126</a:t>
            </a:r>
          </a:p>
        </p:txBody>
      </p:sp>
      <p:sp>
        <p:nvSpPr>
          <p:cNvPr id="19465" name="Title 1"/>
          <p:cNvSpPr>
            <a:spLocks noGrp="1"/>
          </p:cNvSpPr>
          <p:nvPr>
            <p:ph type="title"/>
          </p:nvPr>
        </p:nvSpPr>
        <p:spPr>
          <a:xfrm>
            <a:off x="228600" y="304800"/>
            <a:ext cx="8613775" cy="685800"/>
          </a:xfrm>
        </p:spPr>
        <p:txBody>
          <a:bodyPr>
            <a:normAutofit/>
          </a:bodyPr>
          <a:lstStyle/>
          <a:p>
            <a:pPr eaLnBrk="1" hangingPunct="1"/>
            <a:r>
              <a:rPr lang="en-US" altLang="zh-CN" sz="3200" dirty="0" smtClean="0">
                <a:solidFill>
                  <a:schemeClr val="bg1"/>
                </a:solidFill>
              </a:rPr>
              <a:t>PAGELATCH</a:t>
            </a:r>
            <a:endParaRPr lang="en-US" sz="3200" dirty="0" smtClean="0">
              <a:solidFill>
                <a:schemeClr val="bg1"/>
              </a:solidFill>
            </a:endParaRPr>
          </a:p>
        </p:txBody>
      </p:sp>
      <p:sp>
        <p:nvSpPr>
          <p:cNvPr id="53" name="Cloud Callout 52"/>
          <p:cNvSpPr/>
          <p:nvPr/>
        </p:nvSpPr>
        <p:spPr bwMode="auto">
          <a:xfrm>
            <a:off x="2667000" y="2514600"/>
            <a:ext cx="1752600" cy="1143000"/>
          </a:xfrm>
          <a:prstGeom prst="cloudCallout">
            <a:avLst>
              <a:gd name="adj1" fmla="val -28773"/>
              <a:gd name="adj2" fmla="val -84791"/>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a:lstStyle/>
          <a:p>
            <a:pPr algn="ctr" eaLnBrk="0" hangingPunct="0">
              <a:defRPr/>
            </a:pPr>
            <a:r>
              <a:rPr lang="en-US" sz="1400" dirty="0">
                <a:latin typeface="Courier New" pitchFamily="49" charset="0"/>
                <a:cs typeface="Courier New" pitchFamily="49" charset="0"/>
              </a:rPr>
              <a:t>IX Page 100</a:t>
            </a:r>
          </a:p>
        </p:txBody>
      </p:sp>
      <p:sp>
        <p:nvSpPr>
          <p:cNvPr id="56" name="Rectangle 55"/>
          <p:cNvSpPr/>
          <p:nvPr/>
        </p:nvSpPr>
        <p:spPr bwMode="auto">
          <a:xfrm>
            <a:off x="2514600" y="1295400"/>
            <a:ext cx="2057400" cy="76200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eaLnBrk="0" hangingPunct="0">
              <a:defRPr/>
            </a:pPr>
            <a:r>
              <a:rPr lang="en-US" sz="1400" dirty="0">
                <a:latin typeface="Courier New" pitchFamily="49" charset="0"/>
                <a:cs typeface="Courier New" pitchFamily="49" charset="0"/>
              </a:rPr>
              <a:t>INSERT VALUES (3,300)</a:t>
            </a:r>
          </a:p>
        </p:txBody>
      </p:sp>
      <p:sp>
        <p:nvSpPr>
          <p:cNvPr id="46" name="Rectangle 45"/>
          <p:cNvSpPr/>
          <p:nvPr/>
        </p:nvSpPr>
        <p:spPr bwMode="auto">
          <a:xfrm>
            <a:off x="2590800" y="3810000"/>
            <a:ext cx="2057400" cy="762000"/>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eaLnBrk="0" hangingPunct="0">
              <a:defRPr/>
            </a:pPr>
            <a:r>
              <a:rPr lang="en-US" sz="1400" dirty="0">
                <a:latin typeface="Courier New" pitchFamily="49" charset="0"/>
                <a:cs typeface="Courier New" pitchFamily="49" charset="0"/>
              </a:rPr>
              <a:t>INSERT VALUES (4,400)</a:t>
            </a:r>
          </a:p>
        </p:txBody>
      </p:sp>
      <p:sp>
        <p:nvSpPr>
          <p:cNvPr id="48" name="Cloud Callout 47"/>
          <p:cNvSpPr>
            <a:spLocks noChangeArrowheads="1"/>
          </p:cNvSpPr>
          <p:nvPr/>
        </p:nvSpPr>
        <p:spPr bwMode="auto">
          <a:xfrm>
            <a:off x="2819400" y="5105400"/>
            <a:ext cx="1752600" cy="1143000"/>
          </a:xfrm>
          <a:prstGeom prst="cloudCallout">
            <a:avLst>
              <a:gd name="adj1" fmla="val -28773"/>
              <a:gd name="adj2" fmla="val -84792"/>
            </a:avLst>
          </a:prstGeom>
          <a:ln>
            <a:headEnd/>
            <a:tailEnd/>
          </a:ln>
        </p:spPr>
        <p:style>
          <a:lnRef idx="1">
            <a:schemeClr val="accent4"/>
          </a:lnRef>
          <a:fillRef idx="2">
            <a:schemeClr val="accent4"/>
          </a:fillRef>
          <a:effectRef idx="1">
            <a:schemeClr val="accent4"/>
          </a:effectRef>
          <a:fontRef idx="minor">
            <a:schemeClr val="dk1"/>
          </a:fontRef>
        </p:style>
        <p:txBody>
          <a:bodyPr/>
          <a:lstStyle/>
          <a:p>
            <a:pPr algn="ctr" eaLnBrk="0" hangingPunct="0"/>
            <a:r>
              <a:rPr lang="en-US" sz="1400" dirty="0">
                <a:latin typeface="Courier New" pitchFamily="49" charset="0"/>
                <a:cs typeface="Courier New" pitchFamily="49" charset="0"/>
              </a:rPr>
              <a:t>IX Page 100</a:t>
            </a:r>
          </a:p>
        </p:txBody>
      </p:sp>
      <p:sp>
        <p:nvSpPr>
          <p:cNvPr id="74" name="Rectangle 73"/>
          <p:cNvSpPr/>
          <p:nvPr/>
        </p:nvSpPr>
        <p:spPr bwMode="auto">
          <a:xfrm>
            <a:off x="6705600" y="3352800"/>
            <a:ext cx="2057400" cy="304800"/>
          </a:xfrm>
          <a:prstGeom prst="rect">
            <a:avLst/>
          </a:prstGeom>
          <a:solidFill>
            <a:schemeClr val="accent3">
              <a:lumMod val="50000"/>
            </a:schemeClr>
          </a:solidFill>
          <a:ln w="9525" cap="flat" cmpd="sng" algn="ctr">
            <a:solidFill>
              <a:schemeClr val="tx1"/>
            </a:solidFill>
            <a:prstDash val="solid"/>
            <a:round/>
            <a:headEnd type="none" w="med" len="med"/>
            <a:tailEnd type="none" w="med" len="med"/>
          </a:ln>
          <a:effectLst/>
        </p:spPr>
        <p:txBody>
          <a:bodyPr/>
          <a:lstStyle/>
          <a:p>
            <a:pPr algn="r" eaLnBrk="0" hangingPunct="0">
              <a:defRPr/>
            </a:pPr>
            <a:endParaRPr lang="en-US" sz="2400" dirty="0">
              <a:latin typeface="Times" pitchFamily="-28" charset="0"/>
            </a:endParaRPr>
          </a:p>
        </p:txBody>
      </p:sp>
      <p:sp>
        <p:nvSpPr>
          <p:cNvPr id="19471" name="Rectangle 74"/>
          <p:cNvSpPr>
            <a:spLocks noChangeArrowheads="1"/>
          </p:cNvSpPr>
          <p:nvPr/>
        </p:nvSpPr>
        <p:spPr bwMode="auto">
          <a:xfrm>
            <a:off x="8305800" y="4495800"/>
            <a:ext cx="457200" cy="304800"/>
          </a:xfrm>
          <a:prstGeom prst="rect">
            <a:avLst/>
          </a:prstGeom>
          <a:solidFill>
            <a:schemeClr val="bg1"/>
          </a:solidFill>
          <a:ln w="9525" algn="ctr">
            <a:solidFill>
              <a:schemeClr val="tx1"/>
            </a:solidFill>
            <a:round/>
            <a:headEnd/>
            <a:tailEnd/>
          </a:ln>
        </p:spPr>
        <p:txBody>
          <a:bodyPr/>
          <a:lstStyle/>
          <a:p>
            <a:pPr eaLnBrk="0" hangingPunct="0"/>
            <a:r>
              <a:rPr lang="en-US" sz="1400">
                <a:latin typeface="Courier New" pitchFamily="49" charset="0"/>
                <a:cs typeface="Courier New" pitchFamily="49" charset="0"/>
              </a:rPr>
              <a:t>96</a:t>
            </a:r>
          </a:p>
        </p:txBody>
      </p:sp>
      <p:sp>
        <p:nvSpPr>
          <p:cNvPr id="19472" name="Rectangle 86"/>
          <p:cNvSpPr>
            <a:spLocks noChangeArrowheads="1"/>
          </p:cNvSpPr>
          <p:nvPr/>
        </p:nvSpPr>
        <p:spPr bwMode="auto">
          <a:xfrm>
            <a:off x="6705600" y="3352800"/>
            <a:ext cx="304800" cy="304800"/>
          </a:xfrm>
          <a:prstGeom prst="rect">
            <a:avLst/>
          </a:prstGeom>
          <a:solidFill>
            <a:schemeClr val="bg1"/>
          </a:solidFill>
          <a:ln w="9525" algn="ctr">
            <a:solidFill>
              <a:schemeClr val="tx1"/>
            </a:solidFill>
            <a:round/>
            <a:headEnd/>
            <a:tailEnd/>
          </a:ln>
        </p:spPr>
        <p:txBody>
          <a:bodyPr/>
          <a:lstStyle/>
          <a:p>
            <a:pPr eaLnBrk="0" hangingPunct="0"/>
            <a:r>
              <a:rPr lang="en-US" sz="1400">
                <a:latin typeface="Courier New" pitchFamily="49" charset="0"/>
                <a:cs typeface="Courier New" pitchFamily="49" charset="0"/>
              </a:rPr>
              <a:t>1</a:t>
            </a:r>
          </a:p>
        </p:txBody>
      </p:sp>
      <p:sp>
        <p:nvSpPr>
          <p:cNvPr id="19473" name="Rectangle 87"/>
          <p:cNvSpPr>
            <a:spLocks noChangeArrowheads="1"/>
          </p:cNvSpPr>
          <p:nvPr/>
        </p:nvSpPr>
        <p:spPr bwMode="auto">
          <a:xfrm>
            <a:off x="6705600" y="2209800"/>
            <a:ext cx="2057400" cy="304800"/>
          </a:xfrm>
          <a:prstGeom prst="rect">
            <a:avLst/>
          </a:prstGeom>
          <a:solidFill>
            <a:schemeClr val="bg1"/>
          </a:solidFill>
          <a:ln w="9525" algn="ctr">
            <a:solidFill>
              <a:schemeClr val="tx1"/>
            </a:solidFill>
            <a:round/>
            <a:headEnd/>
            <a:tailEnd/>
          </a:ln>
        </p:spPr>
        <p:txBody>
          <a:bodyPr/>
          <a:lstStyle/>
          <a:p>
            <a:pPr eaLnBrk="0" hangingPunct="0"/>
            <a:r>
              <a:rPr lang="en-US" sz="1400">
                <a:latin typeface="Courier New" pitchFamily="49" charset="0"/>
                <a:cs typeface="Courier New" pitchFamily="49" charset="0"/>
              </a:rPr>
              <a:t>Page 100</a:t>
            </a:r>
          </a:p>
        </p:txBody>
      </p:sp>
      <p:sp>
        <p:nvSpPr>
          <p:cNvPr id="19474" name="Rectangle 92"/>
          <p:cNvSpPr>
            <a:spLocks noChangeArrowheads="1"/>
          </p:cNvSpPr>
          <p:nvPr/>
        </p:nvSpPr>
        <p:spPr bwMode="auto">
          <a:xfrm>
            <a:off x="7010400" y="3352800"/>
            <a:ext cx="533400" cy="304800"/>
          </a:xfrm>
          <a:prstGeom prst="rect">
            <a:avLst/>
          </a:prstGeom>
          <a:solidFill>
            <a:schemeClr val="bg1"/>
          </a:solidFill>
          <a:ln w="9525" algn="ctr">
            <a:solidFill>
              <a:schemeClr val="tx1"/>
            </a:solidFill>
            <a:round/>
            <a:headEnd/>
            <a:tailEnd/>
          </a:ln>
        </p:spPr>
        <p:txBody>
          <a:bodyPr/>
          <a:lstStyle/>
          <a:p>
            <a:pPr eaLnBrk="0" hangingPunct="0"/>
            <a:r>
              <a:rPr lang="en-US" sz="1400">
                <a:latin typeface="Courier New" pitchFamily="49" charset="0"/>
                <a:cs typeface="Courier New" pitchFamily="49" charset="0"/>
              </a:rPr>
              <a:t>100</a:t>
            </a:r>
          </a:p>
        </p:txBody>
      </p:sp>
      <p:sp>
        <p:nvSpPr>
          <p:cNvPr id="19475" name="Rectangle 95"/>
          <p:cNvSpPr>
            <a:spLocks noChangeArrowheads="1"/>
          </p:cNvSpPr>
          <p:nvPr/>
        </p:nvSpPr>
        <p:spPr bwMode="auto">
          <a:xfrm>
            <a:off x="7543800" y="3352800"/>
            <a:ext cx="304800" cy="304800"/>
          </a:xfrm>
          <a:prstGeom prst="rect">
            <a:avLst/>
          </a:prstGeom>
          <a:solidFill>
            <a:schemeClr val="bg1"/>
          </a:solidFill>
          <a:ln w="9525" algn="ctr">
            <a:solidFill>
              <a:schemeClr val="tx1"/>
            </a:solidFill>
            <a:round/>
            <a:headEnd/>
            <a:tailEnd/>
          </a:ln>
        </p:spPr>
        <p:txBody>
          <a:bodyPr/>
          <a:lstStyle/>
          <a:p>
            <a:pPr eaLnBrk="0" hangingPunct="0"/>
            <a:r>
              <a:rPr lang="en-US" sz="1400">
                <a:latin typeface="Courier New" pitchFamily="49" charset="0"/>
                <a:cs typeface="Courier New" pitchFamily="49" charset="0"/>
              </a:rPr>
              <a:t>2</a:t>
            </a:r>
          </a:p>
        </p:txBody>
      </p:sp>
      <p:sp>
        <p:nvSpPr>
          <p:cNvPr id="19476" name="Rectangle 97"/>
          <p:cNvSpPr>
            <a:spLocks noChangeArrowheads="1"/>
          </p:cNvSpPr>
          <p:nvPr/>
        </p:nvSpPr>
        <p:spPr bwMode="auto">
          <a:xfrm>
            <a:off x="7848600" y="3352800"/>
            <a:ext cx="533400" cy="304800"/>
          </a:xfrm>
          <a:prstGeom prst="rect">
            <a:avLst/>
          </a:prstGeom>
          <a:solidFill>
            <a:schemeClr val="bg1"/>
          </a:solidFill>
          <a:ln w="9525" algn="ctr">
            <a:solidFill>
              <a:schemeClr val="tx1"/>
            </a:solidFill>
            <a:round/>
            <a:headEnd/>
            <a:tailEnd/>
          </a:ln>
        </p:spPr>
        <p:txBody>
          <a:bodyPr/>
          <a:lstStyle/>
          <a:p>
            <a:pPr eaLnBrk="0" hangingPunct="0"/>
            <a:r>
              <a:rPr lang="en-US" sz="1400">
                <a:latin typeface="Courier New" pitchFamily="49" charset="0"/>
                <a:cs typeface="Courier New" pitchFamily="49" charset="0"/>
              </a:rPr>
              <a:t>200</a:t>
            </a:r>
          </a:p>
        </p:txBody>
      </p:sp>
      <p:sp>
        <p:nvSpPr>
          <p:cNvPr id="19477" name="Rectangle 99"/>
          <p:cNvSpPr>
            <a:spLocks noChangeArrowheads="1"/>
          </p:cNvSpPr>
          <p:nvPr/>
        </p:nvSpPr>
        <p:spPr bwMode="auto">
          <a:xfrm>
            <a:off x="7772400" y="4495800"/>
            <a:ext cx="533400" cy="304800"/>
          </a:xfrm>
          <a:prstGeom prst="rect">
            <a:avLst/>
          </a:prstGeom>
          <a:solidFill>
            <a:schemeClr val="bg1"/>
          </a:solidFill>
          <a:ln w="9525" algn="ctr">
            <a:solidFill>
              <a:schemeClr val="tx1"/>
            </a:solidFill>
            <a:round/>
            <a:headEnd/>
            <a:tailEnd/>
          </a:ln>
        </p:spPr>
        <p:txBody>
          <a:bodyPr/>
          <a:lstStyle/>
          <a:p>
            <a:pPr eaLnBrk="0" hangingPunct="0"/>
            <a:r>
              <a:rPr lang="en-US" sz="1400">
                <a:latin typeface="Courier New" pitchFamily="49" charset="0"/>
                <a:cs typeface="Courier New" pitchFamily="49" charset="0"/>
              </a:rPr>
              <a:t>111</a:t>
            </a:r>
          </a:p>
        </p:txBody>
      </p:sp>
      <p:sp>
        <p:nvSpPr>
          <p:cNvPr id="103" name="Rectangle 102"/>
          <p:cNvSpPr>
            <a:spLocks noChangeArrowheads="1"/>
          </p:cNvSpPr>
          <p:nvPr/>
        </p:nvSpPr>
        <p:spPr bwMode="auto">
          <a:xfrm>
            <a:off x="8382000" y="3352800"/>
            <a:ext cx="381000" cy="304800"/>
          </a:xfrm>
          <a:prstGeom prst="rect">
            <a:avLst/>
          </a:prstGeom>
          <a:solidFill>
            <a:schemeClr val="bg1"/>
          </a:solidFill>
          <a:ln w="9525" algn="ctr">
            <a:solidFill>
              <a:schemeClr val="tx1"/>
            </a:solidFill>
            <a:round/>
            <a:headEnd/>
            <a:tailEnd/>
          </a:ln>
        </p:spPr>
        <p:txBody>
          <a:bodyPr/>
          <a:lstStyle/>
          <a:p>
            <a:pPr eaLnBrk="0" hangingPunct="0"/>
            <a:r>
              <a:rPr lang="en-US" sz="1400">
                <a:latin typeface="Courier New" pitchFamily="49" charset="0"/>
                <a:cs typeface="Courier New" pitchFamily="49" charset="0"/>
              </a:rPr>
              <a:t>3</a:t>
            </a:r>
          </a:p>
        </p:txBody>
      </p:sp>
      <p:sp>
        <p:nvSpPr>
          <p:cNvPr id="104" name="Rectangle 103"/>
          <p:cNvSpPr>
            <a:spLocks noChangeArrowheads="1"/>
          </p:cNvSpPr>
          <p:nvPr/>
        </p:nvSpPr>
        <p:spPr bwMode="auto">
          <a:xfrm>
            <a:off x="7239000" y="4495800"/>
            <a:ext cx="533400" cy="304800"/>
          </a:xfrm>
          <a:prstGeom prst="rect">
            <a:avLst/>
          </a:prstGeom>
          <a:solidFill>
            <a:schemeClr val="bg1"/>
          </a:solidFill>
          <a:ln w="9525" algn="ctr">
            <a:solidFill>
              <a:schemeClr val="tx1"/>
            </a:solidFill>
            <a:round/>
            <a:headEnd/>
            <a:tailEnd/>
          </a:ln>
        </p:spPr>
        <p:txBody>
          <a:bodyPr/>
          <a:lstStyle/>
          <a:p>
            <a:pPr eaLnBrk="0" hangingPunct="0"/>
            <a:r>
              <a:rPr lang="en-US" sz="1400">
                <a:latin typeface="Courier New" pitchFamily="49" charset="0"/>
                <a:cs typeface="Courier New" pitchFamily="49" charset="0"/>
              </a:rPr>
              <a:t>126</a:t>
            </a:r>
          </a:p>
        </p:txBody>
      </p:sp>
      <p:sp>
        <p:nvSpPr>
          <p:cNvPr id="105" name="Rectangle 104"/>
          <p:cNvSpPr>
            <a:spLocks noChangeArrowheads="1"/>
          </p:cNvSpPr>
          <p:nvPr/>
        </p:nvSpPr>
        <p:spPr bwMode="auto">
          <a:xfrm>
            <a:off x="6705600" y="3657600"/>
            <a:ext cx="533400" cy="304800"/>
          </a:xfrm>
          <a:prstGeom prst="rect">
            <a:avLst/>
          </a:prstGeom>
          <a:solidFill>
            <a:schemeClr val="bg1"/>
          </a:solidFill>
          <a:ln w="9525" algn="ctr">
            <a:solidFill>
              <a:schemeClr val="tx1"/>
            </a:solidFill>
            <a:round/>
            <a:headEnd/>
            <a:tailEnd/>
          </a:ln>
        </p:spPr>
        <p:txBody>
          <a:bodyPr/>
          <a:lstStyle/>
          <a:p>
            <a:pPr eaLnBrk="0" hangingPunct="0"/>
            <a:r>
              <a:rPr lang="en-US" sz="1400">
                <a:latin typeface="Courier New" pitchFamily="49" charset="0"/>
                <a:cs typeface="Courier New" pitchFamily="49" charset="0"/>
              </a:rPr>
              <a:t>300</a:t>
            </a:r>
          </a:p>
        </p:txBody>
      </p:sp>
      <p:cxnSp>
        <p:nvCxnSpPr>
          <p:cNvPr id="19481" name="Straight Arrow Connector 107"/>
          <p:cNvCxnSpPr>
            <a:cxnSpLocks noChangeShapeType="1"/>
            <a:endCxn id="19495" idx="2"/>
          </p:cNvCxnSpPr>
          <p:nvPr/>
        </p:nvCxnSpPr>
        <p:spPr bwMode="auto">
          <a:xfrm rot="10800000">
            <a:off x="381000" y="3733800"/>
            <a:ext cx="1524000" cy="838200"/>
          </a:xfrm>
          <a:prstGeom prst="straightConnector1">
            <a:avLst/>
          </a:prstGeom>
          <a:noFill/>
          <a:ln w="9525" algn="ctr">
            <a:solidFill>
              <a:schemeClr val="tx1"/>
            </a:solidFill>
            <a:round/>
            <a:headEnd/>
            <a:tailEnd type="arrow" w="med" len="med"/>
          </a:ln>
        </p:spPr>
      </p:cxnSp>
      <p:cxnSp>
        <p:nvCxnSpPr>
          <p:cNvPr id="19482" name="Straight Arrow Connector 109"/>
          <p:cNvCxnSpPr>
            <a:cxnSpLocks noChangeShapeType="1"/>
            <a:stCxn id="19501" idx="0"/>
          </p:cNvCxnSpPr>
          <p:nvPr/>
        </p:nvCxnSpPr>
        <p:spPr bwMode="auto">
          <a:xfrm rot="16200000" flipV="1">
            <a:off x="971550" y="3981450"/>
            <a:ext cx="838200" cy="342900"/>
          </a:xfrm>
          <a:prstGeom prst="straightConnector1">
            <a:avLst/>
          </a:prstGeom>
          <a:noFill/>
          <a:ln w="9525" algn="ctr">
            <a:solidFill>
              <a:schemeClr val="tx1"/>
            </a:solidFill>
            <a:round/>
            <a:headEnd/>
            <a:tailEnd type="arrow" w="med" len="med"/>
          </a:ln>
        </p:spPr>
      </p:cxnSp>
      <p:sp>
        <p:nvSpPr>
          <p:cNvPr id="112" name="Rectangle 111"/>
          <p:cNvSpPr>
            <a:spLocks noChangeArrowheads="1"/>
          </p:cNvSpPr>
          <p:nvPr/>
        </p:nvSpPr>
        <p:spPr bwMode="auto">
          <a:xfrm>
            <a:off x="8382000" y="3352800"/>
            <a:ext cx="381000" cy="304800"/>
          </a:xfrm>
          <a:prstGeom prst="rect">
            <a:avLst/>
          </a:prstGeom>
          <a:solidFill>
            <a:schemeClr val="bg1"/>
          </a:solidFill>
          <a:ln w="9525" algn="ctr">
            <a:solidFill>
              <a:schemeClr val="tx1"/>
            </a:solidFill>
            <a:round/>
            <a:headEnd/>
            <a:tailEnd/>
          </a:ln>
        </p:spPr>
        <p:txBody>
          <a:bodyPr/>
          <a:lstStyle/>
          <a:p>
            <a:pPr eaLnBrk="0" hangingPunct="0"/>
            <a:r>
              <a:rPr lang="en-US" sz="1400">
                <a:latin typeface="Courier New" pitchFamily="49" charset="0"/>
                <a:cs typeface="Courier New" pitchFamily="49" charset="0"/>
              </a:rPr>
              <a:t>4</a:t>
            </a:r>
          </a:p>
        </p:txBody>
      </p:sp>
      <p:sp>
        <p:nvSpPr>
          <p:cNvPr id="115" name="Explosion 1 114"/>
          <p:cNvSpPr>
            <a:spLocks noChangeArrowheads="1"/>
          </p:cNvSpPr>
          <p:nvPr/>
        </p:nvSpPr>
        <p:spPr bwMode="auto">
          <a:xfrm>
            <a:off x="4572000" y="2438400"/>
            <a:ext cx="1981200" cy="1371600"/>
          </a:xfrm>
          <a:prstGeom prst="irregularSeal1">
            <a:avLst/>
          </a:prstGeom>
          <a:ln>
            <a:headEnd/>
            <a:tailEnd/>
          </a:ln>
        </p:spPr>
        <p:style>
          <a:lnRef idx="2">
            <a:schemeClr val="accent1"/>
          </a:lnRef>
          <a:fillRef idx="1">
            <a:schemeClr val="lt1"/>
          </a:fillRef>
          <a:effectRef idx="0">
            <a:schemeClr val="accent1"/>
          </a:effectRef>
          <a:fontRef idx="minor">
            <a:schemeClr val="dk1"/>
          </a:fontRef>
        </p:style>
        <p:txBody>
          <a:bodyPr/>
          <a:lstStyle/>
          <a:p>
            <a:pPr algn="r" eaLnBrk="0" hangingPunct="0"/>
            <a:r>
              <a:rPr lang="en-US" sz="1400">
                <a:latin typeface="Times"/>
              </a:rPr>
              <a:t>EX_LATCH</a:t>
            </a:r>
          </a:p>
        </p:txBody>
      </p:sp>
      <p:sp>
        <p:nvSpPr>
          <p:cNvPr id="116" name="Explosion 1 115"/>
          <p:cNvSpPr>
            <a:spLocks noChangeArrowheads="1"/>
          </p:cNvSpPr>
          <p:nvPr/>
        </p:nvSpPr>
        <p:spPr bwMode="auto">
          <a:xfrm>
            <a:off x="4724400" y="4572000"/>
            <a:ext cx="1981200" cy="1371600"/>
          </a:xfrm>
          <a:prstGeom prst="irregularSeal1">
            <a:avLst/>
          </a:prstGeom>
          <a:ln>
            <a:headEnd/>
            <a:tailEnd/>
          </a:ln>
        </p:spPr>
        <p:style>
          <a:lnRef idx="3">
            <a:schemeClr val="lt1"/>
          </a:lnRef>
          <a:fillRef idx="1">
            <a:schemeClr val="accent2"/>
          </a:fillRef>
          <a:effectRef idx="1">
            <a:schemeClr val="accent2"/>
          </a:effectRef>
          <a:fontRef idx="minor">
            <a:schemeClr val="lt1"/>
          </a:fontRef>
        </p:style>
        <p:txBody>
          <a:bodyPr/>
          <a:lstStyle/>
          <a:p>
            <a:pPr algn="r" eaLnBrk="0" hangingPunct="0"/>
            <a:r>
              <a:rPr lang="en-US" sz="1400" dirty="0">
                <a:solidFill>
                  <a:schemeClr val="bg1"/>
                </a:solidFill>
                <a:latin typeface="Times"/>
              </a:rPr>
              <a:t>EX_LATCH</a:t>
            </a:r>
          </a:p>
        </p:txBody>
      </p:sp>
      <p:sp>
        <p:nvSpPr>
          <p:cNvPr id="119" name="Rectangle 118"/>
          <p:cNvSpPr>
            <a:spLocks noChangeArrowheads="1"/>
          </p:cNvSpPr>
          <p:nvPr/>
        </p:nvSpPr>
        <p:spPr bwMode="auto">
          <a:xfrm>
            <a:off x="7924800" y="2514600"/>
            <a:ext cx="838200" cy="304800"/>
          </a:xfrm>
          <a:prstGeom prst="rect">
            <a:avLst/>
          </a:prstGeom>
          <a:solidFill>
            <a:schemeClr val="bg1"/>
          </a:solidFill>
          <a:ln w="9525" algn="ctr">
            <a:solidFill>
              <a:schemeClr val="tx1"/>
            </a:solidFill>
            <a:round/>
            <a:headEnd/>
            <a:tailEnd/>
          </a:ln>
        </p:spPr>
        <p:txBody>
          <a:bodyPr/>
          <a:lstStyle/>
          <a:p>
            <a:pPr eaLnBrk="0" hangingPunct="0"/>
            <a:r>
              <a:rPr lang="en-US" sz="1400">
                <a:latin typeface="Courier New" pitchFamily="49" charset="0"/>
                <a:cs typeface="Courier New" pitchFamily="49" charset="0"/>
              </a:rPr>
              <a:t>141</a:t>
            </a:r>
          </a:p>
        </p:txBody>
      </p:sp>
      <p:sp>
        <p:nvSpPr>
          <p:cNvPr id="113" name="Rectangle 112"/>
          <p:cNvSpPr>
            <a:spLocks noChangeArrowheads="1"/>
          </p:cNvSpPr>
          <p:nvPr/>
        </p:nvSpPr>
        <p:spPr bwMode="auto">
          <a:xfrm>
            <a:off x="6705600" y="3657600"/>
            <a:ext cx="533400" cy="304800"/>
          </a:xfrm>
          <a:prstGeom prst="rect">
            <a:avLst/>
          </a:prstGeom>
          <a:solidFill>
            <a:schemeClr val="bg1"/>
          </a:solidFill>
          <a:ln w="9525" algn="ctr">
            <a:solidFill>
              <a:schemeClr val="tx1"/>
            </a:solidFill>
            <a:round/>
            <a:headEnd/>
            <a:tailEnd/>
          </a:ln>
        </p:spPr>
        <p:txBody>
          <a:bodyPr/>
          <a:lstStyle/>
          <a:p>
            <a:pPr eaLnBrk="0" hangingPunct="0"/>
            <a:r>
              <a:rPr lang="en-US" sz="1400">
                <a:latin typeface="Courier New" pitchFamily="49" charset="0"/>
                <a:cs typeface="Courier New" pitchFamily="49" charset="0"/>
              </a:rPr>
              <a:t>400</a:t>
            </a:r>
          </a:p>
        </p:txBody>
      </p:sp>
      <p:sp>
        <p:nvSpPr>
          <p:cNvPr id="122" name="Rectangle 121"/>
          <p:cNvSpPr>
            <a:spLocks noChangeArrowheads="1"/>
          </p:cNvSpPr>
          <p:nvPr/>
        </p:nvSpPr>
        <p:spPr bwMode="auto">
          <a:xfrm>
            <a:off x="6705600" y="4495800"/>
            <a:ext cx="533400" cy="304800"/>
          </a:xfrm>
          <a:prstGeom prst="rect">
            <a:avLst/>
          </a:prstGeom>
          <a:solidFill>
            <a:schemeClr val="bg1"/>
          </a:solidFill>
          <a:ln w="9525" algn="ctr">
            <a:solidFill>
              <a:schemeClr val="tx1"/>
            </a:solidFill>
            <a:round/>
            <a:headEnd/>
            <a:tailEnd/>
          </a:ln>
        </p:spPr>
        <p:txBody>
          <a:bodyPr/>
          <a:lstStyle/>
          <a:p>
            <a:pPr eaLnBrk="0" hangingPunct="0"/>
            <a:r>
              <a:rPr lang="en-US" sz="1400">
                <a:latin typeface="Courier New" pitchFamily="49" charset="0"/>
                <a:cs typeface="Courier New" pitchFamily="49" charset="0"/>
              </a:rPr>
              <a:t>141</a:t>
            </a:r>
          </a:p>
        </p:txBody>
      </p:sp>
      <p:sp>
        <p:nvSpPr>
          <p:cNvPr id="123" name="Rectangle 122"/>
          <p:cNvSpPr>
            <a:spLocks noChangeArrowheads="1"/>
          </p:cNvSpPr>
          <p:nvPr/>
        </p:nvSpPr>
        <p:spPr bwMode="auto">
          <a:xfrm>
            <a:off x="7924800" y="2514600"/>
            <a:ext cx="838200" cy="304800"/>
          </a:xfrm>
          <a:prstGeom prst="rect">
            <a:avLst/>
          </a:prstGeom>
          <a:solidFill>
            <a:schemeClr val="bg1"/>
          </a:solidFill>
          <a:ln w="9525" algn="ctr">
            <a:solidFill>
              <a:schemeClr val="tx1"/>
            </a:solidFill>
            <a:round/>
            <a:headEnd/>
            <a:tailEnd/>
          </a:ln>
        </p:spPr>
        <p:txBody>
          <a:bodyPr/>
          <a:lstStyle/>
          <a:p>
            <a:pPr eaLnBrk="0" hangingPunct="0"/>
            <a:r>
              <a:rPr lang="en-US" sz="1400">
                <a:latin typeface="Courier New" pitchFamily="49" charset="0"/>
                <a:cs typeface="Courier New" pitchFamily="49" charset="0"/>
              </a:rPr>
              <a:t>156</a:t>
            </a:r>
          </a:p>
        </p:txBody>
      </p:sp>
      <p:pic>
        <p:nvPicPr>
          <p:cNvPr id="1026" name="Picture 2" descr="C:\Users\bobward\AppData\Local\Microsoft\Windows\Temporary Internet Files\Content.IE5\PBXJY3VS\MCj0423860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39000" y="2819400"/>
            <a:ext cx="1092200"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C:\Users\bobward\AppData\Local\Microsoft\Windows\Temporary Internet Files\Content.IE5\PBXJY3VS\MCj04043170000[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58000" y="2819400"/>
            <a:ext cx="1841500" cy="130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857024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ppt_x"/>
                                          </p:val>
                                        </p:tav>
                                        <p:tav tm="100000">
                                          <p:val>
                                            <p:strVal val="#ppt_x"/>
                                          </p:val>
                                        </p:tav>
                                      </p:tavLst>
                                    </p:anim>
                                    <p:anim calcmode="lin" valueType="num">
                                      <p:cBhvr additive="base">
                                        <p:cTn id="8" dur="500" fill="hold"/>
                                        <p:tgtEl>
                                          <p:spTgt spid="56"/>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additive="base">
                                        <p:cTn id="11" dur="500" fill="hold"/>
                                        <p:tgtEl>
                                          <p:spTgt spid="53"/>
                                        </p:tgtEl>
                                        <p:attrNameLst>
                                          <p:attrName>ppt_x</p:attrName>
                                        </p:attrNameLst>
                                      </p:cBhvr>
                                      <p:tavLst>
                                        <p:tav tm="0">
                                          <p:val>
                                            <p:strVal val="#ppt_x"/>
                                          </p:val>
                                        </p:tav>
                                        <p:tav tm="100000">
                                          <p:val>
                                            <p:strVal val="#ppt_x"/>
                                          </p:val>
                                        </p:tav>
                                      </p:tavLst>
                                    </p:anim>
                                    <p:anim calcmode="lin" valueType="num">
                                      <p:cBhvr additive="base">
                                        <p:cTn id="12" dur="500" fill="hold"/>
                                        <p:tgtEl>
                                          <p:spTgt spid="53"/>
                                        </p:tgtEl>
                                        <p:attrNameLst>
                                          <p:attrName>ppt_y</p:attrName>
                                        </p:attrNameLst>
                                      </p:cBhvr>
                                      <p:tavLst>
                                        <p:tav tm="0">
                                          <p:val>
                                            <p:strVal val="0-#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03"/>
                                        </p:tgtEl>
                                        <p:attrNameLst>
                                          <p:attrName>style.visibility</p:attrName>
                                        </p:attrNameLst>
                                      </p:cBhvr>
                                      <p:to>
                                        <p:strVal val="visible"/>
                                      </p:to>
                                    </p:set>
                                    <p:anim calcmode="lin" valueType="num">
                                      <p:cBhvr additive="base">
                                        <p:cTn id="17" dur="1000" fill="hold"/>
                                        <p:tgtEl>
                                          <p:spTgt spid="103"/>
                                        </p:tgtEl>
                                        <p:attrNameLst>
                                          <p:attrName>ppt_x</p:attrName>
                                        </p:attrNameLst>
                                      </p:cBhvr>
                                      <p:tavLst>
                                        <p:tav tm="0">
                                          <p:val>
                                            <p:strVal val="#ppt_x"/>
                                          </p:val>
                                        </p:tav>
                                        <p:tav tm="100000">
                                          <p:val>
                                            <p:strVal val="#ppt_x"/>
                                          </p:val>
                                        </p:tav>
                                      </p:tavLst>
                                    </p:anim>
                                    <p:anim calcmode="lin" valueType="num">
                                      <p:cBhvr additive="base">
                                        <p:cTn id="18" dur="1000" fill="hold"/>
                                        <p:tgtEl>
                                          <p:spTgt spid="103"/>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05"/>
                                        </p:tgtEl>
                                        <p:attrNameLst>
                                          <p:attrName>style.visibility</p:attrName>
                                        </p:attrNameLst>
                                      </p:cBhvr>
                                      <p:to>
                                        <p:strVal val="visible"/>
                                      </p:to>
                                    </p:set>
                                    <p:anim calcmode="lin" valueType="num">
                                      <p:cBhvr additive="base">
                                        <p:cTn id="21" dur="1000" fill="hold"/>
                                        <p:tgtEl>
                                          <p:spTgt spid="105"/>
                                        </p:tgtEl>
                                        <p:attrNameLst>
                                          <p:attrName>ppt_x</p:attrName>
                                        </p:attrNameLst>
                                      </p:cBhvr>
                                      <p:tavLst>
                                        <p:tav tm="0">
                                          <p:val>
                                            <p:strVal val="#ppt_x"/>
                                          </p:val>
                                        </p:tav>
                                        <p:tav tm="100000">
                                          <p:val>
                                            <p:strVal val="#ppt_x"/>
                                          </p:val>
                                        </p:tav>
                                      </p:tavLst>
                                    </p:anim>
                                    <p:anim calcmode="lin" valueType="num">
                                      <p:cBhvr additive="base">
                                        <p:cTn id="22" dur="1000" fill="hold"/>
                                        <p:tgtEl>
                                          <p:spTgt spid="105"/>
                                        </p:tgtEl>
                                        <p:attrNameLst>
                                          <p:attrName>ppt_y</p:attrName>
                                        </p:attrNameLst>
                                      </p:cBhvr>
                                      <p:tavLst>
                                        <p:tav tm="0">
                                          <p:val>
                                            <p:strVal val="1+#ppt_h/2"/>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46"/>
                                        </p:tgtEl>
                                        <p:attrNameLst>
                                          <p:attrName>style.visibility</p:attrName>
                                        </p:attrNameLst>
                                      </p:cBhvr>
                                      <p:to>
                                        <p:strVal val="visible"/>
                                      </p:to>
                                    </p:set>
                                    <p:anim calcmode="lin" valueType="num">
                                      <p:cBhvr additive="base">
                                        <p:cTn id="27" dur="500" fill="hold"/>
                                        <p:tgtEl>
                                          <p:spTgt spid="46"/>
                                        </p:tgtEl>
                                        <p:attrNameLst>
                                          <p:attrName>ppt_x</p:attrName>
                                        </p:attrNameLst>
                                      </p:cBhvr>
                                      <p:tavLst>
                                        <p:tav tm="0">
                                          <p:val>
                                            <p:strVal val="#ppt_x"/>
                                          </p:val>
                                        </p:tav>
                                        <p:tav tm="100000">
                                          <p:val>
                                            <p:strVal val="#ppt_x"/>
                                          </p:val>
                                        </p:tav>
                                      </p:tavLst>
                                    </p:anim>
                                    <p:anim calcmode="lin" valueType="num">
                                      <p:cBhvr additive="base">
                                        <p:cTn id="28" dur="500" fill="hold"/>
                                        <p:tgtEl>
                                          <p:spTgt spid="4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8"/>
                                        </p:tgtEl>
                                        <p:attrNameLst>
                                          <p:attrName>style.visibility</p:attrName>
                                        </p:attrNameLst>
                                      </p:cBhvr>
                                      <p:to>
                                        <p:strVal val="visible"/>
                                      </p:to>
                                    </p:set>
                                    <p:anim calcmode="lin" valueType="num">
                                      <p:cBhvr additive="base">
                                        <p:cTn id="31" dur="500" fill="hold"/>
                                        <p:tgtEl>
                                          <p:spTgt spid="48"/>
                                        </p:tgtEl>
                                        <p:attrNameLst>
                                          <p:attrName>ppt_x</p:attrName>
                                        </p:attrNameLst>
                                      </p:cBhvr>
                                      <p:tavLst>
                                        <p:tav tm="0">
                                          <p:val>
                                            <p:strVal val="#ppt_x"/>
                                          </p:val>
                                        </p:tav>
                                        <p:tav tm="100000">
                                          <p:val>
                                            <p:strVal val="#ppt_x"/>
                                          </p:val>
                                        </p:tav>
                                      </p:tavLst>
                                    </p:anim>
                                    <p:anim calcmode="lin" valueType="num">
                                      <p:cBhvr additive="base">
                                        <p:cTn id="32"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12"/>
                                        </p:tgtEl>
                                        <p:attrNameLst>
                                          <p:attrName>style.visibility</p:attrName>
                                        </p:attrNameLst>
                                      </p:cBhvr>
                                      <p:to>
                                        <p:strVal val="visible"/>
                                      </p:to>
                                    </p:set>
                                    <p:anim calcmode="lin" valueType="num">
                                      <p:cBhvr additive="base">
                                        <p:cTn id="37" dur="500" fill="hold"/>
                                        <p:tgtEl>
                                          <p:spTgt spid="112"/>
                                        </p:tgtEl>
                                        <p:attrNameLst>
                                          <p:attrName>ppt_x</p:attrName>
                                        </p:attrNameLst>
                                      </p:cBhvr>
                                      <p:tavLst>
                                        <p:tav tm="0">
                                          <p:val>
                                            <p:strVal val="#ppt_x"/>
                                          </p:val>
                                        </p:tav>
                                        <p:tav tm="100000">
                                          <p:val>
                                            <p:strVal val="#ppt_x"/>
                                          </p:val>
                                        </p:tav>
                                      </p:tavLst>
                                    </p:anim>
                                    <p:anim calcmode="lin" valueType="num">
                                      <p:cBhvr additive="base">
                                        <p:cTn id="38" dur="500" fill="hold"/>
                                        <p:tgtEl>
                                          <p:spTgt spid="112"/>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13"/>
                                        </p:tgtEl>
                                        <p:attrNameLst>
                                          <p:attrName>style.visibility</p:attrName>
                                        </p:attrNameLst>
                                      </p:cBhvr>
                                      <p:to>
                                        <p:strVal val="visible"/>
                                      </p:to>
                                    </p:set>
                                    <p:anim calcmode="lin" valueType="num">
                                      <p:cBhvr additive="base">
                                        <p:cTn id="41" dur="500" fill="hold"/>
                                        <p:tgtEl>
                                          <p:spTgt spid="113"/>
                                        </p:tgtEl>
                                        <p:attrNameLst>
                                          <p:attrName>ppt_x</p:attrName>
                                        </p:attrNameLst>
                                      </p:cBhvr>
                                      <p:tavLst>
                                        <p:tav tm="0">
                                          <p:val>
                                            <p:strVal val="#ppt_x"/>
                                          </p:val>
                                        </p:tav>
                                        <p:tav tm="100000">
                                          <p:val>
                                            <p:strVal val="#ppt_x"/>
                                          </p:val>
                                        </p:tav>
                                      </p:tavLst>
                                    </p:anim>
                                    <p:anim calcmode="lin" valueType="num">
                                      <p:cBhvr additive="base">
                                        <p:cTn id="42" dur="500" fill="hold"/>
                                        <p:tgtEl>
                                          <p:spTgt spid="113"/>
                                        </p:tgtEl>
                                        <p:attrNameLst>
                                          <p:attrName>ppt_y</p:attrName>
                                        </p:attrNameLst>
                                      </p:cBhvr>
                                      <p:tavLst>
                                        <p:tav tm="0">
                                          <p:val>
                                            <p:strVal val="1+#ppt_h/2"/>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10" fill="hold" nodeType="clickEffect">
                                  <p:stCondLst>
                                    <p:cond delay="0"/>
                                  </p:stCondLst>
                                  <p:childTnLst>
                                    <p:set>
                                      <p:cBhvr>
                                        <p:cTn id="46" dur="1" fill="hold">
                                          <p:stCondLst>
                                            <p:cond delay="0"/>
                                          </p:stCondLst>
                                        </p:cTn>
                                        <p:tgtEl>
                                          <p:spTgt spid="1027"/>
                                        </p:tgtEl>
                                        <p:attrNameLst>
                                          <p:attrName>style.visibility</p:attrName>
                                        </p:attrNameLst>
                                      </p:cBhvr>
                                      <p:to>
                                        <p:strVal val="visible"/>
                                      </p:to>
                                    </p:set>
                                    <p:animEffect transition="in" filter="blinds(horizontal)">
                                      <p:cBhvr>
                                        <p:cTn id="47" dur="500"/>
                                        <p:tgtEl>
                                          <p:spTgt spid="1027"/>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3" presetClass="exit" presetSubtype="10" fill="hold" nodeType="clickEffect">
                                  <p:stCondLst>
                                    <p:cond delay="0"/>
                                  </p:stCondLst>
                                  <p:childTnLst>
                                    <p:animEffect transition="out" filter="blinds(horizontal)">
                                      <p:cBhvr>
                                        <p:cTn id="51" dur="500"/>
                                        <p:tgtEl>
                                          <p:spTgt spid="1027"/>
                                        </p:tgtEl>
                                      </p:cBhvr>
                                    </p:animEffect>
                                    <p:set>
                                      <p:cBhvr>
                                        <p:cTn id="52" dur="1" fill="hold">
                                          <p:stCondLst>
                                            <p:cond delay="499"/>
                                          </p:stCondLst>
                                        </p:cTn>
                                        <p:tgtEl>
                                          <p:spTgt spid="1027"/>
                                        </p:tgtEl>
                                        <p:attrNameLst>
                                          <p:attrName>style.visibility</p:attrName>
                                        </p:attrNameLst>
                                      </p:cBhvr>
                                      <p:to>
                                        <p:strVal val="hidden"/>
                                      </p:to>
                                    </p:set>
                                  </p:childTnLst>
                                </p:cTn>
                              </p:par>
                            </p:childTnLst>
                          </p:cTn>
                        </p:par>
                      </p:childTnLst>
                    </p:cTn>
                  </p:par>
                  <p:par>
                    <p:cTn id="53" fill="hold" nodeType="clickPar">
                      <p:stCondLst>
                        <p:cond delay="indefinite"/>
                      </p:stCondLst>
                      <p:childTnLst>
                        <p:par>
                          <p:cTn id="54" fill="hold" nodeType="withGroup">
                            <p:stCondLst>
                              <p:cond delay="0"/>
                            </p:stCondLst>
                            <p:childTnLst>
                              <p:par>
                                <p:cTn id="55" presetID="2" presetClass="exit" presetSubtype="4" fill="hold" grpId="1" nodeType="clickEffect">
                                  <p:stCondLst>
                                    <p:cond delay="0"/>
                                  </p:stCondLst>
                                  <p:childTnLst>
                                    <p:anim calcmode="lin" valueType="num">
                                      <p:cBhvr additive="base">
                                        <p:cTn id="56" dur="500"/>
                                        <p:tgtEl>
                                          <p:spTgt spid="112"/>
                                        </p:tgtEl>
                                        <p:attrNameLst>
                                          <p:attrName>ppt_x</p:attrName>
                                        </p:attrNameLst>
                                      </p:cBhvr>
                                      <p:tavLst>
                                        <p:tav tm="0">
                                          <p:val>
                                            <p:strVal val="ppt_x"/>
                                          </p:val>
                                        </p:tav>
                                        <p:tav tm="100000">
                                          <p:val>
                                            <p:strVal val="ppt_x"/>
                                          </p:val>
                                        </p:tav>
                                      </p:tavLst>
                                    </p:anim>
                                    <p:anim calcmode="lin" valueType="num">
                                      <p:cBhvr additive="base">
                                        <p:cTn id="57" dur="500"/>
                                        <p:tgtEl>
                                          <p:spTgt spid="112"/>
                                        </p:tgtEl>
                                        <p:attrNameLst>
                                          <p:attrName>ppt_y</p:attrName>
                                        </p:attrNameLst>
                                      </p:cBhvr>
                                      <p:tavLst>
                                        <p:tav tm="0">
                                          <p:val>
                                            <p:strVal val="ppt_y"/>
                                          </p:val>
                                        </p:tav>
                                        <p:tav tm="100000">
                                          <p:val>
                                            <p:strVal val="1+ppt_h/2"/>
                                          </p:val>
                                        </p:tav>
                                      </p:tavLst>
                                    </p:anim>
                                    <p:set>
                                      <p:cBhvr>
                                        <p:cTn id="58" dur="1" fill="hold">
                                          <p:stCondLst>
                                            <p:cond delay="499"/>
                                          </p:stCondLst>
                                        </p:cTn>
                                        <p:tgtEl>
                                          <p:spTgt spid="112"/>
                                        </p:tgtEl>
                                        <p:attrNameLst>
                                          <p:attrName>style.visibility</p:attrName>
                                        </p:attrNameLst>
                                      </p:cBhvr>
                                      <p:to>
                                        <p:strVal val="hidden"/>
                                      </p:to>
                                    </p:set>
                                  </p:childTnLst>
                                </p:cTn>
                              </p:par>
                              <p:par>
                                <p:cTn id="59" presetID="2" presetClass="exit" presetSubtype="4" fill="hold" grpId="1" nodeType="withEffect">
                                  <p:stCondLst>
                                    <p:cond delay="0"/>
                                  </p:stCondLst>
                                  <p:childTnLst>
                                    <p:anim calcmode="lin" valueType="num">
                                      <p:cBhvr additive="base">
                                        <p:cTn id="60" dur="500"/>
                                        <p:tgtEl>
                                          <p:spTgt spid="113"/>
                                        </p:tgtEl>
                                        <p:attrNameLst>
                                          <p:attrName>ppt_x</p:attrName>
                                        </p:attrNameLst>
                                      </p:cBhvr>
                                      <p:tavLst>
                                        <p:tav tm="0">
                                          <p:val>
                                            <p:strVal val="ppt_x"/>
                                          </p:val>
                                        </p:tav>
                                        <p:tav tm="100000">
                                          <p:val>
                                            <p:strVal val="ppt_x"/>
                                          </p:val>
                                        </p:tav>
                                      </p:tavLst>
                                    </p:anim>
                                    <p:anim calcmode="lin" valueType="num">
                                      <p:cBhvr additive="base">
                                        <p:cTn id="61" dur="500"/>
                                        <p:tgtEl>
                                          <p:spTgt spid="113"/>
                                        </p:tgtEl>
                                        <p:attrNameLst>
                                          <p:attrName>ppt_y</p:attrName>
                                        </p:attrNameLst>
                                      </p:cBhvr>
                                      <p:tavLst>
                                        <p:tav tm="0">
                                          <p:val>
                                            <p:strVal val="ppt_y"/>
                                          </p:val>
                                        </p:tav>
                                        <p:tav tm="100000">
                                          <p:val>
                                            <p:strVal val="1+ppt_h/2"/>
                                          </p:val>
                                        </p:tav>
                                      </p:tavLst>
                                    </p:anim>
                                    <p:set>
                                      <p:cBhvr>
                                        <p:cTn id="62" dur="1" fill="hold">
                                          <p:stCondLst>
                                            <p:cond delay="499"/>
                                          </p:stCondLst>
                                        </p:cTn>
                                        <p:tgtEl>
                                          <p:spTgt spid="113"/>
                                        </p:tgtEl>
                                        <p:attrNameLst>
                                          <p:attrName>style.visibility</p:attrName>
                                        </p:attrNameLst>
                                      </p:cBhvr>
                                      <p:to>
                                        <p:strVal val="hidden"/>
                                      </p:to>
                                    </p:set>
                                  </p:childTnLst>
                                </p:cTn>
                              </p:par>
                            </p:childTnLst>
                          </p:cTn>
                        </p:par>
                      </p:childTnLst>
                    </p:cTn>
                  </p:par>
                  <p:par>
                    <p:cTn id="63" fill="hold" nodeType="clickPar">
                      <p:stCondLst>
                        <p:cond delay="indefinite"/>
                      </p:stCondLst>
                      <p:childTnLst>
                        <p:par>
                          <p:cTn id="64" fill="hold" nodeType="withGroup">
                            <p:stCondLst>
                              <p:cond delay="0"/>
                            </p:stCondLst>
                            <p:childTnLst>
                              <p:par>
                                <p:cTn id="65" presetID="2" presetClass="exit" presetSubtype="4" fill="hold" grpId="1" nodeType="clickEffect">
                                  <p:stCondLst>
                                    <p:cond delay="0"/>
                                  </p:stCondLst>
                                  <p:childTnLst>
                                    <p:anim calcmode="lin" valueType="num">
                                      <p:cBhvr additive="base">
                                        <p:cTn id="66" dur="500"/>
                                        <p:tgtEl>
                                          <p:spTgt spid="103"/>
                                        </p:tgtEl>
                                        <p:attrNameLst>
                                          <p:attrName>ppt_x</p:attrName>
                                        </p:attrNameLst>
                                      </p:cBhvr>
                                      <p:tavLst>
                                        <p:tav tm="0">
                                          <p:val>
                                            <p:strVal val="ppt_x"/>
                                          </p:val>
                                        </p:tav>
                                        <p:tav tm="100000">
                                          <p:val>
                                            <p:strVal val="ppt_x"/>
                                          </p:val>
                                        </p:tav>
                                      </p:tavLst>
                                    </p:anim>
                                    <p:anim calcmode="lin" valueType="num">
                                      <p:cBhvr additive="base">
                                        <p:cTn id="67" dur="500"/>
                                        <p:tgtEl>
                                          <p:spTgt spid="103"/>
                                        </p:tgtEl>
                                        <p:attrNameLst>
                                          <p:attrName>ppt_y</p:attrName>
                                        </p:attrNameLst>
                                      </p:cBhvr>
                                      <p:tavLst>
                                        <p:tav tm="0">
                                          <p:val>
                                            <p:strVal val="ppt_y"/>
                                          </p:val>
                                        </p:tav>
                                        <p:tav tm="100000">
                                          <p:val>
                                            <p:strVal val="1+ppt_h/2"/>
                                          </p:val>
                                        </p:tav>
                                      </p:tavLst>
                                    </p:anim>
                                    <p:set>
                                      <p:cBhvr>
                                        <p:cTn id="68" dur="1" fill="hold">
                                          <p:stCondLst>
                                            <p:cond delay="499"/>
                                          </p:stCondLst>
                                        </p:cTn>
                                        <p:tgtEl>
                                          <p:spTgt spid="103"/>
                                        </p:tgtEl>
                                        <p:attrNameLst>
                                          <p:attrName>style.visibility</p:attrName>
                                        </p:attrNameLst>
                                      </p:cBhvr>
                                      <p:to>
                                        <p:strVal val="hidden"/>
                                      </p:to>
                                    </p:set>
                                  </p:childTnLst>
                                </p:cTn>
                              </p:par>
                              <p:par>
                                <p:cTn id="69" presetID="2" presetClass="exit" presetSubtype="4" fill="hold" grpId="1" nodeType="withEffect">
                                  <p:stCondLst>
                                    <p:cond delay="0"/>
                                  </p:stCondLst>
                                  <p:childTnLst>
                                    <p:anim calcmode="lin" valueType="num">
                                      <p:cBhvr additive="base">
                                        <p:cTn id="70" dur="500"/>
                                        <p:tgtEl>
                                          <p:spTgt spid="105"/>
                                        </p:tgtEl>
                                        <p:attrNameLst>
                                          <p:attrName>ppt_x</p:attrName>
                                        </p:attrNameLst>
                                      </p:cBhvr>
                                      <p:tavLst>
                                        <p:tav tm="0">
                                          <p:val>
                                            <p:strVal val="ppt_x"/>
                                          </p:val>
                                        </p:tav>
                                        <p:tav tm="100000">
                                          <p:val>
                                            <p:strVal val="ppt_x"/>
                                          </p:val>
                                        </p:tav>
                                      </p:tavLst>
                                    </p:anim>
                                    <p:anim calcmode="lin" valueType="num">
                                      <p:cBhvr additive="base">
                                        <p:cTn id="71" dur="500"/>
                                        <p:tgtEl>
                                          <p:spTgt spid="105"/>
                                        </p:tgtEl>
                                        <p:attrNameLst>
                                          <p:attrName>ppt_y</p:attrName>
                                        </p:attrNameLst>
                                      </p:cBhvr>
                                      <p:tavLst>
                                        <p:tav tm="0">
                                          <p:val>
                                            <p:strVal val="ppt_y"/>
                                          </p:val>
                                        </p:tav>
                                        <p:tav tm="100000">
                                          <p:val>
                                            <p:strVal val="1+ppt_h/2"/>
                                          </p:val>
                                        </p:tav>
                                      </p:tavLst>
                                    </p:anim>
                                    <p:set>
                                      <p:cBhvr>
                                        <p:cTn id="72" dur="1" fill="hold">
                                          <p:stCondLst>
                                            <p:cond delay="499"/>
                                          </p:stCondLst>
                                        </p:cTn>
                                        <p:tgtEl>
                                          <p:spTgt spid="105"/>
                                        </p:tgtEl>
                                        <p:attrNameLst>
                                          <p:attrName>style.visibility</p:attrName>
                                        </p:attrNameLst>
                                      </p:cBhvr>
                                      <p:to>
                                        <p:strVal val="hidden"/>
                                      </p:to>
                                    </p:set>
                                  </p:childTnLst>
                                </p:cTn>
                              </p:par>
                            </p:childTnLst>
                          </p:cTn>
                        </p:par>
                      </p:childTnLst>
                    </p:cTn>
                  </p:par>
                  <p:par>
                    <p:cTn id="73" fill="hold" nodeType="clickPar">
                      <p:stCondLst>
                        <p:cond delay="indefinite"/>
                      </p:stCondLst>
                      <p:childTnLst>
                        <p:par>
                          <p:cTn id="74" fill="hold" nodeType="withGroup">
                            <p:stCondLst>
                              <p:cond delay="0"/>
                            </p:stCondLst>
                            <p:childTnLst>
                              <p:par>
                                <p:cTn id="75" presetID="3" presetClass="entr" presetSubtype="10" fill="hold" grpId="0" nodeType="clickEffect">
                                  <p:stCondLst>
                                    <p:cond delay="0"/>
                                  </p:stCondLst>
                                  <p:childTnLst>
                                    <p:set>
                                      <p:cBhvr>
                                        <p:cTn id="76" dur="1" fill="hold">
                                          <p:stCondLst>
                                            <p:cond delay="0"/>
                                          </p:stCondLst>
                                        </p:cTn>
                                        <p:tgtEl>
                                          <p:spTgt spid="115"/>
                                        </p:tgtEl>
                                        <p:attrNameLst>
                                          <p:attrName>style.visibility</p:attrName>
                                        </p:attrNameLst>
                                      </p:cBhvr>
                                      <p:to>
                                        <p:strVal val="visible"/>
                                      </p:to>
                                    </p:set>
                                    <p:animEffect transition="in" filter="blinds(horizontal)">
                                      <p:cBhvr>
                                        <p:cTn id="77" dur="500"/>
                                        <p:tgtEl>
                                          <p:spTgt spid="115"/>
                                        </p:tgtEl>
                                      </p:cBhvr>
                                    </p:animEffect>
                                  </p:childTnLst>
                                </p:cTn>
                              </p:par>
                            </p:childTnLst>
                          </p:cTn>
                        </p:par>
                      </p:childTnLst>
                    </p:cTn>
                  </p:par>
                  <p:par>
                    <p:cTn id="78" fill="hold" nodeType="clickPar">
                      <p:stCondLst>
                        <p:cond delay="indefinite"/>
                      </p:stCondLst>
                      <p:childTnLst>
                        <p:par>
                          <p:cTn id="79" fill="hold" nodeType="withGroup">
                            <p:stCondLst>
                              <p:cond delay="0"/>
                            </p:stCondLst>
                            <p:childTnLst>
                              <p:par>
                                <p:cTn id="80" presetID="3" presetClass="entr" presetSubtype="10" fill="hold" grpId="0" nodeType="clickEffect">
                                  <p:stCondLst>
                                    <p:cond delay="0"/>
                                  </p:stCondLst>
                                  <p:childTnLst>
                                    <p:set>
                                      <p:cBhvr>
                                        <p:cTn id="81" dur="1" fill="hold">
                                          <p:stCondLst>
                                            <p:cond delay="0"/>
                                          </p:stCondLst>
                                        </p:cTn>
                                        <p:tgtEl>
                                          <p:spTgt spid="116"/>
                                        </p:tgtEl>
                                        <p:attrNameLst>
                                          <p:attrName>style.visibility</p:attrName>
                                        </p:attrNameLst>
                                      </p:cBhvr>
                                      <p:to>
                                        <p:strVal val="visible"/>
                                      </p:to>
                                    </p:set>
                                    <p:animEffect transition="in" filter="blinds(horizontal)">
                                      <p:cBhvr>
                                        <p:cTn id="82" dur="500"/>
                                        <p:tgtEl>
                                          <p:spTgt spid="116"/>
                                        </p:tgtEl>
                                      </p:cBhvr>
                                    </p:animEffect>
                                  </p:childTnLst>
                                </p:cTn>
                              </p:par>
                            </p:childTnLst>
                          </p:cTn>
                        </p:par>
                      </p:childTnLst>
                    </p:cTn>
                  </p:par>
                  <p:par>
                    <p:cTn id="83" fill="hold" nodeType="clickPar">
                      <p:stCondLst>
                        <p:cond delay="indefinite"/>
                      </p:stCondLst>
                      <p:childTnLst>
                        <p:par>
                          <p:cTn id="84" fill="hold" nodeType="withGroup">
                            <p:stCondLst>
                              <p:cond delay="0"/>
                            </p:stCondLst>
                            <p:childTnLst>
                              <p:par>
                                <p:cTn id="85" presetID="2" presetClass="entr" presetSubtype="4" fill="hold" grpId="2" nodeType="clickEffect">
                                  <p:stCondLst>
                                    <p:cond delay="0"/>
                                  </p:stCondLst>
                                  <p:childTnLst>
                                    <p:set>
                                      <p:cBhvr>
                                        <p:cTn id="86" dur="1" fill="hold">
                                          <p:stCondLst>
                                            <p:cond delay="0"/>
                                          </p:stCondLst>
                                        </p:cTn>
                                        <p:tgtEl>
                                          <p:spTgt spid="103"/>
                                        </p:tgtEl>
                                        <p:attrNameLst>
                                          <p:attrName>style.visibility</p:attrName>
                                        </p:attrNameLst>
                                      </p:cBhvr>
                                      <p:to>
                                        <p:strVal val="visible"/>
                                      </p:to>
                                    </p:set>
                                    <p:anim calcmode="lin" valueType="num">
                                      <p:cBhvr additive="base">
                                        <p:cTn id="87" dur="500" fill="hold"/>
                                        <p:tgtEl>
                                          <p:spTgt spid="103"/>
                                        </p:tgtEl>
                                        <p:attrNameLst>
                                          <p:attrName>ppt_x</p:attrName>
                                        </p:attrNameLst>
                                      </p:cBhvr>
                                      <p:tavLst>
                                        <p:tav tm="0">
                                          <p:val>
                                            <p:strVal val="#ppt_x"/>
                                          </p:val>
                                        </p:tav>
                                        <p:tav tm="100000">
                                          <p:val>
                                            <p:strVal val="#ppt_x"/>
                                          </p:val>
                                        </p:tav>
                                      </p:tavLst>
                                    </p:anim>
                                    <p:anim calcmode="lin" valueType="num">
                                      <p:cBhvr additive="base">
                                        <p:cTn id="88" dur="500" fill="hold"/>
                                        <p:tgtEl>
                                          <p:spTgt spid="103"/>
                                        </p:tgtEl>
                                        <p:attrNameLst>
                                          <p:attrName>ppt_y</p:attrName>
                                        </p:attrNameLst>
                                      </p:cBhvr>
                                      <p:tavLst>
                                        <p:tav tm="0">
                                          <p:val>
                                            <p:strVal val="1+#ppt_h/2"/>
                                          </p:val>
                                        </p:tav>
                                        <p:tav tm="100000">
                                          <p:val>
                                            <p:strVal val="#ppt_y"/>
                                          </p:val>
                                        </p:tav>
                                      </p:tavLst>
                                    </p:anim>
                                  </p:childTnLst>
                                </p:cTn>
                              </p:par>
                              <p:par>
                                <p:cTn id="89" presetID="2" presetClass="entr" presetSubtype="4" fill="hold" grpId="2" nodeType="withEffect">
                                  <p:stCondLst>
                                    <p:cond delay="0"/>
                                  </p:stCondLst>
                                  <p:childTnLst>
                                    <p:set>
                                      <p:cBhvr>
                                        <p:cTn id="90" dur="1" fill="hold">
                                          <p:stCondLst>
                                            <p:cond delay="0"/>
                                          </p:stCondLst>
                                        </p:cTn>
                                        <p:tgtEl>
                                          <p:spTgt spid="105"/>
                                        </p:tgtEl>
                                        <p:attrNameLst>
                                          <p:attrName>style.visibility</p:attrName>
                                        </p:attrNameLst>
                                      </p:cBhvr>
                                      <p:to>
                                        <p:strVal val="visible"/>
                                      </p:to>
                                    </p:set>
                                    <p:anim calcmode="lin" valueType="num">
                                      <p:cBhvr additive="base">
                                        <p:cTn id="91" dur="500" fill="hold"/>
                                        <p:tgtEl>
                                          <p:spTgt spid="105"/>
                                        </p:tgtEl>
                                        <p:attrNameLst>
                                          <p:attrName>ppt_x</p:attrName>
                                        </p:attrNameLst>
                                      </p:cBhvr>
                                      <p:tavLst>
                                        <p:tav tm="0">
                                          <p:val>
                                            <p:strVal val="#ppt_x"/>
                                          </p:val>
                                        </p:tav>
                                        <p:tav tm="100000">
                                          <p:val>
                                            <p:strVal val="#ppt_x"/>
                                          </p:val>
                                        </p:tav>
                                      </p:tavLst>
                                    </p:anim>
                                    <p:anim calcmode="lin" valueType="num">
                                      <p:cBhvr additive="base">
                                        <p:cTn id="92" dur="500" fill="hold"/>
                                        <p:tgtEl>
                                          <p:spTgt spid="105"/>
                                        </p:tgtEl>
                                        <p:attrNameLst>
                                          <p:attrName>ppt_y</p:attrName>
                                        </p:attrNameLst>
                                      </p:cBhvr>
                                      <p:tavLst>
                                        <p:tav tm="0">
                                          <p:val>
                                            <p:strVal val="1+#ppt_h/2"/>
                                          </p:val>
                                        </p:tav>
                                        <p:tav tm="100000">
                                          <p:val>
                                            <p:strVal val="#ppt_y"/>
                                          </p:val>
                                        </p:tav>
                                      </p:tavLst>
                                    </p:anim>
                                  </p:childTnLst>
                                </p:cTn>
                              </p:par>
                            </p:childTnLst>
                          </p:cTn>
                        </p:par>
                      </p:childTnLst>
                    </p:cTn>
                  </p:par>
                  <p:par>
                    <p:cTn id="93" fill="hold" nodeType="clickPar">
                      <p:stCondLst>
                        <p:cond delay="indefinite"/>
                      </p:stCondLst>
                      <p:childTnLst>
                        <p:par>
                          <p:cTn id="94" fill="hold" nodeType="withGroup">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104"/>
                                        </p:tgtEl>
                                        <p:attrNameLst>
                                          <p:attrName>style.visibility</p:attrName>
                                        </p:attrNameLst>
                                      </p:cBhvr>
                                      <p:to>
                                        <p:strVal val="visible"/>
                                      </p:to>
                                    </p:set>
                                    <p:anim calcmode="lin" valueType="num">
                                      <p:cBhvr additive="base">
                                        <p:cTn id="97" dur="500" fill="hold"/>
                                        <p:tgtEl>
                                          <p:spTgt spid="104"/>
                                        </p:tgtEl>
                                        <p:attrNameLst>
                                          <p:attrName>ppt_x</p:attrName>
                                        </p:attrNameLst>
                                      </p:cBhvr>
                                      <p:tavLst>
                                        <p:tav tm="0">
                                          <p:val>
                                            <p:strVal val="#ppt_x"/>
                                          </p:val>
                                        </p:tav>
                                        <p:tav tm="100000">
                                          <p:val>
                                            <p:strVal val="#ppt_x"/>
                                          </p:val>
                                        </p:tav>
                                      </p:tavLst>
                                    </p:anim>
                                    <p:anim calcmode="lin" valueType="num">
                                      <p:cBhvr additive="base">
                                        <p:cTn id="98" dur="500" fill="hold"/>
                                        <p:tgtEl>
                                          <p:spTgt spid="104"/>
                                        </p:tgtEl>
                                        <p:attrNameLst>
                                          <p:attrName>ppt_y</p:attrName>
                                        </p:attrNameLst>
                                      </p:cBhvr>
                                      <p:tavLst>
                                        <p:tav tm="0">
                                          <p:val>
                                            <p:strVal val="1+#ppt_h/2"/>
                                          </p:val>
                                        </p:tav>
                                        <p:tav tm="100000">
                                          <p:val>
                                            <p:strVal val="#ppt_y"/>
                                          </p:val>
                                        </p:tav>
                                      </p:tavLst>
                                    </p:anim>
                                  </p:childTnLst>
                                </p:cTn>
                              </p:par>
                            </p:childTnLst>
                          </p:cTn>
                        </p:par>
                      </p:childTnLst>
                    </p:cTn>
                  </p:par>
                  <p:par>
                    <p:cTn id="99" fill="hold" nodeType="clickPar">
                      <p:stCondLst>
                        <p:cond delay="indefinite"/>
                      </p:stCondLst>
                      <p:childTnLst>
                        <p:par>
                          <p:cTn id="100" fill="hold" nodeType="withGroup">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119"/>
                                        </p:tgtEl>
                                        <p:attrNameLst>
                                          <p:attrName>style.visibility</p:attrName>
                                        </p:attrNameLst>
                                      </p:cBhvr>
                                      <p:to>
                                        <p:strVal val="visible"/>
                                      </p:to>
                                    </p:set>
                                    <p:anim calcmode="lin" valueType="num">
                                      <p:cBhvr additive="base">
                                        <p:cTn id="103" dur="500" fill="hold"/>
                                        <p:tgtEl>
                                          <p:spTgt spid="119"/>
                                        </p:tgtEl>
                                        <p:attrNameLst>
                                          <p:attrName>ppt_x</p:attrName>
                                        </p:attrNameLst>
                                      </p:cBhvr>
                                      <p:tavLst>
                                        <p:tav tm="0">
                                          <p:val>
                                            <p:strVal val="#ppt_x"/>
                                          </p:val>
                                        </p:tav>
                                        <p:tav tm="100000">
                                          <p:val>
                                            <p:strVal val="#ppt_x"/>
                                          </p:val>
                                        </p:tav>
                                      </p:tavLst>
                                    </p:anim>
                                    <p:anim calcmode="lin" valueType="num">
                                      <p:cBhvr additive="base">
                                        <p:cTn id="104" dur="500" fill="hold"/>
                                        <p:tgtEl>
                                          <p:spTgt spid="119"/>
                                        </p:tgtEl>
                                        <p:attrNameLst>
                                          <p:attrName>ppt_y</p:attrName>
                                        </p:attrNameLst>
                                      </p:cBhvr>
                                      <p:tavLst>
                                        <p:tav tm="0">
                                          <p:val>
                                            <p:strVal val="1+#ppt_h/2"/>
                                          </p:val>
                                        </p:tav>
                                        <p:tav tm="100000">
                                          <p:val>
                                            <p:strVal val="#ppt_y"/>
                                          </p:val>
                                        </p:tav>
                                      </p:tavLst>
                                    </p:anim>
                                  </p:childTnLst>
                                </p:cTn>
                              </p:par>
                            </p:childTnLst>
                          </p:cTn>
                        </p:par>
                      </p:childTnLst>
                    </p:cTn>
                  </p:par>
                  <p:par>
                    <p:cTn id="105" fill="hold" nodeType="clickPar">
                      <p:stCondLst>
                        <p:cond delay="indefinite"/>
                      </p:stCondLst>
                      <p:childTnLst>
                        <p:par>
                          <p:cTn id="106" fill="hold" nodeType="withGroup">
                            <p:stCondLst>
                              <p:cond delay="0"/>
                            </p:stCondLst>
                            <p:childTnLst>
                              <p:par>
                                <p:cTn id="107" presetID="3" presetClass="exit" presetSubtype="10" fill="hold" grpId="1" nodeType="clickEffect">
                                  <p:stCondLst>
                                    <p:cond delay="0"/>
                                  </p:stCondLst>
                                  <p:childTnLst>
                                    <p:animEffect transition="out" filter="blinds(horizontal)">
                                      <p:cBhvr>
                                        <p:cTn id="108" dur="500"/>
                                        <p:tgtEl>
                                          <p:spTgt spid="115"/>
                                        </p:tgtEl>
                                      </p:cBhvr>
                                    </p:animEffect>
                                    <p:set>
                                      <p:cBhvr>
                                        <p:cTn id="109" dur="1" fill="hold">
                                          <p:stCondLst>
                                            <p:cond delay="499"/>
                                          </p:stCondLst>
                                        </p:cTn>
                                        <p:tgtEl>
                                          <p:spTgt spid="115"/>
                                        </p:tgtEl>
                                        <p:attrNameLst>
                                          <p:attrName>style.visibility</p:attrName>
                                        </p:attrNameLst>
                                      </p:cBhvr>
                                      <p:to>
                                        <p:strVal val="hidden"/>
                                      </p:to>
                                    </p:set>
                                  </p:childTnLst>
                                </p:cTn>
                              </p:par>
                            </p:childTnLst>
                          </p:cTn>
                        </p:par>
                      </p:childTnLst>
                    </p:cTn>
                  </p:par>
                  <p:par>
                    <p:cTn id="110" fill="hold" nodeType="clickPar">
                      <p:stCondLst>
                        <p:cond delay="indefinite"/>
                      </p:stCondLst>
                      <p:childTnLst>
                        <p:par>
                          <p:cTn id="111" fill="hold" nodeType="withGroup">
                            <p:stCondLst>
                              <p:cond delay="0"/>
                            </p:stCondLst>
                            <p:childTnLst>
                              <p:par>
                                <p:cTn id="112" presetID="3" presetClass="exit" presetSubtype="10" fill="hold" grpId="1" nodeType="clickEffect">
                                  <p:stCondLst>
                                    <p:cond delay="0"/>
                                  </p:stCondLst>
                                  <p:childTnLst>
                                    <p:animEffect transition="out" filter="blinds(horizontal)">
                                      <p:cBhvr>
                                        <p:cTn id="113" dur="500"/>
                                        <p:tgtEl>
                                          <p:spTgt spid="116"/>
                                        </p:tgtEl>
                                      </p:cBhvr>
                                    </p:animEffect>
                                    <p:set>
                                      <p:cBhvr>
                                        <p:cTn id="114" dur="1" fill="hold">
                                          <p:stCondLst>
                                            <p:cond delay="499"/>
                                          </p:stCondLst>
                                        </p:cTn>
                                        <p:tgtEl>
                                          <p:spTgt spid="116"/>
                                        </p:tgtEl>
                                        <p:attrNameLst>
                                          <p:attrName>style.visibility</p:attrName>
                                        </p:attrNameLst>
                                      </p:cBhvr>
                                      <p:to>
                                        <p:strVal val="hidden"/>
                                      </p:to>
                                    </p:set>
                                  </p:childTnLst>
                                </p:cTn>
                              </p:par>
                            </p:childTnLst>
                          </p:cTn>
                        </p:par>
                      </p:childTnLst>
                    </p:cTn>
                  </p:par>
                  <p:par>
                    <p:cTn id="115" fill="hold" nodeType="clickPar">
                      <p:stCondLst>
                        <p:cond delay="indefinite"/>
                      </p:stCondLst>
                      <p:childTnLst>
                        <p:par>
                          <p:cTn id="116" fill="hold" nodeType="withGroup">
                            <p:stCondLst>
                              <p:cond delay="0"/>
                            </p:stCondLst>
                            <p:childTnLst>
                              <p:par>
                                <p:cTn id="117" presetID="2" presetClass="entr" presetSubtype="4" fill="hold" grpId="0" nodeType="clickEffect">
                                  <p:stCondLst>
                                    <p:cond delay="0"/>
                                  </p:stCondLst>
                                  <p:childTnLst>
                                    <p:set>
                                      <p:cBhvr>
                                        <p:cTn id="118" dur="1" fill="hold">
                                          <p:stCondLst>
                                            <p:cond delay="0"/>
                                          </p:stCondLst>
                                        </p:cTn>
                                        <p:tgtEl>
                                          <p:spTgt spid="120"/>
                                        </p:tgtEl>
                                        <p:attrNameLst>
                                          <p:attrName>style.visibility</p:attrName>
                                        </p:attrNameLst>
                                      </p:cBhvr>
                                      <p:to>
                                        <p:strVal val="visible"/>
                                      </p:to>
                                    </p:set>
                                    <p:anim calcmode="lin" valueType="num">
                                      <p:cBhvr additive="base">
                                        <p:cTn id="119" dur="500" fill="hold"/>
                                        <p:tgtEl>
                                          <p:spTgt spid="120"/>
                                        </p:tgtEl>
                                        <p:attrNameLst>
                                          <p:attrName>ppt_x</p:attrName>
                                        </p:attrNameLst>
                                      </p:cBhvr>
                                      <p:tavLst>
                                        <p:tav tm="0">
                                          <p:val>
                                            <p:strVal val="#ppt_x"/>
                                          </p:val>
                                        </p:tav>
                                        <p:tav tm="100000">
                                          <p:val>
                                            <p:strVal val="#ppt_x"/>
                                          </p:val>
                                        </p:tav>
                                      </p:tavLst>
                                    </p:anim>
                                    <p:anim calcmode="lin" valueType="num">
                                      <p:cBhvr additive="base">
                                        <p:cTn id="120" dur="500" fill="hold"/>
                                        <p:tgtEl>
                                          <p:spTgt spid="120"/>
                                        </p:tgtEl>
                                        <p:attrNameLst>
                                          <p:attrName>ppt_y</p:attrName>
                                        </p:attrNameLst>
                                      </p:cBhvr>
                                      <p:tavLst>
                                        <p:tav tm="0">
                                          <p:val>
                                            <p:strVal val="1+#ppt_h/2"/>
                                          </p:val>
                                        </p:tav>
                                        <p:tav tm="100000">
                                          <p:val>
                                            <p:strVal val="#ppt_y"/>
                                          </p:val>
                                        </p:tav>
                                      </p:tavLst>
                                    </p:anim>
                                  </p:childTnLst>
                                </p:cTn>
                              </p:par>
                              <p:par>
                                <p:cTn id="121" presetID="2" presetClass="entr" presetSubtype="4" fill="hold" grpId="0" nodeType="withEffect">
                                  <p:stCondLst>
                                    <p:cond delay="0"/>
                                  </p:stCondLst>
                                  <p:childTnLst>
                                    <p:set>
                                      <p:cBhvr>
                                        <p:cTn id="122" dur="1" fill="hold">
                                          <p:stCondLst>
                                            <p:cond delay="0"/>
                                          </p:stCondLst>
                                        </p:cTn>
                                        <p:tgtEl>
                                          <p:spTgt spid="121"/>
                                        </p:tgtEl>
                                        <p:attrNameLst>
                                          <p:attrName>style.visibility</p:attrName>
                                        </p:attrNameLst>
                                      </p:cBhvr>
                                      <p:to>
                                        <p:strVal val="visible"/>
                                      </p:to>
                                    </p:set>
                                    <p:anim calcmode="lin" valueType="num">
                                      <p:cBhvr additive="base">
                                        <p:cTn id="123" dur="500" fill="hold"/>
                                        <p:tgtEl>
                                          <p:spTgt spid="121"/>
                                        </p:tgtEl>
                                        <p:attrNameLst>
                                          <p:attrName>ppt_x</p:attrName>
                                        </p:attrNameLst>
                                      </p:cBhvr>
                                      <p:tavLst>
                                        <p:tav tm="0">
                                          <p:val>
                                            <p:strVal val="#ppt_x"/>
                                          </p:val>
                                        </p:tav>
                                        <p:tav tm="100000">
                                          <p:val>
                                            <p:strVal val="#ppt_x"/>
                                          </p:val>
                                        </p:tav>
                                      </p:tavLst>
                                    </p:anim>
                                    <p:anim calcmode="lin" valueType="num">
                                      <p:cBhvr additive="base">
                                        <p:cTn id="124" dur="500" fill="hold"/>
                                        <p:tgtEl>
                                          <p:spTgt spid="121"/>
                                        </p:tgtEl>
                                        <p:attrNameLst>
                                          <p:attrName>ppt_y</p:attrName>
                                        </p:attrNameLst>
                                      </p:cBhvr>
                                      <p:tavLst>
                                        <p:tav tm="0">
                                          <p:val>
                                            <p:strVal val="1+#ppt_h/2"/>
                                          </p:val>
                                        </p:tav>
                                        <p:tav tm="100000">
                                          <p:val>
                                            <p:strVal val="#ppt_y"/>
                                          </p:val>
                                        </p:tav>
                                      </p:tavLst>
                                    </p:anim>
                                  </p:childTnLst>
                                </p:cTn>
                              </p:par>
                            </p:childTnLst>
                          </p:cTn>
                        </p:par>
                      </p:childTnLst>
                    </p:cTn>
                  </p:par>
                  <p:par>
                    <p:cTn id="125" fill="hold" nodeType="clickPar">
                      <p:stCondLst>
                        <p:cond delay="indefinite"/>
                      </p:stCondLst>
                      <p:childTnLst>
                        <p:par>
                          <p:cTn id="126" fill="hold" nodeType="withGroup">
                            <p:stCondLst>
                              <p:cond delay="0"/>
                            </p:stCondLst>
                            <p:childTnLst>
                              <p:par>
                                <p:cTn id="127" presetID="2" presetClass="entr" presetSubtype="4" fill="hold" grpId="0" nodeType="clickEffect">
                                  <p:stCondLst>
                                    <p:cond delay="0"/>
                                  </p:stCondLst>
                                  <p:childTnLst>
                                    <p:set>
                                      <p:cBhvr>
                                        <p:cTn id="128" dur="1" fill="hold">
                                          <p:stCondLst>
                                            <p:cond delay="0"/>
                                          </p:stCondLst>
                                        </p:cTn>
                                        <p:tgtEl>
                                          <p:spTgt spid="122"/>
                                        </p:tgtEl>
                                        <p:attrNameLst>
                                          <p:attrName>style.visibility</p:attrName>
                                        </p:attrNameLst>
                                      </p:cBhvr>
                                      <p:to>
                                        <p:strVal val="visible"/>
                                      </p:to>
                                    </p:set>
                                    <p:anim calcmode="lin" valueType="num">
                                      <p:cBhvr additive="base">
                                        <p:cTn id="129" dur="500" fill="hold"/>
                                        <p:tgtEl>
                                          <p:spTgt spid="122"/>
                                        </p:tgtEl>
                                        <p:attrNameLst>
                                          <p:attrName>ppt_x</p:attrName>
                                        </p:attrNameLst>
                                      </p:cBhvr>
                                      <p:tavLst>
                                        <p:tav tm="0">
                                          <p:val>
                                            <p:strVal val="#ppt_x"/>
                                          </p:val>
                                        </p:tav>
                                        <p:tav tm="100000">
                                          <p:val>
                                            <p:strVal val="#ppt_x"/>
                                          </p:val>
                                        </p:tav>
                                      </p:tavLst>
                                    </p:anim>
                                    <p:anim calcmode="lin" valueType="num">
                                      <p:cBhvr additive="base">
                                        <p:cTn id="130" dur="500" fill="hold"/>
                                        <p:tgtEl>
                                          <p:spTgt spid="122"/>
                                        </p:tgtEl>
                                        <p:attrNameLst>
                                          <p:attrName>ppt_y</p:attrName>
                                        </p:attrNameLst>
                                      </p:cBhvr>
                                      <p:tavLst>
                                        <p:tav tm="0">
                                          <p:val>
                                            <p:strVal val="1+#ppt_h/2"/>
                                          </p:val>
                                        </p:tav>
                                        <p:tav tm="100000">
                                          <p:val>
                                            <p:strVal val="#ppt_y"/>
                                          </p:val>
                                        </p:tav>
                                      </p:tavLst>
                                    </p:anim>
                                  </p:childTnLst>
                                </p:cTn>
                              </p:par>
                            </p:childTnLst>
                          </p:cTn>
                        </p:par>
                      </p:childTnLst>
                    </p:cTn>
                  </p:par>
                  <p:par>
                    <p:cTn id="131" fill="hold" nodeType="clickPar">
                      <p:stCondLst>
                        <p:cond delay="indefinite"/>
                      </p:stCondLst>
                      <p:childTnLst>
                        <p:par>
                          <p:cTn id="132" fill="hold" nodeType="withGroup">
                            <p:stCondLst>
                              <p:cond delay="0"/>
                            </p:stCondLst>
                            <p:childTnLst>
                              <p:par>
                                <p:cTn id="133" presetID="2" presetClass="entr" presetSubtype="4" fill="hold" grpId="0" nodeType="clickEffect">
                                  <p:stCondLst>
                                    <p:cond delay="0"/>
                                  </p:stCondLst>
                                  <p:childTnLst>
                                    <p:set>
                                      <p:cBhvr>
                                        <p:cTn id="134" dur="1" fill="hold">
                                          <p:stCondLst>
                                            <p:cond delay="0"/>
                                          </p:stCondLst>
                                        </p:cTn>
                                        <p:tgtEl>
                                          <p:spTgt spid="123"/>
                                        </p:tgtEl>
                                        <p:attrNameLst>
                                          <p:attrName>style.visibility</p:attrName>
                                        </p:attrNameLst>
                                      </p:cBhvr>
                                      <p:to>
                                        <p:strVal val="visible"/>
                                      </p:to>
                                    </p:set>
                                    <p:anim calcmode="lin" valueType="num">
                                      <p:cBhvr additive="base">
                                        <p:cTn id="135" dur="500" fill="hold"/>
                                        <p:tgtEl>
                                          <p:spTgt spid="123"/>
                                        </p:tgtEl>
                                        <p:attrNameLst>
                                          <p:attrName>ppt_x</p:attrName>
                                        </p:attrNameLst>
                                      </p:cBhvr>
                                      <p:tavLst>
                                        <p:tav tm="0">
                                          <p:val>
                                            <p:strVal val="#ppt_x"/>
                                          </p:val>
                                        </p:tav>
                                        <p:tav tm="100000">
                                          <p:val>
                                            <p:strVal val="#ppt_x"/>
                                          </p:val>
                                        </p:tav>
                                      </p:tavLst>
                                    </p:anim>
                                    <p:anim calcmode="lin" valueType="num">
                                      <p:cBhvr additive="base">
                                        <p:cTn id="136" dur="500" fill="hold"/>
                                        <p:tgtEl>
                                          <p:spTgt spid="123"/>
                                        </p:tgtEl>
                                        <p:attrNameLst>
                                          <p:attrName>ppt_y</p:attrName>
                                        </p:attrNameLst>
                                      </p:cBhvr>
                                      <p:tavLst>
                                        <p:tav tm="0">
                                          <p:val>
                                            <p:strVal val="1+#ppt_h/2"/>
                                          </p:val>
                                        </p:tav>
                                        <p:tav tm="100000">
                                          <p:val>
                                            <p:strVal val="#ppt_y"/>
                                          </p:val>
                                        </p:tav>
                                      </p:tavLst>
                                    </p:anim>
                                  </p:childTnLst>
                                </p:cTn>
                              </p:par>
                            </p:childTnLst>
                          </p:cTn>
                        </p:par>
                      </p:childTnLst>
                    </p:cTn>
                  </p:par>
                  <p:par>
                    <p:cTn id="137" fill="hold" nodeType="clickPar">
                      <p:stCondLst>
                        <p:cond delay="indefinite"/>
                      </p:stCondLst>
                      <p:childTnLst>
                        <p:par>
                          <p:cTn id="138" fill="hold" nodeType="withGroup">
                            <p:stCondLst>
                              <p:cond delay="0"/>
                            </p:stCondLst>
                            <p:childTnLst>
                              <p:par>
                                <p:cTn id="139" presetID="3" presetClass="entr" presetSubtype="10" fill="hold" nodeType="clickEffect">
                                  <p:stCondLst>
                                    <p:cond delay="0"/>
                                  </p:stCondLst>
                                  <p:childTnLst>
                                    <p:set>
                                      <p:cBhvr>
                                        <p:cTn id="140" dur="1" fill="hold">
                                          <p:stCondLst>
                                            <p:cond delay="0"/>
                                          </p:stCondLst>
                                        </p:cTn>
                                        <p:tgtEl>
                                          <p:spTgt spid="1026"/>
                                        </p:tgtEl>
                                        <p:attrNameLst>
                                          <p:attrName>style.visibility</p:attrName>
                                        </p:attrNameLst>
                                      </p:cBhvr>
                                      <p:to>
                                        <p:strVal val="visible"/>
                                      </p:to>
                                    </p:set>
                                    <p:animEffect transition="in" filter="blinds(horizontal)">
                                      <p:cBhvr>
                                        <p:cTn id="141"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animBg="1"/>
      <p:bldP spid="121" grpId="0" animBg="1"/>
      <p:bldP spid="53" grpId="0" animBg="1"/>
      <p:bldP spid="56" grpId="0" animBg="1"/>
      <p:bldP spid="46" grpId="0" animBg="1"/>
      <p:bldP spid="48" grpId="0" animBg="1"/>
      <p:bldP spid="103" grpId="0" animBg="1"/>
      <p:bldP spid="103" grpId="1" animBg="1"/>
      <p:bldP spid="103" grpId="2" animBg="1"/>
      <p:bldP spid="104" grpId="0" animBg="1"/>
      <p:bldP spid="105" grpId="0" animBg="1"/>
      <p:bldP spid="105" grpId="1" animBg="1"/>
      <p:bldP spid="105" grpId="2" animBg="1"/>
      <p:bldP spid="112" grpId="0" animBg="1"/>
      <p:bldP spid="112" grpId="1" animBg="1"/>
      <p:bldP spid="115" grpId="0" animBg="1"/>
      <p:bldP spid="115" grpId="1" animBg="1"/>
      <p:bldP spid="116" grpId="0" animBg="1"/>
      <p:bldP spid="116" grpId="1" animBg="1"/>
      <p:bldP spid="119" grpId="0" animBg="1"/>
      <p:bldP spid="113" grpId="0" animBg="1"/>
      <p:bldP spid="113" grpId="1" animBg="1"/>
      <p:bldP spid="122" grpId="0" animBg="1"/>
      <p:bldP spid="123"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Rectangle 2"/>
          <p:cNvSpPr>
            <a:spLocks noGrp="1" noRot="1" noChangeArrowheads="1"/>
          </p:cNvSpPr>
          <p:nvPr>
            <p:ph type="title"/>
          </p:nvPr>
        </p:nvSpPr>
        <p:spPr/>
        <p:txBody>
          <a:bodyPr/>
          <a:lstStyle/>
          <a:p>
            <a:pPr eaLnBrk="1" hangingPunct="1"/>
            <a:r>
              <a:rPr lang="en-US" altLang="zh-CN" dirty="0" smtClean="0">
                <a:solidFill>
                  <a:schemeClr val="bg1"/>
                </a:solidFill>
              </a:rPr>
              <a:t>PAGELATCH</a:t>
            </a:r>
            <a:endParaRPr lang="zh-CN" altLang="en-US" dirty="0" smtClean="0">
              <a:solidFill>
                <a:schemeClr val="bg1"/>
              </a:solidFill>
            </a:endParaRPr>
          </a:p>
        </p:txBody>
      </p:sp>
      <p:sp>
        <p:nvSpPr>
          <p:cNvPr id="21507" name="Rectangle 3"/>
          <p:cNvSpPr>
            <a:spLocks noGrp="1" noRot="1" noChangeArrowheads="1"/>
          </p:cNvSpPr>
          <p:nvPr>
            <p:ph type="body" idx="1"/>
          </p:nvPr>
        </p:nvSpPr>
        <p:spPr/>
        <p:txBody>
          <a:bodyPr>
            <a:normAutofit/>
          </a:bodyPr>
          <a:lstStyle/>
          <a:p>
            <a:pPr eaLnBrk="1" hangingPunct="1"/>
            <a:r>
              <a:rPr lang="en-US" altLang="zh-CN" sz="2800" dirty="0" smtClean="0">
                <a:solidFill>
                  <a:schemeClr val="bg1"/>
                </a:solidFill>
              </a:rPr>
              <a:t>If this is high, </a:t>
            </a:r>
            <a:r>
              <a:rPr lang="en-US" altLang="zh-CN" sz="2800" dirty="0" smtClean="0">
                <a:solidFill>
                  <a:schemeClr val="bg1"/>
                </a:solidFill>
              </a:rPr>
              <a:t>they are caused by high concurrent access on specific pages.</a:t>
            </a:r>
            <a:endParaRPr lang="en-US" altLang="zh-CN" sz="2800" dirty="0" smtClean="0">
              <a:solidFill>
                <a:schemeClr val="bg1"/>
              </a:solidFill>
            </a:endParaRPr>
          </a:p>
          <a:p>
            <a:pPr eaLnBrk="1" hangingPunct="1"/>
            <a:r>
              <a:rPr lang="en-US" altLang="zh-CN" sz="2800" dirty="0" smtClean="0">
                <a:solidFill>
                  <a:schemeClr val="bg1"/>
                </a:solidFill>
              </a:rPr>
              <a:t>Use </a:t>
            </a:r>
            <a:r>
              <a:rPr lang="en-US" altLang="zh-CN" sz="2800" dirty="0" err="1" smtClean="0">
                <a:solidFill>
                  <a:schemeClr val="bg1"/>
                </a:solidFill>
              </a:rPr>
              <a:t>sys.dm_db_index_operational_stats</a:t>
            </a:r>
            <a:r>
              <a:rPr lang="en-US" altLang="zh-CN" sz="2800" dirty="0" smtClean="0">
                <a:solidFill>
                  <a:schemeClr val="bg1"/>
                </a:solidFill>
              </a:rPr>
              <a:t> to check high contention on indexes</a:t>
            </a:r>
            <a:endParaRPr lang="en-US" altLang="zh-CN" sz="2800" dirty="0" smtClean="0">
              <a:solidFill>
                <a:schemeClr val="bg1"/>
              </a:solidFill>
            </a:endParaRPr>
          </a:p>
        </p:txBody>
      </p:sp>
    </p:spTree>
    <p:extLst>
      <p:ext uri="{BB962C8B-B14F-4D97-AF65-F5344CB8AC3E}">
        <p14:creationId xmlns:p14="http://schemas.microsoft.com/office/powerpoint/2010/main" val="12600242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ASYNC_NETWORK_IO</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SQL Server has finished query execution within database </a:t>
            </a:r>
            <a:r>
              <a:rPr lang="en-US" dirty="0" smtClean="0">
                <a:solidFill>
                  <a:schemeClr val="bg1"/>
                </a:solidFill>
              </a:rPr>
              <a:t>engine</a:t>
            </a:r>
            <a:endParaRPr lang="en-US" dirty="0" smtClean="0">
              <a:solidFill>
                <a:schemeClr val="bg1"/>
              </a:solidFill>
            </a:endParaRPr>
          </a:p>
          <a:p>
            <a:r>
              <a:rPr lang="en-US" altLang="zh-CN" dirty="0" smtClean="0">
                <a:solidFill>
                  <a:schemeClr val="bg1"/>
                </a:solidFill>
              </a:rPr>
              <a:t>SQL Network I/O is </a:t>
            </a:r>
            <a:r>
              <a:rPr lang="en-US" altLang="zh-CN" dirty="0" err="1" smtClean="0">
                <a:solidFill>
                  <a:schemeClr val="bg1"/>
                </a:solidFill>
              </a:rPr>
              <a:t>asynchronized</a:t>
            </a:r>
            <a:endParaRPr lang="en-US" altLang="zh-CN" dirty="0">
              <a:solidFill>
                <a:schemeClr val="bg1"/>
              </a:solidFill>
            </a:endParaRPr>
          </a:p>
          <a:p>
            <a:r>
              <a:rPr lang="en-US" dirty="0" smtClean="0">
                <a:solidFill>
                  <a:schemeClr val="bg1"/>
                </a:solidFill>
              </a:rPr>
              <a:t>Normally caused by</a:t>
            </a:r>
          </a:p>
          <a:p>
            <a:pPr lvl="1"/>
            <a:r>
              <a:rPr lang="en-US" dirty="0" smtClean="0">
                <a:solidFill>
                  <a:schemeClr val="bg1"/>
                </a:solidFill>
              </a:rPr>
              <a:t>network issue</a:t>
            </a:r>
          </a:p>
          <a:p>
            <a:pPr lvl="1"/>
            <a:r>
              <a:rPr lang="en-US" dirty="0" smtClean="0">
                <a:solidFill>
                  <a:schemeClr val="bg1"/>
                </a:solidFill>
              </a:rPr>
              <a:t>Client does not fetch the data </a:t>
            </a:r>
            <a:r>
              <a:rPr lang="en-US" dirty="0" smtClean="0">
                <a:solidFill>
                  <a:schemeClr val="bg1"/>
                </a:solidFill>
              </a:rPr>
              <a:t>quickly</a:t>
            </a:r>
            <a:endParaRPr lang="en-US" dirty="0" smtClean="0">
              <a:solidFill>
                <a:schemeClr val="bg1"/>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18</a:t>
            </a:fld>
            <a:endParaRPr lang="en-US"/>
          </a:p>
        </p:txBody>
      </p:sp>
    </p:spTree>
    <p:extLst>
      <p:ext uri="{BB962C8B-B14F-4D97-AF65-F5344CB8AC3E}">
        <p14:creationId xmlns:p14="http://schemas.microsoft.com/office/powerpoint/2010/main" val="29448532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bg1"/>
                </a:solidFill>
              </a:rPr>
              <a:t>Best practices to avoid blocking</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Keep the transaction </a:t>
            </a:r>
            <a:r>
              <a:rPr lang="en-US" dirty="0" smtClean="0">
                <a:solidFill>
                  <a:schemeClr val="bg1"/>
                </a:solidFill>
              </a:rPr>
              <a:t>as short as possible</a:t>
            </a:r>
          </a:p>
          <a:p>
            <a:r>
              <a:rPr lang="en-US" dirty="0" smtClean="0">
                <a:solidFill>
                  <a:schemeClr val="bg1"/>
                </a:solidFill>
              </a:rPr>
              <a:t>Use </a:t>
            </a:r>
            <a:r>
              <a:rPr lang="en-US" dirty="0" smtClean="0">
                <a:solidFill>
                  <a:schemeClr val="bg1"/>
                </a:solidFill>
              </a:rPr>
              <a:t>lowest Isolation Level required</a:t>
            </a:r>
          </a:p>
          <a:p>
            <a:r>
              <a:rPr lang="en-US" dirty="0" smtClean="0">
                <a:solidFill>
                  <a:schemeClr val="bg1"/>
                </a:solidFill>
              </a:rPr>
              <a:t>Process all </a:t>
            </a:r>
            <a:r>
              <a:rPr lang="en-US" dirty="0" smtClean="0">
                <a:solidFill>
                  <a:schemeClr val="bg1"/>
                </a:solidFill>
              </a:rPr>
              <a:t>res</a:t>
            </a:r>
            <a:r>
              <a:rPr lang="en-US" dirty="0" smtClean="0">
                <a:solidFill>
                  <a:schemeClr val="bg1"/>
                </a:solidFill>
              </a:rPr>
              <a:t>ult </a:t>
            </a:r>
            <a:r>
              <a:rPr lang="en-US" dirty="0" smtClean="0">
                <a:solidFill>
                  <a:schemeClr val="bg1"/>
                </a:solidFill>
              </a:rPr>
              <a:t>q</a:t>
            </a:r>
            <a:r>
              <a:rPr lang="en-US" dirty="0" smtClean="0">
                <a:solidFill>
                  <a:schemeClr val="bg1"/>
                </a:solidFill>
              </a:rPr>
              <a:t>uickly</a:t>
            </a:r>
          </a:p>
          <a:p>
            <a:r>
              <a:rPr lang="en-US" dirty="0" smtClean="0">
                <a:solidFill>
                  <a:schemeClr val="bg1"/>
                </a:solidFill>
              </a:rPr>
              <a:t>Access objects in order</a:t>
            </a:r>
            <a:endParaRPr lang="en-US" dirty="0" smtClean="0">
              <a:solidFill>
                <a:schemeClr val="bg1"/>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19</a:t>
            </a:fld>
            <a:endParaRPr lang="en-US"/>
          </a:p>
        </p:txBody>
      </p:sp>
    </p:spTree>
    <p:extLst>
      <p:ext uri="{BB962C8B-B14F-4D97-AF65-F5344CB8AC3E}">
        <p14:creationId xmlns:p14="http://schemas.microsoft.com/office/powerpoint/2010/main" val="17717041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2971800" y="2667000"/>
            <a:ext cx="3384376" cy="1470025"/>
          </a:xfrm>
        </p:spPr>
        <p:txBody>
          <a:bodyPr>
            <a:normAutofit/>
          </a:bodyPr>
          <a:lstStyle/>
          <a:p>
            <a:r>
              <a:rPr lang="en-US" sz="5400" dirty="0" smtClean="0">
                <a:solidFill>
                  <a:schemeClr val="bg1"/>
                </a:solidFill>
              </a:rPr>
              <a:t>BLOCKING</a:t>
            </a:r>
            <a:endParaRPr lang="en-US" sz="5400" dirty="0">
              <a:solidFill>
                <a:schemeClr val="bg1"/>
              </a:solidFill>
            </a:endParaRPr>
          </a:p>
        </p:txBody>
      </p:sp>
    </p:spTree>
    <p:extLst>
      <p:ext uri="{BB962C8B-B14F-4D97-AF65-F5344CB8AC3E}">
        <p14:creationId xmlns:p14="http://schemas.microsoft.com/office/powerpoint/2010/main" val="39753655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4600" y="2743200"/>
            <a:ext cx="4032448" cy="1152128"/>
          </a:xfrm>
        </p:spPr>
        <p:txBody>
          <a:bodyPr>
            <a:normAutofit/>
          </a:bodyPr>
          <a:lstStyle/>
          <a:p>
            <a:r>
              <a:rPr lang="en-US" sz="5400" dirty="0" smtClean="0">
                <a:solidFill>
                  <a:schemeClr val="bg1"/>
                </a:solidFill>
              </a:rPr>
              <a:t>Deadlock</a:t>
            </a:r>
            <a:endParaRPr lang="en-US" sz="5400" dirty="0">
              <a:solidFill>
                <a:schemeClr val="bg1"/>
              </a:solidFill>
            </a:endParaRPr>
          </a:p>
        </p:txBody>
      </p:sp>
    </p:spTree>
    <p:extLst>
      <p:ext uri="{BB962C8B-B14F-4D97-AF65-F5344CB8AC3E}">
        <p14:creationId xmlns:p14="http://schemas.microsoft.com/office/powerpoint/2010/main" val="21822978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68" name="Rectangle 8"/>
          <p:cNvSpPr>
            <a:spLocks noGrp="1" noChangeArrowheads="1"/>
          </p:cNvSpPr>
          <p:nvPr>
            <p:ph type="title"/>
          </p:nvPr>
        </p:nvSpPr>
        <p:spPr>
          <a:xfrm>
            <a:off x="473013" y="228600"/>
            <a:ext cx="8229600" cy="1143000"/>
          </a:xfrm>
        </p:spPr>
        <p:txBody>
          <a:bodyPr>
            <a:normAutofit/>
          </a:bodyPr>
          <a:lstStyle/>
          <a:p>
            <a:r>
              <a:rPr lang="en-US" sz="4000" dirty="0">
                <a:solidFill>
                  <a:schemeClr val="bg1"/>
                </a:solidFill>
              </a:rPr>
              <a:t>Deadlock</a:t>
            </a:r>
          </a:p>
        </p:txBody>
      </p:sp>
      <p:sp>
        <p:nvSpPr>
          <p:cNvPr id="348163" name="Rectangle 3"/>
          <p:cNvSpPr>
            <a:spLocks noGrp="1" noChangeArrowheads="1"/>
          </p:cNvSpPr>
          <p:nvPr>
            <p:ph idx="1"/>
          </p:nvPr>
        </p:nvSpPr>
        <p:spPr>
          <a:xfrm>
            <a:off x="457200" y="1371600"/>
            <a:ext cx="8077200" cy="4876800"/>
          </a:xfrm>
        </p:spPr>
        <p:txBody>
          <a:bodyPr>
            <a:normAutofit/>
          </a:bodyPr>
          <a:lstStyle/>
          <a:p>
            <a:pPr>
              <a:lnSpc>
                <a:spcPct val="80000"/>
              </a:lnSpc>
            </a:pPr>
            <a:r>
              <a:rPr lang="en-US" sz="2800" dirty="0">
                <a:solidFill>
                  <a:schemeClr val="bg1"/>
                </a:solidFill>
                <a:cs typeface="Times New Roman" pitchFamily="18" charset="0"/>
              </a:rPr>
              <a:t>Occurs when two </a:t>
            </a:r>
            <a:r>
              <a:rPr lang="en-US" sz="2800" dirty="0" smtClean="0">
                <a:solidFill>
                  <a:schemeClr val="bg1"/>
                </a:solidFill>
                <a:cs typeface="Times New Roman" pitchFamily="18" charset="0"/>
              </a:rPr>
              <a:t>tasks are </a:t>
            </a:r>
            <a:r>
              <a:rPr lang="en-US" sz="2800" dirty="0">
                <a:solidFill>
                  <a:schemeClr val="bg1"/>
                </a:solidFill>
                <a:cs typeface="Times New Roman" pitchFamily="18" charset="0"/>
              </a:rPr>
              <a:t>simultaneously waiting </a:t>
            </a:r>
            <a:r>
              <a:rPr lang="en-US" sz="2800" dirty="0" smtClean="0">
                <a:solidFill>
                  <a:schemeClr val="bg1"/>
                </a:solidFill>
                <a:cs typeface="Times New Roman" pitchFamily="18" charset="0"/>
              </a:rPr>
              <a:t>for resources </a:t>
            </a:r>
            <a:r>
              <a:rPr lang="en-US" sz="2800" dirty="0">
                <a:solidFill>
                  <a:schemeClr val="bg1"/>
                </a:solidFill>
                <a:cs typeface="Times New Roman" pitchFamily="18" charset="0"/>
              </a:rPr>
              <a:t>that </a:t>
            </a:r>
            <a:r>
              <a:rPr lang="en-US" sz="2800" dirty="0" smtClean="0">
                <a:solidFill>
                  <a:schemeClr val="bg1"/>
                </a:solidFill>
                <a:cs typeface="Times New Roman" pitchFamily="18" charset="0"/>
              </a:rPr>
              <a:t>are owned by the other</a:t>
            </a:r>
            <a:endParaRPr lang="en-US" sz="2800" dirty="0">
              <a:solidFill>
                <a:schemeClr val="bg1"/>
              </a:solidFill>
              <a:cs typeface="Times New Roman" pitchFamily="18" charset="0"/>
            </a:endParaRPr>
          </a:p>
          <a:p>
            <a:pPr lvl="1">
              <a:lnSpc>
                <a:spcPct val="80000"/>
              </a:lnSpc>
            </a:pPr>
            <a:endParaRPr lang="en-US" sz="2400" dirty="0" smtClean="0">
              <a:solidFill>
                <a:schemeClr val="bg1"/>
              </a:solidFill>
              <a:cs typeface="Times New Roman" pitchFamily="18" charset="0"/>
            </a:endParaRPr>
          </a:p>
          <a:p>
            <a:pPr lvl="1">
              <a:lnSpc>
                <a:spcPct val="80000"/>
              </a:lnSpc>
            </a:pPr>
            <a:endParaRPr lang="en-US" sz="2400" dirty="0" smtClean="0">
              <a:solidFill>
                <a:schemeClr val="bg1"/>
              </a:solidFill>
              <a:cs typeface="Times New Roman" pitchFamily="18" charset="0"/>
            </a:endParaRPr>
          </a:p>
          <a:p>
            <a:pPr lvl="1">
              <a:lnSpc>
                <a:spcPct val="80000"/>
              </a:lnSpc>
            </a:pPr>
            <a:endParaRPr lang="en-US" sz="2400" dirty="0" smtClean="0">
              <a:solidFill>
                <a:schemeClr val="bg1"/>
              </a:solidFill>
              <a:cs typeface="Times New Roman" pitchFamily="18" charset="0"/>
            </a:endParaRPr>
          </a:p>
          <a:p>
            <a:pPr lvl="1">
              <a:lnSpc>
                <a:spcPct val="80000"/>
              </a:lnSpc>
            </a:pPr>
            <a:endParaRPr lang="en-US" sz="2400" dirty="0" smtClean="0">
              <a:solidFill>
                <a:schemeClr val="bg1"/>
              </a:solidFill>
              <a:cs typeface="Times New Roman" pitchFamily="18" charset="0"/>
            </a:endParaRPr>
          </a:p>
          <a:p>
            <a:pPr lvl="1">
              <a:lnSpc>
                <a:spcPct val="80000"/>
              </a:lnSpc>
            </a:pPr>
            <a:endParaRPr lang="en-US" sz="2400" dirty="0" smtClean="0">
              <a:solidFill>
                <a:schemeClr val="bg1"/>
              </a:solidFill>
              <a:cs typeface="Times New Roman" pitchFamily="18" charset="0"/>
            </a:endParaRPr>
          </a:p>
          <a:p>
            <a:pPr lvl="1">
              <a:lnSpc>
                <a:spcPct val="80000"/>
              </a:lnSpc>
            </a:pPr>
            <a:endParaRPr lang="en-US" sz="2400" dirty="0" smtClean="0">
              <a:solidFill>
                <a:schemeClr val="bg1"/>
              </a:solidFill>
              <a:cs typeface="Times New Roman" pitchFamily="18" charset="0"/>
            </a:endParaRPr>
          </a:p>
          <a:p>
            <a:pPr lvl="1">
              <a:lnSpc>
                <a:spcPct val="80000"/>
              </a:lnSpc>
            </a:pPr>
            <a:endParaRPr lang="en-US" sz="2400" dirty="0" smtClean="0">
              <a:solidFill>
                <a:schemeClr val="bg1"/>
              </a:solidFill>
              <a:cs typeface="Times New Roman" pitchFamily="18" charset="0"/>
            </a:endParaRPr>
          </a:p>
          <a:p>
            <a:pPr lvl="1">
              <a:lnSpc>
                <a:spcPct val="80000"/>
              </a:lnSpc>
            </a:pPr>
            <a:r>
              <a:rPr lang="en-US" sz="2400" dirty="0" smtClean="0">
                <a:solidFill>
                  <a:schemeClr val="bg1"/>
                </a:solidFill>
                <a:cs typeface="Times New Roman" pitchFamily="18" charset="0"/>
              </a:rPr>
              <a:t>Task </a:t>
            </a:r>
            <a:r>
              <a:rPr lang="en-US" sz="2400" dirty="0">
                <a:solidFill>
                  <a:schemeClr val="bg1"/>
                </a:solidFill>
                <a:cs typeface="Times New Roman" pitchFamily="18" charset="0"/>
              </a:rPr>
              <a:t>#1 holds </a:t>
            </a:r>
            <a:r>
              <a:rPr lang="en-US" sz="2400" dirty="0" smtClean="0">
                <a:solidFill>
                  <a:schemeClr val="bg1"/>
                </a:solidFill>
                <a:cs typeface="Times New Roman" pitchFamily="18" charset="0"/>
              </a:rPr>
              <a:t>Resource1 </a:t>
            </a:r>
            <a:r>
              <a:rPr lang="en-US" sz="2400" dirty="0">
                <a:solidFill>
                  <a:schemeClr val="bg1"/>
                </a:solidFill>
                <a:cs typeface="Times New Roman" pitchFamily="18" charset="0"/>
              </a:rPr>
              <a:t>and is waiting on </a:t>
            </a:r>
            <a:r>
              <a:rPr lang="en-US" sz="2400" dirty="0" smtClean="0">
                <a:solidFill>
                  <a:schemeClr val="bg1"/>
                </a:solidFill>
                <a:cs typeface="Times New Roman" pitchFamily="18" charset="0"/>
              </a:rPr>
              <a:t>Resource2 </a:t>
            </a:r>
          </a:p>
          <a:p>
            <a:pPr lvl="1">
              <a:lnSpc>
                <a:spcPct val="80000"/>
              </a:lnSpc>
            </a:pPr>
            <a:r>
              <a:rPr lang="en-US" sz="2400" dirty="0" smtClean="0">
                <a:solidFill>
                  <a:schemeClr val="bg1"/>
                </a:solidFill>
                <a:cs typeface="Times New Roman" pitchFamily="18" charset="0"/>
              </a:rPr>
              <a:t>Task </a:t>
            </a:r>
            <a:r>
              <a:rPr lang="en-US" sz="2400" dirty="0" smtClean="0">
                <a:solidFill>
                  <a:schemeClr val="bg1"/>
                </a:solidFill>
                <a:cs typeface="Times New Roman" pitchFamily="18" charset="0"/>
              </a:rPr>
              <a:t>#2 </a:t>
            </a:r>
            <a:r>
              <a:rPr lang="en-US" sz="2400" dirty="0">
                <a:solidFill>
                  <a:schemeClr val="bg1"/>
                </a:solidFill>
                <a:cs typeface="Times New Roman" pitchFamily="18" charset="0"/>
              </a:rPr>
              <a:t>holds </a:t>
            </a:r>
            <a:r>
              <a:rPr lang="en-US" sz="2400" dirty="0" smtClean="0">
                <a:solidFill>
                  <a:schemeClr val="bg1"/>
                </a:solidFill>
                <a:cs typeface="Times New Roman" pitchFamily="18" charset="0"/>
              </a:rPr>
              <a:t>Resource 2 </a:t>
            </a:r>
            <a:r>
              <a:rPr lang="en-US" sz="2400" dirty="0">
                <a:solidFill>
                  <a:schemeClr val="bg1"/>
                </a:solidFill>
                <a:cs typeface="Times New Roman" pitchFamily="18" charset="0"/>
              </a:rPr>
              <a:t>and is waiting on </a:t>
            </a:r>
            <a:r>
              <a:rPr lang="en-US" sz="2400" dirty="0" smtClean="0">
                <a:solidFill>
                  <a:schemeClr val="bg1"/>
                </a:solidFill>
                <a:cs typeface="Times New Roman" pitchFamily="18" charset="0"/>
              </a:rPr>
              <a:t>Resource1</a:t>
            </a:r>
            <a:endParaRPr lang="en-US" sz="2400" dirty="0">
              <a:solidFill>
                <a:schemeClr val="bg1"/>
              </a:solidFill>
              <a:cs typeface="Times New Roman" pitchFamily="18" charset="0"/>
            </a:endParaRPr>
          </a:p>
          <a:p>
            <a:pPr lvl="1">
              <a:lnSpc>
                <a:spcPct val="80000"/>
              </a:lnSpc>
            </a:pPr>
            <a:r>
              <a:rPr lang="en-US" sz="2400" dirty="0">
                <a:solidFill>
                  <a:schemeClr val="bg1"/>
                </a:solidFill>
                <a:cs typeface="Times New Roman" pitchFamily="18" charset="0"/>
              </a:rPr>
              <a:t>Each </a:t>
            </a:r>
            <a:r>
              <a:rPr lang="en-US" sz="2400" dirty="0" smtClean="0">
                <a:solidFill>
                  <a:schemeClr val="bg1"/>
                </a:solidFill>
                <a:cs typeface="Times New Roman" pitchFamily="18" charset="0"/>
              </a:rPr>
              <a:t>task is </a:t>
            </a:r>
            <a:r>
              <a:rPr lang="en-US" sz="2400" dirty="0">
                <a:solidFill>
                  <a:schemeClr val="bg1"/>
                </a:solidFill>
                <a:cs typeface="Times New Roman" pitchFamily="18" charset="0"/>
              </a:rPr>
              <a:t>waiting on the other, and neither can </a:t>
            </a:r>
            <a:r>
              <a:rPr lang="en-US" sz="2400" dirty="0" smtClean="0">
                <a:solidFill>
                  <a:schemeClr val="bg1"/>
                </a:solidFill>
                <a:cs typeface="Times New Roman" pitchFamily="18" charset="0"/>
              </a:rPr>
              <a:t>proceed</a:t>
            </a:r>
          </a:p>
        </p:txBody>
      </p:sp>
      <p:sp>
        <p:nvSpPr>
          <p:cNvPr id="348164" name="Rectangle 4"/>
          <p:cNvSpPr>
            <a:spLocks noChangeArrowheads="1"/>
          </p:cNvSpPr>
          <p:nvPr/>
        </p:nvSpPr>
        <p:spPr bwMode="auto">
          <a:xfrm>
            <a:off x="4186238" y="3086100"/>
            <a:ext cx="9144000" cy="0"/>
          </a:xfrm>
          <a:prstGeom prst="rect">
            <a:avLst/>
          </a:prstGeom>
          <a:noFill/>
          <a:ln w="12700" cap="sq">
            <a:noFill/>
            <a:miter lim="800000"/>
            <a:headEnd type="none" w="sm" len="sm"/>
            <a:tailEnd type="none" w="sm" len="sm"/>
          </a:ln>
          <a:effectLst/>
        </p:spPr>
        <p:txBody>
          <a:bodyPr>
            <a:spAutoFit/>
          </a:bodyPr>
          <a:lstStyle/>
          <a:p>
            <a:endParaRPr lang="en-US"/>
          </a:p>
        </p:txBody>
      </p:sp>
      <p:sp>
        <p:nvSpPr>
          <p:cNvPr id="348166" name="Rectangle 6"/>
          <p:cNvSpPr>
            <a:spLocks noChangeArrowheads="1"/>
          </p:cNvSpPr>
          <p:nvPr/>
        </p:nvSpPr>
        <p:spPr bwMode="auto">
          <a:xfrm>
            <a:off x="4162425" y="3086100"/>
            <a:ext cx="9144000" cy="0"/>
          </a:xfrm>
          <a:prstGeom prst="rect">
            <a:avLst/>
          </a:prstGeom>
          <a:noFill/>
          <a:ln w="12700" cap="sq">
            <a:noFill/>
            <a:miter lim="800000"/>
            <a:headEnd type="none" w="sm" len="sm"/>
            <a:tailEnd type="none" w="sm" len="sm"/>
          </a:ln>
          <a:effectLst/>
        </p:spPr>
        <p:txBody>
          <a:bodyPr>
            <a:spAutoFit/>
          </a:bodyPr>
          <a:lstStyle/>
          <a:p>
            <a:endParaRPr lang="en-US"/>
          </a:p>
        </p:txBody>
      </p:sp>
      <p:pic>
        <p:nvPicPr>
          <p:cNvPr id="3130" name="Picture 58" descr="显示处于死锁状态的任务的关系图"/>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71800" y="2285999"/>
            <a:ext cx="2590800" cy="2292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686361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24" name="Rectangle 4"/>
          <p:cNvSpPr>
            <a:spLocks noGrp="1" noChangeArrowheads="1"/>
          </p:cNvSpPr>
          <p:nvPr>
            <p:ph type="title"/>
          </p:nvPr>
        </p:nvSpPr>
        <p:spPr/>
        <p:txBody>
          <a:bodyPr/>
          <a:lstStyle/>
          <a:p>
            <a:r>
              <a:rPr lang="en-US" dirty="0">
                <a:solidFill>
                  <a:schemeClr val="bg1"/>
                </a:solidFill>
              </a:rPr>
              <a:t>Deadlock </a:t>
            </a:r>
            <a:r>
              <a:rPr lang="en-US" dirty="0">
                <a:solidFill>
                  <a:schemeClr val="bg1"/>
                </a:solidFill>
              </a:rPr>
              <a:t>d</a:t>
            </a:r>
            <a:r>
              <a:rPr lang="en-US" dirty="0" smtClean="0">
                <a:solidFill>
                  <a:schemeClr val="bg1"/>
                </a:solidFill>
              </a:rPr>
              <a:t>etection </a:t>
            </a:r>
            <a:r>
              <a:rPr lang="en-US" dirty="0" smtClean="0">
                <a:solidFill>
                  <a:schemeClr val="bg1"/>
                </a:solidFill>
              </a:rPr>
              <a:t>and resolution</a:t>
            </a:r>
            <a:endParaRPr lang="en-US" dirty="0">
              <a:solidFill>
                <a:schemeClr val="bg1"/>
              </a:solidFill>
            </a:endParaRPr>
          </a:p>
        </p:txBody>
      </p:sp>
      <p:sp>
        <p:nvSpPr>
          <p:cNvPr id="389125" name="Rectangle 5"/>
          <p:cNvSpPr>
            <a:spLocks noGrp="1" noChangeArrowheads="1"/>
          </p:cNvSpPr>
          <p:nvPr>
            <p:ph idx="1"/>
          </p:nvPr>
        </p:nvSpPr>
        <p:spPr>
          <a:xfrm>
            <a:off x="533400" y="1524000"/>
            <a:ext cx="8153400" cy="4648200"/>
          </a:xfrm>
        </p:spPr>
        <p:txBody>
          <a:bodyPr>
            <a:normAutofit/>
          </a:bodyPr>
          <a:lstStyle/>
          <a:p>
            <a:pPr marL="457200" indent="-457200"/>
            <a:r>
              <a:rPr lang="en-US" sz="2800" dirty="0" smtClean="0">
                <a:solidFill>
                  <a:schemeClr val="bg1"/>
                </a:solidFill>
              </a:rPr>
              <a:t>SQL Server</a:t>
            </a:r>
            <a:r>
              <a:rPr lang="en-US" sz="2800" dirty="0" smtClean="0">
                <a:solidFill>
                  <a:schemeClr val="bg1"/>
                </a:solidFill>
              </a:rPr>
              <a:t> </a:t>
            </a:r>
            <a:r>
              <a:rPr lang="en-US" sz="2800" dirty="0">
                <a:solidFill>
                  <a:schemeClr val="bg1"/>
                </a:solidFill>
              </a:rPr>
              <a:t>detects deadlocks automatically by means of  a background process called LOCK_MONITOR</a:t>
            </a:r>
          </a:p>
          <a:p>
            <a:pPr marL="457200" indent="-457200"/>
            <a:r>
              <a:rPr lang="en-US" sz="2800" dirty="0" smtClean="0">
                <a:solidFill>
                  <a:schemeClr val="bg1"/>
                </a:solidFill>
              </a:rPr>
              <a:t>If deadlock is detected. Select </a:t>
            </a:r>
            <a:r>
              <a:rPr lang="en-US" sz="2800" dirty="0">
                <a:solidFill>
                  <a:schemeClr val="bg1"/>
                </a:solidFill>
              </a:rPr>
              <a:t>the transaction that is cheapest to rollback -  the deadlock victim</a:t>
            </a:r>
          </a:p>
          <a:p>
            <a:pPr marL="457200" indent="-457200"/>
            <a:r>
              <a:rPr lang="en-US" sz="2800" dirty="0">
                <a:solidFill>
                  <a:schemeClr val="bg1"/>
                </a:solidFill>
              </a:rPr>
              <a:t>Rollback the victim’s transaction</a:t>
            </a:r>
          </a:p>
          <a:p>
            <a:pPr marL="457200" indent="-457200"/>
            <a:r>
              <a:rPr lang="en-US" sz="2800" dirty="0">
                <a:solidFill>
                  <a:schemeClr val="bg1"/>
                </a:solidFill>
              </a:rPr>
              <a:t>Notify the victim by means of a 1205 </a:t>
            </a:r>
            <a:r>
              <a:rPr lang="en-US" sz="2800" dirty="0" smtClean="0">
                <a:solidFill>
                  <a:schemeClr val="bg1"/>
                </a:solidFill>
              </a:rPr>
              <a:t>error:</a:t>
            </a:r>
          </a:p>
          <a:p>
            <a:pPr marL="400050" lvl="2" indent="0">
              <a:buNone/>
            </a:pPr>
            <a:r>
              <a:rPr lang="en-US" sz="2000" dirty="0" smtClean="0">
                <a:solidFill>
                  <a:schemeClr val="bg1"/>
                </a:solidFill>
              </a:rPr>
              <a:t>Error 1205: Your transaction (process ID #%d) was deadlocked with another process and has been chosen as the deadlock victim. Rerun your transaction.</a:t>
            </a:r>
            <a:endParaRPr lang="en-US" sz="2000" dirty="0">
              <a:solidFill>
                <a:schemeClr val="bg1"/>
              </a:solidFill>
            </a:endParaRPr>
          </a:p>
        </p:txBody>
      </p:sp>
    </p:spTree>
    <p:extLst>
      <p:ext uri="{BB962C8B-B14F-4D97-AF65-F5344CB8AC3E}">
        <p14:creationId xmlns:p14="http://schemas.microsoft.com/office/powerpoint/2010/main" val="15758365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bg1"/>
                </a:solidFill>
              </a:rPr>
              <a:t>Information collection for deadlock</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Enable trace flag 1204 or 1222 (new from SQL Server 2005</a:t>
            </a:r>
            <a:r>
              <a:rPr lang="en-US" dirty="0" smtClean="0">
                <a:solidFill>
                  <a:schemeClr val="bg1"/>
                </a:solidFill>
              </a:rPr>
              <a:t>), 1222 is recommended</a:t>
            </a:r>
            <a:endParaRPr lang="en-US" dirty="0" smtClean="0">
              <a:solidFill>
                <a:schemeClr val="bg1"/>
              </a:solidFill>
            </a:endParaRPr>
          </a:p>
          <a:p>
            <a:r>
              <a:rPr lang="en-US" dirty="0" smtClean="0">
                <a:solidFill>
                  <a:schemeClr val="bg1"/>
                </a:solidFill>
              </a:rPr>
              <a:t>SQL </a:t>
            </a:r>
            <a:r>
              <a:rPr lang="en-US" dirty="0" err="1" smtClean="0">
                <a:solidFill>
                  <a:schemeClr val="bg1"/>
                </a:solidFill>
              </a:rPr>
              <a:t>errorlog</a:t>
            </a:r>
            <a:endParaRPr lang="en-US" dirty="0" smtClean="0">
              <a:solidFill>
                <a:schemeClr val="bg1"/>
              </a:solidFill>
            </a:endParaRPr>
          </a:p>
          <a:p>
            <a:r>
              <a:rPr lang="en-US" dirty="0" smtClean="0">
                <a:solidFill>
                  <a:schemeClr val="bg1"/>
                </a:solidFill>
              </a:rPr>
              <a:t>Capture SQL trace</a:t>
            </a:r>
          </a:p>
        </p:txBody>
      </p:sp>
    </p:spTree>
    <p:extLst>
      <p:ext uri="{BB962C8B-B14F-4D97-AF65-F5344CB8AC3E}">
        <p14:creationId xmlns:p14="http://schemas.microsoft.com/office/powerpoint/2010/main" val="18163385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9986" name="Rectangle 2"/>
          <p:cNvSpPr>
            <a:spLocks noGrp="1" noChangeArrowheads="1"/>
          </p:cNvSpPr>
          <p:nvPr>
            <p:ph type="title"/>
          </p:nvPr>
        </p:nvSpPr>
        <p:spPr/>
        <p:txBody>
          <a:bodyPr/>
          <a:lstStyle/>
          <a:p>
            <a:r>
              <a:rPr lang="en-US" altLang="zh-CN" dirty="0">
                <a:solidFill>
                  <a:schemeClr val="bg1"/>
                </a:solidFill>
                <a:ea typeface="宋体" charset="-122"/>
              </a:rPr>
              <a:t>How to avoid the deadlock</a:t>
            </a:r>
          </a:p>
        </p:txBody>
      </p:sp>
      <p:sp>
        <p:nvSpPr>
          <p:cNvPr id="169987" name="Rectangle 3"/>
          <p:cNvSpPr>
            <a:spLocks noGrp="1" noChangeArrowheads="1"/>
          </p:cNvSpPr>
          <p:nvPr>
            <p:ph type="body" idx="1"/>
          </p:nvPr>
        </p:nvSpPr>
        <p:spPr/>
        <p:txBody>
          <a:bodyPr/>
          <a:lstStyle/>
          <a:p>
            <a:r>
              <a:rPr lang="en-US" altLang="zh-CN" dirty="0">
                <a:solidFill>
                  <a:schemeClr val="bg1"/>
                </a:solidFill>
                <a:ea typeface="宋体" charset="-122"/>
              </a:rPr>
              <a:t>Add the clustered index</a:t>
            </a:r>
          </a:p>
          <a:p>
            <a:r>
              <a:rPr lang="en-US" altLang="zh-CN" dirty="0">
                <a:solidFill>
                  <a:schemeClr val="bg1"/>
                </a:solidFill>
                <a:ea typeface="宋体" charset="-122"/>
              </a:rPr>
              <a:t>Reduce the lock holding time in the transaction</a:t>
            </a:r>
          </a:p>
          <a:p>
            <a:r>
              <a:rPr lang="en-US" altLang="zh-CN" dirty="0">
                <a:solidFill>
                  <a:schemeClr val="bg1"/>
                </a:solidFill>
                <a:ea typeface="宋体" charset="-122"/>
              </a:rPr>
              <a:t>Use the small transaction instead of the long duration transaction</a:t>
            </a:r>
          </a:p>
          <a:p>
            <a:r>
              <a:rPr lang="en-US" altLang="zh-CN" dirty="0">
                <a:solidFill>
                  <a:schemeClr val="bg1"/>
                </a:solidFill>
                <a:ea typeface="宋体" charset="-122"/>
              </a:rPr>
              <a:t>Commit the implicit transaction</a:t>
            </a:r>
          </a:p>
          <a:p>
            <a:r>
              <a:rPr lang="en-US" altLang="zh-CN" dirty="0" smtClean="0">
                <a:solidFill>
                  <a:schemeClr val="bg1"/>
                </a:solidFill>
                <a:ea typeface="宋体" charset="-122"/>
              </a:rPr>
              <a:t>Reduce </a:t>
            </a:r>
            <a:r>
              <a:rPr lang="en-US" altLang="zh-CN" dirty="0">
                <a:solidFill>
                  <a:schemeClr val="bg1"/>
                </a:solidFill>
                <a:ea typeface="宋体" charset="-122"/>
              </a:rPr>
              <a:t>the lock </a:t>
            </a:r>
            <a:r>
              <a:rPr lang="en-US" altLang="zh-CN" dirty="0" smtClean="0">
                <a:solidFill>
                  <a:schemeClr val="bg1"/>
                </a:solidFill>
                <a:ea typeface="宋体" charset="-122"/>
              </a:rPr>
              <a:t>range</a:t>
            </a:r>
          </a:p>
          <a:p>
            <a:r>
              <a:rPr lang="en-US" altLang="zh-CN" dirty="0" smtClean="0">
                <a:solidFill>
                  <a:schemeClr val="bg1"/>
                </a:solidFill>
                <a:ea typeface="宋体" charset="-122"/>
              </a:rPr>
              <a:t>Change the lock type</a:t>
            </a:r>
            <a:endParaRPr lang="en-US" altLang="zh-CN" dirty="0">
              <a:solidFill>
                <a:schemeClr val="bg1"/>
              </a:solidFill>
              <a:ea typeface="宋体" charset="-122"/>
            </a:endParaRPr>
          </a:p>
        </p:txBody>
      </p:sp>
    </p:spTree>
    <p:extLst>
      <p:ext uri="{BB962C8B-B14F-4D97-AF65-F5344CB8AC3E}">
        <p14:creationId xmlns:p14="http://schemas.microsoft.com/office/powerpoint/2010/main" val="32655906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a:xfrm>
            <a:off x="492820" y="304800"/>
            <a:ext cx="8229600" cy="884238"/>
          </a:xfrm>
        </p:spPr>
        <p:txBody>
          <a:bodyPr>
            <a:normAutofit/>
          </a:bodyPr>
          <a:lstStyle/>
          <a:p>
            <a:r>
              <a:rPr lang="en-US" altLang="zh-CN" sz="3600" dirty="0" smtClean="0">
                <a:solidFill>
                  <a:schemeClr val="bg1"/>
                </a:solidFill>
                <a:ea typeface="宋体" charset="-122"/>
              </a:rPr>
              <a:t>Analyze deadlock </a:t>
            </a:r>
            <a:r>
              <a:rPr lang="en-US" altLang="zh-CN" sz="3600" dirty="0" smtClean="0">
                <a:solidFill>
                  <a:schemeClr val="bg1"/>
                </a:solidFill>
                <a:ea typeface="宋体" charset="-122"/>
              </a:rPr>
              <a:t>in Profiler</a:t>
            </a:r>
            <a:endParaRPr lang="en-US" altLang="zh-CN" sz="3600" dirty="0">
              <a:solidFill>
                <a:schemeClr val="bg1"/>
              </a:solidFill>
              <a:ea typeface="宋体" charset="-122"/>
            </a:endParaRPr>
          </a:p>
        </p:txBody>
      </p:sp>
      <p:sp>
        <p:nvSpPr>
          <p:cNvPr id="171011" name="Rectangle 3"/>
          <p:cNvSpPr>
            <a:spLocks noGrp="1" noChangeArrowheads="1"/>
          </p:cNvSpPr>
          <p:nvPr>
            <p:ph type="body" idx="1"/>
          </p:nvPr>
        </p:nvSpPr>
        <p:spPr>
          <a:xfrm>
            <a:off x="323528" y="1124744"/>
            <a:ext cx="8686800" cy="4525963"/>
          </a:xfrm>
        </p:spPr>
        <p:txBody>
          <a:bodyPr/>
          <a:lstStyle/>
          <a:p>
            <a:r>
              <a:rPr lang="en-US" altLang="zh-CN" sz="2000" dirty="0" smtClean="0">
                <a:solidFill>
                  <a:schemeClr val="bg1"/>
                </a:solidFill>
                <a:ea typeface="宋体" charset="-122"/>
              </a:rPr>
              <a:t>New </a:t>
            </a:r>
            <a:r>
              <a:rPr lang="en-US" altLang="zh-CN" sz="2000" dirty="0" smtClean="0">
                <a:solidFill>
                  <a:schemeClr val="bg1"/>
                </a:solidFill>
                <a:ea typeface="宋体" charset="-122"/>
              </a:rPr>
              <a:t>SQL trace event: Deadlock </a:t>
            </a:r>
            <a:r>
              <a:rPr lang="en-US" altLang="zh-CN" sz="2000" dirty="0">
                <a:solidFill>
                  <a:schemeClr val="bg1"/>
                </a:solidFill>
                <a:ea typeface="宋体" charset="-122"/>
              </a:rPr>
              <a:t>graph</a:t>
            </a:r>
          </a:p>
          <a:p>
            <a:endParaRPr lang="en-US" altLang="zh-CN" dirty="0">
              <a:ea typeface="宋体" charset="-122"/>
            </a:endParaRPr>
          </a:p>
          <a:p>
            <a:endParaRPr lang="en-US" altLang="zh-CN" dirty="0">
              <a:ea typeface="宋体" charset="-122"/>
            </a:endParaRPr>
          </a:p>
        </p:txBody>
      </p:sp>
      <p:pic>
        <p:nvPicPr>
          <p:cNvPr id="4" name="Picture 4"/>
          <p:cNvPicPr>
            <a:picLocks noChangeAspect="1" noChangeArrowheads="1"/>
          </p:cNvPicPr>
          <p:nvPr/>
        </p:nvPicPr>
        <p:blipFill>
          <a:blip r:embed="rId3" cstate="print"/>
          <a:srcRect/>
          <a:stretch>
            <a:fillRect/>
          </a:stretch>
        </p:blipFill>
        <p:spPr bwMode="auto">
          <a:xfrm>
            <a:off x="251520" y="1844824"/>
            <a:ext cx="8712200" cy="6765925"/>
          </a:xfrm>
          <a:prstGeom prst="rect">
            <a:avLst/>
          </a:prstGeom>
          <a:noFill/>
          <a:ln w="9525">
            <a:noFill/>
            <a:miter lim="800000"/>
            <a:headEnd/>
            <a:tailEnd/>
          </a:ln>
          <a:effectLst/>
        </p:spPr>
      </p:pic>
    </p:spTree>
    <p:extLst>
      <p:ext uri="{BB962C8B-B14F-4D97-AF65-F5344CB8AC3E}">
        <p14:creationId xmlns:p14="http://schemas.microsoft.com/office/powerpoint/2010/main" val="102521473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Demo</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Deadlock with trace flag 1222</a:t>
            </a:r>
            <a:endParaRPr lang="en-US" dirty="0">
              <a:solidFill>
                <a:schemeClr val="bg1"/>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26</a:t>
            </a:fld>
            <a:endParaRPr lang="en-US"/>
          </a:p>
        </p:txBody>
      </p:sp>
    </p:spTree>
    <p:extLst>
      <p:ext uri="{BB962C8B-B14F-4D97-AF65-F5344CB8AC3E}">
        <p14:creationId xmlns:p14="http://schemas.microsoft.com/office/powerpoint/2010/main" val="115008098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Distributed Deadlock</a:t>
            </a:r>
            <a:endParaRPr lang="zh-CN" alt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Distributed deadlocks usually occur when o</a:t>
            </a:r>
            <a:r>
              <a:rPr lang="en-US" dirty="0" smtClean="0">
                <a:solidFill>
                  <a:schemeClr val="bg1"/>
                </a:solidFill>
                <a:cs typeface="Times New Roman" pitchFamily="18" charset="0"/>
              </a:rPr>
              <a:t>ne of the locked resources resides outside of SQL Server (or on another SQL Server)</a:t>
            </a:r>
            <a:endParaRPr lang="en-US" dirty="0" smtClean="0">
              <a:cs typeface="Times New Roman" pitchFamily="18" charset="0"/>
            </a:endParaRPr>
          </a:p>
          <a:p>
            <a:endParaRPr lang="zh-CN" altLang="en-US" dirty="0"/>
          </a:p>
        </p:txBody>
      </p:sp>
    </p:spTree>
    <p:extLst>
      <p:ext uri="{BB962C8B-B14F-4D97-AF65-F5344CB8AC3E}">
        <p14:creationId xmlns:p14="http://schemas.microsoft.com/office/powerpoint/2010/main" val="364538660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Rectangle 6"/>
          <p:cNvSpPr/>
          <p:nvPr/>
        </p:nvSpPr>
        <p:spPr>
          <a:xfrm>
            <a:off x="2490070" y="1758434"/>
            <a:ext cx="4025461" cy="1862048"/>
          </a:xfrm>
          <a:prstGeom prst="rect">
            <a:avLst/>
          </a:prstGeom>
        </p:spPr>
        <p:txBody>
          <a:bodyPr wrap="none">
            <a:spAutoFit/>
          </a:bodyPr>
          <a:lstStyle/>
          <a:p>
            <a:r>
              <a:rPr lang="en-US" sz="11500" b="1" spc="-150" dirty="0" smtClean="0">
                <a:ln w="3175">
                  <a:noFill/>
                </a:ln>
                <a:gradFill flip="none" rotWithShape="1">
                  <a:gsLst>
                    <a:gs pos="0">
                      <a:srgbClr val="FFFFB9"/>
                    </a:gs>
                    <a:gs pos="40000">
                      <a:srgbClr val="FFFF99"/>
                    </a:gs>
                    <a:gs pos="79000">
                      <a:srgbClr val="F8801C">
                        <a:alpha val="84000"/>
                      </a:srgbClr>
                    </a:gs>
                  </a:gsLst>
                  <a:lin ang="5400000" scaled="1"/>
                  <a:tileRect/>
                </a:gradFill>
                <a:effectLst>
                  <a:outerShdw blurRad="50800" dist="38100" dir="2700000" algn="tl" rotWithShape="0">
                    <a:prstClr val="black">
                      <a:alpha val="40000"/>
                    </a:prstClr>
                  </a:outerShdw>
                  <a:reflection blurRad="6350" stA="60000" endA="900" endPos="58000" dir="5400000" sy="-100000" algn="bl" rotWithShape="0"/>
                </a:effectLst>
                <a:latin typeface="Arial Unicode MS" pitchFamily="34" charset="-122"/>
                <a:ea typeface="Arial Unicode MS" pitchFamily="34" charset="-122"/>
                <a:cs typeface="Arial Unicode MS" pitchFamily="34" charset="-122"/>
              </a:rPr>
              <a:t>Q &amp; A</a:t>
            </a:r>
            <a:endParaRPr lang="en-US" sz="2400" dirty="0"/>
          </a:p>
        </p:txBody>
      </p:sp>
    </p:spTree>
    <p:extLst>
      <p:ext uri="{BB962C8B-B14F-4D97-AF65-F5344CB8AC3E}">
        <p14:creationId xmlns:p14="http://schemas.microsoft.com/office/powerpoint/2010/main" val="220390210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1"/>
          <p:cNvSpPr txBox="1">
            <a:spLocks/>
          </p:cNvSpPr>
          <p:nvPr/>
        </p:nvSpPr>
        <p:spPr>
          <a:xfrm>
            <a:off x="1498600" y="2095500"/>
            <a:ext cx="6096000" cy="1218795"/>
          </a:xfrm>
          <a:prstGeom prst="rect">
            <a:avLst/>
          </a:prstGeom>
        </p:spPr>
        <p:txBody>
          <a:bodyPr vert="horz" wrap="square" lIns="0" tIns="0" rIns="0" bIns="0" rtlCol="0" anchor="t">
            <a:spAutoFit/>
          </a:bodyPr>
          <a:lstStyle/>
          <a:p>
            <a:pPr marL="0" marR="0" lvl="0" indent="0" algn="l" defTabSz="1095332" rtl="0" eaLnBrk="1" fontAlgn="auto" latinLnBrk="0" hangingPunct="1">
              <a:lnSpc>
                <a:spcPct val="90000"/>
              </a:lnSpc>
              <a:spcBef>
                <a:spcPct val="0"/>
              </a:spcBef>
              <a:spcAft>
                <a:spcPts val="0"/>
              </a:spcAft>
              <a:buClrTx/>
              <a:buSzTx/>
              <a:buFontTx/>
              <a:buNone/>
              <a:tabLst/>
              <a:defRPr/>
            </a:pPr>
            <a:r>
              <a:rPr kumimoji="0" lang="en-US" sz="8800" b="1" i="0" u="none" strike="noStrike" kern="1200" cap="none" spc="-150" normalizeH="0" baseline="0" noProof="0" dirty="0" smtClean="0">
                <a:ln w="3175">
                  <a:noFill/>
                </a:ln>
                <a:gradFill flip="none" rotWithShape="1">
                  <a:gsLst>
                    <a:gs pos="0">
                      <a:srgbClr val="FFFFB9"/>
                    </a:gs>
                    <a:gs pos="40000">
                      <a:srgbClr val="FFFF99"/>
                    </a:gs>
                    <a:gs pos="79000">
                      <a:srgbClr val="F8801C">
                        <a:alpha val="84000"/>
                      </a:srgbClr>
                    </a:gs>
                  </a:gsLst>
                  <a:lin ang="5400000" scaled="1"/>
                  <a:tileRect/>
                </a:gradFill>
                <a:effectLst>
                  <a:outerShdw blurRad="50800" dist="38100" dir="2700000" algn="tl" rotWithShape="0">
                    <a:prstClr val="black">
                      <a:alpha val="40000"/>
                    </a:prstClr>
                  </a:outerShdw>
                  <a:reflection blurRad="6350" stA="60000" endA="900" endPos="58000" dir="5400000" sy="-100000" algn="bl" rotWithShape="0"/>
                </a:effectLst>
                <a:uLnTx/>
                <a:uFillTx/>
                <a:latin typeface="Arial Unicode MS" pitchFamily="34" charset="-122"/>
                <a:ea typeface="Arial Unicode MS" pitchFamily="34" charset="-122"/>
                <a:cs typeface="Arial Unicode MS" pitchFamily="34" charset="-122"/>
              </a:rPr>
              <a:t>Thank You!</a:t>
            </a:r>
            <a:endParaRPr kumimoji="0" lang="en-US" sz="8800" b="1" i="0" u="none" strike="noStrike" kern="1200" cap="none" spc="-150" normalizeH="0" baseline="0" noProof="0" dirty="0">
              <a:ln w="3175">
                <a:noFill/>
              </a:ln>
              <a:gradFill flip="none" rotWithShape="1">
                <a:gsLst>
                  <a:gs pos="0">
                    <a:srgbClr val="FFFFB9"/>
                  </a:gs>
                  <a:gs pos="40000">
                    <a:srgbClr val="FFFF99"/>
                  </a:gs>
                  <a:gs pos="79000">
                    <a:srgbClr val="F8801C">
                      <a:alpha val="84000"/>
                    </a:srgbClr>
                  </a:gs>
                </a:gsLst>
                <a:lin ang="5400000" scaled="1"/>
                <a:tileRect/>
              </a:gradFill>
              <a:effectLst>
                <a:outerShdw blurRad="50800" dist="38100" dir="2700000" algn="tl" rotWithShape="0">
                  <a:prstClr val="black">
                    <a:alpha val="40000"/>
                  </a:prstClr>
                </a:outerShdw>
                <a:reflection blurRad="6350" stA="60000" endA="900" endPos="58000" dir="5400000" sy="-100000" algn="bl" rotWithShape="0"/>
              </a:effectLst>
              <a:uLnTx/>
              <a:uFillTx/>
              <a:latin typeface="Arial Unicode MS" pitchFamily="34" charset="-122"/>
              <a:ea typeface="Arial Unicode MS" pitchFamily="34" charset="-122"/>
              <a:cs typeface="Arial Unicode MS" pitchFamily="34" charset="-122"/>
            </a:endParaRPr>
          </a:p>
        </p:txBody>
      </p:sp>
    </p:spTree>
    <p:extLst>
      <p:ext uri="{BB962C8B-B14F-4D97-AF65-F5344CB8AC3E}">
        <p14:creationId xmlns:p14="http://schemas.microsoft.com/office/powerpoint/2010/main" val="28375913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Rectangle 2"/>
          <p:cNvSpPr>
            <a:spLocks noGrp="1" noRot="1" noChangeArrowheads="1"/>
          </p:cNvSpPr>
          <p:nvPr>
            <p:ph type="title"/>
          </p:nvPr>
        </p:nvSpPr>
        <p:spPr/>
        <p:txBody>
          <a:bodyPr/>
          <a:lstStyle/>
          <a:p>
            <a:pPr eaLnBrk="1" hangingPunct="1"/>
            <a:r>
              <a:rPr lang="en-US" altLang="zh-CN" dirty="0" smtClean="0">
                <a:solidFill>
                  <a:schemeClr val="bg1"/>
                </a:solidFill>
              </a:rPr>
              <a:t>What is Blocking?</a:t>
            </a:r>
          </a:p>
        </p:txBody>
      </p:sp>
      <p:sp>
        <p:nvSpPr>
          <p:cNvPr id="4099" name="Rectangle 3"/>
          <p:cNvSpPr>
            <a:spLocks noGrp="1" noRot="1" noChangeArrowheads="1"/>
          </p:cNvSpPr>
          <p:nvPr>
            <p:ph type="body" idx="1"/>
          </p:nvPr>
        </p:nvSpPr>
        <p:spPr/>
        <p:txBody>
          <a:bodyPr/>
          <a:lstStyle/>
          <a:p>
            <a:pPr eaLnBrk="1" hangingPunct="1"/>
            <a:r>
              <a:rPr lang="en-US" altLang="zh-CN" dirty="0" smtClean="0">
                <a:solidFill>
                  <a:schemeClr val="bg1"/>
                </a:solidFill>
              </a:rPr>
              <a:t>A task is waiting for resources that </a:t>
            </a:r>
            <a:r>
              <a:rPr lang="en-US" altLang="zh-CN" dirty="0" smtClean="0">
                <a:solidFill>
                  <a:schemeClr val="bg1"/>
                </a:solidFill>
              </a:rPr>
              <a:t>are</a:t>
            </a:r>
            <a:r>
              <a:rPr lang="en-US" altLang="zh-CN" dirty="0" smtClean="0">
                <a:solidFill>
                  <a:schemeClr val="bg1"/>
                </a:solidFill>
              </a:rPr>
              <a:t> hold by </a:t>
            </a:r>
            <a:r>
              <a:rPr lang="en-US" altLang="zh-CN" dirty="0" smtClean="0">
                <a:solidFill>
                  <a:schemeClr val="bg1"/>
                </a:solidFill>
              </a:rPr>
              <a:t>others</a:t>
            </a:r>
          </a:p>
          <a:p>
            <a:pPr eaLnBrk="1" hangingPunct="1"/>
            <a:r>
              <a:rPr lang="en-US" altLang="zh-CN" dirty="0" smtClean="0">
                <a:solidFill>
                  <a:schemeClr val="bg1"/>
                </a:solidFill>
              </a:rPr>
              <a:t>Resources can be</a:t>
            </a:r>
          </a:p>
          <a:p>
            <a:pPr lvl="1"/>
            <a:r>
              <a:rPr lang="en-US" altLang="zh-CN" dirty="0" smtClean="0">
                <a:solidFill>
                  <a:schemeClr val="bg1"/>
                </a:solidFill>
              </a:rPr>
              <a:t>Locks</a:t>
            </a:r>
          </a:p>
          <a:p>
            <a:pPr lvl="1"/>
            <a:r>
              <a:rPr lang="en-US" altLang="zh-CN" dirty="0" smtClean="0">
                <a:solidFill>
                  <a:schemeClr val="bg1"/>
                </a:solidFill>
              </a:rPr>
              <a:t>Latches</a:t>
            </a:r>
          </a:p>
          <a:p>
            <a:pPr lvl="1"/>
            <a:r>
              <a:rPr lang="en-US" altLang="zh-CN" dirty="0" smtClean="0">
                <a:solidFill>
                  <a:schemeClr val="bg1"/>
                </a:solidFill>
              </a:rPr>
              <a:t>External wait types</a:t>
            </a:r>
          </a:p>
          <a:p>
            <a:pPr lvl="1"/>
            <a:r>
              <a:rPr lang="en-US" altLang="zh-CN" dirty="0" smtClean="0">
                <a:solidFill>
                  <a:schemeClr val="bg1"/>
                </a:solidFill>
              </a:rPr>
              <a:t>timer or queue wait types</a:t>
            </a:r>
            <a:endParaRPr lang="en-US" altLang="zh-CN" dirty="0" smtClean="0">
              <a:solidFill>
                <a:schemeClr val="bg1"/>
              </a:solidFill>
            </a:endParaRPr>
          </a:p>
        </p:txBody>
      </p:sp>
    </p:spTree>
    <p:extLst>
      <p:ext uri="{BB962C8B-B14F-4D97-AF65-F5344CB8AC3E}">
        <p14:creationId xmlns:p14="http://schemas.microsoft.com/office/powerpoint/2010/main" val="27322723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Trouble shooting blocking</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Identify that blocking occurred</a:t>
            </a:r>
          </a:p>
          <a:p>
            <a:r>
              <a:rPr lang="en-US" dirty="0" smtClean="0">
                <a:solidFill>
                  <a:schemeClr val="bg1"/>
                </a:solidFill>
              </a:rPr>
              <a:t>Identify the cause of the blocking</a:t>
            </a:r>
          </a:p>
          <a:p>
            <a:r>
              <a:rPr lang="en-US" dirty="0" smtClean="0">
                <a:solidFill>
                  <a:schemeClr val="bg1"/>
                </a:solidFill>
              </a:rPr>
              <a:t>Eliminate the cause of the blocking</a:t>
            </a:r>
            <a:endParaRPr lang="en-US" dirty="0">
              <a:solidFill>
                <a:schemeClr val="bg1"/>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a:p>
        </p:txBody>
      </p:sp>
    </p:spTree>
    <p:extLst>
      <p:ext uri="{BB962C8B-B14F-4D97-AF65-F5344CB8AC3E}">
        <p14:creationId xmlns:p14="http://schemas.microsoft.com/office/powerpoint/2010/main" val="31660688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Rectangle 2"/>
          <p:cNvSpPr>
            <a:spLocks noGrp="1" noRot="1" noChangeArrowheads="1"/>
          </p:cNvSpPr>
          <p:nvPr>
            <p:ph type="title"/>
          </p:nvPr>
        </p:nvSpPr>
        <p:spPr/>
        <p:txBody>
          <a:bodyPr/>
          <a:lstStyle/>
          <a:p>
            <a:pPr eaLnBrk="1" hangingPunct="1"/>
            <a:r>
              <a:rPr lang="en-US" altLang="zh-CN" dirty="0" smtClean="0">
                <a:solidFill>
                  <a:schemeClr val="bg1"/>
                </a:solidFill>
              </a:rPr>
              <a:t>Information </a:t>
            </a:r>
            <a:r>
              <a:rPr lang="en-US" altLang="zh-CN" dirty="0" smtClean="0">
                <a:solidFill>
                  <a:schemeClr val="bg1"/>
                </a:solidFill>
              </a:rPr>
              <a:t>collection</a:t>
            </a:r>
          </a:p>
        </p:txBody>
      </p:sp>
      <p:sp>
        <p:nvSpPr>
          <p:cNvPr id="4099" name="Rectangle 3"/>
          <p:cNvSpPr>
            <a:spLocks noGrp="1" noRot="1" noChangeArrowheads="1"/>
          </p:cNvSpPr>
          <p:nvPr>
            <p:ph type="body" idx="1"/>
          </p:nvPr>
        </p:nvSpPr>
        <p:spPr/>
        <p:txBody>
          <a:bodyPr/>
          <a:lstStyle/>
          <a:p>
            <a:pPr eaLnBrk="1" hangingPunct="1"/>
            <a:r>
              <a:rPr lang="en-US" altLang="zh-CN" dirty="0" err="1">
                <a:solidFill>
                  <a:schemeClr val="bg1"/>
                </a:solidFill>
              </a:rPr>
              <a:t>s</a:t>
            </a:r>
            <a:r>
              <a:rPr lang="en-US" altLang="zh-CN" dirty="0" err="1" smtClean="0">
                <a:solidFill>
                  <a:schemeClr val="bg1"/>
                </a:solidFill>
              </a:rPr>
              <a:t>ys.dm_os_waiting_tasks</a:t>
            </a:r>
            <a:endParaRPr lang="en-US" altLang="zh-CN" dirty="0" smtClean="0">
              <a:solidFill>
                <a:schemeClr val="bg1"/>
              </a:solidFill>
            </a:endParaRPr>
          </a:p>
          <a:p>
            <a:pPr eaLnBrk="1" hangingPunct="1"/>
            <a:r>
              <a:rPr lang="en-US" altLang="zh-CN" dirty="0" err="1">
                <a:solidFill>
                  <a:schemeClr val="bg1"/>
                </a:solidFill>
              </a:rPr>
              <a:t>s</a:t>
            </a:r>
            <a:r>
              <a:rPr lang="en-US" altLang="zh-CN" dirty="0" err="1" smtClean="0">
                <a:solidFill>
                  <a:schemeClr val="bg1"/>
                </a:solidFill>
              </a:rPr>
              <a:t>ys.dm_os_wait_stats</a:t>
            </a:r>
            <a:endParaRPr lang="en-US" altLang="zh-CN" dirty="0" smtClean="0">
              <a:solidFill>
                <a:schemeClr val="bg1"/>
              </a:solidFill>
            </a:endParaRPr>
          </a:p>
          <a:p>
            <a:r>
              <a:rPr lang="en-US" altLang="zh-CN" dirty="0" smtClean="0">
                <a:solidFill>
                  <a:schemeClr val="bg1"/>
                </a:solidFill>
              </a:rPr>
              <a:t>Blocking script (KB271509)</a:t>
            </a:r>
          </a:p>
          <a:p>
            <a:pPr eaLnBrk="1" hangingPunct="1"/>
            <a:r>
              <a:rPr lang="en-US" altLang="zh-CN" dirty="0" smtClean="0">
                <a:solidFill>
                  <a:schemeClr val="bg1"/>
                </a:solidFill>
              </a:rPr>
              <a:t>Profiler trace</a:t>
            </a:r>
            <a:endParaRPr lang="en-US" altLang="zh-CN" dirty="0" smtClean="0">
              <a:solidFill>
                <a:schemeClr val="bg1"/>
              </a:solidFill>
            </a:endParaRPr>
          </a:p>
        </p:txBody>
      </p:sp>
    </p:spTree>
    <p:extLst>
      <p:ext uri="{BB962C8B-B14F-4D97-AF65-F5344CB8AC3E}">
        <p14:creationId xmlns:p14="http://schemas.microsoft.com/office/powerpoint/2010/main" val="13633649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altLang="zh-CN" sz="4000" dirty="0" smtClean="0">
                <a:solidFill>
                  <a:schemeClr val="bg1"/>
                </a:solidFill>
              </a:rPr>
              <a:t>Wait types </a:t>
            </a:r>
            <a:r>
              <a:rPr lang="en-US" altLang="zh-CN" sz="4000" dirty="0" smtClean="0">
                <a:solidFill>
                  <a:schemeClr val="bg1"/>
                </a:solidFill>
              </a:rPr>
              <a:t>in </a:t>
            </a:r>
            <a:r>
              <a:rPr lang="en-US" altLang="zh-CN" sz="4000" dirty="0" err="1">
                <a:solidFill>
                  <a:schemeClr val="bg1"/>
                </a:solidFill>
              </a:rPr>
              <a:t>s</a:t>
            </a:r>
            <a:r>
              <a:rPr lang="en-US" altLang="zh-CN" sz="4000" dirty="0" err="1" smtClean="0">
                <a:solidFill>
                  <a:schemeClr val="bg1"/>
                </a:solidFill>
              </a:rPr>
              <a:t>ys.dm_os_wait_stats</a:t>
            </a:r>
            <a:endParaRPr lang="en-US" sz="4000" dirty="0"/>
          </a:p>
        </p:txBody>
      </p:sp>
      <p:sp>
        <p:nvSpPr>
          <p:cNvPr id="3" name="Content Placeholder 2"/>
          <p:cNvSpPr>
            <a:spLocks noGrp="1"/>
          </p:cNvSpPr>
          <p:nvPr>
            <p:ph idx="1"/>
          </p:nvPr>
        </p:nvSpPr>
        <p:spPr/>
        <p:txBody>
          <a:bodyPr>
            <a:normAutofit lnSpcReduction="10000"/>
          </a:bodyPr>
          <a:lstStyle/>
          <a:p>
            <a:r>
              <a:rPr lang="en-US" dirty="0" smtClean="0">
                <a:solidFill>
                  <a:schemeClr val="bg1"/>
                </a:solidFill>
              </a:rPr>
              <a:t>LCK_M_X</a:t>
            </a:r>
            <a:endParaRPr lang="en-US" dirty="0" smtClean="0">
              <a:solidFill>
                <a:schemeClr val="bg1"/>
              </a:solidFill>
            </a:endParaRPr>
          </a:p>
          <a:p>
            <a:r>
              <a:rPr lang="en-US" dirty="0" smtClean="0">
                <a:solidFill>
                  <a:schemeClr val="bg1"/>
                </a:solidFill>
              </a:rPr>
              <a:t>PAGEIOLATCH_X</a:t>
            </a:r>
          </a:p>
          <a:p>
            <a:r>
              <a:rPr lang="en-US" dirty="0" smtClean="0">
                <a:solidFill>
                  <a:schemeClr val="bg1"/>
                </a:solidFill>
              </a:rPr>
              <a:t>PAGELATCH_X</a:t>
            </a:r>
          </a:p>
          <a:p>
            <a:r>
              <a:rPr lang="en-US" dirty="0" smtClean="0">
                <a:solidFill>
                  <a:schemeClr val="bg1"/>
                </a:solidFill>
              </a:rPr>
              <a:t>ASYNC_NETWORK_IO</a:t>
            </a:r>
          </a:p>
          <a:p>
            <a:r>
              <a:rPr lang="en-US" dirty="0" smtClean="0">
                <a:solidFill>
                  <a:schemeClr val="bg1"/>
                </a:solidFill>
              </a:rPr>
              <a:t>WRITELOG</a:t>
            </a:r>
          </a:p>
          <a:p>
            <a:r>
              <a:rPr lang="en-US" dirty="0" smtClean="0">
                <a:solidFill>
                  <a:schemeClr val="bg1"/>
                </a:solidFill>
              </a:rPr>
              <a:t>CXPACKET </a:t>
            </a:r>
          </a:p>
          <a:p>
            <a:r>
              <a:rPr lang="en-US" dirty="0" smtClean="0">
                <a:solidFill>
                  <a:schemeClr val="bg1"/>
                </a:solidFill>
              </a:rPr>
              <a:t>SQLTRACE_X</a:t>
            </a:r>
          </a:p>
          <a:p>
            <a:r>
              <a:rPr lang="en-US" dirty="0" smtClean="0">
                <a:solidFill>
                  <a:schemeClr val="bg1"/>
                </a:solidFill>
              </a:rPr>
              <a:t>……</a:t>
            </a:r>
            <a:endParaRPr lang="en-US" dirty="0">
              <a:solidFill>
                <a:schemeClr val="bg1"/>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a:p>
        </p:txBody>
      </p:sp>
    </p:spTree>
    <p:extLst>
      <p:ext uri="{BB962C8B-B14F-4D97-AF65-F5344CB8AC3E}">
        <p14:creationId xmlns:p14="http://schemas.microsoft.com/office/powerpoint/2010/main" val="1791895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4" name="Rectangle 2"/>
          <p:cNvSpPr>
            <a:spLocks noGrp="1" noRot="1" noChangeArrowheads="1"/>
          </p:cNvSpPr>
          <p:nvPr>
            <p:ph type="title"/>
          </p:nvPr>
        </p:nvSpPr>
        <p:spPr/>
        <p:txBody>
          <a:bodyPr/>
          <a:lstStyle/>
          <a:p>
            <a:pPr eaLnBrk="1" hangingPunct="1"/>
            <a:r>
              <a:rPr lang="en-US" altLang="zh-CN" dirty="0" err="1" smtClean="0">
                <a:solidFill>
                  <a:schemeClr val="bg1"/>
                </a:solidFill>
              </a:rPr>
              <a:t>LCK_M_x</a:t>
            </a:r>
            <a:endParaRPr lang="en-US" altLang="zh-CN" dirty="0" smtClean="0">
              <a:solidFill>
                <a:schemeClr val="bg1"/>
              </a:solidFill>
            </a:endParaRPr>
          </a:p>
        </p:txBody>
      </p:sp>
      <p:sp>
        <p:nvSpPr>
          <p:cNvPr id="8195" name="Rectangle 3"/>
          <p:cNvSpPr>
            <a:spLocks noGrp="1" noRot="1" noChangeArrowheads="1"/>
          </p:cNvSpPr>
          <p:nvPr>
            <p:ph type="body" idx="1"/>
          </p:nvPr>
        </p:nvSpPr>
        <p:spPr/>
        <p:txBody>
          <a:bodyPr>
            <a:normAutofit lnSpcReduction="10000"/>
          </a:bodyPr>
          <a:lstStyle/>
          <a:p>
            <a:pPr eaLnBrk="1" hangingPunct="1"/>
            <a:r>
              <a:rPr lang="en-US" altLang="zh-CN" sz="2800" dirty="0" smtClean="0">
                <a:solidFill>
                  <a:schemeClr val="bg1"/>
                </a:solidFill>
              </a:rPr>
              <a:t>Used to Provide Desired Level of Logical Consistency of Data</a:t>
            </a:r>
          </a:p>
          <a:p>
            <a:pPr eaLnBrk="1" hangingPunct="1"/>
            <a:r>
              <a:rPr lang="en-US" altLang="zh-CN" sz="2800" dirty="0" smtClean="0">
                <a:solidFill>
                  <a:schemeClr val="bg1"/>
                </a:solidFill>
              </a:rPr>
              <a:t>Type of locks acquired depend on:</a:t>
            </a:r>
          </a:p>
          <a:p>
            <a:pPr lvl="1"/>
            <a:r>
              <a:rPr lang="en-US" altLang="zh-CN" sz="2400" dirty="0" smtClean="0">
                <a:solidFill>
                  <a:schemeClr val="bg1"/>
                </a:solidFill>
              </a:rPr>
              <a:t>Isolation level</a:t>
            </a:r>
          </a:p>
          <a:p>
            <a:pPr lvl="1"/>
            <a:r>
              <a:rPr lang="en-US" altLang="zh-CN" sz="2400" dirty="0" smtClean="0">
                <a:solidFill>
                  <a:schemeClr val="bg1"/>
                </a:solidFill>
              </a:rPr>
              <a:t>Lock cost </a:t>
            </a:r>
          </a:p>
          <a:p>
            <a:pPr lvl="1"/>
            <a:r>
              <a:rPr lang="en-US" altLang="zh-CN" sz="2400" dirty="0" smtClean="0">
                <a:solidFill>
                  <a:schemeClr val="bg1"/>
                </a:solidFill>
              </a:rPr>
              <a:t>lock escalation</a:t>
            </a:r>
          </a:p>
          <a:p>
            <a:pPr lvl="1"/>
            <a:r>
              <a:rPr lang="en-US" altLang="zh-CN" sz="2400" dirty="0" smtClean="0">
                <a:solidFill>
                  <a:schemeClr val="bg1"/>
                </a:solidFill>
              </a:rPr>
              <a:t>Lock hints</a:t>
            </a:r>
          </a:p>
          <a:p>
            <a:pPr marL="342900" lvl="1" indent="-342900">
              <a:buFont typeface="Arial" pitchFamily="34" charset="0"/>
              <a:buChar char="•"/>
            </a:pPr>
            <a:r>
              <a:rPr lang="en-US" altLang="zh-CN" dirty="0">
                <a:solidFill>
                  <a:schemeClr val="bg1"/>
                </a:solidFill>
              </a:rPr>
              <a:t>Locking issue could be caused:</a:t>
            </a:r>
          </a:p>
          <a:p>
            <a:pPr lvl="1"/>
            <a:r>
              <a:rPr lang="en-US" altLang="zh-CN" sz="2400" dirty="0">
                <a:solidFill>
                  <a:schemeClr val="bg1"/>
                </a:solidFill>
              </a:rPr>
              <a:t>Long running </a:t>
            </a:r>
            <a:r>
              <a:rPr lang="en-US" altLang="zh-CN" sz="2400" dirty="0" smtClean="0">
                <a:solidFill>
                  <a:schemeClr val="bg1"/>
                </a:solidFill>
              </a:rPr>
              <a:t>query</a:t>
            </a:r>
            <a:endParaRPr lang="en-US" altLang="zh-CN" sz="2400" dirty="0" smtClean="0">
              <a:solidFill>
                <a:schemeClr val="bg1"/>
              </a:solidFill>
            </a:endParaRPr>
          </a:p>
          <a:p>
            <a:pPr lvl="1"/>
            <a:r>
              <a:rPr lang="en-US" altLang="zh-CN" sz="2400" dirty="0" smtClean="0">
                <a:solidFill>
                  <a:schemeClr val="bg1"/>
                </a:solidFill>
              </a:rPr>
              <a:t>Improper use of transaction</a:t>
            </a:r>
          </a:p>
          <a:p>
            <a:pPr lvl="1"/>
            <a:endParaRPr lang="en-US" altLang="zh-CN" sz="2400" dirty="0" smtClean="0"/>
          </a:p>
          <a:p>
            <a:pPr lvl="1"/>
            <a:endParaRPr lang="en-US" altLang="zh-CN" sz="2400" dirty="0"/>
          </a:p>
        </p:txBody>
      </p:sp>
    </p:spTree>
    <p:extLst>
      <p:ext uri="{BB962C8B-B14F-4D97-AF65-F5344CB8AC3E}">
        <p14:creationId xmlns:p14="http://schemas.microsoft.com/office/powerpoint/2010/main" val="36301702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Rectangle 2"/>
          <p:cNvSpPr>
            <a:spLocks noGrp="1" noRot="1" noChangeArrowheads="1"/>
          </p:cNvSpPr>
          <p:nvPr>
            <p:ph type="title"/>
          </p:nvPr>
        </p:nvSpPr>
        <p:spPr>
          <a:xfrm>
            <a:off x="304800" y="304800"/>
            <a:ext cx="8540750" cy="1143000"/>
          </a:xfrm>
        </p:spPr>
        <p:txBody>
          <a:bodyPr/>
          <a:lstStyle/>
          <a:p>
            <a:pPr eaLnBrk="1" hangingPunct="1"/>
            <a:r>
              <a:rPr lang="en-US" altLang="zh-CN" dirty="0" smtClean="0">
                <a:solidFill>
                  <a:schemeClr val="bg1"/>
                </a:solidFill>
              </a:rPr>
              <a:t>Lock Resources and Hierarchy</a:t>
            </a:r>
          </a:p>
        </p:txBody>
      </p:sp>
      <p:sp>
        <p:nvSpPr>
          <p:cNvPr id="9219" name="Rectangle 3"/>
          <p:cNvSpPr>
            <a:spLocks noGrp="1" noRot="1" noChangeArrowheads="1"/>
          </p:cNvSpPr>
          <p:nvPr>
            <p:ph type="body" sz="half" idx="1"/>
          </p:nvPr>
        </p:nvSpPr>
        <p:spPr>
          <a:xfrm>
            <a:off x="228600" y="1524000"/>
            <a:ext cx="2819400" cy="4572000"/>
          </a:xfrm>
        </p:spPr>
        <p:txBody>
          <a:bodyPr>
            <a:normAutofit/>
          </a:bodyPr>
          <a:lstStyle/>
          <a:p>
            <a:pPr eaLnBrk="1" hangingPunct="1"/>
            <a:r>
              <a:rPr lang="en-US" altLang="zh-CN" sz="2400" dirty="0" smtClean="0">
                <a:solidFill>
                  <a:schemeClr val="bg1"/>
                </a:solidFill>
              </a:rPr>
              <a:t>Common Resources</a:t>
            </a:r>
          </a:p>
          <a:p>
            <a:pPr lvl="1" eaLnBrk="1" hangingPunct="1"/>
            <a:r>
              <a:rPr lang="en-US" altLang="zh-CN" sz="2000" b="1" dirty="0" smtClean="0">
                <a:solidFill>
                  <a:schemeClr val="bg1"/>
                </a:solidFill>
              </a:rPr>
              <a:t>RID</a:t>
            </a:r>
          </a:p>
          <a:p>
            <a:pPr lvl="1"/>
            <a:r>
              <a:rPr lang="en-US" altLang="zh-CN" sz="2000" b="1" dirty="0" smtClean="0">
                <a:solidFill>
                  <a:schemeClr val="bg1"/>
                </a:solidFill>
              </a:rPr>
              <a:t>Key</a:t>
            </a:r>
          </a:p>
          <a:p>
            <a:pPr lvl="1" eaLnBrk="1" hangingPunct="1"/>
            <a:r>
              <a:rPr lang="en-US" altLang="zh-CN" sz="2000" b="1" dirty="0" smtClean="0">
                <a:solidFill>
                  <a:schemeClr val="bg1"/>
                </a:solidFill>
              </a:rPr>
              <a:t>Page</a:t>
            </a:r>
          </a:p>
          <a:p>
            <a:pPr lvl="1" eaLnBrk="1" hangingPunct="1"/>
            <a:r>
              <a:rPr lang="en-US" altLang="zh-CN" sz="2000" b="1" dirty="0" smtClean="0">
                <a:solidFill>
                  <a:schemeClr val="bg1"/>
                </a:solidFill>
              </a:rPr>
              <a:t>Table</a:t>
            </a:r>
          </a:p>
          <a:p>
            <a:pPr lvl="1" eaLnBrk="1" hangingPunct="1"/>
            <a:endParaRPr lang="en-US" altLang="zh-CN" sz="2000" b="1" dirty="0" smtClean="0">
              <a:solidFill>
                <a:schemeClr val="bg1"/>
              </a:solidFill>
            </a:endParaRPr>
          </a:p>
          <a:p>
            <a:pPr eaLnBrk="1" hangingPunct="1"/>
            <a:r>
              <a:rPr lang="en-US" altLang="zh-CN" sz="2400" dirty="0" smtClean="0">
                <a:solidFill>
                  <a:schemeClr val="bg1"/>
                </a:solidFill>
              </a:rPr>
              <a:t>Lock Hierarchy</a:t>
            </a:r>
          </a:p>
          <a:p>
            <a:pPr lvl="1" eaLnBrk="1" hangingPunct="1"/>
            <a:r>
              <a:rPr lang="en-US" altLang="zh-CN" sz="2000" dirty="0" smtClean="0">
                <a:solidFill>
                  <a:schemeClr val="bg1"/>
                </a:solidFill>
              </a:rPr>
              <a:t>Acquire intent locks before traversing to the level below</a:t>
            </a:r>
          </a:p>
          <a:p>
            <a:pPr eaLnBrk="1" hangingPunct="1"/>
            <a:endParaRPr lang="zh-CN" altLang="en-US" sz="2400" dirty="0" smtClean="0"/>
          </a:p>
        </p:txBody>
      </p:sp>
      <p:graphicFrame>
        <p:nvGraphicFramePr>
          <p:cNvPr id="7293" name="Group 125"/>
          <p:cNvGraphicFramePr>
            <a:graphicFrameLocks noGrp="1"/>
          </p:cNvGraphicFramePr>
          <p:nvPr>
            <p:ph sz="half" idx="2"/>
            <p:extLst>
              <p:ext uri="{D42A27DB-BD31-4B8C-83A1-F6EECF244321}">
                <p14:modId xmlns:p14="http://schemas.microsoft.com/office/powerpoint/2010/main" val="1804135009"/>
              </p:ext>
            </p:extLst>
          </p:nvPr>
        </p:nvGraphicFramePr>
        <p:xfrm>
          <a:off x="2971800" y="1524000"/>
          <a:ext cx="5867400" cy="4346274"/>
        </p:xfrm>
        <a:graphic>
          <a:graphicData uri="http://schemas.openxmlformats.org/drawingml/2006/table">
            <a:tbl>
              <a:tblPr/>
              <a:tblGrid>
                <a:gridCol w="1173480"/>
                <a:gridCol w="2925662"/>
                <a:gridCol w="1768258"/>
              </a:tblGrid>
              <a:tr h="764874">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bg1"/>
                          </a:solidFill>
                          <a:effectLst/>
                          <a:latin typeface="Times New Roman" pitchFamily="18" charset="0"/>
                          <a:ea typeface="宋体" pitchFamily="2" charset="-122"/>
                          <a:cs typeface="Times New Roman" pitchFamily="18" charset="0"/>
                        </a:rPr>
                        <a:t>Resource</a:t>
                      </a:r>
                      <a:endParaRPr kumimoji="0" lang="en-US" altLang="zh-CN" sz="3200" b="0" i="0" u="none" strike="noStrike" cap="none" normalizeH="0" baseline="0" dirty="0" smtClean="0">
                        <a:ln>
                          <a:noFill/>
                        </a:ln>
                        <a:solidFill>
                          <a:schemeClr val="bg1"/>
                        </a:solidFill>
                        <a:effectLst/>
                        <a:latin typeface="Times New Roman" pitchFamily="18" charset="0"/>
                        <a:ea typeface="宋体"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65000"/>
                      </a:schemeClr>
                    </a:solid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bg1"/>
                          </a:solidFill>
                          <a:effectLst/>
                          <a:latin typeface="Times New Roman" pitchFamily="18" charset="0"/>
                          <a:ea typeface="宋体" pitchFamily="2" charset="-122"/>
                          <a:cs typeface="Times New Roman" pitchFamily="18" charset="0"/>
                        </a:rPr>
                        <a:t>Format</a:t>
                      </a:r>
                      <a:endParaRPr kumimoji="0" lang="en-US" altLang="zh-CN" sz="3200" b="0" i="0" u="none" strike="noStrike" cap="none" normalizeH="0" baseline="0" dirty="0" smtClean="0">
                        <a:ln>
                          <a:noFill/>
                        </a:ln>
                        <a:solidFill>
                          <a:schemeClr val="bg1"/>
                        </a:solidFill>
                        <a:effectLst/>
                        <a:latin typeface="Times New Roman" pitchFamily="18" charset="0"/>
                        <a:ea typeface="宋体"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65000"/>
                      </a:schemeClr>
                    </a:solid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bg1"/>
                          </a:solidFill>
                          <a:effectLst/>
                          <a:latin typeface="Times New Roman" pitchFamily="18" charset="0"/>
                          <a:ea typeface="宋体" pitchFamily="2" charset="-122"/>
                          <a:cs typeface="Times New Roman" pitchFamily="18" charset="0"/>
                        </a:rPr>
                        <a:t>Example</a:t>
                      </a:r>
                      <a:endParaRPr kumimoji="0" lang="en-US" altLang="zh-CN" sz="3200" b="0" i="0" u="none" strike="noStrike" cap="none" normalizeH="0" baseline="0" dirty="0" smtClean="0">
                        <a:ln>
                          <a:noFill/>
                        </a:ln>
                        <a:solidFill>
                          <a:schemeClr val="bg1"/>
                        </a:solidFill>
                        <a:effectLst/>
                        <a:latin typeface="Times New Roman" pitchFamily="18" charset="0"/>
                        <a:ea typeface="宋体"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65000"/>
                      </a:schemeClr>
                    </a:solidFill>
                  </a:tcPr>
                </a:tc>
              </a:tr>
              <a:tr h="764874">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bg1"/>
                          </a:solidFill>
                          <a:effectLst/>
                          <a:latin typeface="Times New Roman" pitchFamily="18" charset="0"/>
                          <a:ea typeface="宋体" pitchFamily="2" charset="-122"/>
                          <a:cs typeface="Times New Roman" pitchFamily="18" charset="0"/>
                        </a:rPr>
                        <a:t>Table</a:t>
                      </a:r>
                      <a:endParaRPr kumimoji="0" lang="en-US" altLang="zh-CN" sz="3200" b="0" i="0" u="none" strike="noStrike" cap="none" normalizeH="0" baseline="0" dirty="0" smtClean="0">
                        <a:ln>
                          <a:noFill/>
                        </a:ln>
                        <a:solidFill>
                          <a:schemeClr val="bg1"/>
                        </a:solidFill>
                        <a:effectLst/>
                        <a:latin typeface="Times New Roman" pitchFamily="18" charset="0"/>
                        <a:ea typeface="宋体"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altLang="zh-CN" sz="1600" b="0" i="0" u="none" strike="noStrike" cap="none" normalizeH="0" baseline="0" dirty="0" err="1" smtClean="0">
                          <a:ln>
                            <a:noFill/>
                          </a:ln>
                          <a:solidFill>
                            <a:schemeClr val="bg1"/>
                          </a:solidFill>
                          <a:effectLst/>
                          <a:latin typeface="Times New Roman" pitchFamily="18" charset="0"/>
                          <a:ea typeface="宋体" pitchFamily="2" charset="-122"/>
                          <a:cs typeface="Times New Roman" pitchFamily="18" charset="0"/>
                        </a:rPr>
                        <a:t>DatabaseID:ObjectID</a:t>
                      </a:r>
                      <a:endParaRPr kumimoji="0" lang="en-US" altLang="zh-CN" sz="3200" b="0" i="0" u="none" strike="noStrike" cap="none" normalizeH="0" baseline="0" dirty="0" smtClean="0">
                        <a:ln>
                          <a:noFill/>
                        </a:ln>
                        <a:solidFill>
                          <a:schemeClr val="bg1"/>
                        </a:solidFill>
                        <a:effectLst/>
                        <a:latin typeface="Times New Roman" pitchFamily="18" charset="0"/>
                        <a:ea typeface="宋体"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bg1"/>
                          </a:solidFill>
                          <a:effectLst/>
                          <a:latin typeface="Times New Roman" pitchFamily="18" charset="0"/>
                          <a:ea typeface="宋体" pitchFamily="2" charset="-122"/>
                          <a:cs typeface="Times New Roman" pitchFamily="18" charset="0"/>
                        </a:rPr>
                        <a:t>TAB: 5:1</a:t>
                      </a:r>
                      <a:endParaRPr kumimoji="0" lang="en-US" altLang="zh-CN" sz="3200" b="0" i="0" u="none" strike="noStrike" cap="none" normalizeH="0" baseline="0" smtClean="0">
                        <a:ln>
                          <a:noFill/>
                        </a:ln>
                        <a:solidFill>
                          <a:schemeClr val="bg1"/>
                        </a:solidFill>
                        <a:effectLst/>
                        <a:latin typeface="Times New Roman" pitchFamily="18" charset="0"/>
                        <a:ea typeface="宋体"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62947">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bg1"/>
                          </a:solidFill>
                          <a:effectLst/>
                          <a:latin typeface="Times New Roman" pitchFamily="18" charset="0"/>
                          <a:ea typeface="宋体" pitchFamily="2" charset="-122"/>
                          <a:cs typeface="Times New Roman" pitchFamily="18" charset="0"/>
                        </a:rPr>
                        <a:t>Page</a:t>
                      </a:r>
                      <a:endParaRPr kumimoji="0" lang="en-US" altLang="zh-CN" sz="3200" b="0" i="0" u="none" strike="noStrike" cap="none" normalizeH="0" baseline="0" smtClean="0">
                        <a:ln>
                          <a:noFill/>
                        </a:ln>
                        <a:solidFill>
                          <a:schemeClr val="bg1"/>
                        </a:solidFill>
                        <a:effectLst/>
                        <a:latin typeface="Times New Roman" pitchFamily="18" charset="0"/>
                        <a:ea typeface="宋体"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altLang="zh-CN" sz="1600" b="0" i="0" u="none" strike="noStrike" cap="none" normalizeH="0" baseline="0" dirty="0" err="1" smtClean="0">
                          <a:ln>
                            <a:noFill/>
                          </a:ln>
                          <a:solidFill>
                            <a:schemeClr val="bg1"/>
                          </a:solidFill>
                          <a:effectLst/>
                          <a:latin typeface="Times New Roman" pitchFamily="18" charset="0"/>
                          <a:ea typeface="宋体" pitchFamily="2" charset="-122"/>
                          <a:cs typeface="Times New Roman" pitchFamily="18" charset="0"/>
                        </a:rPr>
                        <a:t>DatabaseID:File:Page</a:t>
                      </a:r>
                      <a:endParaRPr kumimoji="0" lang="en-US" altLang="zh-CN" sz="3200" b="0" i="0" u="none" strike="noStrike" cap="none" normalizeH="0" baseline="0" dirty="0" smtClean="0">
                        <a:ln>
                          <a:noFill/>
                        </a:ln>
                        <a:solidFill>
                          <a:schemeClr val="bg1"/>
                        </a:solidFill>
                        <a:effectLst/>
                        <a:latin typeface="Times New Roman" pitchFamily="18" charset="0"/>
                        <a:ea typeface="宋体"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bg1"/>
                          </a:solidFill>
                          <a:effectLst/>
                          <a:latin typeface="Times New Roman" pitchFamily="18" charset="0"/>
                          <a:ea typeface="宋体" pitchFamily="2" charset="-122"/>
                          <a:cs typeface="Times New Roman" pitchFamily="18" charset="0"/>
                        </a:rPr>
                        <a:t>PAG: 5:1:104</a:t>
                      </a:r>
                      <a:endParaRPr kumimoji="0" lang="en-US" altLang="zh-CN" sz="3200" b="0" i="0" u="none" strike="noStrike" cap="none" normalizeH="0" baseline="0" smtClean="0">
                        <a:ln>
                          <a:noFill/>
                        </a:ln>
                        <a:solidFill>
                          <a:schemeClr val="bg1"/>
                        </a:solidFill>
                        <a:effectLst/>
                        <a:latin typeface="Times New Roman" pitchFamily="18" charset="0"/>
                        <a:ea typeface="宋体"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288705">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bg1"/>
                          </a:solidFill>
                          <a:effectLst/>
                          <a:latin typeface="Times New Roman" pitchFamily="18" charset="0"/>
                          <a:ea typeface="宋体" pitchFamily="2" charset="-122"/>
                          <a:cs typeface="Times New Roman" pitchFamily="18" charset="0"/>
                        </a:rPr>
                        <a:t>Key</a:t>
                      </a:r>
                      <a:endParaRPr kumimoji="0" lang="en-US" altLang="zh-CN" sz="3200" b="0" i="0" u="none" strike="noStrike" cap="none" normalizeH="0" baseline="0" smtClean="0">
                        <a:ln>
                          <a:noFill/>
                        </a:ln>
                        <a:solidFill>
                          <a:schemeClr val="bg1"/>
                        </a:solidFill>
                        <a:effectLst/>
                        <a:latin typeface="Times New Roman" pitchFamily="18" charset="0"/>
                        <a:ea typeface="宋体"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altLang="zh-CN" sz="1600" b="0" i="0" u="none" strike="noStrike" cap="none" normalizeH="0" baseline="0" dirty="0" err="1" smtClean="0">
                          <a:ln>
                            <a:noFill/>
                          </a:ln>
                          <a:solidFill>
                            <a:schemeClr val="bg1"/>
                          </a:solidFill>
                          <a:effectLst/>
                          <a:latin typeface="Times New Roman" pitchFamily="18" charset="0"/>
                          <a:ea typeface="宋体" pitchFamily="2" charset="-122"/>
                          <a:cs typeface="Times New Roman" pitchFamily="18" charset="0"/>
                        </a:rPr>
                        <a:t>DatabaseID:ObjectID:IndexID</a:t>
                      </a:r>
                      <a:endParaRPr kumimoji="0" lang="en-US" altLang="zh-CN" sz="1600" b="0" i="0" u="none" strike="noStrike" cap="none" normalizeH="0" baseline="0" dirty="0" smtClean="0">
                        <a:ln>
                          <a:noFill/>
                        </a:ln>
                        <a:solidFill>
                          <a:schemeClr val="bg1"/>
                        </a:solidFill>
                        <a:effectLst/>
                        <a:latin typeface="Times New Roman" pitchFamily="18" charset="0"/>
                        <a:ea typeface="宋体" pitchFamily="2" charset="-122"/>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bg1"/>
                          </a:solidFill>
                          <a:effectLst/>
                          <a:latin typeface="Times New Roman" pitchFamily="18" charset="0"/>
                          <a:ea typeface="宋体" pitchFamily="2" charset="-122"/>
                          <a:cs typeface="Times New Roman" pitchFamily="18" charset="0"/>
                        </a:rPr>
                        <a:t> (Hash value for index key)</a:t>
                      </a:r>
                      <a:endParaRPr kumimoji="0" lang="en-US" altLang="zh-CN" sz="3200" b="0" i="0" u="none" strike="noStrike" cap="none" normalizeH="0" baseline="0" dirty="0" smtClean="0">
                        <a:ln>
                          <a:noFill/>
                        </a:ln>
                        <a:solidFill>
                          <a:schemeClr val="bg1"/>
                        </a:solidFill>
                        <a:effectLst/>
                        <a:latin typeface="Times New Roman" pitchFamily="18" charset="0"/>
                        <a:ea typeface="宋体"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bg1"/>
                          </a:solidFill>
                          <a:effectLst/>
                          <a:latin typeface="Times New Roman" pitchFamily="18" charset="0"/>
                          <a:ea typeface="宋体" pitchFamily="2" charset="-122"/>
                          <a:cs typeface="Times New Roman" pitchFamily="18" charset="0"/>
                        </a:rPr>
                        <a:t>KEY:</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bg1"/>
                          </a:solidFill>
                          <a:effectLst/>
                          <a:latin typeface="Times New Roman" pitchFamily="18" charset="0"/>
                          <a:ea typeface="宋体" pitchFamily="2" charset="-122"/>
                          <a:cs typeface="Times New Roman" pitchFamily="18" charset="0"/>
                        </a:rPr>
                        <a:t>5:1977058079:1</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bg1"/>
                          </a:solidFill>
                          <a:effectLst/>
                          <a:latin typeface="Times New Roman" pitchFamily="18" charset="0"/>
                          <a:ea typeface="宋体" pitchFamily="2" charset="-122"/>
                          <a:cs typeface="Times New Roman" pitchFamily="18" charset="0"/>
                        </a:rPr>
                        <a:t>(02014f0bec4e)</a:t>
                      </a:r>
                      <a:endParaRPr kumimoji="0" lang="en-US" altLang="zh-CN" sz="3200" b="0" i="0" u="none" strike="noStrike" cap="none" normalizeH="0" baseline="0" dirty="0" smtClean="0">
                        <a:ln>
                          <a:noFill/>
                        </a:ln>
                        <a:solidFill>
                          <a:schemeClr val="bg1"/>
                        </a:solidFill>
                        <a:effectLst/>
                        <a:latin typeface="Times New Roman" pitchFamily="18" charset="0"/>
                        <a:ea typeface="宋体"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64874">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bg1"/>
                          </a:solidFill>
                          <a:effectLst/>
                          <a:latin typeface="Times New Roman" pitchFamily="18" charset="0"/>
                          <a:ea typeface="宋体" pitchFamily="2" charset="-122"/>
                          <a:cs typeface="Times New Roman" pitchFamily="18" charset="0"/>
                        </a:rPr>
                        <a:t>RID</a:t>
                      </a:r>
                      <a:endParaRPr kumimoji="0" lang="en-US" altLang="zh-CN" sz="3200" b="0" i="0" u="none" strike="noStrike" cap="none" normalizeH="0" baseline="0" smtClean="0">
                        <a:ln>
                          <a:noFill/>
                        </a:ln>
                        <a:solidFill>
                          <a:schemeClr val="bg1"/>
                        </a:solidFill>
                        <a:effectLst/>
                        <a:latin typeface="Times New Roman" pitchFamily="18" charset="0"/>
                        <a:ea typeface="宋体"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altLang="zh-CN" sz="1600" b="0" i="0" u="none" strike="noStrike" cap="none" normalizeH="0" baseline="0" dirty="0" err="1" smtClean="0">
                          <a:ln>
                            <a:noFill/>
                          </a:ln>
                          <a:solidFill>
                            <a:schemeClr val="bg1"/>
                          </a:solidFill>
                          <a:effectLst/>
                          <a:latin typeface="Times New Roman" pitchFamily="18" charset="0"/>
                          <a:ea typeface="宋体" pitchFamily="2" charset="-122"/>
                          <a:cs typeface="Times New Roman" pitchFamily="18" charset="0"/>
                        </a:rPr>
                        <a:t>DatabaseID:FileID:PageID:Slot</a:t>
                      </a:r>
                      <a:endParaRPr kumimoji="0" lang="en-US" altLang="zh-CN" sz="3200" b="0" i="0" u="none" strike="noStrike" cap="none" normalizeH="0" baseline="0" dirty="0" smtClean="0">
                        <a:ln>
                          <a:noFill/>
                        </a:ln>
                        <a:solidFill>
                          <a:schemeClr val="bg1"/>
                        </a:solidFill>
                        <a:effectLst/>
                        <a:latin typeface="Times New Roman" pitchFamily="18" charset="0"/>
                        <a:ea typeface="宋体"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bg1"/>
                          </a:solidFill>
                          <a:effectLst/>
                          <a:latin typeface="Times New Roman" pitchFamily="18" charset="0"/>
                          <a:ea typeface="宋体" pitchFamily="2" charset="-122"/>
                          <a:cs typeface="Times New Roman" pitchFamily="18" charset="0"/>
                        </a:rPr>
                        <a:t>RID: 5:1:104:3</a:t>
                      </a:r>
                      <a:endParaRPr kumimoji="0" lang="en-US" altLang="zh-CN" sz="3200" b="0" i="0" u="none" strike="noStrike" cap="none" normalizeH="0" baseline="0" dirty="0" smtClean="0">
                        <a:ln>
                          <a:noFill/>
                        </a:ln>
                        <a:solidFill>
                          <a:schemeClr val="bg1"/>
                        </a:solidFill>
                        <a:effectLst/>
                        <a:latin typeface="Times New Roman" pitchFamily="18" charset="0"/>
                        <a:ea typeface="宋体" pitchFamily="2" charset="-122"/>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8288121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5154" name="Rectangle 2"/>
          <p:cNvSpPr>
            <a:spLocks noGrp="1" noChangeArrowheads="1"/>
          </p:cNvSpPr>
          <p:nvPr>
            <p:ph type="title"/>
          </p:nvPr>
        </p:nvSpPr>
        <p:spPr/>
        <p:txBody>
          <a:bodyPr/>
          <a:lstStyle/>
          <a:p>
            <a:r>
              <a:rPr lang="en-US" dirty="0">
                <a:solidFill>
                  <a:schemeClr val="bg1"/>
                </a:solidFill>
              </a:rPr>
              <a:t>Lock Duration</a:t>
            </a:r>
          </a:p>
        </p:txBody>
      </p:sp>
      <p:sp>
        <p:nvSpPr>
          <p:cNvPr id="305155" name="Rectangle 3"/>
          <p:cNvSpPr>
            <a:spLocks noGrp="1" noChangeArrowheads="1"/>
          </p:cNvSpPr>
          <p:nvPr>
            <p:ph idx="1"/>
          </p:nvPr>
        </p:nvSpPr>
        <p:spPr>
          <a:xfrm>
            <a:off x="457200" y="1371600"/>
            <a:ext cx="7015162" cy="4445000"/>
          </a:xfrm>
        </p:spPr>
        <p:txBody>
          <a:bodyPr/>
          <a:lstStyle/>
          <a:p>
            <a:r>
              <a:rPr lang="en-US" sz="2800" dirty="0">
                <a:solidFill>
                  <a:schemeClr val="bg1"/>
                </a:solidFill>
              </a:rPr>
              <a:t>Lock Mode and Transaction Isolation </a:t>
            </a:r>
            <a:r>
              <a:rPr lang="en-US" sz="2800" dirty="0" smtClean="0">
                <a:solidFill>
                  <a:schemeClr val="bg1"/>
                </a:solidFill>
              </a:rPr>
              <a:t>Level</a:t>
            </a:r>
          </a:p>
          <a:p>
            <a:endParaRPr lang="en-US" sz="2000" dirty="0">
              <a:solidFill>
                <a:schemeClr val="bg1"/>
              </a:solidFill>
            </a:endParaRPr>
          </a:p>
          <a:p>
            <a:endParaRPr lang="en-US" sz="2000" dirty="0">
              <a:solidFill>
                <a:schemeClr val="bg1"/>
              </a:solidFill>
            </a:endParaRPr>
          </a:p>
          <a:p>
            <a:endParaRPr lang="en-US" sz="2000" dirty="0">
              <a:solidFill>
                <a:schemeClr val="bg1"/>
              </a:solidFill>
            </a:endParaRPr>
          </a:p>
          <a:p>
            <a:endParaRPr lang="en-US" sz="2000" dirty="0">
              <a:solidFill>
                <a:schemeClr val="bg1"/>
              </a:solidFill>
            </a:endParaRPr>
          </a:p>
          <a:p>
            <a:endParaRPr lang="en-US" sz="2000" dirty="0">
              <a:solidFill>
                <a:schemeClr val="bg1"/>
              </a:solidFill>
            </a:endParaRPr>
          </a:p>
          <a:p>
            <a:endParaRPr lang="en-US" sz="2000" dirty="0">
              <a:solidFill>
                <a:schemeClr val="bg1"/>
              </a:solidFill>
            </a:endParaRPr>
          </a:p>
          <a:p>
            <a:endParaRPr lang="en-US" sz="2000" dirty="0">
              <a:solidFill>
                <a:schemeClr val="bg1"/>
              </a:solidFill>
            </a:endParaRPr>
          </a:p>
          <a:p>
            <a:endParaRPr lang="en-US" sz="2000" dirty="0" smtClean="0">
              <a:solidFill>
                <a:schemeClr val="bg1"/>
              </a:solidFill>
            </a:endParaRPr>
          </a:p>
        </p:txBody>
      </p:sp>
      <p:graphicFrame>
        <p:nvGraphicFramePr>
          <p:cNvPr id="305228" name="Group 76"/>
          <p:cNvGraphicFramePr>
            <a:graphicFrameLocks noGrp="1"/>
          </p:cNvGraphicFramePr>
          <p:nvPr>
            <p:extLst>
              <p:ext uri="{D42A27DB-BD31-4B8C-83A1-F6EECF244321}">
                <p14:modId xmlns:p14="http://schemas.microsoft.com/office/powerpoint/2010/main" val="369725585"/>
              </p:ext>
            </p:extLst>
          </p:nvPr>
        </p:nvGraphicFramePr>
        <p:xfrm>
          <a:off x="457200" y="1981200"/>
          <a:ext cx="8305800" cy="3810000"/>
        </p:xfrm>
        <a:graphic>
          <a:graphicData uri="http://schemas.openxmlformats.org/drawingml/2006/table">
            <a:tbl>
              <a:tblPr/>
              <a:tblGrid>
                <a:gridCol w="1502113"/>
                <a:gridCol w="2208990"/>
                <a:gridCol w="2321280"/>
                <a:gridCol w="2273417"/>
              </a:tblGrid>
              <a:tr h="663025">
                <a:tc>
                  <a:txBody>
                    <a:bodyPr/>
                    <a:lstStyle/>
                    <a:p>
                      <a:pPr marL="0" marR="0" lvl="0" indent="0" algn="l" defTabSz="914400" rtl="0" eaLnBrk="0" fontAlgn="base" latinLnBrk="0" hangingPunct="0">
                        <a:lnSpc>
                          <a:spcPct val="90000"/>
                        </a:lnSpc>
                        <a:spcBef>
                          <a:spcPct val="60000"/>
                        </a:spcBef>
                        <a:spcAft>
                          <a:spcPct val="0"/>
                        </a:spcAft>
                        <a:buClr>
                          <a:srgbClr val="D60093"/>
                        </a:buClr>
                        <a:buSzPct val="70000"/>
                        <a:buFont typeface="Wingdings" pitchFamily="2" charset="2"/>
                        <a:buNone/>
                        <a:tabLst/>
                      </a:pPr>
                      <a:r>
                        <a:rPr kumimoji="0" lang="en-US" sz="2400" b="0" i="0" u="none" strike="noStrike" cap="none" normalizeH="0" baseline="0" dirty="0" smtClean="0">
                          <a:ln>
                            <a:noFill/>
                          </a:ln>
                          <a:solidFill>
                            <a:schemeClr val="tx1"/>
                          </a:solidFill>
                          <a:effectLst/>
                          <a:latin typeface="Arial Narrow" pitchFamily="34" charset="0"/>
                        </a:rPr>
                        <a:t>Lock Mode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90000"/>
                        </a:lnSpc>
                        <a:spcBef>
                          <a:spcPct val="60000"/>
                        </a:spcBef>
                        <a:spcAft>
                          <a:spcPct val="0"/>
                        </a:spcAft>
                        <a:buClr>
                          <a:srgbClr val="D60093"/>
                        </a:buClr>
                        <a:buSzPct val="70000"/>
                        <a:buFont typeface="Wingdings" pitchFamily="2" charset="2"/>
                        <a:buNone/>
                        <a:tabLst/>
                      </a:pPr>
                      <a:r>
                        <a:rPr kumimoji="0" lang="en-US" sz="2400" b="0" i="0" u="none" strike="noStrike" cap="none" normalizeH="0" baseline="0" dirty="0" smtClean="0">
                          <a:ln>
                            <a:noFill/>
                          </a:ln>
                          <a:solidFill>
                            <a:schemeClr val="tx1"/>
                          </a:solidFill>
                          <a:effectLst/>
                          <a:latin typeface="Arial Narrow" pitchFamily="34" charset="0"/>
                        </a:rPr>
                        <a:t>Read Committed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90000"/>
                        </a:lnSpc>
                        <a:spcBef>
                          <a:spcPct val="60000"/>
                        </a:spcBef>
                        <a:spcAft>
                          <a:spcPct val="0"/>
                        </a:spcAft>
                        <a:buClr>
                          <a:srgbClr val="D60093"/>
                        </a:buClr>
                        <a:buSzPct val="70000"/>
                        <a:buFont typeface="Wingdings" pitchFamily="2" charset="2"/>
                        <a:buNone/>
                        <a:tabLst/>
                      </a:pPr>
                      <a:r>
                        <a:rPr kumimoji="0" lang="en-US" sz="2400" b="0" i="0" u="none" strike="noStrike" cap="none" normalizeH="0" baseline="0" dirty="0" smtClean="0">
                          <a:ln>
                            <a:noFill/>
                          </a:ln>
                          <a:solidFill>
                            <a:schemeClr val="tx1"/>
                          </a:solidFill>
                          <a:effectLst/>
                          <a:latin typeface="Arial Narrow" pitchFamily="34" charset="0"/>
                        </a:rPr>
                        <a:t>Repeatable Read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0" fontAlgn="base" latinLnBrk="0" hangingPunct="0">
                        <a:lnSpc>
                          <a:spcPct val="90000"/>
                        </a:lnSpc>
                        <a:spcBef>
                          <a:spcPct val="60000"/>
                        </a:spcBef>
                        <a:spcAft>
                          <a:spcPct val="0"/>
                        </a:spcAft>
                        <a:buClr>
                          <a:srgbClr val="D60093"/>
                        </a:buClr>
                        <a:buSzPct val="70000"/>
                        <a:buFont typeface="Wingdings" pitchFamily="2" charset="2"/>
                        <a:buNone/>
                        <a:tabLst/>
                      </a:pPr>
                      <a:r>
                        <a:rPr kumimoji="0" lang="en-US" sz="2400" b="0" i="0" u="none" strike="noStrike" cap="none" normalizeH="0" baseline="0" dirty="0" err="1" smtClean="0">
                          <a:ln>
                            <a:noFill/>
                          </a:ln>
                          <a:solidFill>
                            <a:schemeClr val="tx1"/>
                          </a:solidFill>
                          <a:effectLst/>
                          <a:latin typeface="Arial Narrow" pitchFamily="34" charset="0"/>
                        </a:rPr>
                        <a:t>Serializable</a:t>
                      </a: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1011422">
                <a:tc>
                  <a:txBody>
                    <a:bodyPr/>
                    <a:lstStyle/>
                    <a:p>
                      <a:pPr marL="0" marR="0" lvl="0" indent="0" algn="l" defTabSz="914400" rtl="0" eaLnBrk="0" fontAlgn="base" latinLnBrk="0" hangingPunct="0">
                        <a:lnSpc>
                          <a:spcPct val="90000"/>
                        </a:lnSpc>
                        <a:spcBef>
                          <a:spcPct val="60000"/>
                        </a:spcBef>
                        <a:spcAft>
                          <a:spcPct val="0"/>
                        </a:spcAft>
                        <a:buClr>
                          <a:srgbClr val="D60093"/>
                        </a:buClr>
                        <a:buSzPct val="70000"/>
                        <a:buFont typeface="Wingdings" pitchFamily="2" charset="2"/>
                        <a:buNone/>
                        <a:tabLst/>
                      </a:pPr>
                      <a:r>
                        <a:rPr kumimoji="0" lang="en-US" sz="2000" b="1" i="0" u="none" strike="noStrike" cap="none" normalizeH="0" baseline="0" dirty="0" smtClean="0">
                          <a:ln>
                            <a:noFill/>
                          </a:ln>
                          <a:solidFill>
                            <a:schemeClr val="tx1"/>
                          </a:solidFill>
                          <a:effectLst/>
                          <a:latin typeface="Arial Narrow" pitchFamily="34" charset="0"/>
                        </a:rPr>
                        <a:t>Shared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90000"/>
                        </a:lnSpc>
                        <a:spcBef>
                          <a:spcPct val="60000"/>
                        </a:spcBef>
                        <a:spcAft>
                          <a:spcPct val="0"/>
                        </a:spcAft>
                        <a:buClr>
                          <a:srgbClr val="D60093"/>
                        </a:buClr>
                        <a:buSzPct val="70000"/>
                        <a:buFont typeface="Wingdings" pitchFamily="2" charset="2"/>
                        <a:buNone/>
                        <a:tabLst/>
                      </a:pPr>
                      <a:r>
                        <a:rPr kumimoji="0" lang="en-US" sz="2000" b="1" i="0" u="none" strike="noStrike" cap="none" normalizeH="0" baseline="0" dirty="0" smtClean="0">
                          <a:ln>
                            <a:noFill/>
                          </a:ln>
                          <a:solidFill>
                            <a:schemeClr val="tx1"/>
                          </a:solidFill>
                          <a:effectLst/>
                          <a:latin typeface="Arial Narrow" pitchFamily="34" charset="0"/>
                        </a:rPr>
                        <a:t>Held until data read and processed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l" defTabSz="914400" rtl="0" eaLnBrk="0" fontAlgn="base" latinLnBrk="0" hangingPunct="0">
                        <a:lnSpc>
                          <a:spcPct val="90000"/>
                        </a:lnSpc>
                        <a:spcBef>
                          <a:spcPct val="60000"/>
                        </a:spcBef>
                        <a:spcAft>
                          <a:spcPct val="0"/>
                        </a:spcAft>
                        <a:buClr>
                          <a:srgbClr val="D60093"/>
                        </a:buClr>
                        <a:buSzPct val="70000"/>
                        <a:buFont typeface="Wingdings" pitchFamily="2" charset="2"/>
                        <a:buNone/>
                        <a:tabLst/>
                      </a:pPr>
                      <a:r>
                        <a:rPr kumimoji="0" lang="en-US" sz="2000" b="1" i="0" u="none" strike="noStrike" cap="none" normalizeH="0" baseline="0" dirty="0" smtClean="0">
                          <a:ln>
                            <a:noFill/>
                          </a:ln>
                          <a:solidFill>
                            <a:schemeClr val="tx1"/>
                          </a:solidFill>
                          <a:effectLst/>
                          <a:latin typeface="Arial Narrow" pitchFamily="34" charset="0"/>
                        </a:rPr>
                        <a:t>Held until end of transaction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60000"/>
                        <a:lumOff val="40000"/>
                      </a:schemeClr>
                    </a:solidFill>
                  </a:tcPr>
                </a:tc>
                <a:tc>
                  <a:txBody>
                    <a:bodyPr/>
                    <a:lstStyle/>
                    <a:p>
                      <a:pPr marL="0" marR="0" lvl="0" indent="0" algn="l" defTabSz="914400" rtl="0" eaLnBrk="0" fontAlgn="base" latinLnBrk="0" hangingPunct="0">
                        <a:lnSpc>
                          <a:spcPct val="90000"/>
                        </a:lnSpc>
                        <a:spcBef>
                          <a:spcPct val="60000"/>
                        </a:spcBef>
                        <a:spcAft>
                          <a:spcPct val="0"/>
                        </a:spcAft>
                        <a:buClr>
                          <a:srgbClr val="D60093"/>
                        </a:buClr>
                        <a:buSzPct val="70000"/>
                        <a:buFont typeface="Wingdings" pitchFamily="2" charset="2"/>
                        <a:buNone/>
                        <a:tabLst/>
                      </a:pPr>
                      <a:r>
                        <a:rPr kumimoji="0" lang="en-US" sz="2000" b="1" i="0" u="none" strike="noStrike" cap="none" normalizeH="0" baseline="0" dirty="0" smtClean="0">
                          <a:ln>
                            <a:noFill/>
                          </a:ln>
                          <a:solidFill>
                            <a:schemeClr val="tx1"/>
                          </a:solidFill>
                          <a:effectLst/>
                          <a:latin typeface="Arial Narrow" pitchFamily="34" charset="0"/>
                        </a:rPr>
                        <a:t>Held until end of transaction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60000"/>
                        <a:lumOff val="40000"/>
                      </a:schemeClr>
                    </a:solidFill>
                  </a:tcPr>
                </a:tc>
              </a:tr>
              <a:tr h="1247163">
                <a:tc>
                  <a:txBody>
                    <a:bodyPr/>
                    <a:lstStyle/>
                    <a:p>
                      <a:pPr marL="0" marR="0" lvl="0" indent="0" algn="l" defTabSz="914400" rtl="0" eaLnBrk="0" fontAlgn="base" latinLnBrk="0" hangingPunct="0">
                        <a:lnSpc>
                          <a:spcPct val="90000"/>
                        </a:lnSpc>
                        <a:spcBef>
                          <a:spcPct val="60000"/>
                        </a:spcBef>
                        <a:spcAft>
                          <a:spcPct val="0"/>
                        </a:spcAft>
                        <a:buClr>
                          <a:srgbClr val="D60093"/>
                        </a:buClr>
                        <a:buSzPct val="70000"/>
                        <a:buFont typeface="Wingdings" pitchFamily="2" charset="2"/>
                        <a:buNone/>
                        <a:tabLst/>
                      </a:pPr>
                      <a:r>
                        <a:rPr kumimoji="0" lang="en-US" sz="2000" b="1" i="0" u="none" strike="noStrike" cap="none" normalizeH="0" baseline="0" dirty="0" smtClean="0">
                          <a:ln>
                            <a:noFill/>
                          </a:ln>
                          <a:solidFill>
                            <a:schemeClr val="tx1"/>
                          </a:solidFill>
                          <a:effectLst/>
                          <a:latin typeface="Arial Narrow" pitchFamily="34" charset="0"/>
                        </a:rPr>
                        <a:t>Update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90000"/>
                        </a:lnSpc>
                        <a:spcBef>
                          <a:spcPct val="60000"/>
                        </a:spcBef>
                        <a:spcAft>
                          <a:spcPct val="0"/>
                        </a:spcAft>
                        <a:buClr>
                          <a:srgbClr val="D60093"/>
                        </a:buClr>
                        <a:buSzPct val="70000"/>
                        <a:buFont typeface="Wingdings" pitchFamily="2" charset="2"/>
                        <a:buNone/>
                        <a:tabLst/>
                      </a:pPr>
                      <a:r>
                        <a:rPr kumimoji="0" lang="en-US" sz="2000" b="1" i="0" u="none" strike="noStrike" cap="none" normalizeH="0" baseline="0" dirty="0" smtClean="0">
                          <a:ln>
                            <a:noFill/>
                          </a:ln>
                          <a:solidFill>
                            <a:schemeClr val="tx1"/>
                          </a:solidFill>
                          <a:effectLst/>
                          <a:latin typeface="Arial Narrow" pitchFamily="34" charset="0"/>
                        </a:rPr>
                        <a:t>Held until  data read and processed unless promoted to Exclusive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l" defTabSz="914400" rtl="0" eaLnBrk="0" fontAlgn="base" latinLnBrk="0" hangingPunct="0">
                        <a:lnSpc>
                          <a:spcPct val="90000"/>
                        </a:lnSpc>
                        <a:spcBef>
                          <a:spcPct val="60000"/>
                        </a:spcBef>
                        <a:spcAft>
                          <a:spcPct val="0"/>
                        </a:spcAft>
                        <a:buClr>
                          <a:srgbClr val="D60093"/>
                        </a:buClr>
                        <a:buSzPct val="70000"/>
                        <a:buFont typeface="Wingdings" pitchFamily="2" charset="2"/>
                        <a:buNone/>
                        <a:tabLst/>
                      </a:pPr>
                      <a:r>
                        <a:rPr kumimoji="0" lang="en-US" sz="2000" b="1" i="0" u="none" strike="noStrike" cap="none" normalizeH="0" baseline="0" dirty="0" smtClean="0">
                          <a:ln>
                            <a:noFill/>
                          </a:ln>
                          <a:solidFill>
                            <a:schemeClr val="tx1"/>
                          </a:solidFill>
                          <a:effectLst/>
                          <a:latin typeface="Arial Narrow" pitchFamily="34" charset="0"/>
                        </a:rPr>
                        <a:t>Held until  data read and processed unless promoted to Exclusive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l" defTabSz="914400" rtl="0" eaLnBrk="0" fontAlgn="base" latinLnBrk="0" hangingPunct="0">
                        <a:lnSpc>
                          <a:spcPct val="90000"/>
                        </a:lnSpc>
                        <a:spcBef>
                          <a:spcPct val="60000"/>
                        </a:spcBef>
                        <a:spcAft>
                          <a:spcPct val="0"/>
                        </a:spcAft>
                        <a:buClr>
                          <a:srgbClr val="D60093"/>
                        </a:buClr>
                        <a:buSzPct val="70000"/>
                        <a:buFont typeface="Wingdings" pitchFamily="2" charset="2"/>
                        <a:buNone/>
                        <a:tabLst/>
                      </a:pPr>
                      <a:r>
                        <a:rPr kumimoji="0" lang="en-US" sz="2000" b="1" i="0" u="none" strike="noStrike" cap="none" normalizeH="0" baseline="0" dirty="0" smtClean="0">
                          <a:ln>
                            <a:noFill/>
                          </a:ln>
                          <a:solidFill>
                            <a:schemeClr val="tx1"/>
                          </a:solidFill>
                          <a:effectLst/>
                          <a:latin typeface="Arial Narrow" pitchFamily="34" charset="0"/>
                        </a:rPr>
                        <a:t>Held until end of transaction unless promoted to Exclusive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60000"/>
                        <a:lumOff val="40000"/>
                      </a:schemeClr>
                    </a:solidFill>
                  </a:tcPr>
                </a:tc>
              </a:tr>
              <a:tr h="888390">
                <a:tc>
                  <a:txBody>
                    <a:bodyPr/>
                    <a:lstStyle/>
                    <a:p>
                      <a:pPr marL="0" marR="0" lvl="0" indent="0" algn="l" defTabSz="914400" rtl="0" eaLnBrk="0" fontAlgn="base" latinLnBrk="0" hangingPunct="0">
                        <a:lnSpc>
                          <a:spcPct val="90000"/>
                        </a:lnSpc>
                        <a:spcBef>
                          <a:spcPct val="60000"/>
                        </a:spcBef>
                        <a:spcAft>
                          <a:spcPct val="0"/>
                        </a:spcAft>
                        <a:buClr>
                          <a:srgbClr val="D60093"/>
                        </a:buClr>
                        <a:buSzPct val="70000"/>
                        <a:buFont typeface="Wingdings" pitchFamily="2" charset="2"/>
                        <a:buNone/>
                        <a:tabLst/>
                      </a:pPr>
                      <a:r>
                        <a:rPr kumimoji="0" lang="en-US" sz="2000" b="1" i="0" u="none" strike="noStrike" cap="none" normalizeH="0" baseline="0" smtClean="0">
                          <a:ln>
                            <a:noFill/>
                          </a:ln>
                          <a:solidFill>
                            <a:schemeClr val="tx1"/>
                          </a:solidFill>
                          <a:effectLst/>
                          <a:latin typeface="Arial Narrow" pitchFamily="34" charset="0"/>
                        </a:rPr>
                        <a:t>Exclusive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90000"/>
                        </a:lnSpc>
                        <a:spcBef>
                          <a:spcPct val="60000"/>
                        </a:spcBef>
                        <a:spcAft>
                          <a:spcPct val="0"/>
                        </a:spcAft>
                        <a:buClr>
                          <a:srgbClr val="D60093"/>
                        </a:buClr>
                        <a:buSzPct val="70000"/>
                        <a:buFont typeface="Wingdings" pitchFamily="2" charset="2"/>
                        <a:buNone/>
                        <a:tabLst/>
                      </a:pPr>
                      <a:r>
                        <a:rPr kumimoji="0" lang="en-US" sz="2000" b="1" i="0" u="none" strike="noStrike" cap="none" normalizeH="0" baseline="0" dirty="0" smtClean="0">
                          <a:ln>
                            <a:noFill/>
                          </a:ln>
                          <a:solidFill>
                            <a:schemeClr val="tx1"/>
                          </a:solidFill>
                          <a:effectLst/>
                          <a:latin typeface="Arial Narrow" pitchFamily="34" charset="0"/>
                        </a:rPr>
                        <a:t>Held until end of transaction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3">
                        <a:lumMod val="60000"/>
                        <a:lumOff val="40000"/>
                      </a:schemeClr>
                    </a:solidFill>
                  </a:tcPr>
                </a:tc>
                <a:tc>
                  <a:txBody>
                    <a:bodyPr/>
                    <a:lstStyle/>
                    <a:p>
                      <a:pPr marL="0" marR="0" lvl="0" indent="0" algn="l" defTabSz="914400" rtl="0" eaLnBrk="0" fontAlgn="base" latinLnBrk="0" hangingPunct="0">
                        <a:lnSpc>
                          <a:spcPct val="90000"/>
                        </a:lnSpc>
                        <a:spcBef>
                          <a:spcPct val="60000"/>
                        </a:spcBef>
                        <a:spcAft>
                          <a:spcPct val="0"/>
                        </a:spcAft>
                        <a:buClr>
                          <a:srgbClr val="D60093"/>
                        </a:buClr>
                        <a:buSzPct val="70000"/>
                        <a:buFont typeface="Wingdings" pitchFamily="2" charset="2"/>
                        <a:buNone/>
                        <a:tabLst/>
                      </a:pPr>
                      <a:r>
                        <a:rPr kumimoji="0" lang="en-US" sz="2000" b="1" i="0" u="none" strike="noStrike" cap="none" normalizeH="0" baseline="0" dirty="0" smtClean="0">
                          <a:ln>
                            <a:noFill/>
                          </a:ln>
                          <a:solidFill>
                            <a:schemeClr val="tx1"/>
                          </a:solidFill>
                          <a:effectLst/>
                          <a:latin typeface="Arial Narrow" pitchFamily="34" charset="0"/>
                        </a:rPr>
                        <a:t>Held until end of transaction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3">
                        <a:lumMod val="60000"/>
                        <a:lumOff val="40000"/>
                      </a:schemeClr>
                    </a:solidFill>
                  </a:tcPr>
                </a:tc>
                <a:tc>
                  <a:txBody>
                    <a:bodyPr/>
                    <a:lstStyle/>
                    <a:p>
                      <a:pPr marL="0" marR="0" lvl="0" indent="0" algn="l" defTabSz="914400" rtl="0" eaLnBrk="0" fontAlgn="base" latinLnBrk="0" hangingPunct="0">
                        <a:lnSpc>
                          <a:spcPct val="90000"/>
                        </a:lnSpc>
                        <a:spcBef>
                          <a:spcPct val="60000"/>
                        </a:spcBef>
                        <a:spcAft>
                          <a:spcPct val="0"/>
                        </a:spcAft>
                        <a:buClr>
                          <a:srgbClr val="D60093"/>
                        </a:buClr>
                        <a:buSzPct val="70000"/>
                        <a:buFont typeface="Wingdings" pitchFamily="2" charset="2"/>
                        <a:buNone/>
                        <a:tabLst/>
                      </a:pPr>
                      <a:r>
                        <a:rPr kumimoji="0" lang="en-US" sz="2000" b="1" i="0" u="none" strike="noStrike" cap="none" normalizeH="0" baseline="0" dirty="0" smtClean="0">
                          <a:ln>
                            <a:noFill/>
                          </a:ln>
                          <a:solidFill>
                            <a:schemeClr val="tx1"/>
                          </a:solidFill>
                          <a:effectLst/>
                          <a:latin typeface="Arial Narrow" pitchFamily="34" charset="0"/>
                        </a:rPr>
                        <a:t>Held until end of transaction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3">
                        <a:lumMod val="60000"/>
                        <a:lumOff val="40000"/>
                      </a:schemeClr>
                    </a:solidFill>
                  </a:tcPr>
                </a:tc>
              </a:tr>
            </a:tbl>
          </a:graphicData>
        </a:graphic>
      </p:graphicFrame>
    </p:spTree>
    <p:extLst>
      <p:ext uri="{BB962C8B-B14F-4D97-AF65-F5344CB8AC3E}">
        <p14:creationId xmlns:p14="http://schemas.microsoft.com/office/powerpoint/2010/main" val="2242141837"/>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blank on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Blank  tw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First Pag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Normal Pag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Packaged IP Template">
  <a:themeElements>
    <a:clrScheme name="CPE">
      <a:dk1>
        <a:srgbClr val="000000"/>
      </a:dk1>
      <a:lt1>
        <a:srgbClr val="FFFFFF"/>
      </a:lt1>
      <a:dk2>
        <a:srgbClr val="1D4775"/>
      </a:dk2>
      <a:lt2>
        <a:srgbClr val="FEF194"/>
      </a:lt2>
      <a:accent1>
        <a:srgbClr val="FFD965"/>
      </a:accent1>
      <a:accent2>
        <a:srgbClr val="3AA9C2"/>
      </a:accent2>
      <a:accent3>
        <a:srgbClr val="EBB28F"/>
      </a:accent3>
      <a:accent4>
        <a:srgbClr val="B0E27F"/>
      </a:accent4>
      <a:accent5>
        <a:srgbClr val="FFC17E"/>
      </a:accent5>
      <a:accent6>
        <a:srgbClr val="C6A0DB"/>
      </a:accent6>
      <a:hlink>
        <a:srgbClr val="1D4775"/>
      </a:hlink>
      <a:folHlink>
        <a:srgbClr val="1D4775"/>
      </a:folHlink>
    </a:clrScheme>
    <a:fontScheme name="Blue-Purple TT">
      <a:majorFont>
        <a:latin typeface="Segoe"/>
        <a:ea typeface=""/>
        <a:cs typeface=""/>
      </a:majorFont>
      <a:minorFont>
        <a:latin typeface="Sego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76194" tIns="38097" rIns="76194" bIns="38097" numCol="1" rtlCol="0" anchor="ctr" anchorCtr="0" compatLnSpc="1">
        <a:prstTxWarp prst="textNoShape">
          <a:avLst/>
        </a:prstTxWarp>
      </a:bodyPr>
      <a:lstStyle>
        <a:defPPr algn="ctr" defTabSz="761719" fontAlgn="base">
          <a:spcBef>
            <a:spcPct val="0"/>
          </a:spcBef>
          <a:spcAft>
            <a:spcPct val="0"/>
          </a:spcAft>
          <a:defRPr sz="2300" kern="0" dirty="0" smtClean="0">
            <a:solidFill>
              <a:schemeClr val="tx2"/>
            </a:solidFill>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9297</TotalTime>
  <Words>4370</Words>
  <Application>Microsoft Office PowerPoint</Application>
  <PresentationFormat>On-screen Show (4:3)</PresentationFormat>
  <Paragraphs>472</Paragraphs>
  <Slides>29</Slides>
  <Notes>21</Notes>
  <HiddenSlides>0</HiddenSlides>
  <MMClips>0</MMClips>
  <ScaleCrop>false</ScaleCrop>
  <HeadingPairs>
    <vt:vector size="6" baseType="variant">
      <vt:variant>
        <vt:lpstr>Fonts Used</vt:lpstr>
      </vt:variant>
      <vt:variant>
        <vt:i4>10</vt:i4>
      </vt:variant>
      <vt:variant>
        <vt:lpstr>Theme</vt:lpstr>
      </vt:variant>
      <vt:variant>
        <vt:i4>5</vt:i4>
      </vt:variant>
      <vt:variant>
        <vt:lpstr>Slide Titles</vt:lpstr>
      </vt:variant>
      <vt:variant>
        <vt:i4>29</vt:i4>
      </vt:variant>
    </vt:vector>
  </HeadingPairs>
  <TitlesOfParts>
    <vt:vector size="44" baseType="lpstr">
      <vt:lpstr>Arial Unicode MS</vt:lpstr>
      <vt:lpstr>Segoe</vt:lpstr>
      <vt:lpstr>宋体</vt:lpstr>
      <vt:lpstr>Arial</vt:lpstr>
      <vt:lpstr>Arial Narrow</vt:lpstr>
      <vt:lpstr>Calibri</vt:lpstr>
      <vt:lpstr>Courier New</vt:lpstr>
      <vt:lpstr>Times</vt:lpstr>
      <vt:lpstr>Times New Roman</vt:lpstr>
      <vt:lpstr>Wingdings</vt:lpstr>
      <vt:lpstr>blank one</vt:lpstr>
      <vt:lpstr>Blank  two</vt:lpstr>
      <vt:lpstr>First Page</vt:lpstr>
      <vt:lpstr>Normal Page</vt:lpstr>
      <vt:lpstr>Packaged IP Template</vt:lpstr>
      <vt:lpstr>Blocking and Deadlock</vt:lpstr>
      <vt:lpstr>BLOCKING</vt:lpstr>
      <vt:lpstr>What is Blocking?</vt:lpstr>
      <vt:lpstr>Trouble shooting blocking</vt:lpstr>
      <vt:lpstr>Information collection</vt:lpstr>
      <vt:lpstr>Wait types in sys.dm_os_wait_stats</vt:lpstr>
      <vt:lpstr>LCK_M_x</vt:lpstr>
      <vt:lpstr>Lock Resources and Hierarchy</vt:lpstr>
      <vt:lpstr>Lock Duration</vt:lpstr>
      <vt:lpstr>Dynamic Locking</vt:lpstr>
      <vt:lpstr>Lock Escalation</vt:lpstr>
      <vt:lpstr>Locking Hints</vt:lpstr>
      <vt:lpstr>Latches</vt:lpstr>
      <vt:lpstr>How PAGEIOLATCH_X works for Reading a page from disk</vt:lpstr>
      <vt:lpstr>PAGEIOLATCH</vt:lpstr>
      <vt:lpstr>PAGELATCH</vt:lpstr>
      <vt:lpstr>PAGELATCH</vt:lpstr>
      <vt:lpstr>ASYNC_NETWORK_IO</vt:lpstr>
      <vt:lpstr>Best practices to avoid blocking</vt:lpstr>
      <vt:lpstr>Deadlock</vt:lpstr>
      <vt:lpstr>Deadlock</vt:lpstr>
      <vt:lpstr>Deadlock detection and resolution</vt:lpstr>
      <vt:lpstr>Information collection for deadlock</vt:lpstr>
      <vt:lpstr>How to avoid the deadlock</vt:lpstr>
      <vt:lpstr>Analyze deadlock in Profiler</vt:lpstr>
      <vt:lpstr>Demo</vt:lpstr>
      <vt:lpstr>Distributed Deadlock</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猫猫爱狗狗</dc:creator>
  <cp:lastModifiedBy>George Li (SHANGHAI)</cp:lastModifiedBy>
  <cp:revision>204</cp:revision>
  <cp:lastPrinted>2011-08-17T01:45:35Z</cp:lastPrinted>
  <dcterms:created xsi:type="dcterms:W3CDTF">2006-08-16T00:00:00Z</dcterms:created>
  <dcterms:modified xsi:type="dcterms:W3CDTF">2012-11-25T07:49:28Z</dcterms:modified>
</cp:coreProperties>
</file>