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Char char="●"/>
              <a:defRPr sz="18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○"/>
              <a:defRPr>
                <a:solidFill>
                  <a:schemeClr val="lt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■"/>
              <a:defRPr>
                <a:solidFill>
                  <a:schemeClr val="lt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●"/>
              <a:defRPr>
                <a:solidFill>
                  <a:schemeClr val="lt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○"/>
              <a:defRPr>
                <a:solidFill>
                  <a:schemeClr val="lt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■"/>
              <a:defRPr>
                <a:solidFill>
                  <a:schemeClr val="lt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●"/>
              <a:defRPr>
                <a:solidFill>
                  <a:schemeClr val="lt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○"/>
              <a:defRPr>
                <a:solidFill>
                  <a:schemeClr val="lt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lt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/>
              <a:t>Simplicity &amp; Whitespace</a:t>
            </a: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Simplicity (prägnanz)</a:t>
            </a:r>
          </a:p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Individuelle komponenter</a:t>
            </a:r>
          </a:p>
          <a:p>
            <a:pPr indent="-228600" lvl="1" marL="9144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Hver for sig giver de ikke mening</a:t>
            </a:r>
          </a:p>
          <a:p>
            <a:pPr indent="-228600" lvl="2" marL="137160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Dog sætter vores hjerner komponenterne sammen så de giver mening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Whitespace (negative space)</a:t>
            </a:r>
          </a:p>
        </p:txBody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Kan være alle farver og baggrundsbilleder</a:t>
            </a:r>
          </a:p>
          <a:p>
            <a:pPr indent="-228600" lvl="1" marL="9144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Alt det der ligger bag indholdet</a:t>
            </a:r>
          </a:p>
          <a:p>
            <a:pPr indent="-228600" lvl="2" marL="137160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Det er med til at skabe fokus på det essentielle, på en side, reklamer etc.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Eksempler på whitespace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Mealings</a:t>
            </a:r>
          </a:p>
        </p:txBody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x="311700" y="1152475"/>
            <a:ext cx="38433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t</a:t>
            </a:r>
            <a:r>
              <a:rPr lang="en">
                <a:solidFill>
                  <a:srgbClr val="FFFFFF"/>
                </a:solidFill>
              </a:rPr>
              <a:t>hemealings.com.au </a:t>
            </a:r>
          </a:p>
          <a:p>
            <a:pPr indent="-228600" lvl="1" marL="9144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Her er brugt et turkis og hvidt whitespace</a:t>
            </a:r>
          </a:p>
          <a:p>
            <a:pPr indent="-228600" lvl="2" marL="13716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Der er fokus på det essentielle indhold</a:t>
            </a:r>
          </a:p>
          <a:p>
            <a:pPr indent="-228600" lvl="3" marL="182880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Asymmetri</a:t>
            </a:r>
            <a:r>
              <a:rPr lang="en">
                <a:solidFill>
                  <a:srgbClr val="FFFFFF"/>
                </a:solidFill>
              </a:rPr>
              <a:t> i mail-ikonet</a:t>
            </a:r>
          </a:p>
        </p:txBody>
      </p:sp>
      <p:pic>
        <p:nvPicPr>
          <p:cNvPr id="79" name="Shape 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5000" y="161328"/>
            <a:ext cx="4860351" cy="2691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7324" y="2999550"/>
            <a:ext cx="3258027" cy="1960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MahiFX</a:t>
            </a:r>
          </a:p>
        </p:txBody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x="311700" y="1076275"/>
            <a:ext cx="37611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mahifx.com</a:t>
            </a:r>
          </a:p>
          <a:p>
            <a:pPr indent="-228600" lvl="1" marL="9144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Sort og hvidt whitespace</a:t>
            </a:r>
          </a:p>
          <a:p>
            <a:pPr indent="-228600" lvl="2" marL="13716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Rød tekst skaber kontrast og fokus (similarity)</a:t>
            </a:r>
          </a:p>
          <a:p>
            <a:pPr indent="-228600" lvl="3" marL="18288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Symmetri</a:t>
            </a:r>
          </a:p>
          <a:p>
            <a:pPr indent="-228600" lvl="4" marL="22860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Står på samme måde, padding (layout)</a:t>
            </a:r>
          </a:p>
          <a:p>
            <a:pPr indent="-317500" lvl="4" marL="2286000" rtl="0">
              <a:spcBef>
                <a:spcPts val="0"/>
              </a:spcBef>
              <a:buClr>
                <a:srgbClr val="FFFFFF"/>
              </a:buClr>
              <a:buSzPct val="100000"/>
            </a:pPr>
            <a:r>
              <a:rPr lang="en" sz="1400">
                <a:solidFill>
                  <a:srgbClr val="FFFFFF"/>
                </a:solidFill>
              </a:rPr>
              <a:t>Når man scroller tilpasser whitespace sig</a:t>
            </a:r>
          </a:p>
        </p:txBody>
      </p:sp>
      <p:pic>
        <p:nvPicPr>
          <p:cNvPr id="87" name="Shape 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7774" y="1152474"/>
            <a:ext cx="4988925" cy="2770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Rubins vase</a:t>
            </a:r>
          </a:p>
        </p:txBody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311700" y="1152475"/>
            <a:ext cx="45831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Dobbeltsidet</a:t>
            </a:r>
          </a:p>
          <a:p>
            <a:pPr indent="-228600" lvl="1" marL="9144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Ser man ansigterne, bliver vaser til whitespace og omvendt</a:t>
            </a:r>
          </a:p>
          <a:p>
            <a:pPr indent="-228600" lvl="2" marL="137160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Evt. good continuation</a:t>
            </a:r>
          </a:p>
        </p:txBody>
      </p:sp>
      <p:pic>
        <p:nvPicPr>
          <p:cNvPr id="94" name="Shape 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4799" y="775899"/>
            <a:ext cx="3937474" cy="3937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Plakat Energi Viborg</a:t>
            </a:r>
          </a:p>
        </p:txBody>
      </p:sp>
      <p:sp>
        <p:nvSpPr>
          <p:cNvPr id="100" name="Shape 10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Billedet leder fokus ned på indholdet</a:t>
            </a:r>
          </a:p>
          <a:p>
            <a:pPr indent="-228600" lvl="1" marL="9144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Hvidt og rødt whitespace</a:t>
            </a:r>
          </a:p>
          <a:p>
            <a:pPr indent="-228600" lvl="2" marL="13716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Den blå farve giver similarity</a:t>
            </a:r>
          </a:p>
          <a:p>
            <a:pPr indent="-228600" lvl="3" marL="182880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Asymmetri </a:t>
            </a:r>
          </a:p>
        </p:txBody>
      </p:sp>
      <p:pic>
        <p:nvPicPr>
          <p:cNvPr id="101" name="Shape 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4725" y="310826"/>
            <a:ext cx="2477576" cy="4408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Eksempler på simplicity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Rubins vase</a:t>
            </a:r>
          </a:p>
        </p:txBody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311700" y="1152475"/>
            <a:ext cx="45831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FFFFFF"/>
              </a:buClr>
              <a:buSzPct val="100000"/>
              <a:buFont typeface="Arial"/>
            </a:pPr>
            <a:r>
              <a:rPr lang="en">
                <a:solidFill>
                  <a:srgbClr val="FFFFFF"/>
                </a:solidFill>
              </a:rPr>
              <a:t>Tvetydige elementer bliver simple og komplette</a:t>
            </a:r>
          </a:p>
          <a:p>
            <a:pPr indent="-2286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Mennesker og søjler</a:t>
            </a:r>
          </a:p>
        </p:txBody>
      </p:sp>
      <p:pic>
        <p:nvPicPr>
          <p:cNvPr id="113" name="Shape 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4799" y="775899"/>
            <a:ext cx="3937474" cy="3937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Design School</a:t>
            </a:r>
          </a:p>
        </p:txBody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x="311700" y="1152475"/>
            <a:ext cx="38331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designschool.canva.com</a:t>
            </a:r>
          </a:p>
          <a:p>
            <a:pPr indent="-228600" lvl="1" marL="9144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Logo</a:t>
            </a:r>
          </a:p>
          <a:p>
            <a:pPr indent="-228600" lvl="2" marL="137160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Simple elementer hver for sig kontra nyt element i helhed</a:t>
            </a:r>
          </a:p>
        </p:txBody>
      </p:sp>
      <p:pic>
        <p:nvPicPr>
          <p:cNvPr id="120" name="Shape 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4799" y="146423"/>
            <a:ext cx="4889526" cy="2703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Shape 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1474" y="2984050"/>
            <a:ext cx="2702850" cy="1994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Fodbold</a:t>
            </a:r>
          </a:p>
        </p:txBody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Vi ser de sorte femkanter hver for sig</a:t>
            </a:r>
          </a:p>
          <a:p>
            <a:pPr indent="-228600" lvl="1" marL="9144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Samlet bliver det til en fodbold</a:t>
            </a:r>
          </a:p>
          <a:p>
            <a:pPr indent="-228600" lvl="2" marL="1371600" rtl="0">
              <a:spcBef>
                <a:spcPts val="0"/>
              </a:spcBef>
              <a:buClr>
                <a:srgbClr val="FFFFFF"/>
              </a:buClr>
            </a:pPr>
            <a:r>
              <a:rPr lang="en">
                <a:solidFill>
                  <a:srgbClr val="FFFFFF"/>
                </a:solidFill>
              </a:rPr>
              <a:t>Closure</a:t>
            </a:r>
          </a:p>
        </p:txBody>
      </p:sp>
      <p:pic>
        <p:nvPicPr>
          <p:cNvPr id="128" name="Shape 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5725" y="155575"/>
            <a:ext cx="4164225" cy="416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