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766560" y="-1234440"/>
            <a:ext cx="292608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4000" b="1" i="0">
                <a:solidFill>
                  <a:srgbClr val="C73A12"/>
                </a:solidFill>
                <a:latin typeface="Cambria"/>
                <a:cs typeface="Cambria"/>
              </a:rP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UNSCRIPTED SEO PODCAST  ·  EPISODE WITH ADRIAN NIKOLOV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234440"/>
            <a:ext cx="768096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4600" b="1" i="0">
                <a:solidFill>
                  <a:srgbClr val="FFFFFF"/>
                </a:solidFill>
                <a:latin typeface="Cambria"/>
                <a:cs typeface="Cambria"/>
              </a:rPr>
              <a:t>Make AI Do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4600" b="1" i="0">
                <a:solidFill>
                  <a:srgbClr val="FFB830"/>
                </a:solidFill>
                <a:latin typeface="Cambria"/>
                <a:cs typeface="Cambria"/>
              </a:rPr>
              <a:t>Our Jobs Better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3246120"/>
            <a:ext cx="12801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3474720"/>
            <a:ext cx="78638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FFB830"/>
                </a:solidFill>
                <a:latin typeface="Arial"/>
                <a:cs typeface="Arial"/>
              </a:rPr>
              <a:t>Jeremy Rivera  ×  Adrian Nikolov</a:t>
            </a:r>
          </a:p>
          <a:p>
            <a:pPr algn="l">
              <a:spcBef>
                <a:spcPts val="40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  <a:cs typeface="Calibri"/>
              </a:rPr>
              <a:t>Adrian Nikolov — Founder, Haide Digital  ·  Organic Growth Engineering: SEO + GEO + AI automation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08 — THE BIG PICTURE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SEO Is the Orchestrator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83080"/>
            <a:ext cx="8046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LLMs don’t sit beside SEO in a tidy Venn overlap — they overlap it on every edge. Links, content, technical health all feed the models. And unlike Google’s adversarial gate, LLMs are people-pleasers that run on the data you give them. So give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377440"/>
            <a:ext cx="1371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9000" b="1" i="0">
                <a:solidFill>
                  <a:srgbClr val="C73A12"/>
                </a:solidFill>
                <a:latin typeface="Cambria"/>
                <a:cs typeface="Cambria"/>
              </a:rP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063240"/>
            <a:ext cx="804672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2300" b="0" i="1">
                <a:solidFill>
                  <a:srgbClr val="FFB830"/>
                </a:solidFill>
                <a:latin typeface="Cambria"/>
                <a:cs typeface="Cambria"/>
              </a:rPr>
              <a:t>Claude is a people pleaser. ChatGPT is a people pleaser.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48056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F5F0E8"/>
                </a:solidFill>
                <a:latin typeface="Arial"/>
                <a:cs typeface="Arial"/>
              </a:rPr>
              <a:t>— Jeremy Rivera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THE EVIDENCE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By the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39319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B830"/>
                </a:solidFill>
                <a:latin typeface="Cambria"/>
                <a:cs typeface="Cambria"/>
              </a:rPr>
              <a:t>18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</a:pPr>
            <a:r>
              <a:rPr sz="1300" b="0" i="0">
                <a:solidFill>
                  <a:srgbClr val="F5F0E8"/>
                </a:solidFill>
                <a:latin typeface="Calibri"/>
                <a:cs typeface="Calibri"/>
              </a:rPr>
              <a:t>years Adrian has spent in SEO &amp; digital marketing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440" y="1965960"/>
            <a:ext cx="39319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B830"/>
                </a:solidFill>
                <a:latin typeface="Cambria"/>
                <a:cs typeface="Cambria"/>
              </a:rPr>
              <a:t>80–90%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</a:pPr>
            <a:r>
              <a:rPr sz="1300" b="0" i="0">
                <a:solidFill>
                  <a:srgbClr val="F5F0E8"/>
                </a:solidFill>
                <a:latin typeface="Calibri"/>
                <a:cs typeface="Calibri"/>
              </a:rPr>
              <a:t>non-repeatability Rand Fishkin found in LLM prompt results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429000"/>
            <a:ext cx="39319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B830"/>
                </a:solidFill>
                <a:latin typeface="Cambria"/>
                <a:cs typeface="Cambria"/>
              </a:rPr>
              <a:t>3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</a:pPr>
            <a:r>
              <a:rPr sz="1300" b="0" i="0">
                <a:solidFill>
                  <a:srgbClr val="F5F0E8"/>
                </a:solidFill>
                <a:latin typeface="Calibri"/>
                <a:cs typeface="Calibri"/>
              </a:rPr>
              <a:t>disciplines fused in Organic Growth Engineering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0" y="3429000"/>
            <a:ext cx="39319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B830"/>
                </a:solidFill>
                <a:latin typeface="Cambria"/>
                <a:cs typeface="Cambria"/>
              </a:rPr>
              <a:t>100K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</a:pPr>
            <a:r>
              <a:rPr sz="1300" b="0" i="0">
                <a:solidFill>
                  <a:srgbClr val="F5F0E8"/>
                </a:solidFill>
                <a:latin typeface="Calibri"/>
                <a:cs typeface="Calibri"/>
              </a:rPr>
              <a:t>AI-referred visits that still lost to 5M organic at one brand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THE PLAYBOOK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Ideas Worth Stealing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83080"/>
            <a:ext cx="777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1810512"/>
            <a:ext cx="7223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Make AI do your job better — don’t fear the factor that could replace you; wield it.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295144"/>
            <a:ext cx="777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322576"/>
            <a:ext cx="7223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Become the developer: build self-healing topical-authority systems, not one-off blog posts.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807208"/>
            <a:ext cx="777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834640"/>
            <a:ext cx="7223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Own your audience — AI gives introverts presence without the performance.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319272"/>
            <a:ext cx="777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04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346704"/>
            <a:ext cx="7223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Engineer the funnel: build a duck-catching system with CTAs and internal links.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3831336"/>
            <a:ext cx="777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05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858768"/>
            <a:ext cx="7223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Authority is the new PageRank — reverse-engineer citations and earn real mentions.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343400"/>
            <a:ext cx="77724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06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370832"/>
            <a:ext cx="722376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Feed the people-pleasers: give the LLMs the entity data they’re asking for.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949440" y="1463040"/>
            <a:ext cx="2926080" cy="3200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4000" b="1" i="0">
                <a:solidFill>
                  <a:srgbClr val="C73A12"/>
                </a:solidFill>
                <a:latin typeface="Cambria"/>
                <a:cs typeface="Cambria"/>
              </a:rP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CONNECT  ·  GO DEEPER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804672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4000" b="1" i="0">
                <a:solidFill>
                  <a:srgbClr val="FFFFFF"/>
                </a:solidFill>
                <a:latin typeface="Cambria"/>
                <a:cs typeface="Cambria"/>
              </a:rPr>
              <a:t>Let’s Go.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216" y="1691640"/>
            <a:ext cx="109728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011680"/>
            <a:ext cx="603504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000" b="1" i="0">
                <a:solidFill>
                  <a:srgbClr val="FFB830"/>
                </a:solidFill>
                <a:latin typeface="Arial"/>
                <a:cs typeface="Arial"/>
              </a:rPr>
              <a:t>FIND ADRIAN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haide.digital  —  SEO tools built for nerds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Newsletter: Search Engineered (LinkedIn)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Adrian Nikolov on LinkedIn</a:t>
            </a:r>
          </a:p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000" b="1" i="0">
                <a:solidFill>
                  <a:srgbClr val="FFB830"/>
                </a:solidFill>
                <a:latin typeface="Arial"/>
                <a:cs typeface="Arial"/>
              </a:rPr>
              <a:t>FROM THE SHOW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Listen &amp; Watch: unscriptedseo.com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More SEO tooling: seoarcade.com  ·  jeremyriveraseo.com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Human vs. AI content: human-certifiedcontent.com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THE GUEST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Meet Adrian Nikolov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874519"/>
            <a:ext cx="5029200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  <a:cs typeface="Calibri"/>
              </a:rPr>
              <a:t>Founder of Haide Digital — a name that means “let’s go” in Bulgarian. Eighteen years in SEO and digital marketing, a certified Google expert who has spent more than a decade treating search as his main game.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  <a:cs typeface="Calibri"/>
              </a:rPr>
              <a:t>He built Haide roughly six months ago on one contrarian bet: instead of fearing that AI would take our jobs, make AI do our jobs better — a highly AI-oriented service backed by deep SEO knowledge.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  <a:cs typeface="Calibri"/>
              </a:rPr>
              <a:t>His newsletter is called Search Engineered, because he has always treated SEO as an engineering problem, not a marketing one.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852160" y="1874519"/>
            <a:ext cx="2743200" cy="2651760"/>
          </a:xfrm>
          <a:prstGeom prst="roundRect">
            <a:avLst/>
          </a:prstGeom>
          <a:solidFill>
            <a:srgbClr val="0E0608"/>
          </a:solidFill>
          <a:ln w="15875">
            <a:solidFill>
              <a:srgbClr val="8B2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80760" y="2103120"/>
            <a:ext cx="22860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5200" b="1" i="0">
                <a:solidFill>
                  <a:srgbClr val="FFB830"/>
                </a:solidFill>
                <a:latin typeface="Cambria"/>
                <a:cs typeface="Cambria"/>
              </a:rPr>
              <a:t>18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900" b="1" i="0">
                <a:solidFill>
                  <a:srgbClr val="999288"/>
                </a:solidFill>
                <a:latin typeface="Arial"/>
                <a:cs typeface="Arial"/>
              </a:rPr>
              <a:t>YEARS IN SEO &amp; DIGITAL MARKETING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000" b="1" i="0">
                <a:solidFill>
                  <a:srgbClr val="FFFFFF"/>
                </a:solidFill>
                <a:latin typeface="Cambria"/>
                <a:cs typeface="Cambria"/>
              </a:rPr>
              <a:t>Haide Digital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C73A12"/>
                </a:solidFill>
                <a:latin typeface="Calibri"/>
                <a:cs typeface="Calibri"/>
              </a:rPr>
              <a:t>haide.digital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01 — THE LANDSCAPE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Back in the Wild, Wild West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83080"/>
            <a:ext cx="80467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For a decade everything digital flowed through one black box. The monopoly cracked — and SEOs who have been rolling with the punches since Panda finally have competition to work with instead of a single gatekeeper to obey.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194560"/>
            <a:ext cx="1371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9000" b="1" i="0">
                <a:solidFill>
                  <a:srgbClr val="C73A12"/>
                </a:solidFill>
                <a:latin typeface="Cambria"/>
                <a:cs typeface="Cambria"/>
              </a:rP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880360"/>
            <a:ext cx="804672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2700" b="0" i="1">
                <a:solidFill>
                  <a:srgbClr val="FFB830"/>
                </a:solidFill>
                <a:latin typeface="Cambria"/>
                <a:cs typeface="Cambria"/>
              </a:rPr>
              <a:t>we’re back in the wild, wild west.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2976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F5F0E8"/>
                </a:solidFill>
                <a:latin typeface="Arial"/>
                <a:cs typeface="Arial"/>
              </a:rPr>
              <a:t>— Jeremy Rivera (quoting Paul Pape)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02 — THE BIGGEST UNLOCK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Becoming the Developer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83080"/>
            <a:ext cx="80467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The lift that early careers put out of reach — building your own tools — collapsed. Adrian now ships self-healing topical-authority systems, ads and content automation, and schema without the manual labor.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697480"/>
            <a:ext cx="33832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  <a:cs typeface="Calibri"/>
              </a:rPr>
              <a:t>Wait on a developer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7639" y="269748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000" b="1" i="0">
                <a:solidFill>
                  <a:srgbClr val="C73A12"/>
                </a:solidFill>
                <a:latin typeface="Arial"/>
                <a:cs typeface="Arial"/>
              </a:rP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26280" y="2697480"/>
            <a:ext cx="40233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B830"/>
                </a:solidFill>
                <a:latin typeface="Calibri"/>
                <a:cs typeface="Calibri"/>
              </a:rPr>
              <a:t>Become the developer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200400"/>
            <a:ext cx="33832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  <a:cs typeface="Calibri"/>
              </a:rPr>
              <a:t>Manual Yoast / schema / internal links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77639" y="320040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000" b="1" i="0">
                <a:solidFill>
                  <a:srgbClr val="C73A12"/>
                </a:solidFill>
                <a:latin typeface="Arial"/>
                <a:cs typeface="Arial"/>
              </a:rPr>
              <a:t>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200400"/>
            <a:ext cx="40233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B830"/>
                </a:solidFill>
                <a:latin typeface="Calibri"/>
                <a:cs typeface="Calibri"/>
              </a:rPr>
              <a:t>Systems that heal themselves on data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703320"/>
            <a:ext cx="338328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  <a:cs typeface="Calibri"/>
              </a:rPr>
              <a:t>A team that knows things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77639" y="3703320"/>
            <a:ext cx="45720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000" b="1" i="0">
                <a:solidFill>
                  <a:srgbClr val="C73A12"/>
                </a:solidFill>
                <a:latin typeface="Arial"/>
                <a:cs typeface="Arial"/>
              </a:rPr>
              <a:t>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6280" y="3703320"/>
            <a:ext cx="40233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B830"/>
                </a:solidFill>
                <a:latin typeface="Calibri"/>
                <a:cs typeface="Calibri"/>
              </a:rPr>
              <a:t>A database smarter than the whole team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251960"/>
            <a:ext cx="80467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700" b="0" i="1">
                <a:solidFill>
                  <a:srgbClr val="FFB830"/>
                </a:solidFill>
                <a:latin typeface="Cambria"/>
                <a:cs typeface="Cambria"/>
              </a:rPr>
              <a:t>“I literally don’t want to stop.”  — Adrian Nikolov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03 — DISTRIBUTION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Own Your Audience — Even If You’re an Introvert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20240"/>
            <a:ext cx="80467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The distributed web collapsed into a few platforms, so owning your own audience is no longer optional. And AI finally fills the gap for the founders who were never built to be on camera — the presence without the performance.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240280"/>
            <a:ext cx="1371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9000" b="1" i="0">
                <a:solidFill>
                  <a:srgbClr val="C73A12"/>
                </a:solidFill>
                <a:latin typeface="Cambria"/>
                <a:cs typeface="Cambria"/>
              </a:rP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26080"/>
            <a:ext cx="804672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2500" b="0" i="1">
                <a:solidFill>
                  <a:srgbClr val="FFB830"/>
                </a:solidFill>
                <a:latin typeface="Cambria"/>
                <a:cs typeface="Cambria"/>
              </a:rPr>
              <a:t>owning your own audience is mandatory.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34340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F5F0E8"/>
                </a:solidFill>
                <a:latin typeface="Arial"/>
                <a:cs typeface="Arial"/>
              </a:rPr>
              <a:t>— Jeremy Rivera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500" b="0" i="1">
                <a:solidFill>
                  <a:srgbClr val="F5F0E8"/>
                </a:solidFill>
                <a:latin typeface="Cambria"/>
                <a:cs typeface="Cambria"/>
              </a:rPr>
              <a:t>“Turning introverts into social people.”  — Adrian Nikolov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04 — THE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Organic Growth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80467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Haide’s name for the work: three disciplines fused into one growth engine, not three services sold separately.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468880"/>
            <a:ext cx="2514600" cy="1600200"/>
          </a:xfrm>
          <a:prstGeom prst="roundRect">
            <a:avLst/>
          </a:prstGeom>
          <a:solidFill>
            <a:srgbClr val="0E0608"/>
          </a:solidFill>
          <a:ln w="15875">
            <a:solidFill>
              <a:srgbClr val="8B2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651760"/>
            <a:ext cx="21488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SEO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F5F0E8"/>
                </a:solidFill>
                <a:latin typeface="Calibri"/>
                <a:cs typeface="Calibri"/>
              </a:rPr>
              <a:t>The heart — technical, content, links, CRO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2468880"/>
            <a:ext cx="2514600" cy="1600200"/>
          </a:xfrm>
          <a:prstGeom prst="roundRect">
            <a:avLst/>
          </a:prstGeom>
          <a:solidFill>
            <a:srgbClr val="0E0608"/>
          </a:solidFill>
          <a:ln w="15875">
            <a:solidFill>
              <a:srgbClr val="8B2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9000" y="2651760"/>
            <a:ext cx="21488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GEO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F5F0E8"/>
                </a:solidFill>
                <a:latin typeface="Calibri"/>
                <a:cs typeface="Calibri"/>
              </a:rPr>
              <a:t>Search-everywhere visibility across the LLMs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943600" y="2468880"/>
            <a:ext cx="2514600" cy="1600200"/>
          </a:xfrm>
          <a:prstGeom prst="roundRect">
            <a:avLst/>
          </a:prstGeom>
          <a:solidFill>
            <a:srgbClr val="0E0608"/>
          </a:solidFill>
          <a:ln w="15875">
            <a:solidFill>
              <a:srgbClr val="8B2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26480" y="2651760"/>
            <a:ext cx="21488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B830"/>
                </a:solidFill>
                <a:latin typeface="Cambria"/>
                <a:cs typeface="Cambria"/>
              </a:rPr>
              <a:t>AI AUTOMATION</a:t>
            </a: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F5F0E8"/>
                </a:solidFill>
                <a:latin typeface="Calibri"/>
                <a:cs typeface="Calibri"/>
              </a:rPr>
              <a:t>Self-improving systems fed by real data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297680"/>
            <a:ext cx="80467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500" b="0" i="1">
                <a:solidFill>
                  <a:srgbClr val="C73A12"/>
                </a:solidFill>
                <a:latin typeface="Cambria"/>
                <a:cs typeface="Cambria"/>
              </a:rPr>
              <a:t>“authority is the new PageRank” — the trust a brand builds is what compounds.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05 — FUNNEL DESIGN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The Duck-Catching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83080"/>
            <a:ext cx="8046720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Feeding the ducks isn’t enough. Without navigation, CTAs, and internal links, the top of funnel just leaks. You need a system that moves a cold reader to the next stage.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514600"/>
            <a:ext cx="1371600" cy="502920"/>
          </a:xfrm>
          <a:prstGeom prst="roundRect">
            <a:avLst/>
          </a:prstGeom>
          <a:solidFill>
            <a:srgbClr val="8B2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514600"/>
            <a:ext cx="1371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FFFF"/>
                </a:solidFill>
                <a:latin typeface="Arial"/>
                <a:cs typeface="Arial"/>
              </a:rPr>
              <a:t>TOP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03120" y="2514600"/>
            <a:ext cx="6492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F5F0E8"/>
                </a:solidFill>
                <a:latin typeface="Calibri"/>
                <a:cs typeface="Calibri"/>
              </a:rPr>
              <a:t>Impressions &amp; interest — grab them in the first three seconds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81528"/>
            <a:ext cx="1371600" cy="502920"/>
          </a:xfrm>
          <a:prstGeom prst="roundRect">
            <a:avLst/>
          </a:prstGeom>
          <a:solidFill>
            <a:srgbClr val="8B2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3081528"/>
            <a:ext cx="1371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FFFF"/>
                </a:solidFill>
                <a:latin typeface="Arial"/>
                <a:cs typeface="Arial"/>
              </a:rPr>
              <a:t>MIDDLE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3081528"/>
            <a:ext cx="6492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F5F0E8"/>
                </a:solidFill>
                <a:latin typeface="Calibri"/>
                <a:cs typeface="Calibri"/>
              </a:rPr>
              <a:t>Linkable assets, knowledge base, the CTA that pulls them in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648456"/>
            <a:ext cx="1371600" cy="502920"/>
          </a:xfrm>
          <a:prstGeom prst="roundRect">
            <a:avLst/>
          </a:prstGeom>
          <a:solidFill>
            <a:srgbClr val="8B2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3648456"/>
            <a:ext cx="13716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sz="1300" b="1" i="0">
                <a:solidFill>
                  <a:srgbClr val="FFFFFF"/>
                </a:solidFill>
                <a:latin typeface="Arial"/>
                <a:cs typeface="Arial"/>
              </a:rPr>
              <a:t>BOTTOM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3648456"/>
            <a:ext cx="6492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350" b="0" i="0">
                <a:solidFill>
                  <a:srgbClr val="F5F0E8"/>
                </a:solidFill>
                <a:latin typeface="Calibri"/>
                <a:cs typeface="Calibri"/>
              </a:rPr>
              <a:t>Where the money is — optimized, internally linked, measured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4233672"/>
            <a:ext cx="80467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50" b="0" i="1">
                <a:solidFill>
                  <a:srgbClr val="FFB830"/>
                </a:solidFill>
                <a:latin typeface="Cambria"/>
                <a:cs typeface="Cambria"/>
              </a:rPr>
              <a:t>“you need a duck-catching system to turn the ducks into the next stage.”  — Jeremy Rivera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06 — CONTENT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Stop Just Blogging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804672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“Blog” was born as “weblog” — a journal entry, spaghetti thrown at the wall. The job now is to pull those threads where they belong: connect every post, build the internal links, and stop shipping content that goes nowhere.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88920"/>
            <a:ext cx="384048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>
                <a:solidFill>
                  <a:srgbClr val="999288"/>
                </a:solidFill>
                <a:latin typeface="Arial"/>
                <a:cs typeface="Arial"/>
              </a:rPr>
              <a:t>THROW SPAGHETTI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  <a:cs typeface="Calibri"/>
              </a:rPr>
              <a:t>Vomit the concept out, hope someone likes it, no headers, no links, no CTA.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2788920"/>
            <a:ext cx="384048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>
                <a:solidFill>
                  <a:srgbClr val="FFB830"/>
                </a:solidFill>
                <a:latin typeface="Arial"/>
                <a:cs typeface="Arial"/>
              </a:rPr>
              <a:t>ENGINEER THE THREAD</a:t>
            </a:r>
          </a:p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F5F0E8"/>
                </a:solidFill>
                <a:latin typeface="Calibri"/>
                <a:cs typeface="Calibri"/>
              </a:rPr>
              <a:t>Analyze your own posts, connect the related ones, build the links, catch the reader.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160520"/>
            <a:ext cx="80467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0" i="1">
                <a:solidFill>
                  <a:srgbClr val="FFB830"/>
                </a:solidFill>
                <a:latin typeface="Cambria"/>
                <a:cs typeface="Cambria"/>
              </a:rPr>
              <a:t>“it’s stupid to just blog.”  — Jeremy Rivera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100" b="1" i="0" spc="260">
                <a:solidFill>
                  <a:srgbClr val="FFB830"/>
                </a:solidFill>
                <a:latin typeface="Arial"/>
                <a:cs typeface="Arial"/>
              </a:rPr>
              <a:t>CHAPTER 07 — THE NEW LINK BUILDING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804672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600"/>
              </a:spcAft>
            </a:pPr>
            <a:r>
              <a:rPr sz="3000" b="1" i="0">
                <a:solidFill>
                  <a:srgbClr val="FFFFFF"/>
                </a:solidFill>
                <a:latin typeface="Cambria"/>
                <a:cs typeface="Cambria"/>
              </a:rPr>
              <a:t>Reverse-Engineer the Citation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777240"/>
            <a:ext cx="822960" cy="38100"/>
          </a:xfrm>
          <a:prstGeom prst="rect">
            <a:avLst/>
          </a:prstGeom>
          <a:solidFill>
            <a:srgbClr val="C73A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83080"/>
            <a:ext cx="804672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0" i="0">
                <a:solidFill>
                  <a:srgbClr val="F5F0E8"/>
                </a:solidFill>
                <a:latin typeface="Calibri"/>
                <a:cs typeface="Calibri"/>
              </a:rPr>
              <a:t>You can now ask the machine why it cited a page — and it will tell you. Chase the mentions, not the link exchanges: get the CEO on a podcast, land the press release, make sure everything you do IRL is reflected online.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240280"/>
            <a:ext cx="1371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9000" b="1" i="0">
                <a:solidFill>
                  <a:srgbClr val="C73A12"/>
                </a:solidFill>
                <a:latin typeface="Cambria"/>
                <a:cs typeface="Cambria"/>
              </a:rP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26080"/>
            <a:ext cx="804672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600"/>
              </a:spcAft>
            </a:pPr>
            <a:r>
              <a:rPr sz="2300" b="0" i="1">
                <a:solidFill>
                  <a:srgbClr val="FFB830"/>
                </a:solidFill>
                <a:latin typeface="Cambria"/>
                <a:cs typeface="Cambria"/>
              </a:rPr>
              <a:t>Nowadays, to get cited in AI, you don’t even need links.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343400"/>
            <a:ext cx="8046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200" b="1" i="0">
                <a:solidFill>
                  <a:srgbClr val="F5F0E8"/>
                </a:solidFill>
                <a:latin typeface="Arial"/>
                <a:cs typeface="Arial"/>
              </a:rPr>
              <a:t>— Adrian Nikolov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79" y="4736592"/>
            <a:ext cx="1097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800" b="0" i="0">
                <a:solidFill>
                  <a:srgbClr val="999288"/>
                </a:solidFill>
                <a:latin typeface="Arial"/>
                <a:cs typeface="Arial"/>
              </a:rPr>
              <a:t>UNSCRIPTED SEO  ·  09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