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6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2468880"/>
          </a:xfrm>
          <a:prstGeom prst="rect">
            <a:avLst/>
          </a:prstGeom>
          <a:solidFill>
            <a:srgbClr val="1A0E18"/>
          </a:solidFill>
          <a:ln/>
        </p:spPr>
      </p:sp>
      <p:sp>
        <p:nvSpPr>
          <p:cNvPr id="3" name="Shape 1"/>
          <p:cNvSpPr/>
          <p:nvPr/>
        </p:nvSpPr>
        <p:spPr>
          <a:xfrm>
            <a:off x="640080" y="640080"/>
            <a:ext cx="146304" cy="146304"/>
          </a:xfrm>
          <a:prstGeom prst="ellipse">
            <a:avLst/>
          </a:prstGeom>
          <a:solidFill>
            <a:srgbClr val="FF2D78"/>
          </a:solidFill>
          <a:ln/>
        </p:spPr>
      </p:sp>
      <p:sp>
        <p:nvSpPr>
          <p:cNvPr id="4" name="Shape 2"/>
          <p:cNvSpPr/>
          <p:nvPr/>
        </p:nvSpPr>
        <p:spPr>
          <a:xfrm>
            <a:off x="868680" y="640080"/>
            <a:ext cx="146304" cy="146304"/>
          </a:xfrm>
          <a:prstGeom prst="ellipse">
            <a:avLst/>
          </a:prstGeom>
          <a:solidFill>
            <a:srgbClr val="FFB830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0515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FFB8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UNSCRIPTED SMALL BUSINESS  ·  EPISODE DECK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1737360"/>
            <a:ext cx="10972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58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Found. </a:t>
            </a:r>
            <a:pPr indent="0" marL="0">
              <a:lnSpc>
                <a:spcPts val="5800"/>
              </a:lnSpc>
              <a:buNone/>
            </a:pPr>
            <a:r>
              <a:rPr lang="en-US" sz="5200" b="1" dirty="0">
                <a:solidFill>
                  <a:srgbClr val="FF2D7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Chosen. </a:t>
            </a:r>
            <a:pPr indent="0" marL="0">
              <a:lnSpc>
                <a:spcPts val="5800"/>
              </a:lnSpc>
              <a:buNone/>
            </a:pPr>
            <a:r>
              <a:rPr lang="en-US" sz="5200" b="1" dirty="0">
                <a:solidFill>
                  <a:srgbClr val="FFB83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Paid by AI.</a:t>
            </a:r>
            <a:endParaRPr lang="en-US" sz="5200" dirty="0"/>
          </a:p>
        </p:txBody>
      </p:sp>
      <p:sp>
        <p:nvSpPr>
          <p:cNvPr id="7" name="Text 5"/>
          <p:cNvSpPr/>
          <p:nvPr/>
        </p:nvSpPr>
        <p:spPr>
          <a:xfrm>
            <a:off x="640080" y="3794760"/>
            <a:ext cx="9601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E9E4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small-business guide to agentic commerce and answer-engine optimization (AEO).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58368" y="4709160"/>
            <a:ext cx="731520" cy="36576"/>
          </a:xfrm>
          <a:prstGeom prst="rect">
            <a:avLst/>
          </a:prstGeom>
          <a:solidFill>
            <a:srgbClr val="FF2D7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4892040"/>
            <a:ext cx="100584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Featuring Mark Pearson</a:t>
            </a:r>
            <a:endParaRPr lang="en-US" sz="17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B9B2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Founder, Agent Buyable · AgentBuyable.ai</a:t>
            </a:r>
            <a:endParaRPr lang="en-US" sz="17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B9B2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Hosted by Jeremy Rivera · Unscripted Podcast Network</a:t>
            </a:r>
            <a:endParaRPr lang="en-US" sz="1700" dirty="0"/>
          </a:p>
        </p:txBody>
      </p:sp>
      <p:pic>
        <p:nvPicPr>
          <p:cNvPr id="10" name="Image 0" descr="/home/claude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5520" y="4572000"/>
            <a:ext cx="1554480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FOR HUMANS AND BOTS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human-bot-bot sandwich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5349240" cy="3749040"/>
          </a:xfrm>
          <a:prstGeom prst="roundRect">
            <a:avLst>
              <a:gd name="adj" fmla="val 2927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60120" y="2331720"/>
            <a:ext cx="868680" cy="86868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977" y="2557577"/>
            <a:ext cx="416966" cy="41696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0120" y="3337560"/>
            <a:ext cx="4754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9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Don’t train your worst support rep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960120" y="3977640"/>
            <a:ext cx="47548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plainly, in machine-readable text: what you do, how it works, how to access it, and how to buy it. Vague pages get wonky, incomplete AI answers.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6172200" y="2011680"/>
            <a:ext cx="5349240" cy="3749040"/>
          </a:xfrm>
          <a:prstGeom prst="roundRect">
            <a:avLst>
              <a:gd name="adj" fmla="val 2927"/>
            </a:avLst>
          </a:prstGeom>
          <a:solidFill>
            <a:srgbClr val="FBF7F1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92240" y="2331720"/>
            <a:ext cx="868680" cy="868680"/>
          </a:xfrm>
          <a:prstGeom prst="ellipse">
            <a:avLst/>
          </a:prstGeom>
          <a:solidFill>
            <a:srgbClr val="FFB830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97" y="2557577"/>
            <a:ext cx="416966" cy="41696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492240" y="3337560"/>
            <a:ext cx="4754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9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Keep it human, never image-only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6492240" y="3977640"/>
            <a:ext cx="47548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You’re writing for a person on the far side of the relay, so it still has to read well. And an all-image site disappears from search — bots can’t see a picture like a human can.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E06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2194560"/>
          </a:xfrm>
          <a:prstGeom prst="rect">
            <a:avLst/>
          </a:prstGeom>
          <a:solidFill>
            <a:srgbClr val="1A0E18"/>
          </a:solidFill>
          <a:ln/>
        </p:spPr>
      </p:sp>
      <p:sp>
        <p:nvSpPr>
          <p:cNvPr id="3" name="Shape 1"/>
          <p:cNvSpPr/>
          <p:nvPr/>
        </p:nvSpPr>
        <p:spPr>
          <a:xfrm>
            <a:off x="640080" y="640080"/>
            <a:ext cx="146304" cy="146304"/>
          </a:xfrm>
          <a:prstGeom prst="ellipse">
            <a:avLst/>
          </a:prstGeom>
          <a:solidFill>
            <a:srgbClr val="FF2D78"/>
          </a:solidFill>
          <a:ln/>
        </p:spPr>
      </p:sp>
      <p:sp>
        <p:nvSpPr>
          <p:cNvPr id="4" name="Shape 2"/>
          <p:cNvSpPr/>
          <p:nvPr/>
        </p:nvSpPr>
        <p:spPr>
          <a:xfrm>
            <a:off x="868680" y="640080"/>
            <a:ext cx="146304" cy="146304"/>
          </a:xfrm>
          <a:prstGeom prst="ellipse">
            <a:avLst/>
          </a:prstGeom>
          <a:solidFill>
            <a:srgbClr val="FFB830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05156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B8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ONE RULE ABOVE THE REST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40080" y="15544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Use AI to create — not to offload.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640080" y="2697480"/>
            <a:ext cx="10607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700" dirty="0">
                <a:solidFill>
                  <a:srgbClr val="E9E4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It’s a fantastic tool, but don’t hand it full agency. Verify its sources, keep your own creative agency, and remember the real value still comes from two people actually talking.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640080" y="3977640"/>
            <a:ext cx="5349240" cy="2011680"/>
          </a:xfrm>
          <a:prstGeom prst="roundRect">
            <a:avLst>
              <a:gd name="adj" fmla="val 5455"/>
            </a:avLst>
          </a:prstGeom>
          <a:solidFill>
            <a:srgbClr val="1A0E1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960120" y="4297680"/>
            <a:ext cx="777240" cy="77724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202" y="4499762"/>
            <a:ext cx="373075" cy="373075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960120" y="516636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 found, get chosen, get paid by AI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60120" y="550468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B8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 Pearson · AgentBuyable.ai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172200" y="3977640"/>
            <a:ext cx="5349240" cy="2011680"/>
          </a:xfrm>
          <a:prstGeom prst="roundRect">
            <a:avLst>
              <a:gd name="adj" fmla="val 5455"/>
            </a:avLst>
          </a:prstGeom>
          <a:solidFill>
            <a:srgbClr val="1A0E1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492240" y="4297680"/>
            <a:ext cx="777240" cy="777240"/>
          </a:xfrm>
          <a:prstGeom prst="ellipse">
            <a:avLst/>
          </a:prstGeom>
          <a:solidFill>
            <a:srgbClr val="FFB830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322" y="4499762"/>
            <a:ext cx="373075" cy="373075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492240" y="516636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 your expertise into a found-and-paid engine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492240" y="550468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Jeremy Rivera · jeremyriveraseo.com · SEO Arcade PAASS</a:t>
            </a:r>
            <a:endParaRPr lang="en-US" sz="1300" dirty="0"/>
          </a:p>
        </p:txBody>
      </p:sp>
      <p:pic>
        <p:nvPicPr>
          <p:cNvPr id="18" name="Image 2" descr="/home/claude/logo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560" y="411480"/>
            <a:ext cx="132588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BIG SHIFT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Search just split into two layers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1965960"/>
            <a:ext cx="5212080" cy="3657600"/>
          </a:xfrm>
          <a:prstGeom prst="roundRect">
            <a:avLst>
              <a:gd name="adj" fmla="val 3000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309360" y="1965960"/>
            <a:ext cx="5212080" cy="3657600"/>
          </a:xfrm>
          <a:prstGeom prst="roundRect">
            <a:avLst>
              <a:gd name="adj" fmla="val 3000"/>
            </a:avLst>
          </a:prstGeom>
          <a:solidFill>
            <a:srgbClr val="FBF7F1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051560" y="2377440"/>
            <a:ext cx="914400" cy="91440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304" y="2615184"/>
            <a:ext cx="438912" cy="43891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720840" y="2377440"/>
            <a:ext cx="914400" cy="914400"/>
          </a:xfrm>
          <a:prstGeom prst="ellipse">
            <a:avLst/>
          </a:prstGeom>
          <a:solidFill>
            <a:srgbClr val="FFB830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84" y="2615184"/>
            <a:ext cx="438912" cy="43891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51560" y="342900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1 · TABLE STAKES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1051560" y="3721608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Found</a:t>
            </a:r>
            <a:endParaRPr lang="en-US" sz="2600" dirty="0"/>
          </a:p>
        </p:txBody>
      </p:sp>
      <p:sp>
        <p:nvSpPr>
          <p:cNvPr id="12" name="Text 8"/>
          <p:cNvSpPr/>
          <p:nvPr/>
        </p:nvSpPr>
        <p:spPr>
          <a:xfrm>
            <a:off x="1051560" y="4251960"/>
            <a:ext cx="4389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Answer-engine optimization (AEO) — making sure ChatGPT, Gemini, Perplexity, and the agents built on them can discover and accurately describe your business.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6720840" y="342900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C28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2 · NEW REVENUE CHANNEL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6720840" y="3721608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Paid</a:t>
            </a:r>
            <a:endParaRPr lang="en-US" sz="2600" dirty="0"/>
          </a:p>
        </p:txBody>
      </p:sp>
      <p:sp>
        <p:nvSpPr>
          <p:cNvPr id="15" name="Text 11"/>
          <p:cNvSpPr/>
          <p:nvPr/>
        </p:nvSpPr>
        <p:spPr>
          <a:xfrm>
            <a:off x="6720840" y="4251960"/>
            <a:ext cx="4389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Agentic commerce — letting an AI agent book and buy from you directly, inside the conversation, without a human ever visiting your site.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640080" y="59893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“As you do really good SEO, you are doing AEO.” — Mark Pearson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NOW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This isn’t a forecast. It’s already here.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103120"/>
            <a:ext cx="3566160" cy="3108960"/>
          </a:xfrm>
          <a:prstGeom prst="roundRect">
            <a:avLst>
              <a:gd name="adj" fmla="val 3529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914400" y="2514600"/>
            <a:ext cx="3017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400" b="1" dirty="0">
                <a:solidFill>
                  <a:srgbClr val="FF2D7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90%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914400" y="3703320"/>
            <a:ext cx="3017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B2B buying will involve AI agents by 2028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914400" y="470916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GARTNER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4526280" y="2103120"/>
            <a:ext cx="3566160" cy="3108960"/>
          </a:xfrm>
          <a:prstGeom prst="roundRect">
            <a:avLst>
              <a:gd name="adj" fmla="val 3529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800600" y="2514600"/>
            <a:ext cx="3017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400" b="1" dirty="0">
                <a:solidFill>
                  <a:srgbClr val="FFB83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$5T</a:t>
            </a:r>
            <a:endParaRPr lang="en-US" sz="5400" dirty="0"/>
          </a:p>
        </p:txBody>
      </p:sp>
      <p:sp>
        <p:nvSpPr>
          <p:cNvPr id="10" name="Text 8"/>
          <p:cNvSpPr/>
          <p:nvPr/>
        </p:nvSpPr>
        <p:spPr>
          <a:xfrm>
            <a:off x="4800600" y="3703320"/>
            <a:ext cx="3017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agentic-commerce projection by 2030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800600" y="470916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8412480" y="2103120"/>
            <a:ext cx="3566160" cy="3108960"/>
          </a:xfrm>
          <a:prstGeom prst="roundRect">
            <a:avLst>
              <a:gd name="adj" fmla="val 3529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686800" y="2514600"/>
            <a:ext cx="3017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400" b="1" dirty="0">
                <a:solidFill>
                  <a:srgbClr val="FF2D7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 in 5</a:t>
            </a:r>
            <a:endParaRPr lang="en-US" sz="5400" dirty="0"/>
          </a:p>
        </p:txBody>
      </p:sp>
      <p:sp>
        <p:nvSpPr>
          <p:cNvPr id="14" name="Text 12"/>
          <p:cNvSpPr/>
          <p:nvPr/>
        </p:nvSpPr>
        <p:spPr>
          <a:xfrm>
            <a:off x="8686800" y="3703320"/>
            <a:ext cx="3017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 Week 2025 orders involved an AI agent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8686800" y="470916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/ INDUSTRY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40080" y="557784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window for service businesses is open right now — and first movers compound an advantage competitors can’t buy back.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IT’S HAPPENING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Retailers, Shopify, and two new protocols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10881360" cy="1325880"/>
          </a:xfrm>
          <a:prstGeom prst="roundRect">
            <a:avLst>
              <a:gd name="adj" fmla="val 8276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14400" y="2322576"/>
            <a:ext cx="713232" cy="71323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40" y="2508016"/>
            <a:ext cx="342351" cy="34235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20240" y="2249424"/>
            <a:ext cx="9326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Major retailers, live now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920240" y="2688336"/>
            <a:ext cx="9326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Home Depot, Lowe’s, Etsy, Wayfair, Coach, Urban Outfitters and more already transact through AI agents.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640080" y="3493008"/>
            <a:ext cx="10881360" cy="1325880"/>
          </a:xfrm>
          <a:prstGeom prst="roundRect">
            <a:avLst>
              <a:gd name="adj" fmla="val 8276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914400" y="3803904"/>
            <a:ext cx="713232" cy="71323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40" y="3989344"/>
            <a:ext cx="342351" cy="34235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920240" y="3730752"/>
            <a:ext cx="9326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Shopify, agentic-ready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1920240" y="4169664"/>
            <a:ext cx="9326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Storefronts can be made agent-ready; Visa, Mastercard, and PayPal sit behind the new rails.</a:t>
            </a: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640080" y="4974336"/>
            <a:ext cx="10881360" cy="1325880"/>
          </a:xfrm>
          <a:prstGeom prst="roundRect">
            <a:avLst>
              <a:gd name="adj" fmla="val 8276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914400" y="5285232"/>
            <a:ext cx="713232" cy="71323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40" y="5470672"/>
            <a:ext cx="342351" cy="34235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920240" y="5212080"/>
            <a:ext cx="9326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Two commerce protocols</a:t>
            </a:r>
            <a:endParaRPr lang="en-US" sz="1900" dirty="0"/>
          </a:p>
        </p:txBody>
      </p:sp>
      <p:sp>
        <p:nvSpPr>
          <p:cNvPr id="18" name="Text 13"/>
          <p:cNvSpPr/>
          <p:nvPr/>
        </p:nvSpPr>
        <p:spPr>
          <a:xfrm>
            <a:off x="1920240" y="5650992"/>
            <a:ext cx="9326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Stripe + OpenAI’s Agentic Commerce Protocol (ACP), and Google’s Universal Commerce Protocol (UCP).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BRIDGING THE GAP FOR LOCAL BUSINESS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From “not e-commerce” to bookable by an agent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286000"/>
            <a:ext cx="3566160" cy="2743200"/>
          </a:xfrm>
          <a:prstGeom prst="roundRect">
            <a:avLst>
              <a:gd name="adj" fmla="val 4000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60120" y="2651760"/>
            <a:ext cx="822960" cy="82296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090" y="286573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9184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3000" b="1" dirty="0">
                <a:solidFill>
                  <a:srgbClr val="FFB83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960120" y="361188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7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Agent reads your calendar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960120" y="425196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Availability is exposed so an agent can see open slots.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26280" y="2286000"/>
            <a:ext cx="3566160" cy="2743200"/>
          </a:xfrm>
          <a:prstGeom prst="roundRect">
            <a:avLst>
              <a:gd name="adj" fmla="val 4000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46320" y="2651760"/>
            <a:ext cx="822960" cy="82296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0" y="2865730"/>
            <a:ext cx="395021" cy="39502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17804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3000" b="1" dirty="0">
                <a:solidFill>
                  <a:srgbClr val="FFB83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3000" dirty="0"/>
          </a:p>
        </p:txBody>
      </p:sp>
      <p:sp>
        <p:nvSpPr>
          <p:cNvPr id="14" name="Text 10"/>
          <p:cNvSpPr/>
          <p:nvPr/>
        </p:nvSpPr>
        <p:spPr>
          <a:xfrm>
            <a:off x="4846320" y="361188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7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It books on the human’s behalf</a:t>
            </a:r>
            <a:endParaRPr lang="en-US" sz="1700" dirty="0"/>
          </a:p>
        </p:txBody>
      </p:sp>
      <p:sp>
        <p:nvSpPr>
          <p:cNvPr id="15" name="Text 11"/>
          <p:cNvSpPr/>
          <p:nvPr/>
        </p:nvSpPr>
        <p:spPr>
          <a:xfrm>
            <a:off x="4846320" y="425196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appointment lands on your calendar, done agentically.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8412480" y="2286000"/>
            <a:ext cx="3566160" cy="2743200"/>
          </a:xfrm>
          <a:prstGeom prst="roundRect">
            <a:avLst>
              <a:gd name="adj" fmla="val 4000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732520" y="2651760"/>
            <a:ext cx="822960" cy="82296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490" y="2865730"/>
            <a:ext cx="395021" cy="395021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106424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3000" b="1" dirty="0">
                <a:solidFill>
                  <a:srgbClr val="FFB83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3000" dirty="0"/>
          </a:p>
        </p:txBody>
      </p:sp>
      <p:sp>
        <p:nvSpPr>
          <p:cNvPr id="20" name="Text 15"/>
          <p:cNvSpPr/>
          <p:nvPr/>
        </p:nvSpPr>
        <p:spPr>
          <a:xfrm>
            <a:off x="8732520" y="361188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7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Payment completes on safe rails</a:t>
            </a:r>
            <a:endParaRPr lang="en-US" sz="1700" dirty="0"/>
          </a:p>
        </p:txBody>
      </p:sp>
      <p:sp>
        <p:nvSpPr>
          <p:cNvPr id="21" name="Text 16"/>
          <p:cNvSpPr/>
          <p:nvPr/>
        </p:nvSpPr>
        <p:spPr>
          <a:xfrm>
            <a:off x="8732520" y="425196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Consumer protection built in — the same trust as a card today.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4224528" y="3291840"/>
            <a:ext cx="3017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2600" dirty="0"/>
          </a:p>
        </p:txBody>
      </p:sp>
      <p:sp>
        <p:nvSpPr>
          <p:cNvPr id="23" name="Text 18"/>
          <p:cNvSpPr/>
          <p:nvPr/>
        </p:nvSpPr>
        <p:spPr>
          <a:xfrm>
            <a:off x="8129016" y="3291840"/>
            <a:ext cx="3017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PRODUCTIZE YOUR SERVICE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Turn a service into something an agent can buy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6675120" cy="868680"/>
          </a:xfrm>
          <a:prstGeom prst="roundRect">
            <a:avLst>
              <a:gd name="adj" fmla="val 12632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68680" y="2231136"/>
            <a:ext cx="530352" cy="53035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572" y="2369028"/>
            <a:ext cx="254569" cy="2545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00200" y="2093976"/>
            <a:ext cx="5486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Pick your top 3–5 services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40080" y="3035808"/>
            <a:ext cx="6675120" cy="868680"/>
          </a:xfrm>
          <a:prstGeom prst="roundRect">
            <a:avLst>
              <a:gd name="adj" fmla="val 12632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868680" y="3209544"/>
            <a:ext cx="530352" cy="53035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72" y="3347436"/>
            <a:ext cx="254569" cy="25456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00200" y="3072384"/>
            <a:ext cx="5486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Define each as a discrete product (scope + price)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640080" y="4014216"/>
            <a:ext cx="6675120" cy="868680"/>
          </a:xfrm>
          <a:prstGeom prst="roundRect">
            <a:avLst>
              <a:gd name="adj" fmla="val 12632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868680" y="4187952"/>
            <a:ext cx="530352" cy="53035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72" y="4325844"/>
            <a:ext cx="254569" cy="25456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00200" y="4050792"/>
            <a:ext cx="5486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 SKUs and structure with schema</a:t>
            </a:r>
            <a:endParaRPr lang="en-US" sz="1550" dirty="0"/>
          </a:p>
        </p:txBody>
      </p:sp>
      <p:sp>
        <p:nvSpPr>
          <p:cNvPr id="16" name="Shape 11"/>
          <p:cNvSpPr/>
          <p:nvPr/>
        </p:nvSpPr>
        <p:spPr>
          <a:xfrm>
            <a:off x="640080" y="4992624"/>
            <a:ext cx="6675120" cy="868680"/>
          </a:xfrm>
          <a:prstGeom prst="roundRect">
            <a:avLst>
              <a:gd name="adj" fmla="val 12632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868680" y="5166360"/>
            <a:ext cx="530352" cy="530352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72" y="5304252"/>
            <a:ext cx="254569" cy="25456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00200" y="5029200"/>
            <a:ext cx="5486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the descriptors buyers filter on</a:t>
            </a:r>
            <a:endParaRPr lang="en-US" sz="1550" dirty="0"/>
          </a:p>
        </p:txBody>
      </p:sp>
      <p:sp>
        <p:nvSpPr>
          <p:cNvPr id="20" name="Shape 14"/>
          <p:cNvSpPr/>
          <p:nvPr/>
        </p:nvSpPr>
        <p:spPr>
          <a:xfrm>
            <a:off x="7680960" y="2057400"/>
            <a:ext cx="3840480" cy="3803904"/>
          </a:xfrm>
          <a:prstGeom prst="roundRect">
            <a:avLst>
              <a:gd name="adj" fmla="val 2885"/>
            </a:avLst>
          </a:prstGeom>
          <a:solidFill>
            <a:srgbClr val="0E060C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21" name="Text 15"/>
          <p:cNvSpPr/>
          <p:nvPr/>
        </p:nvSpPr>
        <p:spPr>
          <a:xfrm>
            <a:off x="8001000" y="237744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FB8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8001000" y="2743200"/>
            <a:ext cx="777240" cy="77724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82" y="2945282"/>
            <a:ext cx="373075" cy="373075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8001000" y="365760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chiropractor’s 10-pack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8001000" y="4389120"/>
            <a:ext cx="32461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350" dirty="0">
                <a:solidFill>
                  <a:srgbClr val="E9E4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“10-pack of visits” becomes a purchasable item that surfaces when someone asks an agent for a chiropractor in their city.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E06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822960"/>
          </a:xfrm>
          <a:prstGeom prst="rect">
            <a:avLst/>
          </a:prstGeom>
          <a:solidFill>
            <a:srgbClr val="1A0E18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B8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QUIET GIANT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640080" y="1828800"/>
            <a:ext cx="1188720" cy="118872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147" y="2137867"/>
            <a:ext cx="570586" cy="57058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" y="3200400"/>
            <a:ext cx="10789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real volume won’t be flashy.</a:t>
            </a:r>
            <a:endParaRPr lang="en-US" sz="3800" dirty="0"/>
          </a:p>
        </p:txBody>
      </p:sp>
      <p:sp>
        <p:nvSpPr>
          <p:cNvPr id="7" name="Text 4"/>
          <p:cNvSpPr/>
          <p:nvPr/>
        </p:nvSpPr>
        <p:spPr>
          <a:xfrm>
            <a:off x="640080" y="4114800"/>
            <a:ext cx="106070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E9E4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agentic transactions will be </a:t>
            </a:r>
            <a:pPr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B8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quiet, recurring B2B reorders</a:t>
            </a:r>
            <a:pPr indent="0" marL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E9E4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agents handling the monthly restocks and the general maintenance of running a business.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 CITED EVERYWHERE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Recency + multi-source consensus build AI trust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5349240" cy="1600200"/>
          </a:xfrm>
          <a:prstGeom prst="roundRect">
            <a:avLst>
              <a:gd name="adj" fmla="val 6857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60120" y="2377440"/>
            <a:ext cx="868680" cy="86868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977" y="2603297"/>
            <a:ext cx="416966" cy="41696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57400" y="2304288"/>
            <a:ext cx="3703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Blog on a cadence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2057400" y="2788920"/>
            <a:ext cx="3703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Recency is a strong trust signal — fresh beats stale.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355080" y="2011680"/>
            <a:ext cx="5349240" cy="1600200"/>
          </a:xfrm>
          <a:prstGeom prst="roundRect">
            <a:avLst>
              <a:gd name="adj" fmla="val 6857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675120" y="2377440"/>
            <a:ext cx="868680" cy="86868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77" y="2603297"/>
            <a:ext cx="416966" cy="41696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772400" y="2304288"/>
            <a:ext cx="3703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Generate fresh reviews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7772400" y="2788920"/>
            <a:ext cx="3703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Steady Google Business Profile reviews compound for local.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640080" y="3931920"/>
            <a:ext cx="5349240" cy="1600200"/>
          </a:xfrm>
          <a:prstGeom prst="roundRect">
            <a:avLst>
              <a:gd name="adj" fmla="val 6857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960120" y="4297680"/>
            <a:ext cx="868680" cy="86868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77" y="4523537"/>
            <a:ext cx="416966" cy="41696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2057400" y="4224528"/>
            <a:ext cx="3703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 where AI reads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2057400" y="4709160"/>
            <a:ext cx="3703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Reddit, YouTube, and the 1–2 socials you can do well.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355080" y="3931920"/>
            <a:ext cx="5349240" cy="1600200"/>
          </a:xfrm>
          <a:prstGeom prst="roundRect">
            <a:avLst>
              <a:gd name="adj" fmla="val 6857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675120" y="4297680"/>
            <a:ext cx="868680" cy="868680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977" y="4523537"/>
            <a:ext cx="416966" cy="41696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772400" y="4224528"/>
            <a:ext cx="3703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PR right</a:t>
            </a:r>
            <a:endParaRPr lang="en-US" sz="1800" dirty="0"/>
          </a:p>
        </p:txBody>
      </p:sp>
      <p:sp>
        <p:nvSpPr>
          <p:cNvPr id="23" name="Text 17"/>
          <p:cNvSpPr/>
          <p:nvPr/>
        </p:nvSpPr>
        <p:spPr>
          <a:xfrm>
            <a:off x="7772400" y="4709160"/>
            <a:ext cx="3703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name the brand and add a relevant, descriptive link.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640080" y="594360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 deep on a few channels, not shallow on all of them — and remember each LLM weighs citations its own way.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YOUR ENTITY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Tell the machines exactly who you are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6675120" cy="1078992"/>
          </a:xfrm>
          <a:prstGeom prst="roundRect">
            <a:avLst>
              <a:gd name="adj" fmla="val 10169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96112" y="2304288"/>
            <a:ext cx="585216" cy="585216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268" y="2456444"/>
            <a:ext cx="280904" cy="28090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2221992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Define yourself precisely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691640" y="2624328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“Children’s cartoon,” not a vague “children’s show.”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40080" y="3264408"/>
            <a:ext cx="6675120" cy="1078992"/>
          </a:xfrm>
          <a:prstGeom prst="roundRect">
            <a:avLst>
              <a:gd name="adj" fmla="val 10169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896112" y="3511296"/>
            <a:ext cx="585216" cy="585216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8" y="3663452"/>
            <a:ext cx="280904" cy="28090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691640" y="3429000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Fix authoritative listings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1691640" y="3831336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IMDb, Wikipedia, the directories your industry trusts.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640080" y="4471416"/>
            <a:ext cx="6675120" cy="1078992"/>
          </a:xfrm>
          <a:prstGeom prst="roundRect">
            <a:avLst>
              <a:gd name="adj" fmla="val 10169"/>
            </a:avLst>
          </a:prstGeom>
          <a:solidFill>
            <a:srgbClr val="F6F4F8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96112" y="4718304"/>
            <a:ext cx="585216" cy="585216"/>
          </a:xfrm>
          <a:prstGeom prst="ellipse">
            <a:avLst/>
          </a:prstGeom>
          <a:solidFill>
            <a:srgbClr val="FF2D78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8" y="4870460"/>
            <a:ext cx="280904" cy="28090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691640" y="4636008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 consistent + prove it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1691640" y="5038344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Same name everywhere; testimonials corroborate the claim.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7680960" y="2057400"/>
            <a:ext cx="3840480" cy="3621024"/>
          </a:xfrm>
          <a:prstGeom prst="roundRect">
            <a:avLst>
              <a:gd name="adj" fmla="val 3030"/>
            </a:avLst>
          </a:prstGeom>
          <a:solidFill>
            <a:srgbClr val="FBF7F1"/>
          </a:solidFill>
          <a:ln/>
          <a:effectLst>
            <a:outerShdw sx="100000" sy="100000" kx="0" ky="0" algn="bl" rotWithShape="0" blurRad="114300" dist="38100" dir="5400000">
              <a:srgbClr val="000000">
                <a:alpha val="10000"/>
              </a:srgbClr>
            </a:outerShdw>
          </a:effectLst>
        </p:spPr>
      </p:sp>
      <p:sp>
        <p:nvSpPr>
          <p:cNvPr id="20" name="Text 15"/>
          <p:cNvSpPr/>
          <p:nvPr/>
        </p:nvSpPr>
        <p:spPr>
          <a:xfrm>
            <a:off x="8001000" y="233172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FF2D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“SAVE FRY OIL” LESSON</a:t>
            </a:r>
            <a:endParaRPr lang="en-US" sz="1100" dirty="0"/>
          </a:p>
        </p:txBody>
      </p:sp>
      <p:sp>
        <p:nvSpPr>
          <p:cNvPr id="21" name="Text 16"/>
          <p:cNvSpPr/>
          <p:nvPr/>
        </p:nvSpPr>
        <p:spPr>
          <a:xfrm>
            <a:off x="8001000" y="269748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45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real brand Google only understood as a verb — because it had no About page.</a:t>
            </a:r>
            <a:endParaRPr lang="en-US" sz="1450" dirty="0"/>
          </a:p>
        </p:txBody>
      </p:sp>
      <p:sp>
        <p:nvSpPr>
          <p:cNvPr id="22" name="Text 17"/>
          <p:cNvSpPr/>
          <p:nvPr/>
        </p:nvSpPr>
        <p:spPr>
          <a:xfrm>
            <a:off x="8001000" y="3977640"/>
            <a:ext cx="32461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350" dirty="0">
                <a:solidFill>
                  <a:srgbClr val="6B64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an entity home and consistent brand references, and the machines can finally place you.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Found, Get Chosen, Get Paid by AI</dc:title>
  <dc:subject>PptxGenJS Presentation</dc:subject>
  <dc:creator>Jeremy Rivera / Unscripted Small Business</dc:creator>
  <cp:lastModifiedBy>Jeremy Rivera / Unscripted Small Business</cp:lastModifiedBy>
  <cp:revision>1</cp:revision>
  <dcterms:created xsi:type="dcterms:W3CDTF">2026-06-23T19:42:46Z</dcterms:created>
  <dcterms:modified xsi:type="dcterms:W3CDTF">2026-06-23T19:42:46Z</dcterms:modified>
</cp:coreProperties>
</file>