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0" y="2011680"/>
            <a:ext cx="2743200" cy="3108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0" b="1" i="0">
                <a:solidFill>
                  <a:srgbClr val="0F6E56"/>
                </a:solidFill>
                <a:latin typeface="Cambria"/>
              </a:rPr>
              <a:t>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UNSCRIPTED SEO PODCAST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676656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600"/>
              </a:spcAft>
            </a:pPr>
            <a:r>
              <a:rPr sz="4100" b="1" i="0">
                <a:solidFill>
                  <a:srgbClr val="1A1A18"/>
                </a:solidFill>
                <a:latin typeface="Cambria"/>
              </a:rPr>
              <a:t>You Might Not Be Ready for Ads.</a:t>
            </a:r>
          </a:p>
          <a:p>
            <a:pPr algn="l">
              <a:lnSpc>
                <a:spcPct val="108000"/>
              </a:lnSpc>
              <a:spcBef>
                <a:spcPts val="400"/>
              </a:spcBef>
              <a:spcAft>
                <a:spcPts val="600"/>
              </a:spcAft>
            </a:pPr>
            <a:r>
              <a:rPr sz="1800" b="0" i="1">
                <a:solidFill>
                  <a:srgbClr val="0F6E56"/>
                </a:solidFill>
                <a:latin typeface="Cambria"/>
              </a:rPr>
              <a:t>An honest conversation about creative, targeting, and marketing that means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0"/>
            <a:ext cx="786384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0F6E56"/>
                </a:solidFill>
                <a:latin typeface="Calibri"/>
              </a:rPr>
              <a:t>Matthew Slaymaker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A5650"/>
                </a:solidFill>
                <a:latin typeface="Calibri"/>
              </a:rPr>
              <a:t>Slaymaker Marketing  ·  Ads, Creative Strategy &amp; Honest Marketing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BY THE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The figures worth remembering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BA7517"/>
                </a:solidFill>
                <a:latin typeface="Cambria"/>
              </a:rPr>
              <a:t>2–3%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5A5650"/>
                </a:solidFill>
                <a:latin typeface="Calibri"/>
              </a:rPr>
              <a:t>Organic conversion rate you want BEFORE running ads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60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BA7517"/>
                </a:solidFill>
                <a:latin typeface="Cambria"/>
              </a:rPr>
              <a:t>~70%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5A5650"/>
                </a:solidFill>
                <a:latin typeface="Calibri"/>
              </a:rPr>
              <a:t>Share of Meta performance driven by creative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BA7517"/>
                </a:solidFill>
                <a:latin typeface="Cambria"/>
              </a:rPr>
              <a:t>30–50%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5A5650"/>
                </a:solidFill>
                <a:latin typeface="Calibri"/>
              </a:rPr>
              <a:t>How much worse ad traffic converts vs. organic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208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BA7517"/>
                </a:solidFill>
                <a:latin typeface="Cambria"/>
              </a:rPr>
              <a:t>200%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5A5650"/>
                </a:solidFill>
                <a:latin typeface="Calibri"/>
              </a:rPr>
              <a:t>Slaymaker Marketing's growth last year — via referrals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Ideas Worth Stealing.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965960"/>
            <a:ext cx="393192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01  </a:t>
            </a:r>
            <a:r>
              <a:rPr sz="1500" b="1">
                <a:solidFill>
                  <a:srgbClr val="1A1A18"/>
                </a:solidFill>
                <a:latin typeface="Cambria"/>
              </a:rPr>
              <a:t>Fix the site first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No 2–3% organic conversion? Ads won't save you.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02  </a:t>
            </a:r>
            <a:r>
              <a:rPr sz="1500" b="1">
                <a:solidFill>
                  <a:srgbClr val="1A1A18"/>
                </a:solidFill>
                <a:latin typeface="Cambria"/>
              </a:rPr>
              <a:t>Storefront is everywhere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Win the ad, the Shopping page, the YouTube pre-roll.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03  </a:t>
            </a:r>
            <a:r>
              <a:rPr sz="1500" b="1">
                <a:solidFill>
                  <a:srgbClr val="1A1A18"/>
                </a:solidFill>
                <a:latin typeface="Cambria"/>
              </a:rPr>
              <a:t>Creative ≈ 70% on Meta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Broad targeting + radically different angles.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1965960"/>
            <a:ext cx="393192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04  </a:t>
            </a:r>
            <a:r>
              <a:rPr sz="1500" b="1">
                <a:solidFill>
                  <a:srgbClr val="1A1A18"/>
                </a:solidFill>
                <a:latin typeface="Cambria"/>
              </a:rPr>
              <a:t>Find the pain-point angle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Boring product → the problem it kills.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05  </a:t>
            </a:r>
            <a:r>
              <a:rPr sz="1500" b="1">
                <a:solidFill>
                  <a:srgbClr val="1A1A18"/>
                </a:solidFill>
                <a:latin typeface="Cambria"/>
              </a:rPr>
              <a:t>Show values, don't state them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Evidence beats adjectives every time.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BA7517"/>
                </a:solidFill>
                <a:latin typeface="Cambria"/>
              </a:rPr>
              <a:t>06  </a:t>
            </a:r>
            <a:r>
              <a:rPr sz="1500" b="1">
                <a:solidFill>
                  <a:srgbClr val="1A1A18"/>
                </a:solidFill>
                <a:latin typeface="Cambria"/>
              </a:rPr>
              <a:t>Point AI at the bottleneck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5A5650"/>
                </a:solidFill>
                <a:latin typeface="Calibri"/>
              </a:rPr>
              <a:t>Automate the leverage, not the busywork.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0" y="2011680"/>
            <a:ext cx="2743200" cy="3108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0" b="1" i="0">
                <a:solidFill>
                  <a:srgbClr val="0F6E56"/>
                </a:solidFill>
                <a:latin typeface="Cambria"/>
              </a:rPr>
              <a:t>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CONNECT / GO DEEPER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Keep the conversation going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057400"/>
            <a:ext cx="78638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1A1A18"/>
                </a:solidFill>
                <a:latin typeface="Calibri"/>
              </a:rPr>
              <a:t>Guest:  Matthew Slaymaker  ·  slaymakermarketing.com  ·  linkedin.com/in/matthew-slaymaker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1A1A18"/>
                </a:solidFill>
                <a:latin typeface="Calibri"/>
              </a:rPr>
              <a:t>Listen:  the-unscripted-seo-interview-podcast.castos.com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1A1A18"/>
                </a:solidFill>
                <a:latin typeface="Calibri"/>
              </a:rPr>
              <a:t>Watch:  youtu.be/cHY4fsGDrSM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1A1A18"/>
                </a:solidFill>
                <a:latin typeface="Calibri"/>
              </a:rPr>
              <a:t>Host:  Jeremy Rivera  ·  unscriptedseo.com  ·  jeremyriveraseo.com  ·  seoarcade.com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1A1A18"/>
                </a:solidFill>
                <a:latin typeface="Calibri"/>
              </a:rPr>
              <a:t>More voices:  theseoadvisory.com (fractional SEO)  ·  human-certifiedcontent.com (real expert content)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A NOTE FROM MATTHEW — "WHY THIS MATTERS"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The uncomfortable thing an advertiser will tell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78638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1A1A18"/>
                </a:solidFill>
                <a:latin typeface="Calibri"/>
              </a:rPr>
              <a:t>It sounds crazy coming from an agency owner, but here it is: most brands aren't ready for ads yet. Flip them on and the customers do not just roll in.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1A1A18"/>
                </a:solidFill>
                <a:latin typeface="Calibri"/>
              </a:rPr>
              <a:t>I'd rather tell you the truth — fix the website, find your angle, show your values — than take your money for traffic that was never going to convert. This deck is the short version of that honesty.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1 — WEBSITE READINESS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Your website is the tell, not your budget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786384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</a:pPr>
            <a:r>
              <a:rPr sz="2500" b="0" i="0">
                <a:solidFill>
                  <a:srgbClr val="0F6E56"/>
                </a:solidFill>
                <a:latin typeface="Cambria"/>
              </a:rPr>
              <a:t>“You might not be ready for ads yet. If you're not getting an organic conversion rate of two to three percent already, your ads probably are never gonna work.”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5A5650"/>
                </a:solidFill>
                <a:latin typeface="Calibri"/>
              </a:rPr>
              <a:t>— Matthew Slaymaker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2 — THE MOVING STOREFRONT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The checkout left your website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5A5650"/>
                </a:solidFill>
                <a:latin typeface="Arial"/>
              </a:rPr>
              <a:t>THEN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The website was the storefront.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Ads drove traffic to a page.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You explained yourself on-site.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5A56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0F6E56"/>
                </a:solidFill>
                <a:latin typeface="Arial"/>
              </a:rPr>
              <a:t>NOW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Checkout happens inside the ad.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YouTube, Shopping &amp; TikTok Shop sell in-platform.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Your shopping ad copy may be your only pitch.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3 — CREATIVE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Creative is the new targeting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0F6E56"/>
                </a:solidFill>
                <a:latin typeface="Arial"/>
              </a:rPr>
              <a:t>META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Creative ≈ 70% of performance.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Broad / Advantage+ beats layered audiences.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Feed it radically different angles.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5A56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BA7517"/>
                </a:solidFill>
                <a:latin typeface="Arial"/>
              </a:rPr>
              <a:t>GOOGLE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Targeting ≈ 50% of the game.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Search intent still rules.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Wrong keyword = great copy still loses.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4 — BORING PRODUCTS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Sell the pain point, not the 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786384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>
                <a:solidFill>
                  <a:srgbClr val="5A5650"/>
                </a:solidFill>
                <a:latin typeface="Calibri"/>
              </a:rPr>
              <a:t>A car diagnostic sensor   </a:t>
            </a:r>
            <a:r>
              <a:rPr sz="1600" b="1">
                <a:solidFill>
                  <a:srgbClr val="0F6E56"/>
                </a:solidFill>
                <a:latin typeface="Calibri"/>
              </a:rPr>
              <a:t>→  </a:t>
            </a:r>
            <a:r>
              <a:rPr sz="1600" b="1">
                <a:solidFill>
                  <a:srgbClr val="1A1A18"/>
                </a:solidFill>
                <a:latin typeface="Cambria"/>
              </a:rPr>
              <a:t>“Find out if your mechanic is ripping you off”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5A5650"/>
                </a:solidFill>
                <a:latin typeface="Calibri"/>
              </a:rPr>
              <a:t>Agricultural equipment   </a:t>
            </a:r>
            <a:r>
              <a:rPr sz="1600" b="1">
                <a:solidFill>
                  <a:srgbClr val="0F6E56"/>
                </a:solidFill>
                <a:latin typeface="Calibri"/>
              </a:rPr>
              <a:t>→  </a:t>
            </a:r>
            <a:r>
              <a:rPr sz="1600" b="1">
                <a:solidFill>
                  <a:srgbClr val="1A1A18"/>
                </a:solidFill>
                <a:latin typeface="Cambria"/>
              </a:rPr>
              <a:t>The one exciting thing the buyer actually cares about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5A5650"/>
                </a:solidFill>
                <a:latin typeface="Calibri"/>
              </a:rPr>
              <a:t>Oxygen &amp; gas monitoring   </a:t>
            </a:r>
            <a:r>
              <a:rPr sz="1600" b="1">
                <a:solidFill>
                  <a:srgbClr val="0F6E56"/>
                </a:solidFill>
                <a:latin typeface="Calibri"/>
              </a:rPr>
              <a:t>→  </a:t>
            </a:r>
            <a:r>
              <a:rPr sz="1600" b="1">
                <a:solidFill>
                  <a:srgbClr val="1A1A18"/>
                </a:solidFill>
                <a:latin typeface="Cambria"/>
              </a:rPr>
              <a:t>The life-or-safety problem it quietly solves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5 — AUTHENTIC BRAND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You can't say a value. You have to show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A32D2D"/>
                </a:solidFill>
                <a:latin typeface="Arial"/>
              </a:rPr>
              <a:t>JUST SAYING IT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“We're sustainable, made in USA, cruelty-free.”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Everybody says it — so it stops meaning anything.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People don't trust or believe the tagline.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5A56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0F6E56"/>
                </a:solidFill>
                <a:latin typeface="Arial"/>
              </a:rPr>
              <a:t>SHOWING IT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Patagonia: real donations, real materials.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Yellow Leaf Hammocks: the weaver's name on every hammock.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Evidence people can see = a reason to buy.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6 — SOCIAL MEDIA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Do you have to do the TikTok dance?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A32D2D"/>
                </a:solidFill>
                <a:latin typeface="Arial"/>
              </a:rPr>
              <a:t>✗  NO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Don't be someone you're not — people see through it.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You don't need to be on every platform.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Force it and it won't resonate.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5A56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0F6E56"/>
                </a:solidFill>
                <a:latin typeface="Arial"/>
              </a:rPr>
              <a:t>✓  INSTEAD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Be real to who you are; go where your audience is.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Matt's channel is LinkedIn, in his own voice.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Get interviewed / hand the camera to someone comfortable.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F6E56"/>
                </a:solidFill>
                <a:latin typeface="Arial"/>
              </a:rPr>
              <a:t>CHAPTER 7 — AI AT THE LEVERAGE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A1A18"/>
                </a:solidFill>
                <a:latin typeface="Cambria"/>
              </a:rPr>
              <a:t>Point AI at the real bottleneck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0F6E56"/>
                </a:solidFill>
                <a:latin typeface="Arial"/>
              </a:rPr>
              <a:t>MATT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Claude + Slack + email scores team proactivity.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Reads Google change history: which accounts get love.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Lets him manage a growing agency without touching every account.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5A56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BA7517"/>
                </a:solidFill>
                <a:latin typeface="Arial"/>
              </a:rPr>
              <a:t>JEREMY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One 45-min interview ≈ 4,000+ words.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MCP → WordPress publishes to multiple sites.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1A1A18"/>
                </a:solidFill>
                <a:latin typeface="Calibri"/>
              </a:rPr>
              <a:t>Blotato schedules weeks of posts across 8 channels.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