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E06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766560" y="2377440"/>
            <a:ext cx="237744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5000" b="1" i="0">
                <a:solidFill>
                  <a:srgbClr val="FF2D78"/>
                </a:solidFill>
                <a:latin typeface="Cambria"/>
              </a:rPr>
              <a:t>“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640080"/>
            <a:ext cx="80467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FF2D78"/>
                </a:solidFill>
                <a:latin typeface="Arial"/>
              </a:rPr>
              <a:t>UNSCRIPTED SEO PODCAST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371600"/>
            <a:ext cx="6766560" cy="2560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3000"/>
              </a:lnSpc>
              <a:spcBef>
                <a:spcPts val="0"/>
              </a:spcBef>
              <a:spcAft>
                <a:spcPts val="600"/>
              </a:spcAft>
            </a:pPr>
            <a:r>
              <a:rPr sz="4100" b="1" i="0">
                <a:solidFill>
                  <a:srgbClr val="FFFFFF"/>
                </a:solidFill>
                <a:latin typeface="Cambria"/>
              </a:rPr>
              <a:t>You Might Not Be Ready for Ads.</a:t>
            </a:r>
          </a:p>
          <a:p>
            <a:pPr algn="l">
              <a:lnSpc>
                <a:spcPct val="108000"/>
              </a:lnSpc>
              <a:spcBef>
                <a:spcPts val="400"/>
              </a:spcBef>
              <a:spcAft>
                <a:spcPts val="600"/>
              </a:spcAft>
            </a:pPr>
            <a:r>
              <a:rPr sz="1800" b="0" i="1">
                <a:solidFill>
                  <a:srgbClr val="FFB830"/>
                </a:solidFill>
                <a:latin typeface="Cambria"/>
              </a:rPr>
              <a:t>An honest conversation about creative, targeting, and marketing that means it.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4114800"/>
            <a:ext cx="786384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sz="1500" b="1" i="0">
                <a:solidFill>
                  <a:srgbClr val="FFB830"/>
                </a:solidFill>
                <a:latin typeface="Calibri"/>
              </a:rPr>
              <a:t>Jeremy Rivera  ×  Matthew Slaymaker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sz="1250" b="0" i="0">
                <a:solidFill>
                  <a:srgbClr val="999288"/>
                </a:solidFill>
                <a:latin typeface="Calibri"/>
              </a:rPr>
              <a:t>Slaymaker Marketing  ·  Ads, Creative Strategy &amp; Honest Marketing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60C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80467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FF2D78"/>
                </a:solidFill>
                <a:latin typeface="Arial"/>
              </a:rPr>
              <a:t>BY THE NUMBERS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41248"/>
            <a:ext cx="804672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3400" b="1" i="0">
                <a:solidFill>
                  <a:srgbClr val="FFFFFF"/>
                </a:solidFill>
                <a:latin typeface="Cambria"/>
              </a:rPr>
              <a:t>The figures worth remembering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874519" cy="2194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FFB830"/>
                </a:solidFill>
                <a:latin typeface="Cambria"/>
              </a:rPr>
              <a:t>2–3%</a:t>
            </a:r>
          </a:p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600"/>
              </a:spcAft>
            </a:pPr>
            <a:r>
              <a:rPr sz="1300" b="0" i="0">
                <a:solidFill>
                  <a:srgbClr val="999288"/>
                </a:solidFill>
                <a:latin typeface="Calibri"/>
              </a:rPr>
              <a:t>Organic conversion rate you want BEFORE running ads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06040" y="2011680"/>
            <a:ext cx="1874519" cy="2194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FFB830"/>
                </a:solidFill>
                <a:latin typeface="Cambria"/>
              </a:rPr>
              <a:t>~70%</a:t>
            </a:r>
          </a:p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600"/>
              </a:spcAft>
            </a:pPr>
            <a:r>
              <a:rPr sz="1300" b="0" i="0">
                <a:solidFill>
                  <a:srgbClr val="999288"/>
                </a:solidFill>
                <a:latin typeface="Calibri"/>
              </a:rPr>
              <a:t>Share of Meta performance driven by creative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63440" y="2011680"/>
            <a:ext cx="1874519" cy="2194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FFB830"/>
                </a:solidFill>
                <a:latin typeface="Cambria"/>
              </a:rPr>
              <a:t>30–50%</a:t>
            </a:r>
          </a:p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600"/>
              </a:spcAft>
            </a:pPr>
            <a:r>
              <a:rPr sz="1300" b="0" i="0">
                <a:solidFill>
                  <a:srgbClr val="999288"/>
                </a:solidFill>
                <a:latin typeface="Calibri"/>
              </a:rPr>
              <a:t>How much worse ad traffic converts vs. organic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720840" y="2011680"/>
            <a:ext cx="1874519" cy="2194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FFB830"/>
                </a:solidFill>
                <a:latin typeface="Cambria"/>
              </a:rPr>
              <a:t>200%</a:t>
            </a:r>
          </a:p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600"/>
              </a:spcAft>
            </a:pPr>
            <a:r>
              <a:rPr sz="1300" b="0" i="0">
                <a:solidFill>
                  <a:srgbClr val="999288"/>
                </a:solidFill>
                <a:latin typeface="Calibri"/>
              </a:rPr>
              <a:t>Slaymaker Marketing's growth last year — via referrals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E06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80467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FF2D78"/>
                </a:solidFill>
                <a:latin typeface="Arial"/>
              </a:rPr>
              <a:t>KEY TAKEAWAYS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41248"/>
            <a:ext cx="804672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3400" b="1" i="0">
                <a:solidFill>
                  <a:srgbClr val="FFFFFF"/>
                </a:solidFill>
                <a:latin typeface="Cambria"/>
              </a:rPr>
              <a:t>Ideas Worth Stealing.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965960"/>
            <a:ext cx="3931920" cy="2926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Bef>
                <a:spcPts val="1000"/>
              </a:spcBef>
              <a:spcAft>
                <a:spcPts val="300"/>
              </a:spcAft>
            </a:pPr>
            <a:r>
              <a:rPr sz="1900" b="1">
                <a:solidFill>
                  <a:srgbClr val="FFB830"/>
                </a:solidFill>
                <a:latin typeface="Cambria"/>
              </a:rPr>
              <a:t>01  </a:t>
            </a:r>
            <a:r>
              <a:rPr sz="1500" b="1">
                <a:solidFill>
                  <a:srgbClr val="FFFFFF"/>
                </a:solidFill>
                <a:latin typeface="Cambria"/>
              </a:rPr>
              <a:t>Fix the site first</a:t>
            </a:r>
          </a:p>
          <a:p>
            <a:pPr algn="l">
              <a:lnSpc>
                <a:spcPct val="103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 i="0">
                <a:solidFill>
                  <a:srgbClr val="999288"/>
                </a:solidFill>
                <a:latin typeface="Calibri"/>
              </a:rPr>
              <a:t>No 2–3% organic conversion? Ads won't save you.</a:t>
            </a:r>
          </a:p>
          <a:p>
            <a:pPr>
              <a:spcBef>
                <a:spcPts val="1000"/>
              </a:spcBef>
              <a:spcAft>
                <a:spcPts val="300"/>
              </a:spcAft>
            </a:pPr>
            <a:r>
              <a:rPr sz="1900" b="1">
                <a:solidFill>
                  <a:srgbClr val="FFB830"/>
                </a:solidFill>
                <a:latin typeface="Cambria"/>
              </a:rPr>
              <a:t>02  </a:t>
            </a:r>
            <a:r>
              <a:rPr sz="1500" b="1">
                <a:solidFill>
                  <a:srgbClr val="FFFFFF"/>
                </a:solidFill>
                <a:latin typeface="Cambria"/>
              </a:rPr>
              <a:t>Storefront is everywhere</a:t>
            </a:r>
          </a:p>
          <a:p>
            <a:pPr algn="l">
              <a:lnSpc>
                <a:spcPct val="103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 i="0">
                <a:solidFill>
                  <a:srgbClr val="999288"/>
                </a:solidFill>
                <a:latin typeface="Calibri"/>
              </a:rPr>
              <a:t>Win the ad, the Shopping page, the YouTube pre-roll.</a:t>
            </a:r>
          </a:p>
          <a:p>
            <a:pPr>
              <a:spcBef>
                <a:spcPts val="1000"/>
              </a:spcBef>
              <a:spcAft>
                <a:spcPts val="300"/>
              </a:spcAft>
            </a:pPr>
            <a:r>
              <a:rPr sz="1900" b="1">
                <a:solidFill>
                  <a:srgbClr val="FFB830"/>
                </a:solidFill>
                <a:latin typeface="Cambria"/>
              </a:rPr>
              <a:t>03  </a:t>
            </a:r>
            <a:r>
              <a:rPr sz="1500" b="1">
                <a:solidFill>
                  <a:srgbClr val="FFFFFF"/>
                </a:solidFill>
                <a:latin typeface="Cambria"/>
              </a:rPr>
              <a:t>Creative ≈ 70% on Meta</a:t>
            </a:r>
          </a:p>
          <a:p>
            <a:pPr algn="l">
              <a:lnSpc>
                <a:spcPct val="103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 i="0">
                <a:solidFill>
                  <a:srgbClr val="999288"/>
                </a:solidFill>
                <a:latin typeface="Calibri"/>
              </a:rPr>
              <a:t>Broad targeting + radically different angles.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00600" y="1965960"/>
            <a:ext cx="3931920" cy="2926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Bef>
                <a:spcPts val="1000"/>
              </a:spcBef>
              <a:spcAft>
                <a:spcPts val="300"/>
              </a:spcAft>
            </a:pPr>
            <a:r>
              <a:rPr sz="1900" b="1">
                <a:solidFill>
                  <a:srgbClr val="FFB830"/>
                </a:solidFill>
                <a:latin typeface="Cambria"/>
              </a:rPr>
              <a:t>04  </a:t>
            </a:r>
            <a:r>
              <a:rPr sz="1500" b="1">
                <a:solidFill>
                  <a:srgbClr val="FFFFFF"/>
                </a:solidFill>
                <a:latin typeface="Cambria"/>
              </a:rPr>
              <a:t>Find the pain-point angle</a:t>
            </a:r>
          </a:p>
          <a:p>
            <a:pPr algn="l">
              <a:lnSpc>
                <a:spcPct val="103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 i="0">
                <a:solidFill>
                  <a:srgbClr val="999288"/>
                </a:solidFill>
                <a:latin typeface="Calibri"/>
              </a:rPr>
              <a:t>Boring product → the problem it kills.</a:t>
            </a:r>
          </a:p>
          <a:p>
            <a:pPr>
              <a:spcBef>
                <a:spcPts val="1000"/>
              </a:spcBef>
              <a:spcAft>
                <a:spcPts val="300"/>
              </a:spcAft>
            </a:pPr>
            <a:r>
              <a:rPr sz="1900" b="1">
                <a:solidFill>
                  <a:srgbClr val="FFB830"/>
                </a:solidFill>
                <a:latin typeface="Cambria"/>
              </a:rPr>
              <a:t>05  </a:t>
            </a:r>
            <a:r>
              <a:rPr sz="1500" b="1">
                <a:solidFill>
                  <a:srgbClr val="FFFFFF"/>
                </a:solidFill>
                <a:latin typeface="Cambria"/>
              </a:rPr>
              <a:t>Show values, don't state them</a:t>
            </a:r>
          </a:p>
          <a:p>
            <a:pPr algn="l">
              <a:lnSpc>
                <a:spcPct val="103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 i="0">
                <a:solidFill>
                  <a:srgbClr val="999288"/>
                </a:solidFill>
                <a:latin typeface="Calibri"/>
              </a:rPr>
              <a:t>Evidence beats adjectives every time.</a:t>
            </a:r>
          </a:p>
          <a:p>
            <a:pPr>
              <a:spcBef>
                <a:spcPts val="1000"/>
              </a:spcBef>
              <a:spcAft>
                <a:spcPts val="300"/>
              </a:spcAft>
            </a:pPr>
            <a:r>
              <a:rPr sz="1900" b="1">
                <a:solidFill>
                  <a:srgbClr val="FFB830"/>
                </a:solidFill>
                <a:latin typeface="Cambria"/>
              </a:rPr>
              <a:t>06  </a:t>
            </a:r>
            <a:r>
              <a:rPr sz="1500" b="1">
                <a:solidFill>
                  <a:srgbClr val="FFFFFF"/>
                </a:solidFill>
                <a:latin typeface="Cambria"/>
              </a:rPr>
              <a:t>Point AI at the bottleneck</a:t>
            </a:r>
          </a:p>
          <a:p>
            <a:pPr algn="l">
              <a:lnSpc>
                <a:spcPct val="103000"/>
              </a:lnSpc>
              <a:spcBef>
                <a:spcPts val="0"/>
              </a:spcBef>
              <a:spcAft>
                <a:spcPts val="200"/>
              </a:spcAft>
            </a:pPr>
            <a:r>
              <a:rPr sz="1200" b="0" i="0">
                <a:solidFill>
                  <a:srgbClr val="999288"/>
                </a:solidFill>
                <a:latin typeface="Calibri"/>
              </a:rPr>
              <a:t>Automate the leverage, not the busywork.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60C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766560" y="2377440"/>
            <a:ext cx="237744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25000" b="1" i="0">
                <a:solidFill>
                  <a:srgbClr val="FF2D78"/>
                </a:solidFill>
                <a:latin typeface="Cambria"/>
              </a:rPr>
              <a:t>“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80467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FF2D78"/>
                </a:solidFill>
                <a:latin typeface="Arial"/>
              </a:rPr>
              <a:t>CONNECT / GO DEEPER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841248"/>
            <a:ext cx="804672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3400" b="1" i="0">
                <a:solidFill>
                  <a:srgbClr val="FFFFFF"/>
                </a:solidFill>
                <a:latin typeface="Cambria"/>
              </a:rPr>
              <a:t>Keep the conversation going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057400"/>
            <a:ext cx="786384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sz="1450" b="0" i="0">
                <a:solidFill>
                  <a:srgbClr val="F5F0E8"/>
                </a:solidFill>
                <a:latin typeface="Calibri"/>
              </a:rPr>
              <a:t>Guest:  Matthew Slaymaker  ·  slaymakermarketing.com  ·  linkedin.com/in/matthew-slaymaker</a:t>
            </a:r>
          </a:p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sz="1450" b="0" i="0">
                <a:solidFill>
                  <a:srgbClr val="F5F0E8"/>
                </a:solidFill>
                <a:latin typeface="Calibri"/>
              </a:rPr>
              <a:t>Listen:  the-unscripted-seo-interview-podcast.castos.com</a:t>
            </a:r>
          </a:p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sz="1450" b="0" i="0">
                <a:solidFill>
                  <a:srgbClr val="F5F0E8"/>
                </a:solidFill>
                <a:latin typeface="Calibri"/>
              </a:rPr>
              <a:t>Watch:  youtu.be/cHY4fsGDrSM</a:t>
            </a:r>
          </a:p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sz="1450" b="0" i="0">
                <a:solidFill>
                  <a:srgbClr val="F5F0E8"/>
                </a:solidFill>
                <a:latin typeface="Calibri"/>
              </a:rPr>
              <a:t>Host:  Jeremy Rivera  ·  unscriptedseo.com  ·  jeremyriveraseo.com  ·  seoarcade.com</a:t>
            </a:r>
          </a:p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sz="1450" b="0" i="0">
                <a:solidFill>
                  <a:srgbClr val="F5F0E8"/>
                </a:solidFill>
                <a:latin typeface="Calibri"/>
              </a:rPr>
              <a:t>More voices:  theseoadvisory.com (fractional SEO)  ·  human-certifiedcontent.com (real expert content)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60C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80467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FF2D78"/>
                </a:solidFill>
                <a:latin typeface="Arial"/>
              </a:rPr>
              <a:t>MEET THE GUEST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41248"/>
            <a:ext cx="804672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3400" b="1" i="0">
                <a:solidFill>
                  <a:srgbClr val="FFFFFF"/>
                </a:solidFill>
                <a:latin typeface="Cambria"/>
              </a:rPr>
              <a:t>Ten years, $100/day to $30k/day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103120"/>
            <a:ext cx="786384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sz="1600" b="0" i="0">
                <a:solidFill>
                  <a:srgbClr val="F5F0E8"/>
                </a:solidFill>
                <a:latin typeface="Calibri"/>
              </a:rPr>
              <a:t>Matthew Slaymaker runs Slaymaker Marketing, a paid-media agency that manages Google, Meta, Reddit and LinkedIn ads for a wild range of clients — from brands spending $100 a day to ones spending more than $30,000 a day.</a:t>
            </a:r>
          </a:p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sz="1600" b="0" i="0">
                <a:solidFill>
                  <a:srgbClr val="F5F0E8"/>
                </a:solidFill>
                <a:latin typeface="Calibri"/>
              </a:rPr>
              <a:t>He started in SEO and web design, admits he wasn't great at either, and drilled down into advertising instead. That range — B2B and e-commerce, tiny and huge — is exactly why his read on what actually moves the needle is worth trusting.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E06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80467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FF2D78"/>
                </a:solidFill>
                <a:latin typeface="Arial"/>
              </a:rPr>
              <a:t>CHAPTER 1 — WEBSITE READINESS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41248"/>
            <a:ext cx="804672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3400" b="1" i="0">
                <a:solidFill>
                  <a:srgbClr val="FFFFFF"/>
                </a:solidFill>
                <a:latin typeface="Cambria"/>
              </a:rPr>
              <a:t>Your website is the tell, not your budget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103120"/>
            <a:ext cx="7863840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</a:pPr>
            <a:r>
              <a:rPr sz="2500" b="0" i="0">
                <a:solidFill>
                  <a:srgbClr val="FF2D78"/>
                </a:solidFill>
                <a:latin typeface="Cambria"/>
              </a:rPr>
              <a:t>“You might not be ready for ads yet. If you're not getting an organic conversion rate of two to three percent already, your ads probably are never gonna work.”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sz="1500" b="1" i="0">
                <a:solidFill>
                  <a:srgbClr val="999288"/>
                </a:solidFill>
                <a:latin typeface="Calibri"/>
              </a:rPr>
              <a:t>— Matthew Slaymaker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60C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80467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FF2D78"/>
                </a:solidFill>
                <a:latin typeface="Arial"/>
              </a:rPr>
              <a:t>CHAPTER 2 — THE MOVING STOREFRONT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41248"/>
            <a:ext cx="804672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3400" b="1" i="0">
                <a:solidFill>
                  <a:srgbClr val="FFFFFF"/>
                </a:solidFill>
                <a:latin typeface="Cambria"/>
              </a:rPr>
              <a:t>The checkout left your website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148840"/>
            <a:ext cx="365760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sz="1200" b="1" i="0">
                <a:solidFill>
                  <a:srgbClr val="999288"/>
                </a:solidFill>
                <a:latin typeface="Arial"/>
              </a:rPr>
              <a:t>THEN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F5F0E8"/>
                </a:solidFill>
                <a:latin typeface="Calibri"/>
              </a:rPr>
              <a:t>The website was the storefront.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F5F0E8"/>
                </a:solidFill>
                <a:latin typeface="Calibri"/>
              </a:rPr>
              <a:t>Ads drove traffic to a page.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F5F0E8"/>
                </a:solidFill>
                <a:latin typeface="Calibri"/>
              </a:rPr>
              <a:t>You explained yourself on-site.</a:t>
            </a:r>
          </a:p>
        </p:txBody>
      </p:sp>
      <p:sp>
        <p:nvSpPr>
          <p:cNvPr id="6" name="Rectangle 5"/>
          <p:cNvSpPr/>
          <p:nvPr/>
        </p:nvSpPr>
        <p:spPr>
          <a:xfrm>
            <a:off x="4498848" y="2148840"/>
            <a:ext cx="9525" cy="2468880"/>
          </a:xfrm>
          <a:prstGeom prst="rect">
            <a:avLst/>
          </a:prstGeom>
          <a:solidFill>
            <a:srgbClr val="99928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846320" y="2148840"/>
            <a:ext cx="365760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sz="1200" b="1" i="0">
                <a:solidFill>
                  <a:srgbClr val="1D9E75"/>
                </a:solidFill>
                <a:latin typeface="Arial"/>
              </a:rPr>
              <a:t>NOW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F5F0E8"/>
                </a:solidFill>
                <a:latin typeface="Calibri"/>
              </a:rPr>
              <a:t>Checkout happens inside the ad.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F5F0E8"/>
                </a:solidFill>
                <a:latin typeface="Calibri"/>
              </a:rPr>
              <a:t>YouTube, Shopping &amp; TikTok Shop sell in-platform.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F5F0E8"/>
                </a:solidFill>
                <a:latin typeface="Calibri"/>
              </a:rPr>
              <a:t>Your shopping ad copy may be your only pitch.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E06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80467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FF2D78"/>
                </a:solidFill>
                <a:latin typeface="Arial"/>
              </a:rPr>
              <a:t>CHAPTER 3 — CREATIVE STRATEGY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41248"/>
            <a:ext cx="804672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3400" b="1" i="0">
                <a:solidFill>
                  <a:srgbClr val="FFFFFF"/>
                </a:solidFill>
                <a:latin typeface="Cambria"/>
              </a:rPr>
              <a:t>Creative is the new targeting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148840"/>
            <a:ext cx="365760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sz="1200" b="1" i="0">
                <a:solidFill>
                  <a:srgbClr val="FF2D78"/>
                </a:solidFill>
                <a:latin typeface="Arial"/>
              </a:rPr>
              <a:t>META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F5F0E8"/>
                </a:solidFill>
                <a:latin typeface="Calibri"/>
              </a:rPr>
              <a:t>Creative ≈ 70% of performance.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F5F0E8"/>
                </a:solidFill>
                <a:latin typeface="Calibri"/>
              </a:rPr>
              <a:t>Broad / Advantage+ beats layered audiences.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F5F0E8"/>
                </a:solidFill>
                <a:latin typeface="Calibri"/>
              </a:rPr>
              <a:t>Feed it radically different angles.</a:t>
            </a:r>
          </a:p>
        </p:txBody>
      </p:sp>
      <p:sp>
        <p:nvSpPr>
          <p:cNvPr id="6" name="Rectangle 5"/>
          <p:cNvSpPr/>
          <p:nvPr/>
        </p:nvSpPr>
        <p:spPr>
          <a:xfrm>
            <a:off x="4498848" y="2148840"/>
            <a:ext cx="9525" cy="2468880"/>
          </a:xfrm>
          <a:prstGeom prst="rect">
            <a:avLst/>
          </a:prstGeom>
          <a:solidFill>
            <a:srgbClr val="99928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846320" y="2148840"/>
            <a:ext cx="365760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sz="1200" b="1" i="0">
                <a:solidFill>
                  <a:srgbClr val="FFB830"/>
                </a:solidFill>
                <a:latin typeface="Arial"/>
              </a:rPr>
              <a:t>GOOGLE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F5F0E8"/>
                </a:solidFill>
                <a:latin typeface="Calibri"/>
              </a:rPr>
              <a:t>Targeting ≈ 50% of the game.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F5F0E8"/>
                </a:solidFill>
                <a:latin typeface="Calibri"/>
              </a:rPr>
              <a:t>Search intent still rules.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F5F0E8"/>
                </a:solidFill>
                <a:latin typeface="Calibri"/>
              </a:rPr>
              <a:t>Wrong keyword = great copy still loses.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60C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80467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FF2D78"/>
                </a:solidFill>
                <a:latin typeface="Arial"/>
              </a:rPr>
              <a:t>CHAPTER 4 — BORING PRODUCTS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41248"/>
            <a:ext cx="804672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3400" b="1" i="0">
                <a:solidFill>
                  <a:srgbClr val="FFFFFF"/>
                </a:solidFill>
                <a:latin typeface="Cambria"/>
              </a:rPr>
              <a:t>Sell the pain point, not the product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148840"/>
            <a:ext cx="7863840" cy="23774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1200"/>
              </a:spcAft>
            </a:pPr>
            <a:r>
              <a:rPr sz="1600">
                <a:solidFill>
                  <a:srgbClr val="999288"/>
                </a:solidFill>
                <a:latin typeface="Calibri"/>
              </a:rPr>
              <a:t>A car diagnostic sensor   </a:t>
            </a:r>
            <a:r>
              <a:rPr sz="1600" b="1">
                <a:solidFill>
                  <a:srgbClr val="FF2D78"/>
                </a:solidFill>
                <a:latin typeface="Calibri"/>
              </a:rPr>
              <a:t>→  </a:t>
            </a:r>
            <a:r>
              <a:rPr sz="1600" b="1">
                <a:solidFill>
                  <a:srgbClr val="FFFFFF"/>
                </a:solidFill>
                <a:latin typeface="Cambria"/>
              </a:rPr>
              <a:t>“Find out if your mechanic is ripping you off”</a:t>
            </a:r>
          </a:p>
          <a:p>
            <a:pPr>
              <a:spcAft>
                <a:spcPts val="1200"/>
              </a:spcAft>
            </a:pPr>
            <a:r>
              <a:rPr sz="1600">
                <a:solidFill>
                  <a:srgbClr val="999288"/>
                </a:solidFill>
                <a:latin typeface="Calibri"/>
              </a:rPr>
              <a:t>Agricultural equipment   </a:t>
            </a:r>
            <a:r>
              <a:rPr sz="1600" b="1">
                <a:solidFill>
                  <a:srgbClr val="FF2D78"/>
                </a:solidFill>
                <a:latin typeface="Calibri"/>
              </a:rPr>
              <a:t>→  </a:t>
            </a:r>
            <a:r>
              <a:rPr sz="1600" b="1">
                <a:solidFill>
                  <a:srgbClr val="FFFFFF"/>
                </a:solidFill>
                <a:latin typeface="Cambria"/>
              </a:rPr>
              <a:t>The one exciting thing the buyer actually cares about</a:t>
            </a:r>
          </a:p>
          <a:p>
            <a:pPr>
              <a:spcAft>
                <a:spcPts val="1200"/>
              </a:spcAft>
            </a:pPr>
            <a:r>
              <a:rPr sz="1600">
                <a:solidFill>
                  <a:srgbClr val="999288"/>
                </a:solidFill>
                <a:latin typeface="Calibri"/>
              </a:rPr>
              <a:t>Oxygen &amp; gas monitoring   </a:t>
            </a:r>
            <a:r>
              <a:rPr sz="1600" b="1">
                <a:solidFill>
                  <a:srgbClr val="FF2D78"/>
                </a:solidFill>
                <a:latin typeface="Calibri"/>
              </a:rPr>
              <a:t>→  </a:t>
            </a:r>
            <a:r>
              <a:rPr sz="1600" b="1">
                <a:solidFill>
                  <a:srgbClr val="FFFFFF"/>
                </a:solidFill>
                <a:latin typeface="Cambria"/>
              </a:rPr>
              <a:t>The life-or-safety problem it quietly solves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E06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80467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FF2D78"/>
                </a:solidFill>
                <a:latin typeface="Arial"/>
              </a:rPr>
              <a:t>CHAPTER 5 — AUTHENTIC BRAND VALUES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41248"/>
            <a:ext cx="804672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3400" b="1" i="0">
                <a:solidFill>
                  <a:srgbClr val="FFFFFF"/>
                </a:solidFill>
                <a:latin typeface="Cambria"/>
              </a:rPr>
              <a:t>You can't say a value. You have to show it.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148840"/>
            <a:ext cx="365760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sz="1200" b="1" i="0">
                <a:solidFill>
                  <a:srgbClr val="FF2D78"/>
                </a:solidFill>
                <a:latin typeface="Arial"/>
              </a:rPr>
              <a:t>JUST SAYING IT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F5F0E8"/>
                </a:solidFill>
                <a:latin typeface="Calibri"/>
              </a:rPr>
              <a:t>“We're sustainable, made in USA, cruelty-free.”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F5F0E8"/>
                </a:solidFill>
                <a:latin typeface="Calibri"/>
              </a:rPr>
              <a:t>Everybody says it — so it stops meaning anything.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F5F0E8"/>
                </a:solidFill>
                <a:latin typeface="Calibri"/>
              </a:rPr>
              <a:t>People don't trust or believe the tagline.</a:t>
            </a:r>
          </a:p>
        </p:txBody>
      </p:sp>
      <p:sp>
        <p:nvSpPr>
          <p:cNvPr id="6" name="Rectangle 5"/>
          <p:cNvSpPr/>
          <p:nvPr/>
        </p:nvSpPr>
        <p:spPr>
          <a:xfrm>
            <a:off x="4498848" y="2148840"/>
            <a:ext cx="9525" cy="2468880"/>
          </a:xfrm>
          <a:prstGeom prst="rect">
            <a:avLst/>
          </a:prstGeom>
          <a:solidFill>
            <a:srgbClr val="99928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846320" y="2148840"/>
            <a:ext cx="365760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sz="1200" b="1" i="0">
                <a:solidFill>
                  <a:srgbClr val="1D9E75"/>
                </a:solidFill>
                <a:latin typeface="Arial"/>
              </a:rPr>
              <a:t>SHOWING IT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F5F0E8"/>
                </a:solidFill>
                <a:latin typeface="Calibri"/>
              </a:rPr>
              <a:t>Patagonia: real donations, real materials.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F5F0E8"/>
                </a:solidFill>
                <a:latin typeface="Calibri"/>
              </a:rPr>
              <a:t>Yellow Leaf Hammocks: the weaver's name on every hammock.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F5F0E8"/>
                </a:solidFill>
                <a:latin typeface="Calibri"/>
              </a:rPr>
              <a:t>Evidence people can see = a reason to buy.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60C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80467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FF2D78"/>
                </a:solidFill>
                <a:latin typeface="Arial"/>
              </a:rPr>
              <a:t>CHAPTER 6 — SOCIAL MEDIA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41248"/>
            <a:ext cx="804672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3400" b="1" i="0">
                <a:solidFill>
                  <a:srgbClr val="FFFFFF"/>
                </a:solidFill>
                <a:latin typeface="Cambria"/>
              </a:rPr>
              <a:t>Do you have to do the TikTok dance?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148840"/>
            <a:ext cx="365760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sz="1200" b="1" i="0">
                <a:solidFill>
                  <a:srgbClr val="FF2D78"/>
                </a:solidFill>
                <a:latin typeface="Arial"/>
              </a:rPr>
              <a:t>✗  NO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F5F0E8"/>
                </a:solidFill>
                <a:latin typeface="Calibri"/>
              </a:rPr>
              <a:t>Don't be someone you're not — people see through it.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F5F0E8"/>
                </a:solidFill>
                <a:latin typeface="Calibri"/>
              </a:rPr>
              <a:t>You don't need to be on every platform.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F5F0E8"/>
                </a:solidFill>
                <a:latin typeface="Calibri"/>
              </a:rPr>
              <a:t>Force it and it won't resonate.</a:t>
            </a:r>
          </a:p>
        </p:txBody>
      </p:sp>
      <p:sp>
        <p:nvSpPr>
          <p:cNvPr id="6" name="Rectangle 5"/>
          <p:cNvSpPr/>
          <p:nvPr/>
        </p:nvSpPr>
        <p:spPr>
          <a:xfrm>
            <a:off x="4498848" y="2148840"/>
            <a:ext cx="9525" cy="2468880"/>
          </a:xfrm>
          <a:prstGeom prst="rect">
            <a:avLst/>
          </a:prstGeom>
          <a:solidFill>
            <a:srgbClr val="99928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846320" y="2148840"/>
            <a:ext cx="365760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sz="1200" b="1" i="0">
                <a:solidFill>
                  <a:srgbClr val="1D9E75"/>
                </a:solidFill>
                <a:latin typeface="Arial"/>
              </a:rPr>
              <a:t>✓  INSTEAD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F5F0E8"/>
                </a:solidFill>
                <a:latin typeface="Calibri"/>
              </a:rPr>
              <a:t>Be real to who you are; go where your audience is.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F5F0E8"/>
                </a:solidFill>
                <a:latin typeface="Calibri"/>
              </a:rPr>
              <a:t>Matt's channel is LinkedIn, in his own voice.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F5F0E8"/>
                </a:solidFill>
                <a:latin typeface="Calibri"/>
              </a:rPr>
              <a:t>Get interviewed / hand the camera to someone comfortable.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E060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80467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1100" b="1" i="0">
                <a:solidFill>
                  <a:srgbClr val="FF2D78"/>
                </a:solidFill>
                <a:latin typeface="Arial"/>
              </a:rPr>
              <a:t>CHAPTER 7 — AI AT THE LEVERAGE POINTS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41248"/>
            <a:ext cx="804672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2000"/>
              </a:lnSpc>
              <a:spcBef>
                <a:spcPts val="0"/>
              </a:spcBef>
              <a:spcAft>
                <a:spcPts val="0"/>
              </a:spcAft>
            </a:pPr>
            <a:r>
              <a:rPr sz="3400" b="1" i="0">
                <a:solidFill>
                  <a:srgbClr val="FFFFFF"/>
                </a:solidFill>
                <a:latin typeface="Cambria"/>
              </a:rPr>
              <a:t>Point AI at the real bottleneck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148840"/>
            <a:ext cx="365760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sz="1200" b="1" i="0">
                <a:solidFill>
                  <a:srgbClr val="FF2D78"/>
                </a:solidFill>
                <a:latin typeface="Arial"/>
              </a:rPr>
              <a:t>MATT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F5F0E8"/>
                </a:solidFill>
                <a:latin typeface="Calibri"/>
              </a:rPr>
              <a:t>Claude + Slack + email scores team proactivity.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F5F0E8"/>
                </a:solidFill>
                <a:latin typeface="Calibri"/>
              </a:rPr>
              <a:t>Reads Google change history: which accounts get love.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F5F0E8"/>
                </a:solidFill>
                <a:latin typeface="Calibri"/>
              </a:rPr>
              <a:t>Lets him manage a growing agency without touching every account.</a:t>
            </a:r>
          </a:p>
        </p:txBody>
      </p:sp>
      <p:sp>
        <p:nvSpPr>
          <p:cNvPr id="6" name="Rectangle 5"/>
          <p:cNvSpPr/>
          <p:nvPr/>
        </p:nvSpPr>
        <p:spPr>
          <a:xfrm>
            <a:off x="4498848" y="2148840"/>
            <a:ext cx="9525" cy="2468880"/>
          </a:xfrm>
          <a:prstGeom prst="rect">
            <a:avLst/>
          </a:prstGeom>
          <a:solidFill>
            <a:srgbClr val="99928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846320" y="2148840"/>
            <a:ext cx="365760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sz="1200" b="1" i="0">
                <a:solidFill>
                  <a:srgbClr val="FFB830"/>
                </a:solidFill>
                <a:latin typeface="Arial"/>
              </a:rPr>
              <a:t>JEREMY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F5F0E8"/>
                </a:solidFill>
                <a:latin typeface="Calibri"/>
              </a:rPr>
              <a:t>One 45-min interview ≈ 4,000+ words.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F5F0E8"/>
                </a:solidFill>
                <a:latin typeface="Calibri"/>
              </a:rPr>
              <a:t>MCP → WordPress publishes to multiple sites.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700"/>
              </a:spcAft>
            </a:pPr>
            <a:r>
              <a:rPr sz="1500" b="0" i="0">
                <a:solidFill>
                  <a:srgbClr val="F5F0E8"/>
                </a:solidFill>
                <a:latin typeface="Calibri"/>
              </a:rPr>
              <a:t>Blotato schedules weeks of posts across 8 channels.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