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2801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9144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GAMIFY YOUR BUSINESS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457200" y="31546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Entrepreneurs Can Learn from RPG Game Mechanics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457200" y="3931920"/>
            <a:ext cx="22860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41148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CBB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conversation with </a:t>
            </a:r>
            <a:pPr indent="0" marL="0">
              <a:buNone/>
            </a:pPr>
            <a:r>
              <a:rPr lang="en-US" sz="1400" b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Paul Pape</a:t>
            </a:r>
            <a:pPr indent="0" marL="0">
              <a:buNone/>
            </a:pPr>
            <a:r>
              <a:rPr lang="en-US" sz="1400" dirty="0">
                <a:solidFill>
                  <a:srgbClr val="CCBB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of </a:t>
            </a:r>
            <a:pPr indent="0" marL="0">
              <a:buNone/>
            </a:pPr>
            <a:r>
              <a:rPr lang="en-US" sz="1400" b="1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Gamify Business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gamifybusiness.com  ·  Hosted by Jeremy Rivera  ·  unscriptedseo.com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1124712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247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Fame &amp; Fortune Are Fast Dragons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  ·  gamifybusiness.com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234440"/>
            <a:ext cx="3566160" cy="3840480"/>
          </a:xfrm>
          <a:prstGeom prst="rect">
            <a:avLst/>
          </a:prstGeom>
          <a:solidFill>
            <a:srgbClr val="1A1A1A"/>
          </a:solidFill>
          <a:ln/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94360" y="13716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TRAP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94360" y="1828800"/>
            <a:ext cx="3291840" cy="2743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965960"/>
            <a:ext cx="3291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Fame and fortune are two dragons that are very fast. To catch them directly, you must strip away everything you are.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297680" y="1234440"/>
            <a:ext cx="3566160" cy="3840480"/>
          </a:xfrm>
          <a:prstGeom prst="rect">
            <a:avLst/>
          </a:prstGeom>
          <a:solidFill>
            <a:srgbClr val="8B2000"/>
          </a:solidFill>
          <a:ln/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434840" y="13716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RESULT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434840" y="1828800"/>
            <a:ext cx="3291840" cy="2743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13" name="Text 11"/>
          <p:cNvSpPr/>
          <p:nvPr/>
        </p:nvSpPr>
        <p:spPr>
          <a:xfrm>
            <a:off x="4434840" y="1965960"/>
            <a:ext cx="3291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the time you catch them, you're no longer who you were. You've traded your identity for speed.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138160" y="1234440"/>
            <a:ext cx="3566160" cy="3840480"/>
          </a:xfrm>
          <a:prstGeom prst="rect">
            <a:avLst/>
          </a:prstGeom>
          <a:solidFill>
            <a:srgbClr val="1A5C1A"/>
          </a:solidFill>
          <a:ln/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275320" y="13716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ANSWER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275320" y="1828800"/>
            <a:ext cx="3291840" cy="2743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17" name="Text 15"/>
          <p:cNvSpPr/>
          <p:nvPr/>
        </p:nvSpPr>
        <p:spPr>
          <a:xfrm>
            <a:off x="8275320" y="1965960"/>
            <a:ext cx="32918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Ride the dragon of passion instead. Everything branches off of that. Fame and fortune follow behind you.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05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Authority Machine vs.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Machine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457200" y="3703320"/>
            <a:ext cx="18288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modes. Different clocks.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45720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dirty="0">
                <a:solidFill>
                  <a:srgbClr val="FF2D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457200" y="1280160"/>
            <a:ext cx="1078992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i="1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I've built an authority machine and not a getting-customers machine. And that's some honest tea from a guy who's in the machine right now.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5029200"/>
            <a:ext cx="1463040" cy="36576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5166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Paul Pape — on his own biggest pain point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1124712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247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Don't Run on the Same Clock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  ·  gamifybusiness.com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47120" cy="4389120"/>
        </p:xfrm>
        <a:graphic>
          <a:graphicData uri="http://schemas.openxmlformats.org/drawingml/2006/table">
            <a:tbl>
              <a:tblPr/>
              <a:tblGrid>
                <a:gridCol w="2011680"/>
                <a:gridCol w="4572000"/>
                <a:gridCol w="4572000"/>
              </a:tblGrid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5F0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AUTHORITY MACHINE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5F0F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CUSTOMER MACHINE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8B2000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Goal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Trust, relevance, recognition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Booked calls, closed deals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F8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8B2000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Timeline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Long — compound interest effect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Short — measurable responses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8B2000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Metric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Brand search, topical authority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Pipeline, conversion rate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F8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8B2000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Risk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Real but delayed payoff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Empty brand, poor retention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DE8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8B2000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Paul's mistake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Treated it as the only strategy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Georgia" pitchFamily="34" charset="0"/>
                          <a:ea typeface="Georgia" pitchFamily="34" charset="-122"/>
                          <a:cs typeface="Georgia" pitchFamily="34" charset="-120"/>
                        </a:rPr>
                        <a:t>Didn't build alongside authority</a:t>
                      </a:r>
                      <a:endParaRPr lang="en-US" sz="12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101600" marR="101600" marT="76200" marB="7620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0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06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Is the Enemy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Creativity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457200" y="3703320"/>
            <a:ext cx="18288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Rule of 100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1124712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247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Rule of 100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  ·  gamifybusiness.com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097280"/>
            <a:ext cx="3657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0" b="1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</a:t>
            </a:r>
            <a:endParaRPr lang="en-US" sz="11000" dirty="0"/>
          </a:p>
        </p:txBody>
      </p:sp>
      <p:sp>
        <p:nvSpPr>
          <p:cNvPr id="7" name="Text 5"/>
          <p:cNvSpPr/>
          <p:nvPr/>
        </p:nvSpPr>
        <p:spPr>
          <a:xfrm>
            <a:off x="457200" y="338328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consistent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i="1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customers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480560" y="1188720"/>
            <a:ext cx="54864" cy="54864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9" name="Text 7"/>
          <p:cNvSpPr/>
          <p:nvPr/>
        </p:nvSpPr>
        <p:spPr>
          <a:xfrm>
            <a:off x="4663440" y="1188720"/>
            <a:ext cx="6949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Makes you successful to a point of comfort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480560" y="2103120"/>
            <a:ext cx="54864" cy="54864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11" name="Text 9"/>
          <p:cNvSpPr/>
          <p:nvPr/>
        </p:nvSpPr>
        <p:spPr>
          <a:xfrm>
            <a:off x="4663440" y="2103120"/>
            <a:ext cx="6949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mom-and-pop store can run 80 years on 100 loyal customers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480560" y="3017520"/>
            <a:ext cx="54864" cy="54864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13" name="Text 11"/>
          <p:cNvSpPr/>
          <p:nvPr/>
        </p:nvSpPr>
        <p:spPr>
          <a:xfrm>
            <a:off x="4663440" y="3017520"/>
            <a:ext cx="6949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Viral scale would destroy a small business — no infrastructure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480560" y="3931920"/>
            <a:ext cx="54864" cy="54864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15" name="Text 13"/>
          <p:cNvSpPr/>
          <p:nvPr/>
        </p:nvSpPr>
        <p:spPr>
          <a:xfrm>
            <a:off x="4663440" y="3931920"/>
            <a:ext cx="6949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don't need to scale to be successful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480560" y="4846320"/>
            <a:ext cx="54864" cy="54864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17" name="Text 15"/>
          <p:cNvSpPr/>
          <p:nvPr/>
        </p:nvSpPr>
        <p:spPr>
          <a:xfrm>
            <a:off x="4663440" y="4846320"/>
            <a:ext cx="6949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B2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"If you want to be happy and successful, you don't need to do it."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07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Starving Artist Myth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457200" y="3703320"/>
            <a:ext cx="18288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manufactured story that cost creatives enormously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1124712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247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Myth: Artists Were Making Bank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  ·  gamifybusiness.com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234440"/>
            <a:ext cx="5303520" cy="3931920"/>
          </a:xfrm>
          <a:prstGeom prst="rect">
            <a:avLst/>
          </a:prstGeom>
          <a:solidFill>
            <a:srgbClr val="1A5C1A"/>
          </a:solidFill>
          <a:ln/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48640" y="13716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MYTH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920240"/>
            <a:ext cx="50292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Mozart earned ~$175,000/yr in today's terms.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Picasso was a multi-millionaire.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Artists had patrons, the church, and direct commissions.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Creativity was a path to prosperity.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0" y="1234440"/>
            <a:ext cx="5303520" cy="3931920"/>
          </a:xfrm>
          <a:prstGeom prst="rect">
            <a:avLst/>
          </a:prstGeom>
          <a:solidFill>
            <a:srgbClr val="1A1A1A"/>
          </a:solidFill>
          <a:ln/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92240" y="13716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THE MYTH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92240" y="1920240"/>
            <a:ext cx="50292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Industrial revolution created brokers for artists.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Message: "Generate ideas or starve."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Bohème → Rent celebrated poverty.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Making money = selling out.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Creativity = noble suffering.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08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Quit Selling Your Sh--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457200" y="3703320"/>
            <a:ext cx="18288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Sell yourself. Tell the story.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1124712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247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Nobody Buys the Product — They Buy the Story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  ·  gamifybusiness.com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1887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Think about the most memorable brand campaigns: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737360"/>
            <a:ext cx="3840480" cy="7315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73736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Budweiser Clydesdales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480560" y="1828800"/>
            <a:ext cx="7223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Don't sell beer. Sell horses and puppy dogs.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743200"/>
            <a:ext cx="3840480" cy="7315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74320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Coca-Cola Polar Bears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480560" y="2834640"/>
            <a:ext cx="7223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Don't sell cola. Sell warmth and belonging.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3749040"/>
            <a:ext cx="3840480" cy="7315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374904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Taco Bell Chihuahua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480560" y="3840480"/>
            <a:ext cx="7223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Nothing to do with tacos. Everything to do with personality.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57200" y="4754880"/>
            <a:ext cx="3840480" cy="73152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475488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Noid — Domino's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480560" y="4846320"/>
            <a:ext cx="7223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Don't sell pizza. Sell the drama of getting it hot.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585216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8B2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lesson: quit selling your sh--. Sell yourself. If you tell a convincing story, you don't even have to pitch the product.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01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Origin Story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457200" y="3703320"/>
            <a:ext cx="18288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a D&amp;D session became a consulting method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2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822960"/>
            <a:ext cx="5394960" cy="1508760"/>
          </a:xfrm>
          <a:prstGeom prst="rect">
            <a:avLst/>
          </a:prstGeom>
          <a:solidFill>
            <a:srgbClr val="F5F0F8"/>
          </a:solidFill>
          <a:ln w="12700">
            <a:solidFill>
              <a:srgbClr val="E8E4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822960"/>
            <a:ext cx="91440" cy="150876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93268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IS a game — with rules nobody defines.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137160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game master helps you understand the campaign you're actually in.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560320"/>
            <a:ext cx="5394960" cy="1508760"/>
          </a:xfrm>
          <a:prstGeom prst="rect">
            <a:avLst/>
          </a:prstGeom>
          <a:solidFill>
            <a:srgbClr val="F5F0F8"/>
          </a:solidFill>
          <a:ln w="12700">
            <a:solidFill>
              <a:srgbClr val="E8E4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" y="2560320"/>
            <a:ext cx="91440" cy="150876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67004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Gray yourself out, and you lose.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310896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Niche down. Super fans appear when you go deep, not broad.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4297680"/>
            <a:ext cx="5394960" cy="1508760"/>
          </a:xfrm>
          <a:prstGeom prst="rect">
            <a:avLst/>
          </a:prstGeom>
          <a:solidFill>
            <a:srgbClr val="F5F0F8"/>
          </a:solidFill>
          <a:ln w="12700">
            <a:solidFill>
              <a:srgbClr val="E8E4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" y="4297680"/>
            <a:ext cx="91440" cy="150876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440740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Ride the dragon of passion.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0080" y="484632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Hold onto what made you passionate. Fame and fortune follow.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309360" y="822960"/>
            <a:ext cx="5394960" cy="1508760"/>
          </a:xfrm>
          <a:prstGeom prst="rect">
            <a:avLst/>
          </a:prstGeom>
          <a:solidFill>
            <a:srgbClr val="F5F0F8"/>
          </a:solidFill>
          <a:ln w="12700">
            <a:solidFill>
              <a:srgbClr val="E8E4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309360" y="822960"/>
            <a:ext cx="91440" cy="150876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19" name="Text 17"/>
          <p:cNvSpPr/>
          <p:nvPr/>
        </p:nvSpPr>
        <p:spPr>
          <a:xfrm>
            <a:off x="6492240" y="93268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Authority ≠ customers.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92240" y="137160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Both matter. Different clocks. Allocate intentionally to both.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309360" y="2560320"/>
            <a:ext cx="5394960" cy="1508760"/>
          </a:xfrm>
          <a:prstGeom prst="rect">
            <a:avLst/>
          </a:prstGeom>
          <a:solidFill>
            <a:srgbClr val="F5F0F8"/>
          </a:solidFill>
          <a:ln w="12700">
            <a:solidFill>
              <a:srgbClr val="E8E4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309360" y="2560320"/>
            <a:ext cx="91440" cy="150876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23" name="Text 21"/>
          <p:cNvSpPr/>
          <p:nvPr/>
        </p:nvSpPr>
        <p:spPr>
          <a:xfrm>
            <a:off x="6492240" y="267004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the messy middle.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92240" y="310896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Tell the story. Sell yourself. Not the product.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309360" y="4297680"/>
            <a:ext cx="5394960" cy="1508760"/>
          </a:xfrm>
          <a:prstGeom prst="rect">
            <a:avLst/>
          </a:prstGeom>
          <a:solidFill>
            <a:srgbClr val="F5F0F8"/>
          </a:solidFill>
          <a:ln w="12700">
            <a:solidFill>
              <a:srgbClr val="E8E4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309360" y="4297680"/>
            <a:ext cx="91440" cy="150876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27" name="Text 25"/>
          <p:cNvSpPr/>
          <p:nvPr/>
        </p:nvSpPr>
        <p:spPr>
          <a:xfrm>
            <a:off x="6492240" y="4407408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Rule of 100.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92240" y="4846320"/>
            <a:ext cx="5029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don't need a million customers. 100 consistent buyers is enough.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0584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LISTEN TO THE FULL EPISODE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50876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unscriptedseo.com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457200" y="2926080"/>
            <a:ext cx="18288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31089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with Paul Pape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5204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gamifybusiness.com</a:t>
            </a:r>
            <a:pPr indent="0" marL="0">
              <a:buNone/>
            </a:pPr>
            <a:r>
              <a:rPr lang="en-US" sz="1300" dirty="0">
                <a:solidFill>
                  <a:srgbClr val="CCBB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Business Personality Quiz: </a:t>
            </a:r>
            <a:pPr indent="0" marL="0">
              <a:buNone/>
            </a:pPr>
            <a:r>
              <a:rPr lang="en-US" sz="1300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gamifybusiness.com/quiz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3886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CBB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Books on Amazon: </a:t>
            </a:r>
            <a:pPr indent="0" marL="0">
              <a:buNone/>
            </a:pPr>
            <a:r>
              <a:rPr lang="en-US" sz="1300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"Gamify Business"</a:t>
            </a:r>
            <a:pPr indent="0" marL="0">
              <a:buNone/>
            </a:pPr>
            <a:r>
              <a:rPr lang="en-US" sz="1300" dirty="0">
                <a:solidFill>
                  <a:srgbClr val="CCBB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Social: </a:t>
            </a:r>
            <a:pPr indent="0" marL="0">
              <a:buNone/>
            </a:pPr>
            <a:r>
              <a:rPr lang="en-US" sz="1300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@paulpapedesigns everywhere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493776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Hosted by Jeremy Rivera  ·  jeremyriveraseo.com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1124712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247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CEO Finally Gets It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  ·  gamifybusiness.com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325880"/>
            <a:ext cx="54864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Paul Pape was stuck. A client understood gaming but couldn't engage with any traditional business framework. So Paul improvised.
</a:t>
            </a:r>
            <a:pPr indent="0" marL="0">
              <a:buNone/>
            </a:pPr>
            <a:r>
              <a:rPr lang="en-US" sz="15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Instead of playing a wizard or a warrior, the client played their own role in the business. The monsters weren't ghouls — they were real obstacles: cash flow gaps, unfocused marketing, hiring decisions.
</a:t>
            </a:r>
            <a:pPr indent="0" marL="0">
              <a:buNone/>
            </a:pPr>
            <a:r>
              <a:rPr lang="en-US" sz="15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They played for four hours. When it was over, the CEO said: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0" y="1188720"/>
            <a:ext cx="5212080" cy="3108960"/>
          </a:xfrm>
          <a:prstGeom prst="rect">
            <a:avLst/>
          </a:prstGeom>
          <a:solidFill>
            <a:srgbClr val="0E060C"/>
          </a:solidFill>
          <a:ln/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400800" y="1188720"/>
            <a:ext cx="109728" cy="310896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9" name="Text 7"/>
          <p:cNvSpPr/>
          <p:nvPr/>
        </p:nvSpPr>
        <p:spPr>
          <a:xfrm>
            <a:off x="6583680" y="1371600"/>
            <a:ext cx="48463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i="1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“Is this what business is? Because if it is, I think I finally understand it — and it seems fun.”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583680" y="36576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CEO, first Gamify Business session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02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Linear vs. Cloud Thinkers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457200" y="3703320"/>
            <a:ext cx="18288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neurospicy framework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1124712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247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Categories — Easy to Spot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  ·  gamifybusiness.com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280160"/>
            <a:ext cx="5303520" cy="3474720"/>
          </a:xfrm>
          <a:prstGeom prst="rect">
            <a:avLst/>
          </a:prstGeom>
          <a:solidFill>
            <a:srgbClr val="F5F0F8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280160"/>
            <a:ext cx="5303520" cy="4572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28016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LINEAR THINKERS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182880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Neurotypical  ·  A to Z process
</a:t>
            </a:r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 follow structured plans and frameworks. Traditional business plans work for them. Goal: keep the plan clear and comprehensive.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0" y="1280160"/>
            <a:ext cx="5303520" cy="3474720"/>
          </a:xfrm>
          <a:prstGeom prst="rect">
            <a:avLst/>
          </a:prstGeom>
          <a:solidFill>
            <a:srgbClr val="0E060C"/>
          </a:solidFill>
          <a:ln/>
          <a:effectLst>
            <a:outerShdw sx="100000" sy="100000" kx="0" ky="0" algn="bl" rotWithShape="0" blurRad="101600" dist="38100" dir="8100000">
              <a:srgbClr val="000000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400800" y="1280160"/>
            <a:ext cx="5303520" cy="4572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12" name="Text 10"/>
          <p:cNvSpPr/>
          <p:nvPr/>
        </p:nvSpPr>
        <p:spPr>
          <a:xfrm>
            <a:off x="6492240" y="128016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THINKERS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1828800"/>
            <a:ext cx="512064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Neurospicy  ·  ADD / ADHD / Spectrum
</a:t>
            </a:r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A, B, G, Squirrel, Clouds, Graph.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Needs variability: fill a blank, draw a circle, roll dice. Always something different or boredom wins.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93776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B2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~50% of Paul's clients are neurospicy — and his entire method is designed to serve both.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03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Trying to Please Everybody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457200" y="3703320"/>
            <a:ext cx="18288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Going broad kills your business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457200"/>
            <a:ext cx="1828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dirty="0">
                <a:solidFill>
                  <a:srgbClr val="FF2D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457200" y="1280160"/>
            <a:ext cx="1078992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i="1" dirty="0">
                <a:solidFill>
                  <a:srgbClr val="F5F0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Stop trying to please everybody. Stop it. Knock it off. As soon as you try to appeal to everyone, you gray yourself out.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5029200"/>
            <a:ext cx="1463040" cy="36576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51663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B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Paul Pape, Gamify Business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47472"/>
            <a:ext cx="1124712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11247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Broad = Invisible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6565392"/>
            <a:ext cx="11247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Unscripted Small Business Podcast  ·  gamifybusiness.com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325880"/>
            <a:ext cx="457200" cy="457200"/>
          </a:xfrm>
          <a:prstGeom prst="ellipse">
            <a:avLst/>
          </a:prstGeom>
          <a:solidFill>
            <a:srgbClr val="1A1A1A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325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97280" y="12801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sense your niche content isn't converting fast enough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148840"/>
            <a:ext cx="457200" cy="457200"/>
          </a:xfrm>
          <a:prstGeom prst="ellipse">
            <a:avLst/>
          </a:prstGeom>
          <a:solidFill>
            <a:srgbClr val="1A1A1A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2148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21031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broaden — more topics, more audiences, more channels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2971800"/>
            <a:ext cx="457200" cy="457200"/>
          </a:xfrm>
          <a:prstGeom prst="ellipse">
            <a:avLst/>
          </a:prstGeom>
          <a:solidFill>
            <a:srgbClr val="1A1A1A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2971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97280" y="292608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Each decision seems reasonable individually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" y="3794760"/>
            <a:ext cx="457200" cy="457200"/>
          </a:xfrm>
          <a:prstGeom prst="ellipse">
            <a:avLst/>
          </a:prstGeom>
          <a:solidFill>
            <a:srgbClr val="1A1A1A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37947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97280" y="37490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4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cumulative effect: you stop being recognizable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" y="4617720"/>
            <a:ext cx="457200" cy="457200"/>
          </a:xfrm>
          <a:prstGeom prst="ellipse">
            <a:avLst/>
          </a:prstGeom>
          <a:solidFill>
            <a:srgbClr val="FF2D78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" y="4617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97280" y="45720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8B2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Super fans can't find you. You've become noise.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06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84848"/>
            <a:ext cx="12161520" cy="73152"/>
          </a:xfrm>
          <a:prstGeom prst="rect">
            <a:avLst/>
          </a:prstGeom>
          <a:solidFill>
            <a:srgbClr val="FFB830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2D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04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0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Ride the Dragon of Passion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457200" y="3703320"/>
            <a:ext cx="1828800" cy="36576"/>
          </a:xfrm>
          <a:prstGeom prst="rect">
            <a:avLst/>
          </a:prstGeom>
          <a:solidFill>
            <a:srgbClr val="FF2D78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B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one handhold every business needs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Gamify Your Business — Paul Pape</dc:title>
  <dc:subject>PptxGenJS Presentation</dc:subject>
  <dc:creator>Jeremy Rivera / Unscripted Small Business Podcast</dc:creator>
  <cp:lastModifiedBy>Jeremy Rivera / Unscripted Small Business Podcast</cp:lastModifiedBy>
  <cp:revision>1</cp:revision>
  <dcterms:created xsi:type="dcterms:W3CDTF">2026-06-04T17:49:31Z</dcterms:created>
  <dcterms:modified xsi:type="dcterms:W3CDTF">2026-06-04T17:49:31Z</dcterms:modified>
</cp:coreProperties>
</file>