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f7090653e542b7" /><Relationship Type="http://schemas.openxmlformats.org/officeDocument/2006/relationships/extended-properties" Target="/docProps/app.xml" Id="R357e7eb2eef240d4" /><Relationship Type="http://schemas.openxmlformats.org/officeDocument/2006/relationships/officeDocument" Target="/ppt/presentation.xml" Id="Rf0f3226849d843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65d0945b9a41a1"/>
  </p:sldMasterIdLst>
  <p:notesMasterIdLst>
    <p:notesMasterId xmlns:r="http://schemas.openxmlformats.org/officeDocument/2006/relationships" r:id="R979983c7c7d3474c"/>
  </p:notesMasterIdLst>
  <p:sldIdLst>
    <p:sldId xmlns:r="http://schemas.openxmlformats.org/officeDocument/2006/relationships" id="256" r:id="Ra46924ba6daf4b6a"/>
    <p:sldId xmlns:r="http://schemas.openxmlformats.org/officeDocument/2006/relationships" id="257" r:id="Rf7217098acd7425c"/>
    <p:sldId xmlns:r="http://schemas.openxmlformats.org/officeDocument/2006/relationships" id="258" r:id="Rec881a56f9464955"/>
    <p:sldId xmlns:r="http://schemas.openxmlformats.org/officeDocument/2006/relationships" id="259" r:id="Ra8935b3e16af4867"/>
    <p:sldId xmlns:r="http://schemas.openxmlformats.org/officeDocument/2006/relationships" id="260" r:id="Rc5d4348c577c4add"/>
    <p:sldId xmlns:r="http://schemas.openxmlformats.org/officeDocument/2006/relationships" id="261" r:id="R1831f69fe1e64fdb"/>
    <p:sldId xmlns:r="http://schemas.openxmlformats.org/officeDocument/2006/relationships" id="262" r:id="R0cff8b7ebe794331"/>
    <p:sldId xmlns:r="http://schemas.openxmlformats.org/officeDocument/2006/relationships" id="263" r:id="R6ef74a26b9824106"/>
    <p:sldId xmlns:r="http://schemas.openxmlformats.org/officeDocument/2006/relationships" id="264" r:id="R1aefbfc8cc9e460e"/>
    <p:sldId xmlns:r="http://schemas.openxmlformats.org/officeDocument/2006/relationships" id="265" r:id="Rab64f00eb73d45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64be97d8014739" /><Relationship Type="http://schemas.openxmlformats.org/officeDocument/2006/relationships/slideMaster" Target="/ppt/slideMasters/slideMaster1.xml" Id="R5e65d0945b9a41a1" /><Relationship Type="http://schemas.openxmlformats.org/officeDocument/2006/relationships/notesMaster" Target="/ppt/notesMasters/notesMaster1.xml" Id="R979983c7c7d3474c" /><Relationship Type="http://schemas.openxmlformats.org/officeDocument/2006/relationships/presProps" Target="/ppt/presProps.xml" Id="Rb472333e851b41c8" /><Relationship Type="http://schemas.openxmlformats.org/officeDocument/2006/relationships/tableStyles" Target="/ppt/tableStyles.xml" Id="R21ef81543e7a4c1f" /><Relationship Type="http://schemas.openxmlformats.org/officeDocument/2006/relationships/slide" Target="/ppt/slides/slide1.xml" Id="Ra46924ba6daf4b6a" /><Relationship Type="http://schemas.openxmlformats.org/officeDocument/2006/relationships/slide" Target="/ppt/slides/slide2.xml" Id="Rf7217098acd7425c" /><Relationship Type="http://schemas.openxmlformats.org/officeDocument/2006/relationships/slide" Target="/ppt/slides/slide3.xml" Id="Rec881a56f9464955" /><Relationship Type="http://schemas.openxmlformats.org/officeDocument/2006/relationships/slide" Target="/ppt/slides/slide4.xml" Id="Ra8935b3e16af4867" /><Relationship Type="http://schemas.openxmlformats.org/officeDocument/2006/relationships/slide" Target="/ppt/slides/slide5.xml" Id="Rc5d4348c577c4add" /><Relationship Type="http://schemas.openxmlformats.org/officeDocument/2006/relationships/slide" Target="/ppt/slides/slide6.xml" Id="R1831f69fe1e64fdb" /><Relationship Type="http://schemas.openxmlformats.org/officeDocument/2006/relationships/slide" Target="/ppt/slides/slide7.xml" Id="R0cff8b7ebe794331" /><Relationship Type="http://schemas.openxmlformats.org/officeDocument/2006/relationships/slide" Target="/ppt/slides/slide8.xml" Id="R6ef74a26b9824106" /><Relationship Type="http://schemas.openxmlformats.org/officeDocument/2006/relationships/slide" Target="/ppt/slides/slide9.xml" Id="R1aefbfc8cc9e460e" /><Relationship Type="http://schemas.openxmlformats.org/officeDocument/2006/relationships/slide" Target="/ppt/slides/slide10.xml" Id="Rab64f00eb73d45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2f4db902514a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3ca8d20fa642f9" /><Relationship Type="http://schemas.openxmlformats.org/officeDocument/2006/relationships/notesMaster" Target="/ppt/notesMasters/notesMaster1.xml" Id="R10e2fecb2a5440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52a3701aff64c42" /><Relationship Type="http://schemas.openxmlformats.org/officeDocument/2006/relationships/notesMaster" Target="/ppt/notesMasters/notesMaster1.xml" Id="Rfe95f60779bc43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71fa6581be40a4" /><Relationship Type="http://schemas.openxmlformats.org/officeDocument/2006/relationships/notesMaster" Target="/ppt/notesMasters/notesMaster1.xml" Id="Raa8b1b3b68a043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1b312f8b1f474d" /><Relationship Type="http://schemas.openxmlformats.org/officeDocument/2006/relationships/notesMaster" Target="/ppt/notesMasters/notesMaster1.xml" Id="R16178e5d182442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6dbed3f025425b" /><Relationship Type="http://schemas.openxmlformats.org/officeDocument/2006/relationships/notesMaster" Target="/ppt/notesMasters/notesMaster1.xml" Id="R6fe38445c01a4d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d43cd307084328" /><Relationship Type="http://schemas.openxmlformats.org/officeDocument/2006/relationships/notesMaster" Target="/ppt/notesMasters/notesMaster1.xml" Id="R092eedb9e57b4a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b7b19aeea334a70" /><Relationship Type="http://schemas.openxmlformats.org/officeDocument/2006/relationships/notesMaster" Target="/ppt/notesMasters/notesMaster1.xml" Id="Rffe985ffbb534fb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caa0b76f21498e" /><Relationship Type="http://schemas.openxmlformats.org/officeDocument/2006/relationships/notesMaster" Target="/ppt/notesMasters/notesMaster1.xml" Id="Rbf5d3200d97c41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e46a315cc34f49" /><Relationship Type="http://schemas.openxmlformats.org/officeDocument/2006/relationships/notesMaster" Target="/ppt/notesMasters/notesMaster1.xml" Id="R2c75f25b082646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927ff9f81b4062" /><Relationship Type="http://schemas.openxmlformats.org/officeDocument/2006/relationships/notesMaster" Target="/ppt/notesMasters/notesMaster1.xml" Id="R0ecc3a2885ae48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开场先定义产品：这是 DSH 的开源 Agentic 图片工作流插件。点击首屏 GitHub 链接可直接打开项目仓库。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https://github.com/KaichenCurry/dsh-design-mode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准确表达背景：OpenDesign 的能力和自然语言评论值得借鉴；问题在于新手的下一步选择成本。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screenshot: OpenDesign interface, 截屏2026-08-23 上午9.46.36.png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对比的是交互范式，不是模型强弱。DSH Design Mode 把澄清和状态管理交给 Agent。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screenshots: OpenDesign and DSH Design Mode comparison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这一页只讲四个稳定目标：意图、画布、路由和治理。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https://github.com/deepseek-ai/deepseek-harness/blob/master/docs/architecture.md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按用户实际操作顺序讲：输入、问答、画布、工具、评论、回流。最重要的是连续性。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Design Mode V1 workflow and acceptance criteria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本页对应真实录屏章节：实机演示 · 模式入口。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edited recording and poster: 01-mode-poster.jpg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本页对应真实录屏章节：实机演示 · ASK_USER。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edited recording and poster: 02-clarify-poster.jpg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本页对应真实录屏章节：实机演示 · 图片工具。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edited recording and poster: 03-tools-poster.jpg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本页对应真实录屏章节：实机演示 · 插件设置。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edited recording and poster: 04-settings-poster.jpg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从左侧代码说明统一请求，从右侧流程说明 Host 如何把上下文、Agent、任务队列和专业模型串起来。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https://github.com/KaichenCurry/dsh-design-mode</a:t>
            </a:r>
          </a:p>
          <a:p xmlns:a="http://schemas.openxmlformats.org/drawingml/2006/main">
            <a:r>
              <a:t>- https://github.com/deepseek-ai/deepseek-harness/blob/master/docs/architecture.md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9a998b2d5848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2f5952ee5f48de" /><Relationship Type="http://schemas.openxmlformats.org/officeDocument/2006/relationships/slideLayout" Target="/ppt/slideLayouts/slideLayout1.xml" Id="R6a314088734f4f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314088734f4f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2292cf8014d6b" /><Relationship Type="http://schemas.openxmlformats.org/officeDocument/2006/relationships/hyperlink" Target="https://github.com/KaichenCurry/dsh-design-mode" TargetMode="External" Id="R5ac345647b244602" /><Relationship Type="http://schemas.openxmlformats.org/officeDocument/2006/relationships/notesSlide" Target="/ppt/notesSlides/notesSlide1.xml" Id="R00661c3a4786415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c11e07ddb14ed7" /><Relationship Type="http://schemas.openxmlformats.org/officeDocument/2006/relationships/image" Target="/ppt/media/image.png" Id="R3661c86f03b44fce" /><Relationship Type="http://schemas.openxmlformats.org/officeDocument/2006/relationships/notesSlide" Target="/ppt/notesSlides/notesSlide2.xml" Id="Rf5dc6a3b678648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f4e61bb9c54f86" /><Relationship Type="http://schemas.openxmlformats.org/officeDocument/2006/relationships/image" Target="/ppt/media/image2.png" Id="R997b91abf2c147e8" /><Relationship Type="http://schemas.openxmlformats.org/officeDocument/2006/relationships/image" Target="/ppt/media/image3.png" Id="R250550d459d04c1d" /><Relationship Type="http://schemas.openxmlformats.org/officeDocument/2006/relationships/notesSlide" Target="/ppt/notesSlides/notesSlide3.xml" Id="Ra1607be8724e40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f69afbe8d4a2a" /><Relationship Type="http://schemas.openxmlformats.org/officeDocument/2006/relationships/notesSlide" Target="/ppt/notesSlides/notesSlide4.xml" Id="R9a591b43762d4ed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15c2b18384e94" /><Relationship Type="http://schemas.openxmlformats.org/officeDocument/2006/relationships/notesSlide" Target="/ppt/notesSlides/notesSlide5.xml" Id="Rd3bf247bcfa7462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d2f6abcb91449c" /><Relationship Type="http://schemas.openxmlformats.org/officeDocument/2006/relationships/image" Target="/ppt/media/image.jpeg" Id="Rc6ee88be44124d60" /><Relationship Type="http://schemas.openxmlformats.org/officeDocument/2006/relationships/notesSlide" Target="/ppt/notesSlides/notesSlide6.xml" Id="R51abf830010e43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bd2ce2fce04757" /><Relationship Type="http://schemas.openxmlformats.org/officeDocument/2006/relationships/image" Target="/ppt/media/image2.jpeg" Id="R47b18f5bf4a84ed4" /><Relationship Type="http://schemas.openxmlformats.org/officeDocument/2006/relationships/notesSlide" Target="/ppt/notesSlides/notesSlide7.xml" Id="R79ee2b609e7f46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39a2a49fd64a79" /><Relationship Type="http://schemas.openxmlformats.org/officeDocument/2006/relationships/image" Target="/ppt/media/image3.jpeg" Id="R330cc4fedd204f96" /><Relationship Type="http://schemas.openxmlformats.org/officeDocument/2006/relationships/notesSlide" Target="/ppt/notesSlides/notesSlide8.xml" Id="R8908d75a1b63433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79da0a20d541ae" /><Relationship Type="http://schemas.openxmlformats.org/officeDocument/2006/relationships/image" Target="/ppt/media/image4.jpeg" Id="Rc581e11a26934397" /><Relationship Type="http://schemas.openxmlformats.org/officeDocument/2006/relationships/notesSlide" Target="/ppt/notesSlides/notesSlide9.xml" Id="Re639fd2d2dbc4c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a4fa4f6954c46" /><Relationship Type="http://schemas.openxmlformats.org/officeDocument/2006/relationships/notesSlide" Target="/ppt/notesSlides/notesSlide10.xml" Id="R407af7afce174e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0C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52F324-BD67-4DF2-A643-C8439D74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857250"/>
            <a:ext cx="3619500" cy="3619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8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5899E4-2702-4F96-8750-BED5221B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695450"/>
            <a:ext cx="1905000" cy="1905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2B5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352A13-4F63-476C-8ACC-D70DF606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800100"/>
            <a:ext cx="552450" cy="552450"/>
          </a:xfrm>
          <a:prstGeom xmlns:a="http://schemas.openxmlformats.org/drawingml/2006/main" prst="roundRect">
            <a:avLst>
              <a:gd name="adj" fmla="val 29310"/>
            </a:avLst>
          </a:prstGeom>
          <a:solidFill xmlns:a="http://schemas.openxmlformats.org/drawingml/2006/main">
            <a:srgbClr val="3975E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CFDD2C-2AC4-4036-8E5A-85E90986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8001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2F176E-7FCB-4885-B5EB-388D94DA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5049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FAFFF"/>
                </a:solidFill>
              </a:defRPr>
            </a:pPr>
            <a:r>
              <a:rPr sz="825" b="1">
                <a:solidFill>
                  <a:srgbClr val="8FAFFF"/>
                </a:solidFill>
              </a:rPr>
              <a:t>OPEN SOURCE · BUILT FOR DSH</a:t>
            </a:r>
          </a:p>
        </p:txBody>
      </p:sp>
      <p:sp>
        <p:nvSpPr>
          <p:cNvPr id="6" name="cover-title">
            <a:extLst xmlns:a="http://schemas.openxmlformats.org/drawingml/2006/main">
              <a:ext uri="{FF2B5EF4-FFF2-40B4-BE49-F238E27FC236}">
                <a16:creationId xmlns:a16="http://schemas.microsoft.com/office/drawing/2014/main" id="{B0066F70-DF39-4CEE-B9F9-8B16C7DE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14550"/>
            <a:ext cx="952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DSH Design Mode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473EAE-5BAD-4F37-9F24-24418C3E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14650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72A0FF"/>
                </a:solidFill>
              </a:defRPr>
            </a:pPr>
            <a:r>
              <a:rPr sz="2250" b="1">
                <a:solidFill>
                  <a:srgbClr val="72A0FF"/>
                </a:solidFill>
              </a:rPr>
              <a:t>让创作过程具备上下文、可追溯性与扩展能力。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936FA1-A263-4ADE-A275-A0662910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676650"/>
            <a:ext cx="723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AAB3C0"/>
                </a:solidFill>
              </a:defRPr>
            </a:pPr>
            <a:r>
              <a:rPr sz="1275" b="0">
                <a:solidFill>
                  <a:srgbClr val="AAB3C0"/>
                </a:solidFill>
              </a:rPr>
              <a:t>用户负责目标与判断；Agent 负责澄清、编排和状态管理；无限画布承载视觉结果。</a:t>
            </a:r>
          </a:p>
        </p:txBody>
      </p:sp>
      <p:sp>
        <p:nvSpPr>
          <p:cNvPr id="9" name="github-link-background">
            <a:extLst xmlns:a="http://schemas.openxmlformats.org/drawingml/2006/main">
              <a:ext uri="{FF2B5EF4-FFF2-40B4-BE49-F238E27FC236}">
                <a16:creationId xmlns:a16="http://schemas.microsoft.com/office/drawing/2014/main" id="{F517050F-5BA8-40ED-8A23-5DE0F5DC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29150"/>
            <a:ext cx="5029200" cy="514350"/>
          </a:xfrm>
          <a:prstGeom xmlns:a="http://schemas.openxmlformats.org/drawingml/2006/main" prst="roundRect">
            <a:avLst>
              <a:gd name="adj" fmla="val 27778"/>
            </a:avLst>
          </a:prstGeom>
          <a:solidFill xmlns:a="http://schemas.openxmlformats.org/drawingml/2006/main">
            <a:srgbClr val="121925"/>
          </a:solidFill>
          <a:ln xmlns:a="http://schemas.openxmlformats.org/drawingml/2006/main" w="9525">
            <a:solidFill>
              <a:srgbClr val="3F5F9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640E53-393F-462B-A9DB-7B845AE2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629150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8FB2FF"/>
                </a:solidFill>
              </a:defRPr>
            </a:pPr>
            <a:r>
              <a:rPr sz="1050" b="1">
                <a:solidFill>
                  <a:srgbClr val="8FB2FF"/>
                </a:solidFill>
                <a:hlinkClick xmlns:r="http://schemas.openxmlformats.org/officeDocument/2006/relationships" r:id="R5ac345647b244602"/>
              </a:rPr>
              <a:t>https://github.com/KaichenCurry/dsh-design-mode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2A5EA9-1404-484B-86FF-59EF2C6A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96265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68717F"/>
                </a:solidFill>
              </a:defRPr>
            </a:pPr>
            <a:r>
              <a:rPr sz="675" b="1">
                <a:solidFill>
                  <a:srgbClr val="68717F"/>
                </a:solidFill>
              </a:rPr>
              <a:t>DEEPSEEK HARNESS · AGENTIC IMAGE WORKFLOW · 2026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FF9226-4E12-4F3F-8143-34A19F721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68717F"/>
                </a:solidFill>
              </a:defRPr>
            </a:pPr>
            <a:r>
              <a:rPr sz="675" b="1">
                <a:solidFill>
                  <a:srgbClr val="68717F"/>
                </a:solidFill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1112112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F4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1BE9B8-C18E-4ABB-B14A-177905C13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975EE"/>
                </a:solidFill>
              </a:defRPr>
            </a:pPr>
            <a:r>
              <a:rPr sz="825" b="1">
                <a:solidFill>
                  <a:srgbClr val="3975EE"/>
                </a:solidFill>
              </a:rPr>
              <a:t>01 / 产品背景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E994FBC-5747-49D4-B095-357E93E8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001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11317"/>
                </a:solidFill>
              </a:defRPr>
            </a:pPr>
            <a:r>
              <a:rPr sz="2925" b="1">
                <a:solidFill>
                  <a:srgbClr val="111317"/>
                </a:solidFill>
              </a:rPr>
              <a:t>AI 设计的瓶颈，正从能力不足转向决策成本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A13286-7E0B-4B21-8329-BE8B1B5E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5048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8717D"/>
                </a:solidFill>
              </a:defRPr>
            </a:pPr>
            <a:r>
              <a:rPr sz="1275" b="0">
                <a:solidFill>
                  <a:srgbClr val="68717D"/>
                </a:solidFill>
              </a:rPr>
              <a:t>OpenDesign 展示了开放式 AI 设计工作台的能力上限；对新用户而言，高密度能力也意味着在表达目标前先学习产品结构和操作路径。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9730F-0C2D-4803-8DB4-886C4AC8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66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3975EE"/>
                </a:solidFill>
              </a:defRPr>
            </a:pPr>
            <a:r>
              <a:rPr sz="3600" b="1">
                <a:solidFill>
                  <a:srgbClr val="3975EE"/>
                </a:solidFill>
              </a:rPr>
              <a:t>≠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F0D78-C317-46BB-9C18-2B8BE8C51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667000"/>
            <a:ext cx="3714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功能数量</a:t>
            </a:r>
          </a:p>
          <a:p xmlns:a="http://schemas.openxmlformats.org/drawingml/2006/main">
            <a:pPr algn="l">
              <a:defRPr sz="2025" b="1">
                <a:solidFill>
                  <a:srgbClr val="111317"/>
                </a:solidFill>
              </a:defRPr>
            </a:pPr>
            <a:r>
              <a:rPr sz="2025" b="1">
                <a:solidFill>
                  <a:srgbClr val="111317"/>
                </a:solidFill>
              </a:rPr>
              <a:t>不等于任务完成效率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4CDD9-EF2B-43DA-B822-D2CCF115E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447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CE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C4D4D-9175-4795-A64F-3F551E7E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624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B3038"/>
                </a:solidFill>
              </a:defRPr>
            </a:pPr>
            <a:r>
              <a:rPr sz="1275" b="1">
                <a:solidFill>
                  <a:srgbClr val="2B3038"/>
                </a:solidFill>
              </a:rPr>
              <a:t>面向普通创作者的关键，不是再增加一排按钮，</a:t>
            </a:r>
          </a:p>
          <a:p xmlns:a="http://schemas.openxmlformats.org/drawingml/2006/main">
            <a:pPr algn="l">
              <a:defRPr sz="1275" b="1">
                <a:solidFill>
                  <a:srgbClr val="2B3038"/>
                </a:solidFill>
              </a:defRPr>
            </a:pPr>
            <a:r>
              <a:rPr sz="1275" b="1">
                <a:solidFill>
                  <a:srgbClr val="2B3038"/>
                </a:solidFill>
              </a:rPr>
              <a:t>而是降低每一步的判断负担。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69CA7C-FDDC-4D04-A32E-EA94E435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238250"/>
            <a:ext cx="5962650" cy="4476750"/>
          </a:xfrm>
          <a:prstGeom xmlns:a="http://schemas.openxmlformats.org/drawingml/2006/main" prst="roundRect">
            <a:avLst>
              <a:gd name="adj" fmla="val 38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1E9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720B26-8EA9-4D14-9B1B-102CE038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1247775"/>
            <a:ext cx="59436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AFB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FD7052-C6DD-459E-9DE0-CC3725EE3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13620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F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5F6055-E1CE-42A9-A869-1460325E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6925" y="13620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BC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4FE385-D227-431E-A264-E7C1A69C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3620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84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61c86f03b44fce"/>
          <a:srcRect xmlns:a="http://schemas.openxmlformats.org/drawingml/2006/main" l="5449" t="0" r="544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1638300"/>
            <a:ext cx="5772150" cy="3981450"/>
          </a:xfrm>
          <a:prstGeom xmlns:a="http://schemas.openxmlformats.org/drawingml/2006/main" prst="roundRect">
            <a:avLst>
              <a:gd name="adj" fmla="val 1914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5BBD0C-7000-4DA5-8D54-7835FE4C2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562100"/>
            <a:ext cx="11620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1262A4-10DA-4D70-A7BC-D771DA78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562100"/>
            <a:ext cx="1162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717D"/>
                </a:solidFill>
              </a:defRPr>
            </a:pPr>
            <a:r>
              <a:rPr sz="750" b="1">
                <a:solidFill>
                  <a:srgbClr val="68717D"/>
                </a:solidFill>
              </a:rPr>
              <a:t>宽能力入口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99DC56-4856-425C-9C98-A31EF06C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0670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FA8AFE-DA54-4406-888B-E95A50B24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067050"/>
            <a:ext cx="125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717D"/>
                </a:solidFill>
              </a:defRPr>
            </a:pPr>
            <a:r>
              <a:rPr sz="750" b="1">
                <a:solidFill>
                  <a:srgbClr val="68717D"/>
                </a:solidFill>
              </a:rPr>
              <a:t>选择密度高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875144-B7B2-4C80-A94B-CD142F05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410200"/>
            <a:ext cx="17907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F784EB-43D9-4033-AB56-0903F0B4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410200"/>
            <a:ext cx="1790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717D"/>
                </a:solidFill>
              </a:defRPr>
            </a:pPr>
            <a:r>
              <a:rPr sz="750" b="1">
                <a:solidFill>
                  <a:srgbClr val="68717D"/>
                </a:solidFill>
              </a:rPr>
              <a:t>结果依赖经验继续推进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29D507-5B75-40E5-BFE3-BCA38F7CF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29AA6"/>
                </a:solidFill>
              </a:defRPr>
            </a:pPr>
            <a:r>
              <a:rPr sz="675" b="1">
                <a:solidFill>
                  <a:srgbClr val="929AA6"/>
                </a:solidFill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6425615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853606-55A0-4BB7-B21B-12E19F7E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005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975EE"/>
                </a:solidFill>
              </a:defRPr>
            </a:pPr>
            <a:r>
              <a:rPr sz="825" b="1">
                <a:solidFill>
                  <a:srgbClr val="3975EE"/>
                </a:solidFill>
              </a:rPr>
              <a:t>02 / 产品定位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0FF4E53-55F6-49EB-A5C7-06D8ABC5F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704850"/>
            <a:ext cx="9429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075" b="1">
                <a:solidFill>
                  <a:srgbClr val="111317"/>
                </a:solidFill>
              </a:defRPr>
            </a:pPr>
            <a:r>
              <a:rPr sz="3075" b="1">
                <a:solidFill>
                  <a:srgbClr val="111317"/>
                </a:solidFill>
              </a:rPr>
              <a:t>从能力优先，转向意图优先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C2C88A-B3B5-4593-9405-4BB5D2E7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1447800"/>
            <a:ext cx="8001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8717D"/>
                </a:solidFill>
              </a:defRPr>
            </a:pPr>
            <a:r>
              <a:rPr sz="1200" b="0">
                <a:solidFill>
                  <a:srgbClr val="68717D"/>
                </a:solidFill>
              </a:rPr>
              <a:t>保留无限画布与专业图片工具，改变任务入口：用户先表达目标，Agent 补齐关键约束，画布只在执行阶段加入当前会话。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25C476-509B-426C-BC4D-A2CE142E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5105400" cy="369570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F8F9FB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403816-BDEB-4123-9492-ECC76F6B1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86000"/>
            <a:ext cx="5105400" cy="369570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9525">
            <a:solidFill>
              <a:srgbClr val="BDD0FA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DFF552-2FD9-40BD-B94E-A146C874F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76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317"/>
                </a:solidFill>
              </a:defRPr>
            </a:pPr>
            <a:r>
              <a:rPr sz="1050" b="1">
                <a:solidFill>
                  <a:srgbClr val="111317"/>
                </a:solidFill>
              </a:rPr>
              <a:t>OPEN DESIGN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7C218-832D-4435-829D-51F73A07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4765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29AA6"/>
                </a:solidFill>
              </a:defRPr>
            </a:pPr>
            <a:r>
              <a:rPr sz="750" b="1">
                <a:solidFill>
                  <a:srgbClr val="929AA6"/>
                </a:solidFill>
              </a:rPr>
              <a:t>CAPABILITY FIRST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D0A449-1EAC-4B06-BABD-270AA917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4765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975EE"/>
                </a:solidFill>
              </a:defRPr>
            </a:pPr>
            <a:r>
              <a:rPr sz="1050" b="1">
                <a:solidFill>
                  <a:srgbClr val="3975EE"/>
                </a:solidFill>
              </a:rPr>
              <a:t>DSH DESIGN MODE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968D35-1193-4DF6-9D70-D956B64C5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476500"/>
            <a:ext cx="1695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3975EE"/>
                </a:solidFill>
              </a:defRPr>
            </a:pPr>
            <a:r>
              <a:rPr sz="750" b="1">
                <a:solidFill>
                  <a:srgbClr val="3975EE"/>
                </a:solidFill>
              </a:rPr>
              <a:t>INTENT FIRST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7b91abf2c147e8"/>
          <a:srcRect xmlns:a="http://schemas.openxmlformats.org/drawingml/2006/main" l="0" t="8997" r="0" b="89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857500"/>
            <a:ext cx="4762500" cy="2400300"/>
          </a:xfrm>
          <a:prstGeom xmlns:a="http://schemas.openxmlformats.org/drawingml/2006/main" prst="roundRect">
            <a:avLst>
              <a:gd name="adj" fmla="val 3968"/>
            </a:avLst>
          </a:prstGeom>
        </p:spPr>
      </p:pic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0550d459d04c1d"/>
          <a:srcRect xmlns:a="http://schemas.openxmlformats.org/drawingml/2006/main" l="0" t="5154" r="0" b="51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48450" y="2857500"/>
            <a:ext cx="4762500" cy="2400300"/>
          </a:xfrm>
          <a:prstGeom xmlns:a="http://schemas.openxmlformats.org/drawingml/2006/main" prst="roundRect">
            <a:avLst>
              <a:gd name="adj" fmla="val 3968"/>
            </a:avLst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1EEB19-827D-4946-9EC7-8437F05BD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864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11317"/>
                </a:solidFill>
              </a:defRPr>
            </a:pPr>
            <a:r>
              <a:rPr sz="1200" b="1">
                <a:solidFill>
                  <a:srgbClr val="111317"/>
                </a:solidFill>
              </a:rPr>
              <a:t>界面教用户认识工具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B6181E-19AA-4BC4-B475-79C896740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4864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8717D"/>
                </a:solidFill>
              </a:defRPr>
            </a:pPr>
            <a:r>
              <a:rPr sz="900" b="0">
                <a:solidFill>
                  <a:srgbClr val="68717D"/>
                </a:solidFill>
              </a:rPr>
              <a:t>成熟设计师 · 高自由度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366015-D64C-4E7F-9F64-8CA78EC2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4864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975EE"/>
                </a:solidFill>
              </a:defRPr>
            </a:pPr>
            <a:r>
              <a:rPr sz="1200" b="1">
                <a:solidFill>
                  <a:srgbClr val="3975EE"/>
                </a:solidFill>
              </a:rPr>
              <a:t>Agent 帮用户做出决定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25AC99-BB80-4E21-BD70-1728C144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5486400"/>
            <a:ext cx="2038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3975EE"/>
                </a:solidFill>
              </a:defRPr>
            </a:pPr>
            <a:r>
              <a:rPr sz="900" b="0">
                <a:solidFill>
                  <a:srgbClr val="3975EE"/>
                </a:solidFill>
              </a:rPr>
              <a:t>普通创作者 · 连续会话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E8769-B17F-4258-AAEC-AE7D8AFB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733800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13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A7E21-0B1F-4A9B-AAA1-0C203F146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733800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VS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630592-DA25-4E78-9495-628C7191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29AA6"/>
                </a:solidFill>
              </a:defRPr>
            </a:pPr>
            <a:r>
              <a:rPr sz="675" b="1">
                <a:solidFill>
                  <a:srgbClr val="929AA6"/>
                </a:solidFill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8435689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0C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C0D416-F1E0-4930-BACA-A42BA69E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A0FF"/>
                </a:solidFill>
              </a:defRPr>
            </a:pPr>
            <a:r>
              <a:rPr sz="825" b="1">
                <a:solidFill>
                  <a:srgbClr val="72A0FF"/>
                </a:solidFill>
              </a:rPr>
              <a:t>03 / 产品目标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A43EC6-737A-4CB1-B934-C0C67E95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61950"/>
            <a:ext cx="2343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1922"/>
          </a:solidFill>
          <a:ln xmlns:a="http://schemas.openxmlformats.org/drawingml/2006/main" w="9525">
            <a:solidFill>
              <a:srgbClr val="343A45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2A0A62-B555-49C1-9FB0-6D3C8F34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61950"/>
            <a:ext cx="2343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A0A9B6"/>
                </a:solidFill>
              </a:defRPr>
            </a:pPr>
            <a:r>
              <a:rPr sz="750" b="1">
                <a:solidFill>
                  <a:srgbClr val="A0A9B6"/>
                </a:solidFill>
              </a:rPr>
              <a:t>EVERYTHING IS A PLUGIN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34B95B-88F0-4EB7-AC38-0D705CAC8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74295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FFFFFF"/>
                </a:solidFill>
              </a:defRPr>
            </a:pPr>
            <a:r>
              <a:rPr sz="5400" b="1">
                <a:solidFill>
                  <a:srgbClr val="FFFFFF"/>
                </a:solidFill>
              </a:rPr>
              <a:t>DESIGN</a:t>
            </a:r>
          </a:p>
          <a:p xmlns:a="http://schemas.openxmlformats.org/drawingml/2006/main">
            <a:pPr algn="l">
              <a:defRPr sz="5400" b="1">
                <a:solidFill>
                  <a:srgbClr val="FFFFFF"/>
                </a:solidFill>
              </a:defRPr>
            </a:pPr>
            <a:r>
              <a:rPr sz="5400" b="1">
                <a:solidFill>
                  <a:srgbClr val="FFFFFF"/>
                </a:solidFill>
              </a:rPr>
              <a:t>IS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EBDB29-9B6F-4488-B92E-867629E9F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905125"/>
            <a:ext cx="3810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72A0FF"/>
                </a:solidFill>
              </a:defRPr>
            </a:pPr>
            <a:r>
              <a:rPr sz="5400" b="1">
                <a:solidFill>
                  <a:srgbClr val="72A0FF"/>
                </a:solidFill>
              </a:rPr>
              <a:t>PLUGIN.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69C8B-D57A-446C-860D-4E8259F3C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295400"/>
            <a:ext cx="4057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7AFBA"/>
                </a:solidFill>
              </a:defRPr>
            </a:pPr>
            <a:r>
              <a:rPr sz="1350" b="0">
                <a:solidFill>
                  <a:srgbClr val="A7AFBA"/>
                </a:solidFill>
              </a:rPr>
              <a:t>Design Mode 不建立独立聊天系统，而是把设计任务作为可组合、可路由、可审计的 Agent 能力接入原生会话。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5A272-D6F3-4852-8C32-B656BC40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2457450" cy="1352550"/>
          </a:xfrm>
          <a:prstGeom xmlns:a="http://schemas.openxmlformats.org/drawingml/2006/main" prst="roundRect">
            <a:avLst>
              <a:gd name="adj" fmla="val 9859"/>
            </a:avLst>
          </a:prstGeom>
          <a:solidFill xmlns:a="http://schemas.openxmlformats.org/drawingml/2006/main">
            <a:srgbClr val="12161D"/>
          </a:solidFill>
          <a:ln xmlns:a="http://schemas.openxmlformats.org/drawingml/2006/main" w="9525">
            <a:solidFill>
              <a:srgbClr val="30364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38EC9-FF1D-476C-8783-CE5BB439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1965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A0FF"/>
                </a:solidFill>
              </a:defRPr>
            </a:pPr>
            <a:r>
              <a:rPr sz="750" b="1">
                <a:solidFill>
                  <a:srgbClr val="72A0FF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BEEA16-4FBF-4612-B35A-E748076A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816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意图收敛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84CC0D-B04A-41B6-8209-DD09ECECC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24500"/>
            <a:ext cx="2076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929AA7"/>
                </a:solidFill>
              </a:defRPr>
            </a:pPr>
            <a:r>
              <a:rPr sz="825" b="0">
                <a:solidFill>
                  <a:srgbClr val="929AA7"/>
                </a:solidFill>
              </a:rPr>
              <a:t>ask_user 用 3–5 轮问题补齐真正影响结果的变量。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42E102-A585-47AC-BEEA-125B55AF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648200"/>
            <a:ext cx="2457450" cy="1352550"/>
          </a:xfrm>
          <a:prstGeom xmlns:a="http://schemas.openxmlformats.org/drawingml/2006/main" prst="roundRect">
            <a:avLst>
              <a:gd name="adj" fmla="val 9859"/>
            </a:avLst>
          </a:prstGeom>
          <a:solidFill xmlns:a="http://schemas.openxmlformats.org/drawingml/2006/main">
            <a:srgbClr val="12161D"/>
          </a:solidFill>
          <a:ln xmlns:a="http://schemas.openxmlformats.org/drawingml/2006/main" w="9525">
            <a:solidFill>
              <a:srgbClr val="30364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458B26-A2A5-4D7D-8894-A5CEDF30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81965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A0FF"/>
                </a:solidFill>
              </a:defRPr>
            </a:pPr>
            <a:r>
              <a:rPr sz="750" b="1">
                <a:solidFill>
                  <a:srgbClr val="72A0FF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6B2FA-3A62-45FB-8F2B-70266221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1816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视觉工作区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9C548F-788A-42A5-84B3-977A5517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524500"/>
            <a:ext cx="2076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929AA7"/>
                </a:solidFill>
              </a:defRPr>
            </a:pPr>
            <a:r>
              <a:rPr sz="825" b="0">
                <a:solidFill>
                  <a:srgbClr val="929AA7"/>
                </a:solidFill>
              </a:rPr>
              <a:t>会话记录决策，画布承载选择、编辑与结果。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F6A363-CDDB-49F7-8F50-4F1C6914D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48200"/>
            <a:ext cx="2457450" cy="1352550"/>
          </a:xfrm>
          <a:prstGeom xmlns:a="http://schemas.openxmlformats.org/drawingml/2006/main" prst="roundRect">
            <a:avLst>
              <a:gd name="adj" fmla="val 9859"/>
            </a:avLst>
          </a:prstGeom>
          <a:solidFill xmlns:a="http://schemas.openxmlformats.org/drawingml/2006/main">
            <a:srgbClr val="12161D"/>
          </a:solidFill>
          <a:ln xmlns:a="http://schemas.openxmlformats.org/drawingml/2006/main" w="9525">
            <a:solidFill>
              <a:srgbClr val="30364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ADE51C-DAA0-4C65-A07E-641E8B0F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81965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A0FF"/>
                </a:solidFill>
              </a:defRPr>
            </a:pPr>
            <a:r>
              <a:rPr sz="750" b="1">
                <a:solidFill>
                  <a:srgbClr val="72A0FF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C14660-9EB5-4E6D-8692-F03DEE45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1816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能力路由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C72AD3-E91D-4696-AD8D-E4087714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524500"/>
            <a:ext cx="2076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929AA7"/>
                </a:solidFill>
              </a:defRPr>
            </a:pPr>
            <a:r>
              <a:rPr sz="825" b="0">
                <a:solidFill>
                  <a:srgbClr val="929AA7"/>
                </a:solidFill>
              </a:rPr>
              <a:t>UI 与 Agent 共用协议，由 Host 选择执行器。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FAFED-FB3A-4C19-947F-F0BF93E4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648200"/>
            <a:ext cx="2457450" cy="1352550"/>
          </a:xfrm>
          <a:prstGeom xmlns:a="http://schemas.openxmlformats.org/drawingml/2006/main" prst="roundRect">
            <a:avLst>
              <a:gd name="adj" fmla="val 9859"/>
            </a:avLst>
          </a:prstGeom>
          <a:solidFill xmlns:a="http://schemas.openxmlformats.org/drawingml/2006/main">
            <a:srgbClr val="12161D"/>
          </a:solidFill>
          <a:ln xmlns:a="http://schemas.openxmlformats.org/drawingml/2006/main" w="9525">
            <a:solidFill>
              <a:srgbClr val="303642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75688C-A325-42C4-90CE-734181A01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81965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A0FF"/>
                </a:solidFill>
              </a:defRPr>
            </a:pPr>
            <a:r>
              <a:rPr sz="750" b="1">
                <a:solidFill>
                  <a:srgbClr val="72A0FF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286F7B-BD30-4F4B-B6DB-039346A8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1816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本地治理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E70548-AC7C-4EE5-8794-9EEAD69D8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524500"/>
            <a:ext cx="2076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929AA7"/>
                </a:solidFill>
              </a:defRPr>
            </a:pPr>
            <a:r>
              <a:rPr sz="825" b="0">
                <a:solidFill>
                  <a:srgbClr val="929AA7"/>
                </a:solidFill>
              </a:rPr>
              <a:t>凭证留在 Host，历史与设置纳入 DSH 管理。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50BC9E-4832-4FAD-8834-54F58375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68717F"/>
                </a:solidFill>
              </a:defRPr>
            </a:pPr>
            <a:r>
              <a:rPr sz="675" b="1">
                <a:solidFill>
                  <a:srgbClr val="68717F"/>
                </a:solidFill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4090908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F0168A3-C113-404D-92EF-E542A1875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005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975EE"/>
                </a:solidFill>
              </a:defRPr>
            </a:pPr>
            <a:r>
              <a:rPr sz="825" b="1">
                <a:solidFill>
                  <a:srgbClr val="3975EE"/>
                </a:solidFill>
              </a:rPr>
              <a:t>04 / 核心流程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D04B646-B686-4A58-8FEE-11B36CE90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85800"/>
            <a:ext cx="9429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11317"/>
                </a:solidFill>
              </a:defRPr>
            </a:pPr>
            <a:r>
              <a:rPr sz="2850" b="1">
                <a:solidFill>
                  <a:srgbClr val="111317"/>
                </a:solidFill>
              </a:rPr>
              <a:t>输入—澄清—执行—反馈，形成一条连续工作流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0852A6-FAD1-4898-A610-F49FF52DC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39090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4F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FF986F-EF8A-4924-B9DD-7C68D67C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9900"/>
            <a:ext cx="78105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F21A7-25EE-4F03-B5DF-27D38F73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9900"/>
            <a:ext cx="7810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A39497-0F7C-4DF7-B8ED-4B4F97F5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317"/>
                </a:solidFill>
              </a:defRPr>
            </a:pPr>
            <a:r>
              <a:rPr sz="1050" b="1">
                <a:solidFill>
                  <a:srgbClr val="111317"/>
                </a:solidFill>
              </a:rPr>
              <a:t>任务输入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285945-22BF-4493-ADB6-52A10F93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3243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929AA6"/>
                </a:solidFill>
              </a:defRPr>
            </a:pPr>
            <a:r>
              <a:rPr sz="750" b="0">
                <a:solidFill>
                  <a:srgbClr val="929AA6"/>
                </a:solidFill>
              </a:rPr>
              <a:t>文字 · 图片 · 图文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B98AF2-721B-43D6-A63D-ACCC117A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009900"/>
            <a:ext cx="78105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DD0F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EE22A5-3C39-4BDE-9205-B2F45F505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009900"/>
            <a:ext cx="7810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3975EE"/>
                </a:solidFill>
              </a:defRPr>
            </a:pPr>
            <a:r>
              <a:rPr sz="1800" b="1">
                <a:solidFill>
                  <a:srgbClr val="3975EE"/>
                </a:solidFill>
              </a:rPr>
              <a:t>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40225F-ADFB-404C-9687-EEA5E9DB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0050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317"/>
                </a:solidFill>
              </a:defRPr>
            </a:pPr>
            <a:r>
              <a:rPr sz="1050" b="1">
                <a:solidFill>
                  <a:srgbClr val="111317"/>
                </a:solidFill>
              </a:rPr>
              <a:t>意图澄清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94C9D3-756D-4FAF-B56A-0317F934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3243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929AA6"/>
                </a:solidFill>
              </a:defRPr>
            </a:pPr>
            <a:r>
              <a:rPr sz="750" b="0">
                <a:solidFill>
                  <a:srgbClr val="929AA6"/>
                </a:solidFill>
              </a:rPr>
              <a:t>3–5 轮 ask_user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9BCA0A-FE42-492D-900B-2F7DE86C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009900"/>
            <a:ext cx="78105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A5D1AA-A773-4274-BD24-CFC3ECDE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009900"/>
            <a:ext cx="7810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39EE6-DF19-463B-854D-E90B9BB5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00050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317"/>
                </a:solidFill>
              </a:defRPr>
            </a:pPr>
            <a:r>
              <a:rPr sz="1050" b="1">
                <a:solidFill>
                  <a:srgbClr val="111317"/>
                </a:solidFill>
              </a:rPr>
              <a:t>按需开画布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E50222-8B91-4FD7-A9F3-8A3CF097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243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929AA6"/>
                </a:solidFill>
              </a:defRPr>
            </a:pPr>
            <a:r>
              <a:rPr sz="750" b="0">
                <a:solidFill>
                  <a:srgbClr val="929AA6"/>
                </a:solidFill>
              </a:rPr>
              <a:t>执行开始后出现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8DE28C-1EEE-4B97-B6E1-07F542F28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009900"/>
            <a:ext cx="78105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D5415C-9821-4373-9CB8-10DE850E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009900"/>
            <a:ext cx="7810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EAA494-2BB9-4116-8CB2-7FEC52B1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00050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317"/>
                </a:solidFill>
              </a:defRPr>
            </a:pPr>
            <a:r>
              <a:rPr sz="1050" b="1">
                <a:solidFill>
                  <a:srgbClr val="111317"/>
                </a:solidFill>
              </a:rPr>
              <a:t>上下文工具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2E6C65-A391-4812-A998-7AC6BA10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3243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929AA6"/>
                </a:solidFill>
              </a:defRPr>
            </a:pPr>
            <a:r>
              <a:rPr sz="750" b="0">
                <a:solidFill>
                  <a:srgbClr val="929AA6"/>
                </a:solidFill>
              </a:rPr>
              <a:t>能力跟随对象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410030-F307-4677-A46B-C6ACEE2EC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009900"/>
            <a:ext cx="78105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8E00CC-5166-4E60-A215-8B1FFBA46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009900"/>
            <a:ext cx="7810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25757C-2B2A-4FB2-8F8E-8860FDBDA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0050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317"/>
                </a:solidFill>
              </a:defRPr>
            </a:pPr>
            <a:r>
              <a:rPr sz="1050" b="1">
                <a:solidFill>
                  <a:srgbClr val="111317"/>
                </a:solidFill>
              </a:rPr>
              <a:t>定位反馈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22BED0-A8D0-41B6-9D17-D36C59EA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3243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929AA6"/>
                </a:solidFill>
              </a:defRPr>
            </a:pPr>
            <a:r>
              <a:rPr sz="750" b="0">
                <a:solidFill>
                  <a:srgbClr val="929AA6"/>
                </a:solidFill>
              </a:rPr>
              <a:t>点 · 框 · 涂抹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305F05-1AEB-46E7-A298-0C06B6E4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009900"/>
            <a:ext cx="78105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95D5C3-3D89-49E4-8139-F08E3ED47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009900"/>
            <a:ext cx="7810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024E28-B2AA-442A-B835-20E053C4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000500"/>
            <a:ext cx="123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11317"/>
                </a:solidFill>
              </a:defRPr>
            </a:pPr>
            <a:r>
              <a:rPr sz="1050" b="1">
                <a:solidFill>
                  <a:srgbClr val="111317"/>
                </a:solidFill>
              </a:rPr>
              <a:t>会话回流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136A42-85E5-40E6-8DDE-3365E1DAE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3243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929AA6"/>
                </a:solidFill>
              </a:defRPr>
            </a:pPr>
            <a:r>
              <a:rPr sz="750" b="0">
                <a:solidFill>
                  <a:srgbClr val="929AA6"/>
                </a:solidFill>
              </a:rPr>
              <a:t>过程与结果可追溯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E469BCB-75A9-487E-9A0B-7F219C5DE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019300"/>
            <a:ext cx="2114550" cy="781050"/>
          </a:xfrm>
          <a:prstGeom xmlns:a="http://schemas.openxmlformats.org/drawingml/2006/main" prst="roundRect">
            <a:avLst>
              <a:gd name="adj" fmla="val 170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FE5E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53AD44-75F1-46E6-AE01-50D992A3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13360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975EE"/>
                </a:solidFill>
              </a:defRPr>
            </a:pPr>
            <a:r>
              <a:rPr sz="675" b="1">
                <a:solidFill>
                  <a:srgbClr val="3975EE"/>
                </a:solidFill>
              </a:rPr>
              <a:t>设计澄清 · 2/3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121E13-91EB-4080-8B9B-4616E15A1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34315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11317"/>
                </a:solidFill>
              </a:defRPr>
            </a:pPr>
            <a:r>
              <a:rPr sz="825" b="1">
                <a:solidFill>
                  <a:srgbClr val="111317"/>
                </a:solidFill>
              </a:rPr>
              <a:t>这款背包更偏向哪种场景？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FED518C-4E12-4F96-8458-5BC0C2F00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571750"/>
            <a:ext cx="1581150" cy="1524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82363E5-FA22-4B1D-BC5C-ACC1CADD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571750"/>
            <a:ext cx="1466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3975EE"/>
                </a:solidFill>
              </a:defRPr>
            </a:pPr>
            <a:r>
              <a:rPr sz="600" b="1">
                <a:solidFill>
                  <a:srgbClr val="3975EE"/>
                </a:solidFill>
              </a:rPr>
              <a:t>高海拔徒步 · 推荐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1C0D068-0926-419D-B240-2E340FB5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10972800" cy="685800"/>
          </a:xfrm>
          <a:prstGeom xmlns:a="http://schemas.openxmlformats.org/drawingml/2006/main" prst="roundRect">
            <a:avLst>
              <a:gd name="adj" fmla="val 19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6DC2A28-D3C3-417C-BC0D-FAF24B2E5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31495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317"/>
                </a:solidFill>
              </a:defRPr>
            </a:pPr>
            <a:r>
              <a:rPr sz="975" b="1">
                <a:solidFill>
                  <a:srgbClr val="111317"/>
                </a:solidFill>
              </a:rPr>
              <a:t>用户负责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70C2BA1-C9D5-4A0C-A645-0DF485A02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149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8717D"/>
                </a:solidFill>
              </a:defRPr>
            </a:pPr>
            <a:r>
              <a:rPr sz="975" b="0">
                <a:solidFill>
                  <a:srgbClr val="68717D"/>
                </a:solidFill>
              </a:rPr>
              <a:t>说明目标、做出偏好判断、指出修改位置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976BF17-38F5-4367-9311-FA8AD118F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31495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317"/>
                </a:solidFill>
              </a:defRPr>
            </a:pPr>
            <a:r>
              <a:rPr sz="975" b="1">
                <a:solidFill>
                  <a:srgbClr val="111317"/>
                </a:solidFill>
              </a:rPr>
              <a:t>Agent 负责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43286A7-0254-4AB7-B2BD-ABA345FE4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53149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8717D"/>
                </a:solidFill>
              </a:defRPr>
            </a:pPr>
            <a:r>
              <a:rPr sz="975" b="0">
                <a:solidFill>
                  <a:srgbClr val="68717D"/>
                </a:solidFill>
              </a:rPr>
              <a:t>澄清约束、编排任务、管理状态并记录结果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FA02A79-5E4F-423E-BB78-32016B07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29AA6"/>
                </a:solidFill>
              </a:defRPr>
            </a:pPr>
            <a:r>
              <a:rPr sz="675" b="1">
                <a:solidFill>
                  <a:srgbClr val="929AA6"/>
                </a:solidFill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20550931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0C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604FD9D-CDF0-4B9A-8E36-406D3888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A0FF"/>
                </a:solidFill>
              </a:defRPr>
            </a:pPr>
            <a:r>
              <a:rPr sz="825" b="1">
                <a:solidFill>
                  <a:srgbClr val="72A0FF"/>
                </a:solidFill>
              </a:rPr>
              <a:t>05 / 实机演示 · 模式入口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CD1D3D-80B2-4DB9-9994-EA2D7600F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1950"/>
            <a:ext cx="32956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1922"/>
          </a:solidFill>
          <a:ln xmlns:a="http://schemas.openxmlformats.org/drawingml/2006/main" w="9525">
            <a:solidFill>
              <a:srgbClr val="343A45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7D95F0-08CF-49D7-9649-A5C82BB5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1950"/>
            <a:ext cx="329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A0A9B6"/>
                </a:solidFill>
              </a:defRPr>
            </a:pPr>
            <a:r>
              <a:rPr sz="750" b="1">
                <a:solidFill>
                  <a:srgbClr val="A0A9B6"/>
                </a:solidFill>
              </a:rPr>
              <a:t>会话级开关 · 画布按需展开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9902E1-120C-4A79-852F-3A5B07428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3810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Design Mode 是可开关的会话能力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B46C1-D069-423D-894E-8E56AA4D7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3810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7AFBA"/>
                </a:solidFill>
              </a:defRPr>
            </a:pPr>
            <a:r>
              <a:rPr sz="1200" b="0">
                <a:solidFill>
                  <a:srgbClr val="A7AFBA"/>
                </a:solidFill>
              </a:rPr>
              <a:t>开启模式不会立即占据屏幕。只有在用户发送文字、图片或图文任务后，右侧无限画布才加入当前会话。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AB9F97-60DB-46A8-B99E-3086046BB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1827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B12421-BF55-458B-BC5F-E788F284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72A0FF"/>
                </a:solidFill>
              </a:defRPr>
            </a:pPr>
            <a:r>
              <a:rPr sz="675" b="1">
                <a:solidFill>
                  <a:srgbClr val="72A0FF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0DA392-2890-427B-A188-6667438B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24300"/>
            <a:ext cx="3409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AB2BE"/>
                </a:solidFill>
              </a:defRPr>
            </a:pPr>
            <a:r>
              <a:rPr sz="975" b="0">
                <a:solidFill>
                  <a:srgbClr val="AAB2BE"/>
                </a:solidFill>
              </a:rPr>
              <a:t>能力状态与当前会话绑定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63CB7D-BF98-45E7-8CBC-535E0847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1827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CDD417-5F9A-44B4-A516-148B81FC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72A0FF"/>
                </a:solidFill>
              </a:defRPr>
            </a:pPr>
            <a:r>
              <a:rPr sz="675" b="1">
                <a:solidFill>
                  <a:srgbClr val="72A0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FB040C-8D67-43E2-96EC-5963EB20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362450"/>
            <a:ext cx="3409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AB2BE"/>
                </a:solidFill>
              </a:defRPr>
            </a:pPr>
            <a:r>
              <a:rPr sz="975" b="0">
                <a:solidFill>
                  <a:srgbClr val="AAB2BE"/>
                </a:solidFill>
              </a:rPr>
              <a:t>任务开始后才展开画布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E3BCEA-2F63-4B31-8672-5120E479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1827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D4E0CB-4433-498C-9D2A-10A4416C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72A0FF"/>
                </a:solidFill>
              </a:defRPr>
            </a:pPr>
            <a:r>
              <a:rPr sz="675" b="1">
                <a:solidFill>
                  <a:srgbClr val="72A0FF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FADDD5-CCAE-49AD-9A53-C96FD827E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800600"/>
            <a:ext cx="3409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AB2BE"/>
                </a:solidFill>
              </a:defRPr>
            </a:pPr>
            <a:r>
              <a:rPr sz="975" b="0">
                <a:solidFill>
                  <a:srgbClr val="AAB2BE"/>
                </a:solidFill>
              </a:rPr>
              <a:t>模式与画布均可独立开关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5A4723-3BBF-42B3-A600-632DF7E4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162050"/>
            <a:ext cx="6629400" cy="462915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151922"/>
          </a:solidFill>
          <a:ln xmlns:a="http://schemas.openxmlformats.org/drawingml/2006/main" w="9525">
            <a:solidFill>
              <a:srgbClr val="343A4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E83EAA-4D26-43F3-8B90-AC505EA3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1171575"/>
            <a:ext cx="6610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24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BAEFB8-CE89-4BAD-956E-E99A7561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F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3E16BA-AE84-4A31-85AD-94B78D02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BC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177C75-1DC5-404C-9F50-672B3C462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84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ee88be44124d60"/>
          <a:stretch xmlns:a="http://schemas.openxmlformats.org/drawingml/2006/main"/>
        </p:blipFill>
        <p:spPr>
          <a:xfrm xmlns:a="http://schemas.openxmlformats.org/drawingml/2006/main">
            <a:off x="5048250" y="1653088"/>
            <a:ext cx="6438900" cy="3951875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2C1AF7-247B-46C8-871F-65D2140D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295900"/>
            <a:ext cx="1943100" cy="323850"/>
          </a:xfrm>
          <a:prstGeom xmlns:a="http://schemas.openxmlformats.org/drawingml/2006/main" prst="roundRect">
            <a:avLst>
              <a:gd name="adj" fmla="val 29412"/>
            </a:avLst>
          </a:prstGeom>
          <a:solidFill xmlns:a="http://schemas.openxmlformats.org/drawingml/2006/main">
            <a:srgbClr val="111720"/>
          </a:solidFill>
          <a:ln xmlns:a="http://schemas.openxmlformats.org/drawingml/2006/main" w="9525">
            <a:solidFill>
              <a:srgbClr val="3A435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F7C739-BB98-453F-AFEF-65F112A8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4102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BA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AB1CF4-2A91-4F41-97C8-41A140695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2959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B0B8C5"/>
                </a:solidFill>
              </a:defRPr>
            </a:pPr>
            <a:r>
              <a:rPr sz="675" b="1">
                <a:solidFill>
                  <a:srgbClr val="B0B8C5"/>
                </a:solidFill>
              </a:rPr>
              <a:t>REAL PRODUCT RECORDING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96F23D-0EA6-40E1-A67B-9570218D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68717F"/>
                </a:solidFill>
              </a:defRPr>
            </a:pPr>
            <a:r>
              <a:rPr sz="675" b="1">
                <a:solidFill>
                  <a:srgbClr val="68717F"/>
                </a:solidFill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21006673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955CD0-09E4-4637-B317-F32B5B1B5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975EE"/>
                </a:solidFill>
              </a:defRPr>
            </a:pPr>
            <a:r>
              <a:rPr sz="825" b="1">
                <a:solidFill>
                  <a:srgbClr val="3975EE"/>
                </a:solidFill>
              </a:rPr>
              <a:t>06 / 实机演示 · ASK_USER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9860C0-9640-4876-A9A3-672B1C9E1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1950"/>
            <a:ext cx="32956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0A9DAB-0205-48C7-B89E-77A881E5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1950"/>
            <a:ext cx="329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717D"/>
                </a:solidFill>
              </a:defRPr>
            </a:pPr>
            <a:r>
              <a:rPr sz="750" b="1">
                <a:solidFill>
                  <a:srgbClr val="68717D"/>
                </a:solidFill>
              </a:rPr>
              <a:t>一个问题 · 三个建议 · 一个自定义入口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23A49E-8270-4A28-B0DE-7C193498E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257300"/>
            <a:ext cx="4343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317"/>
                </a:solidFill>
              </a:defRPr>
            </a:pPr>
            <a:r>
              <a:rPr sz="2550" b="1">
                <a:solidFill>
                  <a:srgbClr val="111317"/>
                </a:solidFill>
              </a:rPr>
              <a:t>把模糊需求收敛为生产级提示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55EF51-122C-4E01-A2F2-2575A0FC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590800"/>
            <a:ext cx="4343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8717D"/>
                </a:solidFill>
              </a:defRPr>
            </a:pPr>
            <a:r>
              <a:rPr sz="1200" b="0">
                <a:solidFill>
                  <a:srgbClr val="68717D"/>
                </a:solidFill>
              </a:rPr>
              <a:t>Agent 依次确认用途、固定方式、视觉风格与场景。至少三轮澄清后，再组织结构化提示并提交生成。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D16104-F536-4B39-9AC4-667262EED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4335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E928F-2EBE-4CFA-84B4-C32F4433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4335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3975EE"/>
                </a:solidFill>
              </a:defRPr>
            </a:pPr>
            <a:r>
              <a:rPr sz="675" b="1">
                <a:solidFill>
                  <a:srgbClr val="3975EE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23F52C-CC6B-44A8-A7C4-821D1010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924300"/>
            <a:ext cx="3771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8717D"/>
                </a:solidFill>
              </a:defRPr>
            </a:pPr>
            <a:r>
              <a:rPr sz="975" b="0">
                <a:solidFill>
                  <a:srgbClr val="68717D"/>
                </a:solidFill>
              </a:rPr>
              <a:t>每轮只处理一个关键变量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B9E02B-FE38-456B-A7EE-FF99DCDA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38150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7EBC8D-267B-4388-84A8-1E404ABDD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38150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3975EE"/>
                </a:solidFill>
              </a:defRPr>
            </a:pPr>
            <a:r>
              <a:rPr sz="675" b="1">
                <a:solidFill>
                  <a:srgbClr val="3975EE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D32CC2-3F5C-46AD-9E30-00D8B08E7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362450"/>
            <a:ext cx="3771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8717D"/>
                </a:solidFill>
              </a:defRPr>
            </a:pPr>
            <a:r>
              <a:rPr sz="975" b="0">
                <a:solidFill>
                  <a:srgbClr val="68717D"/>
                </a:solidFill>
              </a:rPr>
              <a:t>三个建议项 + 其他自定义输入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6E7773-B0BD-4110-830B-E4DDB5F5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81965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B60F40-BA51-4231-B5E8-BCCC6F339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81965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3975EE"/>
                </a:solidFill>
              </a:defRPr>
            </a:pPr>
            <a:r>
              <a:rPr sz="675" b="1">
                <a:solidFill>
                  <a:srgbClr val="3975EE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615371-41A3-4E1E-B2C3-2C122F139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800600"/>
            <a:ext cx="3771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8717D"/>
                </a:solidFill>
              </a:defRPr>
            </a:pPr>
            <a:r>
              <a:rPr sz="975" b="0">
                <a:solidFill>
                  <a:srgbClr val="68717D"/>
                </a:solidFill>
              </a:rPr>
              <a:t>生成完成后再结束当前回答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C8267A-B275-4674-979D-8D64978C1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191250" cy="462915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1E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D07E77-BABB-4DE9-B9A1-7D4369F75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71575"/>
            <a:ext cx="6172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AFB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F218C3-2EF1-49DB-B546-863592346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F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BF7C31-884A-4732-8A12-BE1FD0AB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BC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2E21EA-99CF-4C21-AA80-576CFC99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84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b18f5bf4a84ed4"/>
          <a:stretch xmlns:a="http://schemas.openxmlformats.org/drawingml/2006/main"/>
        </p:blipFill>
        <p:spPr>
          <a:xfrm xmlns:a="http://schemas.openxmlformats.org/drawingml/2006/main">
            <a:off x="704850" y="1787545"/>
            <a:ext cx="6000750" cy="3682960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0640A6-545A-4865-86CB-421375165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95900"/>
            <a:ext cx="1943100" cy="323850"/>
          </a:xfrm>
          <a:prstGeom xmlns:a="http://schemas.openxmlformats.org/drawingml/2006/main" prst="roundRect">
            <a:avLst>
              <a:gd name="adj" fmla="val 2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603870-3F05-450B-8241-A975BAE2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102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BA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D19628-2B06-4079-8849-9126F16E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959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717D"/>
                </a:solidFill>
              </a:defRPr>
            </a:pPr>
            <a:r>
              <a:rPr sz="675" b="1">
                <a:solidFill>
                  <a:srgbClr val="68717D"/>
                </a:solidFill>
              </a:rPr>
              <a:t>REAL PRODUCT RECORDING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A8AB9C-1806-4D7B-9569-B53ADE29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29AA6"/>
                </a:solidFill>
              </a:defRPr>
            </a:pPr>
            <a:r>
              <a:rPr sz="675" b="1">
                <a:solidFill>
                  <a:srgbClr val="929AA6"/>
                </a:solidFill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7158989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0C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ABA531-DF87-4AA3-A6EE-2B155E427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A0FF"/>
                </a:solidFill>
              </a:defRPr>
            </a:pPr>
            <a:r>
              <a:rPr sz="825" b="1">
                <a:solidFill>
                  <a:srgbClr val="72A0FF"/>
                </a:solidFill>
              </a:rPr>
              <a:t>07 / 实机演示 · 图片工具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6C292D-2A57-4BC4-8CFC-4945F2B7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1950"/>
            <a:ext cx="32956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1922"/>
          </a:solidFill>
          <a:ln xmlns:a="http://schemas.openxmlformats.org/drawingml/2006/main" w="9525">
            <a:solidFill>
              <a:srgbClr val="343A45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D3C847-2CF6-4A5D-9087-63EA15475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1950"/>
            <a:ext cx="329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A0A9B6"/>
                </a:solidFill>
              </a:defRPr>
            </a:pPr>
            <a:r>
              <a:rPr sz="750" b="1">
                <a:solidFill>
                  <a:srgbClr val="A0A9B6"/>
                </a:solidFill>
              </a:rPr>
              <a:t>选中对象 · 能力就位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487068-A117-4264-8E6C-B9F85167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3810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图片工具按对象与任务上下文出现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65E576-ABC6-4BB6-8B4A-FF8450E6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3810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7AFBA"/>
                </a:solidFill>
              </a:defRPr>
            </a:pPr>
            <a:r>
              <a:rPr sz="1200" b="0">
                <a:solidFill>
                  <a:srgbClr val="A7AFBA"/>
                </a:solidFill>
              </a:rPr>
              <a:t>抠图、高清、编辑文字、扩图、消除、去水印、换角度与翻译拥有各自的专用交互。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CFEDF-BCDC-474B-9733-AADE9E870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1827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3F16B0-E1AE-47F5-A25E-20873437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72A0FF"/>
                </a:solidFill>
              </a:defRPr>
            </a:pPr>
            <a:r>
              <a:rPr sz="675" b="1">
                <a:solidFill>
                  <a:srgbClr val="72A0FF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992C4F-79E1-4A85-94C1-90475B5EA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24300"/>
            <a:ext cx="3409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AB2BE"/>
                </a:solidFill>
              </a:defRPr>
            </a:pPr>
            <a:r>
              <a:rPr sz="975" b="0">
                <a:solidFill>
                  <a:srgbClr val="AAB2BE"/>
                </a:solidFill>
              </a:rPr>
              <a:t>对象级上下文工具栏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3ED718-8958-453C-87D5-E4762DB3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1827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0C75F8-5F7D-447E-9CB1-5CC3FCB9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72A0FF"/>
                </a:solidFill>
              </a:defRPr>
            </a:pPr>
            <a:r>
              <a:rPr sz="675" b="1">
                <a:solidFill>
                  <a:srgbClr val="72A0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258A74-1861-4F4D-931E-21B64782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362450"/>
            <a:ext cx="3409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AB2BE"/>
                </a:solidFill>
              </a:defRPr>
            </a:pPr>
            <a:r>
              <a:rPr sz="975" b="0">
                <a:solidFill>
                  <a:srgbClr val="AAB2BE"/>
                </a:solidFill>
              </a:rPr>
              <a:t>不同任务使用不同参数模板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B873A6-85DB-4F79-A6A2-FB717B6B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1827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D972F-DA45-4A8A-B876-A4FB9994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72A0FF"/>
                </a:solidFill>
              </a:defRPr>
            </a:pPr>
            <a:r>
              <a:rPr sz="675" b="1">
                <a:solidFill>
                  <a:srgbClr val="72A0FF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3D108E-E769-4160-B14C-F268F8CF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800600"/>
            <a:ext cx="3409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AB2BE"/>
                </a:solidFill>
              </a:defRPr>
            </a:pPr>
            <a:r>
              <a:rPr sz="975" b="0">
                <a:solidFill>
                  <a:srgbClr val="AAB2BE"/>
                </a:solidFill>
              </a:rPr>
              <a:t>执行结果自动回到当前画布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3874ED-A86D-4EF1-94D2-DC4ABE87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162050"/>
            <a:ext cx="6629400" cy="462915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151922"/>
          </a:solidFill>
          <a:ln xmlns:a="http://schemas.openxmlformats.org/drawingml/2006/main" w="9525">
            <a:solidFill>
              <a:srgbClr val="343A4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8A7500-F773-47E1-902D-F7CC0557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1171575"/>
            <a:ext cx="6610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24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89C42F-B7D8-4BC7-82CC-114F00311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F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EA1F4D-D219-4727-9FBF-E6B646E4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BC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4C7A7B-1F4C-49A9-AE7E-E27824C5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84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0cc4fedd204f96"/>
          <a:stretch xmlns:a="http://schemas.openxmlformats.org/drawingml/2006/main"/>
        </p:blipFill>
        <p:spPr>
          <a:xfrm xmlns:a="http://schemas.openxmlformats.org/drawingml/2006/main">
            <a:off x="5048250" y="1653088"/>
            <a:ext cx="6438900" cy="3951875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8B3033-2F9B-4C89-8EE4-430BD1546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295900"/>
            <a:ext cx="1943100" cy="323850"/>
          </a:xfrm>
          <a:prstGeom xmlns:a="http://schemas.openxmlformats.org/drawingml/2006/main" prst="roundRect">
            <a:avLst>
              <a:gd name="adj" fmla="val 29412"/>
            </a:avLst>
          </a:prstGeom>
          <a:solidFill xmlns:a="http://schemas.openxmlformats.org/drawingml/2006/main">
            <a:srgbClr val="111720"/>
          </a:solidFill>
          <a:ln xmlns:a="http://schemas.openxmlformats.org/drawingml/2006/main" w="9525">
            <a:solidFill>
              <a:srgbClr val="3A435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165617-D5BF-4743-ADC7-C65EC7697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4102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BA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01F168-8225-47C4-81EA-1FA073D2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2959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B0B8C5"/>
                </a:solidFill>
              </a:defRPr>
            </a:pPr>
            <a:r>
              <a:rPr sz="675" b="1">
                <a:solidFill>
                  <a:srgbClr val="B0B8C5"/>
                </a:solidFill>
              </a:rPr>
              <a:t>REAL PRODUCT RECORDING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BE14B3-8B8A-429C-87D7-B0884632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68717F"/>
                </a:solidFill>
              </a:defRPr>
            </a:pPr>
            <a:r>
              <a:rPr sz="675" b="1">
                <a:solidFill>
                  <a:srgbClr val="68717F"/>
                </a:solidFill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7159439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006B89-E749-44A3-A02A-AEFEABAC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975EE"/>
                </a:solidFill>
              </a:defRPr>
            </a:pPr>
            <a:r>
              <a:rPr sz="825" b="1">
                <a:solidFill>
                  <a:srgbClr val="3975EE"/>
                </a:solidFill>
              </a:rPr>
              <a:t>08 / 实机演示 · 插件设置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73879C-4DBD-4DB2-9423-E3F3C59C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1950"/>
            <a:ext cx="32956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AF9780-BF9F-4296-B2B3-82C514FE6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1950"/>
            <a:ext cx="329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717D"/>
                </a:solidFill>
              </a:defRPr>
            </a:pPr>
            <a:r>
              <a:rPr sz="750" b="1">
                <a:solidFill>
                  <a:srgbClr val="68717D"/>
                </a:solidFill>
              </a:rPr>
              <a:t>设置集中管理 · 原生体验一致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43D01-7AD6-4DC1-BD87-81D4BFE2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257300"/>
            <a:ext cx="4343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317"/>
                </a:solidFill>
              </a:defRPr>
            </a:pPr>
            <a:r>
              <a:rPr sz="2550" b="1">
                <a:solidFill>
                  <a:srgbClr val="111317"/>
                </a:solidFill>
              </a:rPr>
              <a:t>设置、权限与外观统一由 DSH 管理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B1EA39-DDD1-424D-8E5A-AC3ED29D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590800"/>
            <a:ext cx="4343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8717D"/>
                </a:solidFill>
              </a:defRPr>
            </a:pPr>
            <a:r>
              <a:rPr sz="1200" b="0">
                <a:solidFill>
                  <a:srgbClr val="68717D"/>
                </a:solidFill>
              </a:rPr>
              <a:t>Design Mode 不建立独立配置岛。凭证、Agent 预设、工作区权限、语言与主题都进入 DSH Settings。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010C8-1A40-4146-9F5E-4E1677F0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4335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4549D3-802E-4EB8-824E-CCFF1E0B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4335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3975EE"/>
                </a:solidFill>
              </a:defRPr>
            </a:pPr>
            <a:r>
              <a:rPr sz="675" b="1">
                <a:solidFill>
                  <a:srgbClr val="3975EE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F6B92A-89DF-472D-96DD-336128E0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924300"/>
            <a:ext cx="3771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8717D"/>
                </a:solidFill>
              </a:defRPr>
            </a:pPr>
            <a:r>
              <a:rPr sz="975" b="0">
                <a:solidFill>
                  <a:srgbClr val="68717D"/>
                </a:solidFill>
              </a:rPr>
              <a:t>DesignMode 作为插件设置项集中管理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FB28FE-16C9-41F8-ACDE-1B3F88979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38150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31BA5D-F327-4E01-B3A0-29D6D1A16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38150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3975EE"/>
                </a:solidFill>
              </a:defRPr>
            </a:pPr>
            <a:r>
              <a:rPr sz="675" b="1">
                <a:solidFill>
                  <a:srgbClr val="3975EE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BD62D5-A7AC-4E1A-9536-E29FE30A6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362450"/>
            <a:ext cx="3771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8717D"/>
                </a:solidFill>
              </a:defRPr>
            </a:pPr>
            <a:r>
              <a:rPr sz="975" b="0">
                <a:solidFill>
                  <a:srgbClr val="68717D"/>
                </a:solidFill>
              </a:rPr>
              <a:t>权限与 Agent 预设显式可见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BBE270-DFC1-4BA0-9EF1-396623FB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819650"/>
            <a:ext cx="209550" cy="209550"/>
          </a:xfrm>
          <a:prstGeom xmlns:a="http://schemas.openxmlformats.org/drawingml/2006/main" prst="roundRect">
            <a:avLst>
              <a:gd name="adj" fmla="val 31818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72F0FA-8929-46E8-A818-F20EB5B7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819650"/>
            <a:ext cx="209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75" b="1">
                <a:solidFill>
                  <a:srgbClr val="3975EE"/>
                </a:solidFill>
              </a:defRPr>
            </a:pPr>
            <a:r>
              <a:rPr sz="675" b="1">
                <a:solidFill>
                  <a:srgbClr val="3975EE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B8DFE1-A30A-464C-858B-13BC3469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800600"/>
            <a:ext cx="3771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68717D"/>
                </a:solidFill>
              </a:defRPr>
            </a:pPr>
            <a:r>
              <a:rPr sz="975" b="0">
                <a:solidFill>
                  <a:srgbClr val="68717D"/>
                </a:solidFill>
              </a:rPr>
              <a:t>语言、主题与发送行为沿用 DSH 规范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A32394-9E15-4C98-8DF7-8203DAC2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191250" cy="4629150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1E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C3058A-86D3-4532-842A-FB544A24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71575"/>
            <a:ext cx="6172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AFB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9DC41E-F4BB-490C-BB7B-1268B5DAD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F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E66726-AE1B-4215-BD6F-B4DD24FFA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BC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0AE1B9-EC5B-4E66-B54F-D5808C84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2858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84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1e11a26934397"/>
          <a:stretch xmlns:a="http://schemas.openxmlformats.org/drawingml/2006/main"/>
        </p:blipFill>
        <p:spPr>
          <a:xfrm xmlns:a="http://schemas.openxmlformats.org/drawingml/2006/main">
            <a:off x="704850" y="1787545"/>
            <a:ext cx="6000750" cy="3682960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01D23D-55C8-4DDE-85CF-DF6B6952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95900"/>
            <a:ext cx="1943100" cy="323850"/>
          </a:xfrm>
          <a:prstGeom xmlns:a="http://schemas.openxmlformats.org/drawingml/2006/main" prst="roundRect">
            <a:avLst>
              <a:gd name="adj" fmla="val 2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66DE05-A959-4C43-905B-C81EF271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102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BA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BD51E9-37FB-48D2-BB59-DA7A823B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959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717D"/>
                </a:solidFill>
              </a:defRPr>
            </a:pPr>
            <a:r>
              <a:rPr sz="675" b="1">
                <a:solidFill>
                  <a:srgbClr val="68717D"/>
                </a:solidFill>
              </a:rPr>
              <a:t>REAL PRODUCT RECORDING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C2226D-E987-4517-A2F3-88D43259C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29AA6"/>
                </a:solidFill>
              </a:defRPr>
            </a:pPr>
            <a:r>
              <a:rPr sz="675" b="1">
                <a:solidFill>
                  <a:srgbClr val="929AA6"/>
                </a:solidFill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9080392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11B23EE-DBE4-451D-89C4-44745764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005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975EE"/>
                </a:solidFill>
              </a:defRPr>
            </a:pPr>
            <a:r>
              <a:rPr sz="825" b="1">
                <a:solidFill>
                  <a:srgbClr val="3975EE"/>
                </a:solidFill>
              </a:rPr>
              <a:t>09 / 技术架构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03B8C7-DC40-4016-9D93-25755ACD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66750"/>
            <a:ext cx="9429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11317"/>
                </a:solidFill>
              </a:defRPr>
            </a:pPr>
            <a:r>
              <a:rPr sz="2850" b="1">
                <a:solidFill>
                  <a:srgbClr val="111317"/>
                </a:solidFill>
              </a:rPr>
              <a:t>统一协议定义请求，流程图解释执行路径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7AB295-7FC4-45C6-A294-C41E1B0A2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4762500" cy="438150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A0C11"/>
          </a:solidFill>
          <a:ln xmlns:a="http://schemas.openxmlformats.org/drawingml/2006/main" w="9525">
            <a:solidFill>
              <a:srgbClr val="0A0C1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88C635-7D80-48A9-96A3-A04AB0BB8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4762500" cy="361950"/>
          </a:xfrm>
          <a:prstGeom xmlns:a="http://schemas.openxmlformats.org/drawingml/2006/main" prst="roundRect">
            <a:avLst>
              <a:gd name="adj" fmla="val 42105"/>
            </a:avLst>
          </a:prstGeom>
          <a:solidFill xmlns:a="http://schemas.openxmlformats.org/drawingml/2006/main">
            <a:srgbClr val="171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81F209-C630-4975-8602-2A1B9CBF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3832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F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2EE855-5053-4CEE-9069-991E1F43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3832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BC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A4525-A466-4C78-ACF9-FFCFB1274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83832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8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D59F47-8936-4CB4-9738-851A4339F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74307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8A93A1"/>
                </a:solidFill>
              </a:defRPr>
            </a:pPr>
            <a:r>
              <a:rPr sz="750" b="1">
                <a:solidFill>
                  <a:srgbClr val="8A93A1"/>
                </a:solidFill>
              </a:rPr>
              <a:t>design-job.ts</a:t>
            </a:r>
          </a:p>
        </p:txBody>
      </p:sp>
      <p:sp>
        <p:nvSpPr>
          <p:cNvPr id="9" name="architecture-code">
            <a:extLst xmlns:a="http://schemas.openxmlformats.org/drawingml/2006/main">
              <a:ext uri="{FF2B5EF4-FFF2-40B4-BE49-F238E27FC236}">
                <a16:creationId xmlns:a16="http://schemas.microsoft.com/office/drawing/2014/main" id="{A5AC103A-9371-498E-8F1D-350B3C19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4305300" cy="3676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interface DesignJobRequest {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taskType: DesignTaskType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sessionId: string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prompt: string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primaryVersionId?: string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maskAssetId?: string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commentIds?: string[]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references?: Reference[]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options: Record&lt;string, unknown&gt;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const result = await designPipeline({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context: resolveComposerContext(),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clarify: "ask_user:3–5",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queue: "serial-per-session",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idempotency: operationId,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  route: selectBestProvider(taskType),</a:t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})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975" b="0">
                <a:solidFill>
                  <a:srgbClr val="DDE4EF"/>
                </a:solidFill>
              </a:defRPr>
            </a:pPr>
            <a:r>
              <a:rPr sz="975" b="0">
                <a:solidFill>
                  <a:srgbClr val="DDE4EF"/>
                </a:solidFill>
              </a:rPr>
              <a:t>return syncToConversationAndCanvas(result)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E8423E-AA0F-4CD7-883B-2E0B76B3F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60985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9C7E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D5554-818A-4D08-A4CA-321A7CA2C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52425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9C7E6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CBCAED-97AE-443A-92CA-9676009F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43865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9C7E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4BE4BC-49D9-48C1-B39F-61D464210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857750"/>
            <a:ext cx="251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9C7E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8BAAD-E322-4788-B75C-0E2C6C0E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857750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9C7E6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834720-0830-4C1A-86F3-2B6EB9B2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857750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9C7E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362205-121B-451B-A6F3-63EF7DC2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857750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9C7E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5BE615-3F16-4DDD-9BD8-2FDB6B6B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5676900"/>
            <a:ext cx="0" cy="209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9C7E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41B065-FD13-4E6B-A5F3-F22BB209B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076450"/>
            <a:ext cx="31623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9525">
            <a:solidFill>
              <a:srgbClr val="BDD0F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5DD0D9-66A6-4238-B78E-7107E642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143125"/>
            <a:ext cx="2895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3975EE"/>
                </a:solidFill>
              </a:defRPr>
            </a:pPr>
            <a:r>
              <a:rPr sz="750" b="1">
                <a:solidFill>
                  <a:srgbClr val="3975EE"/>
                </a:solidFill>
              </a:rPr>
              <a:t>01 · DSH COMPOSER CONTEXT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0EAB89-37DC-4000-BCAA-8CD62F929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343150"/>
            <a:ext cx="2895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B3038"/>
                </a:solidFill>
              </a:defRPr>
            </a:pPr>
            <a:r>
              <a:rPr sz="900" b="1">
                <a:solidFill>
                  <a:srgbClr val="2B3038"/>
                </a:solidFill>
              </a:rPr>
              <a:t>文字 · 图片 · Mask · 定位评论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8650AB-691A-40F7-92C9-9A90687AD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895600"/>
            <a:ext cx="31623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ADDEBE-6AD6-47FC-9BE5-8E142904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962275"/>
            <a:ext cx="2895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3975EE"/>
                </a:solidFill>
              </a:defRPr>
            </a:pPr>
            <a:r>
              <a:rPr sz="750" b="1">
                <a:solidFill>
                  <a:srgbClr val="3975EE"/>
                </a:solidFill>
              </a:rPr>
              <a:t>02 · DSH AGENT + ASK_USER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C3B670-C76F-4F66-9C48-8133BA648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62300"/>
            <a:ext cx="2895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B3038"/>
                </a:solidFill>
              </a:defRPr>
            </a:pPr>
            <a:r>
              <a:rPr sz="900" b="1">
                <a:solidFill>
                  <a:srgbClr val="2B3038"/>
                </a:solidFill>
              </a:rPr>
              <a:t>理解意图 · 补齐约束 · 选择 Design Tool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773A56-07A2-4620-8084-EAAED296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810000"/>
            <a:ext cx="31623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0A0C11"/>
          </a:solidFill>
          <a:ln xmlns:a="http://schemas.openxmlformats.org/drawingml/2006/main" w="9525">
            <a:solidFill>
              <a:srgbClr val="0A0C1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5F229D-D974-428A-A625-6212B64D0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76675"/>
            <a:ext cx="2895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A0FF"/>
                </a:solidFill>
              </a:defRPr>
            </a:pPr>
            <a:r>
              <a:rPr sz="750" b="1">
                <a:solidFill>
                  <a:srgbClr val="72A0FF"/>
                </a:solidFill>
              </a:rPr>
              <a:t>03 · DESIGN JOB ROUTER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0EBA9B-592E-46D5-8927-BA3C8E1E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076700"/>
            <a:ext cx="2895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C6CDD8"/>
                </a:solidFill>
              </a:defRPr>
            </a:pPr>
            <a:r>
              <a:rPr sz="900" b="1">
                <a:solidFill>
                  <a:srgbClr val="C6CDD8"/>
                </a:solidFill>
              </a:rPr>
              <a:t>协议校验 · 幂等 · 会话队列 · SSE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49C3A3-E29E-4524-B5E0-B63C973C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5181600"/>
            <a:ext cx="1143000" cy="495300"/>
          </a:xfrm>
          <a:prstGeom xmlns:a="http://schemas.openxmlformats.org/drawingml/2006/main" prst="roundRect">
            <a:avLst>
              <a:gd name="adj" fmla="val 1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2B598DC-7D4D-4964-BE4E-B8961678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5229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975EE"/>
                </a:solidFill>
              </a:defRPr>
            </a:pPr>
            <a:r>
              <a:rPr sz="750" b="1">
                <a:solidFill>
                  <a:srgbClr val="3975EE"/>
                </a:solidFill>
              </a:rPr>
              <a:t>GPT IMAGE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EA5A0F-B17A-4FA7-B3F8-C8600CD3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5429250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8717D"/>
                </a:solidFill>
              </a:defRPr>
            </a:pPr>
            <a:r>
              <a:rPr sz="750" b="0">
                <a:solidFill>
                  <a:srgbClr val="68717D"/>
                </a:solidFill>
              </a:rPr>
              <a:t>生成 / 编辑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D71F79-FD64-4716-8A14-6544D538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5181600"/>
            <a:ext cx="1143000" cy="495300"/>
          </a:xfrm>
          <a:prstGeom xmlns:a="http://schemas.openxmlformats.org/drawingml/2006/main" prst="roundRect">
            <a:avLst>
              <a:gd name="adj" fmla="val 1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BDA7AD9-22A3-4123-BF0D-094AA3A5D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229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975EE"/>
                </a:solidFill>
              </a:defRPr>
            </a:pPr>
            <a:r>
              <a:rPr sz="750" b="1">
                <a:solidFill>
                  <a:srgbClr val="3975EE"/>
                </a:solidFill>
              </a:rPr>
              <a:t>FAL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1E32455-8727-477A-B83C-CBE3A77E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429250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8717D"/>
                </a:solidFill>
              </a:defRPr>
            </a:pPr>
            <a:r>
              <a:rPr sz="750" b="0">
                <a:solidFill>
                  <a:srgbClr val="68717D"/>
                </a:solidFill>
              </a:rPr>
              <a:t>抠图 / 高清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7F071C1-289C-4E28-B2E3-52C63EB9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181600"/>
            <a:ext cx="1143000" cy="495300"/>
          </a:xfrm>
          <a:prstGeom xmlns:a="http://schemas.openxmlformats.org/drawingml/2006/main" prst="roundRect">
            <a:avLst>
              <a:gd name="adj" fmla="val 1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72AB4FF-3DB2-448A-953E-91EE67F7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5229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975EE"/>
                </a:solidFill>
              </a:defRPr>
            </a:pPr>
            <a:r>
              <a:rPr sz="750" b="1">
                <a:solidFill>
                  <a:srgbClr val="3975EE"/>
                </a:solidFill>
              </a:rPr>
              <a:t>OCR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DA71361-ED2A-4839-AE38-A80D286B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5429250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8717D"/>
                </a:solidFill>
              </a:defRPr>
            </a:pPr>
            <a:r>
              <a:rPr sz="750" b="0">
                <a:solidFill>
                  <a:srgbClr val="68717D"/>
                </a:solidFill>
              </a:rPr>
              <a:t>文字与区域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BA25445-0A9B-42E5-B7E5-07D66081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5886450"/>
            <a:ext cx="3162300" cy="304800"/>
          </a:xfrm>
          <a:prstGeom xmlns:a="http://schemas.openxmlformats.org/drawingml/2006/main" prst="roundRect">
            <a:avLst>
              <a:gd name="adj" fmla="val 31250"/>
            </a:avLst>
          </a:prstGeom>
          <a:solidFill xmlns:a="http://schemas.openxmlformats.org/drawingml/2006/main">
            <a:srgbClr val="EDF3FF"/>
          </a:solidFill>
          <a:ln xmlns:a="http://schemas.openxmlformats.org/drawingml/2006/main" w="9525">
            <a:solidFill>
              <a:srgbClr val="BDD0FA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9F809FD-E1FE-4040-AA27-A4E2FEF14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886450"/>
            <a:ext cx="2933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3975EE"/>
                </a:solidFill>
              </a:defRPr>
            </a:pPr>
            <a:r>
              <a:rPr sz="825" b="1">
                <a:solidFill>
                  <a:srgbClr val="3975EE"/>
                </a:solidFill>
              </a:rPr>
              <a:t>原生会话记录过程  ·  无限画布承载结果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CD210A2-688C-4DF7-80A5-88C333D4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190750"/>
            <a:ext cx="17716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BA44976-458C-48B0-837C-FC9BDA3FA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190750"/>
            <a:ext cx="1771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717D"/>
                </a:solidFill>
              </a:defRPr>
            </a:pPr>
            <a:r>
              <a:rPr sz="750" b="1">
                <a:solidFill>
                  <a:srgbClr val="68717D"/>
                </a:solidFill>
              </a:rPr>
              <a:t>CREDENTIAL VAULT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48B5249-7513-4DD0-92A7-1DEA4C73F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705100"/>
            <a:ext cx="17716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525848D-3248-4397-A991-7C3C8423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705100"/>
            <a:ext cx="1771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717D"/>
                </a:solidFill>
              </a:defRPr>
            </a:pPr>
            <a:r>
              <a:rPr sz="750" b="1">
                <a:solidFill>
                  <a:srgbClr val="68717D"/>
                </a:solidFill>
              </a:rPr>
              <a:t>LOCAL FIRST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2C0B2CA-6ACF-4C7F-B31D-ADD1AB550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219450"/>
            <a:ext cx="17716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5EC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301DBE3-52B7-4DB6-A012-C14E12F27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219450"/>
            <a:ext cx="1771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717D"/>
                </a:solidFill>
              </a:defRPr>
            </a:pPr>
            <a:r>
              <a:rPr sz="750" b="1">
                <a:solidFill>
                  <a:srgbClr val="68717D"/>
                </a:solidFill>
              </a:rPr>
              <a:t>IMAGE ONLY V1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28F3489-F8EC-4BA5-95BA-5AEEF6E3E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000500"/>
            <a:ext cx="1771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11317"/>
                </a:solidFill>
              </a:defRPr>
            </a:pPr>
            <a:r>
              <a:rPr sz="975" b="1">
                <a:solidFill>
                  <a:srgbClr val="111317"/>
                </a:solidFill>
              </a:rPr>
              <a:t>UI 与 Agent 调用同一 Host 服务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CF8E835-2AC2-40DA-B76E-2E3E81BE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629150"/>
            <a:ext cx="1885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825" b="0">
                <a:solidFill>
                  <a:srgbClr val="68717D"/>
                </a:solidFill>
              </a:defRPr>
            </a:pPr>
            <a:r>
              <a:rPr sz="825" b="0">
                <a:solidFill>
                  <a:srgbClr val="68717D"/>
                </a:solidFill>
              </a:rPr>
              <a:t>失败不会自动产生收费重试；</a:t>
            </a:r>
          </a:p>
          <a:p xmlns:a="http://schemas.openxmlformats.org/drawingml/2006/main">
            <a:pPr algn="ctr">
              <a:defRPr sz="825" b="0">
                <a:solidFill>
                  <a:srgbClr val="68717D"/>
                </a:solidFill>
              </a:defRPr>
            </a:pPr>
            <a:r>
              <a:rPr sz="825" b="0">
                <a:solidFill>
                  <a:srgbClr val="68717D"/>
                </a:solidFill>
              </a:rPr>
              <a:t>只有当前任务引用的图片会上传。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DE0AB3D-A52C-432C-A201-B5774844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81750"/>
            <a:ext cx="5334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929AA6"/>
                </a:solidFill>
              </a:defRPr>
            </a:pPr>
            <a:r>
              <a:rPr sz="675" b="1">
                <a:solidFill>
                  <a:srgbClr val="929AA6"/>
                </a:solidFill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20565390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2026-08-23T03:13:51.5240000Z</dcterms:created>
  <dcterms:modified xsi:type="dcterms:W3CDTF">2026-08-23T03:13:51.5240000Z</dcterms:modified>
</coreProperties>
</file>