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48"/>
  </p:notesMasterIdLst>
  <p:sldIdLst>
    <p:sldId id="256" r:id="rId3"/>
    <p:sldId id="257" r:id="rId4"/>
    <p:sldId id="258" r:id="rId5"/>
    <p:sldId id="299" r:id="rId6"/>
    <p:sldId id="300" r:id="rId7"/>
    <p:sldId id="259" r:id="rId8"/>
    <p:sldId id="260" r:id="rId9"/>
    <p:sldId id="261" r:id="rId10"/>
    <p:sldId id="262" r:id="rId11"/>
    <p:sldId id="263" r:id="rId12"/>
    <p:sldId id="264" r:id="rId13"/>
    <p:sldId id="265" r:id="rId14"/>
    <p:sldId id="266" r:id="rId15"/>
    <p:sldId id="267" r:id="rId16"/>
    <p:sldId id="29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98" r:id="rId36"/>
    <p:sldId id="286" r:id="rId37"/>
    <p:sldId id="287" r:id="rId38"/>
    <p:sldId id="288" r:id="rId39"/>
    <p:sldId id="289" r:id="rId40"/>
    <p:sldId id="290" r:id="rId41"/>
    <p:sldId id="291" r:id="rId42"/>
    <p:sldId id="292" r:id="rId43"/>
    <p:sldId id="293" r:id="rId44"/>
    <p:sldId id="294" r:id="rId45"/>
    <p:sldId id="295" r:id="rId46"/>
    <p:sldId id="296"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6" autoAdjust="0"/>
    <p:restoredTop sz="86093" autoAdjust="0"/>
  </p:normalViewPr>
  <p:slideViewPr>
    <p:cSldViewPr snapToGrid="0">
      <p:cViewPr varScale="1">
        <p:scale>
          <a:sx n="93" d="100"/>
          <a:sy n="93" d="100"/>
        </p:scale>
        <p:origin x="11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3/26/2026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Trading volume in many of these specific options is often very low. If the put option hasn't traded recently, its quoted "last price" (the $11.50) is an artifact from hours or even days ago.</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515881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hose two positions interact at maturity across three different stock price scenarios:</a:t>
            </a:r>
          </a:p>
          <a:p>
            <a:r>
              <a:rPr lang="en-US" b="0" dirty="0"/>
              <a:t>If S &lt;= 120: Both options are out of the money and expire worthless. Total payoff = $0.</a:t>
            </a:r>
          </a:p>
          <a:p>
            <a:r>
              <a:rPr lang="en-US" b="0" dirty="0"/>
              <a:t>If S = 140 (Between the strikes): The $120 call you bought is in the money and pays $20. The $160 call you sold is out of the money and worthless. Total payoff = $20.</a:t>
            </a:r>
          </a:p>
          <a:p>
            <a:r>
              <a:rPr lang="en-US" b="0" dirty="0"/>
              <a:t>If S = 180 (Above the cap): The $120 call you bought pays $60. However, the $160 call you sold is </a:t>
            </a:r>
            <a:r>
              <a:rPr lang="en-US" b="0" i="0" dirty="0"/>
              <a:t>also</a:t>
            </a:r>
            <a:r>
              <a:rPr lang="en-US" b="0" dirty="0"/>
              <a:t> in the money, meaning you owe the buyer $20 (180 - 160). Your net payoff is 60 - 20 = $40.</a:t>
            </a:r>
          </a:p>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626755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Lower Bound (Intrinsic Value):</a:t>
            </a:r>
            <a:r>
              <a:rPr lang="en-US" sz="1200" kern="1200" dirty="0">
                <a:solidFill>
                  <a:schemeClr val="tx1"/>
                </a:solidFill>
                <a:effectLst/>
                <a:latin typeface="+mn-lt"/>
                <a:ea typeface="+mn-ea"/>
                <a:cs typeface="+mn-cs"/>
              </a:rPr>
              <a:t> The absolute lowest price a call option can trade for is its value if you were to exercise it right now. For a call, this is $max(S-X,0)$. If an option's price fell below this intrinsic value, an arbitrageur could simply buy the cheap option, immediately exercise it to buy the stock at the strike price, and sell the stock in the open market for a risk-free profit. Therefore, market forces prevent the price from dropping below this floor.</a:t>
            </a:r>
          </a:p>
          <a:p>
            <a:r>
              <a:rPr lang="en-US" dirty="0"/>
              <a:t>The Upper Bound: This one is simple: a call option can never be worth more than the underlying share itself. Why? Because the absolute best-case scenario for a call option is that it allows you to acquire the share. No one would pay more for the right to buy a share than it costs to just buy the share outright.</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708511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Lower Bound (Intrinsic Value):</a:t>
            </a:r>
            <a:r>
              <a:rPr lang="en-US" sz="1200" kern="1200" dirty="0">
                <a:solidFill>
                  <a:schemeClr val="tx1"/>
                </a:solidFill>
                <a:effectLst/>
                <a:latin typeface="+mn-lt"/>
                <a:ea typeface="+mn-ea"/>
                <a:cs typeface="+mn-cs"/>
              </a:rPr>
              <a:t> The absolute lowest price a call option can trade for is its value if you were to exercise it right now. For a call, this is $max(S-X,0)$. If an option's price fell below this intrinsic value, an arbitrageur could simply buy the cheap option, immediately exercise it to buy the stock at the strike price, and sell the stock in the open market for a risk-free profit. Therefore, market forces prevent the price from dropping below this floor.</a:t>
            </a:r>
          </a:p>
          <a:p>
            <a:r>
              <a:rPr lang="en-US" b="1" dirty="0"/>
              <a:t>The Upper Bound: </a:t>
            </a:r>
            <a:r>
              <a:rPr lang="en-US" dirty="0"/>
              <a:t>This one is simple: a call option can never be worth more than the underlying share itself. Why? Because the absolute best-case scenario for a call option is that it allows you to acquire the share. No one would pay more for the right to buy a share than it costs to just buy the share outright.</a:t>
            </a:r>
            <a:endParaRPr lang="en-SG" dirty="0"/>
          </a:p>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1354205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Buying a call is effectively buying the underlying stock on credit. The longer you can delay handing over the cash to pay the exercise price (X), the greater the present value of those interest savings.</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444306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063882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stock prices follow a "random walk," meaning that each successive change in the stock's price is statistically independent of the last.. if </a:t>
            </a:r>
            <a:r>
              <a:rPr lang="en-US" sz="1200" kern="1200" dirty="0">
                <a:solidFill>
                  <a:schemeClr val="tx1"/>
                </a:solidFill>
                <a:effectLst/>
                <a:latin typeface="+mn-lt"/>
                <a:ea typeface="+mn-ea"/>
                <a:cs typeface="+mn-cs"/>
              </a:rPr>
              <a:t>$\sigma^2$</a:t>
            </a:r>
            <a:r>
              <a:rPr lang="en-US" dirty="0"/>
              <a:t> is the variance of a stock's daily price change, and there are </a:t>
            </a:r>
            <a:r>
              <a:rPr lang="en-US" sz="1200" kern="1200" dirty="0">
                <a:solidFill>
                  <a:schemeClr val="tx1"/>
                </a:solidFill>
                <a:effectLst/>
                <a:latin typeface="+mn-lt"/>
                <a:ea typeface="+mn-ea"/>
                <a:cs typeface="+mn-cs"/>
              </a:rPr>
              <a:t>$t$</a:t>
            </a:r>
            <a:r>
              <a:rPr lang="en-US" dirty="0"/>
              <a:t> days remaining until the option expires, the total variance of the cumulative price change over that entire period is simply </a:t>
            </a:r>
            <a:r>
              <a:rPr lang="en-US" sz="1200" kern="1200" dirty="0">
                <a:solidFill>
                  <a:schemeClr val="tx1"/>
                </a:solidFill>
                <a:effectLst/>
                <a:latin typeface="+mn-lt"/>
                <a:ea typeface="+mn-ea"/>
                <a:cs typeface="+mn-cs"/>
              </a:rPr>
              <a:t>$\sigma^2$</a:t>
            </a:r>
            <a:r>
              <a:rPr lang="en-US" dirty="0"/>
              <a:t> added to itself </a:t>
            </a:r>
            <a:r>
              <a:rPr lang="en-US" sz="1200" kern="1200" dirty="0">
                <a:solidFill>
                  <a:schemeClr val="tx1"/>
                </a:solidFill>
                <a:effectLst/>
                <a:latin typeface="+mn-lt"/>
                <a:ea typeface="+mn-ea"/>
                <a:cs typeface="+mn-cs"/>
              </a:rPr>
              <a:t>$t$</a:t>
            </a:r>
            <a:r>
              <a:rPr lang="en-US" dirty="0"/>
              <a:t> times, which equals </a:t>
            </a:r>
            <a:r>
              <a:rPr lang="en-US" sz="1200" kern="1200" dirty="0">
                <a:solidFill>
                  <a:schemeClr val="tx1"/>
                </a:solidFill>
                <a:effectLst/>
                <a:latin typeface="+mn-lt"/>
                <a:ea typeface="+mn-ea"/>
                <a:cs typeface="+mn-cs"/>
              </a:rPr>
              <a:t>$\sigma^2 t$</a:t>
            </a:r>
            <a:r>
              <a:rPr lang="en-US" dirty="0"/>
              <a:t>.</a:t>
            </a:r>
          </a:p>
          <a:p>
            <a:endParaRPr lang="en-US" dirty="0"/>
          </a:p>
          <a:p>
            <a:r>
              <a:rPr lang="en-US" dirty="0"/>
              <a:t>When an option is right at the money, it is sitting on a knife's edge. Its intrinsic value is zero, and there is roughly a 50% chance the stock will rise (making the option valuable) and a 50% chance it will fall (making the option worthless). However, an option is deep in the money (far to the right on the chart), it acts almost exactly like the underlying stock itself, so extra volatility doesn't add much unique value. If it is deep out of the money (far to the left on the chart), it is so far away from the strike price that even a highly volatile stock is unlikely to bridge the gap before expiration.</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425182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Call option: What is owed if exercised?</a:t>
            </a:r>
          </a:p>
          <a:p>
            <a:pPr marL="628650" lvl="1" indent="-171450">
              <a:buFont typeface="Arial" panose="020B0604020202020204" pitchFamily="34" charset="0"/>
              <a:buChar char="•"/>
            </a:pPr>
            <a:r>
              <a:rPr lang="en-US" dirty="0"/>
              <a:t>The Seller owes you: The shares of the underlying stock.</a:t>
            </a:r>
          </a:p>
          <a:p>
            <a:pPr marL="628650" lvl="1" indent="-171450">
              <a:buFont typeface="Arial" panose="020B0604020202020204" pitchFamily="34" charset="0"/>
              <a:buChar char="•"/>
            </a:pPr>
            <a:r>
              <a:rPr lang="en-US" dirty="0"/>
              <a:t>You owe the Seller: The cash equivalent of the strike price.</a:t>
            </a:r>
          </a:p>
          <a:p>
            <a:pPr marL="171450" indent="-171450">
              <a:buFont typeface="Arial" panose="020B0604020202020204" pitchFamily="34" charset="0"/>
              <a:buChar char="•"/>
            </a:pPr>
            <a:r>
              <a:rPr lang="en-US" dirty="0"/>
              <a:t>Where do the shares come from? The burden of sourcing the shares falls entirely on the seller. There are two ways this happens:</a:t>
            </a:r>
          </a:p>
          <a:p>
            <a:pPr marL="628650" lvl="1" indent="-171450">
              <a:buFont typeface="Arial" panose="020B0604020202020204" pitchFamily="34" charset="0"/>
              <a:buChar char="•"/>
            </a:pPr>
            <a:r>
              <a:rPr lang="en-US" dirty="0"/>
              <a:t>Covered Call: The seller already owns the underlying shares in their brokerage account. When you exercise the option, their broker automatically transfers those existing shares to you.</a:t>
            </a:r>
          </a:p>
          <a:p>
            <a:pPr marL="628650" lvl="1" indent="-171450">
              <a:buFont typeface="Arial" panose="020B0604020202020204" pitchFamily="34" charset="0"/>
              <a:buChar char="•"/>
            </a:pPr>
            <a:r>
              <a:rPr lang="en-US" dirty="0"/>
              <a:t>Naked Call: The seller does not own the shares. When you exercise the option, the seller is legally obligated to buy the shares on the open market at the current (higher) market price, and immediately sell them to you at the lower, agreed-upon strike price. Because a stock's price can theoretically rise infinitely, selling naked calls carries unlimited risk.</a:t>
            </a:r>
          </a:p>
          <a:p>
            <a:pPr marL="628650" lvl="1"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Put Option: What is owed if exercised?</a:t>
            </a:r>
            <a:endParaRPr lang="en-US" dirty="0"/>
          </a:p>
          <a:p>
            <a:pPr marL="628650" lvl="1" indent="-171450">
              <a:buFont typeface="Arial" panose="020B0604020202020204" pitchFamily="34" charset="0"/>
              <a:buChar char="•"/>
            </a:pPr>
            <a:r>
              <a:rPr lang="en-US" b="1" dirty="0"/>
              <a:t>The Seller owes you:</a:t>
            </a:r>
            <a:r>
              <a:rPr lang="en-US" dirty="0"/>
              <a:t> The cash equivalent of the strike price.</a:t>
            </a:r>
          </a:p>
          <a:p>
            <a:pPr marL="628650" lvl="1" indent="-171450">
              <a:buFont typeface="Arial" panose="020B0604020202020204" pitchFamily="34" charset="0"/>
              <a:buChar char="•"/>
            </a:pPr>
            <a:r>
              <a:rPr lang="en-US" b="1" dirty="0"/>
              <a:t>You owe the Seller:</a:t>
            </a:r>
            <a:r>
              <a:rPr lang="en-US" dirty="0"/>
              <a:t> The underlying shares.</a:t>
            </a:r>
          </a:p>
          <a:p>
            <a:pPr marL="171450" indent="-171450">
              <a:buFont typeface="Arial" panose="020B0604020202020204" pitchFamily="34" charset="0"/>
              <a:buChar char="•"/>
            </a:pPr>
            <a:r>
              <a:rPr lang="en-US" b="1" dirty="0"/>
              <a:t>Where do the shares come from?</a:t>
            </a:r>
            <a:r>
              <a:rPr lang="en-US" dirty="0"/>
              <a:t> Here, the burden of sourcing the shares falls on </a:t>
            </a:r>
            <a:r>
              <a:rPr lang="en-US" i="1" dirty="0"/>
              <a:t>you</a:t>
            </a:r>
            <a:r>
              <a:rPr lang="en-US" dirty="0"/>
              <a:t>, the option buyer.</a:t>
            </a:r>
          </a:p>
          <a:p>
            <a:pPr marL="628650" lvl="1" indent="-171450">
              <a:buFont typeface="Arial" panose="020B0604020202020204" pitchFamily="34" charset="0"/>
              <a:buChar char="•"/>
            </a:pPr>
            <a:r>
              <a:rPr lang="en-US" b="1" dirty="0"/>
              <a:t>Protective Put:</a:t>
            </a:r>
            <a:r>
              <a:rPr lang="en-US" dirty="0"/>
              <a:t> You already own the shares in your portfolio. When you exercise the put, you deliver your shares to the seller, and they give you the cash.</a:t>
            </a:r>
          </a:p>
          <a:p>
            <a:pPr marL="628650" lvl="1" indent="-171450">
              <a:buFont typeface="Arial" panose="020B0604020202020204" pitchFamily="34" charset="0"/>
              <a:buChar char="•"/>
            </a:pPr>
            <a:r>
              <a:rPr lang="en-US" b="1" dirty="0"/>
              <a:t>Speculative Put:</a:t>
            </a:r>
            <a:r>
              <a:rPr lang="en-US" dirty="0"/>
              <a:t> You don't actually own the underlying shares; you simply bought the put to bet against the stock. To exercise the option, you must first buy the shares on the open market at the current (lower) market price, and then immediately deliver them to the seller in exchange for the higher strike price</a:t>
            </a: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86062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C1EA5-5413-1D26-B609-D4ECC5DD8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1F330E-0845-1D5B-6904-B30A2A7D38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DAF46-B07C-C285-0854-A67557FA1804}"/>
              </a:ext>
            </a:extLst>
          </p:cNvPr>
          <p:cNvSpPr>
            <a:spLocks noGrp="1"/>
          </p:cNvSpPr>
          <p:nvPr>
            <p:ph type="body" idx="1"/>
          </p:nvPr>
        </p:nvSpPr>
        <p:spPr/>
        <p:txBody>
          <a:bodyPr/>
          <a:lstStyle/>
          <a:p>
            <a:pPr marL="0" lv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1BEC3D19-12B5-F6B4-3A13-0D9AD6712A87}"/>
              </a:ext>
            </a:extLst>
          </p:cNvPr>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3850251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C497A-3D37-A643-6BF7-4EDC20298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F16A1-F01F-7EEC-A8D7-AA79158F5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F94F5-3314-E6D0-9793-08845416E477}"/>
              </a:ext>
            </a:extLst>
          </p:cNvPr>
          <p:cNvSpPr>
            <a:spLocks noGrp="1"/>
          </p:cNvSpPr>
          <p:nvPr>
            <p:ph type="body" idx="1"/>
          </p:nvPr>
        </p:nvSpPr>
        <p:spPr/>
        <p:txBody>
          <a:bodyPr/>
          <a:lstStyle/>
          <a:p>
            <a:pPr marL="0" lv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55281FE0-A88B-850E-466F-9179012996F2}"/>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978390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807055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Payoffs are NOT PROFITS.</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543799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598378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D3966-DA23-FBD4-3E0D-ADE89AABBA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1C531-A8DB-4A1B-1468-E34FC6ABB9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3558C-CDDA-6DB3-F607-47C24782BF21}"/>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33AD9053-06E0-B108-D28D-C8C0C4ACFD1E}"/>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771832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Portfolio A (Put Option + Share)</a:t>
            </a:r>
          </a:p>
          <a:p>
            <a:r>
              <a:rPr lang="en-US" sz="1200" b="0" kern="1200" dirty="0">
                <a:solidFill>
                  <a:schemeClr val="tx1"/>
                </a:solidFill>
                <a:effectLst/>
                <a:latin typeface="+mn-lt"/>
                <a:ea typeface="+mn-ea"/>
                <a:cs typeface="+mn-cs"/>
              </a:rPr>
              <a:t>Scenario 1: The share price rises above the exercise price ($S &gt; X$) Your put option is out of the money and expires worthless ($0$). You simply hold onto your share. Your total portfolio value is $S$.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Scenario 2: The share price falls below the exercise price ($S &lt; X$) Your share is only worth $S$. However, your put option is in the money, guaranteeing you the right to sell that share for $X$. You exercise the put, making your total portfolio value $X$.</a:t>
            </a:r>
          </a:p>
          <a:p>
            <a:endParaRPr lang="en-SG" b="0" dirty="0"/>
          </a:p>
          <a:p>
            <a:r>
              <a:rPr lang="en-US" sz="1200" b="0" kern="1200" dirty="0">
                <a:solidFill>
                  <a:schemeClr val="tx1"/>
                </a:solidFill>
                <a:effectLst/>
                <a:latin typeface="+mn-lt"/>
                <a:ea typeface="+mn-ea"/>
                <a:cs typeface="+mn-cs"/>
              </a:rPr>
              <a:t>Portfolio B (Call Option + Bank Deposit)</a:t>
            </a:r>
          </a:p>
          <a:p>
            <a:r>
              <a:rPr lang="en-US" sz="1200" b="0" kern="1200" dirty="0">
                <a:solidFill>
                  <a:schemeClr val="tx1"/>
                </a:solidFill>
                <a:effectLst/>
                <a:latin typeface="+mn-lt"/>
                <a:ea typeface="+mn-ea"/>
                <a:cs typeface="+mn-cs"/>
              </a:rPr>
              <a:t>Scenario 1: The share price rises above the exercise price ($S &gt; X$) Your call option is in the money. You use the $X$ cash from your bank deposit to exercise the call and buy the share. You now own the share, so your total portfolio value is $S$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Scenario 2: The share price falls below the exercise price ($S &lt; X$) Your call option is out of the money and expires worthless ($0$). However, your bank deposit has grown to exactly $X$. Your total portfolio value is $X$.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In both cases, initial outlay is PV($140) + cost of option.</a:t>
            </a:r>
          </a:p>
          <a:p>
            <a:endParaRPr lang="en-SG" b="0"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412029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3/26/2026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3/26/2026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3/26/2026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3/26/2026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3/26/2026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wsj.com/business/media/prediction-markets-campus-e57cd19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ebc.com/forex/what-is-option-trading-and-how-does-it-work"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tradebrains.in/options-trading-10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fontScale="90000"/>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10. understanding options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Payoff Diagram: Buying a Put</a:t>
            </a:r>
          </a:p>
        </p:txBody>
      </p:sp>
      <p:sp>
        <p:nvSpPr>
          <p:cNvPr id="3" name="Content Placeholder 2"/>
          <p:cNvSpPr>
            <a:spLocks noGrp="1"/>
          </p:cNvSpPr>
          <p:nvPr>
            <p:ph sz="half" idx="1"/>
          </p:nvPr>
        </p:nvSpPr>
        <p:spPr/>
        <p:txBody>
          <a:bodyPr/>
          <a:lstStyle/>
          <a:p>
            <a:pPr>
              <a:spcBef>
                <a:spcPts val="200"/>
              </a:spcBef>
              <a:spcAft>
                <a:spcPts val="200"/>
              </a:spcAft>
            </a:pPr>
            <a:r>
              <a:rPr sz="2000"/>
              <a:t>A put gives the right to SELL at the exercise price X = $140</a:t>
            </a:r>
          </a:p>
          <a:p>
            <a:pPr>
              <a:spcBef>
                <a:spcPts val="200"/>
              </a:spcBef>
              <a:spcAft>
                <a:spcPts val="200"/>
              </a:spcAft>
            </a:pPr>
            <a:r>
              <a:rPr sz="2000"/>
              <a:t>If S &gt; X: no point selling at $140</a:t>
            </a:r>
          </a:p>
          <a:p>
            <a:pPr lvl="1">
              <a:spcBef>
                <a:spcPts val="200"/>
              </a:spcBef>
              <a:spcAft>
                <a:spcPts val="200"/>
              </a:spcAft>
            </a:pPr>
            <a:r>
              <a:rPr sz="2000"/>
              <a:t>Payoff = 0</a:t>
            </a:r>
          </a:p>
          <a:p>
            <a:pPr>
              <a:spcBef>
                <a:spcPts val="200"/>
              </a:spcBef>
              <a:spcAft>
                <a:spcPts val="200"/>
              </a:spcAft>
            </a:pPr>
            <a:r>
              <a:rPr sz="2000"/>
              <a:t>If S &lt; X: buy share cheaply, sell at $140 via the put</a:t>
            </a:r>
          </a:p>
          <a:p>
            <a:pPr lvl="1">
              <a:spcBef>
                <a:spcPts val="200"/>
              </a:spcBef>
              <a:spcAft>
                <a:spcPts val="200"/>
              </a:spcAft>
            </a:pPr>
            <a:r>
              <a:rPr sz="2000"/>
              <a:t>Payoff = X – S</a:t>
            </a:r>
          </a:p>
          <a:p>
            <a:pPr>
              <a:spcBef>
                <a:spcPts val="200"/>
              </a:spcBef>
              <a:spcAft>
                <a:spcPts val="200"/>
              </a:spcAft>
            </a:pPr>
            <a:r>
              <a:rPr sz="2000"/>
              <a:t>Put value = max(X – S, 0)</a:t>
            </a:r>
          </a:p>
        </p:txBody>
      </p:sp>
      <p:pic>
        <p:nvPicPr>
          <p:cNvPr id="4" name="Picture 3" descr="slide8_2.png"/>
          <p:cNvPicPr>
            <a:picLocks noChangeAspect="1"/>
          </p:cNvPicPr>
          <p:nvPr/>
        </p:nvPicPr>
        <p:blipFill>
          <a:blip r:embed="rId2"/>
          <a:stretch>
            <a:fillRect/>
          </a:stretch>
        </p:blipFill>
        <p:spPr>
          <a:xfrm>
            <a:off x="6893345" y="2228003"/>
            <a:ext cx="4012535" cy="363304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Moneyness of an Option</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a:spcBef>
                <a:spcPts val="200"/>
              </a:spcBef>
              <a:spcAft>
                <a:spcPts val="200"/>
              </a:spcAft>
            </a:pPr>
            <a:r>
              <a:rPr lang="en-US" b="1" dirty="0"/>
              <a:t>Moneyness</a:t>
            </a:r>
            <a:r>
              <a:rPr lang="en-US" dirty="0"/>
              <a:t> describes whether exercising the option now would produce a positive payoff</a:t>
            </a:r>
          </a:p>
          <a:p>
            <a:pPr>
              <a:spcBef>
                <a:spcPts val="200"/>
              </a:spcBef>
              <a:spcAft>
                <a:spcPts val="200"/>
              </a:spcAft>
            </a:pPr>
            <a:r>
              <a:rPr lang="en-US" b="1" dirty="0"/>
              <a:t>In the money:</a:t>
            </a:r>
            <a:r>
              <a:rPr lang="en-US" dirty="0"/>
              <a:t> exercising now gives a positive payoff</a:t>
            </a:r>
          </a:p>
          <a:p>
            <a:pPr lvl="1">
              <a:spcBef>
                <a:spcPts val="200"/>
              </a:spcBef>
              <a:spcAft>
                <a:spcPts val="200"/>
              </a:spcAft>
            </a:pPr>
            <a:r>
              <a:rPr lang="en-US" dirty="0"/>
              <a:t>Call: S &gt; X (e.g., Amazon calls with X &lt; $140 were in the money)</a:t>
            </a:r>
          </a:p>
          <a:p>
            <a:pPr lvl="1">
              <a:spcBef>
                <a:spcPts val="200"/>
              </a:spcBef>
              <a:spcAft>
                <a:spcPts val="200"/>
              </a:spcAft>
            </a:pPr>
            <a:r>
              <a:rPr lang="en-US" dirty="0"/>
              <a:t>Put: S &lt; X</a:t>
            </a:r>
          </a:p>
          <a:p>
            <a:pPr>
              <a:spcBef>
                <a:spcPts val="200"/>
              </a:spcBef>
              <a:spcAft>
                <a:spcPts val="200"/>
              </a:spcAft>
            </a:pPr>
            <a:r>
              <a:rPr lang="en-US" b="1" dirty="0"/>
              <a:t>At the money:</a:t>
            </a:r>
            <a:r>
              <a:rPr lang="en-US" dirty="0"/>
              <a:t> S = X, payoff would be zero</a:t>
            </a:r>
          </a:p>
          <a:p>
            <a:pPr lvl="1">
              <a:spcBef>
                <a:spcPts val="200"/>
              </a:spcBef>
              <a:spcAft>
                <a:spcPts val="200"/>
              </a:spcAft>
            </a:pPr>
            <a:r>
              <a:rPr lang="en-US" dirty="0"/>
              <a:t>Amazon calls with X = $140 were at the money</a:t>
            </a:r>
          </a:p>
          <a:p>
            <a:pPr>
              <a:spcBef>
                <a:spcPts val="200"/>
              </a:spcBef>
              <a:spcAft>
                <a:spcPts val="200"/>
              </a:spcAft>
            </a:pPr>
            <a:r>
              <a:rPr lang="en-US" b="1" dirty="0"/>
              <a:t>Out of the money:</a:t>
            </a:r>
            <a:r>
              <a:rPr lang="en-US" dirty="0"/>
              <a:t> exercising now gives a negative payoff (so you would not exercise)</a:t>
            </a:r>
          </a:p>
          <a:p>
            <a:pPr lvl="1">
              <a:spcBef>
                <a:spcPts val="200"/>
              </a:spcBef>
              <a:spcAft>
                <a:spcPts val="200"/>
              </a:spcAft>
            </a:pPr>
            <a:r>
              <a:rPr lang="en-US" dirty="0"/>
              <a:t>Call: S &lt; X (e.g., Amazon calls with X &gt; $140 were out of the money)</a:t>
            </a:r>
          </a:p>
          <a:p>
            <a:pPr lvl="1">
              <a:spcBef>
                <a:spcPts val="200"/>
              </a:spcBef>
              <a:spcAft>
                <a:spcPts val="200"/>
              </a:spcAft>
            </a:pPr>
            <a:r>
              <a:rPr lang="en-US" dirty="0"/>
              <a:t>Put: S &gt; X</a:t>
            </a:r>
          </a:p>
          <a:p>
            <a:pPr>
              <a:spcBef>
                <a:spcPts val="200"/>
              </a:spcBef>
              <a:spcAft>
                <a:spcPts val="200"/>
              </a:spcAft>
            </a:pPr>
            <a:r>
              <a:rPr lang="en-US" dirty="0"/>
              <a:t>An option’s moneyness changes as the stock price moves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Profit from Buying a Call (Example 21.1)</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You buy an Amazon call with X = $140, maturing Feb 2024, for $15.39</a:t>
                </a:r>
              </a:p>
              <a:p>
                <a:pPr>
                  <a:spcBef>
                    <a:spcPts val="200"/>
                  </a:spcBef>
                  <a:spcAft>
                    <a:spcPts val="200"/>
                  </a:spcAft>
                </a:pPr>
                <a:r>
                  <a:rPr sz="2000"/>
                  <a:t>Suppose Amazon’s stock price rises to $200 by maturity:</a:t>
                </a:r>
              </a:p>
              <a:p>
                <a:pPr lvl="1">
                  <a:spcBef>
                    <a:spcPts val="200"/>
                  </a:spcBef>
                  <a:spcAft>
                    <a:spcPts val="200"/>
                  </a:spcAft>
                </a:pPr>
                <a:r>
                  <a:rPr sz="2000"/>
                  <a:t>Payoff: </a:t>
                </a:r>
                <a14:m>
                  <m:oMath xmlns:m="http://schemas.openxmlformats.org/officeDocument/2006/math">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=$200−$140=$60</m:t>
                    </m:r>
                  </m:oMath>
                </a14:m>
                <a:endParaRPr sz="2000"/>
              </a:p>
              <a:p>
                <a:pPr lvl="1">
                  <a:spcBef>
                    <a:spcPts val="200"/>
                  </a:spcBef>
                  <a:spcAft>
                    <a:spcPts val="200"/>
                  </a:spcAft>
                </a:pPr>
                <a:r>
                  <a:rPr sz="2000"/>
                  <a:t>Cost of option: $15.39</a:t>
                </a:r>
              </a:p>
              <a:p>
                <a:pPr lvl="1">
                  <a:spcBef>
                    <a:spcPts val="200"/>
                  </a:spcBef>
                  <a:spcAft>
                    <a:spcPts val="200"/>
                  </a:spcAft>
                </a:pPr>
                <a:r>
                  <a:rPr sz="2000"/>
                  <a:t>Profit: </a:t>
                </a:r>
                <a14:m>
                  <m:oMath xmlns:m="http://schemas.openxmlformats.org/officeDocument/2006/math">
                    <m:r>
                      <a:rPr lang="en-US">
                        <a:latin typeface="Cambria Math" panose="02040503050406030204"/>
                      </a:rPr>
                      <m:t>$60−$15.39=$44.61</m:t>
                    </m:r>
                  </m:oMath>
                </a14:m>
                <a:endParaRPr sz="2000"/>
              </a:p>
              <a:p>
                <a:pPr>
                  <a:spcBef>
                    <a:spcPts val="200"/>
                  </a:spcBef>
                  <a:spcAft>
                    <a:spcPts val="200"/>
                  </a:spcAft>
                </a:pPr>
                <a:r>
                  <a:rPr sz="2000"/>
                  <a:t>Suppose Amazon’s stock price falls to $120 by maturity:</a:t>
                </a:r>
              </a:p>
              <a:p>
                <a:pPr lvl="1">
                  <a:spcBef>
                    <a:spcPts val="200"/>
                  </a:spcBef>
                  <a:spcAft>
                    <a:spcPts val="200"/>
                  </a:spcAft>
                </a:pPr>
                <a:r>
                  <a:rPr sz="2000"/>
                  <a:t>Call is out of the money → payoff = $0</a:t>
                </a:r>
              </a:p>
              <a:p>
                <a:pPr lvl="1">
                  <a:spcBef>
                    <a:spcPts val="200"/>
                  </a:spcBef>
                  <a:spcAft>
                    <a:spcPts val="200"/>
                  </a:spcAft>
                </a:pPr>
                <a:r>
                  <a:rPr sz="2000"/>
                  <a:t>Profit: </a:t>
                </a:r>
                <a14:m>
                  <m:oMath xmlns:m="http://schemas.openxmlformats.org/officeDocument/2006/math">
                    <m:r>
                      <a:rPr lang="en-US">
                        <a:latin typeface="Cambria Math" panose="02040503050406030204"/>
                      </a:rPr>
                      <m:t>$0−$15.39=−$15.39</m:t>
                    </m:r>
                  </m:oMath>
                </a14:m>
                <a:endParaRPr sz="2000"/>
              </a:p>
              <a:p>
                <a:pPr>
                  <a:spcBef>
                    <a:spcPts val="200"/>
                  </a:spcBef>
                  <a:spcAft>
                    <a:spcPts val="200"/>
                  </a:spcAft>
                </a:pPr>
                <a:r>
                  <a:rPr sz="2000"/>
                  <a:t>You lose 100% of your investment if the option expires worthless</a:t>
                </a:r>
              </a:p>
              <a:p>
                <a:pPr>
                  <a:spcBef>
                    <a:spcPts val="200"/>
                  </a:spcBef>
                  <a:spcAft>
                    <a:spcPts val="200"/>
                  </a:spcAft>
                </a:pPr>
                <a:r>
                  <a:rPr sz="2000"/>
                  <a:t>Breakeven: </a:t>
                </a:r>
                <a14:m>
                  <m:oMath xmlns:m="http://schemas.openxmlformats.org/officeDocument/2006/math">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m:t>
                    </m:r>
                    <m:r>
                      <m:rPr>
                        <m:nor/>
                      </m:rPr>
                      <a:rPr lang="en-US">
                        <a:latin typeface="Cambria Math" panose="02040503050406030204"/>
                      </a:rPr>
                      <m:t>premium</m:t>
                    </m:r>
                    <m:r>
                      <a:rPr lang="en-US">
                        <a:latin typeface="Cambria Math" panose="02040503050406030204"/>
                      </a:rPr>
                      <m:t>=$140+$15.39=$155.39</m:t>
                    </m:r>
                  </m:oMath>
                </a14:m>
                <a:endParaRPr sz="200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b="-1824"/>
                </a:stretch>
              </a:blipFill>
            </p:spPr>
            <p:txBody>
              <a:bodyPr/>
              <a:lstStyle/>
              <a:p>
                <a:r>
                  <a:rPr lang="en-SG">
                    <a:noFill/>
                  </a:rPr>
                  <a:t> </a:t>
                </a:r>
              </a:p>
            </p:txBody>
          </p:sp>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Profit from Buying a Put (Example 21.2)</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You buy an Amazon put with X = $140, maturing Feb 2024, for $11.50</a:t>
                </a:r>
              </a:p>
              <a:p>
                <a:pPr>
                  <a:spcBef>
                    <a:spcPts val="200"/>
                  </a:spcBef>
                  <a:spcAft>
                    <a:spcPts val="200"/>
                  </a:spcAft>
                </a:pPr>
                <a:r>
                  <a:rPr sz="2000"/>
                  <a:t>Suppose Amazon’s stock price falls to $80 by maturity:</a:t>
                </a:r>
              </a:p>
              <a:p>
                <a:pPr lvl="1">
                  <a:spcBef>
                    <a:spcPts val="200"/>
                  </a:spcBef>
                  <a:spcAft>
                    <a:spcPts val="200"/>
                  </a:spcAft>
                </a:pPr>
                <a:r>
                  <a:rPr sz="2000"/>
                  <a:t>Payoff: </a:t>
                </a:r>
                <a14:m>
                  <m:oMath xmlns:m="http://schemas.openxmlformats.org/officeDocument/2006/math">
                    <m:r>
                      <a:rPr lang="en-US">
                        <a:latin typeface="Cambria Math" panose="02040503050406030204"/>
                      </a:rPr>
                      <m:t>𝑋</m:t>
                    </m:r>
                    <m:r>
                      <a:rPr lang="en-US">
                        <a:latin typeface="Cambria Math" panose="02040503050406030204"/>
                      </a:rPr>
                      <m:t>−</m:t>
                    </m:r>
                    <m:r>
                      <a:rPr lang="en-US">
                        <a:latin typeface="Cambria Math" panose="02040503050406030204"/>
                      </a:rPr>
                      <m:t>𝑆</m:t>
                    </m:r>
                    <m:r>
                      <a:rPr lang="en-US">
                        <a:latin typeface="Cambria Math" panose="02040503050406030204"/>
                      </a:rPr>
                      <m:t>=$140−$80=$60</m:t>
                    </m:r>
                  </m:oMath>
                </a14:m>
                <a:endParaRPr sz="2000"/>
              </a:p>
              <a:p>
                <a:pPr lvl="1">
                  <a:spcBef>
                    <a:spcPts val="200"/>
                  </a:spcBef>
                  <a:spcAft>
                    <a:spcPts val="200"/>
                  </a:spcAft>
                </a:pPr>
                <a:r>
                  <a:rPr sz="2000"/>
                  <a:t>Cost of option: $11.50</a:t>
                </a:r>
              </a:p>
              <a:p>
                <a:pPr lvl="1">
                  <a:spcBef>
                    <a:spcPts val="200"/>
                  </a:spcBef>
                  <a:spcAft>
                    <a:spcPts val="200"/>
                  </a:spcAft>
                </a:pPr>
                <a:r>
                  <a:rPr sz="2000"/>
                  <a:t>Profit: </a:t>
                </a:r>
                <a14:m>
                  <m:oMath xmlns:m="http://schemas.openxmlformats.org/officeDocument/2006/math">
                    <m:r>
                      <a:rPr lang="en-US">
                        <a:latin typeface="Cambria Math" panose="02040503050406030204"/>
                      </a:rPr>
                      <m:t>$60−$11.50=$48.50</m:t>
                    </m:r>
                  </m:oMath>
                </a14:m>
                <a:endParaRPr sz="2000"/>
              </a:p>
              <a:p>
                <a:pPr>
                  <a:spcBef>
                    <a:spcPts val="200"/>
                  </a:spcBef>
                  <a:spcAft>
                    <a:spcPts val="200"/>
                  </a:spcAft>
                </a:pPr>
                <a:r>
                  <a:rPr sz="2000"/>
                  <a:t>Suppose Amazon’s stock price rises to $180:</a:t>
                </a:r>
              </a:p>
              <a:p>
                <a:pPr lvl="1">
                  <a:spcBef>
                    <a:spcPts val="200"/>
                  </a:spcBef>
                  <a:spcAft>
                    <a:spcPts val="200"/>
                  </a:spcAft>
                </a:pPr>
                <a:r>
                  <a:rPr sz="2000"/>
                  <a:t>Put is out of the money → payoff = $0</a:t>
                </a:r>
              </a:p>
              <a:p>
                <a:pPr lvl="1">
                  <a:spcBef>
                    <a:spcPts val="200"/>
                  </a:spcBef>
                  <a:spcAft>
                    <a:spcPts val="200"/>
                  </a:spcAft>
                </a:pPr>
                <a:r>
                  <a:rPr sz="2000"/>
                  <a:t>Profit: </a:t>
                </a:r>
                <a14:m>
                  <m:oMath xmlns:m="http://schemas.openxmlformats.org/officeDocument/2006/math">
                    <m:r>
                      <a:rPr lang="en-US">
                        <a:latin typeface="Cambria Math" panose="02040503050406030204"/>
                      </a:rPr>
                      <m:t>$0−$11.50=−$11.50</m:t>
                    </m:r>
                  </m:oMath>
                </a14:m>
                <a:endParaRPr sz="2000"/>
              </a:p>
              <a:p>
                <a:pPr>
                  <a:spcBef>
                    <a:spcPts val="200"/>
                  </a:spcBef>
                  <a:spcAft>
                    <a:spcPts val="200"/>
                  </a:spcAft>
                </a:pPr>
                <a:r>
                  <a:rPr sz="2000"/>
                  <a:t>Put buyer profits when the stock price falls — the opposite of a call buyer</a:t>
                </a:r>
              </a:p>
              <a:p>
                <a:pPr>
                  <a:spcBef>
                    <a:spcPts val="200"/>
                  </a:spcBef>
                  <a:spcAft>
                    <a:spcPts val="200"/>
                  </a:spcAft>
                </a:pPr>
                <a:r>
                  <a:rPr sz="2000"/>
                  <a:t>Breakeven: </a:t>
                </a:r>
                <a14:m>
                  <m:oMath xmlns:m="http://schemas.openxmlformats.org/officeDocument/2006/math">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m:t>
                    </m:r>
                    <m:r>
                      <m:rPr>
                        <m:nor/>
                      </m:rPr>
                      <a:rPr lang="en-US">
                        <a:latin typeface="Cambria Math" panose="02040503050406030204"/>
                      </a:rPr>
                      <m:t>premium</m:t>
                    </m:r>
                    <m:r>
                      <a:rPr lang="en-US">
                        <a:latin typeface="Cambria Math" panose="02040503050406030204"/>
                      </a:rPr>
                      <m:t>=$140−$11.50=$128.50</m:t>
                    </m:r>
                  </m:oMath>
                </a14:m>
                <a:endParaRPr sz="200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b="-1824"/>
                </a:stretch>
              </a:blipFill>
            </p:spPr>
            <p:txBody>
              <a:bodyPr/>
              <a:lstStyle/>
              <a:p>
                <a:r>
                  <a:rPr lang="en-SG">
                    <a:noFill/>
                  </a:rPr>
                  <a:t> </a:t>
                </a:r>
              </a:p>
            </p:txBody>
          </p:sp>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dirty="0"/>
              <a:t>Selling (Writing) a Call Option</a:t>
            </a:r>
          </a:p>
        </p:txBody>
      </p:sp>
      <p:sp>
        <p:nvSpPr>
          <p:cNvPr id="4" name="Content Placeholder 3"/>
          <p:cNvSpPr>
            <a:spLocks noGrp="1"/>
          </p:cNvSpPr>
          <p:nvPr>
            <p:ph sz="half" idx="2"/>
          </p:nvPr>
        </p:nvSpPr>
        <p:spPr/>
        <p:txBody>
          <a:bodyPr/>
          <a:lstStyle/>
          <a:p>
            <a:pPr>
              <a:spcBef>
                <a:spcPts val="200"/>
              </a:spcBef>
              <a:spcAft>
                <a:spcPts val="200"/>
              </a:spcAft>
            </a:pPr>
            <a:r>
              <a:rPr sz="2000" dirty="0"/>
              <a:t>Options are </a:t>
            </a:r>
            <a:r>
              <a:rPr sz="2000" b="1" dirty="0"/>
              <a:t>side bets between two investors: buyer and seller</a:t>
            </a:r>
          </a:p>
          <a:p>
            <a:pPr>
              <a:spcBef>
                <a:spcPts val="200"/>
              </a:spcBef>
              <a:spcAft>
                <a:spcPts val="200"/>
              </a:spcAft>
            </a:pPr>
            <a:r>
              <a:rPr lang="en-US" sz="2000" dirty="0"/>
              <a:t>For a call option, the seller (</a:t>
            </a:r>
            <a:r>
              <a:rPr lang="en-SG" sz="2000" dirty="0"/>
              <a:t>writer</a:t>
            </a:r>
            <a:r>
              <a:rPr lang="en-US" sz="2000" dirty="0"/>
              <a:t>) </a:t>
            </a:r>
            <a:r>
              <a:rPr sz="2000" dirty="0"/>
              <a:t>must deliver shares if the </a:t>
            </a:r>
            <a:r>
              <a:rPr lang="en-SG" sz="2000" dirty="0"/>
              <a:t>buyer exercises</a:t>
            </a:r>
            <a:endParaRPr sz="2000" dirty="0"/>
          </a:p>
          <a:p>
            <a:pPr lvl="1">
              <a:spcBef>
                <a:spcPts val="200"/>
              </a:spcBef>
              <a:spcAft>
                <a:spcPts val="200"/>
              </a:spcAft>
            </a:pPr>
            <a:r>
              <a:rPr sz="2000" dirty="0"/>
              <a:t>If S &lt; X: buyer won’t exercise, seller’s liability is zero</a:t>
            </a:r>
          </a:p>
          <a:p>
            <a:pPr lvl="1">
              <a:spcBef>
                <a:spcPts val="200"/>
              </a:spcBef>
              <a:spcAft>
                <a:spcPts val="200"/>
              </a:spcAft>
            </a:pPr>
            <a:r>
              <a:rPr sz="2000" dirty="0"/>
              <a:t>If S &gt; X: seller loses S – X</a:t>
            </a:r>
          </a:p>
          <a:p>
            <a:pPr>
              <a:spcBef>
                <a:spcPts val="200"/>
              </a:spcBef>
              <a:spcAft>
                <a:spcPts val="200"/>
              </a:spcAft>
            </a:pPr>
            <a:r>
              <a:rPr sz="2000" dirty="0"/>
              <a:t>Seller’s payoff = –max(S–X, 0)</a:t>
            </a:r>
          </a:p>
          <a:p>
            <a:pPr lvl="1">
              <a:spcBef>
                <a:spcPts val="200"/>
              </a:spcBef>
              <a:spcAft>
                <a:spcPts val="200"/>
              </a:spcAft>
            </a:pPr>
            <a:r>
              <a:rPr sz="2000" b="1" dirty="0"/>
              <a:t>Mirror image of buyer’s payoff</a:t>
            </a:r>
          </a:p>
        </p:txBody>
      </p:sp>
      <p:pic>
        <p:nvPicPr>
          <p:cNvPr id="5" name="Picture 4" descr="slide9_3.png"/>
          <p:cNvPicPr>
            <a:picLocks noChangeAspect="1"/>
          </p:cNvPicPr>
          <p:nvPr/>
        </p:nvPicPr>
        <p:blipFill>
          <a:blip r:embed="rId3"/>
          <a:stretch>
            <a:fillRect/>
          </a:stretch>
        </p:blipFill>
        <p:spPr>
          <a:xfrm>
            <a:off x="1018726" y="2228003"/>
            <a:ext cx="4547323" cy="363304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63BCD-3BBB-5AE5-2BCB-84F015033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B11DC-C018-AF38-ED69-9C0110C355B3}"/>
              </a:ext>
            </a:extLst>
          </p:cNvPr>
          <p:cNvSpPr>
            <a:spLocks noGrp="1"/>
          </p:cNvSpPr>
          <p:nvPr>
            <p:ph type="title"/>
          </p:nvPr>
        </p:nvSpPr>
        <p:spPr/>
        <p:txBody>
          <a:bodyPr>
            <a:normAutofit fontScale="90000"/>
          </a:bodyPr>
          <a:lstStyle/>
          <a:p>
            <a:r>
              <a:rPr lang="en-US" sz="3000" dirty="0"/>
              <a:t>Prediction Markets as Binary Options (</a:t>
            </a:r>
            <a:r>
              <a:rPr lang="en-US" sz="3000" dirty="0" err="1"/>
              <a:t>Polymarket</a:t>
            </a:r>
            <a:r>
              <a:rPr lang="en-US" sz="3000" dirty="0"/>
              <a:t>, Kalshi)</a:t>
            </a:r>
            <a:endParaRPr sz="3000" dirty="0"/>
          </a:p>
        </p:txBody>
      </p:sp>
      <p:sp>
        <p:nvSpPr>
          <p:cNvPr id="4" name="Content Placeholder 3">
            <a:extLst>
              <a:ext uri="{FF2B5EF4-FFF2-40B4-BE49-F238E27FC236}">
                <a16:creationId xmlns:a16="http://schemas.microsoft.com/office/drawing/2014/main" id="{07A3C08C-6B4F-53A4-21DB-6647EBC27C52}"/>
              </a:ext>
            </a:extLst>
          </p:cNvPr>
          <p:cNvSpPr>
            <a:spLocks noGrp="1"/>
          </p:cNvSpPr>
          <p:nvPr>
            <p:ph sz="half" idx="2"/>
          </p:nvPr>
        </p:nvSpPr>
        <p:spPr>
          <a:xfrm>
            <a:off x="462337" y="2070243"/>
            <a:ext cx="11148472" cy="924674"/>
          </a:xfrm>
        </p:spPr>
        <p:txBody>
          <a:bodyPr>
            <a:normAutofit fontScale="92500" lnSpcReduction="10000"/>
          </a:bodyPr>
          <a:lstStyle/>
          <a:p>
            <a:pPr marL="0" indent="0">
              <a:spcBef>
                <a:spcPts val="200"/>
              </a:spcBef>
              <a:spcAft>
                <a:spcPts val="200"/>
              </a:spcAft>
              <a:buNone/>
            </a:pPr>
            <a:r>
              <a:rPr lang="en-SG" sz="2000" dirty="0">
                <a:hlinkClick r:id="rId3"/>
              </a:rPr>
              <a:t>https://www.wsj.com/business/media/prediction-markets-campus-e57cd19f</a:t>
            </a:r>
            <a:endParaRPr lang="en-SG" sz="2000" dirty="0"/>
          </a:p>
          <a:p>
            <a:pPr>
              <a:spcBef>
                <a:spcPts val="200"/>
              </a:spcBef>
              <a:spcAft>
                <a:spcPts val="200"/>
              </a:spcAft>
            </a:pPr>
            <a:r>
              <a:rPr lang="en-US" sz="2000" dirty="0"/>
              <a:t>Prediction markets are fundamentally structured as binary options—one person’s gain is another person’s loss. </a:t>
            </a:r>
            <a:r>
              <a:rPr lang="en-US" sz="2000" dirty="0" err="1"/>
              <a:t>Polymarket</a:t>
            </a:r>
            <a:r>
              <a:rPr lang="en-US" sz="2000" dirty="0"/>
              <a:t> takes a cut via transaction fees.</a:t>
            </a:r>
            <a:endParaRPr sz="2000" dirty="0"/>
          </a:p>
        </p:txBody>
      </p:sp>
      <p:pic>
        <p:nvPicPr>
          <p:cNvPr id="6" name="Picture 5">
            <a:extLst>
              <a:ext uri="{FF2B5EF4-FFF2-40B4-BE49-F238E27FC236}">
                <a16:creationId xmlns:a16="http://schemas.microsoft.com/office/drawing/2014/main" id="{46900880-BC8B-BB60-A970-1B349B195D0E}"/>
              </a:ext>
            </a:extLst>
          </p:cNvPr>
          <p:cNvPicPr>
            <a:picLocks noChangeAspect="1"/>
          </p:cNvPicPr>
          <p:nvPr/>
        </p:nvPicPr>
        <p:blipFill>
          <a:blip r:embed="rId4"/>
          <a:stretch>
            <a:fillRect/>
          </a:stretch>
        </p:blipFill>
        <p:spPr>
          <a:xfrm>
            <a:off x="1949173" y="3099877"/>
            <a:ext cx="7616068" cy="3573187"/>
          </a:xfrm>
          <a:prstGeom prst="rect">
            <a:avLst/>
          </a:prstGeom>
        </p:spPr>
      </p:pic>
    </p:spTree>
    <p:extLst>
      <p:ext uri="{BB962C8B-B14F-4D97-AF65-F5344CB8AC3E}">
        <p14:creationId xmlns:p14="http://schemas.microsoft.com/office/powerpoint/2010/main" val="4302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Selling (Writing) a Put Option</a:t>
            </a:r>
          </a:p>
        </p:txBody>
      </p:sp>
      <p:sp>
        <p:nvSpPr>
          <p:cNvPr id="3" name="Content Placeholder 2"/>
          <p:cNvSpPr>
            <a:spLocks noGrp="1"/>
          </p:cNvSpPr>
          <p:nvPr>
            <p:ph sz="half" idx="1"/>
          </p:nvPr>
        </p:nvSpPr>
        <p:spPr/>
        <p:txBody>
          <a:bodyPr/>
          <a:lstStyle/>
          <a:p>
            <a:pPr>
              <a:spcBef>
                <a:spcPts val="200"/>
              </a:spcBef>
              <a:spcAft>
                <a:spcPts val="200"/>
              </a:spcAft>
            </a:pPr>
            <a:r>
              <a:rPr sz="2000"/>
              <a:t>Seller agrees to buy the share at X = $140 if buyer exercises</a:t>
            </a:r>
          </a:p>
          <a:p>
            <a:pPr lvl="1">
              <a:spcBef>
                <a:spcPts val="200"/>
              </a:spcBef>
              <a:spcAft>
                <a:spcPts val="200"/>
              </a:spcAft>
            </a:pPr>
            <a:r>
              <a:rPr sz="2000"/>
              <a:t>If S &gt; X: buyer won’t exercise, seller’s liability is zero</a:t>
            </a:r>
          </a:p>
          <a:p>
            <a:pPr lvl="1">
              <a:spcBef>
                <a:spcPts val="200"/>
              </a:spcBef>
              <a:spcAft>
                <a:spcPts val="200"/>
              </a:spcAft>
            </a:pPr>
            <a:r>
              <a:rPr sz="2000"/>
              <a:t>If S &lt; X: seller must pay $140 for a share worth less</a:t>
            </a:r>
          </a:p>
          <a:p>
            <a:pPr lvl="1">
              <a:spcBef>
                <a:spcPts val="200"/>
              </a:spcBef>
              <a:spcAft>
                <a:spcPts val="200"/>
              </a:spcAft>
            </a:pPr>
            <a:r>
              <a:rPr sz="2000"/>
              <a:t>Worst case: stock goes to $0, seller loses $140</a:t>
            </a:r>
          </a:p>
          <a:p>
            <a:pPr>
              <a:spcBef>
                <a:spcPts val="200"/>
              </a:spcBef>
              <a:spcAft>
                <a:spcPts val="200"/>
              </a:spcAft>
            </a:pPr>
            <a:r>
              <a:rPr sz="2000"/>
              <a:t>Seller’s payoff = –max(X–S, 0)</a:t>
            </a:r>
          </a:p>
        </p:txBody>
      </p:sp>
      <p:pic>
        <p:nvPicPr>
          <p:cNvPr id="4" name="Picture 3" descr="slide10_4.png"/>
          <p:cNvPicPr>
            <a:picLocks noChangeAspect="1"/>
          </p:cNvPicPr>
          <p:nvPr/>
        </p:nvPicPr>
        <p:blipFill>
          <a:blip r:embed="rId2"/>
          <a:stretch>
            <a:fillRect/>
          </a:stretch>
        </p:blipFill>
        <p:spPr>
          <a:xfrm>
            <a:off x="6703815" y="2228003"/>
            <a:ext cx="4391595" cy="363304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Counterparty Risk in Options</a:t>
            </a:r>
          </a:p>
        </p:txBody>
      </p:sp>
      <p:sp>
        <p:nvSpPr>
          <p:cNvPr id="3" name="Content Placeholder 2"/>
          <p:cNvSpPr>
            <a:spLocks noGrp="1"/>
          </p:cNvSpPr>
          <p:nvPr>
            <p:ph idx="1"/>
          </p:nvPr>
        </p:nvSpPr>
        <p:spPr/>
        <p:txBody>
          <a:bodyPr/>
          <a:lstStyle/>
          <a:p>
            <a:pPr>
              <a:spcBef>
                <a:spcPts val="200"/>
              </a:spcBef>
              <a:spcAft>
                <a:spcPts val="200"/>
              </a:spcAft>
            </a:pPr>
            <a:r>
              <a:rPr sz="2000" dirty="0"/>
              <a:t>For every option buyer there is a seller — the buyer’s gain is the seller’s loss</a:t>
            </a:r>
          </a:p>
          <a:p>
            <a:pPr>
              <a:spcBef>
                <a:spcPts val="200"/>
              </a:spcBef>
              <a:spcAft>
                <a:spcPts val="200"/>
              </a:spcAft>
            </a:pPr>
            <a:r>
              <a:rPr sz="2000" dirty="0"/>
              <a:t>The buyer of any option (calls and puts) bears counterparty risk:</a:t>
            </a:r>
          </a:p>
          <a:p>
            <a:pPr lvl="1">
              <a:spcBef>
                <a:spcPts val="200"/>
              </a:spcBef>
              <a:spcAft>
                <a:spcPts val="200"/>
              </a:spcAft>
            </a:pPr>
            <a:r>
              <a:rPr sz="2000" dirty="0"/>
              <a:t>If the option ends up in the money and the buyer exercises, the seller must pay</a:t>
            </a:r>
          </a:p>
          <a:p>
            <a:pPr lvl="1">
              <a:spcBef>
                <a:spcPts val="200"/>
              </a:spcBef>
              <a:spcAft>
                <a:spcPts val="200"/>
              </a:spcAft>
            </a:pPr>
            <a:r>
              <a:rPr sz="2000" dirty="0"/>
              <a:t>If the seller is bankrupt, the buyer may not receive what is owed</a:t>
            </a:r>
          </a:p>
          <a:p>
            <a:pPr>
              <a:spcBef>
                <a:spcPts val="200"/>
              </a:spcBef>
              <a:spcAft>
                <a:spcPts val="200"/>
              </a:spcAft>
            </a:pPr>
            <a:r>
              <a:rPr sz="2000" dirty="0"/>
              <a:t>Exchange-traded options reduce this risk through a clearinghouse that guarantees performance</a:t>
            </a:r>
          </a:p>
          <a:p>
            <a:pPr>
              <a:spcBef>
                <a:spcPts val="200"/>
              </a:spcBef>
              <a:spcAft>
                <a:spcPts val="200"/>
              </a:spcAft>
            </a:pPr>
            <a:r>
              <a:rPr sz="2000" b="1" dirty="0"/>
              <a:t>Key insight:</a:t>
            </a:r>
            <a:r>
              <a:rPr sz="2000" dirty="0"/>
              <a:t> the buyer’s </a:t>
            </a:r>
            <a:r>
              <a:rPr sz="2000" b="1" dirty="0"/>
              <a:t>payoff</a:t>
            </a:r>
            <a:r>
              <a:rPr sz="2000" dirty="0"/>
              <a:t> </a:t>
            </a:r>
            <a:r>
              <a:rPr lang="en-US" sz="2000" dirty="0"/>
              <a:t>(not profit!) </a:t>
            </a:r>
            <a:r>
              <a:rPr sz="2000" dirty="0"/>
              <a:t>is always non-negative; the seller’s is always non-positive</a:t>
            </a:r>
          </a:p>
          <a:p>
            <a:pPr lvl="1">
              <a:spcBef>
                <a:spcPts val="200"/>
              </a:spcBef>
              <a:spcAft>
                <a:spcPts val="200"/>
              </a:spcAft>
            </a:pPr>
            <a:r>
              <a:rPr sz="2000" dirty="0"/>
              <a:t>It is the </a:t>
            </a:r>
            <a:r>
              <a:rPr lang="en-US" sz="2000" dirty="0"/>
              <a:t>option </a:t>
            </a:r>
            <a:r>
              <a:rPr sz="2000" dirty="0"/>
              <a:t>buyer who always has the option to exercise — sellers simply do as they are told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Payoff Diagrams vs. Profit Diagrams</a:t>
            </a:r>
          </a:p>
        </p:txBody>
      </p:sp>
      <p:sp>
        <p:nvSpPr>
          <p:cNvPr id="3" name="Content Placeholder 2"/>
          <p:cNvSpPr>
            <a:spLocks noGrp="1"/>
          </p:cNvSpPr>
          <p:nvPr>
            <p:ph sz="half" idx="1"/>
          </p:nvPr>
        </p:nvSpPr>
        <p:spPr/>
        <p:txBody>
          <a:bodyPr/>
          <a:lstStyle/>
          <a:p>
            <a:pPr>
              <a:spcBef>
                <a:spcPts val="200"/>
              </a:spcBef>
              <a:spcAft>
                <a:spcPts val="200"/>
              </a:spcAft>
            </a:pPr>
            <a:r>
              <a:rPr sz="2000"/>
              <a:t>Payoff diagrams: show value at maturity only (ignoring cost)</a:t>
            </a:r>
          </a:p>
          <a:p>
            <a:pPr>
              <a:spcBef>
                <a:spcPts val="200"/>
              </a:spcBef>
              <a:spcAft>
                <a:spcPts val="200"/>
              </a:spcAft>
            </a:pPr>
            <a:r>
              <a:rPr sz="2000"/>
              <a:t>Profit diagrams: subtract initial option cost from the payoff</a:t>
            </a:r>
          </a:p>
          <a:p>
            <a:pPr lvl="1">
              <a:spcBef>
                <a:spcPts val="200"/>
              </a:spcBef>
              <a:spcAft>
                <a:spcPts val="200"/>
              </a:spcAft>
            </a:pPr>
            <a:r>
              <a:rPr sz="2000"/>
              <a:t>Call buyer breakeven: S = $140 + $15.39 = $155.39</a:t>
            </a:r>
          </a:p>
          <a:p>
            <a:pPr>
              <a:spcBef>
                <a:spcPts val="200"/>
              </a:spcBef>
              <a:spcAft>
                <a:spcPts val="200"/>
              </a:spcAft>
            </a:pPr>
            <a:r>
              <a:rPr sz="2000"/>
              <a:t>Payoff diagram makes a call look like a sure thing — profit diagram corrects this</a:t>
            </a:r>
          </a:p>
        </p:txBody>
      </p:sp>
      <p:pic>
        <p:nvPicPr>
          <p:cNvPr id="4" name="Picture 3" descr="slide11_5.png"/>
          <p:cNvPicPr>
            <a:picLocks noChangeAspect="1"/>
          </p:cNvPicPr>
          <p:nvPr/>
        </p:nvPicPr>
        <p:blipFill>
          <a:blip r:embed="rId2"/>
          <a:stretch>
            <a:fillRect/>
          </a:stretch>
        </p:blipFill>
        <p:spPr>
          <a:xfrm>
            <a:off x="6758059" y="2228003"/>
            <a:ext cx="4283107" cy="363304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Profit Diagram: Selling a Put</a:t>
            </a:r>
          </a:p>
        </p:txBody>
      </p:sp>
      <p:sp>
        <p:nvSpPr>
          <p:cNvPr id="3" name="Content Placeholder 2"/>
          <p:cNvSpPr>
            <a:spLocks noGrp="1"/>
          </p:cNvSpPr>
          <p:nvPr>
            <p:ph sz="half" idx="1"/>
          </p:nvPr>
        </p:nvSpPr>
        <p:spPr/>
        <p:txBody>
          <a:bodyPr/>
          <a:lstStyle/>
          <a:p>
            <a:pPr>
              <a:spcBef>
                <a:spcPts val="200"/>
              </a:spcBef>
              <a:spcAft>
                <a:spcPts val="200"/>
              </a:spcAft>
            </a:pPr>
            <a:r>
              <a:rPr sz="2000" dirty="0"/>
              <a:t>Selling a put looks like a sure loss in the payoff diagram</a:t>
            </a:r>
          </a:p>
          <a:p>
            <a:pPr lvl="1">
              <a:spcBef>
                <a:spcPts val="200"/>
              </a:spcBef>
              <a:spcAft>
                <a:spcPts val="200"/>
              </a:spcAft>
            </a:pPr>
            <a:r>
              <a:rPr sz="2000" dirty="0"/>
              <a:t>But the seller received $11.50 upfront from selling the put</a:t>
            </a:r>
          </a:p>
          <a:p>
            <a:pPr lvl="1">
              <a:spcBef>
                <a:spcPts val="200"/>
              </a:spcBef>
              <a:spcAft>
                <a:spcPts val="200"/>
              </a:spcAft>
            </a:pPr>
            <a:r>
              <a:rPr sz="2000" dirty="0"/>
              <a:t>Seller gains at prices above: S = $140 – $11.50 = $128.50</a:t>
            </a:r>
          </a:p>
          <a:p>
            <a:pPr>
              <a:spcBef>
                <a:spcPts val="200"/>
              </a:spcBef>
              <a:spcAft>
                <a:spcPts val="200"/>
              </a:spcAft>
            </a:pPr>
            <a:r>
              <a:rPr sz="2000" dirty="0"/>
              <a:t>Profit diagram adds back the $11.50 premium received</a:t>
            </a:r>
          </a:p>
        </p:txBody>
      </p:sp>
      <p:pic>
        <p:nvPicPr>
          <p:cNvPr id="4" name="Picture 3" descr="slide12_6.png"/>
          <p:cNvPicPr>
            <a:picLocks noChangeAspect="1"/>
          </p:cNvPicPr>
          <p:nvPr/>
        </p:nvPicPr>
        <p:blipFill>
          <a:blip r:embed="rId2"/>
          <a:stretch>
            <a:fillRect/>
          </a:stretch>
        </p:blipFill>
        <p:spPr>
          <a:xfrm>
            <a:off x="6867975" y="2228003"/>
            <a:ext cx="4063276" cy="363304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Today’s Roadmap</a:t>
            </a:r>
          </a:p>
        </p:txBody>
      </p:sp>
      <p:sp>
        <p:nvSpPr>
          <p:cNvPr id="3" name="Content Placeholder 2"/>
          <p:cNvSpPr>
            <a:spLocks noGrp="1"/>
          </p:cNvSpPr>
          <p:nvPr>
            <p:ph idx="1"/>
          </p:nvPr>
        </p:nvSpPr>
        <p:spPr/>
        <p:txBody>
          <a:bodyPr>
            <a:noAutofit/>
          </a:bodyPr>
          <a:lstStyle/>
          <a:p>
            <a:pPr>
              <a:spcBef>
                <a:spcPts val="200"/>
              </a:spcBef>
              <a:spcAft>
                <a:spcPts val="200"/>
              </a:spcAft>
            </a:pPr>
            <a:r>
              <a:rPr dirty="0"/>
              <a:t>Calls and Puts (Ch. 21-1)</a:t>
            </a:r>
          </a:p>
          <a:p>
            <a:pPr lvl="1">
              <a:spcBef>
                <a:spcPts val="200"/>
              </a:spcBef>
              <a:spcAft>
                <a:spcPts val="200"/>
              </a:spcAft>
            </a:pPr>
            <a:r>
              <a:rPr sz="1800" dirty="0"/>
              <a:t>Call and put options: definitions, payoffs, and profit</a:t>
            </a:r>
          </a:p>
          <a:p>
            <a:pPr lvl="1">
              <a:spcBef>
                <a:spcPts val="200"/>
              </a:spcBef>
              <a:spcAft>
                <a:spcPts val="200"/>
              </a:spcAft>
            </a:pPr>
            <a:r>
              <a:rPr sz="1800" dirty="0"/>
              <a:t>American vs. European options</a:t>
            </a:r>
          </a:p>
          <a:p>
            <a:pPr lvl="1">
              <a:spcBef>
                <a:spcPts val="200"/>
              </a:spcBef>
              <a:spcAft>
                <a:spcPts val="200"/>
              </a:spcAft>
            </a:pPr>
            <a:r>
              <a:rPr sz="1800" dirty="0"/>
              <a:t>Payoff diagrams vs. profit diagrams</a:t>
            </a:r>
          </a:p>
          <a:p>
            <a:pPr lvl="1">
              <a:spcBef>
                <a:spcPts val="200"/>
              </a:spcBef>
              <a:spcAft>
                <a:spcPts val="200"/>
              </a:spcAft>
            </a:pPr>
            <a:r>
              <a:rPr sz="1800" dirty="0"/>
              <a:t>Selling (writing) calls and puts</a:t>
            </a:r>
          </a:p>
          <a:p>
            <a:pPr>
              <a:spcBef>
                <a:spcPts val="200"/>
              </a:spcBef>
              <a:spcAft>
                <a:spcPts val="200"/>
              </a:spcAft>
            </a:pPr>
            <a:r>
              <a:rPr dirty="0"/>
              <a:t>Financial Engineering with Options (Ch. 21-2)</a:t>
            </a:r>
          </a:p>
          <a:p>
            <a:pPr lvl="1">
              <a:spcBef>
                <a:spcPts val="200"/>
              </a:spcBef>
              <a:spcAft>
                <a:spcPts val="200"/>
              </a:spcAft>
            </a:pPr>
            <a:r>
              <a:rPr sz="1800" dirty="0"/>
              <a:t>Downside protection with puts and calls</a:t>
            </a:r>
          </a:p>
          <a:p>
            <a:pPr lvl="1">
              <a:spcBef>
                <a:spcPts val="200"/>
              </a:spcBef>
              <a:spcAft>
                <a:spcPts val="200"/>
              </a:spcAft>
            </a:pPr>
            <a:r>
              <a:rPr sz="1800" dirty="0"/>
              <a:t>Put-call parity</a:t>
            </a:r>
          </a:p>
          <a:p>
            <a:pPr lvl="1">
              <a:spcBef>
                <a:spcPts val="200"/>
              </a:spcBef>
              <a:spcAft>
                <a:spcPts val="200"/>
              </a:spcAft>
            </a:pPr>
            <a:r>
              <a:rPr sz="1800" dirty="0"/>
              <a:t>Replicating payoffs and the replication principle</a:t>
            </a:r>
          </a:p>
          <a:p>
            <a:pPr>
              <a:spcBef>
                <a:spcPts val="200"/>
              </a:spcBef>
              <a:spcAft>
                <a:spcPts val="200"/>
              </a:spcAft>
            </a:pPr>
            <a:r>
              <a:rPr dirty="0"/>
              <a:t>What Determines Option Values? (Ch. 21-3)</a:t>
            </a:r>
          </a:p>
          <a:p>
            <a:pPr lvl="1">
              <a:spcBef>
                <a:spcPts val="200"/>
              </a:spcBef>
              <a:spcAft>
                <a:spcPts val="200"/>
              </a:spcAft>
            </a:pPr>
            <a:r>
              <a:rPr sz="1800" dirty="0"/>
              <a:t>Upper and lower bounds on option value</a:t>
            </a:r>
          </a:p>
          <a:p>
            <a:pPr lvl="1">
              <a:spcBef>
                <a:spcPts val="200"/>
              </a:spcBef>
              <a:spcAft>
                <a:spcPts val="200"/>
              </a:spcAft>
            </a:pPr>
            <a:r>
              <a:rPr sz="1800" dirty="0"/>
              <a:t>Five determinants of option value</a:t>
            </a:r>
          </a:p>
          <a:p>
            <a:pPr lvl="1">
              <a:spcBef>
                <a:spcPts val="200"/>
              </a:spcBef>
              <a:spcAft>
                <a:spcPts val="200"/>
              </a:spcAft>
            </a:pPr>
            <a:r>
              <a:rPr sz="1800" dirty="0"/>
              <a:t>Why volatility increases option value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Downside Protection Problem</a:t>
            </a:r>
          </a:p>
        </p:txBody>
      </p:sp>
      <p:sp>
        <p:nvSpPr>
          <p:cNvPr id="3" name="Content Placeholder 2"/>
          <p:cNvSpPr>
            <a:spLocks noGrp="1"/>
          </p:cNvSpPr>
          <p:nvPr>
            <p:ph sz="half" idx="1"/>
          </p:nvPr>
        </p:nvSpPr>
        <p:spPr/>
        <p:txBody>
          <a:bodyPr/>
          <a:lstStyle/>
          <a:p>
            <a:pPr>
              <a:spcBef>
                <a:spcPts val="200"/>
              </a:spcBef>
              <a:spcAft>
                <a:spcPts val="200"/>
              </a:spcAft>
            </a:pPr>
            <a:r>
              <a:rPr sz="2000"/>
              <a:t>Buy one Amazon share at $140</a:t>
            </a:r>
          </a:p>
          <a:p>
            <a:pPr lvl="1">
              <a:spcBef>
                <a:spcPts val="200"/>
              </a:spcBef>
              <a:spcAft>
                <a:spcPts val="200"/>
              </a:spcAft>
            </a:pPr>
            <a:r>
              <a:rPr sz="2000"/>
              <a:t>If price rises: you gain $1 for each $1 increase</a:t>
            </a:r>
          </a:p>
          <a:p>
            <a:pPr lvl="1">
              <a:spcBef>
                <a:spcPts val="200"/>
              </a:spcBef>
              <a:spcAft>
                <a:spcPts val="200"/>
              </a:spcAft>
            </a:pPr>
            <a:r>
              <a:rPr sz="2000"/>
              <a:t>If price falls: you lose $1 for each $1 decrease</a:t>
            </a:r>
          </a:p>
          <a:p>
            <a:pPr>
              <a:spcBef>
                <a:spcPts val="200"/>
              </a:spcBef>
              <a:spcAft>
                <a:spcPts val="200"/>
              </a:spcAft>
            </a:pPr>
            <a:r>
              <a:rPr sz="2000"/>
              <a:t>Can we keep the upside but eliminate the downside?</a:t>
            </a:r>
          </a:p>
          <a:p>
            <a:pPr lvl="1">
              <a:spcBef>
                <a:spcPts val="200"/>
              </a:spcBef>
              <a:spcAft>
                <a:spcPts val="200"/>
              </a:spcAft>
            </a:pPr>
            <a:r>
              <a:rPr sz="2000"/>
              <a:t>Yes — using options!</a:t>
            </a:r>
          </a:p>
        </p:txBody>
      </p:sp>
      <p:pic>
        <p:nvPicPr>
          <p:cNvPr id="4" name="Picture 3" descr="slide13_7.png"/>
          <p:cNvPicPr>
            <a:picLocks noChangeAspect="1"/>
          </p:cNvPicPr>
          <p:nvPr/>
        </p:nvPicPr>
        <p:blipFill>
          <a:blip r:embed="rId2"/>
          <a:stretch>
            <a:fillRect/>
          </a:stretch>
        </p:blipFill>
        <p:spPr>
          <a:xfrm>
            <a:off x="6892988" y="2228003"/>
            <a:ext cx="4013249" cy="363304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Downside Protection: The Protected Payoff</a:t>
            </a:r>
          </a:p>
        </p:txBody>
      </p:sp>
      <p:sp>
        <p:nvSpPr>
          <p:cNvPr id="3" name="Content Placeholder 2"/>
          <p:cNvSpPr>
            <a:spLocks noGrp="1"/>
          </p:cNvSpPr>
          <p:nvPr>
            <p:ph sz="half" idx="1"/>
          </p:nvPr>
        </p:nvSpPr>
        <p:spPr/>
        <p:txBody>
          <a:bodyPr/>
          <a:lstStyle/>
          <a:p>
            <a:pPr>
              <a:spcBef>
                <a:spcPts val="200"/>
              </a:spcBef>
              <a:spcAft>
                <a:spcPts val="200"/>
              </a:spcAft>
            </a:pPr>
            <a:r>
              <a:rPr sz="2000"/>
              <a:t>Strategy: buy share + buy put with X = $140</a:t>
            </a:r>
          </a:p>
          <a:p>
            <a:pPr lvl="1">
              <a:spcBef>
                <a:spcPts val="200"/>
              </a:spcBef>
              <a:spcAft>
                <a:spcPts val="200"/>
              </a:spcAft>
            </a:pPr>
            <a:r>
              <a:rPr sz="2000"/>
              <a:t>If S &gt; $140: put is worthless, you keep all the upside</a:t>
            </a:r>
          </a:p>
          <a:p>
            <a:pPr lvl="1">
              <a:spcBef>
                <a:spcPts val="200"/>
              </a:spcBef>
              <a:spcAft>
                <a:spcPts val="200"/>
              </a:spcAft>
            </a:pPr>
            <a:r>
              <a:rPr sz="2000"/>
              <a:t>If S &lt; $140: exercise the put, sell your share for $140</a:t>
            </a:r>
          </a:p>
          <a:p>
            <a:pPr>
              <a:spcBef>
                <a:spcPts val="200"/>
              </a:spcBef>
              <a:spcAft>
                <a:spcPts val="200"/>
              </a:spcAft>
            </a:pPr>
            <a:r>
              <a:rPr sz="2000"/>
              <a:t>Payoff stays at $140 no matter how far the stock falls</a:t>
            </a:r>
          </a:p>
          <a:p>
            <a:pPr lvl="1">
              <a:spcBef>
                <a:spcPts val="200"/>
              </a:spcBef>
              <a:spcAft>
                <a:spcPts val="200"/>
              </a:spcAft>
            </a:pPr>
            <a:r>
              <a:rPr sz="2000"/>
              <a:t>Cost of protection: $11.50 (the price of the put option)</a:t>
            </a:r>
          </a:p>
        </p:txBody>
      </p:sp>
      <p:pic>
        <p:nvPicPr>
          <p:cNvPr id="4" name="Picture 3" descr="slide14_8.png"/>
          <p:cNvPicPr>
            <a:picLocks noChangeAspect="1"/>
          </p:cNvPicPr>
          <p:nvPr/>
        </p:nvPicPr>
        <p:blipFill>
          <a:blip r:embed="rId2"/>
          <a:stretch>
            <a:fillRect/>
          </a:stretch>
        </p:blipFill>
        <p:spPr>
          <a:xfrm>
            <a:off x="6882738" y="2228003"/>
            <a:ext cx="4033750" cy="363304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Two Ways to Create Downside Protection</a:t>
            </a:r>
          </a:p>
        </p:txBody>
      </p:sp>
      <p:sp>
        <p:nvSpPr>
          <p:cNvPr id="4" name="Content Placeholder 3"/>
          <p:cNvSpPr>
            <a:spLocks noGrp="1"/>
          </p:cNvSpPr>
          <p:nvPr>
            <p:ph sz="half" idx="2"/>
          </p:nvPr>
        </p:nvSpPr>
        <p:spPr/>
        <p:txBody>
          <a:bodyPr/>
          <a:lstStyle/>
          <a:p>
            <a:pPr>
              <a:spcBef>
                <a:spcPts val="200"/>
              </a:spcBef>
              <a:spcAft>
                <a:spcPts val="200"/>
              </a:spcAft>
            </a:pPr>
            <a:r>
              <a:rPr sz="2000" dirty="0"/>
              <a:t>Row 1: Buy share + buy put</a:t>
            </a:r>
          </a:p>
          <a:p>
            <a:pPr lvl="1">
              <a:spcBef>
                <a:spcPts val="200"/>
              </a:spcBef>
              <a:spcAft>
                <a:spcPts val="200"/>
              </a:spcAft>
            </a:pPr>
            <a:r>
              <a:rPr sz="2000" dirty="0"/>
              <a:t>Upside: keep stock gains</a:t>
            </a:r>
            <a:r>
              <a:rPr lang="en-US" sz="2000" dirty="0"/>
              <a:t> (S)</a:t>
            </a:r>
            <a:endParaRPr sz="2000" dirty="0"/>
          </a:p>
          <a:p>
            <a:pPr lvl="1">
              <a:spcBef>
                <a:spcPts val="200"/>
              </a:spcBef>
              <a:spcAft>
                <a:spcPts val="200"/>
              </a:spcAft>
            </a:pPr>
            <a:r>
              <a:rPr sz="2000" dirty="0"/>
              <a:t>Downside: put protects at X</a:t>
            </a:r>
            <a:r>
              <a:rPr lang="en-US" sz="2000" dirty="0"/>
              <a:t> (X)</a:t>
            </a:r>
            <a:endParaRPr sz="2000" dirty="0"/>
          </a:p>
          <a:p>
            <a:pPr>
              <a:spcBef>
                <a:spcPts val="200"/>
              </a:spcBef>
              <a:spcAft>
                <a:spcPts val="200"/>
              </a:spcAft>
            </a:pPr>
            <a:r>
              <a:rPr sz="2000" dirty="0"/>
              <a:t>Row 2: Bank deposit + buy call</a:t>
            </a:r>
          </a:p>
          <a:p>
            <a:pPr lvl="1">
              <a:spcBef>
                <a:spcPts val="200"/>
              </a:spcBef>
              <a:spcAft>
                <a:spcPts val="200"/>
              </a:spcAft>
            </a:pPr>
            <a:r>
              <a:rPr sz="2000" dirty="0"/>
              <a:t>Deposit PV($140) in bank</a:t>
            </a:r>
          </a:p>
          <a:p>
            <a:pPr lvl="1">
              <a:spcBef>
                <a:spcPts val="200"/>
              </a:spcBef>
              <a:spcAft>
                <a:spcPts val="200"/>
              </a:spcAft>
            </a:pPr>
            <a:r>
              <a:rPr sz="2000" dirty="0"/>
              <a:t>Buy call with X = $140</a:t>
            </a:r>
          </a:p>
          <a:p>
            <a:pPr lvl="1">
              <a:spcBef>
                <a:spcPts val="200"/>
              </a:spcBef>
              <a:spcAft>
                <a:spcPts val="200"/>
              </a:spcAft>
            </a:pPr>
            <a:r>
              <a:rPr sz="2000" dirty="0"/>
              <a:t>Upside: call captures gains</a:t>
            </a:r>
            <a:r>
              <a:rPr lang="en-US" sz="2000" dirty="0"/>
              <a:t> (S)</a:t>
            </a:r>
            <a:endParaRPr sz="2000" dirty="0"/>
          </a:p>
          <a:p>
            <a:pPr lvl="1">
              <a:spcBef>
                <a:spcPts val="200"/>
              </a:spcBef>
              <a:spcAft>
                <a:spcPts val="200"/>
              </a:spcAft>
            </a:pPr>
            <a:r>
              <a:rPr sz="2000" dirty="0"/>
              <a:t>Downside: bank </a:t>
            </a:r>
            <a:r>
              <a:rPr lang="en-US" sz="2000" dirty="0"/>
              <a:t>deposit </a:t>
            </a:r>
            <a:r>
              <a:rPr sz="2000" dirty="0"/>
              <a:t>pays $140</a:t>
            </a:r>
            <a:r>
              <a:rPr lang="en-US" sz="2000" dirty="0"/>
              <a:t> (X)</a:t>
            </a:r>
            <a:endParaRPr sz="2000" dirty="0"/>
          </a:p>
          <a:p>
            <a:pPr>
              <a:spcBef>
                <a:spcPts val="200"/>
              </a:spcBef>
              <a:spcAft>
                <a:spcPts val="200"/>
              </a:spcAft>
            </a:pPr>
            <a:r>
              <a:rPr sz="2000" dirty="0"/>
              <a:t>Both strategies give </a:t>
            </a:r>
            <a:r>
              <a:rPr sz="2000" b="1" dirty="0"/>
              <a:t>identical payoffs in all scenarios</a:t>
            </a:r>
          </a:p>
        </p:txBody>
      </p:sp>
      <p:pic>
        <p:nvPicPr>
          <p:cNvPr id="5" name="Picture 4" descr="slide15_9.png"/>
          <p:cNvPicPr>
            <a:picLocks noChangeAspect="1"/>
          </p:cNvPicPr>
          <p:nvPr/>
        </p:nvPicPr>
        <p:blipFill>
          <a:blip r:embed="rId3"/>
          <a:stretch>
            <a:fillRect/>
          </a:stretch>
        </p:blipFill>
        <p:spPr>
          <a:xfrm>
            <a:off x="581193" y="2381922"/>
            <a:ext cx="5422390" cy="332520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Put-Call Parity</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05325" y="2180496"/>
                <a:ext cx="7105481" cy="4045683"/>
              </a:xfrm>
            </p:spPr>
            <p:txBody>
              <a:bodyPr>
                <a:normAutofit/>
              </a:bodyPr>
              <a:lstStyle/>
              <a:p>
                <a:pPr>
                  <a:lnSpc>
                    <a:spcPct val="90000"/>
                  </a:lnSpc>
                  <a:spcBef>
                    <a:spcPts val="200"/>
                  </a:spcBef>
                  <a:spcAft>
                    <a:spcPts val="200"/>
                  </a:spcAft>
                </a:pPr>
                <a:r>
                  <a:rPr lang="en-US"/>
                  <a:t>Since both strategies give identical payoffs, they must have the same cost</a:t>
                </a:r>
              </a:p>
              <a:p>
                <a:pPr>
                  <a:lnSpc>
                    <a:spcPct val="90000"/>
                  </a:lnSpc>
                  <a:spcBef>
                    <a:spcPts val="200"/>
                  </a:spcBef>
                  <a:spcAft>
                    <a:spcPts val="200"/>
                  </a:spcAft>
                </a:pPr>
                <a:r>
                  <a:rPr lang="en-US" b="1"/>
                  <a:t>Put-call parity</a:t>
                </a:r>
                <a:r>
                  <a:rPr lang="en-US"/>
                  <a:t> (for European options):</a:t>
                </a:r>
              </a:p>
              <a:p>
                <a:pPr lvl="1">
                  <a:lnSpc>
                    <a:spcPct val="90000"/>
                  </a:lnSpc>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𝑃</m:t>
                    </m:r>
                    <m:r>
                      <a:rPr lang="en-US">
                        <a:latin typeface="Cambria Math" panose="02040503050406030204"/>
                      </a:rPr>
                      <m:t>+</m:t>
                    </m:r>
                    <m:r>
                      <a:rPr lang="en-US">
                        <a:latin typeface="Cambria Math" panose="02040503050406030204"/>
                      </a:rPr>
                      <m:t>𝑆</m:t>
                    </m:r>
                  </m:oMath>
                </a14:m>
                <a:endParaRPr lang="en-US"/>
              </a:p>
              <a:p>
                <a:pPr>
                  <a:lnSpc>
                    <a:spcPct val="90000"/>
                  </a:lnSpc>
                  <a:spcBef>
                    <a:spcPts val="200"/>
                  </a:spcBef>
                  <a:spcAft>
                    <a:spcPts val="200"/>
                  </a:spcAft>
                </a:pPr>
                <a:r>
                  <a:rPr lang="en-US"/>
                  <a:t>Where:</a:t>
                </a:r>
              </a:p>
              <a:p>
                <a:pPr lvl="1">
                  <a:lnSpc>
                    <a:spcPct val="90000"/>
                  </a:lnSpc>
                  <a:spcBef>
                    <a:spcPts val="200"/>
                  </a:spcBef>
                  <a:spcAft>
                    <a:spcPts val="200"/>
                  </a:spcAft>
                </a:pPr>
                <a:r>
                  <a:rPr lang="en-US"/>
                  <a:t>C = call price, P = put price, S = share price</a:t>
                </a:r>
              </a:p>
              <a:p>
                <a:pPr lvl="1">
                  <a:lnSpc>
                    <a:spcPct val="90000"/>
                  </a:lnSpc>
                  <a:spcBef>
                    <a:spcPts val="200"/>
                  </a:spcBef>
                  <a:spcAft>
                    <a:spcPts val="200"/>
                  </a:spcAft>
                </a:pPr>
                <a:r>
                  <a:rPr lang="en-US"/>
                  <a:t>PV(X) = present value of the exercise price (discounted at the risk-free rate)</a:t>
                </a:r>
              </a:p>
              <a:p>
                <a:pPr>
                  <a:lnSpc>
                    <a:spcPct val="90000"/>
                  </a:lnSpc>
                  <a:spcBef>
                    <a:spcPts val="200"/>
                  </a:spcBef>
                  <a:spcAft>
                    <a:spcPts val="200"/>
                  </a:spcAft>
                </a:pPr>
                <a:r>
                  <a:rPr lang="en-US" b="1"/>
                  <a:t>In words:</a:t>
                </a:r>
                <a:r>
                  <a:rPr lang="en-US"/>
                  <a:t> value of call + present value of exercise price = value of put + share price</a:t>
                </a:r>
              </a:p>
              <a:p>
                <a:pPr>
                  <a:lnSpc>
                    <a:spcPct val="90000"/>
                  </a:lnSpc>
                  <a:spcBef>
                    <a:spcPts val="200"/>
                  </a:spcBef>
                  <a:spcAft>
                    <a:spcPts val="200"/>
                  </a:spcAft>
                </a:pPr>
                <a:r>
                  <a:rPr lang="en-US"/>
                  <a:t>This is a fundamental relationship — if you know any three of the four values, you can find the fourth</a:t>
                </a:r>
              </a:p>
              <a:p>
                <a:pPr>
                  <a:lnSpc>
                    <a:spcPct val="90000"/>
                  </a:lnSpc>
                  <a:spcBef>
                    <a:spcPts val="200"/>
                  </a:spcBef>
                  <a:spcAft>
                    <a:spcPts val="200"/>
                  </a:spcAft>
                </a:pPr>
                <a:r>
                  <a:rPr lang="en-US" b="1"/>
                  <a:t>Important:</a:t>
                </a:r>
                <a:r>
                  <a:rPr lang="en-US"/>
                  <a:t> holds for European options only (American options can be exercised early)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05325" y="2180496"/>
                <a:ext cx="7105481" cy="4045683"/>
              </a:xfrm>
              <a:blipFill>
                <a:blip r:embed="rId3"/>
                <a:stretch>
                  <a:fillRect l="-343" r="-686"/>
                </a:stretch>
              </a:blipFill>
            </p:spPr>
            <p:txBody>
              <a:bodyPr/>
              <a:lstStyle/>
              <a:p>
                <a:r>
                  <a:rPr lang="en-SG">
                    <a:noFill/>
                  </a:rPr>
                  <a:t> </a:t>
                </a:r>
              </a:p>
            </p:txBody>
          </p:sp>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Put-Call Parity: Numerical Example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a:spcBef>
                    <a:spcPts val="200"/>
                  </a:spcBef>
                  <a:spcAft>
                    <a:spcPts val="200"/>
                  </a:spcAft>
                  <a:buNone/>
                </a:pPr>
                <a:r>
                  <a:rPr sz="2000" b="1" dirty="0"/>
                  <a:t>Amazon options, Feb 2024, X = $140:</a:t>
                </a:r>
              </a:p>
              <a:p>
                <a:pPr lvl="1">
                  <a:spcBef>
                    <a:spcPts val="200"/>
                  </a:spcBef>
                  <a:spcAft>
                    <a:spcPts val="200"/>
                  </a:spcAft>
                </a:pPr>
                <a:r>
                  <a:rPr sz="2000" dirty="0"/>
                  <a:t>Call price C = $15.39, share price S = $140</a:t>
                </a:r>
              </a:p>
              <a:p>
                <a:pPr lvl="1">
                  <a:spcBef>
                    <a:spcPts val="200"/>
                  </a:spcBef>
                  <a:spcAft>
                    <a:spcPts val="200"/>
                  </a:spcAft>
                </a:pPr>
                <a:r>
                  <a:rPr sz="2000" dirty="0"/>
                  <a:t>Interest rate = 2% for six months</a:t>
                </a:r>
              </a:p>
              <a:p>
                <a:pPr>
                  <a:spcBef>
                    <a:spcPts val="200"/>
                  </a:spcBef>
                  <a:spcAft>
                    <a:spcPts val="200"/>
                  </a:spcAft>
                </a:pPr>
                <a:r>
                  <a:rPr sz="2000" dirty="0"/>
                  <a:t>Use put-call parity to find the theoretical put price:</a:t>
                </a:r>
              </a:p>
              <a:p>
                <a:pPr lvl="1">
                  <a:spcBef>
                    <a:spcPts val="200"/>
                  </a:spcBef>
                  <a:spcAft>
                    <a:spcPts val="200"/>
                  </a:spcAft>
                </a:pPr>
                <a14:m>
                  <m:oMath xmlns:m="http://schemas.openxmlformats.org/officeDocument/2006/math">
                    <m:r>
                      <a:rPr lang="en-US">
                        <a:latin typeface="Cambria Math" panose="02040503050406030204"/>
                      </a:rPr>
                      <m:t>𝑃</m:t>
                    </m:r>
                    <m:r>
                      <a:rPr lang="en-US">
                        <a:latin typeface="Cambria Math" panose="02040503050406030204"/>
                      </a:rPr>
                      <m:t>=</m:t>
                    </m:r>
                    <m:r>
                      <a:rPr lang="en-US">
                        <a:latin typeface="Cambria Math" panose="02040503050406030204"/>
                      </a:rPr>
                      <m:t>𝐶</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𝑆</m:t>
                    </m:r>
                  </m:oMath>
                </a14:m>
                <a:endParaRPr sz="2000" dirty="0"/>
              </a:p>
              <a:p>
                <a:pPr lvl="1">
                  <a:spcBef>
                    <a:spcPts val="200"/>
                  </a:spcBef>
                  <a:spcAft>
                    <a:spcPts val="200"/>
                  </a:spcAft>
                </a:pPr>
                <a14:m>
                  <m:oMath xmlns:m="http://schemas.openxmlformats.org/officeDocument/2006/math">
                    <m:r>
                      <a:rPr lang="en-US">
                        <a:latin typeface="Cambria Math" panose="02040503050406030204"/>
                      </a:rPr>
                      <m:t>𝑃</m:t>
                    </m:r>
                    <m:r>
                      <a:rPr lang="en-US">
                        <a:latin typeface="Cambria Math" panose="02040503050406030204"/>
                      </a:rPr>
                      <m:t>=15.39+</m:t>
                    </m:r>
                    <m:f>
                      <m:fPr>
                        <m:ctrlPr>
                          <a:rPr lang="en-US" i="1">
                            <a:latin typeface="Cambria Math" panose="02040503050406030204" pitchFamily="18" charset="0"/>
                          </a:rPr>
                        </m:ctrlPr>
                      </m:fPr>
                      <m:num>
                        <m:r>
                          <a:rPr lang="en-US">
                            <a:latin typeface="Cambria Math" panose="02040503050406030204"/>
                          </a:rPr>
                          <m:t>140</m:t>
                        </m:r>
                      </m:num>
                      <m:den>
                        <m:r>
                          <a:rPr lang="en-US">
                            <a:latin typeface="Cambria Math" panose="02040503050406030204"/>
                          </a:rPr>
                          <m:t>1.02</m:t>
                        </m:r>
                      </m:den>
                    </m:f>
                    <m:r>
                      <a:rPr lang="en-US">
                        <a:latin typeface="Cambria Math" panose="02040503050406030204"/>
                      </a:rPr>
                      <m:t>−140=$12.64</m:t>
                    </m:r>
                  </m:oMath>
                </a14:m>
                <a:endParaRPr sz="2000" dirty="0"/>
              </a:p>
              <a:p>
                <a:pPr>
                  <a:spcBef>
                    <a:spcPts val="200"/>
                  </a:spcBef>
                  <a:spcAft>
                    <a:spcPts val="200"/>
                  </a:spcAft>
                </a:pPr>
                <a:r>
                  <a:rPr sz="2000" dirty="0"/>
                  <a:t>Actual market put price: $11.50</a:t>
                </a:r>
              </a:p>
              <a:p>
                <a:pPr lvl="1">
                  <a:spcBef>
                    <a:spcPts val="200"/>
                  </a:spcBef>
                  <a:spcAft>
                    <a:spcPts val="200"/>
                  </a:spcAft>
                </a:pPr>
                <a:r>
                  <a:rPr sz="2000" dirty="0"/>
                  <a:t>Difference: $1.14 — small discrepancy due to stale prices</a:t>
                </a:r>
              </a:p>
              <a:p>
                <a:pPr>
                  <a:spcBef>
                    <a:spcPts val="200"/>
                  </a:spcBef>
                  <a:spcAft>
                    <a:spcPts val="200"/>
                  </a:spcAft>
                </a:pPr>
                <a:r>
                  <a:rPr sz="2000" dirty="0"/>
                  <a:t>Warning</a:t>
                </a:r>
                <a:r>
                  <a:rPr sz="2000" b="1" dirty="0"/>
                  <a:t>:</a:t>
                </a:r>
                <a:r>
                  <a:rPr sz="2000" dirty="0"/>
                  <a:t> options with low trading volume may have out-of-date prices, so apparent arbitrage may be illusory</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52" b="-995"/>
                </a:stretch>
              </a:blipFill>
            </p:spPr>
            <p:txBody>
              <a:bodyPr/>
              <a:lstStyle/>
              <a:p>
                <a:r>
                  <a:rPr lang="en-SG">
                    <a:noFill/>
                  </a:rPr>
                  <a:t> </a:t>
                </a:r>
              </a:p>
            </p:txBody>
          </p:sp>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Rearranging Put-Call Parity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Put-call parity can be rearranged to replicate any position:</a:t>
                </a:r>
              </a:p>
              <a:p>
                <a:pPr>
                  <a:spcBef>
                    <a:spcPts val="200"/>
                  </a:spcBef>
                  <a:spcAft>
                    <a:spcPts val="200"/>
                  </a:spcAft>
                </a:pPr>
                <a:r>
                  <a:rPr sz="2000" b="1"/>
                  <a:t>Create a homemade put:</a:t>
                </a:r>
                <a:r>
                  <a:rPr sz="2000"/>
                  <a:t> </a:t>
                </a:r>
                <a14:m>
                  <m:oMath xmlns:m="http://schemas.openxmlformats.org/officeDocument/2006/math">
                    <m:r>
                      <a:rPr lang="en-US">
                        <a:latin typeface="Cambria Math" panose="02040503050406030204"/>
                      </a:rPr>
                      <m:t>𝑃</m:t>
                    </m:r>
                    <m:r>
                      <a:rPr lang="en-US">
                        <a:latin typeface="Cambria Math" panose="02040503050406030204"/>
                      </a:rPr>
                      <m:t>=</m:t>
                    </m:r>
                    <m:r>
                      <a:rPr lang="en-US">
                        <a:latin typeface="Cambria Math" panose="02040503050406030204"/>
                      </a:rPr>
                      <m:t>𝐶</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𝑆</m:t>
                    </m:r>
                  </m:oMath>
                </a14:m>
                <a:endParaRPr sz="2000"/>
              </a:p>
              <a:p>
                <a:pPr lvl="1">
                  <a:spcBef>
                    <a:spcPts val="200"/>
                  </a:spcBef>
                  <a:spcAft>
                    <a:spcPts val="200"/>
                  </a:spcAft>
                </a:pPr>
                <a:r>
                  <a:rPr sz="2000"/>
                  <a:t>Buy call + save PV(X) in bank + sell (short) the share</a:t>
                </a:r>
              </a:p>
              <a:p>
                <a:pPr>
                  <a:spcBef>
                    <a:spcPts val="200"/>
                  </a:spcBef>
                  <a:spcAft>
                    <a:spcPts val="200"/>
                  </a:spcAft>
                </a:pPr>
                <a:r>
                  <a:rPr sz="2000" b="1"/>
                  <a:t>Create a homemade call:</a:t>
                </a:r>
                <a:r>
                  <a:rPr sz="2000"/>
                  <a:t> </a:t>
                </a: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𝑃</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oMath>
                </a14:m>
                <a:endParaRPr sz="2000"/>
              </a:p>
              <a:p>
                <a:pPr lvl="1">
                  <a:spcBef>
                    <a:spcPts val="200"/>
                  </a:spcBef>
                  <a:spcAft>
                    <a:spcPts val="200"/>
                  </a:spcAft>
                </a:pPr>
                <a:r>
                  <a:rPr sz="2000"/>
                  <a:t>Buy put + buy share + borrow PV(X)</a:t>
                </a:r>
              </a:p>
              <a:p>
                <a:pPr>
                  <a:spcBef>
                    <a:spcPts val="200"/>
                  </a:spcBef>
                  <a:spcAft>
                    <a:spcPts val="200"/>
                  </a:spcAft>
                </a:pPr>
                <a:r>
                  <a:rPr sz="2000" b="1"/>
                  <a:t>Create a risk-free bond:</a:t>
                </a:r>
                <a:r>
                  <a:rPr sz="2000"/>
                  <a:t> </a:t>
                </a:r>
                <a14:m>
                  <m:oMath xmlns:m="http://schemas.openxmlformats.org/officeDocument/2006/math">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𝑃</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𝐶</m:t>
                    </m:r>
                  </m:oMath>
                </a14:m>
                <a:endParaRPr sz="2000"/>
              </a:p>
              <a:p>
                <a:pPr lvl="1">
                  <a:spcBef>
                    <a:spcPts val="200"/>
                  </a:spcBef>
                  <a:spcAft>
                    <a:spcPts val="200"/>
                  </a:spcAft>
                </a:pPr>
                <a:r>
                  <a:rPr sz="2000"/>
                  <a:t>Buy put + buy share + sell call</a:t>
                </a:r>
              </a:p>
              <a:p>
                <a:pPr>
                  <a:spcBef>
                    <a:spcPts val="200"/>
                  </a:spcBef>
                  <a:spcAft>
                    <a:spcPts val="200"/>
                  </a:spcAft>
                </a:pPr>
                <a:r>
                  <a:rPr sz="2000"/>
                  <a:t>Each equation implies two strategies with identical payoffs</a:t>
                </a:r>
              </a:p>
              <a:p>
                <a:pPr>
                  <a:spcBef>
                    <a:spcPts val="200"/>
                  </a:spcBef>
                  <a:spcAft>
                    <a:spcPts val="200"/>
                  </a:spcAft>
                </a:pPr>
                <a:r>
                  <a:rPr sz="2000"/>
                  <a:t>If one security is mispriced relative to the others, there is an arbitrage opportunity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Replicating a Put Option</a:t>
            </a:r>
          </a:p>
        </p:txBody>
      </p:sp>
      <p:sp>
        <p:nvSpPr>
          <p:cNvPr id="3" name="Content Placeholder 2"/>
          <p:cNvSpPr>
            <a:spLocks noGrp="1"/>
          </p:cNvSpPr>
          <p:nvPr>
            <p:ph sz="half" idx="1"/>
          </p:nvPr>
        </p:nvSpPr>
        <p:spPr/>
        <p:txBody>
          <a:bodyPr/>
          <a:lstStyle/>
          <a:p>
            <a:pPr>
              <a:spcBef>
                <a:spcPts val="200"/>
              </a:spcBef>
              <a:spcAft>
                <a:spcPts val="200"/>
              </a:spcAft>
            </a:pPr>
            <a:r>
              <a:rPr sz="2000" dirty="0"/>
              <a:t>Buy call (X = $140) + deposit PV($140) in bank + sell (short) the stock</a:t>
            </a:r>
          </a:p>
          <a:p>
            <a:pPr>
              <a:spcBef>
                <a:spcPts val="200"/>
              </a:spcBef>
              <a:spcAft>
                <a:spcPts val="200"/>
              </a:spcAft>
            </a:pPr>
            <a:r>
              <a:rPr sz="2000" dirty="0"/>
              <a:t>Example: S = $120 at maturity</a:t>
            </a:r>
          </a:p>
          <a:p>
            <a:pPr lvl="1">
              <a:spcBef>
                <a:spcPts val="200"/>
              </a:spcBef>
              <a:spcAft>
                <a:spcPts val="200"/>
              </a:spcAft>
            </a:pPr>
            <a:r>
              <a:rPr sz="2000" dirty="0"/>
              <a:t>Call = $0, bank = $140, cost to buy back </a:t>
            </a:r>
            <a:r>
              <a:rPr lang="en-US" sz="2000" dirty="0"/>
              <a:t>(profits from shorting) </a:t>
            </a:r>
            <a:r>
              <a:rPr sz="2000" dirty="0"/>
              <a:t>= $120</a:t>
            </a:r>
          </a:p>
          <a:p>
            <a:pPr lvl="1">
              <a:spcBef>
                <a:spcPts val="200"/>
              </a:spcBef>
              <a:spcAft>
                <a:spcPts val="200"/>
              </a:spcAft>
            </a:pPr>
            <a:r>
              <a:rPr sz="2000" dirty="0"/>
              <a:t>Total = $20 = put payoff</a:t>
            </a:r>
          </a:p>
          <a:p>
            <a:pPr>
              <a:spcBef>
                <a:spcPts val="200"/>
              </a:spcBef>
              <a:spcAft>
                <a:spcPts val="200"/>
              </a:spcAft>
            </a:pPr>
            <a:r>
              <a:rPr sz="2000" dirty="0"/>
              <a:t>Law of one price: if payoffs are identical, prices must be equal today</a:t>
            </a:r>
          </a:p>
        </p:txBody>
      </p:sp>
      <p:pic>
        <p:nvPicPr>
          <p:cNvPr id="4" name="Picture 3" descr="slide17_10.png"/>
          <p:cNvPicPr>
            <a:picLocks noChangeAspect="1"/>
          </p:cNvPicPr>
          <p:nvPr/>
        </p:nvPicPr>
        <p:blipFill>
          <a:blip r:embed="rId2"/>
          <a:stretch>
            <a:fillRect/>
          </a:stretch>
        </p:blipFill>
        <p:spPr>
          <a:xfrm>
            <a:off x="6188417" y="3058132"/>
            <a:ext cx="5422392" cy="197278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US">
                <a:solidFill>
                  <a:srgbClr val="FFFFFF"/>
                </a:solidFill>
              </a:rPr>
              <a:t>Spotting the Option: Ms. Higden’s Capped Bonus</a:t>
            </a:r>
          </a:p>
        </p:txBody>
      </p:sp>
      <p:sp>
        <p:nvSpPr>
          <p:cNvPr id="9" name="Rectangle 8">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3"/>
          <a:srcRect l="2714" r="6713" b="-1"/>
          <a:stretch>
            <a:fillRect/>
          </a:stretch>
        </p:blipFill>
        <p:spPr>
          <a:xfrm>
            <a:off x="657225" y="2361056"/>
            <a:ext cx="3305175" cy="3649219"/>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a:spcBef>
                <a:spcPts val="200"/>
              </a:spcBef>
              <a:spcAft>
                <a:spcPts val="200"/>
              </a:spcAft>
            </a:pPr>
            <a:r>
              <a:rPr lang="en-US" sz="2000" dirty="0"/>
              <a:t>Robots &amp; Drones Corp. offers its president a bonus:</a:t>
            </a:r>
          </a:p>
          <a:p>
            <a:pPr lvl="1">
              <a:spcBef>
                <a:spcPts val="200"/>
              </a:spcBef>
              <a:spcAft>
                <a:spcPts val="200"/>
              </a:spcAft>
            </a:pPr>
            <a:r>
              <a:rPr lang="en-US" sz="1800" dirty="0"/>
              <a:t>$50,000 for every $1 the stock price exceeds $120</a:t>
            </a:r>
          </a:p>
          <a:p>
            <a:pPr lvl="1">
              <a:spcBef>
                <a:spcPts val="200"/>
              </a:spcBef>
              <a:spcAft>
                <a:spcPts val="200"/>
              </a:spcAft>
            </a:pPr>
            <a:r>
              <a:rPr lang="en-US" sz="1800" dirty="0"/>
              <a:t>Maximum bonus: $2,000,000 (cap at stock price = $160)</a:t>
            </a:r>
          </a:p>
          <a:p>
            <a:pPr>
              <a:spcBef>
                <a:spcPts val="200"/>
              </a:spcBef>
              <a:spcAft>
                <a:spcPts val="200"/>
              </a:spcAft>
            </a:pPr>
            <a:r>
              <a:rPr lang="en-US" sz="2000" dirty="0"/>
              <a:t>Think of this as 50,000 “tickets”, each paying:</a:t>
            </a:r>
          </a:p>
          <a:p>
            <a:pPr lvl="1">
              <a:spcBef>
                <a:spcPts val="200"/>
              </a:spcBef>
              <a:spcAft>
                <a:spcPts val="200"/>
              </a:spcAft>
            </a:pPr>
            <a:r>
              <a:rPr lang="en-US" sz="1800" dirty="0"/>
              <a:t>$0 if S &lt; $120</a:t>
            </a:r>
          </a:p>
          <a:p>
            <a:pPr lvl="1">
              <a:spcBef>
                <a:spcPts val="200"/>
              </a:spcBef>
              <a:spcAft>
                <a:spcPts val="200"/>
              </a:spcAft>
            </a:pPr>
            <a:r>
              <a:rPr lang="en-US" sz="1800" dirty="0"/>
              <a:t>$1 for each $1 above $120, up to max of $40 (160-120)</a:t>
            </a:r>
          </a:p>
          <a:p>
            <a:pPr>
              <a:spcBef>
                <a:spcPts val="200"/>
              </a:spcBef>
              <a:spcAft>
                <a:spcPts val="200"/>
              </a:spcAft>
              <a:buNone/>
            </a:pPr>
            <a:r>
              <a:rPr lang="en-US" sz="2000" b="1" dirty="0"/>
              <a:t>How to replicate one ticket:</a:t>
            </a:r>
          </a:p>
          <a:p>
            <a:pPr lvl="1">
              <a:spcBef>
                <a:spcPts val="200"/>
              </a:spcBef>
              <a:spcAft>
                <a:spcPts val="200"/>
              </a:spcAft>
            </a:pPr>
            <a:r>
              <a:rPr lang="en-US" sz="1800" dirty="0"/>
              <a:t>Buy a call with X = $120</a:t>
            </a:r>
          </a:p>
          <a:p>
            <a:pPr lvl="1">
              <a:spcBef>
                <a:spcPts val="200"/>
              </a:spcBef>
              <a:spcAft>
                <a:spcPts val="200"/>
              </a:spcAft>
            </a:pPr>
            <a:r>
              <a:rPr lang="en-US" sz="1800" dirty="0"/>
              <a:t>Sell a call with X = $160</a:t>
            </a:r>
          </a:p>
          <a:p>
            <a:pPr>
              <a:spcBef>
                <a:spcPts val="200"/>
              </a:spcBef>
              <a:spcAft>
                <a:spcPts val="200"/>
              </a:spcAft>
            </a:pPr>
            <a:r>
              <a:rPr lang="en-US" sz="2000" dirty="0"/>
              <a:t>The purchase and sale together replicate the capped bonus payoff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Replication Principle</a:t>
            </a:r>
          </a:p>
        </p:txBody>
      </p:sp>
      <p:sp>
        <p:nvSpPr>
          <p:cNvPr id="3" name="Content Placeholder 2"/>
          <p:cNvSpPr>
            <a:spLocks noGrp="1"/>
          </p:cNvSpPr>
          <p:nvPr>
            <p:ph idx="1"/>
          </p:nvPr>
        </p:nvSpPr>
        <p:spPr/>
        <p:txBody>
          <a:bodyPr/>
          <a:lstStyle/>
          <a:p>
            <a:pPr>
              <a:spcBef>
                <a:spcPts val="200"/>
              </a:spcBef>
              <a:spcAft>
                <a:spcPts val="200"/>
              </a:spcAft>
              <a:buNone/>
            </a:pPr>
            <a:r>
              <a:rPr sz="2000" b="1"/>
              <a:t>The Replication Principle:</a:t>
            </a:r>
          </a:p>
          <a:p>
            <a:pPr lvl="1">
              <a:spcBef>
                <a:spcPts val="200"/>
              </a:spcBef>
              <a:spcAft>
                <a:spcPts val="200"/>
              </a:spcAft>
            </a:pPr>
            <a:r>
              <a:rPr sz="2000"/>
              <a:t>Any set of contingent payoffs — payoffs that depend on the value of an underlying asset — can be replicated with a mixture of simple options on that asset</a:t>
            </a:r>
          </a:p>
          <a:p>
            <a:pPr lvl="1">
              <a:spcBef>
                <a:spcPts val="200"/>
              </a:spcBef>
              <a:spcAft>
                <a:spcPts val="200"/>
              </a:spcAft>
            </a:pPr>
            <a:r>
              <a:rPr sz="2000"/>
              <a:t>You can create any payoff diagram — with as many ups, downs, peaks, and valleys as you wish — by buying or selling puts and calls with different exercise prices</a:t>
            </a:r>
          </a:p>
          <a:p>
            <a:pPr>
              <a:spcBef>
                <a:spcPts val="200"/>
              </a:spcBef>
              <a:spcAft>
                <a:spcPts val="200"/>
              </a:spcAft>
            </a:pPr>
            <a:r>
              <a:rPr sz="2000" b="1"/>
              <a:t>Financial engineering</a:t>
            </a:r>
            <a:r>
              <a:rPr sz="2000"/>
              <a:t> is the practice of packaging different investments to create new tailor-made instruments</a:t>
            </a:r>
          </a:p>
          <a:p>
            <a:pPr lvl="1">
              <a:spcBef>
                <a:spcPts val="200"/>
              </a:spcBef>
              <a:spcAft>
                <a:spcPts val="200"/>
              </a:spcAft>
            </a:pPr>
            <a:r>
              <a:rPr sz="2000"/>
              <a:t>A Peruvian company can cap its dollar purchase cost with options</a:t>
            </a:r>
          </a:p>
          <a:p>
            <a:pPr lvl="1">
              <a:spcBef>
                <a:spcPts val="200"/>
              </a:spcBef>
              <a:spcAft>
                <a:spcPts val="200"/>
              </a:spcAft>
            </a:pPr>
            <a:r>
              <a:rPr sz="2000"/>
              <a:t>A solar company can link its debt interest to electricity prices</a:t>
            </a:r>
          </a:p>
          <a:p>
            <a:pPr>
              <a:spcBef>
                <a:spcPts val="200"/>
              </a:spcBef>
              <a:spcAft>
                <a:spcPts val="200"/>
              </a:spcAft>
            </a:pPr>
            <a:r>
              <a:rPr sz="2000"/>
              <a:t>Options are the essential building blocks for creating these structures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Option Value Before Maturity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At maturity, a call is worth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r>
                  <a:rPr sz="2000"/>
                  <a:t> — this is exact</a:t>
                </a:r>
              </a:p>
              <a:p>
                <a:pPr>
                  <a:spcBef>
                    <a:spcPts val="200"/>
                  </a:spcBef>
                  <a:spcAft>
                    <a:spcPts val="200"/>
                  </a:spcAft>
                </a:pPr>
                <a:r>
                  <a:rPr sz="2000"/>
                  <a:t>Before maturity, the question is: what is the option worth today?</a:t>
                </a:r>
              </a:p>
              <a:p>
                <a:pPr>
                  <a:spcBef>
                    <a:spcPts val="200"/>
                  </a:spcBef>
                  <a:spcAft>
                    <a:spcPts val="200"/>
                  </a:spcAft>
                </a:pPr>
                <a:r>
                  <a:rPr sz="2000"/>
                  <a:t>The exact answer requires the Black-Scholes formula (Chapter 22)</a:t>
                </a:r>
              </a:p>
              <a:p>
                <a:pPr>
                  <a:spcBef>
                    <a:spcPts val="200"/>
                  </a:spcBef>
                  <a:spcAft>
                    <a:spcPts val="200"/>
                  </a:spcAft>
                </a:pPr>
                <a:r>
                  <a:rPr sz="2000"/>
                  <a:t>For now, we establish bounds and use common sense</a:t>
                </a:r>
              </a:p>
              <a:p>
                <a:pPr>
                  <a:spcBef>
                    <a:spcPts val="200"/>
                  </a:spcBef>
                  <a:spcAft>
                    <a:spcPts val="200"/>
                  </a:spcAft>
                  <a:buNone/>
                </a:pPr>
                <a:r>
                  <a:rPr sz="2000" b="1"/>
                  <a:t>Option value = Intrinsic value + Time value</a:t>
                </a:r>
              </a:p>
              <a:p>
                <a:pPr lvl="1">
                  <a:spcBef>
                    <a:spcPts val="200"/>
                  </a:spcBef>
                  <a:spcAft>
                    <a:spcPts val="200"/>
                  </a:spcAft>
                </a:pPr>
                <a:r>
                  <a:rPr sz="2000"/>
                  <a:t>Intrinsic value: value if exercised right now =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endParaRPr sz="2000"/>
              </a:p>
              <a:p>
                <a:pPr lvl="1">
                  <a:spcBef>
                    <a:spcPts val="200"/>
                  </a:spcBef>
                  <a:spcAft>
                    <a:spcPts val="200"/>
                  </a:spcAft>
                </a:pPr>
                <a:r>
                  <a:rPr sz="2000"/>
                  <a:t>Time value: additional value because the option does not need to be exercised today</a:t>
                </a:r>
              </a:p>
              <a:p>
                <a:pPr>
                  <a:spcBef>
                    <a:spcPts val="200"/>
                  </a:spcBef>
                  <a:spcAft>
                    <a:spcPts val="200"/>
                  </a:spcAft>
                </a:pPr>
                <a:r>
                  <a:rPr sz="2000"/>
                  <a:t>Time value is always non-negative for American options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52"/>
                </a:stretch>
              </a:blipFill>
            </p:spPr>
            <p:txBody>
              <a:bodyPr/>
              <a:lstStyle/>
              <a:p>
                <a:r>
                  <a:rPr lang="en-SG">
                    <a:noFill/>
                  </a:rPr>
                  <a:t> </a:t>
                </a:r>
              </a:p>
            </p:txBody>
          </p:sp>
        </mc:Fallback>
      </mc:AlternateContent>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What Is an Option?</a:t>
            </a:r>
          </a:p>
        </p:txBody>
      </p:sp>
      <p:sp>
        <p:nvSpPr>
          <p:cNvPr id="3" name="Content Placeholder 2"/>
          <p:cNvSpPr>
            <a:spLocks noGrp="1"/>
          </p:cNvSpPr>
          <p:nvPr>
            <p:ph idx="1"/>
          </p:nvPr>
        </p:nvSpPr>
        <p:spPr>
          <a:xfrm>
            <a:off x="581192" y="2180496"/>
            <a:ext cx="7225075" cy="3678303"/>
          </a:xfrm>
        </p:spPr>
        <p:txBody>
          <a:bodyPr>
            <a:normAutofit/>
          </a:bodyPr>
          <a:lstStyle/>
          <a:p>
            <a:pPr>
              <a:spcBef>
                <a:spcPts val="200"/>
              </a:spcBef>
              <a:spcAft>
                <a:spcPts val="200"/>
              </a:spcAft>
            </a:pPr>
            <a:r>
              <a:rPr lang="en-US" dirty="0"/>
              <a:t>An option gives its owner </a:t>
            </a:r>
            <a:r>
              <a:rPr lang="en-US" b="1" dirty="0"/>
              <a:t>the right, but not the obligation</a:t>
            </a:r>
            <a:r>
              <a:rPr lang="en-US" dirty="0"/>
              <a:t>, to buy or sell an asset at a pre-specified price</a:t>
            </a:r>
          </a:p>
          <a:p>
            <a:pPr>
              <a:spcBef>
                <a:spcPts val="200"/>
              </a:spcBef>
              <a:spcAft>
                <a:spcPts val="200"/>
              </a:spcAft>
            </a:pPr>
            <a:r>
              <a:rPr lang="en-US" dirty="0"/>
              <a:t>Options are derivative instruments: their payoff is derived from the price of the underlying asset (usually a stock)</a:t>
            </a:r>
          </a:p>
          <a:p>
            <a:pPr>
              <a:spcBef>
                <a:spcPts val="200"/>
              </a:spcBef>
              <a:spcAft>
                <a:spcPts val="200"/>
              </a:spcAft>
              <a:buNone/>
            </a:pPr>
            <a:r>
              <a:rPr lang="en-US" b="1" dirty="0"/>
              <a:t>Two basic types:</a:t>
            </a:r>
          </a:p>
          <a:p>
            <a:pPr lvl="1">
              <a:spcBef>
                <a:spcPts val="200"/>
              </a:spcBef>
              <a:spcAft>
                <a:spcPts val="200"/>
              </a:spcAft>
            </a:pPr>
            <a:r>
              <a:rPr lang="en-US" dirty="0"/>
              <a:t>Call option: right to BUY at the exercise (strike) price</a:t>
            </a:r>
          </a:p>
          <a:p>
            <a:pPr lvl="1">
              <a:spcBef>
                <a:spcPts val="200"/>
              </a:spcBef>
              <a:spcAft>
                <a:spcPts val="200"/>
              </a:spcAft>
            </a:pPr>
            <a:r>
              <a:rPr lang="en-US" dirty="0"/>
              <a:t>Put option: right to SELL at the exercise (strike) price</a:t>
            </a:r>
          </a:p>
          <a:p>
            <a:pPr>
              <a:spcBef>
                <a:spcPts val="200"/>
              </a:spcBef>
              <a:spcAft>
                <a:spcPts val="200"/>
              </a:spcAft>
            </a:pPr>
            <a:r>
              <a:rPr lang="en-US" b="1" dirty="0"/>
              <a:t>American option:</a:t>
            </a:r>
            <a:r>
              <a:rPr lang="en-US" dirty="0"/>
              <a:t> can be exercised on or before the maturity date</a:t>
            </a:r>
          </a:p>
          <a:p>
            <a:pPr>
              <a:spcBef>
                <a:spcPts val="200"/>
              </a:spcBef>
              <a:spcAft>
                <a:spcPts val="200"/>
              </a:spcAft>
            </a:pPr>
            <a:r>
              <a:rPr lang="en-US" b="1" dirty="0"/>
              <a:t>European option:</a:t>
            </a:r>
            <a:r>
              <a:rPr lang="en-US" dirty="0"/>
              <a:t> can be exercised only at the maturity date</a:t>
            </a:r>
          </a:p>
          <a:p>
            <a:pPr>
              <a:spcBef>
                <a:spcPts val="200"/>
              </a:spcBef>
              <a:spcAft>
                <a:spcPts val="200"/>
              </a:spcAft>
            </a:pPr>
            <a:r>
              <a:rPr lang="en-US" dirty="0"/>
              <a:t>These terms imply nothing about geography — European options trade in the US and vice versa</a:t>
            </a:r>
          </a:p>
        </p:txBody>
      </p:sp>
      <p:pic>
        <p:nvPicPr>
          <p:cNvPr id="4" name="Picture 3" descr="image.png"/>
          <p:cNvPicPr>
            <a:picLocks noChangeAspect="1"/>
          </p:cNvPicPr>
          <p:nvPr/>
        </p:nvPicPr>
        <p:blipFill>
          <a:blip r:embed="rId3"/>
          <a:srcRect l="12913" r="5322" b="3"/>
          <a:stretch>
            <a:fillRect/>
          </a:stretch>
        </p:blipFill>
        <p:spPr>
          <a:xfrm>
            <a:off x="8051799" y="1871133"/>
            <a:ext cx="3683001" cy="450426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Bounds on the Value of a Call</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lstStyle/>
              <a:p>
                <a:pPr>
                  <a:spcBef>
                    <a:spcPts val="200"/>
                  </a:spcBef>
                  <a:spcAft>
                    <a:spcPts val="200"/>
                  </a:spcAft>
                </a:pPr>
                <a:r>
                  <a:rPr sz="2000" dirty="0"/>
                  <a:t>Lower bound: intrinsic value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endParaRPr sz="2000" dirty="0"/>
              </a:p>
              <a:p>
                <a:pPr lvl="1">
                  <a:spcBef>
                    <a:spcPts val="200"/>
                  </a:spcBef>
                  <a:spcAft>
                    <a:spcPts val="200"/>
                  </a:spcAft>
                </a:pPr>
                <a:r>
                  <a:rPr sz="2000" dirty="0"/>
                  <a:t>Cannot be cheaper or you could exercise for arbitrage</a:t>
                </a:r>
              </a:p>
              <a:p>
                <a:pPr>
                  <a:spcBef>
                    <a:spcPts val="200"/>
                  </a:spcBef>
                  <a:spcAft>
                    <a:spcPts val="200"/>
                  </a:spcAft>
                </a:pPr>
                <a:r>
                  <a:rPr sz="2000" dirty="0"/>
                  <a:t>Upper bound: the share price</a:t>
                </a:r>
              </a:p>
              <a:p>
                <a:pPr lvl="1">
                  <a:spcBef>
                    <a:spcPts val="200"/>
                  </a:spcBef>
                  <a:spcAft>
                    <a:spcPts val="200"/>
                  </a:spcAft>
                </a:pPr>
                <a:r>
                  <a:rPr sz="2000" dirty="0"/>
                  <a:t>Option cannot pay more than the share itself</a:t>
                </a:r>
              </a:p>
              <a:p>
                <a:pPr>
                  <a:spcBef>
                    <a:spcPts val="200"/>
                  </a:spcBef>
                  <a:spcAft>
                    <a:spcPts val="200"/>
                  </a:spcAft>
                </a:pPr>
                <a:r>
                  <a:rPr sz="2000" dirty="0"/>
                  <a:t>True value lies on a curve between these two bounds</a:t>
                </a:r>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a:blip r:embed="rId3"/>
                <a:stretch>
                  <a:fillRect l="-562"/>
                </a:stretch>
              </a:blipFill>
            </p:spPr>
            <p:txBody>
              <a:bodyPr/>
              <a:lstStyle/>
              <a:p>
                <a:r>
                  <a:rPr lang="en-SG">
                    <a:noFill/>
                  </a:rPr>
                  <a:t> </a:t>
                </a:r>
              </a:p>
            </p:txBody>
          </p:sp>
        </mc:Fallback>
      </mc:AlternateContent>
      <p:pic>
        <p:nvPicPr>
          <p:cNvPr id="4" name="Picture 3" descr="slide19_11.png"/>
          <p:cNvPicPr>
            <a:picLocks noChangeAspect="1"/>
          </p:cNvPicPr>
          <p:nvPr/>
        </p:nvPicPr>
        <p:blipFill>
          <a:blip r:embed="rId4"/>
          <a:stretch>
            <a:fillRect/>
          </a:stretch>
        </p:blipFill>
        <p:spPr>
          <a:xfrm>
            <a:off x="6188417" y="2525531"/>
            <a:ext cx="5422392" cy="303799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Understanding the Option Value Curve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a:spcBef>
                    <a:spcPts val="200"/>
                  </a:spcBef>
                  <a:spcAft>
                    <a:spcPts val="200"/>
                  </a:spcAft>
                </a:pPr>
                <a:r>
                  <a:rPr sz="2000" b="1" dirty="0"/>
                  <a:t>Point A (S = 0):</a:t>
                </a:r>
                <a:r>
                  <a:rPr sz="2000" dirty="0"/>
                  <a:t> if the share is worthless, the option is worthless</a:t>
                </a:r>
              </a:p>
              <a:p>
                <a:pPr lvl="1">
                  <a:spcBef>
                    <a:spcPts val="200"/>
                  </a:spcBef>
                  <a:spcAft>
                    <a:spcPts val="200"/>
                  </a:spcAft>
                </a:pPr>
                <a:r>
                  <a:rPr sz="2000" dirty="0"/>
                  <a:t>A zero stock price means zero probability of any future value</a:t>
                </a:r>
              </a:p>
              <a:p>
                <a:pPr>
                  <a:spcBef>
                    <a:spcPts val="200"/>
                  </a:spcBef>
                  <a:spcAft>
                    <a:spcPts val="200"/>
                  </a:spcAft>
                </a:pPr>
                <a:r>
                  <a:rPr sz="2000" b="1" dirty="0"/>
                  <a:t>Point B (S very high):</a:t>
                </a:r>
                <a:r>
                  <a:rPr sz="2000" dirty="0"/>
                  <a:t> option price approaches S – PV(X)</a:t>
                </a:r>
              </a:p>
              <a:p>
                <a:pPr lvl="1">
                  <a:spcBef>
                    <a:spcPts val="200"/>
                  </a:spcBef>
                  <a:spcAft>
                    <a:spcPts val="200"/>
                  </a:spcAft>
                </a:pPr>
                <a:r>
                  <a:rPr sz="2000" dirty="0"/>
                  <a:t>Exercise is virtually certain; buying the call is like buying the share on credit</a:t>
                </a:r>
              </a:p>
              <a:p>
                <a:pPr lvl="1">
                  <a:spcBef>
                    <a:spcPts val="200"/>
                  </a:spcBef>
                  <a:spcAft>
                    <a:spcPts val="200"/>
                  </a:spcAft>
                </a:pPr>
                <a:r>
                  <a:rPr sz="2000" dirty="0"/>
                  <a:t>You defer payment of X until maturity → the interest saved is part of the option’s time value</a:t>
                </a:r>
              </a:p>
              <a:p>
                <a:pPr lvl="1">
                  <a:spcBef>
                    <a:spcPts val="200"/>
                  </a:spcBef>
                  <a:spcAft>
                    <a:spcPts val="200"/>
                  </a:spcAft>
                </a:pPr>
                <a:r>
                  <a:rPr sz="2000" dirty="0"/>
                  <a:t>Option value &gt; intrinsic value</a:t>
                </a:r>
                <a:r>
                  <a:rPr lang="en-US" sz="2000" dirty="0"/>
                  <a:t> </a:t>
                </a:r>
                <a14:m>
                  <m:oMath xmlns:m="http://schemas.openxmlformats.org/officeDocument/2006/math">
                    <m:r>
                      <a:rPr lang="en-US" sz="2000" i="1" dirty="0" smtClean="0">
                        <a:latin typeface="Cambria Math" panose="02040503050406030204" pitchFamily="18" charset="0"/>
                      </a:rPr>
                      <m:t>𝑆</m:t>
                    </m:r>
                    <m:r>
                      <a:rPr lang="en-US" sz="2000" i="1" dirty="0" smtClean="0">
                        <a:latin typeface="Cambria Math" panose="02040503050406030204" pitchFamily="18" charset="0"/>
                      </a:rPr>
                      <m:t>−</m:t>
                    </m:r>
                    <m:r>
                      <a:rPr lang="en-US" sz="2000" i="1" dirty="0" smtClean="0">
                        <a:latin typeface="Cambria Math" panose="02040503050406030204" pitchFamily="18" charset="0"/>
                      </a:rPr>
                      <m:t>𝑋</m:t>
                    </m:r>
                  </m:oMath>
                </a14:m>
                <a:r>
                  <a:rPr lang="en-US" sz="2000" dirty="0"/>
                  <a:t> </a:t>
                </a:r>
                <a:r>
                  <a:rPr sz="2000" dirty="0"/>
                  <a:t>because </a:t>
                </a:r>
                <a14:m>
                  <m:oMath xmlns:m="http://schemas.openxmlformats.org/officeDocument/2006/math">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)&lt;</m:t>
                    </m:r>
                    <m:r>
                      <a:rPr lang="en-US">
                        <a:latin typeface="Cambria Math" panose="02040503050406030204"/>
                      </a:rPr>
                      <m:t>𝑋</m:t>
                    </m:r>
                  </m:oMath>
                </a14:m>
                <a:endParaRPr sz="2000" dirty="0"/>
              </a:p>
              <a:p>
                <a:pPr>
                  <a:spcBef>
                    <a:spcPts val="200"/>
                  </a:spcBef>
                  <a:spcAft>
                    <a:spcPts val="200"/>
                  </a:spcAft>
                </a:pPr>
                <a:r>
                  <a:rPr sz="2000" b="1" dirty="0"/>
                  <a:t>Point C (S = X, at the money):</a:t>
                </a:r>
                <a:r>
                  <a:rPr sz="2000" dirty="0"/>
                  <a:t> intrinsic value = 0, but option is still valuable</a:t>
                </a:r>
              </a:p>
              <a:p>
                <a:pPr lvl="1">
                  <a:spcBef>
                    <a:spcPts val="200"/>
                  </a:spcBef>
                  <a:spcAft>
                    <a:spcPts val="200"/>
                  </a:spcAft>
                </a:pPr>
                <a:r>
                  <a:rPr sz="2000" dirty="0"/>
                  <a:t>50% chance stock rises above X → positive payoff</a:t>
                </a:r>
              </a:p>
              <a:p>
                <a:pPr lvl="1">
                  <a:spcBef>
                    <a:spcPts val="200"/>
                  </a:spcBef>
                  <a:spcAft>
                    <a:spcPts val="200"/>
                  </a:spcAft>
                </a:pPr>
                <a:r>
                  <a:rPr sz="2000" dirty="0"/>
                  <a:t>50% chance stock falls below X → payoff is zero (not negative)</a:t>
                </a:r>
              </a:p>
              <a:p>
                <a:pPr lvl="1">
                  <a:spcBef>
                    <a:spcPts val="200"/>
                  </a:spcBef>
                  <a:spcAft>
                    <a:spcPts val="200"/>
                  </a:spcAft>
                </a:pPr>
                <a:r>
                  <a:rPr sz="2000" dirty="0"/>
                  <a:t>This asymmetry gives the option positive time value</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b="-1824"/>
                </a:stretch>
              </a:blipFill>
            </p:spPr>
            <p:txBody>
              <a:bodyPr/>
              <a:lstStyle/>
              <a:p>
                <a:r>
                  <a:rPr lang="en-SG">
                    <a:noFill/>
                  </a:rPr>
                  <a:t> </a:t>
                </a:r>
              </a:p>
            </p:txBody>
          </p:sp>
        </mc:Fallback>
      </mc:AlternateContent>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Call Value Increases with Share Price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This should be intuitive: call owners benefit when the stock price rises</a:t>
                </a:r>
              </a:p>
              <a:p>
                <a:pPr>
                  <a:spcBef>
                    <a:spcPts val="200"/>
                  </a:spcBef>
                  <a:spcAft>
                    <a:spcPts val="200"/>
                  </a:spcAft>
                </a:pPr>
                <a:r>
                  <a:rPr sz="2000"/>
                  <a:t>As S increases:</a:t>
                </a:r>
              </a:p>
              <a:p>
                <a:pPr lvl="1">
                  <a:spcBef>
                    <a:spcPts val="200"/>
                  </a:spcBef>
                  <a:spcAft>
                    <a:spcPts val="200"/>
                  </a:spcAft>
                </a:pPr>
                <a:r>
                  <a:rPr sz="2000"/>
                  <a:t>Probability of exercise increases</a:t>
                </a:r>
              </a:p>
              <a:p>
                <a:pPr lvl="1">
                  <a:spcBef>
                    <a:spcPts val="200"/>
                  </a:spcBef>
                  <a:spcAft>
                    <a:spcPts val="200"/>
                  </a:spcAft>
                </a:pPr>
                <a:r>
                  <a:rPr sz="2000"/>
                  <a:t>Expected payoff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r>
                  <a:rPr sz="2000"/>
                  <a:t> increases</a:t>
                </a:r>
              </a:p>
              <a:p>
                <a:pPr>
                  <a:spcBef>
                    <a:spcPts val="200"/>
                  </a:spcBef>
                  <a:spcAft>
                    <a:spcPts val="200"/>
                  </a:spcAft>
                </a:pPr>
                <a:r>
                  <a:rPr sz="2000"/>
                  <a:t>The option price curve rises from point A to point B:</a:t>
                </a:r>
              </a:p>
              <a:p>
                <a:pPr lvl="1">
                  <a:spcBef>
                    <a:spcPts val="200"/>
                  </a:spcBef>
                  <a:spcAft>
                    <a:spcPts val="200"/>
                  </a:spcAft>
                </a:pPr>
                <a:r>
                  <a:rPr sz="2000"/>
                  <a:t>At low S: curve is nearly flat (exercise unlikely)</a:t>
                </a:r>
              </a:p>
              <a:p>
                <a:pPr lvl="1">
                  <a:spcBef>
                    <a:spcPts val="200"/>
                  </a:spcBef>
                  <a:spcAft>
                    <a:spcPts val="200"/>
                  </a:spcAft>
                </a:pPr>
                <a:r>
                  <a:rPr sz="2000"/>
                  <a:t>At high S: curve is nearly parallel to the lower bound (exercise almost certain)</a:t>
                </a:r>
              </a:p>
              <a:p>
                <a:pPr>
                  <a:spcBef>
                    <a:spcPts val="200"/>
                  </a:spcBef>
                  <a:spcAft>
                    <a:spcPts val="200"/>
                  </a:spcAft>
                </a:pPr>
                <a:r>
                  <a:rPr sz="2000"/>
                  <a:t>The slope of the option value curve is always between 0 and 1</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Interest Rate and Time to Maturity</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a:spcBef>
                    <a:spcPts val="200"/>
                  </a:spcBef>
                  <a:spcAft>
                    <a:spcPts val="200"/>
                  </a:spcAft>
                  <a:buNone/>
                </a:pPr>
                <a:r>
                  <a:rPr sz="2000" b="1" dirty="0"/>
                  <a:t>Interest rate effect on calls (+):</a:t>
                </a:r>
              </a:p>
              <a:p>
                <a:pPr lvl="1">
                  <a:spcBef>
                    <a:spcPts val="200"/>
                  </a:spcBef>
                  <a:spcAft>
                    <a:spcPts val="200"/>
                  </a:spcAft>
                </a:pPr>
                <a:r>
                  <a:rPr sz="2000" dirty="0"/>
                  <a:t>Buying a call is like buying on credit — you defer paying X until exercise</a:t>
                </a:r>
              </a:p>
              <a:p>
                <a:pPr lvl="1">
                  <a:spcBef>
                    <a:spcPts val="200"/>
                  </a:spcBef>
                  <a:spcAft>
                    <a:spcPts val="200"/>
                  </a:spcAft>
                </a:pPr>
                <a:r>
                  <a:rPr sz="2000" dirty="0"/>
                  <a:t>Higher interest rate → greater value of this implicit interest-free loan</a:t>
                </a:r>
              </a:p>
              <a:p>
                <a:pPr lvl="1">
                  <a:spcBef>
                    <a:spcPts val="200"/>
                  </a:spcBef>
                  <a:spcAft>
                    <a:spcPts val="200"/>
                  </a:spcAft>
                </a:pPr>
                <a:r>
                  <a:rPr sz="2000" dirty="0"/>
                  <a:t>At point B: call value = </a:t>
                </a:r>
                <a14:m>
                  <m:oMath xmlns:m="http://schemas.openxmlformats.org/officeDocument/2006/math">
                    <m:r>
                      <a:rPr lang="en-US">
                        <a:latin typeface="Cambria Math" panose="02040503050406030204"/>
                      </a:rPr>
                      <m:t>𝑆</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oMath>
                </a14:m>
                <a:r>
                  <a:rPr sz="2000" dirty="0"/>
                  <a:t>; higher r → lower PV(X) → higher call value</a:t>
                </a:r>
              </a:p>
              <a:p>
                <a:pPr>
                  <a:spcBef>
                    <a:spcPts val="200"/>
                  </a:spcBef>
                  <a:spcAft>
                    <a:spcPts val="200"/>
                  </a:spcAft>
                  <a:buNone/>
                </a:pPr>
                <a:r>
                  <a:rPr sz="2000" b="1" dirty="0"/>
                  <a:t>Time to maturity effect on calls (+):</a:t>
                </a:r>
              </a:p>
              <a:p>
                <a:pPr lvl="1">
                  <a:spcBef>
                    <a:spcPts val="200"/>
                  </a:spcBef>
                  <a:spcAft>
                    <a:spcPts val="200"/>
                  </a:spcAft>
                </a:pPr>
                <a:r>
                  <a:rPr sz="2000" dirty="0"/>
                  <a:t>Longer time to expiry means:</a:t>
                </a:r>
              </a:p>
              <a:p>
                <a:pPr marL="781200" lvl="1" indent="-457200">
                  <a:spcBef>
                    <a:spcPts val="200"/>
                  </a:spcBef>
                  <a:spcAft>
                    <a:spcPts val="200"/>
                  </a:spcAft>
                  <a:buFont typeface="+mj-lt"/>
                  <a:buAutoNum type="arabicPeriod"/>
                </a:pPr>
                <a:r>
                  <a:rPr sz="2000" dirty="0"/>
                  <a:t>More time for favorable price movements (more time value)</a:t>
                </a:r>
              </a:p>
              <a:p>
                <a:pPr marL="781200" lvl="1" indent="-457200">
                  <a:spcBef>
                    <a:spcPts val="200"/>
                  </a:spcBef>
                  <a:spcAft>
                    <a:spcPts val="200"/>
                  </a:spcAft>
                  <a:buFont typeface="+mj-lt"/>
                  <a:buAutoNum type="arabicPeriod"/>
                </a:pPr>
                <a:r>
                  <a:rPr sz="2000" dirty="0"/>
                  <a:t>Longer deferral of the exercise price payment (more loan value)</a:t>
                </a:r>
              </a:p>
              <a:p>
                <a:pPr lvl="1">
                  <a:spcBef>
                    <a:spcPts val="200"/>
                  </a:spcBef>
                  <a:spcAft>
                    <a:spcPts val="200"/>
                  </a:spcAft>
                </a:pPr>
                <a:r>
                  <a:rPr sz="2000" dirty="0"/>
                  <a:t>Amazon at X = $140: Nov call $10.45, Feb call $15.39, May call $17.50</a:t>
                </a:r>
              </a:p>
              <a:p>
                <a:pPr>
                  <a:spcBef>
                    <a:spcPts val="200"/>
                  </a:spcBef>
                  <a:spcAft>
                    <a:spcPts val="200"/>
                  </a:spcAft>
                </a:pPr>
                <a:r>
                  <a:rPr sz="2000" dirty="0"/>
                  <a:t>Both effects increase the call option’s value</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52" b="-1824"/>
                </a:stretch>
              </a:blipFill>
            </p:spPr>
            <p:txBody>
              <a:bodyPr/>
              <a:lstStyle/>
              <a:p>
                <a:r>
                  <a:rPr lang="en-SG">
                    <a:noFill/>
                  </a:rPr>
                  <a:t> </a:t>
                </a:r>
              </a:p>
            </p:txBody>
          </p:sp>
        </mc:Fallback>
      </mc:AlternateContent>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70C807-DCBD-1B25-6C0B-24F5007D4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B5CA7-D7E8-5D06-DCD8-18E5F9036AD9}"/>
              </a:ext>
            </a:extLst>
          </p:cNvPr>
          <p:cNvSpPr>
            <a:spLocks noGrp="1"/>
          </p:cNvSpPr>
          <p:nvPr>
            <p:ph type="title"/>
          </p:nvPr>
        </p:nvSpPr>
        <p:spPr>
          <a:xfrm>
            <a:off x="581192" y="702156"/>
            <a:ext cx="11029616" cy="1013800"/>
          </a:xfrm>
        </p:spPr>
        <p:txBody>
          <a:bodyPr>
            <a:normAutofit/>
          </a:bodyPr>
          <a:lstStyle/>
          <a:p>
            <a:r>
              <a:rPr lang="en-US">
                <a:solidFill>
                  <a:srgbClr val="FFFFFF"/>
                </a:solidFill>
              </a:rPr>
              <a:t>The Rise of 0DTE (Zero-Days-To-Expiration) Options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29E1A40-8370-33A7-5260-D426314F0B53}"/>
                  </a:ext>
                </a:extLst>
              </p:cNvPr>
              <p:cNvSpPr>
                <a:spLocks noGrp="1"/>
              </p:cNvSpPr>
              <p:nvPr>
                <p:ph idx="1"/>
              </p:nvPr>
            </p:nvSpPr>
            <p:spPr>
              <a:xfrm>
                <a:off x="13564" y="1715956"/>
                <a:ext cx="3699935" cy="4910875"/>
              </a:xfrm>
            </p:spPr>
            <p:txBody>
              <a:bodyPr>
                <a:normAutofit/>
              </a:bodyPr>
              <a:lstStyle/>
              <a:p>
                <a:pPr>
                  <a:lnSpc>
                    <a:spcPct val="90000"/>
                  </a:lnSpc>
                  <a:spcBef>
                    <a:spcPts val="200"/>
                  </a:spcBef>
                  <a:spcAft>
                    <a:spcPts val="200"/>
                  </a:spcAft>
                </a:pPr>
                <a:r>
                  <a:rPr lang="en-US" sz="1700" dirty="0"/>
                  <a:t>In recent years, retail and institutional trading of 0DTE options tied to the S&amp;P 500 has surged, fundamentally changing market dynamics.</a:t>
                </a:r>
              </a:p>
              <a:p>
                <a:pPr lvl="1">
                  <a:lnSpc>
                    <a:spcPct val="90000"/>
                  </a:lnSpc>
                  <a:spcBef>
                    <a:spcPts val="200"/>
                  </a:spcBef>
                  <a:spcAft>
                    <a:spcPts val="200"/>
                  </a:spcAft>
                </a:pPr>
                <a:r>
                  <a:rPr lang="en-US" sz="1700" dirty="0"/>
                  <a:t>The 0DTE phenomenon is the ultimate real-world case study in time value.</a:t>
                </a:r>
              </a:p>
              <a:p>
                <a:pPr lvl="1">
                  <a:lnSpc>
                    <a:spcPct val="90000"/>
                  </a:lnSpc>
                  <a:spcBef>
                    <a:spcPts val="200"/>
                  </a:spcBef>
                  <a:spcAft>
                    <a:spcPts val="200"/>
                  </a:spcAft>
                </a:pPr>
                <a:r>
                  <a:rPr lang="en-US" sz="1700" dirty="0"/>
                  <a:t>Because </a:t>
                </a:r>
                <a14:m>
                  <m:oMath xmlns:m="http://schemas.openxmlformats.org/officeDocument/2006/math">
                    <m:r>
                      <a:rPr lang="en-US" sz="1700" i="1" dirty="0" smtClean="0">
                        <a:latin typeface="Cambria Math" panose="02040503050406030204" pitchFamily="18" charset="0"/>
                      </a:rPr>
                      <m:t>𝑡</m:t>
                    </m:r>
                  </m:oMath>
                </a14:m>
                <a:r>
                  <a:rPr lang="en-US" sz="1700" dirty="0"/>
                  <a:t> (time to maturity) is practically zero, the time value decays rapidly throughout a single trading day.</a:t>
                </a:r>
              </a:p>
              <a:p>
                <a:pPr lvl="1">
                  <a:lnSpc>
                    <a:spcPct val="90000"/>
                  </a:lnSpc>
                  <a:spcBef>
                    <a:spcPts val="200"/>
                  </a:spcBef>
                  <a:spcAft>
                    <a:spcPts val="200"/>
                  </a:spcAft>
                </a:pPr>
                <a:r>
                  <a:rPr lang="en-US" sz="1700" dirty="0"/>
                  <a:t>This isolates the volatility and intrinsic value components, demonstrating why these extremely short-dated options are incredibly sensitive to sudden market moves.</a:t>
                </a:r>
              </a:p>
            </p:txBody>
          </p:sp>
        </mc:Choice>
        <mc:Fallback xmlns="">
          <p:sp>
            <p:nvSpPr>
              <p:cNvPr id="3" name="Content Placeholder 2">
                <a:extLst>
                  <a:ext uri="{FF2B5EF4-FFF2-40B4-BE49-F238E27FC236}">
                    <a16:creationId xmlns:a16="http://schemas.microsoft.com/office/drawing/2014/main" id="{529E1A40-8370-33A7-5260-D426314F0B53}"/>
                  </a:ext>
                </a:extLst>
              </p:cNvPr>
              <p:cNvSpPr>
                <a:spLocks noGrp="1" noRot="1" noChangeAspect="1" noMove="1" noResize="1" noEditPoints="1" noAdjustHandles="1" noChangeArrowheads="1" noChangeShapeType="1" noTextEdit="1"/>
              </p:cNvSpPr>
              <p:nvPr>
                <p:ph idx="1"/>
              </p:nvPr>
            </p:nvSpPr>
            <p:spPr>
              <a:xfrm>
                <a:off x="13564" y="1715956"/>
                <a:ext cx="3699935" cy="4910875"/>
              </a:xfrm>
              <a:blipFill>
                <a:blip r:embed="rId3"/>
                <a:stretch>
                  <a:fillRect l="-494" r="-2636"/>
                </a:stretch>
              </a:blipFill>
            </p:spPr>
            <p:txBody>
              <a:bodyPr/>
              <a:lstStyle/>
              <a:p>
                <a:r>
                  <a:rPr lang="en-SG">
                    <a:noFill/>
                  </a:rPr>
                  <a:t> </a:t>
                </a:r>
              </a:p>
            </p:txBody>
          </p:sp>
        </mc:Fallback>
      </mc:AlternateContent>
      <p:pic>
        <p:nvPicPr>
          <p:cNvPr id="5" name="Picture 4">
            <a:extLst>
              <a:ext uri="{FF2B5EF4-FFF2-40B4-BE49-F238E27FC236}">
                <a16:creationId xmlns:a16="http://schemas.microsoft.com/office/drawing/2014/main" id="{8954F333-E6D1-A0D8-B600-4CA9E5B6AE3C}"/>
              </a:ext>
            </a:extLst>
          </p:cNvPr>
          <p:cNvPicPr>
            <a:picLocks noChangeAspect="1"/>
          </p:cNvPicPr>
          <p:nvPr/>
        </p:nvPicPr>
        <p:blipFill>
          <a:blip r:embed="rId4"/>
          <a:srcRect l="16706" r="24683" b="-2"/>
          <a:stretch>
            <a:fillRect/>
          </a:stretch>
        </p:blipFill>
        <p:spPr>
          <a:xfrm>
            <a:off x="8042494" y="1892627"/>
            <a:ext cx="3699935" cy="4497938"/>
          </a:xfrm>
          <a:prstGeom prst="rect">
            <a:avLst/>
          </a:prstGeom>
        </p:spPr>
      </p:pic>
      <p:pic>
        <p:nvPicPr>
          <p:cNvPr id="9" name="Picture 8">
            <a:extLst>
              <a:ext uri="{FF2B5EF4-FFF2-40B4-BE49-F238E27FC236}">
                <a16:creationId xmlns:a16="http://schemas.microsoft.com/office/drawing/2014/main" id="{A8048EDB-C419-F483-B496-0A2A7960BF65}"/>
              </a:ext>
            </a:extLst>
          </p:cNvPr>
          <p:cNvPicPr>
            <a:picLocks noChangeAspect="1"/>
          </p:cNvPicPr>
          <p:nvPr/>
        </p:nvPicPr>
        <p:blipFill>
          <a:blip r:embed="rId5"/>
          <a:stretch>
            <a:fillRect/>
          </a:stretch>
        </p:blipFill>
        <p:spPr>
          <a:xfrm>
            <a:off x="3713499" y="2041056"/>
            <a:ext cx="4252491" cy="4201080"/>
          </a:xfrm>
          <a:prstGeom prst="rect">
            <a:avLst/>
          </a:prstGeom>
        </p:spPr>
      </p:pic>
    </p:spTree>
    <p:extLst>
      <p:ext uri="{BB962C8B-B14F-4D97-AF65-F5344CB8AC3E}">
        <p14:creationId xmlns:p14="http://schemas.microsoft.com/office/powerpoint/2010/main" val="95455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Volatility: Why Risk Is Good for Options</a:t>
            </a:r>
          </a:p>
        </p:txBody>
      </p:sp>
      <p:sp>
        <p:nvSpPr>
          <p:cNvPr id="3" name="Content Placeholder 2"/>
          <p:cNvSpPr>
            <a:spLocks noGrp="1"/>
          </p:cNvSpPr>
          <p:nvPr>
            <p:ph idx="1"/>
          </p:nvPr>
        </p:nvSpPr>
        <p:spPr/>
        <p:txBody>
          <a:bodyPr/>
          <a:lstStyle/>
          <a:p>
            <a:pPr>
              <a:spcBef>
                <a:spcPts val="200"/>
              </a:spcBef>
              <a:spcAft>
                <a:spcPts val="200"/>
              </a:spcAft>
            </a:pPr>
            <a:r>
              <a:rPr sz="2000"/>
              <a:t>In most finance settings, higher risk = lower value (you must be compensated)</a:t>
            </a:r>
          </a:p>
          <a:p>
            <a:pPr>
              <a:spcBef>
                <a:spcPts val="200"/>
              </a:spcBef>
              <a:spcAft>
                <a:spcPts val="200"/>
              </a:spcAft>
            </a:pPr>
            <a:r>
              <a:rPr sz="2000"/>
              <a:t>For options, it’s the opposite: higher volatility = higher value</a:t>
            </a:r>
          </a:p>
          <a:p>
            <a:pPr>
              <a:spcBef>
                <a:spcPts val="200"/>
              </a:spcBef>
              <a:spcAft>
                <a:spcPts val="200"/>
              </a:spcAft>
              <a:buNone/>
            </a:pPr>
            <a:r>
              <a:rPr sz="2000" b="1"/>
              <a:t>The key is asymmetric payoffs:</a:t>
            </a:r>
          </a:p>
          <a:p>
            <a:pPr lvl="1">
              <a:spcBef>
                <a:spcPts val="200"/>
              </a:spcBef>
              <a:spcAft>
                <a:spcPts val="200"/>
              </a:spcAft>
            </a:pPr>
            <a:r>
              <a:rPr sz="2000"/>
              <a:t>If S falls below X, the option is worthless — whether S is $1 or $100 below X</a:t>
            </a:r>
          </a:p>
          <a:p>
            <a:pPr lvl="1">
              <a:spcBef>
                <a:spcPts val="200"/>
              </a:spcBef>
              <a:spcAft>
                <a:spcPts val="200"/>
              </a:spcAft>
            </a:pPr>
            <a:r>
              <a:rPr sz="2000"/>
              <a:t>If S rises above X, the call gains $1 for every $1 above X</a:t>
            </a:r>
          </a:p>
          <a:p>
            <a:pPr>
              <a:spcBef>
                <a:spcPts val="200"/>
              </a:spcBef>
              <a:spcAft>
                <a:spcPts val="200"/>
              </a:spcAft>
            </a:pPr>
            <a:r>
              <a:rPr sz="2000"/>
              <a:t>The option holder gains from upside volatility but does not lose more on the downside</a:t>
            </a:r>
          </a:p>
          <a:p>
            <a:pPr>
              <a:spcBef>
                <a:spcPts val="200"/>
              </a:spcBef>
              <a:spcAft>
                <a:spcPts val="200"/>
              </a:spcAft>
            </a:pPr>
            <a:r>
              <a:rPr sz="2000" b="1"/>
              <a:t>Analogy:</a:t>
            </a:r>
            <a:r>
              <a:rPr sz="2000"/>
              <a:t> you have a floor on losses (zero) but no ceiling on gains</a:t>
            </a:r>
          </a:p>
          <a:p>
            <a:pPr>
              <a:spcBef>
                <a:spcPts val="200"/>
              </a:spcBef>
              <a:spcAft>
                <a:spcPts val="200"/>
              </a:spcAft>
            </a:pPr>
            <a:r>
              <a:rPr sz="2000"/>
              <a:t>An option on a share that may halve or double is far more valuable than one on a share that moves by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Volatility Example: Firm X vs. Firm 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Two shares, each priced at $100. Call option exercise price = $100</a:t>
                </a:r>
              </a:p>
              <a:p>
                <a:pPr>
                  <a:spcBef>
                    <a:spcPts val="200"/>
                  </a:spcBef>
                  <a:spcAft>
                    <a:spcPts val="200"/>
                  </a:spcAft>
                </a:pPr>
                <a:r>
                  <a:rPr sz="2000" b="1"/>
                  <a:t>Firm X (low volatility):</a:t>
                </a:r>
                <a:r>
                  <a:rPr sz="2000"/>
                  <a:t> 50% chance of $130, 50% chance of $90</a:t>
                </a:r>
              </a:p>
              <a:p>
                <a:pPr lvl="1">
                  <a:spcBef>
                    <a:spcPts val="200"/>
                  </a:spcBef>
                  <a:spcAft>
                    <a:spcPts val="200"/>
                  </a:spcAft>
                </a:pPr>
                <a:r>
                  <a:rPr sz="2000"/>
                  <a:t>Call payoff if up: </a:t>
                </a:r>
                <a14:m>
                  <m:oMath xmlns:m="http://schemas.openxmlformats.org/officeDocument/2006/math">
                    <m:r>
                      <a:rPr lang="en-US">
                        <a:latin typeface="Cambria Math" panose="02040503050406030204"/>
                      </a:rPr>
                      <m:t>$130−$100=$30</m:t>
                    </m:r>
                  </m:oMath>
                </a14:m>
                <a:endParaRPr sz="2000"/>
              </a:p>
              <a:p>
                <a:pPr lvl="1">
                  <a:spcBef>
                    <a:spcPts val="200"/>
                  </a:spcBef>
                  <a:spcAft>
                    <a:spcPts val="200"/>
                  </a:spcAft>
                </a:pPr>
                <a:r>
                  <a:rPr sz="2000"/>
                  <a:t>Call payoff if down: $0</a:t>
                </a:r>
              </a:p>
              <a:p>
                <a:pPr lvl="1">
                  <a:spcBef>
                    <a:spcPts val="200"/>
                  </a:spcBef>
                  <a:spcAft>
                    <a:spcPts val="200"/>
                  </a:spcAft>
                </a:pPr>
                <a:r>
                  <a:rPr sz="2000"/>
                  <a:t>Expected call payoff: </a:t>
                </a:r>
                <a14:m>
                  <m:oMath xmlns:m="http://schemas.openxmlformats.org/officeDocument/2006/math">
                    <m:r>
                      <a:rPr lang="en-US">
                        <a:latin typeface="Cambria Math" panose="02040503050406030204"/>
                      </a:rPr>
                      <m:t>0.5×$30+0.5×$0=$15</m:t>
                    </m:r>
                  </m:oMath>
                </a14:m>
                <a:endParaRPr sz="2000"/>
              </a:p>
              <a:p>
                <a:pPr>
                  <a:spcBef>
                    <a:spcPts val="200"/>
                  </a:spcBef>
                  <a:spcAft>
                    <a:spcPts val="200"/>
                  </a:spcAft>
                </a:pPr>
                <a:r>
                  <a:rPr sz="2000" b="1"/>
                  <a:t>Firm Y (high volatility):</a:t>
                </a:r>
                <a:r>
                  <a:rPr sz="2000"/>
                  <a:t> 50% chance of $150, 50% chance of $70</a:t>
                </a:r>
              </a:p>
              <a:p>
                <a:pPr lvl="1">
                  <a:spcBef>
                    <a:spcPts val="200"/>
                  </a:spcBef>
                  <a:spcAft>
                    <a:spcPts val="200"/>
                  </a:spcAft>
                </a:pPr>
                <a:r>
                  <a:rPr sz="2000"/>
                  <a:t>Call payoff if up: </a:t>
                </a:r>
                <a14:m>
                  <m:oMath xmlns:m="http://schemas.openxmlformats.org/officeDocument/2006/math">
                    <m:r>
                      <a:rPr lang="en-US">
                        <a:latin typeface="Cambria Math" panose="02040503050406030204"/>
                      </a:rPr>
                      <m:t>$150−$100=$50</m:t>
                    </m:r>
                  </m:oMath>
                </a14:m>
                <a:endParaRPr sz="2000"/>
              </a:p>
              <a:p>
                <a:pPr lvl="1">
                  <a:spcBef>
                    <a:spcPts val="200"/>
                  </a:spcBef>
                  <a:spcAft>
                    <a:spcPts val="200"/>
                  </a:spcAft>
                </a:pPr>
                <a:r>
                  <a:rPr sz="2000"/>
                  <a:t>Call payoff if down: $0</a:t>
                </a:r>
              </a:p>
              <a:p>
                <a:pPr lvl="1">
                  <a:spcBef>
                    <a:spcPts val="200"/>
                  </a:spcBef>
                  <a:spcAft>
                    <a:spcPts val="200"/>
                  </a:spcAft>
                </a:pPr>
                <a:r>
                  <a:rPr sz="2000"/>
                  <a:t>Expected call payoff: </a:t>
                </a:r>
                <a14:m>
                  <m:oMath xmlns:m="http://schemas.openxmlformats.org/officeDocument/2006/math">
                    <m:r>
                      <a:rPr lang="en-US">
                        <a:latin typeface="Cambria Math" panose="02040503050406030204"/>
                      </a:rPr>
                      <m:t>0.5×$50+0.5×$0=$25</m:t>
                    </m:r>
                  </m:oMath>
                </a14:m>
                <a:endParaRPr sz="2000"/>
              </a:p>
              <a:p>
                <a:pPr>
                  <a:spcBef>
                    <a:spcPts val="200"/>
                  </a:spcBef>
                  <a:spcAft>
                    <a:spcPts val="200"/>
                  </a:spcAft>
                </a:pPr>
                <a:r>
                  <a:rPr sz="2000"/>
                  <a:t>Same probability of zero payoff, but Y has a larger upside → Y’s option is worth more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b="-1824"/>
                </a:stretch>
              </a:blipFill>
            </p:spPr>
            <p:txBody>
              <a:bodyPr/>
              <a:lstStyle/>
              <a:p>
                <a:r>
                  <a:rPr lang="en-SG">
                    <a:noFill/>
                  </a:rPr>
                  <a:t> </a:t>
                </a:r>
              </a:p>
            </p:txBody>
          </p:sp>
        </mc:Fallback>
      </mc:AlternateContent>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Volatility and the Probability Distribution</a:t>
            </a:r>
          </a:p>
        </p:txBody>
      </p:sp>
      <p:sp>
        <p:nvSpPr>
          <p:cNvPr id="3" name="Content Placeholder 2"/>
          <p:cNvSpPr>
            <a:spLocks noGrp="1"/>
          </p:cNvSpPr>
          <p:nvPr>
            <p:ph sz="half" idx="1"/>
          </p:nvPr>
        </p:nvSpPr>
        <p:spPr/>
        <p:txBody>
          <a:bodyPr/>
          <a:lstStyle/>
          <a:p>
            <a:pPr>
              <a:spcBef>
                <a:spcPts val="200"/>
              </a:spcBef>
              <a:spcAft>
                <a:spcPts val="200"/>
              </a:spcAft>
            </a:pPr>
            <a:r>
              <a:rPr sz="2000"/>
              <a:t>Firm Y has a wider distribution of future share prices</a:t>
            </a:r>
          </a:p>
          <a:p>
            <a:pPr lvl="1">
              <a:spcBef>
                <a:spcPts val="200"/>
              </a:spcBef>
              <a:spcAft>
                <a:spcPts val="200"/>
              </a:spcAft>
            </a:pPr>
            <a:r>
              <a:rPr sz="2000"/>
              <a:t>Greater spread = more upside potential for the option</a:t>
            </a:r>
          </a:p>
          <a:p>
            <a:pPr>
              <a:spcBef>
                <a:spcPts val="200"/>
              </a:spcBef>
              <a:spcAft>
                <a:spcPts val="200"/>
              </a:spcAft>
            </a:pPr>
            <a:r>
              <a:rPr sz="2000"/>
              <a:t>Firm X: narrow distribution, small chance of large payoff</a:t>
            </a:r>
          </a:p>
          <a:p>
            <a:pPr>
              <a:spcBef>
                <a:spcPts val="200"/>
              </a:spcBef>
              <a:spcAft>
                <a:spcPts val="200"/>
              </a:spcAft>
            </a:pPr>
            <a:r>
              <a:rPr sz="2000"/>
              <a:t>Firm Y: wide distribution, bigger chance of large payoff</a:t>
            </a:r>
          </a:p>
          <a:p>
            <a:pPr>
              <a:spcBef>
                <a:spcPts val="200"/>
              </a:spcBef>
              <a:spcAft>
                <a:spcPts val="200"/>
              </a:spcAft>
            </a:pPr>
            <a:r>
              <a:rPr sz="2000"/>
              <a:t>Both have same probability of ending worthless (50%)</a:t>
            </a:r>
          </a:p>
        </p:txBody>
      </p:sp>
      <p:pic>
        <p:nvPicPr>
          <p:cNvPr id="4" name="Picture 3" descr="slide21_12.png"/>
          <p:cNvPicPr>
            <a:picLocks noChangeAspect="1"/>
          </p:cNvPicPr>
          <p:nvPr/>
        </p:nvPicPr>
        <p:blipFill>
          <a:blip r:embed="rId2"/>
          <a:stretch>
            <a:fillRect/>
          </a:stretch>
        </p:blipFill>
        <p:spPr>
          <a:xfrm>
            <a:off x="7308745" y="2228003"/>
            <a:ext cx="3181736" cy="363304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Effect of Volatility on Call Value</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lstStyle/>
              <a:p>
                <a:pPr>
                  <a:spcBef>
                    <a:spcPts val="200"/>
                  </a:spcBef>
                  <a:spcAft>
                    <a:spcPts val="200"/>
                  </a:spcAft>
                </a:pPr>
                <a:r>
                  <a:rPr sz="2000" dirty="0"/>
                  <a:t>Upper curve: high volatility</a:t>
                </a:r>
              </a:p>
              <a:p>
                <a:pPr>
                  <a:spcBef>
                    <a:spcPts val="200"/>
                  </a:spcBef>
                  <a:spcAft>
                    <a:spcPts val="200"/>
                  </a:spcAft>
                </a:pPr>
                <a:r>
                  <a:rPr sz="2000" dirty="0"/>
                  <a:t>Lower curve: low volatility</a:t>
                </a:r>
              </a:p>
              <a:p>
                <a:pPr>
                  <a:spcBef>
                    <a:spcPts val="200"/>
                  </a:spcBef>
                  <a:spcAft>
                    <a:spcPts val="200"/>
                  </a:spcAft>
                </a:pPr>
                <a:r>
                  <a:rPr sz="2000" dirty="0"/>
                  <a:t>At every share price, the high-volatility option is worth more</a:t>
                </a:r>
              </a:p>
              <a:p>
                <a:pPr lvl="1">
                  <a:spcBef>
                    <a:spcPts val="200"/>
                  </a:spcBef>
                  <a:spcAft>
                    <a:spcPts val="200"/>
                  </a:spcAft>
                </a:pPr>
                <a:r>
                  <a:rPr sz="2000" dirty="0"/>
                  <a:t>The gap is largest when the option is at the money (where time value is highest)</a:t>
                </a:r>
              </a:p>
              <a:p>
                <a:pPr>
                  <a:spcBef>
                    <a:spcPts val="200"/>
                  </a:spcBef>
                  <a:spcAft>
                    <a:spcPts val="200"/>
                  </a:spcAft>
                </a:pPr>
                <a:r>
                  <a:rPr sz="2000" dirty="0"/>
                  <a:t>Total variance =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𝑡</m:t>
                    </m:r>
                  </m:oMath>
                </a14:m>
                <a:endParaRPr sz="2000"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a:blip r:embed="rId3"/>
                <a:stretch>
                  <a:fillRect l="-562" r="-2247"/>
                </a:stretch>
              </a:blipFill>
            </p:spPr>
            <p:txBody>
              <a:bodyPr/>
              <a:lstStyle/>
              <a:p>
                <a:r>
                  <a:rPr lang="en-SG">
                    <a:noFill/>
                  </a:rPr>
                  <a:t> </a:t>
                </a:r>
              </a:p>
            </p:txBody>
          </p:sp>
        </mc:Fallback>
      </mc:AlternateContent>
      <p:pic>
        <p:nvPicPr>
          <p:cNvPr id="4" name="Picture 3" descr="slide22_13.png"/>
          <p:cNvPicPr>
            <a:picLocks noChangeAspect="1"/>
          </p:cNvPicPr>
          <p:nvPr/>
        </p:nvPicPr>
        <p:blipFill>
          <a:blip r:embed="rId4"/>
          <a:stretch>
            <a:fillRect/>
          </a:stretch>
        </p:blipFill>
        <p:spPr>
          <a:xfrm>
            <a:off x="6259673" y="2228003"/>
            <a:ext cx="5279879" cy="3633047"/>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US">
                <a:solidFill>
                  <a:srgbClr val="FFFFFF"/>
                </a:solidFill>
              </a:rPr>
              <a:t>Five Determinants of Call Option Value</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05325" y="2180496"/>
                <a:ext cx="7105481" cy="4045683"/>
              </a:xfrm>
            </p:spPr>
            <p:txBody>
              <a:bodyPr>
                <a:normAutofit/>
              </a:bodyPr>
              <a:lstStyle/>
              <a:p>
                <a:pPr marL="342900" indent="-342900">
                  <a:spcBef>
                    <a:spcPts val="200"/>
                  </a:spcBef>
                  <a:spcAft>
                    <a:spcPts val="200"/>
                  </a:spcAft>
                  <a:buFont typeface="+mj-lt"/>
                  <a:buAutoNum type="arabicPeriod"/>
                </a:pPr>
                <a:r>
                  <a:rPr lang="en-US" b="1" dirty="0"/>
                  <a:t>Share price S (+):</a:t>
                </a:r>
                <a:r>
                  <a:rPr lang="en-US" dirty="0"/>
                  <a:t> higher stock price → higher call value</a:t>
                </a:r>
              </a:p>
              <a:p>
                <a:pPr marL="342900" indent="-342900">
                  <a:spcBef>
                    <a:spcPts val="200"/>
                  </a:spcBef>
                  <a:spcAft>
                    <a:spcPts val="200"/>
                  </a:spcAft>
                  <a:buFont typeface="+mj-lt"/>
                  <a:buAutoNum type="arabicPeriod"/>
                </a:pPr>
                <a:r>
                  <a:rPr lang="en-US" b="1" dirty="0"/>
                  <a:t>Exercise price X (–):</a:t>
                </a:r>
                <a:r>
                  <a:rPr lang="en-US" dirty="0"/>
                  <a:t> higher exercise price → lower call value (more expensive to exercise)</a:t>
                </a:r>
              </a:p>
              <a:p>
                <a:pPr marL="342900" indent="-342900">
                  <a:spcBef>
                    <a:spcPts val="200"/>
                  </a:spcBef>
                  <a:spcAft>
                    <a:spcPts val="200"/>
                  </a:spcAft>
                  <a:buFont typeface="+mj-lt"/>
                  <a:buAutoNum type="arabicPeriod"/>
                </a:pPr>
                <a:r>
                  <a:rPr lang="en-US" b="1" dirty="0"/>
                  <a:t>Interest rate r (+):</a:t>
                </a:r>
                <a:r>
                  <a:rPr lang="en-US" dirty="0"/>
                  <a:t> higher rate → PV(X) lower → call more valuable (bigger implicit loan)</a:t>
                </a:r>
              </a:p>
              <a:p>
                <a:pPr marL="342900" indent="-342900">
                  <a:spcBef>
                    <a:spcPts val="200"/>
                  </a:spcBef>
                  <a:spcAft>
                    <a:spcPts val="200"/>
                  </a:spcAft>
                  <a:buFont typeface="+mj-lt"/>
                  <a:buAutoNum type="arabicPeriod"/>
                </a:pPr>
                <a:r>
                  <a:rPr lang="en-US" b="1" dirty="0"/>
                  <a:t>Time to maturity t (+):</a:t>
                </a:r>
                <a:r>
                  <a:rPr lang="en-US" dirty="0"/>
                  <a:t> longer time → more chance of favorable moves + longer deferral of X</a:t>
                </a:r>
              </a:p>
              <a:p>
                <a:pPr marL="342900" indent="-342900">
                  <a:spcBef>
                    <a:spcPts val="200"/>
                  </a:spcBef>
                  <a:spcAft>
                    <a:spcPts val="200"/>
                  </a:spcAft>
                  <a:buFont typeface="+mj-lt"/>
                  <a:buAutoNum type="arabicPeriod"/>
                </a:pPr>
                <a:r>
                  <a:rPr lang="en-US" b="1" dirty="0"/>
                  <a:t>Volatility </a:t>
                </a:r>
                <a14:m>
                  <m:oMath xmlns:m="http://schemas.openxmlformats.org/officeDocument/2006/math">
                    <m:r>
                      <a:rPr lang="en-US">
                        <a:latin typeface="Cambria Math" panose="02040503050406030204"/>
                      </a:rPr>
                      <m:t>𝜎</m:t>
                    </m:r>
                  </m:oMath>
                </a14:m>
                <a:r>
                  <a:rPr lang="en-US" b="1" dirty="0"/>
                  <a:t> (+):</a:t>
                </a:r>
                <a:r>
                  <a:rPr lang="en-US" dirty="0"/>
                  <a:t> higher volatility → more upside potential with limited downside</a:t>
                </a:r>
              </a:p>
              <a:p>
                <a:pPr>
                  <a:spcBef>
                    <a:spcPts val="200"/>
                  </a:spcBef>
                  <a:spcAft>
                    <a:spcPts val="200"/>
                  </a:spcAft>
                </a:pPr>
                <a:r>
                  <a:rPr lang="en-US" dirty="0"/>
                  <a:t>Option value depends on cumulative variance: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m:t>
                    </m:r>
                    <m:r>
                      <a:rPr lang="en-US">
                        <a:latin typeface="Cambria Math" panose="02040503050406030204"/>
                      </a:rPr>
                      <m:t>𝑡</m:t>
                    </m:r>
                  </m:oMath>
                </a14:m>
                <a:endParaRPr lang="en-SG" dirty="0"/>
              </a:p>
              <a:p>
                <a:pPr lvl="1">
                  <a:spcBef>
                    <a:spcPts val="200"/>
                  </a:spcBef>
                  <a:spcAft>
                    <a:spcPts val="200"/>
                  </a:spcAft>
                </a:pPr>
                <a:r>
                  <a:rPr lang="en-SG" dirty="0"/>
                  <a:t>High </a:t>
                </a:r>
                <a14:m>
                  <m:oMath xmlns:m="http://schemas.openxmlformats.org/officeDocument/2006/math">
                    <m:r>
                      <a:rPr lang="en-US">
                        <a:latin typeface="Cambria Math" panose="02040503050406030204"/>
                      </a:rPr>
                      <m:t>𝜎</m:t>
                    </m:r>
                  </m:oMath>
                </a14:m>
                <a:r>
                  <a:rPr lang="en-US" dirty="0"/>
                  <a:t> or large t both increase the chance of large price movements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05325" y="2180496"/>
                <a:ext cx="7105481" cy="4045683"/>
              </a:xfrm>
              <a:blipFill>
                <a:blip r:embed="rId3"/>
                <a:stretch>
                  <a:fillRect l="-515" r="-1372"/>
                </a:stretch>
              </a:blipFill>
            </p:spPr>
            <p:txBody>
              <a:bodyPr/>
              <a:lstStyle/>
              <a:p>
                <a:r>
                  <a:rPr lang="en-SG">
                    <a:noFill/>
                  </a:rPr>
                  <a:t> </a:t>
                </a:r>
              </a:p>
            </p:txBody>
          </p:sp>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DA001-3608-8E1B-6C97-C5DD352F7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FD04E-BD06-0562-5FDF-D1E30BD66906}"/>
              </a:ext>
            </a:extLst>
          </p:cNvPr>
          <p:cNvSpPr>
            <a:spLocks noGrp="1"/>
          </p:cNvSpPr>
          <p:nvPr>
            <p:ph type="title"/>
          </p:nvPr>
        </p:nvSpPr>
        <p:spPr>
          <a:xfrm>
            <a:off x="581192" y="702156"/>
            <a:ext cx="11029616" cy="1013800"/>
          </a:xfrm>
        </p:spPr>
        <p:txBody>
          <a:bodyPr>
            <a:normAutofit/>
          </a:bodyPr>
          <a:lstStyle/>
          <a:p>
            <a:r>
              <a:rPr lang="en-SG" dirty="0">
                <a:solidFill>
                  <a:srgbClr val="FFFFFF"/>
                </a:solidFill>
              </a:rPr>
              <a:t>Call option: mechanics</a:t>
            </a:r>
          </a:p>
        </p:txBody>
      </p:sp>
      <p:sp>
        <p:nvSpPr>
          <p:cNvPr id="3" name="Content Placeholder 2">
            <a:extLst>
              <a:ext uri="{FF2B5EF4-FFF2-40B4-BE49-F238E27FC236}">
                <a16:creationId xmlns:a16="http://schemas.microsoft.com/office/drawing/2014/main" id="{09B26AFE-3E07-A455-858B-383402E55915}"/>
              </a:ext>
            </a:extLst>
          </p:cNvPr>
          <p:cNvSpPr>
            <a:spLocks noGrp="1"/>
          </p:cNvSpPr>
          <p:nvPr>
            <p:ph idx="1"/>
          </p:nvPr>
        </p:nvSpPr>
        <p:spPr>
          <a:xfrm>
            <a:off x="405830" y="2000698"/>
            <a:ext cx="7184680" cy="4504267"/>
          </a:xfrm>
        </p:spPr>
        <p:txBody>
          <a:bodyPr>
            <a:normAutofit lnSpcReduction="10000"/>
          </a:bodyPr>
          <a:lstStyle/>
          <a:p>
            <a:r>
              <a:rPr lang="en-US" sz="2000" dirty="0"/>
              <a:t>Call option: What is owed if exercised?</a:t>
            </a:r>
          </a:p>
          <a:p>
            <a:pPr marL="742950" lvl="1" indent="-285750"/>
            <a:r>
              <a:rPr lang="en-US" sz="1800" b="1" dirty="0"/>
              <a:t>The Seller owes you</a:t>
            </a:r>
            <a:r>
              <a:rPr lang="en-US" sz="1800" dirty="0"/>
              <a:t>: The </a:t>
            </a:r>
            <a:r>
              <a:rPr lang="en-US" sz="1800" b="1" dirty="0"/>
              <a:t>shares of the underlying stock</a:t>
            </a:r>
            <a:r>
              <a:rPr lang="en-US" sz="1800" dirty="0"/>
              <a:t>.</a:t>
            </a:r>
          </a:p>
          <a:p>
            <a:pPr marL="742950" lvl="1" indent="-285750"/>
            <a:r>
              <a:rPr lang="en-US" sz="1800" b="1" dirty="0"/>
              <a:t>You owe the Seller</a:t>
            </a:r>
            <a:r>
              <a:rPr lang="en-US" sz="1800" dirty="0"/>
              <a:t>: The </a:t>
            </a:r>
            <a:r>
              <a:rPr lang="en-US" sz="1800" b="1" dirty="0"/>
              <a:t>cash equivalent of the strike price</a:t>
            </a:r>
            <a:r>
              <a:rPr lang="en-US" sz="1800" dirty="0"/>
              <a:t>.</a:t>
            </a:r>
          </a:p>
          <a:p>
            <a:r>
              <a:rPr lang="en-US" sz="2000" dirty="0"/>
              <a:t>Where do the shares come from? The burden of sourcing the shares falls entirely on the seller. Two ways:</a:t>
            </a:r>
          </a:p>
          <a:p>
            <a:pPr marL="742950" lvl="1" indent="-285750"/>
            <a:r>
              <a:rPr lang="en-US" sz="1800" b="1" dirty="0"/>
              <a:t>Covered Call</a:t>
            </a:r>
            <a:r>
              <a:rPr lang="en-US" sz="1800" dirty="0"/>
              <a:t>: The seller already owns the underlying shares in their brokerage account. When you exercise the option, their broker automatically transfers those existing shares to you.</a:t>
            </a:r>
          </a:p>
          <a:p>
            <a:pPr marL="742950" lvl="1" indent="-285750"/>
            <a:r>
              <a:rPr lang="en-US" sz="1800" b="1" dirty="0"/>
              <a:t>Naked Call</a:t>
            </a:r>
            <a:r>
              <a:rPr lang="en-US" sz="1800" dirty="0"/>
              <a:t>: The seller does not own the shares. When you exercise the option, the seller is legally obligated to buy the shares on the open market at the current (higher) market price, and immediately sell them to you at the lower, agreed-upon strike price. Because a stock’s price can theoretically rise infinitely, selling naked calls carries unlimited risk.</a:t>
            </a:r>
          </a:p>
        </p:txBody>
      </p:sp>
      <p:pic>
        <p:nvPicPr>
          <p:cNvPr id="4" name="Picture 3">
            <a:extLst>
              <a:ext uri="{FF2B5EF4-FFF2-40B4-BE49-F238E27FC236}">
                <a16:creationId xmlns:a16="http://schemas.microsoft.com/office/drawing/2014/main" id="{2D0F30C7-5C7B-397C-E712-AD5588DD785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8536" r="28536"/>
          <a:stretch/>
        </p:blipFill>
        <p:spPr>
          <a:xfrm>
            <a:off x="8051799" y="1871133"/>
            <a:ext cx="3683001" cy="4504267"/>
          </a:xfrm>
          <a:prstGeom prst="rect">
            <a:avLst/>
          </a:prstGeom>
        </p:spPr>
      </p:pic>
    </p:spTree>
    <p:extLst>
      <p:ext uri="{BB962C8B-B14F-4D97-AF65-F5344CB8AC3E}">
        <p14:creationId xmlns:p14="http://schemas.microsoft.com/office/powerpoint/2010/main" val="5948114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Determinants of Put Option Value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457200" indent="-457200">
                  <a:spcBef>
                    <a:spcPts val="200"/>
                  </a:spcBef>
                  <a:spcAft>
                    <a:spcPts val="200"/>
                  </a:spcAft>
                  <a:buFont typeface="+mj-lt"/>
                  <a:buAutoNum type="arabicPeriod"/>
                </a:pPr>
                <a:r>
                  <a:rPr sz="2000" b="1" dirty="0"/>
                  <a:t>Share price S (–):</a:t>
                </a:r>
                <a:r>
                  <a:rPr sz="2000" dirty="0"/>
                  <a:t> higher stock price → lower put value (opposite of call)</a:t>
                </a:r>
              </a:p>
              <a:p>
                <a:pPr lvl="1">
                  <a:spcBef>
                    <a:spcPts val="200"/>
                  </a:spcBef>
                  <a:spcAft>
                    <a:spcPts val="200"/>
                  </a:spcAft>
                </a:pPr>
                <a:r>
                  <a:rPr sz="2000" dirty="0"/>
                  <a:t>Intrinsic value of put =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𝑆</m:t>
                    </m:r>
                    <m:r>
                      <a:rPr lang="en-US">
                        <a:latin typeface="Cambria Math" panose="02040503050406030204"/>
                      </a:rPr>
                      <m:t>,0)</m:t>
                    </m:r>
                  </m:oMath>
                </a14:m>
                <a:r>
                  <a:rPr sz="2000" dirty="0"/>
                  <a:t> decreases with S</a:t>
                </a:r>
              </a:p>
              <a:p>
                <a:pPr marL="457200" indent="-457200">
                  <a:spcBef>
                    <a:spcPts val="200"/>
                  </a:spcBef>
                  <a:spcAft>
                    <a:spcPts val="200"/>
                  </a:spcAft>
                  <a:buFont typeface="+mj-lt"/>
                  <a:buAutoNum type="arabicPeriod"/>
                </a:pPr>
                <a:r>
                  <a:rPr sz="2000" b="1" dirty="0"/>
                  <a:t>Exercise price X (+):</a:t>
                </a:r>
                <a:r>
                  <a:rPr sz="2000" dirty="0"/>
                  <a:t> higher exercise price → higher put value</a:t>
                </a:r>
              </a:p>
              <a:p>
                <a:pPr marL="457200" indent="-457200">
                  <a:spcBef>
                    <a:spcPts val="200"/>
                  </a:spcBef>
                  <a:spcAft>
                    <a:spcPts val="200"/>
                  </a:spcAft>
                  <a:buFont typeface="+mj-lt"/>
                  <a:buAutoNum type="arabicPeriod"/>
                </a:pPr>
                <a:r>
                  <a:rPr sz="2000" b="1" dirty="0"/>
                  <a:t>Interest rate r (–):</a:t>
                </a:r>
                <a:r>
                  <a:rPr sz="2000" dirty="0"/>
                  <a:t> higher rate → PV(X) lower → put worth less</a:t>
                </a:r>
              </a:p>
              <a:p>
                <a:pPr lvl="1">
                  <a:spcBef>
                    <a:spcPts val="200"/>
                  </a:spcBef>
                  <a:spcAft>
                    <a:spcPts val="200"/>
                  </a:spcAft>
                </a:pPr>
                <a:r>
                  <a:rPr sz="2000" dirty="0"/>
                  <a:t>Put owner receives X at exercise; PV of that receipt is lower when r is higher</a:t>
                </a:r>
              </a:p>
              <a:p>
                <a:pPr marL="457200" indent="-457200">
                  <a:spcBef>
                    <a:spcPts val="200"/>
                  </a:spcBef>
                  <a:spcAft>
                    <a:spcPts val="200"/>
                  </a:spcAft>
                  <a:buFont typeface="+mj-lt"/>
                  <a:buAutoNum type="arabicPeriod"/>
                </a:pPr>
                <a:r>
                  <a:rPr sz="2000" b="1" dirty="0"/>
                  <a:t>Time to maturity t (+):</a:t>
                </a:r>
                <a:r>
                  <a:rPr sz="2000" dirty="0"/>
                  <a:t> longer time → more time value (generally)</a:t>
                </a:r>
              </a:p>
              <a:p>
                <a:pPr marL="457200" indent="-457200">
                  <a:spcBef>
                    <a:spcPts val="200"/>
                  </a:spcBef>
                  <a:spcAft>
                    <a:spcPts val="200"/>
                  </a:spcAft>
                  <a:buFont typeface="+mj-lt"/>
                  <a:buAutoNum type="arabicPeriod"/>
                </a:pPr>
                <a:r>
                  <a:rPr sz="2000" b="1" dirty="0"/>
                  <a:t>Volatility </a:t>
                </a:r>
                <a14:m>
                  <m:oMath xmlns:m="http://schemas.openxmlformats.org/officeDocument/2006/math">
                    <m:r>
                      <a:rPr lang="en-US">
                        <a:latin typeface="Cambria Math" panose="02040503050406030204"/>
                      </a:rPr>
                      <m:t>𝜎</m:t>
                    </m:r>
                  </m:oMath>
                </a14:m>
                <a:r>
                  <a:rPr sz="2000" b="1" dirty="0"/>
                  <a:t> (+):</a:t>
                </a:r>
                <a:r>
                  <a:rPr sz="2000" dirty="0"/>
                  <a:t> higher volatility → higher put value</a:t>
                </a:r>
              </a:p>
              <a:p>
                <a:pPr lvl="1">
                  <a:spcBef>
                    <a:spcPts val="200"/>
                  </a:spcBef>
                  <a:spcAft>
                    <a:spcPts val="200"/>
                  </a:spcAft>
                </a:pPr>
                <a:r>
                  <a:rPr sz="2000" dirty="0"/>
                  <a:t>Same asymmetric payoff logic: the floor is zero, the gain is X – S</a:t>
                </a:r>
              </a:p>
              <a:p>
                <a:pPr>
                  <a:spcBef>
                    <a:spcPts val="200"/>
                  </a:spcBef>
                  <a:spcAft>
                    <a:spcPts val="200"/>
                  </a:spcAft>
                </a:pPr>
                <a:r>
                  <a:rPr sz="2000" dirty="0"/>
                  <a:t>S and X effects are opposite to a call; r is also opposite; t and </a:t>
                </a:r>
                <a14:m>
                  <m:oMath xmlns:m="http://schemas.openxmlformats.org/officeDocument/2006/math">
                    <m:r>
                      <a:rPr lang="en-US">
                        <a:latin typeface="Cambria Math" panose="02040503050406030204"/>
                      </a:rPr>
                      <m:t>𝜎</m:t>
                    </m:r>
                  </m:oMath>
                </a14:m>
                <a:r>
                  <a:rPr sz="2000" dirty="0"/>
                  <a:t> are the same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387"/>
                </a:stretch>
              </a:blipFill>
            </p:spPr>
            <p:txBody>
              <a:bodyPr/>
              <a:lstStyle/>
              <a:p>
                <a:r>
                  <a:rPr lang="en-SG">
                    <a:noFill/>
                  </a:rPr>
                  <a:t> </a:t>
                </a:r>
              </a:p>
            </p:txBody>
          </p:sp>
        </mc:Fallback>
      </mc:AlternateContent>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Risk and Option Values: A Counterintuitive Result</a:t>
            </a:r>
          </a:p>
        </p:txBody>
      </p:sp>
      <p:sp>
        <p:nvSpPr>
          <p:cNvPr id="3" name="Content Placeholder 2"/>
          <p:cNvSpPr>
            <a:spLocks noGrp="1"/>
          </p:cNvSpPr>
          <p:nvPr>
            <p:ph idx="1"/>
          </p:nvPr>
        </p:nvSpPr>
        <p:spPr/>
        <p:txBody>
          <a:bodyPr/>
          <a:lstStyle/>
          <a:p>
            <a:pPr>
              <a:spcBef>
                <a:spcPts val="200"/>
              </a:spcBef>
              <a:spcAft>
                <a:spcPts val="200"/>
              </a:spcAft>
            </a:pPr>
            <a:r>
              <a:rPr sz="2000"/>
              <a:t>In most of finance, higher risk = lower value (you demand a risk premium)</a:t>
            </a:r>
          </a:p>
          <a:p>
            <a:pPr>
              <a:spcBef>
                <a:spcPts val="200"/>
              </a:spcBef>
              <a:spcAft>
                <a:spcPts val="200"/>
              </a:spcAft>
            </a:pPr>
            <a:r>
              <a:rPr sz="2000"/>
              <a:t>For options, higher risk = HIGHER value</a:t>
            </a:r>
          </a:p>
          <a:p>
            <a:pPr>
              <a:spcBef>
                <a:spcPts val="200"/>
              </a:spcBef>
              <a:spcAft>
                <a:spcPts val="200"/>
              </a:spcAft>
            </a:pPr>
            <a:r>
              <a:rPr sz="2000" b="1"/>
              <a:t>Why?</a:t>
            </a:r>
            <a:r>
              <a:rPr sz="2000"/>
              <a:t> Options give the holder a one-way bet:</a:t>
            </a:r>
          </a:p>
          <a:p>
            <a:pPr lvl="1">
              <a:spcBef>
                <a:spcPts val="200"/>
              </a:spcBef>
              <a:spcAft>
                <a:spcPts val="200"/>
              </a:spcAft>
            </a:pPr>
            <a:r>
              <a:rPr sz="2000"/>
              <a:t>You exercise if the outcome is favorable</a:t>
            </a:r>
          </a:p>
          <a:p>
            <a:pPr lvl="1">
              <a:spcBef>
                <a:spcPts val="200"/>
              </a:spcBef>
              <a:spcAft>
                <a:spcPts val="200"/>
              </a:spcAft>
            </a:pPr>
            <a:r>
              <a:rPr sz="2000"/>
              <a:t>You walk away if it is not</a:t>
            </a:r>
          </a:p>
          <a:p>
            <a:pPr lvl="1">
              <a:spcBef>
                <a:spcPts val="200"/>
              </a:spcBef>
              <a:spcAft>
                <a:spcPts val="200"/>
              </a:spcAft>
            </a:pPr>
            <a:r>
              <a:rPr sz="2000"/>
              <a:t>Your loss is capped at the premium paid</a:t>
            </a:r>
          </a:p>
          <a:p>
            <a:pPr>
              <a:spcBef>
                <a:spcPts val="200"/>
              </a:spcBef>
              <a:spcAft>
                <a:spcPts val="200"/>
              </a:spcAft>
            </a:pPr>
            <a:r>
              <a:rPr sz="2000"/>
              <a:t>More risk (volatility) increases the probability of extreme outcomes</a:t>
            </a:r>
          </a:p>
          <a:p>
            <a:pPr lvl="1">
              <a:spcBef>
                <a:spcPts val="200"/>
              </a:spcBef>
              <a:spcAft>
                <a:spcPts val="200"/>
              </a:spcAft>
            </a:pPr>
            <a:r>
              <a:rPr sz="2000"/>
              <a:t>Extreme positive outcomes increase your payoff</a:t>
            </a:r>
          </a:p>
          <a:p>
            <a:pPr lvl="1">
              <a:spcBef>
                <a:spcPts val="200"/>
              </a:spcBef>
              <a:spcAft>
                <a:spcPts val="200"/>
              </a:spcAft>
            </a:pPr>
            <a:r>
              <a:rPr sz="2000"/>
              <a:t>Extreme negative outcomes do not hurt you further (payoff is already zero)</a:t>
            </a:r>
          </a:p>
          <a:p>
            <a:pPr>
              <a:spcBef>
                <a:spcPts val="200"/>
              </a:spcBef>
              <a:spcAft>
                <a:spcPts val="200"/>
              </a:spcAft>
            </a:pPr>
            <a:r>
              <a:rPr sz="2000" b="1"/>
              <a:t>Always remember:</a:t>
            </a:r>
            <a:r>
              <a:rPr sz="2000"/>
              <a:t> an option on a risky asset is worth more than an option on a safe asset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US">
                <a:solidFill>
                  <a:srgbClr val="FFFFFF"/>
                </a:solidFill>
              </a:rPr>
              <a:t>Executive Stock Options: Risk Is Good!</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05325" y="2180496"/>
                <a:ext cx="7105481" cy="4045683"/>
              </a:xfrm>
            </p:spPr>
            <p:txBody>
              <a:bodyPr>
                <a:normAutofit/>
              </a:bodyPr>
              <a:lstStyle/>
              <a:p>
                <a:pPr marL="0" indent="0">
                  <a:spcBef>
                    <a:spcPts val="200"/>
                  </a:spcBef>
                  <a:spcAft>
                    <a:spcPts val="200"/>
                  </a:spcAft>
                  <a:buNone/>
                </a:pPr>
                <a:r>
                  <a:rPr lang="en-US" sz="2000" b="1" dirty="0"/>
                  <a:t>Example (Example 21.6):</a:t>
                </a:r>
                <a:r>
                  <a:rPr lang="en-US" sz="2000" dirty="0"/>
                  <a:t> Two CFO job offers with identical stock option packages</a:t>
                </a:r>
              </a:p>
              <a:p>
                <a:pPr>
                  <a:spcBef>
                    <a:spcPts val="200"/>
                  </a:spcBef>
                  <a:spcAft>
                    <a:spcPts val="200"/>
                  </a:spcAft>
                  <a:buNone/>
                </a:pPr>
                <a:r>
                  <a:rPr lang="en-US" sz="2000" b="1" dirty="0"/>
                  <a:t>Establishment Electronics:</a:t>
                </a:r>
              </a:p>
              <a:p>
                <a:pPr lvl="1">
                  <a:spcBef>
                    <a:spcPts val="200"/>
                  </a:spcBef>
                  <a:spcAft>
                    <a:spcPts val="200"/>
                  </a:spcAft>
                </a:pPr>
                <a:r>
                  <a:rPr lang="en-US" sz="1800" dirty="0"/>
                  <a:t>100,000 options, X = $25, maturity = 5 years, S = $22</a:t>
                </a:r>
              </a:p>
              <a:p>
                <a:pPr lvl="1">
                  <a:spcBef>
                    <a:spcPts val="200"/>
                  </a:spcBef>
                  <a:spcAft>
                    <a:spcPts val="200"/>
                  </a:spcAft>
                </a:pPr>
                <a:r>
                  <a:rPr lang="en-US" sz="1800" dirty="0"/>
                  <a:t>Volatility: </a:t>
                </a:r>
                <a14:m>
                  <m:oMath xmlns:m="http://schemas.openxmlformats.org/officeDocument/2006/math">
                    <m:r>
                      <a:rPr lang="en-US" sz="1800">
                        <a:latin typeface="Cambria Math" panose="02040503050406030204"/>
                      </a:rPr>
                      <m:t>𝜎</m:t>
                    </m:r>
                    <m:r>
                      <a:rPr lang="en-US" sz="1800">
                        <a:latin typeface="Cambria Math" panose="02040503050406030204"/>
                      </a:rPr>
                      <m:t>=24%</m:t>
                    </m:r>
                  </m:oMath>
                </a14:m>
                <a:r>
                  <a:rPr lang="en-US" sz="1800" dirty="0"/>
                  <a:t> per year</a:t>
                </a:r>
              </a:p>
              <a:p>
                <a:pPr>
                  <a:spcBef>
                    <a:spcPts val="200"/>
                  </a:spcBef>
                  <a:spcAft>
                    <a:spcPts val="200"/>
                  </a:spcAft>
                  <a:buNone/>
                </a:pPr>
                <a:r>
                  <a:rPr lang="en-US" sz="2000" b="1" dirty="0"/>
                  <a:t>Digital Organics:</a:t>
                </a:r>
              </a:p>
              <a:p>
                <a:pPr lvl="1">
                  <a:spcBef>
                    <a:spcPts val="200"/>
                  </a:spcBef>
                  <a:spcAft>
                    <a:spcPts val="200"/>
                  </a:spcAft>
                </a:pPr>
                <a:r>
                  <a:rPr lang="en-US" sz="1800" dirty="0"/>
                  <a:t>100,000 options, X = $25, maturity = 5 years, S = $22</a:t>
                </a:r>
              </a:p>
              <a:p>
                <a:pPr lvl="1">
                  <a:spcBef>
                    <a:spcPts val="200"/>
                  </a:spcBef>
                  <a:spcAft>
                    <a:spcPts val="200"/>
                  </a:spcAft>
                </a:pPr>
                <a:r>
                  <a:rPr lang="en-US" sz="1800" dirty="0"/>
                  <a:t>Volatility: </a:t>
                </a:r>
                <a14:m>
                  <m:oMath xmlns:m="http://schemas.openxmlformats.org/officeDocument/2006/math">
                    <m:r>
                      <a:rPr lang="en-US" sz="1800">
                        <a:latin typeface="Cambria Math" panose="02040503050406030204"/>
                      </a:rPr>
                      <m:t>𝜎</m:t>
                    </m:r>
                    <m:r>
                      <a:rPr lang="en-US" sz="1800">
                        <a:latin typeface="Cambria Math" panose="02040503050406030204"/>
                      </a:rPr>
                      <m:t>=36%</m:t>
                    </m:r>
                  </m:oMath>
                </a14:m>
                <a:r>
                  <a:rPr lang="en-US" sz="1800" dirty="0"/>
                  <a:t> per year (50% more volatile)</a:t>
                </a:r>
              </a:p>
              <a:p>
                <a:pPr>
                  <a:spcBef>
                    <a:spcPts val="200"/>
                  </a:spcBef>
                  <a:spcAft>
                    <a:spcPts val="200"/>
                  </a:spcAft>
                </a:pPr>
                <a:r>
                  <a:rPr lang="en-US" sz="2000" dirty="0"/>
                  <a:t>Every parameter is the same except volatility</a:t>
                </a:r>
              </a:p>
              <a:p>
                <a:pPr lvl="1">
                  <a:spcBef>
                    <a:spcPts val="200"/>
                  </a:spcBef>
                  <a:spcAft>
                    <a:spcPts val="200"/>
                  </a:spcAft>
                </a:pPr>
                <a:r>
                  <a:rPr lang="en-US" sz="1800" dirty="0"/>
                  <a:t>The Digital Organics options are written on the more volatile stock</a:t>
                </a:r>
              </a:p>
              <a:p>
                <a:pPr lvl="1">
                  <a:spcBef>
                    <a:spcPts val="200"/>
                  </a:spcBef>
                  <a:spcAft>
                    <a:spcPts val="200"/>
                  </a:spcAft>
                </a:pPr>
                <a:r>
                  <a:rPr lang="en-US" sz="1800" dirty="0"/>
                  <a:t>→ they are worth MORE → take the Digital Organics offer</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05325" y="2180496"/>
                <a:ext cx="7105481" cy="4045683"/>
              </a:xfrm>
              <a:blipFill>
                <a:blip r:embed="rId3"/>
                <a:stretch>
                  <a:fillRect l="-858" r="-686"/>
                </a:stretch>
              </a:blipFill>
            </p:spPr>
            <p:txBody>
              <a:bodyPr/>
              <a:lstStyle/>
              <a:p>
                <a:r>
                  <a:rPr lang="en-SG">
                    <a:noFill/>
                  </a:rPr>
                  <a:t> </a:t>
                </a:r>
              </a:p>
            </p:txBody>
          </p:sp>
        </mc:Fallback>
      </mc:AlternateContent>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Key Takeaways: Calls and Puts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b="1"/>
                  <a:t>Call:</a:t>
                </a:r>
                <a:r>
                  <a:rPr sz="2000"/>
                  <a:t> right to buy at X; payoff =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endParaRPr sz="2000"/>
              </a:p>
              <a:p>
                <a:pPr>
                  <a:spcBef>
                    <a:spcPts val="200"/>
                  </a:spcBef>
                  <a:spcAft>
                    <a:spcPts val="200"/>
                  </a:spcAft>
                </a:pPr>
                <a:r>
                  <a:rPr sz="2000" b="1"/>
                  <a:t>Put:</a:t>
                </a:r>
                <a:r>
                  <a:rPr sz="2000"/>
                  <a:t> right to sell at X; payoff =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𝑆</m:t>
                    </m:r>
                    <m:r>
                      <a:rPr lang="en-US">
                        <a:latin typeface="Cambria Math" panose="02040503050406030204"/>
                      </a:rPr>
                      <m:t>,0)</m:t>
                    </m:r>
                  </m:oMath>
                </a14:m>
                <a:endParaRPr sz="2000"/>
              </a:p>
              <a:p>
                <a:pPr>
                  <a:spcBef>
                    <a:spcPts val="200"/>
                  </a:spcBef>
                  <a:spcAft>
                    <a:spcPts val="200"/>
                  </a:spcAft>
                </a:pPr>
                <a:r>
                  <a:rPr sz="2000"/>
                  <a:t>American: exercise on or before maturity; European: only at maturity</a:t>
                </a:r>
              </a:p>
              <a:p>
                <a:pPr>
                  <a:spcBef>
                    <a:spcPts val="200"/>
                  </a:spcBef>
                  <a:spcAft>
                    <a:spcPts val="200"/>
                  </a:spcAft>
                </a:pPr>
                <a:r>
                  <a:rPr sz="2000"/>
                  <a:t>Options are derivatives — their payoff derives from the underlying asset</a:t>
                </a:r>
              </a:p>
              <a:p>
                <a:pPr>
                  <a:spcBef>
                    <a:spcPts val="200"/>
                  </a:spcBef>
                  <a:spcAft>
                    <a:spcPts val="200"/>
                  </a:spcAft>
                </a:pPr>
                <a:r>
                  <a:rPr sz="2000"/>
                  <a:t>Payoff diagrams show value at maturity; profit diagrams subtract the option premium</a:t>
                </a:r>
              </a:p>
              <a:p>
                <a:pPr>
                  <a:spcBef>
                    <a:spcPts val="200"/>
                  </a:spcBef>
                  <a:spcAft>
                    <a:spcPts val="200"/>
                  </a:spcAft>
                </a:pPr>
                <a:r>
                  <a:rPr sz="2000"/>
                  <a:t>The seller’s payoff is the mirror image (negative) of the buyer’s payoff</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Key Takeaways: Financial Engineering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dirty="0"/>
                  <a:t>Downside protection can be achieved two equivalent ways:</a:t>
                </a:r>
              </a:p>
              <a:p>
                <a:pPr marL="781200" lvl="1" indent="-457200">
                  <a:spcBef>
                    <a:spcPts val="200"/>
                  </a:spcBef>
                  <a:spcAft>
                    <a:spcPts val="200"/>
                  </a:spcAft>
                  <a:buFont typeface="+mj-lt"/>
                  <a:buAutoNum type="arabicPeriod"/>
                </a:pPr>
                <a:r>
                  <a:rPr sz="2000" dirty="0"/>
                  <a:t>Buy share + buy put</a:t>
                </a:r>
              </a:p>
              <a:p>
                <a:pPr marL="781200" lvl="1" indent="-457200">
                  <a:spcBef>
                    <a:spcPts val="200"/>
                  </a:spcBef>
                  <a:spcAft>
                    <a:spcPts val="200"/>
                  </a:spcAft>
                  <a:buFont typeface="+mj-lt"/>
                  <a:buAutoNum type="arabicPeriod"/>
                </a:pPr>
                <a:r>
                  <a:rPr sz="2000" dirty="0"/>
                  <a:t>Deposit PV(X) in bank + buy call</a:t>
                </a:r>
              </a:p>
              <a:p>
                <a:pPr>
                  <a:spcBef>
                    <a:spcPts val="200"/>
                  </a:spcBef>
                  <a:spcAft>
                    <a:spcPts val="200"/>
                  </a:spcAft>
                </a:pPr>
                <a:r>
                  <a:rPr sz="2000" b="1" dirty="0"/>
                  <a:t>Put-call parity:</a:t>
                </a:r>
                <a:r>
                  <a:rPr sz="2000" dirty="0"/>
                  <a:t> </a:t>
                </a: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𝑃</m:t>
                    </m:r>
                    <m:r>
                      <a:rPr lang="en-US">
                        <a:latin typeface="Cambria Math" panose="02040503050406030204"/>
                      </a:rPr>
                      <m:t>+</m:t>
                    </m:r>
                    <m:r>
                      <a:rPr lang="en-US">
                        <a:latin typeface="Cambria Math" panose="02040503050406030204"/>
                      </a:rPr>
                      <m:t>𝑆</m:t>
                    </m:r>
                  </m:oMath>
                </a14:m>
                <a:endParaRPr sz="2000" dirty="0"/>
              </a:p>
              <a:p>
                <a:pPr lvl="1">
                  <a:spcBef>
                    <a:spcPts val="200"/>
                  </a:spcBef>
                  <a:spcAft>
                    <a:spcPts val="200"/>
                  </a:spcAft>
                </a:pPr>
                <a:r>
                  <a:rPr sz="2000" dirty="0"/>
                  <a:t>Holds for European options with same X and maturity</a:t>
                </a:r>
              </a:p>
              <a:p>
                <a:pPr lvl="1">
                  <a:spcBef>
                    <a:spcPts val="200"/>
                  </a:spcBef>
                  <a:spcAft>
                    <a:spcPts val="200"/>
                  </a:spcAft>
                </a:pPr>
                <a:r>
                  <a:rPr sz="2000" dirty="0"/>
                  <a:t>Rearrange to replicate any one instrument from the other three</a:t>
                </a:r>
              </a:p>
              <a:p>
                <a:pPr>
                  <a:spcBef>
                    <a:spcPts val="200"/>
                  </a:spcBef>
                  <a:spcAft>
                    <a:spcPts val="200"/>
                  </a:spcAft>
                </a:pPr>
                <a:r>
                  <a:rPr sz="2000" b="1" dirty="0"/>
                  <a:t>The Replication Principle:</a:t>
                </a:r>
                <a:r>
                  <a:rPr sz="2000" dirty="0"/>
                  <a:t> any contingent payoff can be constructed from simple options</a:t>
                </a:r>
              </a:p>
              <a:p>
                <a:pPr lvl="1">
                  <a:spcBef>
                    <a:spcPts val="200"/>
                  </a:spcBef>
                  <a:spcAft>
                    <a:spcPts val="200"/>
                  </a:spcAft>
                </a:pPr>
                <a:r>
                  <a:rPr sz="2000" dirty="0"/>
                  <a:t>Options are the building blocks of financial engineering</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Key Takeaways: What Determines Option Values?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pPr>
                  <a:spcBef>
                    <a:spcPts val="200"/>
                  </a:spcBef>
                  <a:spcAft>
                    <a:spcPts val="200"/>
                  </a:spcAft>
                </a:pPr>
                <a:r>
                  <a:rPr sz="2000" dirty="0"/>
                  <a:t>Option value = intrinsic value + time value</a:t>
                </a:r>
              </a:p>
              <a:p>
                <a:pPr>
                  <a:spcBef>
                    <a:spcPts val="200"/>
                  </a:spcBef>
                  <a:spcAft>
                    <a:spcPts val="200"/>
                  </a:spcAft>
                  <a:buNone/>
                </a:pPr>
                <a:r>
                  <a:rPr sz="2000" b="1" dirty="0"/>
                  <a:t>Bounds on a call:</a:t>
                </a:r>
              </a:p>
              <a:p>
                <a:pPr lvl="1">
                  <a:spcBef>
                    <a:spcPts val="200"/>
                  </a:spcBef>
                  <a:spcAft>
                    <a:spcPts val="200"/>
                  </a:spcAft>
                </a:pPr>
                <a:r>
                  <a:rPr sz="2000" dirty="0"/>
                  <a:t>Lower: </a:t>
                </a:r>
                <a14:m>
                  <m:oMath xmlns:m="http://schemas.openxmlformats.org/officeDocument/2006/math">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r>
                  <a:rPr sz="2000" dirty="0"/>
                  <a:t> (intrinsic value)</a:t>
                </a:r>
              </a:p>
              <a:p>
                <a:pPr lvl="1">
                  <a:spcBef>
                    <a:spcPts val="200"/>
                  </a:spcBef>
                  <a:spcAft>
                    <a:spcPts val="200"/>
                  </a:spcAft>
                </a:pPr>
                <a:r>
                  <a:rPr sz="2000" dirty="0"/>
                  <a:t>Upper: S (the share price itself)</a:t>
                </a:r>
              </a:p>
              <a:p>
                <a:pPr>
                  <a:spcBef>
                    <a:spcPts val="200"/>
                  </a:spcBef>
                  <a:spcAft>
                    <a:spcPts val="200"/>
                  </a:spcAft>
                  <a:buNone/>
                </a:pPr>
                <a:r>
                  <a:rPr sz="2000" b="1" dirty="0"/>
                  <a:t>Five determinants of a call’s value:</a:t>
                </a:r>
              </a:p>
              <a:p>
                <a:pPr marL="781200" lvl="1" indent="-457200">
                  <a:spcBef>
                    <a:spcPts val="200"/>
                  </a:spcBef>
                  <a:spcAft>
                    <a:spcPts val="200"/>
                  </a:spcAft>
                  <a:buFont typeface="+mj-lt"/>
                  <a:buAutoNum type="arabicPeriod"/>
                </a:pPr>
                <a:r>
                  <a:rPr sz="2000" dirty="0"/>
                  <a:t>Share price S (+)</a:t>
                </a:r>
              </a:p>
              <a:p>
                <a:pPr marL="781200" lvl="1" indent="-457200">
                  <a:spcBef>
                    <a:spcPts val="200"/>
                  </a:spcBef>
                  <a:spcAft>
                    <a:spcPts val="200"/>
                  </a:spcAft>
                  <a:buFont typeface="+mj-lt"/>
                  <a:buAutoNum type="arabicPeriod"/>
                </a:pPr>
                <a:r>
                  <a:rPr sz="2000" dirty="0"/>
                  <a:t>Exercise price X (–)</a:t>
                </a:r>
              </a:p>
              <a:p>
                <a:pPr marL="781200" lvl="1" indent="-457200">
                  <a:spcBef>
                    <a:spcPts val="200"/>
                  </a:spcBef>
                  <a:spcAft>
                    <a:spcPts val="200"/>
                  </a:spcAft>
                  <a:buFont typeface="+mj-lt"/>
                  <a:buAutoNum type="arabicPeriod"/>
                </a:pPr>
                <a:r>
                  <a:rPr sz="2000" dirty="0"/>
                  <a:t>Interest rate r (+)</a:t>
                </a:r>
              </a:p>
              <a:p>
                <a:pPr marL="781200" lvl="1" indent="-457200">
                  <a:spcBef>
                    <a:spcPts val="200"/>
                  </a:spcBef>
                  <a:spcAft>
                    <a:spcPts val="200"/>
                  </a:spcAft>
                  <a:buFont typeface="+mj-lt"/>
                  <a:buAutoNum type="arabicPeriod"/>
                </a:pPr>
                <a:r>
                  <a:rPr sz="2000" dirty="0"/>
                  <a:t>Time to maturity t (+)</a:t>
                </a:r>
              </a:p>
              <a:p>
                <a:pPr marL="781200" lvl="1" indent="-457200">
                  <a:spcBef>
                    <a:spcPts val="200"/>
                  </a:spcBef>
                  <a:spcAft>
                    <a:spcPts val="200"/>
                  </a:spcAft>
                  <a:buFont typeface="+mj-lt"/>
                  <a:buAutoNum type="arabicPeriod"/>
                </a:pPr>
                <a:r>
                  <a:rPr sz="2000" dirty="0"/>
                  <a:t>Volatility </a:t>
                </a:r>
                <a14:m>
                  <m:oMath xmlns:m="http://schemas.openxmlformats.org/officeDocument/2006/math">
                    <m:r>
                      <a:rPr lang="en-US">
                        <a:latin typeface="Cambria Math" panose="02040503050406030204"/>
                      </a:rPr>
                      <m:t>𝜎</m:t>
                    </m:r>
                  </m:oMath>
                </a14:m>
                <a:r>
                  <a:rPr sz="2000" dirty="0"/>
                  <a:t> (+)</a:t>
                </a:r>
              </a:p>
              <a:p>
                <a:pPr>
                  <a:spcBef>
                    <a:spcPts val="200"/>
                  </a:spcBef>
                  <a:spcAft>
                    <a:spcPts val="200"/>
                  </a:spcAft>
                </a:pPr>
                <a:r>
                  <a:rPr sz="2000" b="1" dirty="0"/>
                  <a:t>The surprise:</a:t>
                </a:r>
                <a:r>
                  <a:rPr sz="2000" dirty="0"/>
                  <a:t> risk (volatility) is GOOD for option holders — opposite of most finance!</a:t>
                </a:r>
              </a:p>
              <a:p>
                <a:pPr lvl="1">
                  <a:spcBef>
                    <a:spcPts val="200"/>
                  </a:spcBef>
                  <a:spcAft>
                    <a:spcPts val="200"/>
                  </a:spcAft>
                </a:pPr>
                <a:r>
                  <a:rPr sz="2000" dirty="0"/>
                  <a:t>Next chapter: the Black-Scholes formula makes this precise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497"/>
                </a:stretch>
              </a:blipFill>
            </p:spPr>
            <p:txBody>
              <a:bodyPr/>
              <a:lstStyle/>
              <a:p>
                <a:r>
                  <a:rPr lang="en-SG">
                    <a:noFill/>
                  </a:rPr>
                  <a:t> </a:t>
                </a:r>
              </a:p>
            </p:txBody>
          </p:sp>
        </mc:Fallback>
      </mc:AlternateContent>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9A21E-54A8-9EB5-259E-673DE6EF0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39193-4337-D001-CCF0-C7F9BAA7A29D}"/>
              </a:ext>
            </a:extLst>
          </p:cNvPr>
          <p:cNvSpPr>
            <a:spLocks noGrp="1"/>
          </p:cNvSpPr>
          <p:nvPr>
            <p:ph type="title"/>
          </p:nvPr>
        </p:nvSpPr>
        <p:spPr>
          <a:xfrm>
            <a:off x="581192" y="702156"/>
            <a:ext cx="11029616" cy="1013800"/>
          </a:xfrm>
        </p:spPr>
        <p:txBody>
          <a:bodyPr>
            <a:normAutofit/>
          </a:bodyPr>
          <a:lstStyle/>
          <a:p>
            <a:r>
              <a:rPr lang="en-SG" dirty="0">
                <a:solidFill>
                  <a:srgbClr val="FFFFFF"/>
                </a:solidFill>
              </a:rPr>
              <a:t>put option: mechanics</a:t>
            </a:r>
          </a:p>
        </p:txBody>
      </p:sp>
      <p:sp>
        <p:nvSpPr>
          <p:cNvPr id="3" name="Content Placeholder 2">
            <a:extLst>
              <a:ext uri="{FF2B5EF4-FFF2-40B4-BE49-F238E27FC236}">
                <a16:creationId xmlns:a16="http://schemas.microsoft.com/office/drawing/2014/main" id="{C2F133FA-7892-D279-ACB7-B2B726C8E813}"/>
              </a:ext>
            </a:extLst>
          </p:cNvPr>
          <p:cNvSpPr>
            <a:spLocks noGrp="1"/>
          </p:cNvSpPr>
          <p:nvPr>
            <p:ph idx="1"/>
          </p:nvPr>
        </p:nvSpPr>
        <p:spPr>
          <a:xfrm>
            <a:off x="405830" y="2000698"/>
            <a:ext cx="7184680" cy="4504267"/>
          </a:xfrm>
        </p:spPr>
        <p:txBody>
          <a:bodyPr>
            <a:normAutofit/>
          </a:bodyPr>
          <a:lstStyle/>
          <a:p>
            <a:r>
              <a:rPr lang="en-US" sz="2000" dirty="0"/>
              <a:t>Put Option: What is owed if exercised?</a:t>
            </a:r>
          </a:p>
          <a:p>
            <a:pPr lvl="1"/>
            <a:r>
              <a:rPr lang="en-US" sz="1800" b="1" dirty="0"/>
              <a:t>The</a:t>
            </a:r>
            <a:r>
              <a:rPr lang="en-US" sz="1800" dirty="0"/>
              <a:t> </a:t>
            </a:r>
            <a:r>
              <a:rPr lang="en-US" sz="1800" b="1" dirty="0"/>
              <a:t>Seller owes you</a:t>
            </a:r>
            <a:r>
              <a:rPr lang="en-US" sz="1800" dirty="0"/>
              <a:t>: The </a:t>
            </a:r>
            <a:r>
              <a:rPr lang="en-US" sz="1800" b="1" dirty="0"/>
              <a:t>cash equivalent of the strike price</a:t>
            </a:r>
            <a:r>
              <a:rPr lang="en-US" sz="1800" dirty="0"/>
              <a:t>.</a:t>
            </a:r>
          </a:p>
          <a:p>
            <a:pPr lvl="1"/>
            <a:r>
              <a:rPr lang="en-US" sz="1800" b="1" dirty="0"/>
              <a:t>You</a:t>
            </a:r>
            <a:r>
              <a:rPr lang="en-US" sz="1800" dirty="0"/>
              <a:t> </a:t>
            </a:r>
            <a:r>
              <a:rPr lang="en-US" sz="1800" b="1" dirty="0"/>
              <a:t>owe the Seller</a:t>
            </a:r>
            <a:r>
              <a:rPr lang="en-US" sz="1800" dirty="0"/>
              <a:t>: The </a:t>
            </a:r>
            <a:r>
              <a:rPr lang="en-US" sz="1800" b="1" dirty="0"/>
              <a:t>underlying shares</a:t>
            </a:r>
            <a:r>
              <a:rPr lang="en-US" sz="1800" dirty="0"/>
              <a:t>.</a:t>
            </a:r>
          </a:p>
          <a:p>
            <a:r>
              <a:rPr lang="en-US" sz="2000" dirty="0"/>
              <a:t>Where do the shares come from? Here, the burden of sourcing the shares falls on you, the option buyer. Two ways:</a:t>
            </a:r>
          </a:p>
          <a:p>
            <a:pPr lvl="1"/>
            <a:r>
              <a:rPr lang="en-US" sz="1800" b="1" dirty="0"/>
              <a:t>Protective Put</a:t>
            </a:r>
            <a:r>
              <a:rPr lang="en-US" sz="1800" dirty="0"/>
              <a:t>: You already own the shares in your portfolio. When you exercise the put, you deliver your shares to the seller, and they give you the cash.</a:t>
            </a:r>
          </a:p>
          <a:p>
            <a:pPr lvl="1"/>
            <a:r>
              <a:rPr lang="en-US" sz="1800" b="1" dirty="0"/>
              <a:t>Speculative Put</a:t>
            </a:r>
            <a:r>
              <a:rPr lang="en-US" sz="1800" dirty="0"/>
              <a:t>: You don’t actually own the underlying shares; you simply bought the put to bet against the stock. To exercise the option, you must first buy the shares on the open market at the current (lower) market price, and then immediately deliver them to the seller in exchange for the higher strike price.</a:t>
            </a:r>
          </a:p>
        </p:txBody>
      </p:sp>
      <p:pic>
        <p:nvPicPr>
          <p:cNvPr id="4" name="Picture 3">
            <a:extLst>
              <a:ext uri="{FF2B5EF4-FFF2-40B4-BE49-F238E27FC236}">
                <a16:creationId xmlns:a16="http://schemas.microsoft.com/office/drawing/2014/main" id="{AF2F55B9-E604-464C-9555-EFF2A36916F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744" r="22744"/>
          <a:stretch/>
        </p:blipFill>
        <p:spPr>
          <a:xfrm>
            <a:off x="8051799" y="1871133"/>
            <a:ext cx="3683001" cy="4504267"/>
          </a:xfrm>
          <a:prstGeom prst="rect">
            <a:avLst/>
          </a:prstGeom>
        </p:spPr>
      </p:pic>
    </p:spTree>
    <p:extLst>
      <p:ext uri="{BB962C8B-B14F-4D97-AF65-F5344CB8AC3E}">
        <p14:creationId xmlns:p14="http://schemas.microsoft.com/office/powerpoint/2010/main" val="2366041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dirty="0"/>
              <a:t>Why Financial Managers Need to Understand Options</a:t>
            </a:r>
          </a:p>
        </p:txBody>
      </p:sp>
      <p:sp>
        <p:nvSpPr>
          <p:cNvPr id="3" name="Content Placeholder 2"/>
          <p:cNvSpPr>
            <a:spLocks noGrp="1"/>
          </p:cNvSpPr>
          <p:nvPr>
            <p:ph idx="1"/>
          </p:nvPr>
        </p:nvSpPr>
        <p:spPr>
          <a:xfrm>
            <a:off x="436653" y="2041794"/>
            <a:ext cx="11174155" cy="4210030"/>
          </a:xfrm>
        </p:spPr>
        <p:txBody>
          <a:bodyPr>
            <a:normAutofit/>
          </a:bodyPr>
          <a:lstStyle/>
          <a:p>
            <a:pPr>
              <a:spcBef>
                <a:spcPts val="200"/>
              </a:spcBef>
              <a:spcAft>
                <a:spcPts val="200"/>
              </a:spcAft>
            </a:pPr>
            <a:r>
              <a:rPr sz="2000" dirty="0"/>
              <a:t>Companies use commodity, currency, and interest-rate options to manage risk</a:t>
            </a:r>
          </a:p>
          <a:p>
            <a:pPr lvl="1">
              <a:spcBef>
                <a:spcPts val="200"/>
              </a:spcBef>
              <a:spcAft>
                <a:spcPts val="200"/>
              </a:spcAft>
            </a:pPr>
            <a:r>
              <a:rPr sz="2000" dirty="0"/>
              <a:t>Hershey buys options to cap future cocoa prices</a:t>
            </a:r>
          </a:p>
          <a:p>
            <a:pPr lvl="1">
              <a:spcBef>
                <a:spcPts val="200"/>
              </a:spcBef>
              <a:spcAft>
                <a:spcPts val="200"/>
              </a:spcAft>
            </a:pPr>
            <a:r>
              <a:rPr sz="2000" dirty="0"/>
              <a:t>Airlines buy options to cap jet fuel costs</a:t>
            </a:r>
          </a:p>
          <a:p>
            <a:pPr>
              <a:spcBef>
                <a:spcPts val="200"/>
              </a:spcBef>
              <a:spcAft>
                <a:spcPts val="200"/>
              </a:spcAft>
            </a:pPr>
            <a:r>
              <a:rPr sz="2000" dirty="0"/>
              <a:t>Executive compensation frequently includes stock options</a:t>
            </a:r>
          </a:p>
          <a:p>
            <a:pPr lvl="1">
              <a:spcBef>
                <a:spcPts val="200"/>
              </a:spcBef>
              <a:spcAft>
                <a:spcPts val="200"/>
              </a:spcAft>
            </a:pPr>
            <a:r>
              <a:rPr sz="2000" dirty="0"/>
              <a:t>Shopify offers its CEO a bonus if stock exceeds $128 by March 2031</a:t>
            </a:r>
          </a:p>
          <a:p>
            <a:pPr>
              <a:spcBef>
                <a:spcPts val="200"/>
              </a:spcBef>
              <a:spcAft>
                <a:spcPts val="200"/>
              </a:spcAft>
            </a:pPr>
            <a:r>
              <a:rPr sz="2000" dirty="0"/>
              <a:t>Corporate securities often embed options:</a:t>
            </a:r>
          </a:p>
          <a:p>
            <a:pPr lvl="1">
              <a:spcBef>
                <a:spcPts val="200"/>
              </a:spcBef>
              <a:spcAft>
                <a:spcPts val="200"/>
              </a:spcAft>
            </a:pPr>
            <a:r>
              <a:rPr sz="2000" dirty="0"/>
              <a:t>Convertible bonds give holders the option to exchange bonds for stock</a:t>
            </a:r>
          </a:p>
          <a:p>
            <a:pPr lvl="1">
              <a:spcBef>
                <a:spcPts val="200"/>
              </a:spcBef>
              <a:spcAft>
                <a:spcPts val="200"/>
              </a:spcAft>
            </a:pPr>
            <a:r>
              <a:rPr sz="2000" dirty="0"/>
              <a:t>Limited liability gives shareholders the option to walk away from debts</a:t>
            </a:r>
          </a:p>
          <a:p>
            <a:pPr>
              <a:spcBef>
                <a:spcPts val="200"/>
              </a:spcBef>
              <a:spcAft>
                <a:spcPts val="200"/>
              </a:spcAft>
            </a:pPr>
            <a:r>
              <a:rPr sz="2000" dirty="0"/>
              <a:t>Real options arise in capital budgeting: option to expand, delay, or abandon projects</a:t>
            </a:r>
          </a:p>
          <a:p>
            <a:pPr>
              <a:spcBef>
                <a:spcPts val="200"/>
              </a:spcBef>
              <a:spcAft>
                <a:spcPts val="200"/>
              </a:spcAft>
            </a:pPr>
            <a:r>
              <a:rPr sz="2000" dirty="0"/>
              <a:t>Understanding traded options is the foundation for all of these applications</a:t>
            </a:r>
            <a:endParaRPr lang="en-US" sz="2000" dirty="0"/>
          </a:p>
          <a:p>
            <a:pPr>
              <a:spcBef>
                <a:spcPts val="200"/>
              </a:spcBef>
              <a:spcAft>
                <a:spcPts val="200"/>
              </a:spcAft>
            </a:pPr>
            <a:r>
              <a:rPr lang="en-SG" sz="2000" dirty="0"/>
              <a:t>NB: There is always a counterparty in an option contract. Q: Who are the counterparties here?</a:t>
            </a:r>
            <a:endParaRP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Reading Option Quotes: Amazon (Table 21.1)</a:t>
            </a:r>
          </a:p>
        </p:txBody>
      </p:sp>
      <p:sp>
        <p:nvSpPr>
          <p:cNvPr id="3" name="Content Placeholder 2"/>
          <p:cNvSpPr>
            <a:spLocks noGrp="1"/>
          </p:cNvSpPr>
          <p:nvPr>
            <p:ph idx="1"/>
          </p:nvPr>
        </p:nvSpPr>
        <p:spPr/>
        <p:txBody>
          <a:bodyPr/>
          <a:lstStyle/>
          <a:p>
            <a:pPr>
              <a:spcBef>
                <a:spcPts val="200"/>
              </a:spcBef>
              <a:spcAft>
                <a:spcPts val="200"/>
              </a:spcAft>
            </a:pPr>
            <a:r>
              <a:rPr sz="2000"/>
              <a:t>Amazon share price: ~$140 in August 2023</a:t>
            </a:r>
          </a:p>
          <a:p>
            <a:pPr>
              <a:spcBef>
                <a:spcPts val="200"/>
              </a:spcBef>
              <a:spcAft>
                <a:spcPts val="200"/>
              </a:spcAft>
            </a:pPr>
            <a:r>
              <a:rPr sz="2000"/>
              <a:t>Option prices depend on at least two factors:</a:t>
            </a:r>
          </a:p>
          <a:p>
            <a:pPr>
              <a:spcBef>
                <a:spcPts val="200"/>
              </a:spcBef>
              <a:spcAft>
                <a:spcPts val="200"/>
              </a:spcAft>
              <a:buNone/>
            </a:pPr>
            <a:r>
              <a:rPr sz="2000" b="1"/>
              <a:t>1. Exercise price:</a:t>
            </a:r>
          </a:p>
          <a:p>
            <a:pPr lvl="1">
              <a:spcBef>
                <a:spcPts val="200"/>
              </a:spcBef>
              <a:spcAft>
                <a:spcPts val="200"/>
              </a:spcAft>
            </a:pPr>
            <a:r>
              <a:rPr sz="2000"/>
              <a:t>Nov 2023 call at $110: costs $33.25</a:t>
            </a:r>
          </a:p>
          <a:p>
            <a:pPr lvl="1">
              <a:spcBef>
                <a:spcPts val="200"/>
              </a:spcBef>
              <a:spcAft>
                <a:spcPts val="200"/>
              </a:spcAft>
            </a:pPr>
            <a:r>
              <a:rPr sz="2000"/>
              <a:t>Nov 2023 call at $130: costs $20.88 (higher X → lower call value)</a:t>
            </a:r>
          </a:p>
          <a:p>
            <a:pPr lvl="1">
              <a:spcBef>
                <a:spcPts val="200"/>
              </a:spcBef>
              <a:spcAft>
                <a:spcPts val="200"/>
              </a:spcAft>
            </a:pPr>
            <a:r>
              <a:rPr sz="2000"/>
              <a:t>Nov 2023 call at $150: costs $5.95</a:t>
            </a:r>
          </a:p>
          <a:p>
            <a:pPr>
              <a:spcBef>
                <a:spcPts val="200"/>
              </a:spcBef>
              <a:spcAft>
                <a:spcPts val="200"/>
              </a:spcAft>
              <a:buNone/>
            </a:pPr>
            <a:r>
              <a:rPr sz="2000" b="1"/>
              <a:t>2. Time to maturity:</a:t>
            </a:r>
          </a:p>
          <a:p>
            <a:pPr lvl="1">
              <a:spcBef>
                <a:spcPts val="200"/>
              </a:spcBef>
              <a:spcAft>
                <a:spcPts val="200"/>
              </a:spcAft>
            </a:pPr>
            <a:r>
              <a:rPr sz="2000"/>
              <a:t>At X = $140: Nov call $10.45, Feb call $15.39, May call $17.50</a:t>
            </a:r>
          </a:p>
          <a:p>
            <a:pPr lvl="1">
              <a:spcBef>
                <a:spcPts val="200"/>
              </a:spcBef>
              <a:spcAft>
                <a:spcPts val="200"/>
              </a:spcAft>
            </a:pPr>
            <a:r>
              <a:rPr sz="2000"/>
              <a:t>Longer maturity → higher option value (more time for price to move favorably)</a:t>
            </a:r>
          </a:p>
          <a:p>
            <a:pPr>
              <a:spcBef>
                <a:spcPts val="200"/>
              </a:spcBef>
              <a:spcAft>
                <a:spcPts val="200"/>
              </a:spcAft>
            </a:pPr>
            <a:r>
              <a:rPr sz="2000"/>
              <a:t>Options trade in multiples of 100 contracts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Call Option Payoff at Maturity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Consider the Amazon Feb 2024 call with exercise price X = $140</a:t>
                </a:r>
              </a:p>
              <a:p>
                <a:pPr>
                  <a:spcBef>
                    <a:spcPts val="200"/>
                  </a:spcBef>
                  <a:spcAft>
                    <a:spcPts val="200"/>
                  </a:spcAft>
                </a:pPr>
                <a:r>
                  <a:rPr sz="2000" b="1"/>
                  <a:t>If S &lt; X:</a:t>
                </a:r>
                <a:r>
                  <a:rPr sz="2000"/>
                  <a:t> share price is below $140 → no point exercising → payoff = 0</a:t>
                </a:r>
              </a:p>
              <a:p>
                <a:pPr lvl="1">
                  <a:spcBef>
                    <a:spcPts val="200"/>
                  </a:spcBef>
                  <a:spcAft>
                    <a:spcPts val="200"/>
                  </a:spcAft>
                </a:pPr>
                <a:r>
                  <a:rPr sz="2000"/>
                  <a:t>Why pay $140 for a share worth less?</a:t>
                </a:r>
              </a:p>
              <a:p>
                <a:pPr>
                  <a:spcBef>
                    <a:spcPts val="200"/>
                  </a:spcBef>
                  <a:spcAft>
                    <a:spcPts val="200"/>
                  </a:spcAft>
                </a:pPr>
                <a:r>
                  <a:rPr sz="2000" b="1"/>
                  <a:t>If S &gt; X:</a:t>
                </a:r>
                <a:r>
                  <a:rPr sz="2000"/>
                  <a:t> share price exceeds $140 → exercise the option</a:t>
                </a:r>
              </a:p>
              <a:p>
                <a:pPr lvl="1">
                  <a:spcBef>
                    <a:spcPts val="200"/>
                  </a:spcBef>
                  <a:spcAft>
                    <a:spcPts val="200"/>
                  </a:spcAft>
                </a:pPr>
                <a:r>
                  <a:rPr sz="2000"/>
                  <a:t>Payoff = share price received minus exercise price paid</a:t>
                </a:r>
              </a:p>
              <a:p>
                <a:pPr>
                  <a:spcBef>
                    <a:spcPts val="200"/>
                  </a:spcBef>
                  <a:spcAft>
                    <a:spcPts val="200"/>
                  </a:spcAft>
                  <a:buNone/>
                </a:pPr>
                <a:r>
                  <a:rPr sz="2000" b="1"/>
                  <a:t>Call value at maturity:</a:t>
                </a:r>
              </a:p>
              <a:p>
                <a:pPr lvl="1">
                  <a:spcBef>
                    <a:spcPts val="200"/>
                  </a:spcBef>
                  <a:spcAft>
                    <a:spcPts val="200"/>
                  </a:spcAft>
                </a:pPr>
                <a14:m>
                  <m:oMath xmlns:m="http://schemas.openxmlformats.org/officeDocument/2006/math">
                    <m:r>
                      <m:rPr>
                        <m:nor/>
                      </m:rPr>
                      <a:rPr lang="en-US">
                        <a:latin typeface="Cambria Math" panose="02040503050406030204"/>
                      </a:rPr>
                      <m:t>Call</m:t>
                    </m:r>
                    <m:r>
                      <m:rPr>
                        <m:nor/>
                      </m:rPr>
                      <a:rPr lang="en-US">
                        <a:latin typeface="Cambria Math" panose="02040503050406030204"/>
                      </a:rPr>
                      <m:t> </m:t>
                    </m:r>
                    <m:r>
                      <m:rPr>
                        <m:nor/>
                      </m:rPr>
                      <a:rPr lang="en-US">
                        <a:latin typeface="Cambria Math" panose="02040503050406030204"/>
                      </a:rPr>
                      <m:t>value</m:t>
                    </m:r>
                    <m:r>
                      <a:rPr lang="en-US">
                        <a:latin typeface="Cambria Math" panose="02040503050406030204"/>
                      </a:rPr>
                      <m:t>=</m:t>
                    </m:r>
                    <m:r>
                      <a:rPr lang="en-US">
                        <a:latin typeface="Cambria Math" panose="02040503050406030204"/>
                      </a:rPr>
                      <m:t>𝑚𝑎𝑥</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,0)</m:t>
                    </m:r>
                  </m:oMath>
                </a14:m>
                <a:endParaRPr sz="2000" b="1"/>
              </a:p>
              <a:p>
                <a:pPr>
                  <a:spcBef>
                    <a:spcPts val="200"/>
                  </a:spcBef>
                  <a:spcAft>
                    <a:spcPts val="200"/>
                  </a:spcAft>
                </a:pPr>
                <a:r>
                  <a:rPr sz="2000"/>
                  <a:t>The payoff is never negative — the owner simply lets the option expire worthless</a:t>
                </a:r>
              </a:p>
              <a:p>
                <a:pPr>
                  <a:spcBef>
                    <a:spcPts val="200"/>
                  </a:spcBef>
                  <a:spcAft>
                    <a:spcPts val="200"/>
                  </a:spcAft>
                </a:pPr>
                <a:r>
                  <a:rPr sz="2000"/>
                  <a:t>This asymmetric payoff is the defining feature of all options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Payoff Diagram: Buying a Call</a:t>
            </a:r>
          </a:p>
        </p:txBody>
      </p:sp>
      <p:sp>
        <p:nvSpPr>
          <p:cNvPr id="3" name="Content Placeholder 2"/>
          <p:cNvSpPr>
            <a:spLocks noGrp="1"/>
          </p:cNvSpPr>
          <p:nvPr>
            <p:ph sz="half" idx="1"/>
          </p:nvPr>
        </p:nvSpPr>
        <p:spPr/>
        <p:txBody>
          <a:bodyPr/>
          <a:lstStyle/>
          <a:p>
            <a:pPr>
              <a:spcBef>
                <a:spcPts val="200"/>
              </a:spcBef>
              <a:spcAft>
                <a:spcPts val="200"/>
              </a:spcAft>
            </a:pPr>
            <a:r>
              <a:rPr sz="2000"/>
              <a:t>Exercise price X = $140</a:t>
            </a:r>
          </a:p>
          <a:p>
            <a:pPr lvl="1">
              <a:spcBef>
                <a:spcPts val="200"/>
              </a:spcBef>
              <a:spcAft>
                <a:spcPts val="200"/>
              </a:spcAft>
            </a:pPr>
            <a:r>
              <a:rPr sz="2000"/>
              <a:t>Below $140: option worthless</a:t>
            </a:r>
          </a:p>
          <a:p>
            <a:pPr lvl="1">
              <a:spcBef>
                <a:spcPts val="200"/>
              </a:spcBef>
              <a:spcAft>
                <a:spcPts val="200"/>
              </a:spcAft>
            </a:pPr>
            <a:r>
              <a:rPr sz="2000"/>
              <a:t>Above $140: payoff rises $1 for $1</a:t>
            </a:r>
          </a:p>
          <a:p>
            <a:pPr>
              <a:spcBef>
                <a:spcPts val="200"/>
              </a:spcBef>
              <a:spcAft>
                <a:spcPts val="200"/>
              </a:spcAft>
            </a:pPr>
            <a:r>
              <a:rPr sz="2000"/>
              <a:t>Payoff = max(S – X, 0)</a:t>
            </a:r>
          </a:p>
          <a:p>
            <a:pPr>
              <a:spcBef>
                <a:spcPts val="200"/>
              </a:spcBef>
              <a:spcAft>
                <a:spcPts val="200"/>
              </a:spcAft>
            </a:pPr>
            <a:r>
              <a:rPr sz="2000"/>
              <a:t>The kink at X creates the asymmetric payoff structure that makes options valuable</a:t>
            </a:r>
          </a:p>
        </p:txBody>
      </p:sp>
      <p:pic>
        <p:nvPicPr>
          <p:cNvPr id="4" name="Picture 3" descr="slide7_1.png"/>
          <p:cNvPicPr>
            <a:picLocks noChangeAspect="1"/>
          </p:cNvPicPr>
          <p:nvPr/>
        </p:nvPicPr>
        <p:blipFill>
          <a:blip r:embed="rId3"/>
          <a:stretch>
            <a:fillRect/>
          </a:stretch>
        </p:blipFill>
        <p:spPr>
          <a:xfrm>
            <a:off x="6876353" y="2228003"/>
            <a:ext cx="4046519" cy="3633047"/>
          </a:xfrm>
          <a:prstGeom prst="rect">
            <a:avLst/>
          </a:prstGeom>
        </p:spPr>
      </p:pic>
    </p:spTree>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7632</TotalTime>
  <Words>5780</Words>
  <Application>Microsoft Office PowerPoint</Application>
  <PresentationFormat>Widescreen</PresentationFormat>
  <Paragraphs>435</Paragraphs>
  <Slides>45</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Calibri</vt:lpstr>
      <vt:lpstr>Cambria Math</vt:lpstr>
      <vt:lpstr>Gill Sans MT</vt:lpstr>
      <vt:lpstr>Wingdings 2</vt:lpstr>
      <vt:lpstr>Dividend</vt:lpstr>
      <vt:lpstr>3_MainContentSlideMaster</vt:lpstr>
      <vt:lpstr>Advanced Corporate Finance (LL4554V/LL5554V/LLJ5554V/LL6554V) 10. understanding options</vt:lpstr>
      <vt:lpstr>Today’s Roadmap</vt:lpstr>
      <vt:lpstr>What Is an Option?</vt:lpstr>
      <vt:lpstr>Call option: mechanics</vt:lpstr>
      <vt:lpstr>put option: mechanics</vt:lpstr>
      <vt:lpstr>Why Financial Managers Need to Understand Options</vt:lpstr>
      <vt:lpstr>Reading Option Quotes: Amazon (Table 21.1)</vt:lpstr>
      <vt:lpstr>Call Option Payoff at Maturity</vt:lpstr>
      <vt:lpstr>Payoff Diagram: Buying a Call</vt:lpstr>
      <vt:lpstr>Payoff Diagram: Buying a Put</vt:lpstr>
      <vt:lpstr>Moneyness of an Option</vt:lpstr>
      <vt:lpstr>Profit from Buying a Call (Example 21.1)</vt:lpstr>
      <vt:lpstr>Profit from Buying a Put (Example 21.2)</vt:lpstr>
      <vt:lpstr>Selling (Writing) a Call Option</vt:lpstr>
      <vt:lpstr>Prediction Markets as Binary Options (Polymarket, Kalshi)</vt:lpstr>
      <vt:lpstr>Selling (Writing) a Put Option</vt:lpstr>
      <vt:lpstr>Counterparty Risk in Options</vt:lpstr>
      <vt:lpstr>Payoff Diagrams vs. Profit Diagrams</vt:lpstr>
      <vt:lpstr>Profit Diagram: Selling a Put</vt:lpstr>
      <vt:lpstr>The Downside Protection Problem</vt:lpstr>
      <vt:lpstr>Downside Protection: The Protected Payoff</vt:lpstr>
      <vt:lpstr>Two Ways to Create Downside Protection</vt:lpstr>
      <vt:lpstr>Put-Call Parity</vt:lpstr>
      <vt:lpstr>Put-Call Parity: Numerical Example</vt:lpstr>
      <vt:lpstr>Rearranging Put-Call Parity</vt:lpstr>
      <vt:lpstr>Replicating a Put Option</vt:lpstr>
      <vt:lpstr>Spotting the Option: Ms. Higden’s Capped Bonus</vt:lpstr>
      <vt:lpstr>The Replication Principle</vt:lpstr>
      <vt:lpstr>Option Value Before Maturity</vt:lpstr>
      <vt:lpstr>Bounds on the Value of a Call</vt:lpstr>
      <vt:lpstr>Understanding the Option Value Curve</vt:lpstr>
      <vt:lpstr>Call Value Increases with Share Price</vt:lpstr>
      <vt:lpstr>Interest Rate and Time to Maturity</vt:lpstr>
      <vt:lpstr>The Rise of 0DTE (Zero-Days-To-Expiration) Options</vt:lpstr>
      <vt:lpstr>Volatility: Why Risk Is Good for Options</vt:lpstr>
      <vt:lpstr>Volatility Example: Firm X vs. Firm Y</vt:lpstr>
      <vt:lpstr>Volatility and the Probability Distribution</vt:lpstr>
      <vt:lpstr>Effect of Volatility on Call Value</vt:lpstr>
      <vt:lpstr>Five Determinants of Call Option Value</vt:lpstr>
      <vt:lpstr>Determinants of Put Option Value</vt:lpstr>
      <vt:lpstr>Risk and Option Values: A Counterintuitive Result</vt:lpstr>
      <vt:lpstr>Executive Stock Options: Risk Is Good!</vt:lpstr>
      <vt:lpstr>Key Takeaways: Calls and Puts</vt:lpstr>
      <vt:lpstr>Key Takeaways: Financial Engineering</vt:lpstr>
      <vt:lpstr>Key Takeaways: What Determines Option Values?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549</cp:revision>
  <dcterms:created xsi:type="dcterms:W3CDTF">2020-08-16T02:59:54Z</dcterms:created>
  <dcterms:modified xsi:type="dcterms:W3CDTF">2026-03-26T01:53:22Z</dcterms:modified>
</cp:coreProperties>
</file>