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 id="2147483842" r:id="rId2"/>
  </p:sldMasterIdLst>
  <p:notesMasterIdLst>
    <p:notesMasterId r:id="rId59"/>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304" r:id="rId19"/>
    <p:sldId id="272" r:id="rId20"/>
    <p:sldId id="273" r:id="rId21"/>
    <p:sldId id="274" r:id="rId22"/>
    <p:sldId id="275" r:id="rId23"/>
    <p:sldId id="276" r:id="rId24"/>
    <p:sldId id="277" r:id="rId25"/>
    <p:sldId id="310" r:id="rId26"/>
    <p:sldId id="311"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305" r:id="rId40"/>
    <p:sldId id="307" r:id="rId41"/>
    <p:sldId id="306" r:id="rId42"/>
    <p:sldId id="308" r:id="rId43"/>
    <p:sldId id="309" r:id="rId44"/>
    <p:sldId id="290" r:id="rId45"/>
    <p:sldId id="291" r:id="rId46"/>
    <p:sldId id="292" r:id="rId47"/>
    <p:sldId id="293" r:id="rId48"/>
    <p:sldId id="294" r:id="rId49"/>
    <p:sldId id="295" r:id="rId50"/>
    <p:sldId id="296" r:id="rId51"/>
    <p:sldId id="297" r:id="rId52"/>
    <p:sldId id="298" r:id="rId53"/>
    <p:sldId id="299" r:id="rId54"/>
    <p:sldId id="300" r:id="rId55"/>
    <p:sldId id="301" r:id="rId56"/>
    <p:sldId id="302" r:id="rId57"/>
    <p:sldId id="303" r:id="rId5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6" autoAdjust="0"/>
    <p:restoredTop sz="86093" autoAdjust="0"/>
  </p:normalViewPr>
  <p:slideViewPr>
    <p:cSldViewPr snapToGrid="0">
      <p:cViewPr varScale="1">
        <p:scale>
          <a:sx n="93" d="100"/>
          <a:sy n="93" d="100"/>
        </p:scale>
        <p:origin x="116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61"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4/1/2026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Investors who acquire stock by way of a call option are buying on credit. They pay the purchase price of the option today, but they don't pay the exercise price until they actually exercise the option. The delay in payment is particularly valuable if interest rates are high and the option has a long maturity.</a:t>
            </a:r>
            <a:endParaRPr lang="en-SG" dirty="0"/>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133425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1476142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 on stock = risk free rate, because we assume investors are RISK NEUTRAL.</a:t>
            </a:r>
            <a:endParaRPr lang="en-SG" dirty="0"/>
          </a:p>
        </p:txBody>
      </p:sp>
      <p:sp>
        <p:nvSpPr>
          <p:cNvPr id="4" name="Slide Number Placeholder 3"/>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35302805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2706534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 x 0 + (1-p*) x payoff on down state.</a:t>
            </a:r>
            <a:endParaRPr lang="en-SG" dirty="0"/>
          </a:p>
        </p:txBody>
      </p:sp>
      <p:sp>
        <p:nvSpPr>
          <p:cNvPr id="4" name="Slide Number Placeholder 3"/>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19900995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29142441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11119035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Directionally-neutral (trying to make sure the portfolio value doesn’t go UP or DOWN.</a:t>
            </a:r>
            <a:endParaRPr lang="en-SG" dirty="0"/>
          </a:p>
        </p:txBody>
      </p:sp>
      <p:sp>
        <p:nvSpPr>
          <p:cNvPr id="4" name="Slide Number Placeholder 3"/>
          <p:cNvSpPr>
            <a:spLocks noGrp="1"/>
          </p:cNvSpPr>
          <p:nvPr>
            <p:ph type="sldNum" sz="quarter" idx="5"/>
          </p:nvPr>
        </p:nvSpPr>
        <p:spPr/>
        <p:txBody>
          <a:bodyPr/>
          <a:lstStyle/>
          <a:p>
            <a:fld id="{C5CB39C3-7704-43B7-896D-E2F268455EEA}" type="slidenum">
              <a:rPr lang="en-US" smtClean="0"/>
              <a:t>39</a:t>
            </a:fld>
            <a:endParaRPr lang="en-US" dirty="0"/>
          </a:p>
        </p:txBody>
      </p:sp>
    </p:spTree>
    <p:extLst>
      <p:ext uri="{BB962C8B-B14F-4D97-AF65-F5344CB8AC3E}">
        <p14:creationId xmlns:p14="http://schemas.microsoft.com/office/powerpoint/2010/main" val="2701963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C9AB8A9-18BE-4EDF-90DD-E48A588FE9E1}" type="datetime1">
              <a:rPr lang="en-US" smtClean="0"/>
              <a:t>4/1/2026</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4/1/2026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74662F02-AFBF-41E7-AC4B-D00C212D7A74}" type="datetime1">
              <a:rPr lang="en-US" smtClean="0"/>
              <a:t>4/1/2026</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One Main Placeholder">
    <p:spTree>
      <p:nvGrpSpPr>
        <p:cNvPr id="1" name=""/>
        <p:cNvGrpSpPr/>
        <p:nvPr/>
      </p:nvGrpSpPr>
      <p:grpSpPr>
        <a:xfrm>
          <a:off x="0" y="0"/>
          <a:ext cx="0" cy="0"/>
          <a:chOff x="0" y="0"/>
          <a:chExt cx="0" cy="0"/>
        </a:xfrm>
      </p:grpSpPr>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Appendix Link">
            <a:extLst>
              <a:ext uri="{FF2B5EF4-FFF2-40B4-BE49-F238E27FC236}">
                <a16:creationId xmlns:a16="http://schemas.microsoft.com/office/drawing/2014/main" id="{B99614B3-68E1-0DE1-8128-450F1A4F3729}"/>
              </a:ext>
            </a:extLst>
          </p:cNvPr>
          <p:cNvSpPr>
            <a:spLocks noGrp="1"/>
          </p:cNvSpPr>
          <p:nvPr>
            <p:ph type="body" sz="quarter" idx="14"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01A60C2A-770F-089E-ED18-3A2EE77616FE}"/>
              </a:ext>
            </a:extLst>
          </p:cNvPr>
          <p:cNvSpPr>
            <a:spLocks noGrp="1"/>
          </p:cNvSpPr>
          <p:nvPr>
            <p:ph type="body" sz="quarter" idx="15"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283422053"/>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Appendix Link">
            <a:extLst>
              <a:ext uri="{FF2B5EF4-FFF2-40B4-BE49-F238E27FC236}">
                <a16:creationId xmlns:a16="http://schemas.microsoft.com/office/drawing/2014/main" id="{B99614B3-68E1-0DE1-8128-450F1A4F3729}"/>
              </a:ext>
            </a:extLst>
          </p:cNvPr>
          <p:cNvSpPr>
            <a:spLocks noGrp="1"/>
          </p:cNvSpPr>
          <p:nvPr>
            <p:ph type="body" sz="quarter" idx="14"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01A60C2A-770F-089E-ED18-3A2EE77616FE}"/>
              </a:ext>
            </a:extLst>
          </p:cNvPr>
          <p:cNvSpPr>
            <a:spLocks noGrp="1"/>
          </p:cNvSpPr>
          <p:nvPr>
            <p:ph type="body" sz="quarter" idx="15"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996726705"/>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28380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57200" y="4343400"/>
            <a:ext cx="11277600" cy="1905000"/>
          </a:xfrm>
        </p:spPr>
        <p:txBody>
          <a:bodyPr/>
          <a:lstStyle>
            <a:lvl1pPr>
              <a:defRPr/>
            </a:lvl1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2D4455DD-B128-CECB-404F-2A75BE70BFFF}"/>
              </a:ext>
            </a:extLst>
          </p:cNvPr>
          <p:cNvSpPr>
            <a:spLocks noGrp="1"/>
          </p:cNvSpPr>
          <p:nvPr>
            <p:ph type="body" sz="quarter" idx="15"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79309574-D610-BFFB-5373-96999640699F}"/>
              </a:ext>
            </a:extLst>
          </p:cNvPr>
          <p:cNvSpPr>
            <a:spLocks noGrp="1"/>
          </p:cNvSpPr>
          <p:nvPr>
            <p:ph type="body" sz="quarter" idx="16"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2723522197"/>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mpariso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5435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6299200" y="1280160"/>
            <a:ext cx="5435600" cy="49911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68583DF4-3680-1BFA-EEF3-AB9E3536D2C7}"/>
              </a:ext>
            </a:extLst>
          </p:cNvPr>
          <p:cNvSpPr>
            <a:spLocks noGrp="1"/>
          </p:cNvSpPr>
          <p:nvPr>
            <p:ph type="body" sz="quarter" idx="15"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D1776C0A-7638-5444-47F7-AC1D483DCB49}"/>
              </a:ext>
            </a:extLst>
          </p:cNvPr>
          <p:cNvSpPr>
            <a:spLocks noGrp="1"/>
          </p:cNvSpPr>
          <p:nvPr>
            <p:ph type="body" sz="quarter" idx="16"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1920969978"/>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ne Main One Secondary">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80161"/>
            <a:ext cx="7721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8557403" y="1280160"/>
            <a:ext cx="3177396" cy="49911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C7C4A88E-C6C1-9C26-54D3-56A7322E0B94}"/>
              </a:ext>
            </a:extLst>
          </p:cNvPr>
          <p:cNvSpPr>
            <a:spLocks noGrp="1"/>
          </p:cNvSpPr>
          <p:nvPr>
            <p:ph type="body" sz="quarter" idx="15"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4774A48E-4907-6467-DBA3-7082350CDF85}"/>
              </a:ext>
            </a:extLst>
          </p:cNvPr>
          <p:cNvSpPr>
            <a:spLocks noGrp="1"/>
          </p:cNvSpPr>
          <p:nvPr>
            <p:ph type="body" sz="quarter" idx="16"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005291951"/>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p15:clr>
            <a:srgbClr val="FBAE40"/>
          </p15:clr>
        </p15:guide>
        <p15:guide id="5" pos="386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 with Third as Acc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28380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57201" y="4343400"/>
            <a:ext cx="7721600" cy="19050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22432755-BCF5-451F-968D-CFFD10D87BE2}"/>
              </a:ext>
            </a:extLst>
          </p:cNvPr>
          <p:cNvSpPr>
            <a:spLocks noGrp="1"/>
          </p:cNvSpPr>
          <p:nvPr>
            <p:ph sz="quarter" idx="15" hasCustomPrompt="1"/>
          </p:nvPr>
        </p:nvSpPr>
        <p:spPr>
          <a:xfrm>
            <a:off x="8534400" y="4343400"/>
            <a:ext cx="3200400" cy="1905000"/>
          </a:xfrm>
        </p:spPr>
        <p:txBody>
          <a:bodyPr/>
          <a:lstStyle>
            <a:lvl1pPr>
              <a:defRPr/>
            </a:lvl1pPr>
          </a:lstStyle>
          <a:p>
            <a:pPr lvl="0"/>
            <a:r>
              <a:rPr lang="en-US" dirty="0"/>
              <a:t>Slide Content 3</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440D52BF-78D2-BC33-D8BC-6EC31F5A606D}"/>
              </a:ext>
            </a:extLst>
          </p:cNvPr>
          <p:cNvSpPr>
            <a:spLocks noGrp="1"/>
          </p:cNvSpPr>
          <p:nvPr>
            <p:ph type="body" sz="quarter" idx="16"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AE400176-E509-870D-D3BF-2E071B2553D4}"/>
              </a:ext>
            </a:extLst>
          </p:cNvPr>
          <p:cNvSpPr>
            <a:spLocks noGrp="1"/>
          </p:cNvSpPr>
          <p:nvPr>
            <p:ph type="body" sz="quarter" idx="17"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201688037"/>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p15:clr>
            <a:srgbClr val="FBAE40"/>
          </p15:clr>
        </p15:guide>
        <p15:guide id="5" pos="386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ix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612476"/>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57200" y="2070496"/>
            <a:ext cx="11277600" cy="649138"/>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3356A590-66B5-4770-8441-82DC031F56EA}"/>
              </a:ext>
            </a:extLst>
          </p:cNvPr>
          <p:cNvSpPr>
            <a:spLocks noGrp="1"/>
          </p:cNvSpPr>
          <p:nvPr>
            <p:ph sz="quarter" idx="15" hasCustomPrompt="1"/>
          </p:nvPr>
        </p:nvSpPr>
        <p:spPr>
          <a:xfrm>
            <a:off x="457200" y="2900944"/>
            <a:ext cx="11277600" cy="673100"/>
          </a:xfrm>
        </p:spPr>
        <p:txBody>
          <a:bodyPr/>
          <a:lstStyle>
            <a:lvl1pPr>
              <a:defRPr/>
            </a:lvl1pPr>
          </a:lstStyle>
          <a:p>
            <a:pPr lvl="0"/>
            <a:r>
              <a:rPr lang="en-US" dirty="0"/>
              <a:t>Slide Content 3</a:t>
            </a:r>
          </a:p>
          <a:p>
            <a:pPr lvl="1"/>
            <a:r>
              <a:rPr lang="en-US" dirty="0"/>
              <a:t>Second level</a:t>
            </a:r>
          </a:p>
          <a:p>
            <a:pPr lvl="2"/>
            <a:r>
              <a:rPr lang="en-US" dirty="0"/>
              <a:t>Third level</a:t>
            </a:r>
          </a:p>
        </p:txBody>
      </p:sp>
      <p:sp>
        <p:nvSpPr>
          <p:cNvPr id="11" name="Content Placeholder 4">
            <a:extLst>
              <a:ext uri="{FF2B5EF4-FFF2-40B4-BE49-F238E27FC236}">
                <a16:creationId xmlns:a16="http://schemas.microsoft.com/office/drawing/2014/main" id="{30BD29E5-BD7B-4CD0-9B09-8F8B24F89FBE}"/>
              </a:ext>
            </a:extLst>
          </p:cNvPr>
          <p:cNvSpPr>
            <a:spLocks noGrp="1"/>
          </p:cNvSpPr>
          <p:nvPr>
            <p:ph sz="quarter" idx="16" hasCustomPrompt="1"/>
          </p:nvPr>
        </p:nvSpPr>
        <p:spPr>
          <a:xfrm>
            <a:off x="457200" y="3755354"/>
            <a:ext cx="11277600" cy="698500"/>
          </a:xfrm>
        </p:spPr>
        <p:txBody>
          <a:bodyPr/>
          <a:lstStyle>
            <a:lvl1pPr>
              <a:defRPr/>
            </a:lvl1pPr>
          </a:lstStyle>
          <a:p>
            <a:pPr lvl="0"/>
            <a:r>
              <a:rPr lang="en-US" dirty="0"/>
              <a:t>Slide Content 4</a:t>
            </a:r>
          </a:p>
          <a:p>
            <a:pPr lvl="1"/>
            <a:r>
              <a:rPr lang="en-US" dirty="0"/>
              <a:t>Second level</a:t>
            </a:r>
          </a:p>
          <a:p>
            <a:pPr lvl="2"/>
            <a:r>
              <a:rPr lang="en-US" dirty="0"/>
              <a:t>Third level</a:t>
            </a:r>
          </a:p>
        </p:txBody>
      </p:sp>
      <p:sp>
        <p:nvSpPr>
          <p:cNvPr id="13" name="Content Placeholder 5">
            <a:extLst>
              <a:ext uri="{FF2B5EF4-FFF2-40B4-BE49-F238E27FC236}">
                <a16:creationId xmlns:a16="http://schemas.microsoft.com/office/drawing/2014/main" id="{E908CA92-5DB2-4DC0-937B-1B178AA91781}"/>
              </a:ext>
            </a:extLst>
          </p:cNvPr>
          <p:cNvSpPr>
            <a:spLocks noGrp="1"/>
          </p:cNvSpPr>
          <p:nvPr>
            <p:ph sz="quarter" idx="17" hasCustomPrompt="1"/>
          </p:nvPr>
        </p:nvSpPr>
        <p:spPr>
          <a:xfrm>
            <a:off x="457200" y="4635164"/>
            <a:ext cx="11277600" cy="698500"/>
          </a:xfrm>
        </p:spPr>
        <p:txBody>
          <a:bodyPr/>
          <a:lstStyle>
            <a:lvl1pPr>
              <a:defRPr/>
            </a:lvl1pPr>
          </a:lstStyle>
          <a:p>
            <a:pPr lvl="0"/>
            <a:r>
              <a:rPr lang="en-US" dirty="0"/>
              <a:t>Slide Content 5</a:t>
            </a:r>
          </a:p>
          <a:p>
            <a:pPr lvl="1"/>
            <a:r>
              <a:rPr lang="en-US" dirty="0"/>
              <a:t>Second level</a:t>
            </a:r>
          </a:p>
          <a:p>
            <a:pPr lvl="2"/>
            <a:r>
              <a:rPr lang="en-US" dirty="0"/>
              <a:t>Third level</a:t>
            </a:r>
          </a:p>
        </p:txBody>
      </p:sp>
      <p:sp>
        <p:nvSpPr>
          <p:cNvPr id="15" name="Content Placeholder 6">
            <a:extLst>
              <a:ext uri="{FF2B5EF4-FFF2-40B4-BE49-F238E27FC236}">
                <a16:creationId xmlns:a16="http://schemas.microsoft.com/office/drawing/2014/main" id="{8B728CCD-2639-461B-9841-57505AC13467}"/>
              </a:ext>
            </a:extLst>
          </p:cNvPr>
          <p:cNvSpPr>
            <a:spLocks noGrp="1"/>
          </p:cNvSpPr>
          <p:nvPr>
            <p:ph sz="quarter" idx="18" hasCustomPrompt="1"/>
          </p:nvPr>
        </p:nvSpPr>
        <p:spPr>
          <a:xfrm>
            <a:off x="457200" y="5514976"/>
            <a:ext cx="11277600" cy="733425"/>
          </a:xfrm>
        </p:spPr>
        <p:txBody>
          <a:bodyPr/>
          <a:lstStyle>
            <a:lvl1pPr>
              <a:defRPr/>
            </a:lvl1pPr>
          </a:lstStyle>
          <a:p>
            <a:pPr lvl="0"/>
            <a:r>
              <a:rPr lang="en-US" dirty="0"/>
              <a:t>Slide Content 6</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9EC53C63-EC17-7106-362C-B3EB75D4B5FA}"/>
              </a:ext>
            </a:extLst>
          </p:cNvPr>
          <p:cNvSpPr>
            <a:spLocks noGrp="1"/>
          </p:cNvSpPr>
          <p:nvPr>
            <p:ph type="body" sz="quarter" idx="19"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62AAB954-99EB-E7CF-6444-CABDCDE5BC77}"/>
              </a:ext>
            </a:extLst>
          </p:cNvPr>
          <p:cNvSpPr>
            <a:spLocks noGrp="1"/>
          </p:cNvSpPr>
          <p:nvPr>
            <p:ph type="body" sz="quarter" idx="20"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1121182115"/>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One Main Placeholder">
    <p:spTree>
      <p:nvGrpSpPr>
        <p:cNvPr id="1" name=""/>
        <p:cNvGrpSpPr/>
        <p:nvPr/>
      </p:nvGrpSpPr>
      <p:grpSpPr>
        <a:xfrm>
          <a:off x="0" y="0"/>
          <a:ext cx="0" cy="0"/>
          <a:chOff x="0" y="0"/>
          <a:chExt cx="0" cy="0"/>
        </a:xfrm>
      </p:grpSpPr>
      <p:grpSp>
        <p:nvGrpSpPr>
          <p:cNvPr id="4" name="MGH Shape">
            <a:extLst>
              <a:ext uri="{FF2B5EF4-FFF2-40B4-BE49-F238E27FC236}">
                <a16:creationId xmlns:a16="http://schemas.microsoft.com/office/drawing/2014/main" id="{7270E885-EF49-1A67-8A6F-D8E31640E4E3}"/>
              </a:ext>
              <a:ext uri="{C183D7F6-B498-43B3-948B-1728B52AA6E4}">
                <adec:decorative xmlns:adec="http://schemas.microsoft.com/office/drawing/2017/decorative" val="1"/>
              </a:ext>
            </a:extLst>
          </p:cNvPr>
          <p:cNvGrpSpPr/>
          <p:nvPr userDrawn="1"/>
        </p:nvGrpSpPr>
        <p:grpSpPr>
          <a:xfrm>
            <a:off x="8830323" y="1"/>
            <a:ext cx="3361677" cy="6623843"/>
            <a:chOff x="3491346" y="0"/>
            <a:chExt cx="2508933" cy="6367263"/>
          </a:xfrm>
        </p:grpSpPr>
        <p:sp>
          <p:nvSpPr>
            <p:cNvPr id="7" name="Freeform 11">
              <a:extLst>
                <a:ext uri="{FF2B5EF4-FFF2-40B4-BE49-F238E27FC236}">
                  <a16:creationId xmlns:a16="http://schemas.microsoft.com/office/drawing/2014/main" id="{1527B357-5D9A-BEAB-AA19-315A33642D17}"/>
                </a:ext>
              </a:extLst>
            </p:cNvPr>
            <p:cNvSpPr/>
            <p:nvPr/>
          </p:nvSpPr>
          <p:spPr>
            <a:xfrm rot="10800000">
              <a:off x="5468761" y="1352709"/>
              <a:ext cx="531517" cy="1821241"/>
            </a:xfrm>
            <a:custGeom>
              <a:avLst/>
              <a:gdLst>
                <a:gd name="connsiteX0" fmla="*/ 0 w 531517"/>
                <a:gd name="connsiteY0" fmla="*/ 1821241 h 1821241"/>
                <a:gd name="connsiteX1" fmla="*/ 0 w 531517"/>
                <a:gd name="connsiteY1" fmla="*/ 0 h 1821241"/>
                <a:gd name="connsiteX2" fmla="*/ 531517 w 531517"/>
                <a:gd name="connsiteY2" fmla="*/ 672400 h 1821241"/>
                <a:gd name="connsiteX3" fmla="*/ 0 w 531517"/>
                <a:gd name="connsiteY3" fmla="*/ 1821241 h 1821241"/>
              </a:gdLst>
              <a:ahLst/>
              <a:cxnLst>
                <a:cxn ang="0">
                  <a:pos x="connsiteX0" y="connsiteY0"/>
                </a:cxn>
                <a:cxn ang="0">
                  <a:pos x="connsiteX1" y="connsiteY1"/>
                </a:cxn>
                <a:cxn ang="0">
                  <a:pos x="connsiteX2" y="connsiteY2"/>
                </a:cxn>
                <a:cxn ang="0">
                  <a:pos x="connsiteX3" y="connsiteY3"/>
                </a:cxn>
              </a:cxnLst>
              <a:rect l="l" t="t" r="r" b="b"/>
              <a:pathLst>
                <a:path w="531517" h="1821241">
                  <a:moveTo>
                    <a:pt x="0" y="1821241"/>
                  </a:moveTo>
                  <a:lnTo>
                    <a:pt x="0" y="0"/>
                  </a:lnTo>
                  <a:lnTo>
                    <a:pt x="531517" y="672400"/>
                  </a:lnTo>
                  <a:lnTo>
                    <a:pt x="0" y="1821241"/>
                  </a:lnTo>
                  <a:close/>
                </a:path>
              </a:pathLst>
            </a:custGeom>
            <a:solidFill>
              <a:srgbClr val="9F2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2"/>
                </a:solidFill>
              </a:endParaRPr>
            </a:p>
          </p:txBody>
        </p:sp>
        <p:sp>
          <p:nvSpPr>
            <p:cNvPr id="8" name="Freeform 12">
              <a:extLst>
                <a:ext uri="{FF2B5EF4-FFF2-40B4-BE49-F238E27FC236}">
                  <a16:creationId xmlns:a16="http://schemas.microsoft.com/office/drawing/2014/main" id="{13789522-1B9E-0A06-3374-29C8718672C2}"/>
                </a:ext>
              </a:extLst>
            </p:cNvPr>
            <p:cNvSpPr/>
            <p:nvPr/>
          </p:nvSpPr>
          <p:spPr>
            <a:xfrm rot="10800000">
              <a:off x="3491346" y="0"/>
              <a:ext cx="2508932" cy="2501550"/>
            </a:xfrm>
            <a:custGeom>
              <a:avLst/>
              <a:gdLst>
                <a:gd name="connsiteX0" fmla="*/ 2508932 w 2508932"/>
                <a:gd name="connsiteY0" fmla="*/ 2501550 h 2501550"/>
                <a:gd name="connsiteX1" fmla="*/ 0 w 2508932"/>
                <a:gd name="connsiteY1" fmla="*/ 2501550 h 2501550"/>
                <a:gd name="connsiteX2" fmla="*/ 0 w 2508932"/>
                <a:gd name="connsiteY2" fmla="*/ 1148841 h 2501550"/>
                <a:gd name="connsiteX3" fmla="*/ 531517 w 2508932"/>
                <a:gd name="connsiteY3" fmla="*/ 0 h 2501550"/>
                <a:gd name="connsiteX4" fmla="*/ 2508932 w 2508932"/>
                <a:gd name="connsiteY4" fmla="*/ 2501550 h 2501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932" h="2501550">
                  <a:moveTo>
                    <a:pt x="2508932" y="2501550"/>
                  </a:moveTo>
                  <a:lnTo>
                    <a:pt x="0" y="2501550"/>
                  </a:lnTo>
                  <a:lnTo>
                    <a:pt x="0" y="1148841"/>
                  </a:lnTo>
                  <a:lnTo>
                    <a:pt x="531517" y="0"/>
                  </a:lnTo>
                  <a:lnTo>
                    <a:pt x="2508932" y="2501550"/>
                  </a:lnTo>
                  <a:close/>
                </a:path>
              </a:pathLst>
            </a:custGeom>
            <a:solidFill>
              <a:srgbClr val="E2D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2"/>
                </a:solidFill>
              </a:endParaRPr>
            </a:p>
          </p:txBody>
        </p:sp>
        <p:sp>
          <p:nvSpPr>
            <p:cNvPr id="9" name="Freeform 13">
              <a:extLst>
                <a:ext uri="{FF2B5EF4-FFF2-40B4-BE49-F238E27FC236}">
                  <a16:creationId xmlns:a16="http://schemas.microsoft.com/office/drawing/2014/main" id="{2F359338-0AA2-A49E-B0A1-A042CE3D667B}"/>
                </a:ext>
              </a:extLst>
            </p:cNvPr>
            <p:cNvSpPr/>
            <p:nvPr/>
          </p:nvSpPr>
          <p:spPr>
            <a:xfrm rot="10800000">
              <a:off x="3680272" y="1352707"/>
              <a:ext cx="2320007" cy="5014556"/>
            </a:xfrm>
            <a:custGeom>
              <a:avLst/>
              <a:gdLst>
                <a:gd name="connsiteX0" fmla="*/ 0 w 2320007"/>
                <a:gd name="connsiteY0" fmla="*/ 5014556 h 5014556"/>
                <a:gd name="connsiteX1" fmla="*/ 0 w 2320007"/>
                <a:gd name="connsiteY1" fmla="*/ 0 h 5014556"/>
                <a:gd name="connsiteX2" fmla="*/ 2320007 w 2320007"/>
                <a:gd name="connsiteY2" fmla="*/ 0 h 5014556"/>
                <a:gd name="connsiteX3" fmla="*/ 531518 w 2320007"/>
                <a:gd name="connsiteY3" fmla="*/ 3865713 h 5014556"/>
                <a:gd name="connsiteX4" fmla="*/ 1 w 2320007"/>
                <a:gd name="connsiteY4" fmla="*/ 3193313 h 5014556"/>
                <a:gd name="connsiteX5" fmla="*/ 1 w 2320007"/>
                <a:gd name="connsiteY5" fmla="*/ 5014554 h 5014556"/>
                <a:gd name="connsiteX6" fmla="*/ 0 w 2320007"/>
                <a:gd name="connsiteY6" fmla="*/ 5014556 h 5014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20007" h="5014556">
                  <a:moveTo>
                    <a:pt x="0" y="5014556"/>
                  </a:moveTo>
                  <a:lnTo>
                    <a:pt x="0" y="0"/>
                  </a:lnTo>
                  <a:lnTo>
                    <a:pt x="2320007" y="0"/>
                  </a:lnTo>
                  <a:lnTo>
                    <a:pt x="531518" y="3865713"/>
                  </a:lnTo>
                  <a:lnTo>
                    <a:pt x="1" y="3193313"/>
                  </a:lnTo>
                  <a:lnTo>
                    <a:pt x="1" y="5014554"/>
                  </a:lnTo>
                  <a:lnTo>
                    <a:pt x="0" y="50145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2"/>
                </a:solidFill>
              </a:endParaRPr>
            </a:p>
          </p:txBody>
        </p:sp>
      </p:grpSp>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Appendix Link">
            <a:extLst>
              <a:ext uri="{FF2B5EF4-FFF2-40B4-BE49-F238E27FC236}">
                <a16:creationId xmlns:a16="http://schemas.microsoft.com/office/drawing/2014/main" id="{B99614B3-68E1-0DE1-8128-450F1A4F3729}"/>
              </a:ext>
            </a:extLst>
          </p:cNvPr>
          <p:cNvSpPr>
            <a:spLocks noGrp="1"/>
          </p:cNvSpPr>
          <p:nvPr>
            <p:ph type="body" sz="quarter" idx="14"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01A60C2A-770F-089E-ED18-3A2EE77616FE}"/>
              </a:ext>
            </a:extLst>
          </p:cNvPr>
          <p:cNvSpPr>
            <a:spLocks noGrp="1"/>
          </p:cNvSpPr>
          <p:nvPr>
            <p:ph type="body" sz="quarter" idx="15"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1092080159"/>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4/1/2026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losingSlide">
    <p:spTree>
      <p:nvGrpSpPr>
        <p:cNvPr id="1" name=""/>
        <p:cNvGrpSpPr/>
        <p:nvPr/>
      </p:nvGrpSpPr>
      <p:grpSpPr>
        <a:xfrm>
          <a:off x="0" y="0"/>
          <a:ext cx="0" cy="0"/>
          <a:chOff x="0" y="0"/>
          <a:chExt cx="0" cy="0"/>
        </a:xfrm>
      </p:grpSpPr>
      <p:sp>
        <p:nvSpPr>
          <p:cNvPr id="2" name="Hidden Slide Title">
            <a:extLst>
              <a:ext uri="{FF2B5EF4-FFF2-40B4-BE49-F238E27FC236}">
                <a16:creationId xmlns:a16="http://schemas.microsoft.com/office/drawing/2014/main" id="{D3229D0C-04EF-482F-B26C-8D49CD33DBE3}"/>
              </a:ext>
            </a:extLst>
          </p:cNvPr>
          <p:cNvSpPr>
            <a:spLocks noGrp="1"/>
          </p:cNvSpPr>
          <p:nvPr>
            <p:ph type="title" hasCustomPrompt="1"/>
          </p:nvPr>
        </p:nvSpPr>
        <p:spPr>
          <a:xfrm>
            <a:off x="4567933" y="418392"/>
            <a:ext cx="3056137" cy="291823"/>
          </a:xfrm>
          <a:prstGeom prst="rect">
            <a:avLst/>
          </a:prstGeom>
        </p:spPr>
        <p:txBody>
          <a:bodyPr/>
          <a:lstStyle>
            <a:lvl1pPr>
              <a:defRPr>
                <a:solidFill>
                  <a:schemeClr val="tx1"/>
                </a:solidFill>
              </a:defRPr>
            </a:lvl1pPr>
          </a:lstStyle>
          <a:p>
            <a:r>
              <a:rPr lang="en-US" dirty="0"/>
              <a:t>Add hidden title here </a:t>
            </a:r>
          </a:p>
        </p:txBody>
      </p:sp>
      <p:pic>
        <p:nvPicPr>
          <p:cNvPr id="6" name="MGH Logo">
            <a:extLst>
              <a:ext uri="{FF2B5EF4-FFF2-40B4-BE49-F238E27FC236}">
                <a16:creationId xmlns:a16="http://schemas.microsoft.com/office/drawing/2014/main" id="{60DCFDF5-2A5B-440E-888A-BC0BFEF9FF5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66949" y="1005698"/>
            <a:ext cx="3258105" cy="2443579"/>
          </a:xfrm>
          <a:prstGeom prst="rect">
            <a:avLst/>
          </a:prstGeom>
        </p:spPr>
      </p:pic>
      <p:sp>
        <p:nvSpPr>
          <p:cNvPr id="9" name="MGH Tagline">
            <a:extLst>
              <a:ext uri="{FF2B5EF4-FFF2-40B4-BE49-F238E27FC236}">
                <a16:creationId xmlns:a16="http://schemas.microsoft.com/office/drawing/2014/main" id="{F040BF5C-A78D-440C-93DF-72F3F641F3F1}"/>
              </a:ext>
            </a:extLst>
          </p:cNvPr>
          <p:cNvSpPr txBox="1"/>
          <p:nvPr userDrawn="1"/>
        </p:nvSpPr>
        <p:spPr>
          <a:xfrm>
            <a:off x="2307662" y="3796683"/>
            <a:ext cx="7576677" cy="4690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4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Because learning changes everything.</a:t>
            </a:r>
            <a:r>
              <a:rPr kumimoji="0" lang="en-US" sz="1400" b="0" i="0" u="none" strike="noStrike" kern="1200" cap="none" spc="40" normalizeH="0" baseline="60000" noProof="0" dirty="0">
                <a:ln>
                  <a:noFill/>
                </a:ln>
                <a:solidFill>
                  <a:srgbClr val="000000"/>
                </a:solidFill>
                <a:effectLst/>
                <a:uLnTx/>
                <a:uFillTx/>
                <a:latin typeface="Arial" panose="020B0604020202020204" pitchFamily="34" charset="0"/>
                <a:ea typeface="Calibri" panose="020F0502020204030204" pitchFamily="34" charset="0"/>
                <a:cs typeface="+mn-cs"/>
              </a:rPr>
              <a:t>®</a:t>
            </a:r>
            <a:endParaRPr kumimoji="0" lang="en-US" sz="2400" b="0" i="0" u="none" strike="noStrike" kern="1200" cap="none" spc="40" normalizeH="0" baseline="60000" noProof="0" dirty="0">
              <a:ln>
                <a:noFill/>
              </a:ln>
              <a:solidFill>
                <a:srgbClr val="000000"/>
              </a:solidFill>
              <a:effectLst/>
              <a:uLnTx/>
              <a:uFillTx/>
              <a:latin typeface="+mn-lt"/>
              <a:ea typeface="+mn-ea"/>
              <a:cs typeface="+mn-cs"/>
            </a:endParaRPr>
          </a:p>
        </p:txBody>
      </p:sp>
      <p:sp>
        <p:nvSpPr>
          <p:cNvPr id="10" name="MGH URL">
            <a:extLst>
              <a:ext uri="{FF2B5EF4-FFF2-40B4-BE49-F238E27FC236}">
                <a16:creationId xmlns:a16="http://schemas.microsoft.com/office/drawing/2014/main" id="{2215B5DD-E18E-478F-81B9-79BA83A9A251}"/>
              </a:ext>
            </a:extLst>
          </p:cNvPr>
          <p:cNvSpPr txBox="1"/>
          <p:nvPr userDrawn="1"/>
        </p:nvSpPr>
        <p:spPr>
          <a:xfrm>
            <a:off x="4358781" y="5329121"/>
            <a:ext cx="347444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n-lt"/>
                <a:ea typeface="+mn-ea"/>
                <a:cs typeface="+mn-cs"/>
              </a:rPr>
              <a:t>www.mheducation.com</a:t>
            </a:r>
            <a:endParaRPr kumimoji="0" lang="en-US" sz="2000" b="0" i="0" u="none" strike="noStrike" kern="1200" cap="none" spc="0" normalizeH="0" baseline="0" noProof="0" dirty="0">
              <a:ln>
                <a:noFill/>
              </a:ln>
              <a:solidFill>
                <a:srgbClr val="000000"/>
              </a:solidFill>
              <a:effectLst/>
              <a:uLnTx/>
              <a:uFillTx/>
              <a:latin typeface="+mn-lt"/>
              <a:ea typeface="+mn-ea"/>
              <a:cs typeface="+mn-cs"/>
            </a:endParaRPr>
          </a:p>
        </p:txBody>
      </p:sp>
      <p:sp>
        <p:nvSpPr>
          <p:cNvPr id="5" name="Content Placeholder 4">
            <a:extLst>
              <a:ext uri="{FF2B5EF4-FFF2-40B4-BE49-F238E27FC236}">
                <a16:creationId xmlns:a16="http://schemas.microsoft.com/office/drawing/2014/main" id="{F91892E2-935E-4CF8-A8C9-889BC59AE0FF}"/>
              </a:ext>
            </a:extLst>
          </p:cNvPr>
          <p:cNvSpPr>
            <a:spLocks noGrp="1"/>
          </p:cNvSpPr>
          <p:nvPr>
            <p:ph sz="quarter" idx="10"/>
          </p:nvPr>
        </p:nvSpPr>
        <p:spPr>
          <a:xfrm>
            <a:off x="245533" y="6551614"/>
            <a:ext cx="11745384" cy="17938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7664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4/1/2026</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4/1/2026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4/1/2026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4/1/2026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4/1/2026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4/1/2026</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4/1/2026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4/1/2026</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a:extLst>
              <a:ext uri="{FF2B5EF4-FFF2-40B4-BE49-F238E27FC236}">
                <a16:creationId xmlns:a16="http://schemas.microsoft.com/office/drawing/2014/main" id="{881C4C4E-EEEF-442A-AE3B-63C7E062F18C}"/>
              </a:ext>
            </a:extLst>
          </p:cNvPr>
          <p:cNvSpPr>
            <a:spLocks noGrp="1"/>
          </p:cNvSpPr>
          <p:nvPr>
            <p:ph type="title"/>
          </p:nvPr>
        </p:nvSpPr>
        <p:spPr>
          <a:xfrm>
            <a:off x="457200" y="136257"/>
            <a:ext cx="11277600" cy="685800"/>
          </a:xfrm>
          <a:prstGeom prst="rect">
            <a:avLst/>
          </a:prstGeom>
        </p:spPr>
        <p:txBody>
          <a:bodyPr vert="horz" lIns="91440" tIns="45720" rIns="91440" bIns="45720" rtlCol="0" anchor="ctr">
            <a:normAutofit/>
          </a:bodyPr>
          <a:lstStyle/>
          <a:p>
            <a:r>
              <a:rPr lang="en-US" dirty="0"/>
              <a:t>Title goes here</a:t>
            </a:r>
          </a:p>
        </p:txBody>
      </p:sp>
      <p:sp>
        <p:nvSpPr>
          <p:cNvPr id="5" name="Text Placeholder">
            <a:extLst>
              <a:ext uri="{FF2B5EF4-FFF2-40B4-BE49-F238E27FC236}">
                <a16:creationId xmlns:a16="http://schemas.microsoft.com/office/drawing/2014/main" id="{4F2C87DD-ADFA-433D-B7C8-4E9E42BC9E0F}"/>
              </a:ext>
            </a:extLst>
          </p:cNvPr>
          <p:cNvSpPr>
            <a:spLocks noGrp="1"/>
          </p:cNvSpPr>
          <p:nvPr>
            <p:ph type="body" idx="1"/>
          </p:nvPr>
        </p:nvSpPr>
        <p:spPr>
          <a:xfrm>
            <a:off x="457200" y="1273877"/>
            <a:ext cx="11277600" cy="494437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
        <p:nvSpPr>
          <p:cNvPr id="12" name="Slide Number Placeholder">
            <a:extLst>
              <a:ext uri="{FF2B5EF4-FFF2-40B4-BE49-F238E27FC236}">
                <a16:creationId xmlns:a16="http://schemas.microsoft.com/office/drawing/2014/main" id="{C2E4AF62-4201-4F5D-966F-4A59CD13C9F3}"/>
              </a:ext>
            </a:extLst>
          </p:cNvPr>
          <p:cNvSpPr>
            <a:spLocks noGrp="1"/>
          </p:cNvSpPr>
          <p:nvPr>
            <p:ph type="sldNum" sz="quarter" idx="4"/>
          </p:nvPr>
        </p:nvSpPr>
        <p:spPr>
          <a:xfrm>
            <a:off x="11501883" y="6673531"/>
            <a:ext cx="474453" cy="161396"/>
          </a:xfrm>
          <a:prstGeom prst="rect">
            <a:avLst/>
          </a:prstGeom>
        </p:spPr>
        <p:txBody>
          <a:bodyPr vert="horz" lIns="45720" tIns="45720" rIns="45720" bIns="45720" rtlCol="0" anchor="ctr"/>
          <a:lstStyle>
            <a:lvl1pPr algn="r">
              <a:defRPr sz="800">
                <a:solidFill>
                  <a:schemeClr val="tx1"/>
                </a:solidFill>
              </a:defRPr>
            </a:lvl1pPr>
          </a:lstStyle>
          <a:p>
            <a:fld id="{68151E55-6873-49E2-B8D5-2F265E6F1973}" type="slidenum">
              <a:rPr lang="en-US" smtClean="0"/>
              <a:pPr/>
              <a:t>‹#›</a:t>
            </a:fld>
            <a:endParaRPr lang="en-US" dirty="0"/>
          </a:p>
        </p:txBody>
      </p:sp>
      <p:sp>
        <p:nvSpPr>
          <p:cNvPr id="2" name="Short Copyright">
            <a:extLst>
              <a:ext uri="{FF2B5EF4-FFF2-40B4-BE49-F238E27FC236}">
                <a16:creationId xmlns:a16="http://schemas.microsoft.com/office/drawing/2014/main" id="{286672F0-EFBD-F477-833D-074BA85D520A}"/>
              </a:ext>
            </a:extLst>
          </p:cNvPr>
          <p:cNvSpPr txBox="1"/>
          <p:nvPr userDrawn="1"/>
        </p:nvSpPr>
        <p:spPr>
          <a:xfrm>
            <a:off x="287544" y="6619890"/>
            <a:ext cx="1644771" cy="215444"/>
          </a:xfrm>
          <a:prstGeom prst="rect">
            <a:avLst/>
          </a:prstGeom>
          <a:noFill/>
        </p:spPr>
        <p:txBody>
          <a:bodyPr wrap="square" lIns="45720" rIns="45720" rtlCol="0" anchor="ctr">
            <a:spAutoFit/>
          </a:bodyPr>
          <a:lstStyle/>
          <a:p>
            <a:r>
              <a:rPr lang="en-US" sz="800" b="0" dirty="0">
                <a:solidFill>
                  <a:schemeClr val="tx1"/>
                </a:solidFill>
              </a:rPr>
              <a:t>© McGraw Hill LLC</a:t>
            </a:r>
          </a:p>
        </p:txBody>
      </p:sp>
    </p:spTree>
    <p:extLst>
      <p:ext uri="{BB962C8B-B14F-4D97-AF65-F5344CB8AC3E}">
        <p14:creationId xmlns:p14="http://schemas.microsoft.com/office/powerpoint/2010/main" val="3683504877"/>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Lst>
  <p:hf hdr="0" dt="0"/>
  <p:txStyles>
    <p:titleStyle>
      <a:lvl1pPr algn="ctr" defTabSz="914400" rtl="0" eaLnBrk="1" latinLnBrk="0" hangingPunct="1">
        <a:lnSpc>
          <a:spcPct val="10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800"/>
        </a:spcAft>
        <a:buClrTx/>
        <a:buSzTx/>
        <a:buFont typeface="Arial" panose="020B0604020202020204" pitchFamily="34" charset="0"/>
        <a:buNone/>
        <a:tabLst/>
        <a:defRPr sz="2000" kern="1200">
          <a:solidFill>
            <a:schemeClr val="tx2"/>
          </a:solidFill>
          <a:latin typeface="+mn-lt"/>
          <a:ea typeface="+mn-ea"/>
          <a:cs typeface="+mn-cs"/>
        </a:defRPr>
      </a:lvl1pPr>
      <a:lvl2pPr marL="344488" indent="-342900" algn="l" defTabSz="914400" rtl="0" eaLnBrk="1" latinLnBrk="0" hangingPunct="1">
        <a:lnSpc>
          <a:spcPct val="100000"/>
        </a:lnSpc>
        <a:spcBef>
          <a:spcPts val="800"/>
        </a:spcBef>
        <a:spcAft>
          <a:spcPts val="800"/>
        </a:spcAft>
        <a:buClrTx/>
        <a:buFont typeface="Arial" panose="020B0604020202020204" pitchFamily="34" charset="0"/>
        <a:buChar char="•"/>
        <a:defRPr sz="2000" kern="1200">
          <a:solidFill>
            <a:schemeClr val="tx2"/>
          </a:solidFill>
          <a:latin typeface="+mn-lt"/>
          <a:ea typeface="+mn-ea"/>
          <a:cs typeface="+mn-cs"/>
        </a:defRPr>
      </a:lvl2pPr>
      <a:lvl3pPr marL="517525" indent="-285750" algn="l" defTabSz="914400" rtl="0" eaLnBrk="1" latinLnBrk="0" hangingPunct="1">
        <a:lnSpc>
          <a:spcPct val="100000"/>
        </a:lnSpc>
        <a:spcBef>
          <a:spcPts val="800"/>
        </a:spcBef>
        <a:spcAft>
          <a:spcPts val="800"/>
        </a:spcAft>
        <a:buFont typeface="Arial" panose="020B0604020202020204" pitchFamily="34" charset="0"/>
        <a:buChar char="•"/>
        <a:defRPr sz="18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spcAft>
          <a:spcPts val="800"/>
        </a:spcAft>
        <a:buFont typeface="Arial" panose="020B0604020202020204" pitchFamily="34" charset="0"/>
        <a:buChar char="•"/>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192">
          <p15:clr>
            <a:srgbClr val="F26B43"/>
          </p15:clr>
        </p15:guide>
        <p15:guide id="6" pos="216">
          <p15:clr>
            <a:srgbClr val="F26B43"/>
          </p15:clr>
        </p15:guide>
        <p15:guide id="7" pos="5544">
          <p15:clr>
            <a:srgbClr val="F26B43"/>
          </p15:clr>
        </p15:guide>
        <p15:guide id="9" orient="horz" pos="4211">
          <p15:clr>
            <a:srgbClr val="F26B43"/>
          </p15:clr>
        </p15:guide>
        <p15:guide id="10" orient="horz" pos="624">
          <p15:clr>
            <a:srgbClr val="F26B43"/>
          </p15:clr>
        </p15:guide>
        <p15:guide id="11" orient="horz" pos="4104">
          <p15:clr>
            <a:srgbClr val="F26B43"/>
          </p15:clr>
        </p15:guide>
        <p15:guide id="12" orient="horz" pos="864">
          <p15:clr>
            <a:srgbClr val="F26B43"/>
          </p15:clr>
        </p15:guide>
        <p15:guide id="13" orient="horz" pos="360">
          <p15:clr>
            <a:srgbClr val="F26B43"/>
          </p15:clr>
        </p15:guide>
        <p15:guide id="14" orient="horz" pos="3936">
          <p15:clr>
            <a:srgbClr val="F26B43"/>
          </p15:clr>
        </p15:guide>
        <p15:guide id="15" pos="984">
          <p15:clr>
            <a:srgbClr val="F26B43"/>
          </p15:clr>
        </p15:guide>
        <p15:guide id="16" pos="5376">
          <p15:clr>
            <a:srgbClr val="F26B43"/>
          </p15:clr>
        </p15:guide>
        <p15:guide id="17" pos="2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hyperlink" Target="https://www.fincash.com/l/basics/certainty-equivalent" TargetMode="Externa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hyperlink" Target="https://optionsdesk.com/resource-centre/introduction-to-options/put-option/" TargetMode="Externa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2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2" Type="http://schemas.openxmlformats.org/officeDocument/2006/relationships/image" Target="../media/image29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00.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2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3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4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5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0" y="10"/>
            <a:ext cx="12191980" cy="6857990"/>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0" y="2142067"/>
            <a:ext cx="3412067" cy="2971801"/>
          </a:xfrm>
        </p:spPr>
        <p:txBody>
          <a:bodyPr>
            <a:normAutofit/>
          </a:bodyPr>
          <a:lstStyle/>
          <a:p>
            <a:pPr>
              <a:lnSpc>
                <a:spcPct val="90000"/>
              </a:lnSpc>
            </a:pPr>
            <a:r>
              <a:rPr lang="en-US" sz="2800" dirty="0">
                <a:solidFill>
                  <a:srgbClr val="FFFFFF"/>
                </a:solidFill>
              </a:rPr>
              <a:t>Advanced Corporate Finance (LL4554V/LL5554V/LLJ5554V/LL6554V)</a:t>
            </a:r>
            <a:br>
              <a:rPr lang="en-US" sz="2800" dirty="0">
                <a:solidFill>
                  <a:srgbClr val="FFFFFF"/>
                </a:solidFill>
              </a:rPr>
            </a:br>
            <a:r>
              <a:rPr lang="en-US" sz="2800" dirty="0">
                <a:solidFill>
                  <a:srgbClr val="FFFFFF"/>
                </a:solidFill>
              </a:rPr>
              <a:t>11. valuing options</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0" y="5145513"/>
            <a:ext cx="3412067" cy="738820"/>
          </a:xfrm>
        </p:spPr>
        <p:txBody>
          <a:bodyPr>
            <a:normAutofit/>
          </a:bodyPr>
          <a:lstStyle/>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SG">
                <a:solidFill>
                  <a:srgbClr val="FFFFFF"/>
                </a:solidFill>
              </a:rPr>
              <a:t>The Risk-Neutral Approach: Intuition</a:t>
            </a:r>
          </a:p>
        </p:txBody>
      </p:sp>
      <p:sp>
        <p:nvSpPr>
          <p:cNvPr id="3" name="Content Placeholder 2"/>
          <p:cNvSpPr>
            <a:spLocks noGrp="1"/>
          </p:cNvSpPr>
          <p:nvPr>
            <p:ph idx="1"/>
          </p:nvPr>
        </p:nvSpPr>
        <p:spPr>
          <a:xfrm>
            <a:off x="534256" y="1993187"/>
            <a:ext cx="7272012" cy="4340831"/>
          </a:xfrm>
        </p:spPr>
        <p:txBody>
          <a:bodyPr>
            <a:normAutofit/>
          </a:bodyPr>
          <a:lstStyle/>
          <a:p>
            <a:pPr>
              <a:spcBef>
                <a:spcPts val="200"/>
              </a:spcBef>
              <a:spcAft>
                <a:spcPts val="200"/>
              </a:spcAft>
            </a:pPr>
            <a:r>
              <a:rPr lang="en-US" sz="2000" dirty="0"/>
              <a:t>If the option price deviates from $13.98, arbitrage is possible:</a:t>
            </a:r>
          </a:p>
          <a:p>
            <a:pPr lvl="1">
              <a:spcBef>
                <a:spcPts val="200"/>
              </a:spcBef>
              <a:spcAft>
                <a:spcPts val="200"/>
              </a:spcAft>
            </a:pPr>
            <a:r>
              <a:rPr lang="en-US" sz="1800" dirty="0"/>
              <a:t>If price &gt; $13.98: buy 0.5455 shares, sell the call, borrow → risk-free profit</a:t>
            </a:r>
          </a:p>
          <a:p>
            <a:pPr lvl="1">
              <a:spcBef>
                <a:spcPts val="200"/>
              </a:spcBef>
              <a:spcAft>
                <a:spcPts val="200"/>
              </a:spcAft>
            </a:pPr>
            <a:r>
              <a:rPr lang="en-US" sz="1800" dirty="0"/>
              <a:t>If price &lt; $13.98: sell 0.5455 shares, buy the call, lend → risk-free profit</a:t>
            </a:r>
          </a:p>
          <a:p>
            <a:pPr>
              <a:spcBef>
                <a:spcPts val="200"/>
              </a:spcBef>
              <a:spcAft>
                <a:spcPts val="200"/>
              </a:spcAft>
            </a:pPr>
            <a:r>
              <a:rPr lang="en-US" sz="2000" dirty="0"/>
              <a:t>Because the arbitrage is risk-free, we never needed to know investors’ risk preferences</a:t>
            </a:r>
          </a:p>
          <a:p>
            <a:pPr>
              <a:spcBef>
                <a:spcPts val="200"/>
              </a:spcBef>
              <a:spcAft>
                <a:spcPts val="200"/>
              </a:spcAft>
            </a:pPr>
            <a:r>
              <a:rPr lang="en-US" sz="2000" b="1" dirty="0"/>
              <a:t>Key insight:</a:t>
            </a:r>
            <a:r>
              <a:rPr lang="en-US" sz="2000" dirty="0"/>
              <a:t> the option price cannot depend on investors’ attitude to risk</a:t>
            </a:r>
          </a:p>
          <a:p>
            <a:pPr>
              <a:spcBef>
                <a:spcPts val="200"/>
              </a:spcBef>
              <a:spcAft>
                <a:spcPts val="200"/>
              </a:spcAft>
            </a:pPr>
            <a:r>
              <a:rPr lang="en-US" sz="2000" dirty="0"/>
              <a:t>So we may assume any risk preference that is convenient</a:t>
            </a:r>
          </a:p>
          <a:p>
            <a:pPr lvl="1">
              <a:spcBef>
                <a:spcPts val="200"/>
              </a:spcBef>
              <a:spcAft>
                <a:spcPts val="200"/>
              </a:spcAft>
            </a:pPr>
            <a:r>
              <a:rPr lang="en-US" sz="1800" dirty="0"/>
              <a:t>The most convenient: assume investors are risk-neutral</a:t>
            </a:r>
          </a:p>
          <a:p>
            <a:pPr lvl="1">
              <a:spcBef>
                <a:spcPts val="200"/>
              </a:spcBef>
              <a:spcAft>
                <a:spcPts val="200"/>
              </a:spcAft>
            </a:pPr>
            <a:r>
              <a:rPr lang="en-US" sz="1800" dirty="0"/>
              <a:t>Then the expected return on every asset equals the risk-free rate</a:t>
            </a:r>
          </a:p>
        </p:txBody>
      </p:sp>
      <p:pic>
        <p:nvPicPr>
          <p:cNvPr id="4" name="Picture 3" descr="image.png"/>
          <p:cNvPicPr>
            <a:picLocks noChangeAspect="1"/>
          </p:cNvPicPr>
          <p:nvPr/>
        </p:nvPicPr>
        <p:blipFill>
          <a:blip r:embed="rId3"/>
          <a:srcRect l="10575" r="7660" b="3"/>
          <a:stretch>
            <a:fillRect/>
          </a:stretch>
        </p:blipFill>
        <p:spPr>
          <a:xfrm>
            <a:off x="8051799" y="1871133"/>
            <a:ext cx="3683001" cy="4504267"/>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Risk-Neutral Valuation: Three Steps</a:t>
            </a:r>
          </a:p>
        </p:txBody>
      </p:sp>
      <mc:AlternateContent xmlns:mc="http://schemas.openxmlformats.org/markup-compatibility/2006" xmlns:a14="http://schemas.microsoft.com/office/drawing/2010/main">
        <mc:Choice Requires="a14">
          <p:sp>
            <p:nvSpPr>
              <p:cNvPr id="3" name="Content Placeholder 2"/>
              <p:cNvSpPr>
                <a:spLocks noGrp="1"/>
              </p:cNvSpPr>
              <p:nvPr>
                <p:ph sz="half" idx="1"/>
              </p:nvPr>
            </p:nvSpPr>
            <p:spPr/>
            <p:txBody>
              <a:bodyPr/>
              <a:lstStyle/>
              <a:p>
                <a:pPr>
                  <a:spcBef>
                    <a:spcPts val="200"/>
                  </a:spcBef>
                  <a:spcAft>
                    <a:spcPts val="200"/>
                  </a:spcAft>
                </a:pPr>
                <a:r>
                  <a:rPr sz="2000" dirty="0"/>
                  <a:t>Step 1: Find risk-neutral probability </a:t>
                </a:r>
                <a14:m>
                  <m:oMath xmlns:m="http://schemas.openxmlformats.org/officeDocument/2006/math">
                    <m:sSup>
                      <m:sSupPr>
                        <m:ctrlPr>
                          <a:rPr lang="en-US" i="1">
                            <a:latin typeface="Cambria Math" panose="02040503050406030204" pitchFamily="18" charset="0"/>
                          </a:rPr>
                        </m:ctrlPr>
                      </m:sSupPr>
                      <m:e>
                        <m:r>
                          <a:rPr lang="en-US">
                            <a:latin typeface="Cambria Math" panose="02040503050406030204"/>
                          </a:rPr>
                          <m:t>𝑝</m:t>
                        </m:r>
                      </m:e>
                      <m:sup>
                        <m:r>
                          <a:rPr lang="en-US">
                            <a:latin typeface="Cambria Math" panose="02040503050406030204"/>
                          </a:rPr>
                          <m:t>∗</m:t>
                        </m:r>
                      </m:sup>
                    </m:sSup>
                  </m:oMath>
                </a14:m>
                <a:r>
                  <a:rPr lang="en-US" sz="2000" dirty="0"/>
                  <a:t> of price rise.</a:t>
                </a:r>
                <a:endParaRPr sz="2000" dirty="0"/>
              </a:p>
              <a:p>
                <a:pPr lvl="1">
                  <a:spcBef>
                    <a:spcPts val="200"/>
                  </a:spcBef>
                  <a:spcAft>
                    <a:spcPts val="200"/>
                  </a:spcAft>
                </a:pPr>
                <a14:m>
                  <m:oMath xmlns:m="http://schemas.openxmlformats.org/officeDocument/2006/math">
                    <m:sSup>
                      <m:sSupPr>
                        <m:ctrlPr>
                          <a:rPr lang="en-US" i="1">
                            <a:latin typeface="Cambria Math" panose="02040503050406030204" pitchFamily="18" charset="0"/>
                          </a:rPr>
                        </m:ctrlPr>
                      </m:sSupPr>
                      <m:e>
                        <m:r>
                          <a:rPr lang="en-US">
                            <a:latin typeface="Cambria Math" panose="02040503050406030204"/>
                          </a:rPr>
                          <m:t>𝑝</m:t>
                        </m:r>
                      </m:e>
                      <m:sup>
                        <m:r>
                          <a:rPr lang="en-US">
                            <a:latin typeface="Cambria Math" panose="02040503050406030204"/>
                          </a:rPr>
                          <m:t>∗</m:t>
                        </m:r>
                      </m:sup>
                    </m:sSup>
                    <m:r>
                      <a:rPr lang="en-US">
                        <a:latin typeface="Cambria Math" panose="02040503050406030204"/>
                      </a:rPr>
                      <m:t>×20%+(1−</m:t>
                    </m:r>
                    <m:sSup>
                      <m:sSupPr>
                        <m:ctrlPr>
                          <a:rPr lang="en-US" i="1">
                            <a:latin typeface="Cambria Math" panose="02040503050406030204" pitchFamily="18" charset="0"/>
                          </a:rPr>
                        </m:ctrlPr>
                      </m:sSupPr>
                      <m:e>
                        <m:r>
                          <a:rPr lang="en-US">
                            <a:latin typeface="Cambria Math" panose="02040503050406030204"/>
                          </a:rPr>
                          <m:t>𝑝</m:t>
                        </m:r>
                      </m:e>
                      <m:sup>
                        <m:r>
                          <a:rPr lang="en-US">
                            <a:latin typeface="Cambria Math" panose="02040503050406030204"/>
                          </a:rPr>
                          <m:t>∗</m:t>
                        </m:r>
                      </m:sup>
                    </m:sSup>
                    <m:r>
                      <a:rPr lang="en-US">
                        <a:latin typeface="Cambria Math" panose="02040503050406030204"/>
                      </a:rPr>
                      <m:t>)×(−16.67%)=2.0%</m:t>
                    </m:r>
                  </m:oMath>
                </a14:m>
                <a:endParaRPr sz="2000" dirty="0"/>
              </a:p>
              <a:p>
                <a:pPr lvl="1">
                  <a:spcBef>
                    <a:spcPts val="200"/>
                  </a:spcBef>
                  <a:spcAft>
                    <a:spcPts val="200"/>
                  </a:spcAft>
                </a:pPr>
                <a14:m>
                  <m:oMath xmlns:m="http://schemas.openxmlformats.org/officeDocument/2006/math">
                    <m:sSup>
                      <m:sSupPr>
                        <m:ctrlPr>
                          <a:rPr lang="en-US" i="1">
                            <a:latin typeface="Cambria Math" panose="02040503050406030204" pitchFamily="18" charset="0"/>
                          </a:rPr>
                        </m:ctrlPr>
                      </m:sSupPr>
                      <m:e>
                        <m:r>
                          <a:rPr lang="en-US">
                            <a:latin typeface="Cambria Math" panose="02040503050406030204"/>
                          </a:rPr>
                          <m:t>𝑝</m:t>
                        </m:r>
                      </m:e>
                      <m:sup>
                        <m:r>
                          <a:rPr lang="en-US">
                            <a:latin typeface="Cambria Math" panose="02040503050406030204"/>
                          </a:rPr>
                          <m:t>∗</m:t>
                        </m:r>
                      </m:sup>
                    </m:sSup>
                    <m:r>
                      <a:rPr lang="en-US">
                        <a:latin typeface="Cambria Math" panose="02040503050406030204"/>
                      </a:rPr>
                      <m:t>=0.5091</m:t>
                    </m:r>
                  </m:oMath>
                </a14:m>
                <a:r>
                  <a:rPr sz="2000" dirty="0"/>
                  <a:t> (50.91%)</a:t>
                </a:r>
              </a:p>
              <a:p>
                <a:pPr>
                  <a:spcBef>
                    <a:spcPts val="200"/>
                  </a:spcBef>
                  <a:spcAft>
                    <a:spcPts val="200"/>
                  </a:spcAft>
                </a:pPr>
                <a:r>
                  <a:rPr sz="2000" dirty="0"/>
                  <a:t>Step 2: Expected future value of call</a:t>
                </a:r>
                <a:r>
                  <a:rPr lang="en-US" sz="2000" dirty="0"/>
                  <a:t> (certainty equivalent)</a:t>
                </a:r>
                <a:endParaRPr sz="2000" dirty="0"/>
              </a:p>
              <a:p>
                <a:pPr lvl="1">
                  <a:spcBef>
                    <a:spcPts val="200"/>
                  </a:spcBef>
                  <a:spcAft>
                    <a:spcPts val="200"/>
                  </a:spcAft>
                </a:pPr>
                <a14:m>
                  <m:oMath xmlns:m="http://schemas.openxmlformats.org/officeDocument/2006/math">
                    <m:r>
                      <a:rPr lang="en-US">
                        <a:latin typeface="Cambria Math" panose="02040503050406030204"/>
                      </a:rPr>
                      <m:t>0.5091×$28+0.4909×$0=$14.25</m:t>
                    </m:r>
                  </m:oMath>
                </a14:m>
                <a:endParaRPr sz="2000" dirty="0"/>
              </a:p>
              <a:p>
                <a:pPr>
                  <a:spcBef>
                    <a:spcPts val="200"/>
                  </a:spcBef>
                  <a:spcAft>
                    <a:spcPts val="200"/>
                  </a:spcAft>
                </a:pPr>
                <a:r>
                  <a:rPr sz="2000" dirty="0"/>
                  <a:t>Step 3: Discount at risk-free rate</a:t>
                </a:r>
              </a:p>
              <a:p>
                <a:pPr lvl="1">
                  <a:spcBef>
                    <a:spcPts val="200"/>
                  </a:spcBef>
                  <a:spcAft>
                    <a:spcPts val="200"/>
                  </a:spcAft>
                </a:pPr>
                <a14:m>
                  <m:oMath xmlns:m="http://schemas.openxmlformats.org/officeDocument/2006/math">
                    <m:r>
                      <a:rPr lang="en-US">
                        <a:latin typeface="Cambria Math" panose="02040503050406030204"/>
                      </a:rPr>
                      <m:t>𝐶</m:t>
                    </m:r>
                    <m:r>
                      <a:rPr lang="en-US">
                        <a:latin typeface="Cambria Math" panose="02040503050406030204"/>
                      </a:rPr>
                      <m:t>=$14.25/1.02=$13.98</m:t>
                    </m:r>
                  </m:oMath>
                </a14:m>
                <a:endParaRPr sz="2000" dirty="0"/>
              </a:p>
              <a:p>
                <a:pPr>
                  <a:spcBef>
                    <a:spcPts val="200"/>
                  </a:spcBef>
                  <a:spcAft>
                    <a:spcPts val="200"/>
                  </a:spcAft>
                </a:pPr>
                <a:r>
                  <a:rPr sz="2000" dirty="0"/>
                  <a:t>Same answer as replicating portfolio!</a:t>
                </a:r>
              </a:p>
            </p:txBody>
          </p:sp>
        </mc:Choice>
        <mc:Fallback xmlns="">
          <p:sp>
            <p:nvSpPr>
              <p:cNvPr id="3" name="Content Placeholder 2"/>
              <p:cNvSpPr>
                <a:spLocks noGrp="1" noRot="1" noChangeAspect="1" noMove="1" noResize="1" noEditPoints="1" noAdjustHandles="1" noChangeArrowheads="1" noChangeShapeType="1" noTextEdit="1"/>
              </p:cNvSpPr>
              <p:nvPr>
                <p:ph sz="half" idx="1"/>
              </p:nvPr>
            </p:nvSpPr>
            <p:spPr>
              <a:blipFill>
                <a:blip r:embed="rId3"/>
                <a:stretch>
                  <a:fillRect l="-562"/>
                </a:stretch>
              </a:blipFill>
            </p:spPr>
            <p:txBody>
              <a:bodyPr/>
              <a:lstStyle/>
              <a:p>
                <a:r>
                  <a:rPr lang="en-SG">
                    <a:noFill/>
                  </a:rPr>
                  <a:t> </a:t>
                </a:r>
              </a:p>
            </p:txBody>
          </p:sp>
        </mc:Fallback>
      </mc:AlternateContent>
      <p:pic>
        <p:nvPicPr>
          <p:cNvPr id="6" name="Picture 5">
            <a:extLst>
              <a:ext uri="{FF2B5EF4-FFF2-40B4-BE49-F238E27FC236}">
                <a16:creationId xmlns:a16="http://schemas.microsoft.com/office/drawing/2014/main" id="{674DDBE9-12E3-28D2-C1CB-5FA614056301}"/>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534389" y="2472928"/>
            <a:ext cx="4595574" cy="344668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The Risk-Neutral Probability</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a:spcBef>
                    <a:spcPts val="200"/>
                  </a:spcBef>
                  <a:spcAft>
                    <a:spcPts val="200"/>
                  </a:spcAft>
                  <a:buNone/>
                </a:pPr>
                <a:r>
                  <a:rPr sz="2000" b="1"/>
                  <a:t>General formula for the risk-neutral probability of a price rise:</a:t>
                </a:r>
              </a:p>
              <a:p>
                <a:pPr lvl="1">
                  <a:spcBef>
                    <a:spcPts val="200"/>
                  </a:spcBef>
                  <a:spcAft>
                    <a:spcPts val="200"/>
                  </a:spcAft>
                </a:pPr>
                <a14:m>
                  <m:oMath xmlns:m="http://schemas.openxmlformats.org/officeDocument/2006/math">
                    <m:sSup>
                      <m:sSupPr>
                        <m:ctrlPr>
                          <a:rPr lang="en-US" i="1">
                            <a:latin typeface="Cambria Math" panose="02040503050406030204" pitchFamily="18" charset="0"/>
                          </a:rPr>
                        </m:ctrlPr>
                      </m:sSupPr>
                      <m:e>
                        <m:r>
                          <a:rPr lang="en-US">
                            <a:latin typeface="Cambria Math" panose="02040503050406030204"/>
                          </a:rPr>
                          <m:t>𝑝</m:t>
                        </m:r>
                      </m:e>
                      <m:sup>
                        <m:r>
                          <a:rPr lang="en-US">
                            <a:latin typeface="Cambria Math" panose="02040503050406030204"/>
                          </a:rPr>
                          <m:t>∗</m:t>
                        </m:r>
                      </m:sup>
                    </m:sSup>
                    <m:r>
                      <a:rPr lang="en-US">
                        <a:latin typeface="Cambria Math" panose="02040503050406030204"/>
                      </a:rPr>
                      <m:t>=</m:t>
                    </m:r>
                    <m:f>
                      <m:fPr>
                        <m:ctrlPr>
                          <a:rPr lang="en-US" i="1">
                            <a:latin typeface="Cambria Math" panose="02040503050406030204" pitchFamily="18" charset="0"/>
                          </a:rPr>
                        </m:ctrlPr>
                      </m:fPr>
                      <m:num>
                        <m:r>
                          <a:rPr lang="en-US">
                            <a:latin typeface="Cambria Math" panose="02040503050406030204"/>
                          </a:rPr>
                          <m:t>(</m:t>
                        </m:r>
                        <m:r>
                          <a:rPr lang="en-US">
                            <a:latin typeface="Cambria Math" panose="02040503050406030204"/>
                          </a:rPr>
                          <m:t>1</m:t>
                        </m:r>
                        <m:r>
                          <a:rPr lang="en-US">
                            <a:latin typeface="Cambria Math" panose="02040503050406030204"/>
                          </a:rPr>
                          <m:t>+</m:t>
                        </m:r>
                        <m:r>
                          <a:rPr lang="en-US">
                            <a:latin typeface="Cambria Math" panose="02040503050406030204"/>
                          </a:rPr>
                          <m:t>𝑟</m:t>
                        </m:r>
                        <m:r>
                          <a:rPr lang="en-US">
                            <a:latin typeface="Cambria Math" panose="02040503050406030204"/>
                          </a:rPr>
                          <m:t>)−</m:t>
                        </m:r>
                        <m:r>
                          <a:rPr lang="en-US">
                            <a:latin typeface="Cambria Math" panose="02040503050406030204"/>
                          </a:rPr>
                          <m:t>𝑑</m:t>
                        </m:r>
                      </m:num>
                      <m:den>
                        <m:r>
                          <a:rPr lang="en-US">
                            <a:latin typeface="Cambria Math" panose="02040503050406030204"/>
                          </a:rPr>
                          <m:t>𝑢</m:t>
                        </m:r>
                        <m:r>
                          <a:rPr lang="en-US">
                            <a:latin typeface="Cambria Math" panose="02040503050406030204"/>
                          </a:rPr>
                          <m:t>−</m:t>
                        </m:r>
                        <m:r>
                          <a:rPr lang="en-US">
                            <a:latin typeface="Cambria Math" panose="02040503050406030204"/>
                          </a:rPr>
                          <m:t>𝑑</m:t>
                        </m:r>
                      </m:den>
                    </m:f>
                  </m:oMath>
                </a14:m>
                <a:endParaRPr sz="2000" b="1"/>
              </a:p>
              <a:p>
                <a:pPr>
                  <a:spcBef>
                    <a:spcPts val="200"/>
                  </a:spcBef>
                  <a:spcAft>
                    <a:spcPts val="200"/>
                  </a:spcAft>
                  <a:buNone/>
                </a:pPr>
                <a:r>
                  <a:rPr sz="2000" b="1"/>
                  <a:t>Amazon example:</a:t>
                </a:r>
              </a:p>
              <a:p>
                <a:pPr lvl="1">
                  <a:spcBef>
                    <a:spcPts val="200"/>
                  </a:spcBef>
                  <a:spcAft>
                    <a:spcPts val="200"/>
                  </a:spcAft>
                </a:pPr>
                <a14:m>
                  <m:oMath xmlns:m="http://schemas.openxmlformats.org/officeDocument/2006/math">
                    <m:sSup>
                      <m:sSupPr>
                        <m:ctrlPr>
                          <a:rPr lang="en-US" i="1">
                            <a:latin typeface="Cambria Math" panose="02040503050406030204" pitchFamily="18" charset="0"/>
                          </a:rPr>
                        </m:ctrlPr>
                      </m:sSupPr>
                      <m:e>
                        <m:r>
                          <a:rPr lang="en-US">
                            <a:latin typeface="Cambria Math" panose="02040503050406030204"/>
                          </a:rPr>
                          <m:t>𝑝</m:t>
                        </m:r>
                      </m:e>
                      <m:sup>
                        <m:r>
                          <a:rPr lang="en-US">
                            <a:latin typeface="Cambria Math" panose="02040503050406030204"/>
                          </a:rPr>
                          <m:t>∗</m:t>
                        </m:r>
                      </m:sup>
                    </m:sSup>
                    <m:r>
                      <a:rPr lang="en-US">
                        <a:latin typeface="Cambria Math" panose="02040503050406030204"/>
                      </a:rPr>
                      <m:t>=</m:t>
                    </m:r>
                    <m:f>
                      <m:fPr>
                        <m:ctrlPr>
                          <a:rPr lang="en-US" i="1">
                            <a:latin typeface="Cambria Math" panose="02040503050406030204" pitchFamily="18" charset="0"/>
                          </a:rPr>
                        </m:ctrlPr>
                      </m:fPr>
                      <m:num>
                        <m:r>
                          <a:rPr lang="en-US">
                            <a:latin typeface="Cambria Math" panose="02040503050406030204"/>
                          </a:rPr>
                          <m:t>1</m:t>
                        </m:r>
                        <m:r>
                          <a:rPr lang="en-US">
                            <a:latin typeface="Cambria Math" panose="02040503050406030204"/>
                          </a:rPr>
                          <m:t>.</m:t>
                        </m:r>
                        <m:r>
                          <a:rPr lang="en-US">
                            <a:latin typeface="Cambria Math" panose="02040503050406030204"/>
                          </a:rPr>
                          <m:t>02</m:t>
                        </m:r>
                        <m:r>
                          <a:rPr lang="en-US">
                            <a:latin typeface="Cambria Math" panose="02040503050406030204"/>
                          </a:rPr>
                          <m:t>−</m:t>
                        </m:r>
                        <m:r>
                          <a:rPr lang="en-US">
                            <a:latin typeface="Cambria Math" panose="02040503050406030204"/>
                          </a:rPr>
                          <m:t>0</m:t>
                        </m:r>
                        <m:r>
                          <a:rPr lang="en-US">
                            <a:latin typeface="Cambria Math" panose="02040503050406030204"/>
                          </a:rPr>
                          <m:t>.</m:t>
                        </m:r>
                        <m:r>
                          <a:rPr lang="en-US">
                            <a:latin typeface="Cambria Math" panose="02040503050406030204"/>
                          </a:rPr>
                          <m:t>833</m:t>
                        </m:r>
                      </m:num>
                      <m:den>
                        <m:r>
                          <a:rPr lang="en-US">
                            <a:latin typeface="Cambria Math" panose="02040503050406030204"/>
                          </a:rPr>
                          <m:t>1</m:t>
                        </m:r>
                        <m:r>
                          <a:rPr lang="en-US">
                            <a:latin typeface="Cambria Math" panose="02040503050406030204"/>
                          </a:rPr>
                          <m:t>.</m:t>
                        </m:r>
                        <m:r>
                          <a:rPr lang="en-US">
                            <a:latin typeface="Cambria Math" panose="02040503050406030204"/>
                          </a:rPr>
                          <m:t>20</m:t>
                        </m:r>
                        <m:r>
                          <a:rPr lang="en-US">
                            <a:latin typeface="Cambria Math" panose="02040503050406030204"/>
                          </a:rPr>
                          <m:t>−</m:t>
                        </m:r>
                        <m:r>
                          <a:rPr lang="en-US">
                            <a:latin typeface="Cambria Math" panose="02040503050406030204"/>
                          </a:rPr>
                          <m:t>0</m:t>
                        </m:r>
                        <m:r>
                          <a:rPr lang="en-US">
                            <a:latin typeface="Cambria Math" panose="02040503050406030204"/>
                          </a:rPr>
                          <m:t>.</m:t>
                        </m:r>
                        <m:r>
                          <a:rPr lang="en-US">
                            <a:latin typeface="Cambria Math" panose="02040503050406030204"/>
                          </a:rPr>
                          <m:t>833</m:t>
                        </m:r>
                      </m:den>
                    </m:f>
                    <m:r>
                      <a:rPr lang="en-US">
                        <a:latin typeface="Cambria Math" panose="02040503050406030204"/>
                      </a:rPr>
                      <m:t>=</m:t>
                    </m:r>
                    <m:r>
                      <a:rPr lang="en-US">
                        <a:latin typeface="Cambria Math" panose="02040503050406030204"/>
                      </a:rPr>
                      <m:t>0</m:t>
                    </m:r>
                    <m:r>
                      <a:rPr lang="en-US">
                        <a:latin typeface="Cambria Math" panose="02040503050406030204"/>
                      </a:rPr>
                      <m:t>.</m:t>
                    </m:r>
                    <m:r>
                      <a:rPr lang="en-US">
                        <a:latin typeface="Cambria Math" panose="02040503050406030204"/>
                      </a:rPr>
                      <m:t>5091</m:t>
                    </m:r>
                  </m:oMath>
                </a14:m>
                <a:endParaRPr sz="2000" b="1"/>
              </a:p>
              <a:p>
                <a:pPr>
                  <a:spcBef>
                    <a:spcPts val="200"/>
                  </a:spcBef>
                  <a:spcAft>
                    <a:spcPts val="200"/>
                  </a:spcAft>
                </a:pPr>
                <a:r>
                  <a:rPr sz="2000"/>
                  <a:t>This is NOT the true probability that Amazon stock will rise</a:t>
                </a:r>
              </a:p>
              <a:p>
                <a:pPr lvl="1">
                  <a:spcBef>
                    <a:spcPts val="200"/>
                  </a:spcBef>
                  <a:spcAft>
                    <a:spcPts val="200"/>
                  </a:spcAft>
                </a:pPr>
                <a:r>
                  <a:rPr sz="2000"/>
                  <a:t>Risk-averse investors require more than the risk-free rate → the true probability is higher</a:t>
                </a:r>
              </a:p>
              <a:p>
                <a:pPr>
                  <a:spcBef>
                    <a:spcPts val="200"/>
                  </a:spcBef>
                  <a:spcAft>
                    <a:spcPts val="200"/>
                  </a:spcAft>
                </a:pPr>
                <a14:m>
                  <m:oMath xmlns:m="http://schemas.openxmlformats.org/officeDocument/2006/math">
                    <m:sSup>
                      <m:sSupPr>
                        <m:ctrlPr>
                          <a:rPr lang="en-US" i="1">
                            <a:latin typeface="Cambria Math" panose="02040503050406030204" pitchFamily="18" charset="0"/>
                          </a:rPr>
                        </m:ctrlPr>
                      </m:sSupPr>
                      <m:e>
                        <m:r>
                          <a:rPr lang="en-US">
                            <a:latin typeface="Cambria Math" panose="02040503050406030204"/>
                          </a:rPr>
                          <m:t>𝑝</m:t>
                        </m:r>
                      </m:e>
                      <m:sup>
                        <m:r>
                          <a:rPr lang="en-US">
                            <a:latin typeface="Cambria Math" panose="02040503050406030204"/>
                          </a:rPr>
                          <m:t>∗</m:t>
                        </m:r>
                      </m:sup>
                    </m:sSup>
                  </m:oMath>
                </a14:m>
                <a:r>
                  <a:rPr sz="2000"/>
                  <a:t> is the probability a risk-neutral investor would assign to make the expected return equal the risk-free rate</a:t>
                </a:r>
              </a:p>
              <a:p>
                <a:pPr>
                  <a:spcBef>
                    <a:spcPts val="200"/>
                  </a:spcBef>
                  <a:spcAft>
                    <a:spcPts val="200"/>
                  </a:spcAft>
                </a:pPr>
                <a:r>
                  <a:rPr sz="2000" b="1"/>
                  <a:t>Certainty equivalent:</a:t>
                </a:r>
                <a:r>
                  <a:rPr sz="2000"/>
                  <a:t> the risk-neutral expected value is the certain amount worth the same as the risky payoff</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552" r="-55" b="-1824"/>
                </a:stretch>
              </a:blipFill>
            </p:spPr>
            <p:txBody>
              <a:bodyPr/>
              <a:lstStyle/>
              <a:p>
                <a:r>
                  <a:rPr lang="en-SG">
                    <a:noFill/>
                  </a:rPr>
                  <a:t> </a:t>
                </a:r>
              </a:p>
            </p:txBody>
          </p:sp>
        </mc:Fallback>
      </mc:AlternateContent>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3" name="Rectangle 12">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5" name="Rectangle 14">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7" name="Rectangle 16">
            <a:extLst>
              <a:ext uri="{FF2B5EF4-FFF2-40B4-BE49-F238E27FC236}">
                <a16:creationId xmlns:a16="http://schemas.microsoft.com/office/drawing/2014/main" id="{B36BEBD5-A373-4C8C-8C06-CD8007E22F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title"/>
          </p:nvPr>
        </p:nvSpPr>
        <p:spPr>
          <a:xfrm>
            <a:off x="581192" y="702156"/>
            <a:ext cx="11029616" cy="1013800"/>
          </a:xfrm>
        </p:spPr>
        <p:txBody>
          <a:bodyPr vert="horz" lIns="91440" tIns="45720" rIns="91440" bIns="45720" rtlCol="0" anchor="b">
            <a:normAutofit/>
          </a:bodyPr>
          <a:lstStyle/>
          <a:p>
            <a:r>
              <a:rPr lang="en-US">
                <a:solidFill>
                  <a:srgbClr val="FFFFFF"/>
                </a:solidFill>
              </a:rPr>
              <a:t>Valuing the Amazon Put Option</a:t>
            </a:r>
          </a:p>
        </p:txBody>
      </p:sp>
      <mc:AlternateContent xmlns:mc="http://schemas.openxmlformats.org/markup-compatibility/2006" xmlns:a14="http://schemas.microsoft.com/office/drawing/2010/main">
        <mc:Choice Requires="a14">
          <p:sp>
            <p:nvSpPr>
              <p:cNvPr id="3" name="Content Placeholder 2"/>
              <p:cNvSpPr>
                <a:spLocks noGrp="1"/>
              </p:cNvSpPr>
              <p:nvPr>
                <p:ph sz="half" idx="1"/>
              </p:nvPr>
            </p:nvSpPr>
            <p:spPr>
              <a:xfrm>
                <a:off x="581192" y="2180496"/>
                <a:ext cx="7225075" cy="3678303"/>
              </a:xfrm>
            </p:spPr>
            <p:txBody>
              <a:bodyPr vert="horz" lIns="91440" tIns="45720" rIns="91440" bIns="45720" rtlCol="0" anchor="ctr">
                <a:normAutofit lnSpcReduction="10000"/>
              </a:bodyPr>
              <a:lstStyle/>
              <a:p>
                <a:r>
                  <a:rPr lang="en-US" sz="2000" dirty="0"/>
                  <a:t>Six-month put, X = $140</a:t>
                </a:r>
              </a:p>
              <a:p>
                <a:pPr lvl="1"/>
                <a:r>
                  <a:rPr lang="en-US" sz="1800" dirty="0"/>
                  <a:t>Up: put pays $0 (stock at $168)</a:t>
                </a:r>
              </a:p>
              <a:p>
                <a:pPr lvl="1"/>
                <a:r>
                  <a:rPr lang="en-US" sz="1800" dirty="0"/>
                  <a:t>Down: put pays $140 - $116.67 = $23.33</a:t>
                </a:r>
              </a:p>
              <a:p>
                <a:r>
                  <a:rPr lang="en-US" sz="2000" dirty="0"/>
                  <a:t>Replicating portfolio:</a:t>
                </a:r>
              </a:p>
              <a:p>
                <a:pPr lvl="1"/>
                <a14:m>
                  <m:oMath xmlns:m="http://schemas.openxmlformats.org/officeDocument/2006/math">
                    <m:r>
                      <a:rPr lang="en-US" sz="1800">
                        <a:latin typeface="Cambria Math" panose="02040503050406030204" pitchFamily="18" charset="0"/>
                      </a:rPr>
                      <m:t>𝛿</m:t>
                    </m:r>
                    <m:r>
                      <a:rPr lang="en-US" sz="1800">
                        <a:latin typeface="Cambria Math" panose="02040503050406030204" pitchFamily="18" charset="0"/>
                      </a:rPr>
                      <m:t>=(0−23.33)/(168−116.67)=−0.4545</m:t>
                    </m:r>
                  </m:oMath>
                </a14:m>
                <a:endParaRPr lang="en-US" sz="1800" dirty="0"/>
              </a:p>
              <a:p>
                <a:pPr lvl="1"/>
                <a:r>
                  <a:rPr lang="en-US" sz="1800" dirty="0"/>
                  <a:t>Sell 0.4545 shares, lend PV of $76.36 (same value as before for PV)</a:t>
                </a:r>
              </a:p>
              <a:p>
                <a:pPr lvl="1"/>
                <a:r>
                  <a:rPr lang="en-US" sz="1800" dirty="0"/>
                  <a:t>Put value </a:t>
                </a:r>
                <a14:m>
                  <m:oMath xmlns:m="http://schemas.openxmlformats.org/officeDocument/2006/math">
                    <m:r>
                      <a:rPr lang="en-US" sz="1800">
                        <a:latin typeface="Cambria Math" panose="02040503050406030204" pitchFamily="18" charset="0"/>
                      </a:rPr>
                      <m:t>=−0.4545×140+76.36/1.02=$11.23</m:t>
                    </m:r>
                  </m:oMath>
                </a14:m>
                <a:endParaRPr lang="en-US" sz="1800" dirty="0"/>
              </a:p>
              <a:p>
                <a:r>
                  <a:rPr lang="en-US" sz="2000" dirty="0"/>
                  <a:t>Risk-neutral: </a:t>
                </a:r>
                <a14:m>
                  <m:oMath xmlns:m="http://schemas.openxmlformats.org/officeDocument/2006/math">
                    <m:r>
                      <a:rPr lang="en-US" sz="2000">
                        <a:latin typeface="Cambria Math" panose="02040503050406030204" pitchFamily="18" charset="0"/>
                      </a:rPr>
                      <m:t>(0.5091×0+0.4909×23.33)/1.02=$11.23</m:t>
                    </m:r>
                  </m:oMath>
                </a14:m>
                <a:endParaRPr lang="en-US" sz="2000" dirty="0"/>
              </a:p>
              <a:p>
                <a:pPr lvl="1"/>
                <a:r>
                  <a:rPr lang="en-US" sz="1800" dirty="0"/>
                  <a:t>Same subjective probability as before. </a:t>
                </a:r>
              </a:p>
            </p:txBody>
          </p:sp>
        </mc:Choice>
        <mc:Fallback xmlns="">
          <p:sp>
            <p:nvSpPr>
              <p:cNvPr id="3" name="Content Placeholder 2"/>
              <p:cNvSpPr>
                <a:spLocks noGrp="1" noRot="1" noChangeAspect="1" noMove="1" noResize="1" noEditPoints="1" noAdjustHandles="1" noChangeArrowheads="1" noChangeShapeType="1" noTextEdit="1"/>
              </p:cNvSpPr>
              <p:nvPr>
                <p:ph sz="half" idx="1"/>
              </p:nvPr>
            </p:nvSpPr>
            <p:spPr>
              <a:xfrm>
                <a:off x="581192" y="2180496"/>
                <a:ext cx="7225075" cy="3678303"/>
              </a:xfrm>
              <a:blipFill>
                <a:blip r:embed="rId3"/>
                <a:stretch>
                  <a:fillRect l="-422" b="-166"/>
                </a:stretch>
              </a:blipFill>
            </p:spPr>
            <p:txBody>
              <a:bodyPr/>
              <a:lstStyle/>
              <a:p>
                <a:r>
                  <a:rPr lang="en-SG">
                    <a:noFill/>
                  </a:rPr>
                  <a:t> </a:t>
                </a:r>
              </a:p>
            </p:txBody>
          </p:sp>
        </mc:Fallback>
      </mc:AlternateContent>
      <p:pic>
        <p:nvPicPr>
          <p:cNvPr id="6" name="Picture 5">
            <a:extLst>
              <a:ext uri="{FF2B5EF4-FFF2-40B4-BE49-F238E27FC236}">
                <a16:creationId xmlns:a16="http://schemas.microsoft.com/office/drawing/2014/main" id="{5655B07D-2231-F6A8-5978-F571E78134EB}"/>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r="34677" b="-8"/>
          <a:stretch>
            <a:fillRect/>
          </a:stretch>
        </p:blipFill>
        <p:spPr>
          <a:xfrm>
            <a:off x="8051799" y="1871133"/>
            <a:ext cx="3683001" cy="4504267"/>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Put-Call Parity: A Consistency Check</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a:spcBef>
                    <a:spcPts val="200"/>
                  </a:spcBef>
                  <a:spcAft>
                    <a:spcPts val="200"/>
                  </a:spcAft>
                </a:pPr>
                <a:r>
                  <a:rPr sz="2000" dirty="0"/>
                  <a:t>For European options with the same X and maturity:</a:t>
                </a:r>
              </a:p>
              <a:p>
                <a:pPr lvl="1">
                  <a:spcBef>
                    <a:spcPts val="200"/>
                  </a:spcBef>
                  <a:spcAft>
                    <a:spcPts val="200"/>
                  </a:spcAft>
                </a:pPr>
                <a14:m>
                  <m:oMath xmlns:m="http://schemas.openxmlformats.org/officeDocument/2006/math">
                    <m:r>
                      <a:rPr lang="en-US">
                        <a:latin typeface="Cambria Math" panose="02040503050406030204"/>
                      </a:rPr>
                      <m:t>𝑃</m:t>
                    </m:r>
                    <m:r>
                      <a:rPr lang="en-US">
                        <a:latin typeface="Cambria Math" panose="02040503050406030204"/>
                      </a:rPr>
                      <m:t>=</m:t>
                    </m:r>
                    <m:r>
                      <a:rPr lang="en-US">
                        <a:latin typeface="Cambria Math" panose="02040503050406030204"/>
                      </a:rPr>
                      <m:t>𝐶</m:t>
                    </m:r>
                    <m:r>
                      <a:rPr lang="en-US">
                        <a:latin typeface="Cambria Math" panose="02040503050406030204"/>
                      </a:rPr>
                      <m:t>+</m:t>
                    </m:r>
                    <m:r>
                      <a:rPr lang="en-US">
                        <a:latin typeface="Cambria Math" panose="02040503050406030204"/>
                      </a:rPr>
                      <m:t>𝑃𝑉</m:t>
                    </m:r>
                    <m:r>
                      <a:rPr lang="en-US">
                        <a:latin typeface="Cambria Math" panose="02040503050406030204"/>
                      </a:rPr>
                      <m:t>(</m:t>
                    </m:r>
                    <m:r>
                      <a:rPr lang="en-US">
                        <a:latin typeface="Cambria Math" panose="02040503050406030204"/>
                      </a:rPr>
                      <m:t>𝑋</m:t>
                    </m:r>
                    <m:r>
                      <a:rPr lang="en-US">
                        <a:latin typeface="Cambria Math" panose="02040503050406030204"/>
                      </a:rPr>
                      <m:t>)−</m:t>
                    </m:r>
                    <m:r>
                      <a:rPr lang="en-US">
                        <a:latin typeface="Cambria Math" panose="02040503050406030204"/>
                      </a:rPr>
                      <m:t>𝑆</m:t>
                    </m:r>
                  </m:oMath>
                </a14:m>
                <a:endParaRPr sz="2000" dirty="0"/>
              </a:p>
              <a:p>
                <a:pPr>
                  <a:spcBef>
                    <a:spcPts val="200"/>
                  </a:spcBef>
                  <a:spcAft>
                    <a:spcPts val="200"/>
                  </a:spcAft>
                  <a:buNone/>
                </a:pPr>
                <a:r>
                  <a:rPr sz="2000" b="1" dirty="0"/>
                  <a:t>Amazon check:</a:t>
                </a:r>
              </a:p>
              <a:p>
                <a:pPr lvl="1">
                  <a:spcBef>
                    <a:spcPts val="200"/>
                  </a:spcBef>
                  <a:spcAft>
                    <a:spcPts val="200"/>
                  </a:spcAft>
                </a:pPr>
                <a14:m>
                  <m:oMath xmlns:m="http://schemas.openxmlformats.org/officeDocument/2006/math">
                    <m:r>
                      <a:rPr lang="en-US">
                        <a:latin typeface="Cambria Math" panose="02040503050406030204"/>
                      </a:rPr>
                      <m:t>𝑃</m:t>
                    </m:r>
                    <m:r>
                      <a:rPr lang="en-US">
                        <a:latin typeface="Cambria Math" panose="02040503050406030204"/>
                      </a:rPr>
                      <m:t>=</m:t>
                    </m:r>
                    <m:r>
                      <a:rPr lang="en-US">
                        <a:latin typeface="Cambria Math" panose="02040503050406030204"/>
                      </a:rPr>
                      <m:t>13</m:t>
                    </m:r>
                    <m:r>
                      <a:rPr lang="en-US">
                        <a:latin typeface="Cambria Math" panose="02040503050406030204"/>
                      </a:rPr>
                      <m:t>.</m:t>
                    </m:r>
                    <m:r>
                      <a:rPr lang="en-US">
                        <a:latin typeface="Cambria Math" panose="02040503050406030204"/>
                      </a:rPr>
                      <m:t>98</m:t>
                    </m:r>
                    <m:r>
                      <a:rPr lang="en-US">
                        <a:latin typeface="Cambria Math" panose="02040503050406030204"/>
                      </a:rPr>
                      <m:t>+</m:t>
                    </m:r>
                    <m:f>
                      <m:fPr>
                        <m:ctrlPr>
                          <a:rPr lang="en-US" i="1">
                            <a:latin typeface="Cambria Math" panose="02040503050406030204" pitchFamily="18" charset="0"/>
                          </a:rPr>
                        </m:ctrlPr>
                      </m:fPr>
                      <m:num>
                        <m:r>
                          <a:rPr lang="en-US">
                            <a:latin typeface="Cambria Math" panose="02040503050406030204"/>
                          </a:rPr>
                          <m:t>140</m:t>
                        </m:r>
                      </m:num>
                      <m:den>
                        <m:r>
                          <a:rPr lang="en-US">
                            <a:latin typeface="Cambria Math" panose="02040503050406030204"/>
                          </a:rPr>
                          <m:t>1</m:t>
                        </m:r>
                        <m:r>
                          <a:rPr lang="en-US">
                            <a:latin typeface="Cambria Math" panose="02040503050406030204"/>
                          </a:rPr>
                          <m:t>.</m:t>
                        </m:r>
                        <m:r>
                          <a:rPr lang="en-US">
                            <a:latin typeface="Cambria Math" panose="02040503050406030204"/>
                          </a:rPr>
                          <m:t>02</m:t>
                        </m:r>
                      </m:den>
                    </m:f>
                    <m:r>
                      <a:rPr lang="en-US">
                        <a:latin typeface="Cambria Math" panose="02040503050406030204"/>
                      </a:rPr>
                      <m:t>−</m:t>
                    </m:r>
                    <m:r>
                      <a:rPr lang="en-US">
                        <a:latin typeface="Cambria Math" panose="02040503050406030204"/>
                      </a:rPr>
                      <m:t>140</m:t>
                    </m:r>
                    <m:r>
                      <a:rPr lang="en-US">
                        <a:latin typeface="Cambria Math" panose="02040503050406030204"/>
                      </a:rPr>
                      <m:t>=$</m:t>
                    </m:r>
                    <m:r>
                      <a:rPr lang="en-US">
                        <a:latin typeface="Cambria Math" panose="02040503050406030204"/>
                      </a:rPr>
                      <m:t>11</m:t>
                    </m:r>
                    <m:r>
                      <a:rPr lang="en-US">
                        <a:latin typeface="Cambria Math" panose="02040503050406030204"/>
                      </a:rPr>
                      <m:t>.</m:t>
                    </m:r>
                    <m:r>
                      <a:rPr lang="en-US">
                        <a:latin typeface="Cambria Math" panose="02040503050406030204"/>
                      </a:rPr>
                      <m:t>23</m:t>
                    </m:r>
                  </m:oMath>
                </a14:m>
                <a:endParaRPr sz="2000" b="1" dirty="0"/>
              </a:p>
              <a:p>
                <a:pPr>
                  <a:spcBef>
                    <a:spcPts val="200"/>
                  </a:spcBef>
                  <a:spcAft>
                    <a:spcPts val="200"/>
                  </a:spcAft>
                </a:pPr>
                <a:r>
                  <a:rPr sz="2000" dirty="0"/>
                  <a:t>Matches our replicating portfolio and risk-neutral valuations exactly</a:t>
                </a:r>
              </a:p>
              <a:p>
                <a:pPr>
                  <a:spcBef>
                    <a:spcPts val="200"/>
                  </a:spcBef>
                  <a:spcAft>
                    <a:spcPts val="200"/>
                  </a:spcAft>
                  <a:buNone/>
                </a:pPr>
                <a:r>
                  <a:rPr sz="2000" b="1" dirty="0"/>
                  <a:t>Summary of two equivalent methods:</a:t>
                </a:r>
              </a:p>
              <a:p>
                <a:pPr marL="781200" lvl="1" indent="-457200">
                  <a:spcBef>
                    <a:spcPts val="200"/>
                  </a:spcBef>
                  <a:spcAft>
                    <a:spcPts val="200"/>
                  </a:spcAft>
                  <a:buFont typeface="+mj-lt"/>
                  <a:buAutoNum type="arabicPeriod"/>
                </a:pPr>
                <a:r>
                  <a:rPr sz="2000" dirty="0"/>
                  <a:t>Replicating portfolio: find </a:t>
                </a:r>
                <a14:m>
                  <m:oMath xmlns:m="http://schemas.openxmlformats.org/officeDocument/2006/math">
                    <m:r>
                      <a:rPr lang="en-US">
                        <a:latin typeface="Cambria Math" panose="02040503050406030204"/>
                      </a:rPr>
                      <m:t>𝛿</m:t>
                    </m:r>
                  </m:oMath>
                </a14:m>
                <a:r>
                  <a:rPr sz="2000" dirty="0"/>
                  <a:t> shares + loan that replicate option payoffs</a:t>
                </a:r>
              </a:p>
              <a:p>
                <a:pPr marL="781200" lvl="1" indent="-457200">
                  <a:spcBef>
                    <a:spcPts val="200"/>
                  </a:spcBef>
                  <a:spcAft>
                    <a:spcPts val="200"/>
                  </a:spcAft>
                  <a:buFont typeface="+mj-lt"/>
                  <a:buAutoNum type="arabicPeriod"/>
                </a:pPr>
                <a:r>
                  <a:rPr sz="2000" dirty="0"/>
                  <a:t>Risk-neutral: pretend investors are risk-neutral, discount expected payoff at </a:t>
                </a:r>
                <a14:m>
                  <m:oMath xmlns:m="http://schemas.openxmlformats.org/officeDocument/2006/math">
                    <m:sSub>
                      <m:sSubPr>
                        <m:ctrlPr>
                          <a:rPr lang="en-US" i="1">
                            <a:latin typeface="Cambria Math" panose="02040503050406030204" pitchFamily="18" charset="0"/>
                          </a:rPr>
                        </m:ctrlPr>
                      </m:sSubPr>
                      <m:e>
                        <m:r>
                          <a:rPr lang="en-US">
                            <a:latin typeface="Cambria Math" panose="02040503050406030204"/>
                          </a:rPr>
                          <m:t>𝑟</m:t>
                        </m:r>
                      </m:e>
                      <m:sub>
                        <m:r>
                          <a:rPr lang="en-US">
                            <a:latin typeface="Cambria Math" panose="02040503050406030204"/>
                          </a:rPr>
                          <m:t>𝑓</m:t>
                        </m:r>
                      </m:sub>
                    </m:sSub>
                  </m:oMath>
                </a14:m>
                <a:endParaRPr sz="2000" dirty="0"/>
              </a:p>
              <a:p>
                <a:pPr>
                  <a:spcBef>
                    <a:spcPts val="200"/>
                  </a:spcBef>
                  <a:spcAft>
                    <a:spcPts val="200"/>
                  </a:spcAft>
                </a:pPr>
                <a:r>
                  <a:rPr sz="2000" dirty="0"/>
                  <a:t>Both methods always give the same answer because they rest on the same no-arbitrage logic</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552"/>
                </a:stretch>
              </a:blipFill>
            </p:spPr>
            <p:txBody>
              <a:bodyPr/>
              <a:lstStyle/>
              <a:p>
                <a:r>
                  <a:rPr lang="en-SG">
                    <a:noFill/>
                  </a:rPr>
                  <a:t> </a:t>
                </a:r>
              </a:p>
            </p:txBody>
          </p:sp>
        </mc:Fallback>
      </mc:AlternateContent>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1" name="Rectangle 10">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3" name="Rectangle 12">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5" name="Rectangle 14">
            <a:extLst>
              <a:ext uri="{FF2B5EF4-FFF2-40B4-BE49-F238E27FC236}">
                <a16:creationId xmlns:a16="http://schemas.microsoft.com/office/drawing/2014/main" id="{B36BEBD5-A373-4C8C-8C06-CD8007E22F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title"/>
          </p:nvPr>
        </p:nvSpPr>
        <p:spPr>
          <a:xfrm>
            <a:off x="581192" y="702156"/>
            <a:ext cx="11029616" cy="1013800"/>
          </a:xfrm>
        </p:spPr>
        <p:txBody>
          <a:bodyPr vert="horz" lIns="91440" tIns="45720" rIns="91440" bIns="45720" rtlCol="0" anchor="b">
            <a:normAutofit/>
          </a:bodyPr>
          <a:lstStyle/>
          <a:p>
            <a:r>
              <a:rPr lang="en-US">
                <a:solidFill>
                  <a:srgbClr val="FFFFFF"/>
                </a:solidFill>
              </a:rPr>
              <a:t>The Binomial Method: Adding Realism</a:t>
            </a:r>
          </a:p>
        </p:txBody>
      </p:sp>
      <p:sp>
        <p:nvSpPr>
          <p:cNvPr id="4" name="Content Placeholder 3"/>
          <p:cNvSpPr>
            <a:spLocks noGrp="1"/>
          </p:cNvSpPr>
          <p:nvPr>
            <p:ph sz="half" idx="2"/>
          </p:nvPr>
        </p:nvSpPr>
        <p:spPr>
          <a:xfrm>
            <a:off x="581192" y="2180496"/>
            <a:ext cx="7225075" cy="3678303"/>
          </a:xfrm>
        </p:spPr>
        <p:txBody>
          <a:bodyPr vert="horz" lIns="91440" tIns="45720" rIns="91440" bIns="45720" rtlCol="0" anchor="ctr">
            <a:normAutofit/>
          </a:bodyPr>
          <a:lstStyle/>
          <a:p>
            <a:r>
              <a:rPr lang="en-US" dirty="0"/>
              <a:t>One step: stock takes only 2 values (unrealistic)</a:t>
            </a:r>
          </a:p>
          <a:p>
            <a:r>
              <a:rPr lang="en-US" dirty="0"/>
              <a:t>Solution: divide option life into many short periods</a:t>
            </a:r>
          </a:p>
          <a:p>
            <a:pPr lvl="1"/>
            <a:r>
              <a:rPr lang="en-US" dirty="0"/>
              <a:t>Each period: stock goes up or down</a:t>
            </a:r>
          </a:p>
          <a:p>
            <a:pPr lvl="1"/>
            <a:r>
              <a:rPr lang="en-US" dirty="0"/>
              <a:t>More periods = wider range of final prices</a:t>
            </a:r>
          </a:p>
          <a:p>
            <a:r>
              <a:rPr lang="en-US" dirty="0"/>
              <a:t>Two 3-month periods give 3 possible prices at maturity</a:t>
            </a:r>
          </a:p>
          <a:p>
            <a:r>
              <a:rPr lang="en-US" dirty="0"/>
              <a:t>26 weekly periods give 27 possible prices</a:t>
            </a:r>
          </a:p>
          <a:p>
            <a:r>
              <a:rPr lang="en-US" dirty="0"/>
              <a:t>As periods increase, distribution approaches lognormal</a:t>
            </a:r>
          </a:p>
          <a:p>
            <a:r>
              <a:rPr lang="en-US" dirty="0"/>
              <a:t>Work backward through the tree to find today's value</a:t>
            </a:r>
          </a:p>
        </p:txBody>
      </p:sp>
      <p:pic>
        <p:nvPicPr>
          <p:cNvPr id="3" name="Picture 2" descr="slide11_1.png">
            <a:extLst>
              <a:ext uri="{FF2B5EF4-FFF2-40B4-BE49-F238E27FC236}">
                <a16:creationId xmlns:a16="http://schemas.microsoft.com/office/drawing/2014/main" id="{1F151720-9A79-C3F1-D215-285E061C30EA}"/>
              </a:ext>
            </a:extLst>
          </p:cNvPr>
          <p:cNvPicPr>
            <a:picLocks noChangeAspect="1"/>
          </p:cNvPicPr>
          <p:nvPr/>
        </p:nvPicPr>
        <p:blipFill>
          <a:blip r:embed="rId2"/>
          <a:srcRect r="14606" b="3"/>
          <a:stretch>
            <a:fillRect/>
          </a:stretch>
        </p:blipFill>
        <p:spPr>
          <a:xfrm>
            <a:off x="8051799" y="1871133"/>
            <a:ext cx="3683001" cy="4504267"/>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dirty="0"/>
              <a:t>Two-Step Binomial: Amazon Example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a:spcBef>
                    <a:spcPts val="200"/>
                  </a:spcBef>
                  <a:spcAft>
                    <a:spcPts val="200"/>
                  </a:spcAft>
                </a:pPr>
                <a:r>
                  <a:rPr sz="2000"/>
                  <a:t>Divide six months into two 3-month periods</a:t>
                </a:r>
              </a:p>
              <a:p>
                <a:pPr>
                  <a:spcBef>
                    <a:spcPts val="200"/>
                  </a:spcBef>
                  <a:spcAft>
                    <a:spcPts val="200"/>
                  </a:spcAft>
                </a:pPr>
                <a:r>
                  <a:rPr sz="2000"/>
                  <a:t>Each quarter: </a:t>
                </a:r>
                <a14:m>
                  <m:oMath xmlns:m="http://schemas.openxmlformats.org/officeDocument/2006/math">
                    <m:r>
                      <a:rPr lang="en-US">
                        <a:latin typeface="Cambria Math" panose="02040503050406030204"/>
                      </a:rPr>
                      <m:t>𝑢</m:t>
                    </m:r>
                    <m:r>
                      <a:rPr lang="en-US">
                        <a:latin typeface="Cambria Math" panose="02040503050406030204"/>
                      </a:rPr>
                      <m:t>=</m:t>
                    </m:r>
                    <m:sSup>
                      <m:sSupPr>
                        <m:ctrlPr>
                          <a:rPr lang="en-US" i="1">
                            <a:latin typeface="Cambria Math" panose="02040503050406030204" pitchFamily="18" charset="0"/>
                          </a:rPr>
                        </m:ctrlPr>
                      </m:sSupPr>
                      <m:e>
                        <m:r>
                          <a:rPr lang="en-US">
                            <a:latin typeface="Cambria Math" panose="02040503050406030204"/>
                          </a:rPr>
                          <m:t>𝑒</m:t>
                        </m:r>
                      </m:e>
                      <m:sup>
                        <m:r>
                          <a:rPr lang="en-US">
                            <a:latin typeface="Cambria Math" panose="02040503050406030204"/>
                          </a:rPr>
                          <m:t>𝜎</m:t>
                        </m:r>
                        <m:rad>
                          <m:radPr>
                            <m:degHide m:val="on"/>
                            <m:ctrlPr>
                              <a:rPr lang="en-US" i="1">
                                <a:latin typeface="Cambria Math" panose="02040503050406030204" pitchFamily="18" charset="0"/>
                              </a:rPr>
                            </m:ctrlPr>
                          </m:radPr>
                          <m:deg/>
                          <m:e>
                            <m:r>
                              <a:rPr lang="en-US">
                                <a:latin typeface="Cambria Math" panose="02040503050406030204"/>
                              </a:rPr>
                              <m:t>h</m:t>
                            </m:r>
                          </m:e>
                        </m:rad>
                      </m:sup>
                    </m:sSup>
                    <m:r>
                      <a:rPr lang="en-US">
                        <a:latin typeface="Cambria Math" panose="02040503050406030204"/>
                      </a:rPr>
                      <m:t>=</m:t>
                    </m:r>
                    <m:sSup>
                      <m:sSupPr>
                        <m:ctrlPr>
                          <a:rPr lang="en-US" i="1">
                            <a:latin typeface="Cambria Math" panose="02040503050406030204" pitchFamily="18" charset="0"/>
                          </a:rPr>
                        </m:ctrlPr>
                      </m:sSupPr>
                      <m:e>
                        <m:r>
                          <a:rPr lang="en-US">
                            <a:latin typeface="Cambria Math" panose="02040503050406030204"/>
                          </a:rPr>
                          <m:t>𝑒</m:t>
                        </m:r>
                      </m:e>
                      <m:sup>
                        <m:r>
                          <a:rPr lang="en-US">
                            <a:latin typeface="Cambria Math" panose="02040503050406030204"/>
                          </a:rPr>
                          <m:t>0</m:t>
                        </m:r>
                        <m:r>
                          <a:rPr lang="en-US">
                            <a:latin typeface="Cambria Math" panose="02040503050406030204"/>
                          </a:rPr>
                          <m:t>.</m:t>
                        </m:r>
                        <m:r>
                          <a:rPr lang="en-US">
                            <a:latin typeface="Cambria Math" panose="02040503050406030204"/>
                          </a:rPr>
                          <m:t>258</m:t>
                        </m:r>
                        <m:rad>
                          <m:radPr>
                            <m:degHide m:val="on"/>
                            <m:ctrlPr>
                              <a:rPr lang="en-US" i="1">
                                <a:latin typeface="Cambria Math" panose="02040503050406030204" pitchFamily="18" charset="0"/>
                              </a:rPr>
                            </m:ctrlPr>
                          </m:radPr>
                          <m:deg/>
                          <m:e>
                            <m:r>
                              <a:rPr lang="en-US">
                                <a:latin typeface="Cambria Math" panose="02040503050406030204"/>
                              </a:rPr>
                              <m:t>0</m:t>
                            </m:r>
                            <m:r>
                              <a:rPr lang="en-US">
                                <a:latin typeface="Cambria Math" panose="02040503050406030204"/>
                              </a:rPr>
                              <m:t>.</m:t>
                            </m:r>
                            <m:r>
                              <a:rPr lang="en-US">
                                <a:latin typeface="Cambria Math" panose="02040503050406030204"/>
                              </a:rPr>
                              <m:t>25</m:t>
                            </m:r>
                          </m:e>
                        </m:rad>
                      </m:sup>
                    </m:sSup>
                    <m:r>
                      <a:rPr lang="en-US">
                        <a:latin typeface="Cambria Math" panose="02040503050406030204"/>
                      </a:rPr>
                      <m:t>=</m:t>
                    </m:r>
                    <m:r>
                      <a:rPr lang="en-US">
                        <a:latin typeface="Cambria Math" panose="02040503050406030204"/>
                      </a:rPr>
                      <m:t>1</m:t>
                    </m:r>
                    <m:r>
                      <a:rPr lang="en-US">
                        <a:latin typeface="Cambria Math" panose="02040503050406030204"/>
                      </a:rPr>
                      <m:t>.</m:t>
                    </m:r>
                    <m:r>
                      <a:rPr lang="en-US">
                        <a:latin typeface="Cambria Math" panose="02040503050406030204"/>
                      </a:rPr>
                      <m:t>1376</m:t>
                    </m:r>
                  </m:oMath>
                </a14:m>
                <a:r>
                  <a:rPr sz="2000"/>
                  <a:t>, </a:t>
                </a:r>
                <a14:m>
                  <m:oMath xmlns:m="http://schemas.openxmlformats.org/officeDocument/2006/math">
                    <m:r>
                      <a:rPr lang="en-US">
                        <a:latin typeface="Cambria Math" panose="02040503050406030204"/>
                      </a:rPr>
                      <m:t>𝑑</m:t>
                    </m:r>
                    <m:r>
                      <a:rPr lang="en-US">
                        <a:latin typeface="Cambria Math" panose="02040503050406030204"/>
                      </a:rPr>
                      <m:t>=</m:t>
                    </m:r>
                    <m:r>
                      <a:rPr lang="en-US">
                        <a:latin typeface="Cambria Math" panose="02040503050406030204"/>
                      </a:rPr>
                      <m:t>1</m:t>
                    </m:r>
                    <m:r>
                      <a:rPr lang="en-US">
                        <a:latin typeface="Cambria Math" panose="02040503050406030204"/>
                      </a:rPr>
                      <m:t>/</m:t>
                    </m:r>
                    <m:r>
                      <a:rPr lang="en-US">
                        <a:latin typeface="Cambria Math" panose="02040503050406030204"/>
                      </a:rPr>
                      <m:t>𝑢</m:t>
                    </m:r>
                    <m:r>
                      <a:rPr lang="en-US">
                        <a:latin typeface="Cambria Math" panose="02040503050406030204"/>
                      </a:rPr>
                      <m:t>=</m:t>
                    </m:r>
                    <m:r>
                      <a:rPr lang="en-US">
                        <a:latin typeface="Cambria Math" panose="02040503050406030204"/>
                      </a:rPr>
                      <m:t>0</m:t>
                    </m:r>
                    <m:r>
                      <a:rPr lang="en-US">
                        <a:latin typeface="Cambria Math" panose="02040503050406030204"/>
                      </a:rPr>
                      <m:t>.</m:t>
                    </m:r>
                    <m:r>
                      <a:rPr lang="en-US">
                        <a:latin typeface="Cambria Math" panose="02040503050406030204"/>
                      </a:rPr>
                      <m:t>8790</m:t>
                    </m:r>
                  </m:oMath>
                </a14:m>
                <a:endParaRPr sz="2000"/>
              </a:p>
              <a:p>
                <a:pPr>
                  <a:spcBef>
                    <a:spcPts val="200"/>
                  </a:spcBef>
                  <a:spcAft>
                    <a:spcPts val="200"/>
                  </a:spcAft>
                  <a:buNone/>
                </a:pPr>
                <a:r>
                  <a:rPr sz="2000" b="1"/>
                  <a:t>Stock price tree:</a:t>
                </a:r>
              </a:p>
              <a:p>
                <a:pPr lvl="1">
                  <a:spcBef>
                    <a:spcPts val="200"/>
                  </a:spcBef>
                  <a:spcAft>
                    <a:spcPts val="200"/>
                  </a:spcAft>
                </a:pPr>
                <a:r>
                  <a:rPr sz="2000"/>
                  <a:t>Now: $140</a:t>
                </a:r>
              </a:p>
              <a:p>
                <a:pPr lvl="1">
                  <a:spcBef>
                    <a:spcPts val="200"/>
                  </a:spcBef>
                  <a:spcAft>
                    <a:spcPts val="200"/>
                  </a:spcAft>
                </a:pPr>
                <a:r>
                  <a:rPr sz="2000"/>
                  <a:t>Month 3: $159.26 (up) or $123.07 (down)</a:t>
                </a:r>
              </a:p>
              <a:p>
                <a:pPr lvl="1">
                  <a:spcBef>
                    <a:spcPts val="200"/>
                  </a:spcBef>
                  <a:spcAft>
                    <a:spcPts val="200"/>
                  </a:spcAft>
                </a:pPr>
                <a:r>
                  <a:rPr sz="2000"/>
                  <a:t>Month 6: $181.18, $140, or $108.17</a:t>
                </a:r>
              </a:p>
              <a:p>
                <a:pPr>
                  <a:spcBef>
                    <a:spcPts val="200"/>
                  </a:spcBef>
                  <a:spcAft>
                    <a:spcPts val="200"/>
                  </a:spcAft>
                </a:pPr>
                <a:r>
                  <a:rPr sz="2000" b="1"/>
                  <a:t>Option values at month 6</a:t>
                </a:r>
                <a:r>
                  <a:rPr sz="2000"/>
                  <a:t> (call with X = $140):</a:t>
                </a:r>
              </a:p>
              <a:p>
                <a:pPr lvl="1">
                  <a:spcBef>
                    <a:spcPts val="200"/>
                  </a:spcBef>
                  <a:spcAft>
                    <a:spcPts val="200"/>
                  </a:spcAft>
                </a:pPr>
                <a:r>
                  <a:rPr sz="2000"/>
                  <a:t>$181.18 → call worth $41.18</a:t>
                </a:r>
              </a:p>
              <a:p>
                <a:pPr lvl="1">
                  <a:spcBef>
                    <a:spcPts val="200"/>
                  </a:spcBef>
                  <a:spcAft>
                    <a:spcPts val="200"/>
                  </a:spcAft>
                </a:pPr>
                <a:r>
                  <a:rPr sz="2000"/>
                  <a:t>$140 → call worth $0</a:t>
                </a:r>
              </a:p>
              <a:p>
                <a:pPr lvl="1">
                  <a:spcBef>
                    <a:spcPts val="200"/>
                  </a:spcBef>
                  <a:spcAft>
                    <a:spcPts val="200"/>
                  </a:spcAft>
                </a:pPr>
                <a:r>
                  <a:rPr sz="2000"/>
                  <a:t>$108.17 → call worth $0</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552" t="-166" b="-2156"/>
                </a:stretch>
              </a:blipFill>
            </p:spPr>
            <p:txBody>
              <a:bodyPr/>
              <a:lstStyle/>
              <a:p>
                <a:r>
                  <a:rPr lang="en-SG">
                    <a:noFill/>
                  </a:rPr>
                  <a:t> </a:t>
                </a:r>
              </a:p>
            </p:txBody>
          </p:sp>
        </mc:Fallback>
      </mc:AlternateContent>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4D93D-03CC-30B7-D882-73F635C8ED03}"/>
              </a:ext>
            </a:extLst>
          </p:cNvPr>
          <p:cNvSpPr>
            <a:spLocks noGrp="1"/>
          </p:cNvSpPr>
          <p:nvPr>
            <p:ph type="title"/>
          </p:nvPr>
        </p:nvSpPr>
        <p:spPr/>
        <p:txBody>
          <a:bodyPr/>
          <a:lstStyle/>
          <a:p>
            <a:r>
              <a:rPr lang="en-SG" dirty="0"/>
              <a:t>Two-Step Binomial: Amazon Example</a:t>
            </a:r>
          </a:p>
        </p:txBody>
      </p:sp>
      <p:sp>
        <p:nvSpPr>
          <p:cNvPr id="4" name="Slide Number Placeholder 3">
            <a:extLst>
              <a:ext uri="{FF2B5EF4-FFF2-40B4-BE49-F238E27FC236}">
                <a16:creationId xmlns:a16="http://schemas.microsoft.com/office/drawing/2014/main" id="{5FCDE3EC-30BE-5D1D-B4D9-C7FEB41DE691}"/>
              </a:ext>
            </a:extLst>
          </p:cNvPr>
          <p:cNvSpPr>
            <a:spLocks noGrp="1"/>
          </p:cNvSpPr>
          <p:nvPr>
            <p:ph type="sldNum" sz="quarter" idx="12"/>
          </p:nvPr>
        </p:nvSpPr>
        <p:spPr/>
        <p:txBody>
          <a:bodyPr/>
          <a:lstStyle/>
          <a:p>
            <a:fld id="{7128DA7F-F6FE-453F-B8BB-1900E7257DA6}" type="slidenum">
              <a:rPr lang="en-US" smtClean="0"/>
              <a:t>17</a:t>
            </a:fld>
            <a:endParaRPr lang="en-US" dirty="0"/>
          </a:p>
        </p:txBody>
      </p:sp>
      <p:pic>
        <p:nvPicPr>
          <p:cNvPr id="6" name="Picture 5" descr="slide13_2.png">
            <a:extLst>
              <a:ext uri="{FF2B5EF4-FFF2-40B4-BE49-F238E27FC236}">
                <a16:creationId xmlns:a16="http://schemas.microsoft.com/office/drawing/2014/main" id="{ED9AFD12-2FB2-B395-09C5-17F4DD42C146}"/>
              </a:ext>
            </a:extLst>
          </p:cNvPr>
          <p:cNvPicPr>
            <a:picLocks noChangeAspect="1"/>
          </p:cNvPicPr>
          <p:nvPr/>
        </p:nvPicPr>
        <p:blipFill>
          <a:blip r:embed="rId2"/>
          <a:stretch>
            <a:fillRect/>
          </a:stretch>
        </p:blipFill>
        <p:spPr>
          <a:xfrm>
            <a:off x="6225078" y="2376151"/>
            <a:ext cx="5422392" cy="3480589"/>
          </a:xfrm>
          <a:prstGeom prst="rect">
            <a:avLst/>
          </a:prstGeom>
        </p:spPr>
      </p:pic>
      <p:pic>
        <p:nvPicPr>
          <p:cNvPr id="7" name="Picture 6" descr="slide15_3.png">
            <a:extLst>
              <a:ext uri="{FF2B5EF4-FFF2-40B4-BE49-F238E27FC236}">
                <a16:creationId xmlns:a16="http://schemas.microsoft.com/office/drawing/2014/main" id="{1D646E6C-F42C-E0B3-64BB-2B48722D55B2}"/>
              </a:ext>
            </a:extLst>
          </p:cNvPr>
          <p:cNvPicPr>
            <a:picLocks noChangeAspect="1"/>
          </p:cNvPicPr>
          <p:nvPr/>
        </p:nvPicPr>
        <p:blipFill>
          <a:blip r:embed="rId3"/>
          <a:stretch>
            <a:fillRect/>
          </a:stretch>
        </p:blipFill>
        <p:spPr>
          <a:xfrm>
            <a:off x="544530" y="2448898"/>
            <a:ext cx="5422390" cy="3407842"/>
          </a:xfrm>
          <a:prstGeom prst="rect">
            <a:avLst/>
          </a:prstGeom>
        </p:spPr>
      </p:pic>
    </p:spTree>
    <p:extLst>
      <p:ext uri="{BB962C8B-B14F-4D97-AF65-F5344CB8AC3E}">
        <p14:creationId xmlns:p14="http://schemas.microsoft.com/office/powerpoint/2010/main" val="27593969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Working Backward Through the Binomial Tree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a:spcBef>
                    <a:spcPts val="200"/>
                  </a:spcBef>
                  <a:spcAft>
                    <a:spcPts val="200"/>
                  </a:spcAft>
                  <a:buNone/>
                </a:pPr>
                <a:r>
                  <a:rPr sz="2000" b="1" dirty="0"/>
                  <a:t>Quarterly risk-neutral probability:</a:t>
                </a:r>
              </a:p>
              <a:p>
                <a:pPr lvl="1">
                  <a:spcBef>
                    <a:spcPts val="200"/>
                  </a:spcBef>
                  <a:spcAft>
                    <a:spcPts val="200"/>
                  </a:spcAft>
                </a:pPr>
                <a14:m>
                  <m:oMath xmlns:m="http://schemas.openxmlformats.org/officeDocument/2006/math">
                    <m:sSup>
                      <m:sSupPr>
                        <m:ctrlPr>
                          <a:rPr lang="en-US" i="1" smtClean="0">
                            <a:latin typeface="Cambria Math" panose="02040503050406030204" pitchFamily="18" charset="0"/>
                          </a:rPr>
                        </m:ctrlPr>
                      </m:sSupPr>
                      <m:e>
                        <m:r>
                          <a:rPr lang="en-US">
                            <a:latin typeface="Cambria Math" panose="02040503050406030204"/>
                          </a:rPr>
                          <m:t>𝑝</m:t>
                        </m:r>
                      </m:e>
                      <m:sup>
                        <m:r>
                          <a:rPr lang="en-US">
                            <a:latin typeface="Cambria Math" panose="02040503050406030204"/>
                          </a:rPr>
                          <m:t>∗</m:t>
                        </m:r>
                      </m:sup>
                    </m:sSup>
                    <m:r>
                      <a:rPr lang="en-US">
                        <a:latin typeface="Cambria Math" panose="02040503050406030204"/>
                      </a:rPr>
                      <m:t>=</m:t>
                    </m:r>
                    <m:f>
                      <m:fPr>
                        <m:ctrlPr>
                          <a:rPr lang="en-US" i="1" smtClean="0">
                            <a:latin typeface="Cambria Math" panose="02040503050406030204" pitchFamily="18" charset="0"/>
                          </a:rPr>
                        </m:ctrlPr>
                      </m:fPr>
                      <m:num>
                        <m:r>
                          <a:rPr lang="en-US" b="0" i="1" smtClean="0">
                            <a:latin typeface="Cambria Math" panose="02040503050406030204" pitchFamily="18" charset="0"/>
                          </a:rPr>
                          <m:t>(</m:t>
                        </m:r>
                        <m:r>
                          <a:rPr lang="en-US" b="0" i="1" smtClean="0">
                            <a:latin typeface="Cambria Math" panose="02040503050406030204" pitchFamily="18" charset="0"/>
                          </a:rPr>
                          <m:t>1</m:t>
                        </m:r>
                        <m:r>
                          <a:rPr lang="en-US" b="0" i="1" smtClean="0">
                            <a:latin typeface="Cambria Math" panose="02040503050406030204" pitchFamily="18" charset="0"/>
                          </a:rPr>
                          <m:t>+</m:t>
                        </m:r>
                        <m:r>
                          <m:rPr>
                            <m:sty m:val="p"/>
                          </m:rPr>
                          <a:rPr lang="en-US" b="0" i="1" smtClean="0">
                            <a:latin typeface="Cambria Math" panose="02040503050406030204" pitchFamily="18" charset="0"/>
                          </a:rPr>
                          <m:t>r</m:t>
                        </m:r>
                        <m:r>
                          <a:rPr lang="en-US" b="0" i="1" smtClean="0">
                            <a:latin typeface="Cambria Math" panose="02040503050406030204" pitchFamily="18" charset="0"/>
                          </a:rPr>
                          <m:t>)−</m:t>
                        </m:r>
                        <m:r>
                          <m:rPr>
                            <m:sty m:val="p"/>
                          </m:rPr>
                          <a:rPr lang="en-US" b="0" i="1" smtClean="0">
                            <a:latin typeface="Cambria Math" panose="02040503050406030204" pitchFamily="18" charset="0"/>
                          </a:rPr>
                          <m:t>d</m:t>
                        </m:r>
                      </m:num>
                      <m:den>
                        <m:r>
                          <m:rPr>
                            <m:sty m:val="p"/>
                          </m:rPr>
                          <a:rPr lang="en-US" b="0" i="1" smtClean="0">
                            <a:latin typeface="Cambria Math" panose="02040503050406030204" pitchFamily="18" charset="0"/>
                          </a:rPr>
                          <m:t>u</m:t>
                        </m:r>
                        <m:r>
                          <a:rPr lang="en-US" b="0" i="1" smtClean="0">
                            <a:latin typeface="Cambria Math" panose="02040503050406030204" pitchFamily="18" charset="0"/>
                          </a:rPr>
                          <m:t>−</m:t>
                        </m:r>
                        <m:r>
                          <m:rPr>
                            <m:sty m:val="p"/>
                          </m:rPr>
                          <a:rPr lang="en-US" b="0" i="1" smtClean="0">
                            <a:latin typeface="Cambria Math" panose="02040503050406030204" pitchFamily="18" charset="0"/>
                          </a:rPr>
                          <m:t>d</m:t>
                        </m:r>
                      </m:den>
                    </m:f>
                    <m:r>
                      <a:rPr lang="en-US" b="0" i="1" smtClean="0">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a:rPr>
                          <m:t>1</m:t>
                        </m:r>
                        <m:r>
                          <a:rPr lang="en-US">
                            <a:latin typeface="Cambria Math" panose="02040503050406030204"/>
                          </a:rPr>
                          <m:t>.</m:t>
                        </m:r>
                        <m:r>
                          <a:rPr lang="en-US">
                            <a:latin typeface="Cambria Math" panose="02040503050406030204"/>
                          </a:rPr>
                          <m:t>010</m:t>
                        </m:r>
                        <m:r>
                          <a:rPr lang="en-US">
                            <a:latin typeface="Cambria Math" panose="02040503050406030204"/>
                          </a:rPr>
                          <m:t>−</m:t>
                        </m:r>
                        <m:r>
                          <a:rPr lang="en-US">
                            <a:latin typeface="Cambria Math" panose="02040503050406030204"/>
                          </a:rPr>
                          <m:t>0</m:t>
                        </m:r>
                        <m:r>
                          <a:rPr lang="en-US">
                            <a:latin typeface="Cambria Math" panose="02040503050406030204"/>
                          </a:rPr>
                          <m:t>.</m:t>
                        </m:r>
                        <m:r>
                          <a:rPr lang="en-US">
                            <a:latin typeface="Cambria Math" panose="02040503050406030204"/>
                          </a:rPr>
                          <m:t>879</m:t>
                        </m:r>
                      </m:num>
                      <m:den>
                        <m:r>
                          <a:rPr lang="en-US">
                            <a:latin typeface="Cambria Math" panose="02040503050406030204"/>
                          </a:rPr>
                          <m:t>1</m:t>
                        </m:r>
                        <m:r>
                          <a:rPr lang="en-US">
                            <a:latin typeface="Cambria Math" panose="02040503050406030204"/>
                          </a:rPr>
                          <m:t>.</m:t>
                        </m:r>
                        <m:r>
                          <a:rPr lang="en-US">
                            <a:latin typeface="Cambria Math" panose="02040503050406030204"/>
                          </a:rPr>
                          <m:t>1376</m:t>
                        </m:r>
                        <m:r>
                          <a:rPr lang="en-US">
                            <a:latin typeface="Cambria Math" panose="02040503050406030204"/>
                          </a:rPr>
                          <m:t>−</m:t>
                        </m:r>
                        <m:r>
                          <a:rPr lang="en-US">
                            <a:latin typeface="Cambria Math" panose="02040503050406030204"/>
                          </a:rPr>
                          <m:t>0</m:t>
                        </m:r>
                        <m:r>
                          <a:rPr lang="en-US">
                            <a:latin typeface="Cambria Math" panose="02040503050406030204"/>
                          </a:rPr>
                          <m:t>.</m:t>
                        </m:r>
                        <m:r>
                          <a:rPr lang="en-US">
                            <a:latin typeface="Cambria Math" panose="02040503050406030204"/>
                          </a:rPr>
                          <m:t>879</m:t>
                        </m:r>
                      </m:den>
                    </m:f>
                    <m:r>
                      <a:rPr lang="en-US">
                        <a:latin typeface="Cambria Math" panose="02040503050406030204"/>
                      </a:rPr>
                      <m:t>=</m:t>
                    </m:r>
                    <m:r>
                      <a:rPr lang="en-US">
                        <a:latin typeface="Cambria Math" panose="02040503050406030204"/>
                      </a:rPr>
                      <m:t>0</m:t>
                    </m:r>
                    <m:r>
                      <a:rPr lang="en-US">
                        <a:latin typeface="Cambria Math" panose="02040503050406030204"/>
                      </a:rPr>
                      <m:t>.</m:t>
                    </m:r>
                    <m:r>
                      <a:rPr lang="en-US">
                        <a:latin typeface="Cambria Math" panose="02040503050406030204"/>
                      </a:rPr>
                      <m:t>5063</m:t>
                    </m:r>
                  </m:oMath>
                </a14:m>
                <a:endParaRPr sz="2000" b="1" dirty="0"/>
              </a:p>
              <a:p>
                <a:pPr>
                  <a:spcBef>
                    <a:spcPts val="200"/>
                  </a:spcBef>
                  <a:spcAft>
                    <a:spcPts val="200"/>
                  </a:spcAft>
                  <a:buNone/>
                </a:pPr>
                <a:r>
                  <a:rPr sz="2000" b="1" dirty="0"/>
                  <a:t>Option value at month 3 if stock = $159.26:</a:t>
                </a:r>
              </a:p>
              <a:p>
                <a:pPr lvl="1">
                  <a:spcBef>
                    <a:spcPts val="200"/>
                  </a:spcBef>
                  <a:spcAft>
                    <a:spcPts val="200"/>
                  </a:spcAft>
                </a:pPr>
                <a:r>
                  <a:rPr sz="2000" dirty="0"/>
                  <a:t>Expected value at month 6: </a:t>
                </a:r>
                <a14:m>
                  <m:oMath xmlns:m="http://schemas.openxmlformats.org/officeDocument/2006/math">
                    <m:r>
                      <a:rPr lang="en-US">
                        <a:latin typeface="Cambria Math" panose="02040503050406030204"/>
                      </a:rPr>
                      <m:t>0</m:t>
                    </m:r>
                    <m:r>
                      <a:rPr lang="en-US">
                        <a:latin typeface="Cambria Math" panose="02040503050406030204"/>
                      </a:rPr>
                      <m:t>.</m:t>
                    </m:r>
                    <m:r>
                      <a:rPr lang="en-US">
                        <a:latin typeface="Cambria Math" panose="02040503050406030204"/>
                      </a:rPr>
                      <m:t>5063</m:t>
                    </m:r>
                    <m:r>
                      <a:rPr lang="en-US">
                        <a:latin typeface="Cambria Math" panose="02040503050406030204"/>
                      </a:rPr>
                      <m:t>×</m:t>
                    </m:r>
                    <m:r>
                      <a:rPr lang="en-US">
                        <a:latin typeface="Cambria Math" panose="02040503050406030204"/>
                      </a:rPr>
                      <m:t>41</m:t>
                    </m:r>
                    <m:r>
                      <a:rPr lang="en-US">
                        <a:latin typeface="Cambria Math" panose="02040503050406030204"/>
                      </a:rPr>
                      <m:t>.</m:t>
                    </m:r>
                    <m:r>
                      <a:rPr lang="en-US">
                        <a:latin typeface="Cambria Math" panose="02040503050406030204"/>
                      </a:rPr>
                      <m:t>18</m:t>
                    </m:r>
                    <m:r>
                      <a:rPr lang="en-US" b="0" i="0" smtClean="0">
                        <a:latin typeface="Cambria Math" panose="02040503050406030204" pitchFamily="18" charset="0"/>
                      </a:rPr>
                      <m:t> (</m:t>
                    </m:r>
                    <m:r>
                      <m:rPr>
                        <m:sty m:val="p"/>
                      </m:rPr>
                      <a:rPr lang="en-US" b="0" i="0" smtClean="0">
                        <a:latin typeface="Cambria Math" panose="02040503050406030204" pitchFamily="18" charset="0"/>
                      </a:rPr>
                      <m:t>payoff</m:t>
                    </m:r>
                    <m:r>
                      <a:rPr lang="en-US" b="0" i="0" smtClean="0">
                        <a:latin typeface="Cambria Math" panose="02040503050406030204" pitchFamily="18" charset="0"/>
                      </a:rPr>
                      <m:t> </m:t>
                    </m:r>
                    <m:r>
                      <m:rPr>
                        <m:sty m:val="p"/>
                      </m:rPr>
                      <a:rPr lang="en-US" b="0" i="0" smtClean="0">
                        <a:latin typeface="Cambria Math" panose="02040503050406030204" pitchFamily="18" charset="0"/>
                      </a:rPr>
                      <m:t>at</m:t>
                    </m:r>
                    <m:r>
                      <a:rPr lang="en-US" b="0" i="0" smtClean="0">
                        <a:latin typeface="Cambria Math" panose="02040503050406030204" pitchFamily="18" charset="0"/>
                      </a:rPr>
                      <m:t> </m:t>
                    </m:r>
                    <m:r>
                      <m:rPr>
                        <m:sty m:val="p"/>
                      </m:rPr>
                      <a:rPr lang="en-US" b="0" i="0" smtClean="0">
                        <a:latin typeface="Cambria Math" panose="02040503050406030204" pitchFamily="18" charset="0"/>
                      </a:rPr>
                      <m:t>month</m:t>
                    </m:r>
                    <m:r>
                      <a:rPr lang="en-US" b="0" i="0" smtClean="0">
                        <a:latin typeface="Cambria Math" panose="02040503050406030204" pitchFamily="18" charset="0"/>
                      </a:rPr>
                      <m:t> </m:t>
                    </m:r>
                    <m:r>
                      <a:rPr lang="en-US" b="0" i="0" smtClean="0">
                        <a:latin typeface="Cambria Math" panose="02040503050406030204" pitchFamily="18" charset="0"/>
                      </a:rPr>
                      <m:t>6</m:t>
                    </m:r>
                    <m:r>
                      <a:rPr lang="en-US" b="0" i="0" smtClean="0">
                        <a:latin typeface="Cambria Math" panose="02040503050406030204" pitchFamily="18" charset="0"/>
                      </a:rPr>
                      <m:t> </m:t>
                    </m:r>
                    <m:r>
                      <m:rPr>
                        <m:sty m:val="p"/>
                      </m:rPr>
                      <a:rPr lang="en-US" b="0" i="0" smtClean="0">
                        <a:latin typeface="Cambria Math" panose="02040503050406030204" pitchFamily="18" charset="0"/>
                      </a:rPr>
                      <m:t>under</m:t>
                    </m:r>
                    <m:r>
                      <a:rPr lang="en-US" b="0" i="0" smtClean="0">
                        <a:latin typeface="Cambria Math" panose="02040503050406030204" pitchFamily="18" charset="0"/>
                      </a:rPr>
                      <m:t> </m:t>
                    </m:r>
                    <m:r>
                      <m:rPr>
                        <m:sty m:val="p"/>
                      </m:rPr>
                      <a:rPr lang="en-US" b="0" i="0" smtClean="0">
                        <a:latin typeface="Cambria Math" panose="02040503050406030204" pitchFamily="18" charset="0"/>
                      </a:rPr>
                      <m:t>further</m:t>
                    </m:r>
                    <m:r>
                      <a:rPr lang="en-US" b="0" i="0" smtClean="0">
                        <a:latin typeface="Cambria Math" panose="02040503050406030204" pitchFamily="18" charset="0"/>
                      </a:rPr>
                      <m:t> </m:t>
                    </m:r>
                    <m:r>
                      <m:rPr>
                        <m:sty m:val="p"/>
                      </m:rPr>
                      <a:rPr lang="en-US" b="0" i="0" smtClean="0">
                        <a:latin typeface="Cambria Math" panose="02040503050406030204" pitchFamily="18" charset="0"/>
                      </a:rPr>
                      <m:t>up</m:t>
                    </m:r>
                    <m:r>
                      <a:rPr lang="en-US" b="0" i="0" smtClean="0">
                        <a:latin typeface="Cambria Math" panose="02040503050406030204" pitchFamily="18" charset="0"/>
                      </a:rPr>
                      <m:t> </m:t>
                    </m:r>
                    <m:r>
                      <m:rPr>
                        <m:sty m:val="p"/>
                      </m:rPr>
                      <a:rPr lang="en-US" b="0" i="0" smtClean="0">
                        <a:latin typeface="Cambria Math" panose="02040503050406030204" pitchFamily="18" charset="0"/>
                      </a:rPr>
                      <m:t>state</m:t>
                    </m:r>
                    <m:r>
                      <a:rPr lang="en-US" b="0" i="0" smtClean="0">
                        <a:latin typeface="Cambria Math" panose="02040503050406030204" pitchFamily="18" charset="0"/>
                      </a:rPr>
                      <m:t>)+</m:t>
                    </m:r>
                    <m:r>
                      <a:rPr lang="en-US">
                        <a:latin typeface="Cambria Math" panose="02040503050406030204"/>
                      </a:rPr>
                      <m:t>0</m:t>
                    </m:r>
                    <m:r>
                      <a:rPr lang="en-US">
                        <a:latin typeface="Cambria Math" panose="02040503050406030204"/>
                      </a:rPr>
                      <m:t>.</m:t>
                    </m:r>
                    <m:r>
                      <a:rPr lang="en-US">
                        <a:latin typeface="Cambria Math" panose="02040503050406030204"/>
                      </a:rPr>
                      <m:t>4937</m:t>
                    </m:r>
                    <m:r>
                      <a:rPr lang="en-US">
                        <a:latin typeface="Cambria Math" panose="02040503050406030204"/>
                      </a:rPr>
                      <m:t>×</m:t>
                    </m:r>
                    <m:r>
                      <a:rPr lang="en-US">
                        <a:latin typeface="Cambria Math" panose="02040503050406030204"/>
                      </a:rPr>
                      <m:t>0</m:t>
                    </m:r>
                    <m:r>
                      <a:rPr lang="en-US">
                        <a:latin typeface="Cambria Math" panose="02040503050406030204"/>
                      </a:rPr>
                      <m:t>=$</m:t>
                    </m:r>
                    <m:r>
                      <a:rPr lang="en-US">
                        <a:latin typeface="Cambria Math" panose="02040503050406030204"/>
                      </a:rPr>
                      <m:t>20</m:t>
                    </m:r>
                    <m:r>
                      <a:rPr lang="en-US">
                        <a:latin typeface="Cambria Math" panose="02040503050406030204"/>
                      </a:rPr>
                      <m:t>.</m:t>
                    </m:r>
                    <m:r>
                      <a:rPr lang="en-US">
                        <a:latin typeface="Cambria Math" panose="02040503050406030204"/>
                      </a:rPr>
                      <m:t>85</m:t>
                    </m:r>
                  </m:oMath>
                </a14:m>
                <a:endParaRPr sz="2000" dirty="0"/>
              </a:p>
              <a:p>
                <a:pPr lvl="1">
                  <a:spcBef>
                    <a:spcPts val="200"/>
                  </a:spcBef>
                  <a:spcAft>
                    <a:spcPts val="200"/>
                  </a:spcAft>
                </a:pPr>
                <a:r>
                  <a:rPr sz="2000" dirty="0"/>
                  <a:t>Discount: </a:t>
                </a:r>
                <a14:m>
                  <m:oMath xmlns:m="http://schemas.openxmlformats.org/officeDocument/2006/math">
                    <m:r>
                      <a:rPr lang="en-US">
                        <a:latin typeface="Cambria Math" panose="02040503050406030204"/>
                      </a:rPr>
                      <m:t>20</m:t>
                    </m:r>
                    <m:r>
                      <a:rPr lang="en-US">
                        <a:latin typeface="Cambria Math" panose="02040503050406030204"/>
                      </a:rPr>
                      <m:t>.</m:t>
                    </m:r>
                    <m:r>
                      <a:rPr lang="en-US">
                        <a:latin typeface="Cambria Math" panose="02040503050406030204"/>
                      </a:rPr>
                      <m:t>85</m:t>
                    </m:r>
                    <m:r>
                      <a:rPr lang="en-US">
                        <a:latin typeface="Cambria Math" panose="02040503050406030204"/>
                      </a:rPr>
                      <m:t>/</m:t>
                    </m:r>
                    <m:r>
                      <a:rPr lang="en-US">
                        <a:latin typeface="Cambria Math" panose="02040503050406030204"/>
                      </a:rPr>
                      <m:t>1</m:t>
                    </m:r>
                    <m:r>
                      <a:rPr lang="en-US">
                        <a:latin typeface="Cambria Math" panose="02040503050406030204"/>
                      </a:rPr>
                      <m:t>.</m:t>
                    </m:r>
                    <m:r>
                      <a:rPr lang="en-US">
                        <a:latin typeface="Cambria Math" panose="02040503050406030204"/>
                      </a:rPr>
                      <m:t>01</m:t>
                    </m:r>
                    <m:r>
                      <a:rPr lang="en-US">
                        <a:latin typeface="Cambria Math" panose="02040503050406030204"/>
                      </a:rPr>
                      <m:t>=$</m:t>
                    </m:r>
                    <m:r>
                      <a:rPr lang="en-US">
                        <a:latin typeface="Cambria Math" panose="02040503050406030204"/>
                      </a:rPr>
                      <m:t>20</m:t>
                    </m:r>
                    <m:r>
                      <a:rPr lang="en-US">
                        <a:latin typeface="Cambria Math" panose="02040503050406030204"/>
                      </a:rPr>
                      <m:t>.</m:t>
                    </m:r>
                    <m:r>
                      <a:rPr lang="en-US">
                        <a:latin typeface="Cambria Math" panose="02040503050406030204"/>
                      </a:rPr>
                      <m:t>64</m:t>
                    </m:r>
                  </m:oMath>
                </a14:m>
                <a:r>
                  <a:rPr lang="en-US" sz="2000" dirty="0"/>
                  <a:t> (because interest is 1% per quarter).</a:t>
                </a:r>
                <a:endParaRPr sz="2000" dirty="0"/>
              </a:p>
              <a:p>
                <a:pPr>
                  <a:spcBef>
                    <a:spcPts val="200"/>
                  </a:spcBef>
                  <a:spcAft>
                    <a:spcPts val="200"/>
                  </a:spcAft>
                  <a:buNone/>
                </a:pPr>
                <a:r>
                  <a:rPr sz="2000" b="1" dirty="0"/>
                  <a:t>Option value at month 3 if stock = $123.07:</a:t>
                </a:r>
              </a:p>
              <a:p>
                <a:pPr lvl="1">
                  <a:spcBef>
                    <a:spcPts val="200"/>
                  </a:spcBef>
                  <a:spcAft>
                    <a:spcPts val="200"/>
                  </a:spcAft>
                </a:pPr>
                <a:r>
                  <a:rPr sz="2000" dirty="0"/>
                  <a:t>Option is certainly worthless at month 6 → value = $0</a:t>
                </a:r>
              </a:p>
              <a:p>
                <a:pPr>
                  <a:spcBef>
                    <a:spcPts val="200"/>
                  </a:spcBef>
                  <a:spcAft>
                    <a:spcPts val="200"/>
                  </a:spcAft>
                  <a:buNone/>
                </a:pPr>
                <a:r>
                  <a:rPr sz="2000" b="1" dirty="0"/>
                  <a:t>Option value today</a:t>
                </a:r>
                <a:r>
                  <a:rPr lang="en-US" sz="2000" b="1" dirty="0"/>
                  <a:t> (working from stage 2)</a:t>
                </a:r>
                <a:r>
                  <a:rPr sz="2000" b="1" dirty="0"/>
                  <a:t>:</a:t>
                </a:r>
              </a:p>
              <a:p>
                <a:pPr lvl="1">
                  <a:spcBef>
                    <a:spcPts val="200"/>
                  </a:spcBef>
                  <a:spcAft>
                    <a:spcPts val="200"/>
                  </a:spcAft>
                </a:pPr>
                <a14:m>
                  <m:oMath xmlns:m="http://schemas.openxmlformats.org/officeDocument/2006/math">
                    <m:f>
                      <m:fPr>
                        <m:ctrlPr>
                          <a:rPr lang="en-US" i="1">
                            <a:latin typeface="Cambria Math" panose="02040503050406030204" pitchFamily="18" charset="0"/>
                          </a:rPr>
                        </m:ctrlPr>
                      </m:fPr>
                      <m:num>
                        <m:r>
                          <a:rPr lang="en-US">
                            <a:latin typeface="Cambria Math" panose="02040503050406030204"/>
                          </a:rPr>
                          <m:t>0</m:t>
                        </m:r>
                        <m:r>
                          <a:rPr lang="en-US">
                            <a:latin typeface="Cambria Math" panose="02040503050406030204"/>
                          </a:rPr>
                          <m:t>.</m:t>
                        </m:r>
                        <m:r>
                          <a:rPr lang="en-US">
                            <a:latin typeface="Cambria Math" panose="02040503050406030204"/>
                          </a:rPr>
                          <m:t>5063</m:t>
                        </m:r>
                        <m:r>
                          <a:rPr lang="en-US">
                            <a:latin typeface="Cambria Math" panose="02040503050406030204"/>
                          </a:rPr>
                          <m:t>×</m:t>
                        </m:r>
                        <m:r>
                          <a:rPr lang="en-US">
                            <a:latin typeface="Cambria Math" panose="02040503050406030204"/>
                          </a:rPr>
                          <m:t>20</m:t>
                        </m:r>
                        <m:r>
                          <a:rPr lang="en-US">
                            <a:latin typeface="Cambria Math" panose="02040503050406030204"/>
                          </a:rPr>
                          <m:t>.</m:t>
                        </m:r>
                        <m:r>
                          <a:rPr lang="en-US">
                            <a:latin typeface="Cambria Math" panose="02040503050406030204"/>
                          </a:rPr>
                          <m:t>64</m:t>
                        </m:r>
                        <m:r>
                          <a:rPr lang="en-US">
                            <a:latin typeface="Cambria Math" panose="02040503050406030204"/>
                          </a:rPr>
                          <m:t>+</m:t>
                        </m:r>
                        <m:r>
                          <a:rPr lang="en-US">
                            <a:latin typeface="Cambria Math" panose="02040503050406030204"/>
                          </a:rPr>
                          <m:t>0</m:t>
                        </m:r>
                        <m:r>
                          <a:rPr lang="en-US">
                            <a:latin typeface="Cambria Math" panose="02040503050406030204"/>
                          </a:rPr>
                          <m:t>.</m:t>
                        </m:r>
                        <m:r>
                          <a:rPr lang="en-US">
                            <a:latin typeface="Cambria Math" panose="02040503050406030204"/>
                          </a:rPr>
                          <m:t>4937</m:t>
                        </m:r>
                        <m:r>
                          <a:rPr lang="en-US">
                            <a:latin typeface="Cambria Math" panose="02040503050406030204"/>
                          </a:rPr>
                          <m:t>×</m:t>
                        </m:r>
                        <m:r>
                          <a:rPr lang="en-US">
                            <a:latin typeface="Cambria Math" panose="02040503050406030204"/>
                          </a:rPr>
                          <m:t>0</m:t>
                        </m:r>
                      </m:num>
                      <m:den>
                        <m:r>
                          <a:rPr lang="en-US">
                            <a:latin typeface="Cambria Math" panose="02040503050406030204"/>
                          </a:rPr>
                          <m:t>1</m:t>
                        </m:r>
                        <m:r>
                          <a:rPr lang="en-US">
                            <a:latin typeface="Cambria Math" panose="02040503050406030204"/>
                          </a:rPr>
                          <m:t>.</m:t>
                        </m:r>
                        <m:r>
                          <a:rPr lang="en-US">
                            <a:latin typeface="Cambria Math" panose="02040503050406030204"/>
                          </a:rPr>
                          <m:t>01</m:t>
                        </m:r>
                      </m:den>
                    </m:f>
                    <m:r>
                      <a:rPr lang="en-US">
                        <a:latin typeface="Cambria Math" panose="02040503050406030204"/>
                      </a:rPr>
                      <m:t>=$</m:t>
                    </m:r>
                    <m:r>
                      <a:rPr lang="en-US">
                        <a:latin typeface="Cambria Math" panose="02040503050406030204"/>
                      </a:rPr>
                      <m:t>10</m:t>
                    </m:r>
                    <m:r>
                      <a:rPr lang="en-US">
                        <a:latin typeface="Cambria Math" panose="02040503050406030204"/>
                      </a:rPr>
                      <m:t>.</m:t>
                    </m:r>
                    <m:r>
                      <a:rPr lang="en-US">
                        <a:latin typeface="Cambria Math" panose="02040503050406030204"/>
                      </a:rPr>
                      <m:t>35</m:t>
                    </m:r>
                  </m:oMath>
                </a14:m>
                <a:endParaRPr sz="2000" b="1"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552"/>
                </a:stretch>
              </a:blipFill>
            </p:spPr>
            <p:txBody>
              <a:bodyPr/>
              <a:lstStyle/>
              <a:p>
                <a:r>
                  <a:rPr lang="en-SG">
                    <a:noFill/>
                  </a:rPr>
                  <a:t> </a:t>
                </a:r>
              </a:p>
            </p:txBody>
          </p:sp>
        </mc:Fallback>
      </mc:AlternateContent>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Calibrating the Up and Down Moves</a:t>
            </a:r>
          </a:p>
        </p:txBody>
      </p:sp>
      <mc:AlternateContent xmlns:mc="http://schemas.openxmlformats.org/markup-compatibility/2006" xmlns:a14="http://schemas.microsoft.com/office/drawing/2010/main">
        <mc:Choice Requires="a14">
          <p:sp>
            <p:nvSpPr>
              <p:cNvPr id="3" name="Content Placeholder 2"/>
              <p:cNvSpPr>
                <a:spLocks noGrp="1"/>
              </p:cNvSpPr>
              <p:nvPr>
                <p:ph sz="half" idx="1"/>
              </p:nvPr>
            </p:nvSpPr>
            <p:spPr/>
            <p:txBody>
              <a:bodyPr/>
              <a:lstStyle/>
              <a:p>
                <a:pPr>
                  <a:spcBef>
                    <a:spcPts val="200"/>
                  </a:spcBef>
                  <a:spcAft>
                    <a:spcPts val="200"/>
                  </a:spcAft>
                </a:pPr>
                <a:r>
                  <a:rPr sz="2000"/>
                  <a:t>How do we pick </a:t>
                </a:r>
                <a14:m>
                  <m:oMath xmlns:m="http://schemas.openxmlformats.org/officeDocument/2006/math">
                    <m:r>
                      <a:rPr lang="en-US">
                        <a:latin typeface="Cambria Math" panose="02040503050406030204"/>
                      </a:rPr>
                      <m:t>𝑢</m:t>
                    </m:r>
                  </m:oMath>
                </a14:m>
                <a:r>
                  <a:rPr sz="2000"/>
                  <a:t> and </a:t>
                </a:r>
                <a14:m>
                  <m:oMath xmlns:m="http://schemas.openxmlformats.org/officeDocument/2006/math">
                    <m:r>
                      <a:rPr lang="en-US">
                        <a:latin typeface="Cambria Math" panose="02040503050406030204"/>
                      </a:rPr>
                      <m:t>𝑑</m:t>
                    </m:r>
                  </m:oMath>
                </a14:m>
                <a:r>
                  <a:rPr sz="2000"/>
                  <a:t>?</a:t>
                </a:r>
              </a:p>
              <a:p>
                <a:pPr lvl="1">
                  <a:spcBef>
                    <a:spcPts val="200"/>
                  </a:spcBef>
                  <a:spcAft>
                    <a:spcPts val="200"/>
                  </a:spcAft>
                </a:pPr>
                <a:r>
                  <a:rPr sz="2000"/>
                  <a:t>They must be consistent with the stock's volatility</a:t>
                </a:r>
              </a:p>
              <a:p>
                <a:pPr>
                  <a:spcBef>
                    <a:spcPts val="200"/>
                  </a:spcBef>
                  <a:spcAft>
                    <a:spcPts val="200"/>
                  </a:spcAft>
                </a:pPr>
                <a:r>
                  <a:rPr sz="2000"/>
                  <a:t>Formula:</a:t>
                </a:r>
              </a:p>
              <a:p>
                <a:pPr lvl="1">
                  <a:spcBef>
                    <a:spcPts val="200"/>
                  </a:spcBef>
                  <a:spcAft>
                    <a:spcPts val="200"/>
                  </a:spcAft>
                </a:pPr>
                <a14:m>
                  <m:oMath xmlns:m="http://schemas.openxmlformats.org/officeDocument/2006/math">
                    <m:r>
                      <a:rPr lang="en-US">
                        <a:latin typeface="Cambria Math" panose="02040503050406030204"/>
                      </a:rPr>
                      <m:t>𝑢</m:t>
                    </m:r>
                    <m:r>
                      <a:rPr lang="en-US">
                        <a:latin typeface="Cambria Math" panose="02040503050406030204"/>
                      </a:rPr>
                      <m:t>=</m:t>
                    </m:r>
                    <m:sSup>
                      <m:sSupPr>
                        <m:ctrlPr>
                          <a:rPr lang="en-US" i="1">
                            <a:latin typeface="Cambria Math" panose="02040503050406030204" pitchFamily="18" charset="0"/>
                          </a:rPr>
                        </m:ctrlPr>
                      </m:sSupPr>
                      <m:e>
                        <m:r>
                          <a:rPr lang="en-US">
                            <a:latin typeface="Cambria Math" panose="02040503050406030204"/>
                          </a:rPr>
                          <m:t>𝑒</m:t>
                        </m:r>
                      </m:e>
                      <m:sup>
                        <m:r>
                          <a:rPr lang="en-US">
                            <a:latin typeface="Cambria Math" panose="02040503050406030204"/>
                          </a:rPr>
                          <m:t>𝜎</m:t>
                        </m:r>
                        <m:rad>
                          <m:radPr>
                            <m:degHide m:val="on"/>
                            <m:ctrlPr>
                              <a:rPr lang="en-US" i="1">
                                <a:latin typeface="Cambria Math" panose="02040503050406030204" pitchFamily="18" charset="0"/>
                              </a:rPr>
                            </m:ctrlPr>
                          </m:radPr>
                          <m:deg/>
                          <m:e>
                            <m:r>
                              <a:rPr lang="en-US">
                                <a:latin typeface="Cambria Math" panose="02040503050406030204"/>
                              </a:rPr>
                              <m:t>h</m:t>
                            </m:r>
                          </m:e>
                        </m:rad>
                      </m:sup>
                    </m:sSup>
                  </m:oMath>
                </a14:m>
                <a:endParaRPr sz="2000"/>
              </a:p>
              <a:p>
                <a:pPr lvl="1">
                  <a:spcBef>
                    <a:spcPts val="200"/>
                  </a:spcBef>
                  <a:spcAft>
                    <a:spcPts val="200"/>
                  </a:spcAft>
                </a:pPr>
                <a14:m>
                  <m:oMath xmlns:m="http://schemas.openxmlformats.org/officeDocument/2006/math">
                    <m:r>
                      <a:rPr lang="en-US">
                        <a:latin typeface="Cambria Math" panose="02040503050406030204"/>
                      </a:rPr>
                      <m:t>𝑑</m:t>
                    </m:r>
                    <m:r>
                      <a:rPr lang="en-US">
                        <a:latin typeface="Cambria Math" panose="02040503050406030204"/>
                      </a:rPr>
                      <m:t>=1/</m:t>
                    </m:r>
                    <m:r>
                      <a:rPr lang="en-US">
                        <a:latin typeface="Cambria Math" panose="02040503050406030204"/>
                      </a:rPr>
                      <m:t>𝑢</m:t>
                    </m:r>
                  </m:oMath>
                </a14:m>
                <a:endParaRPr sz="2000"/>
              </a:p>
              <a:p>
                <a:pPr>
                  <a:spcBef>
                    <a:spcPts val="200"/>
                  </a:spcBef>
                  <a:spcAft>
                    <a:spcPts val="200"/>
                  </a:spcAft>
                </a:pPr>
                <a14:m>
                  <m:oMath xmlns:m="http://schemas.openxmlformats.org/officeDocument/2006/math">
                    <m:r>
                      <a:rPr lang="en-US">
                        <a:latin typeface="Cambria Math" panose="02040503050406030204"/>
                      </a:rPr>
                      <m:t>𝜎</m:t>
                    </m:r>
                  </m:oMath>
                </a14:m>
                <a:r>
                  <a:rPr sz="2000"/>
                  <a:t> = annualized standard deviation of returns</a:t>
                </a:r>
              </a:p>
              <a:p>
                <a:pPr>
                  <a:spcBef>
                    <a:spcPts val="200"/>
                  </a:spcBef>
                  <a:spcAft>
                    <a:spcPts val="200"/>
                  </a:spcAft>
                </a:pPr>
                <a14:m>
                  <m:oMath xmlns:m="http://schemas.openxmlformats.org/officeDocument/2006/math">
                    <m:r>
                      <a:rPr lang="en-US">
                        <a:latin typeface="Cambria Math" panose="02040503050406030204"/>
                      </a:rPr>
                      <m:t>h</m:t>
                    </m:r>
                  </m:oMath>
                </a14:m>
                <a:r>
                  <a:rPr sz="2000"/>
                  <a:t> = length of each interval as a fraction of a year</a:t>
                </a:r>
              </a:p>
              <a:p>
                <a:pPr>
                  <a:spcBef>
                    <a:spcPts val="200"/>
                  </a:spcBef>
                  <a:spcAft>
                    <a:spcPts val="200"/>
                  </a:spcAft>
                </a:pPr>
                <a:r>
                  <a:rPr sz="2000"/>
                  <a:t>More steps = closer to Black-Scholes value</a:t>
                </a:r>
              </a:p>
            </p:txBody>
          </p:sp>
        </mc:Choice>
        <mc:Fallback xmlns="">
          <p:sp>
            <p:nvSpPr>
              <p:cNvPr id="3" name="Content Placeholder 2"/>
              <p:cNvSpPr>
                <a:spLocks noGrp="1" noRot="1" noChangeAspect="1" noMove="1" noResize="1" noEditPoints="1" noAdjustHandles="1" noChangeArrowheads="1" noChangeShapeType="1" noTextEdit="1"/>
              </p:cNvSpPr>
              <p:nvPr>
                <p:ph sz="half" idx="1"/>
              </p:nvPr>
            </p:nvSpPr>
            <p:spPr>
              <a:blipFill>
                <a:blip r:embed="rId2"/>
                <a:stretch>
                  <a:fillRect l="-562" b="-168"/>
                </a:stretch>
              </a:blipFill>
            </p:spPr>
            <p:txBody>
              <a:bodyPr/>
              <a:lstStyle/>
              <a:p>
                <a:r>
                  <a:rPr lang="en-SG">
                    <a:noFill/>
                  </a:rPr>
                  <a:t> </a:t>
                </a:r>
              </a:p>
            </p:txBody>
          </p:sp>
        </mc:Fallback>
      </mc:AlternateContent>
      <p:pic>
        <p:nvPicPr>
          <p:cNvPr id="4" name="Picture 3" descr="slide18_4.png"/>
          <p:cNvPicPr>
            <a:picLocks noChangeAspect="1"/>
          </p:cNvPicPr>
          <p:nvPr/>
        </p:nvPicPr>
        <p:blipFill>
          <a:blip r:embed="rId3"/>
          <a:stretch>
            <a:fillRect/>
          </a:stretch>
        </p:blipFill>
        <p:spPr>
          <a:xfrm>
            <a:off x="6188417" y="2588166"/>
            <a:ext cx="5422392" cy="291272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Today’s Roadmap</a:t>
            </a:r>
          </a:p>
        </p:txBody>
      </p:sp>
      <p:sp>
        <p:nvSpPr>
          <p:cNvPr id="3" name="Content Placeholder 2"/>
          <p:cNvSpPr>
            <a:spLocks noGrp="1"/>
          </p:cNvSpPr>
          <p:nvPr>
            <p:ph idx="1"/>
          </p:nvPr>
        </p:nvSpPr>
        <p:spPr>
          <a:xfrm>
            <a:off x="514410" y="2477541"/>
            <a:ext cx="11029615" cy="3678303"/>
          </a:xfrm>
        </p:spPr>
        <p:txBody>
          <a:bodyPr>
            <a:noAutofit/>
          </a:bodyPr>
          <a:lstStyle/>
          <a:p>
            <a:pPr>
              <a:spcBef>
                <a:spcPts val="200"/>
              </a:spcBef>
              <a:spcAft>
                <a:spcPts val="200"/>
              </a:spcAft>
            </a:pPr>
            <a:r>
              <a:rPr dirty="0"/>
              <a:t>A Simple Option-Valuation Model (Ch. 22-1)</a:t>
            </a:r>
          </a:p>
          <a:p>
            <a:pPr lvl="1">
              <a:spcBef>
                <a:spcPts val="200"/>
              </a:spcBef>
              <a:spcAft>
                <a:spcPts val="200"/>
              </a:spcAft>
            </a:pPr>
            <a:r>
              <a:rPr sz="1800" dirty="0"/>
              <a:t>Why DCF doesn’t work for options</a:t>
            </a:r>
          </a:p>
          <a:p>
            <a:pPr lvl="1">
              <a:spcBef>
                <a:spcPts val="200"/>
              </a:spcBef>
              <a:spcAft>
                <a:spcPts val="200"/>
              </a:spcAft>
            </a:pPr>
            <a:r>
              <a:rPr sz="1800" dirty="0"/>
              <a:t>Replicating portfolio approach</a:t>
            </a:r>
          </a:p>
          <a:p>
            <a:pPr lvl="1">
              <a:spcBef>
                <a:spcPts val="200"/>
              </a:spcBef>
              <a:spcAft>
                <a:spcPts val="200"/>
              </a:spcAft>
            </a:pPr>
            <a:r>
              <a:rPr sz="1800" dirty="0"/>
              <a:t>Risk-neutral valuation</a:t>
            </a:r>
          </a:p>
          <a:p>
            <a:pPr>
              <a:spcBef>
                <a:spcPts val="200"/>
              </a:spcBef>
              <a:spcAft>
                <a:spcPts val="200"/>
              </a:spcAft>
            </a:pPr>
            <a:r>
              <a:rPr dirty="0"/>
              <a:t>The Binomial Method (Ch. 22-2)</a:t>
            </a:r>
          </a:p>
          <a:p>
            <a:pPr lvl="1">
              <a:spcBef>
                <a:spcPts val="200"/>
              </a:spcBef>
              <a:spcAft>
                <a:spcPts val="200"/>
              </a:spcAft>
            </a:pPr>
            <a:r>
              <a:rPr sz="1800" dirty="0"/>
              <a:t>Multi-period binomial trees</a:t>
            </a:r>
          </a:p>
          <a:p>
            <a:pPr lvl="1">
              <a:spcBef>
                <a:spcPts val="200"/>
              </a:spcBef>
              <a:spcAft>
                <a:spcPts val="200"/>
              </a:spcAft>
            </a:pPr>
            <a:r>
              <a:rPr sz="1800" dirty="0"/>
              <a:t>Working backward through the tree</a:t>
            </a:r>
          </a:p>
          <a:p>
            <a:pPr>
              <a:spcBef>
                <a:spcPts val="200"/>
              </a:spcBef>
              <a:spcAft>
                <a:spcPts val="200"/>
              </a:spcAft>
            </a:pPr>
            <a:r>
              <a:rPr dirty="0"/>
              <a:t>The Black-Scholes Formula (Ch. 22-3)</a:t>
            </a:r>
          </a:p>
          <a:p>
            <a:pPr lvl="1">
              <a:spcBef>
                <a:spcPts val="200"/>
              </a:spcBef>
              <a:spcAft>
                <a:spcPts val="200"/>
              </a:spcAft>
            </a:pPr>
            <a:r>
              <a:rPr sz="1800" dirty="0"/>
              <a:t>The formula and its inputs</a:t>
            </a:r>
          </a:p>
          <a:p>
            <a:pPr lvl="1">
              <a:spcBef>
                <a:spcPts val="200"/>
              </a:spcBef>
              <a:spcAft>
                <a:spcPts val="200"/>
              </a:spcAft>
            </a:pPr>
            <a:r>
              <a:rPr sz="1800" dirty="0"/>
              <a:t>Using Black-Scholes in practice</a:t>
            </a:r>
          </a:p>
          <a:p>
            <a:pPr>
              <a:spcBef>
                <a:spcPts val="200"/>
              </a:spcBef>
              <a:spcAft>
                <a:spcPts val="200"/>
              </a:spcAft>
            </a:pPr>
            <a:r>
              <a:rPr dirty="0"/>
              <a:t>Black-Scholes in Action (Ch. 22-4)</a:t>
            </a:r>
          </a:p>
          <a:p>
            <a:pPr lvl="1">
              <a:spcBef>
                <a:spcPts val="200"/>
              </a:spcBef>
              <a:spcAft>
                <a:spcPts val="200"/>
              </a:spcAft>
            </a:pPr>
            <a:r>
              <a:rPr sz="1800" dirty="0"/>
              <a:t>Implied volatility and the VIX</a:t>
            </a:r>
          </a:p>
          <a:p>
            <a:pPr lvl="1">
              <a:spcBef>
                <a:spcPts val="200"/>
              </a:spcBef>
              <a:spcAft>
                <a:spcPts val="200"/>
              </a:spcAft>
            </a:pPr>
            <a:r>
              <a:rPr sz="1800" dirty="0"/>
              <a:t>Dividends and early exercise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Binomial Method: Convergence to Black-Scholes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a:spcBef>
                    <a:spcPts val="200"/>
                  </a:spcBef>
                  <a:spcAft>
                    <a:spcPts val="200"/>
                  </a:spcAft>
                </a:pPr>
                <a:r>
                  <a:rPr sz="2000"/>
                  <a:t>Amazon call (X = $140, </a:t>
                </a:r>
                <a14:m>
                  <m:oMath xmlns:m="http://schemas.openxmlformats.org/officeDocument/2006/math">
                    <m:r>
                      <a:rPr lang="en-US">
                        <a:latin typeface="Cambria Math" panose="02040503050406030204"/>
                      </a:rPr>
                      <m:t>𝜎</m:t>
                    </m:r>
                    <m:r>
                      <a:rPr lang="en-US">
                        <a:latin typeface="Cambria Math" panose="02040503050406030204"/>
                      </a:rPr>
                      <m:t>=0.258</m:t>
                    </m:r>
                  </m:oMath>
                </a14:m>
                <a:r>
                  <a:rPr sz="2000"/>
                  <a:t>, 6 months):</a:t>
                </a:r>
              </a:p>
              <a:p>
                <a:pPr>
                  <a:spcBef>
                    <a:spcPts val="200"/>
                  </a:spcBef>
                  <a:spcAft>
                    <a:spcPts val="200"/>
                  </a:spcAft>
                  <a:buNone/>
                </a:pPr>
                <a:r>
                  <a:rPr sz="2000" b="1"/>
                  <a:t>As we increase the number of steps, the estimate converges:</a:t>
                </a:r>
              </a:p>
              <a:p>
                <a:pPr lvl="1">
                  <a:spcBef>
                    <a:spcPts val="200"/>
                  </a:spcBef>
                  <a:spcAft>
                    <a:spcPts val="200"/>
                  </a:spcAft>
                </a:pPr>
                <a:r>
                  <a:rPr sz="2000"/>
                  <a:t>1 step (</a:t>
                </a:r>
                <a14:m>
                  <m:oMath xmlns:m="http://schemas.openxmlformats.org/officeDocument/2006/math">
                    <m:r>
                      <a:rPr lang="en-US">
                        <a:latin typeface="Cambria Math" panose="02040503050406030204"/>
                      </a:rPr>
                      <m:t>𝑢</m:t>
                    </m:r>
                    <m:r>
                      <a:rPr lang="en-US">
                        <a:latin typeface="Cambria Math" panose="02040503050406030204"/>
                      </a:rPr>
                      <m:t>=1.200</m:t>
                    </m:r>
                  </m:oMath>
                </a14:m>
                <a:r>
                  <a:rPr sz="2000"/>
                  <a:t>, </a:t>
                </a:r>
                <a14:m>
                  <m:oMath xmlns:m="http://schemas.openxmlformats.org/officeDocument/2006/math">
                    <m:r>
                      <a:rPr lang="en-US">
                        <a:latin typeface="Cambria Math" panose="02040503050406030204"/>
                      </a:rPr>
                      <m:t>𝑑</m:t>
                    </m:r>
                    <m:r>
                      <a:rPr lang="en-US">
                        <a:latin typeface="Cambria Math" panose="02040503050406030204"/>
                      </a:rPr>
                      <m:t>=0.833</m:t>
                    </m:r>
                  </m:oMath>
                </a14:m>
                <a:r>
                  <a:rPr sz="2000"/>
                  <a:t>): option value = $13.98</a:t>
                </a:r>
              </a:p>
              <a:p>
                <a:pPr lvl="1">
                  <a:spcBef>
                    <a:spcPts val="200"/>
                  </a:spcBef>
                  <a:spcAft>
                    <a:spcPts val="200"/>
                  </a:spcAft>
                </a:pPr>
                <a:r>
                  <a:rPr sz="2000"/>
                  <a:t>2 steps (</a:t>
                </a:r>
                <a14:m>
                  <m:oMath xmlns:m="http://schemas.openxmlformats.org/officeDocument/2006/math">
                    <m:r>
                      <a:rPr lang="en-US">
                        <a:latin typeface="Cambria Math" panose="02040503050406030204"/>
                      </a:rPr>
                      <m:t>𝑢</m:t>
                    </m:r>
                    <m:r>
                      <a:rPr lang="en-US">
                        <a:latin typeface="Cambria Math" panose="02040503050406030204"/>
                      </a:rPr>
                      <m:t>=1.138</m:t>
                    </m:r>
                  </m:oMath>
                </a14:m>
                <a:r>
                  <a:rPr sz="2000"/>
                  <a:t>, </a:t>
                </a:r>
                <a14:m>
                  <m:oMath xmlns:m="http://schemas.openxmlformats.org/officeDocument/2006/math">
                    <m:r>
                      <a:rPr lang="en-US">
                        <a:latin typeface="Cambria Math" panose="02040503050406030204"/>
                      </a:rPr>
                      <m:t>𝑑</m:t>
                    </m:r>
                    <m:r>
                      <a:rPr lang="en-US">
                        <a:latin typeface="Cambria Math" panose="02040503050406030204"/>
                      </a:rPr>
                      <m:t>=0.879</m:t>
                    </m:r>
                  </m:oMath>
                </a14:m>
                <a:r>
                  <a:rPr sz="2000"/>
                  <a:t>): option value = $10.35</a:t>
                </a:r>
              </a:p>
              <a:p>
                <a:pPr lvl="1">
                  <a:spcBef>
                    <a:spcPts val="200"/>
                  </a:spcBef>
                  <a:spcAft>
                    <a:spcPts val="200"/>
                  </a:spcAft>
                </a:pPr>
                <a:r>
                  <a:rPr sz="2000"/>
                  <a:t>6 steps (</a:t>
                </a:r>
                <a14:m>
                  <m:oMath xmlns:m="http://schemas.openxmlformats.org/officeDocument/2006/math">
                    <m:r>
                      <a:rPr lang="en-US">
                        <a:latin typeface="Cambria Math" panose="02040503050406030204"/>
                      </a:rPr>
                      <m:t>𝑢</m:t>
                    </m:r>
                    <m:r>
                      <a:rPr lang="en-US">
                        <a:latin typeface="Cambria Math" panose="02040503050406030204"/>
                      </a:rPr>
                      <m:t>=1.077</m:t>
                    </m:r>
                  </m:oMath>
                </a14:m>
                <a:r>
                  <a:rPr sz="2000"/>
                  <a:t>, </a:t>
                </a:r>
                <a14:m>
                  <m:oMath xmlns:m="http://schemas.openxmlformats.org/officeDocument/2006/math">
                    <m:r>
                      <a:rPr lang="en-US">
                        <a:latin typeface="Cambria Math" panose="02040503050406030204"/>
                      </a:rPr>
                      <m:t>𝑑</m:t>
                    </m:r>
                    <m:r>
                      <a:rPr lang="en-US">
                        <a:latin typeface="Cambria Math" panose="02040503050406030204"/>
                      </a:rPr>
                      <m:t>=0.928</m:t>
                    </m:r>
                  </m:oMath>
                </a14:m>
                <a:r>
                  <a:rPr sz="2000"/>
                  <a:t>): option value = $11.09</a:t>
                </a:r>
              </a:p>
              <a:p>
                <a:pPr lvl="1">
                  <a:spcBef>
                    <a:spcPts val="200"/>
                  </a:spcBef>
                  <a:spcAft>
                    <a:spcPts val="200"/>
                  </a:spcAft>
                </a:pPr>
                <a:r>
                  <a:rPr sz="2000"/>
                  <a:t>26 steps (</a:t>
                </a:r>
                <a14:m>
                  <m:oMath xmlns:m="http://schemas.openxmlformats.org/officeDocument/2006/math">
                    <m:r>
                      <a:rPr lang="en-US">
                        <a:latin typeface="Cambria Math" panose="02040503050406030204"/>
                      </a:rPr>
                      <m:t>𝑢</m:t>
                    </m:r>
                    <m:r>
                      <a:rPr lang="en-US">
                        <a:latin typeface="Cambria Math" panose="02040503050406030204"/>
                      </a:rPr>
                      <m:t>=1.036</m:t>
                    </m:r>
                  </m:oMath>
                </a14:m>
                <a:r>
                  <a:rPr sz="2000"/>
                  <a:t>, </a:t>
                </a:r>
                <a14:m>
                  <m:oMath xmlns:m="http://schemas.openxmlformats.org/officeDocument/2006/math">
                    <m:r>
                      <a:rPr lang="en-US">
                        <a:latin typeface="Cambria Math" panose="02040503050406030204"/>
                      </a:rPr>
                      <m:t>𝑑</m:t>
                    </m:r>
                    <m:r>
                      <a:rPr lang="en-US">
                        <a:latin typeface="Cambria Math" panose="02040503050406030204"/>
                      </a:rPr>
                      <m:t>=0.965</m:t>
                    </m:r>
                  </m:oMath>
                </a14:m>
                <a:r>
                  <a:rPr sz="2000"/>
                  <a:t>): option value = $11.40</a:t>
                </a:r>
              </a:p>
              <a:p>
                <a:pPr>
                  <a:spcBef>
                    <a:spcPts val="200"/>
                  </a:spcBef>
                  <a:spcAft>
                    <a:spcPts val="200"/>
                  </a:spcAft>
                  <a:buNone/>
                </a:pPr>
                <a:r>
                  <a:rPr sz="2000" b="1"/>
                  <a:t>Black-Scholes value = $11.50</a:t>
                </a:r>
              </a:p>
              <a:p>
                <a:pPr>
                  <a:spcBef>
                    <a:spcPts val="200"/>
                  </a:spcBef>
                  <a:spcAft>
                    <a:spcPts val="200"/>
                  </a:spcAft>
                </a:pPr>
                <a:r>
                  <a:rPr sz="2000"/>
                  <a:t>The binomial method approaches the Black-Scholes value as the number of time steps increases</a:t>
                </a:r>
              </a:p>
              <a:p>
                <a:pPr>
                  <a:spcBef>
                    <a:spcPts val="200"/>
                  </a:spcBef>
                  <a:spcAft>
                    <a:spcPts val="200"/>
                  </a:spcAft>
                </a:pPr>
                <a:r>
                  <a:rPr sz="2000"/>
                  <a:t>In practice, 50–100 steps give excellent accuracy</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552"/>
                </a:stretch>
              </a:blipFill>
            </p:spPr>
            <p:txBody>
              <a:bodyPr/>
              <a:lstStyle/>
              <a:p>
                <a:r>
                  <a:rPr lang="en-SG">
                    <a:noFill/>
                  </a:rPr>
                  <a:t> </a:t>
                </a:r>
              </a:p>
            </p:txBody>
          </p:sp>
        </mc:Fallback>
      </mc:AlternateContent>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American Options and the Binomial Method</a:t>
            </a:r>
          </a:p>
        </p:txBody>
      </p:sp>
      <p:sp>
        <p:nvSpPr>
          <p:cNvPr id="3" name="Content Placeholder 2"/>
          <p:cNvSpPr>
            <a:spLocks noGrp="1"/>
          </p:cNvSpPr>
          <p:nvPr>
            <p:ph idx="1"/>
          </p:nvPr>
        </p:nvSpPr>
        <p:spPr/>
        <p:txBody>
          <a:bodyPr>
            <a:normAutofit lnSpcReduction="10000"/>
          </a:bodyPr>
          <a:lstStyle/>
          <a:p>
            <a:pPr>
              <a:spcBef>
                <a:spcPts val="200"/>
              </a:spcBef>
              <a:spcAft>
                <a:spcPts val="200"/>
              </a:spcAft>
            </a:pPr>
            <a:r>
              <a:rPr sz="2000" dirty="0"/>
              <a:t>European options: can only exercise at maturity</a:t>
            </a:r>
          </a:p>
          <a:p>
            <a:pPr>
              <a:spcBef>
                <a:spcPts val="200"/>
              </a:spcBef>
              <a:spcAft>
                <a:spcPts val="200"/>
              </a:spcAft>
            </a:pPr>
            <a:r>
              <a:rPr sz="2000" dirty="0"/>
              <a:t>American options: can exercise at any time before maturity</a:t>
            </a:r>
          </a:p>
          <a:p>
            <a:pPr>
              <a:spcBef>
                <a:spcPts val="200"/>
              </a:spcBef>
              <a:spcAft>
                <a:spcPts val="200"/>
              </a:spcAft>
              <a:buNone/>
            </a:pPr>
            <a:r>
              <a:rPr sz="2000" b="1" dirty="0"/>
              <a:t>American calls on non-dividend-paying stocks:</a:t>
            </a:r>
          </a:p>
          <a:p>
            <a:pPr lvl="1">
              <a:spcBef>
                <a:spcPts val="200"/>
              </a:spcBef>
              <a:spcAft>
                <a:spcPts val="200"/>
              </a:spcAft>
            </a:pPr>
            <a:r>
              <a:rPr sz="2000" dirty="0"/>
              <a:t>Never optimal to exercise early</a:t>
            </a:r>
            <a:r>
              <a:rPr lang="en-US" sz="2000" dirty="0"/>
              <a:t> (see bullet point below)</a:t>
            </a:r>
            <a:r>
              <a:rPr sz="2000" dirty="0"/>
              <a:t> → value = European call → use Black-Scholes</a:t>
            </a:r>
          </a:p>
          <a:p>
            <a:pPr lvl="1">
              <a:spcBef>
                <a:spcPts val="200"/>
              </a:spcBef>
              <a:spcAft>
                <a:spcPts val="200"/>
              </a:spcAft>
            </a:pPr>
            <a:r>
              <a:rPr sz="2000" dirty="0"/>
              <a:t>Early exercise throws away time value and the interest saved by delaying payment of X</a:t>
            </a:r>
          </a:p>
          <a:p>
            <a:pPr>
              <a:spcBef>
                <a:spcPts val="200"/>
              </a:spcBef>
              <a:spcAft>
                <a:spcPts val="200"/>
              </a:spcAft>
              <a:buNone/>
            </a:pPr>
            <a:r>
              <a:rPr sz="2000" b="1" dirty="0"/>
              <a:t>American puts:</a:t>
            </a:r>
          </a:p>
          <a:p>
            <a:pPr lvl="1">
              <a:spcBef>
                <a:spcPts val="200"/>
              </a:spcBef>
              <a:spcAft>
                <a:spcPts val="200"/>
              </a:spcAft>
            </a:pPr>
            <a:r>
              <a:rPr sz="2000" dirty="0"/>
              <a:t>Can be optimal to exercise early (e.g., if stock price drops to zero)</a:t>
            </a:r>
          </a:p>
          <a:p>
            <a:pPr lvl="1">
              <a:spcBef>
                <a:spcPts val="200"/>
              </a:spcBef>
              <a:spcAft>
                <a:spcPts val="200"/>
              </a:spcAft>
            </a:pPr>
            <a:r>
              <a:rPr sz="2000" dirty="0"/>
              <a:t>Exercise immediately and reinvest the exercise price at the risk-free rate</a:t>
            </a:r>
          </a:p>
          <a:p>
            <a:pPr>
              <a:spcBef>
                <a:spcPts val="200"/>
              </a:spcBef>
              <a:spcAft>
                <a:spcPts val="200"/>
              </a:spcAft>
            </a:pPr>
            <a:r>
              <a:rPr sz="2000" dirty="0"/>
              <a:t>To value American options, use the binomial method and check at each node whether exercising early gives higher value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SG">
                <a:solidFill>
                  <a:srgbClr val="FFFFFF"/>
                </a:solidFill>
              </a:rPr>
              <a:t>The Black-Scholes Formula</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21240" y="1967502"/>
                <a:ext cx="7546369" cy="4188342"/>
              </a:xfrm>
            </p:spPr>
            <p:txBody>
              <a:bodyPr>
                <a:normAutofit lnSpcReduction="10000"/>
              </a:bodyPr>
              <a:lstStyle/>
              <a:p>
                <a:pPr>
                  <a:spcBef>
                    <a:spcPts val="200"/>
                  </a:spcBef>
                  <a:spcAft>
                    <a:spcPts val="200"/>
                  </a:spcAft>
                </a:pPr>
                <a:r>
                  <a:rPr lang="en-US" sz="2000" dirty="0"/>
                  <a:t>The Nobel Prize-winning formula is the binomial method taken to its limit:</a:t>
                </a:r>
              </a:p>
              <a:p>
                <a:pPr lvl="1">
                  <a:spcBef>
                    <a:spcPts val="200"/>
                  </a:spcBef>
                  <a:spcAft>
                    <a:spcPts val="200"/>
                  </a:spcAft>
                </a:pPr>
                <a:r>
                  <a:rPr lang="en-US" sz="1800" dirty="0"/>
                  <a:t>Infinitely many infinitely short time periods → continuum of possible prices</a:t>
                </a:r>
              </a:p>
              <a:p>
                <a:pPr lvl="1">
                  <a:spcBef>
                    <a:spcPts val="200"/>
                  </a:spcBef>
                  <a:spcAft>
                    <a:spcPts val="200"/>
                  </a:spcAft>
                </a:pPr>
                <a:r>
                  <a:rPr lang="en-US" sz="1800" dirty="0"/>
                  <a:t>Stock price changes are lognormally distributed (can’t fall below zero, can rise without limit)</a:t>
                </a:r>
              </a:p>
              <a:p>
                <a:pPr>
                  <a:spcBef>
                    <a:spcPts val="200"/>
                  </a:spcBef>
                  <a:spcAft>
                    <a:spcPts val="200"/>
                  </a:spcAft>
                  <a:buNone/>
                </a:pPr>
                <a:r>
                  <a:rPr lang="en-US" sz="2000" b="1" dirty="0"/>
                  <a:t>The formula:</a:t>
                </a:r>
              </a:p>
              <a:p>
                <a:pPr lvl="1">
                  <a:spcBef>
                    <a:spcPts val="200"/>
                  </a:spcBef>
                  <a:spcAft>
                    <a:spcPts val="200"/>
                  </a:spcAft>
                </a:pPr>
                <a14:m>
                  <m:oMath xmlns:m="http://schemas.openxmlformats.org/officeDocument/2006/math">
                    <m:r>
                      <a:rPr lang="ar-AE" sz="1800" smtClean="0">
                        <a:latin typeface="Cambria Math" panose="02040503050406030204"/>
                      </a:rPr>
                      <m:t>𝐶</m:t>
                    </m:r>
                    <m:r>
                      <a:rPr lang="ar-AE" sz="1800" smtClean="0">
                        <a:latin typeface="Cambria Math" panose="02040503050406030204"/>
                      </a:rPr>
                      <m:t>=</m:t>
                    </m:r>
                    <m:r>
                      <a:rPr lang="ar-AE" sz="1800" smtClean="0">
                        <a:latin typeface="Cambria Math" panose="02040503050406030204"/>
                      </a:rPr>
                      <m:t>𝑁</m:t>
                    </m:r>
                    <m:r>
                      <a:rPr lang="ar-AE" sz="1800" smtClean="0">
                        <a:latin typeface="Cambria Math" panose="02040503050406030204"/>
                      </a:rPr>
                      <m:t>(</m:t>
                    </m:r>
                    <m:sSub>
                      <m:sSubPr>
                        <m:ctrlPr>
                          <a:rPr lang="ar-AE" sz="1800" i="1">
                            <a:latin typeface="Cambria Math" panose="02040503050406030204" pitchFamily="18" charset="0"/>
                          </a:rPr>
                        </m:ctrlPr>
                      </m:sSubPr>
                      <m:e>
                        <m:r>
                          <a:rPr lang="ar-AE" sz="1800">
                            <a:latin typeface="Cambria Math" panose="02040503050406030204"/>
                          </a:rPr>
                          <m:t>𝑑</m:t>
                        </m:r>
                      </m:e>
                      <m:sub>
                        <m:r>
                          <a:rPr lang="ar-AE" sz="1800">
                            <a:latin typeface="Cambria Math" panose="02040503050406030204"/>
                          </a:rPr>
                          <m:t>1</m:t>
                        </m:r>
                      </m:sub>
                    </m:sSub>
                    <m:r>
                      <a:rPr lang="ar-AE" sz="1800">
                        <a:latin typeface="Cambria Math" panose="02040503050406030204"/>
                      </a:rPr>
                      <m:t>)×</m:t>
                    </m:r>
                    <m:r>
                      <a:rPr lang="ar-AE" sz="1800">
                        <a:latin typeface="Cambria Math" panose="02040503050406030204"/>
                      </a:rPr>
                      <m:t>𝑆</m:t>
                    </m:r>
                    <m:r>
                      <a:rPr lang="ar-AE" sz="1800">
                        <a:latin typeface="Cambria Math" panose="02040503050406030204"/>
                      </a:rPr>
                      <m:t>−</m:t>
                    </m:r>
                    <m:r>
                      <a:rPr lang="ar-AE" sz="1800">
                        <a:latin typeface="Cambria Math" panose="02040503050406030204"/>
                      </a:rPr>
                      <m:t>𝑁</m:t>
                    </m:r>
                    <m:r>
                      <a:rPr lang="ar-AE" sz="1800">
                        <a:latin typeface="Cambria Math" panose="02040503050406030204"/>
                      </a:rPr>
                      <m:t>(</m:t>
                    </m:r>
                    <m:sSub>
                      <m:sSubPr>
                        <m:ctrlPr>
                          <a:rPr lang="ar-AE" sz="1800" i="1">
                            <a:latin typeface="Cambria Math" panose="02040503050406030204" pitchFamily="18" charset="0"/>
                          </a:rPr>
                        </m:ctrlPr>
                      </m:sSubPr>
                      <m:e>
                        <m:r>
                          <a:rPr lang="ar-AE" sz="1800">
                            <a:latin typeface="Cambria Math" panose="02040503050406030204"/>
                          </a:rPr>
                          <m:t>𝑑</m:t>
                        </m:r>
                      </m:e>
                      <m:sub>
                        <m:r>
                          <a:rPr lang="ar-AE" sz="1800">
                            <a:latin typeface="Cambria Math" panose="02040503050406030204"/>
                          </a:rPr>
                          <m:t>2</m:t>
                        </m:r>
                      </m:sub>
                    </m:sSub>
                    <m:r>
                      <a:rPr lang="ar-AE" sz="1800">
                        <a:latin typeface="Cambria Math" panose="02040503050406030204"/>
                      </a:rPr>
                      <m:t>)×</m:t>
                    </m:r>
                    <m:r>
                      <a:rPr lang="ar-AE" sz="1800">
                        <a:latin typeface="Cambria Math" panose="02040503050406030204"/>
                      </a:rPr>
                      <m:t>𝑃𝑉</m:t>
                    </m:r>
                    <m:r>
                      <a:rPr lang="ar-AE" sz="1800">
                        <a:latin typeface="Cambria Math" panose="02040503050406030204"/>
                      </a:rPr>
                      <m:t>(</m:t>
                    </m:r>
                    <m:r>
                      <a:rPr lang="ar-AE" sz="1800">
                        <a:latin typeface="Cambria Math" panose="02040503050406030204"/>
                      </a:rPr>
                      <m:t>𝑋</m:t>
                    </m:r>
                    <m:r>
                      <a:rPr lang="ar-AE" sz="1800">
                        <a:latin typeface="Cambria Math" panose="02040503050406030204"/>
                      </a:rPr>
                      <m:t>)</m:t>
                    </m:r>
                  </m:oMath>
                </a14:m>
                <a:endParaRPr lang="en-SG" sz="1800" b="1" dirty="0"/>
              </a:p>
              <a:p>
                <a:pPr>
                  <a:spcBef>
                    <a:spcPts val="200"/>
                  </a:spcBef>
                  <a:spcAft>
                    <a:spcPts val="200"/>
                  </a:spcAft>
                  <a:buNone/>
                </a:pPr>
                <a:r>
                  <a:rPr lang="en-SG" sz="2000" b="1" dirty="0"/>
                  <a:t>Interpretation as a replicating portfolio:</a:t>
                </a:r>
              </a:p>
              <a:p>
                <a:pPr lvl="1">
                  <a:spcBef>
                    <a:spcPts val="200"/>
                  </a:spcBef>
                  <a:spcAft>
                    <a:spcPts val="200"/>
                  </a:spcAft>
                </a:pPr>
                <a14:m>
                  <m:oMath xmlns:m="http://schemas.openxmlformats.org/officeDocument/2006/math">
                    <m:r>
                      <a:rPr lang="ar-AE" sz="1800" smtClean="0">
                        <a:latin typeface="Cambria Math" panose="02040503050406030204"/>
                      </a:rPr>
                      <m:t>𝑁</m:t>
                    </m:r>
                    <m:r>
                      <a:rPr lang="ar-AE" sz="1800" smtClean="0">
                        <a:latin typeface="Cambria Math" panose="02040503050406030204"/>
                      </a:rPr>
                      <m:t>(</m:t>
                    </m:r>
                    <m:sSub>
                      <m:sSubPr>
                        <m:ctrlPr>
                          <a:rPr lang="ar-AE" sz="1800" i="1">
                            <a:latin typeface="Cambria Math" panose="02040503050406030204" pitchFamily="18" charset="0"/>
                          </a:rPr>
                        </m:ctrlPr>
                      </m:sSubPr>
                      <m:e>
                        <m:r>
                          <a:rPr lang="ar-AE" sz="1800">
                            <a:latin typeface="Cambria Math" panose="02040503050406030204"/>
                          </a:rPr>
                          <m:t>𝑑</m:t>
                        </m:r>
                      </m:e>
                      <m:sub>
                        <m:r>
                          <a:rPr lang="ar-AE" sz="1800">
                            <a:latin typeface="Cambria Math" panose="02040503050406030204"/>
                          </a:rPr>
                          <m:t>1</m:t>
                        </m:r>
                      </m:sub>
                    </m:sSub>
                    <m:r>
                      <a:rPr lang="ar-AE" sz="1800">
                        <a:latin typeface="Cambria Math" panose="02040503050406030204"/>
                      </a:rPr>
                      <m:t>)</m:t>
                    </m:r>
                  </m:oMath>
                </a14:m>
                <a:r>
                  <a:rPr lang="en-SG" sz="1800" dirty="0"/>
                  <a:t> = option’s </a:t>
                </a:r>
                <a14:m>
                  <m:oMath xmlns:m="http://schemas.openxmlformats.org/officeDocument/2006/math">
                    <m:r>
                      <a:rPr lang="en-US" sz="1800">
                        <a:latin typeface="Cambria Math" panose="02040503050406030204"/>
                      </a:rPr>
                      <m:t>𝛿</m:t>
                    </m:r>
                  </m:oMath>
                </a14:m>
                <a:r>
                  <a:rPr lang="en-US" sz="1800" dirty="0"/>
                  <a:t> (number of shares to buy)</a:t>
                </a:r>
              </a:p>
              <a:p>
                <a:pPr lvl="1">
                  <a:spcBef>
                    <a:spcPts val="200"/>
                  </a:spcBef>
                  <a:spcAft>
                    <a:spcPts val="200"/>
                  </a:spcAft>
                </a:pPr>
                <a14:m>
                  <m:oMath xmlns:m="http://schemas.openxmlformats.org/officeDocument/2006/math">
                    <m:r>
                      <a:rPr lang="ar-AE" sz="1800" smtClean="0">
                        <a:latin typeface="Cambria Math" panose="02040503050406030204"/>
                      </a:rPr>
                      <m:t>𝑁</m:t>
                    </m:r>
                    <m:r>
                      <a:rPr lang="ar-AE" sz="1800" smtClean="0">
                        <a:latin typeface="Cambria Math" panose="02040503050406030204"/>
                      </a:rPr>
                      <m:t>(</m:t>
                    </m:r>
                    <m:sSub>
                      <m:sSubPr>
                        <m:ctrlPr>
                          <a:rPr lang="ar-AE" sz="1800" i="1">
                            <a:latin typeface="Cambria Math" panose="02040503050406030204" pitchFamily="18" charset="0"/>
                          </a:rPr>
                        </m:ctrlPr>
                      </m:sSubPr>
                      <m:e>
                        <m:r>
                          <a:rPr lang="ar-AE" sz="1800">
                            <a:latin typeface="Cambria Math" panose="02040503050406030204"/>
                          </a:rPr>
                          <m:t>𝑑</m:t>
                        </m:r>
                      </m:e>
                      <m:sub>
                        <m:r>
                          <a:rPr lang="ar-AE" sz="1800">
                            <a:latin typeface="Cambria Math" panose="02040503050406030204"/>
                          </a:rPr>
                          <m:t>2</m:t>
                        </m:r>
                      </m:sub>
                    </m:sSub>
                    <m:r>
                      <a:rPr lang="ar-AE" sz="1800">
                        <a:latin typeface="Cambria Math" panose="02040503050406030204"/>
                      </a:rPr>
                      <m:t>)×</m:t>
                    </m:r>
                    <m:r>
                      <a:rPr lang="ar-AE" sz="1800">
                        <a:latin typeface="Cambria Math" panose="02040503050406030204"/>
                      </a:rPr>
                      <m:t>𝑃𝑉</m:t>
                    </m:r>
                    <m:r>
                      <a:rPr lang="ar-AE" sz="1800">
                        <a:latin typeface="Cambria Math" panose="02040503050406030204"/>
                      </a:rPr>
                      <m:t>(</m:t>
                    </m:r>
                    <m:r>
                      <a:rPr lang="ar-AE" sz="1800">
                        <a:latin typeface="Cambria Math" panose="02040503050406030204"/>
                      </a:rPr>
                      <m:t>𝑋</m:t>
                    </m:r>
                    <m:r>
                      <a:rPr lang="ar-AE" sz="1800">
                        <a:latin typeface="Cambria Math" panose="02040503050406030204"/>
                      </a:rPr>
                      <m:t>)</m:t>
                    </m:r>
                  </m:oMath>
                </a14:m>
                <a:r>
                  <a:rPr lang="en-US" sz="1800" dirty="0"/>
                  <a:t> = amount to borrow</a:t>
                </a:r>
              </a:p>
              <a:p>
                <a:pPr>
                  <a:spcBef>
                    <a:spcPts val="200"/>
                  </a:spcBef>
                  <a:spcAft>
                    <a:spcPts val="200"/>
                  </a:spcAft>
                </a:pPr>
                <a:r>
                  <a:rPr lang="en-US" sz="2000" dirty="0"/>
                  <a:t>Assumptions: lognormal returns, continuous hedging, known risk-free rate, no dividends</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21240" y="1967502"/>
                <a:ext cx="7546369" cy="4188342"/>
              </a:xfrm>
              <a:blipFill>
                <a:blip r:embed="rId2"/>
                <a:stretch>
                  <a:fillRect l="-808"/>
                </a:stretch>
              </a:blipFill>
            </p:spPr>
            <p:txBody>
              <a:bodyPr/>
              <a:lstStyle/>
              <a:p>
                <a:r>
                  <a:rPr lang="en-SG">
                    <a:noFill/>
                  </a:rPr>
                  <a:t> </a:t>
                </a:r>
              </a:p>
            </p:txBody>
          </p:sp>
        </mc:Fallback>
      </mc:AlternateContent>
      <p:pic>
        <p:nvPicPr>
          <p:cNvPr id="4" name="Picture 3" descr="image.png"/>
          <p:cNvPicPr>
            <a:picLocks noChangeAspect="1"/>
          </p:cNvPicPr>
          <p:nvPr/>
        </p:nvPicPr>
        <p:blipFill>
          <a:blip r:embed="rId3"/>
          <a:srcRect l="8710" r="9525" b="3"/>
          <a:stretch>
            <a:fillRect/>
          </a:stretch>
        </p:blipFill>
        <p:spPr>
          <a:xfrm>
            <a:off x="8051799" y="1871133"/>
            <a:ext cx="3683001" cy="4504267"/>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lstStyle/>
              <a:p>
                <a:r>
                  <a:rPr sz="3000"/>
                  <a:t>Black-Scholes: Computing </a:t>
                </a:r>
                <a14:m>
                  <m:oMath xmlns:m="http://schemas.openxmlformats.org/officeDocument/2006/math">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1</m:t>
                        </m:r>
                      </m:sub>
                    </m:sSub>
                  </m:oMath>
                </a14:m>
                <a:r>
                  <a:rPr sz="3000"/>
                  <a:t> and </a:t>
                </a:r>
                <a14:m>
                  <m:oMath xmlns:m="http://schemas.openxmlformats.org/officeDocument/2006/math">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2</m:t>
                        </m:r>
                      </m:sub>
                    </m:sSub>
                  </m:oMath>
                </a14:m>
                <a:endParaRPr sz="3000"/>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a:blip r:embed="rId2"/>
                <a:stretch>
                  <a:fillRect l="-1271" b="-18675"/>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81192" y="2180496"/>
                <a:ext cx="11126210" cy="4122700"/>
              </a:xfrm>
            </p:spPr>
            <p:txBody>
              <a:bodyPr>
                <a:normAutofit/>
              </a:bodyPr>
              <a:lstStyle/>
              <a:p>
                <a:pPr>
                  <a:spcBef>
                    <a:spcPts val="200"/>
                  </a:spcBef>
                  <a:spcAft>
                    <a:spcPts val="200"/>
                  </a:spcAft>
                  <a:buNone/>
                </a:pPr>
                <a:r>
                  <a:rPr sz="2000" b="1" dirty="0"/>
                  <a:t>The key quantities:</a:t>
                </a:r>
              </a:p>
              <a:p>
                <a:pPr lvl="1">
                  <a:spcBef>
                    <a:spcPts val="200"/>
                  </a:spcBef>
                  <a:spcAft>
                    <a:spcPts val="200"/>
                  </a:spcAft>
                </a:pPr>
                <a14:m>
                  <m:oMath xmlns:m="http://schemas.openxmlformats.org/officeDocument/2006/math">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1</m:t>
                        </m:r>
                      </m:sub>
                    </m:sSub>
                    <m:r>
                      <a:rPr lang="en-US">
                        <a:latin typeface="Cambria Math" panose="02040503050406030204"/>
                      </a:rPr>
                      <m:t>=</m:t>
                    </m:r>
                    <m:f>
                      <m:fPr>
                        <m:ctrlPr>
                          <a:rPr lang="en-US" i="1">
                            <a:latin typeface="Cambria Math" panose="02040503050406030204" pitchFamily="18" charset="0"/>
                          </a:rPr>
                        </m:ctrlPr>
                      </m:fPr>
                      <m:num>
                        <m:r>
                          <m:rPr>
                            <m:sty m:val="p"/>
                          </m:rPr>
                          <a:rPr lang="en-US">
                            <a:latin typeface="Cambria Math" panose="02040503050406030204"/>
                          </a:rPr>
                          <m:t>ln</m:t>
                        </m:r>
                        <m:r>
                          <a:rPr lang="en-US">
                            <a:latin typeface="Cambria Math" panose="02040503050406030204"/>
                          </a:rPr>
                          <m:t>(</m:t>
                        </m:r>
                        <m:r>
                          <a:rPr lang="en-US">
                            <a:latin typeface="Cambria Math" panose="02040503050406030204"/>
                          </a:rPr>
                          <m:t>𝑆</m:t>
                        </m:r>
                        <m:r>
                          <a:rPr lang="en-US">
                            <a:latin typeface="Cambria Math" panose="02040503050406030204"/>
                          </a:rPr>
                          <m:t>/</m:t>
                        </m:r>
                        <m:r>
                          <a:rPr lang="en-US">
                            <a:latin typeface="Cambria Math" panose="02040503050406030204"/>
                          </a:rPr>
                          <m:t>𝑃𝑉</m:t>
                        </m:r>
                        <m:r>
                          <a:rPr lang="en-US">
                            <a:latin typeface="Cambria Math" panose="02040503050406030204"/>
                          </a:rPr>
                          <m:t>(</m:t>
                        </m:r>
                        <m:r>
                          <a:rPr lang="en-US">
                            <a:latin typeface="Cambria Math" panose="02040503050406030204"/>
                          </a:rPr>
                          <m:t>𝑋</m:t>
                        </m:r>
                        <m:r>
                          <a:rPr lang="en-US">
                            <a:latin typeface="Cambria Math" panose="02040503050406030204"/>
                          </a:rPr>
                          <m:t>))</m:t>
                        </m:r>
                      </m:num>
                      <m:den>
                        <m:r>
                          <a:rPr lang="en-US">
                            <a:latin typeface="Cambria Math" panose="02040503050406030204"/>
                          </a:rPr>
                          <m:t>𝜎</m:t>
                        </m:r>
                        <m:rad>
                          <m:radPr>
                            <m:degHide m:val="on"/>
                            <m:ctrlPr>
                              <a:rPr lang="en-US" i="1">
                                <a:latin typeface="Cambria Math" panose="02040503050406030204" pitchFamily="18" charset="0"/>
                              </a:rPr>
                            </m:ctrlPr>
                          </m:radPr>
                          <m:deg/>
                          <m:e>
                            <m:r>
                              <a:rPr lang="en-US">
                                <a:latin typeface="Cambria Math" panose="02040503050406030204"/>
                              </a:rPr>
                              <m:t>𝑡</m:t>
                            </m:r>
                          </m:e>
                        </m:rad>
                      </m:den>
                    </m:f>
                    <m:r>
                      <a:rPr lang="en-US">
                        <a:latin typeface="Cambria Math" panose="02040503050406030204"/>
                      </a:rPr>
                      <m:t>+</m:t>
                    </m:r>
                    <m:f>
                      <m:fPr>
                        <m:ctrlPr>
                          <a:rPr lang="en-US" i="1">
                            <a:latin typeface="Cambria Math" panose="02040503050406030204" pitchFamily="18" charset="0"/>
                          </a:rPr>
                        </m:ctrlPr>
                      </m:fPr>
                      <m:num>
                        <m:r>
                          <a:rPr lang="en-US">
                            <a:latin typeface="Cambria Math" panose="02040503050406030204"/>
                          </a:rPr>
                          <m:t>𝜎</m:t>
                        </m:r>
                        <m:rad>
                          <m:radPr>
                            <m:degHide m:val="on"/>
                            <m:ctrlPr>
                              <a:rPr lang="en-US" i="1">
                                <a:latin typeface="Cambria Math" panose="02040503050406030204" pitchFamily="18" charset="0"/>
                              </a:rPr>
                            </m:ctrlPr>
                          </m:radPr>
                          <m:deg/>
                          <m:e>
                            <m:r>
                              <a:rPr lang="en-US">
                                <a:latin typeface="Cambria Math" panose="02040503050406030204"/>
                              </a:rPr>
                              <m:t>𝑡</m:t>
                            </m:r>
                          </m:e>
                        </m:rad>
                      </m:num>
                      <m:den>
                        <m:r>
                          <a:rPr lang="en-US">
                            <a:latin typeface="Cambria Math" panose="02040503050406030204"/>
                          </a:rPr>
                          <m:t>2</m:t>
                        </m:r>
                      </m:den>
                    </m:f>
                  </m:oMath>
                </a14:m>
                <a:endParaRPr sz="2000" b="1" dirty="0"/>
              </a:p>
              <a:p>
                <a:pPr lvl="1">
                  <a:spcBef>
                    <a:spcPts val="200"/>
                  </a:spcBef>
                  <a:spcAft>
                    <a:spcPts val="200"/>
                  </a:spcAft>
                </a:pPr>
                <a14:m>
                  <m:oMath xmlns:m="http://schemas.openxmlformats.org/officeDocument/2006/math">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2</m:t>
                        </m:r>
                      </m:sub>
                    </m:sSub>
                    <m:r>
                      <a:rPr lang="en-US">
                        <a:latin typeface="Cambria Math" panose="02040503050406030204"/>
                      </a:rPr>
                      <m:t>=</m:t>
                    </m:r>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1</m:t>
                        </m:r>
                      </m:sub>
                    </m:sSub>
                    <m:r>
                      <a:rPr lang="en-US">
                        <a:latin typeface="Cambria Math" panose="02040503050406030204"/>
                      </a:rPr>
                      <m:t>−</m:t>
                    </m:r>
                    <m:r>
                      <a:rPr lang="en-US">
                        <a:latin typeface="Cambria Math" panose="02040503050406030204"/>
                      </a:rPr>
                      <m:t>𝜎</m:t>
                    </m:r>
                    <m:rad>
                      <m:radPr>
                        <m:degHide m:val="on"/>
                        <m:ctrlPr>
                          <a:rPr lang="en-US" i="1">
                            <a:latin typeface="Cambria Math" panose="02040503050406030204" pitchFamily="18" charset="0"/>
                          </a:rPr>
                        </m:ctrlPr>
                      </m:radPr>
                      <m:deg/>
                      <m:e>
                        <m:r>
                          <a:rPr lang="en-US">
                            <a:latin typeface="Cambria Math" panose="02040503050406030204"/>
                          </a:rPr>
                          <m:t>𝑡</m:t>
                        </m:r>
                      </m:e>
                    </m:rad>
                  </m:oMath>
                </a14:m>
                <a:endParaRPr sz="2000" b="1" dirty="0"/>
              </a:p>
              <a:p>
                <a:pPr>
                  <a:spcBef>
                    <a:spcPts val="200"/>
                  </a:spcBef>
                  <a:spcAft>
                    <a:spcPts val="200"/>
                  </a:spcAft>
                </a:pPr>
                <a:r>
                  <a:rPr sz="2000" dirty="0"/>
                  <a:t>Where:</a:t>
                </a:r>
              </a:p>
              <a:p>
                <a:pPr lvl="1">
                  <a:spcBef>
                    <a:spcPts val="200"/>
                  </a:spcBef>
                  <a:spcAft>
                    <a:spcPts val="200"/>
                  </a:spcAft>
                </a:pPr>
                <a:r>
                  <a:rPr sz="2000" dirty="0"/>
                  <a:t>S = current stock price</a:t>
                </a:r>
              </a:p>
              <a:p>
                <a:pPr lvl="1">
                  <a:spcBef>
                    <a:spcPts val="200"/>
                  </a:spcBef>
                  <a:spcAft>
                    <a:spcPts val="200"/>
                  </a:spcAft>
                </a:pPr>
                <a:r>
                  <a:rPr sz="2000" dirty="0"/>
                  <a:t>X = exercise price; </a:t>
                </a:r>
                <a14:m>
                  <m:oMath xmlns:m="http://schemas.openxmlformats.org/officeDocument/2006/math">
                    <m:r>
                      <a:rPr lang="en-US">
                        <a:latin typeface="Cambria Math" panose="02040503050406030204"/>
                      </a:rPr>
                      <m:t>𝑃𝑉</m:t>
                    </m:r>
                    <m:r>
                      <a:rPr lang="en-US">
                        <a:latin typeface="Cambria Math" panose="02040503050406030204"/>
                      </a:rPr>
                      <m:t>(</m:t>
                    </m:r>
                    <m:r>
                      <a:rPr lang="en-US">
                        <a:latin typeface="Cambria Math" panose="02040503050406030204"/>
                      </a:rPr>
                      <m:t>𝑋</m:t>
                    </m:r>
                    <m:r>
                      <a:rPr lang="en-US">
                        <a:latin typeface="Cambria Math" panose="02040503050406030204"/>
                      </a:rPr>
                      <m:t>)</m:t>
                    </m:r>
                  </m:oMath>
                </a14:m>
                <a:r>
                  <a:rPr sz="2000" dirty="0"/>
                  <a:t> = X discounted at risk-free rate</a:t>
                </a:r>
              </a:p>
              <a:p>
                <a:pPr lvl="1">
                  <a:spcBef>
                    <a:spcPts val="200"/>
                  </a:spcBef>
                  <a:spcAft>
                    <a:spcPts val="200"/>
                  </a:spcAft>
                </a:pPr>
                <a14:m>
                  <m:oMath xmlns:m="http://schemas.openxmlformats.org/officeDocument/2006/math">
                    <m:r>
                      <a:rPr lang="en-US">
                        <a:latin typeface="Cambria Math" panose="02040503050406030204"/>
                      </a:rPr>
                      <m:t>𝜎</m:t>
                    </m:r>
                  </m:oMath>
                </a14:m>
                <a:r>
                  <a:rPr sz="2000" dirty="0"/>
                  <a:t> = annualized standard deviation of continuously compounded returns</a:t>
                </a:r>
              </a:p>
              <a:p>
                <a:pPr lvl="1">
                  <a:spcBef>
                    <a:spcPts val="200"/>
                  </a:spcBef>
                  <a:spcAft>
                    <a:spcPts val="200"/>
                  </a:spcAft>
                </a:pPr>
                <a:r>
                  <a:rPr sz="2000" dirty="0"/>
                  <a:t>t = time to maturity in years</a:t>
                </a:r>
              </a:p>
              <a:p>
                <a:pPr>
                  <a:spcBef>
                    <a:spcPts val="200"/>
                  </a:spcBef>
                  <a:spcAft>
                    <a:spcPts val="200"/>
                  </a:spcAft>
                </a:pPr>
                <a14:m>
                  <m:oMath xmlns:m="http://schemas.openxmlformats.org/officeDocument/2006/math">
                    <m:r>
                      <a:rPr lang="en-US">
                        <a:latin typeface="Cambria Math" panose="02040503050406030204"/>
                      </a:rPr>
                      <m:t>𝑁</m:t>
                    </m:r>
                    <m:r>
                      <a:rPr lang="en-US">
                        <a:latin typeface="Cambria Math" panose="02040503050406030204"/>
                      </a:rPr>
                      <m:t>(</m:t>
                    </m:r>
                    <m:r>
                      <a:rPr lang="en-US">
                        <a:latin typeface="Cambria Math" panose="02040503050406030204"/>
                      </a:rPr>
                      <m:t>𝑑</m:t>
                    </m:r>
                    <m:r>
                      <a:rPr lang="en-US">
                        <a:latin typeface="Cambria Math" panose="02040503050406030204"/>
                      </a:rPr>
                      <m:t>)</m:t>
                    </m:r>
                  </m:oMath>
                </a14:m>
                <a:r>
                  <a:rPr sz="2000" dirty="0"/>
                  <a:t> = cumulative standard normal distribution function</a:t>
                </a:r>
              </a:p>
              <a:p>
                <a:pPr lvl="1">
                  <a:spcBef>
                    <a:spcPts val="200"/>
                  </a:spcBef>
                  <a:spcAft>
                    <a:spcPts val="200"/>
                  </a:spcAft>
                </a:pPr>
                <a:r>
                  <a:rPr sz="2000" dirty="0"/>
                  <a:t>Probability that a standard normal variable</a:t>
                </a:r>
                <a:r>
                  <a:rPr lang="en-US" sz="2000" dirty="0"/>
                  <a:t> (mean 0, var of 1)</a:t>
                </a:r>
                <a:r>
                  <a:rPr sz="2000" dirty="0"/>
                  <a:t> is less than </a:t>
                </a:r>
                <a14:m>
                  <m:oMath xmlns:m="http://schemas.openxmlformats.org/officeDocument/2006/math">
                    <m:r>
                      <a:rPr lang="en-US">
                        <a:latin typeface="Cambria Math" panose="02040503050406030204"/>
                      </a:rPr>
                      <m:t>𝑑</m:t>
                    </m:r>
                  </m:oMath>
                </a14:m>
                <a:endParaRPr sz="2000" dirty="0"/>
              </a:p>
              <a:p>
                <a:pPr lvl="1">
                  <a:spcBef>
                    <a:spcPts val="200"/>
                  </a:spcBef>
                  <a:spcAft>
                    <a:spcPts val="200"/>
                  </a:spcAft>
                </a:pPr>
                <a:r>
                  <a:rPr sz="2000" dirty="0"/>
                  <a:t>Easily computed in Excel: NORMSDIST(</a:t>
                </a:r>
                <a14:m>
                  <m:oMath xmlns:m="http://schemas.openxmlformats.org/officeDocument/2006/math">
                    <m:r>
                      <a:rPr lang="en-US">
                        <a:latin typeface="Cambria Math" panose="02040503050406030204"/>
                      </a:rPr>
                      <m:t>𝑑</m:t>
                    </m:r>
                  </m:oMath>
                </a14:m>
                <a:r>
                  <a:rPr sz="2000" dirty="0"/>
                  <a:t>)</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81192" y="2180496"/>
                <a:ext cx="11126210" cy="4122700"/>
              </a:xfrm>
              <a:blipFill>
                <a:blip r:embed="rId3"/>
                <a:stretch>
                  <a:fillRect l="-548" b="-1183"/>
                </a:stretch>
              </a:blipFill>
            </p:spPr>
            <p:txBody>
              <a:bodyPr/>
              <a:lstStyle/>
              <a:p>
                <a:r>
                  <a:rPr lang="en-SG">
                    <a:noFill/>
                  </a:rPr>
                  <a:t> </a:t>
                </a:r>
              </a:p>
            </p:txBody>
          </p:sp>
        </mc:Fallback>
      </mc:AlternateContent>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29522-0407-3D17-D4B0-F0B0D78F6E23}"/>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F780FBCD-0CE2-3DE6-874B-F55D1D199E6F}"/>
                  </a:ext>
                </a:extLst>
              </p:cNvPr>
              <p:cNvSpPr>
                <a:spLocks noGrp="1"/>
              </p:cNvSpPr>
              <p:nvPr>
                <p:ph type="title"/>
              </p:nvPr>
            </p:nvSpPr>
            <p:spPr/>
            <p:txBody>
              <a:bodyPr/>
              <a:lstStyle/>
              <a:p>
                <a:r>
                  <a:rPr sz="3000"/>
                  <a:t>Black-Scholes: Computing </a:t>
                </a:r>
                <a14:m>
                  <m:oMath xmlns:m="http://schemas.openxmlformats.org/officeDocument/2006/math">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1</m:t>
                        </m:r>
                      </m:sub>
                    </m:sSub>
                  </m:oMath>
                </a14:m>
                <a:r>
                  <a:rPr sz="3000"/>
                  <a:t> and </a:t>
                </a:r>
                <a14:m>
                  <m:oMath xmlns:m="http://schemas.openxmlformats.org/officeDocument/2006/math">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2</m:t>
                        </m:r>
                      </m:sub>
                    </m:sSub>
                  </m:oMath>
                </a14:m>
                <a:endParaRPr sz="3000"/>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a:blip r:embed="rId2"/>
                <a:stretch>
                  <a:fillRect l="-1271" b="-18675"/>
                </a:stretch>
              </a:blipFill>
            </p:spPr>
            <p:txBody>
              <a:bodyPr/>
              <a:lstStyle/>
              <a:p>
                <a:r>
                  <a:rPr lang="en-SG">
                    <a:noFill/>
                  </a:rPr>
                  <a:t> </a:t>
                </a:r>
              </a:p>
            </p:txBody>
          </p:sp>
        </mc:Fallback>
      </mc:AlternateContent>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0AC1FEA0-EEDB-32E0-CBD3-39F9E3DDD308}"/>
                  </a:ext>
                </a:extLst>
              </p:cNvPr>
              <p:cNvSpPr>
                <a:spLocks noGrp="1"/>
              </p:cNvSpPr>
              <p:nvPr>
                <p:ph idx="1"/>
              </p:nvPr>
            </p:nvSpPr>
            <p:spPr>
              <a:xfrm>
                <a:off x="581192" y="2180496"/>
                <a:ext cx="5948196" cy="3910742"/>
              </a:xfrm>
            </p:spPr>
            <p:txBody>
              <a:bodyPr>
                <a:normAutofit/>
              </a:bodyPr>
              <a:lstStyle/>
              <a:p>
                <a:pPr>
                  <a:spcBef>
                    <a:spcPts val="200"/>
                  </a:spcBef>
                  <a:spcAft>
                    <a:spcPts val="200"/>
                  </a:spcAft>
                </a:pPr>
                <a14:m>
                  <m:oMath xmlns:m="http://schemas.openxmlformats.org/officeDocument/2006/math">
                    <m:r>
                      <a:rPr lang="en-US">
                        <a:latin typeface="Cambria Math" panose="02040503050406030204"/>
                      </a:rPr>
                      <m:t>𝑁</m:t>
                    </m:r>
                    <m:r>
                      <a:rPr lang="en-US">
                        <a:latin typeface="Cambria Math" panose="02040503050406030204"/>
                      </a:rPr>
                      <m:t>(</m:t>
                    </m:r>
                    <m:r>
                      <a:rPr lang="en-US">
                        <a:latin typeface="Cambria Math" panose="02040503050406030204"/>
                      </a:rPr>
                      <m:t>𝑑</m:t>
                    </m:r>
                    <m:r>
                      <a:rPr lang="en-US">
                        <a:latin typeface="Cambria Math" panose="02040503050406030204"/>
                      </a:rPr>
                      <m:t>)</m:t>
                    </m:r>
                  </m:oMath>
                </a14:m>
                <a:r>
                  <a:rPr sz="2000" dirty="0"/>
                  <a:t> = cumulative standard normal distribution function</a:t>
                </a:r>
                <a:r>
                  <a:rPr lang="en-US" sz="2000" dirty="0"/>
                  <a:t> with mean 0 and var 1. For instance, </a:t>
                </a:r>
              </a:p>
              <a:p>
                <a:pPr lvl="1">
                  <a:spcBef>
                    <a:spcPts val="200"/>
                  </a:spcBef>
                  <a:spcAft>
                    <a:spcPts val="200"/>
                  </a:spcAft>
                </a:pPr>
                <a14:m>
                  <m:oMath xmlns:m="http://schemas.openxmlformats.org/officeDocument/2006/math">
                    <m:r>
                      <a:rPr lang="en-SG" sz="1800" i="1" smtClean="0">
                        <a:latin typeface="Cambria Math" panose="02040503050406030204" pitchFamily="18" charset="0"/>
                      </a:rPr>
                      <m:t>𝑁</m:t>
                    </m:r>
                    <m:d>
                      <m:dPr>
                        <m:ctrlPr>
                          <a:rPr lang="en-SG" sz="1800" i="1">
                            <a:latin typeface="Cambria Math" panose="02040503050406030204" pitchFamily="18" charset="0"/>
                          </a:rPr>
                        </m:ctrlPr>
                      </m:dPr>
                      <m:e>
                        <m:sSub>
                          <m:sSubPr>
                            <m:ctrlPr>
                              <a:rPr lang="en-SG" sz="1800" i="1">
                                <a:latin typeface="Cambria Math" panose="02040503050406030204" pitchFamily="18" charset="0"/>
                              </a:rPr>
                            </m:ctrlPr>
                          </m:sSubPr>
                          <m:e>
                            <m:r>
                              <a:rPr lang="en-SG" sz="1800" i="1">
                                <a:latin typeface="Cambria Math" panose="02040503050406030204" pitchFamily="18" charset="0"/>
                              </a:rPr>
                              <m:t>𝑑</m:t>
                            </m:r>
                          </m:e>
                          <m:sub>
                            <m:r>
                              <a:rPr lang="en-SG" sz="1800" i="1">
                                <a:latin typeface="Cambria Math" panose="02040503050406030204" pitchFamily="18" charset="0"/>
                              </a:rPr>
                              <m:t>1</m:t>
                            </m:r>
                          </m:sub>
                        </m:sSub>
                      </m:e>
                    </m:d>
                    <m:r>
                      <a:rPr lang="en-SG" sz="1800" i="1">
                        <a:latin typeface="Cambria Math" panose="02040503050406030204" pitchFamily="18" charset="0"/>
                      </a:rPr>
                      <m:t>=</m:t>
                    </m:r>
                    <m:f>
                      <m:fPr>
                        <m:ctrlPr>
                          <a:rPr lang="en-SG" sz="1800" i="1">
                            <a:latin typeface="Cambria Math" panose="02040503050406030204" pitchFamily="18" charset="0"/>
                          </a:rPr>
                        </m:ctrlPr>
                      </m:fPr>
                      <m:num>
                        <m:r>
                          <a:rPr lang="en-SG" sz="1800" i="1">
                            <a:latin typeface="Cambria Math" panose="02040503050406030204" pitchFamily="18" charset="0"/>
                          </a:rPr>
                          <m:t>1</m:t>
                        </m:r>
                      </m:num>
                      <m:den>
                        <m:rad>
                          <m:radPr>
                            <m:degHide m:val="on"/>
                            <m:ctrlPr>
                              <a:rPr lang="en-SG" sz="1800" i="1">
                                <a:latin typeface="Cambria Math" panose="02040503050406030204" pitchFamily="18" charset="0"/>
                              </a:rPr>
                            </m:ctrlPr>
                          </m:radPr>
                          <m:deg/>
                          <m:e>
                            <m:r>
                              <a:rPr lang="en-SG" sz="1800" i="1">
                                <a:latin typeface="Cambria Math" panose="02040503050406030204" pitchFamily="18" charset="0"/>
                              </a:rPr>
                              <m:t>2</m:t>
                            </m:r>
                            <m:r>
                              <a:rPr lang="en-SG" sz="1800" i="1">
                                <a:latin typeface="Cambria Math" panose="02040503050406030204" pitchFamily="18" charset="0"/>
                              </a:rPr>
                              <m:t>𝜋</m:t>
                            </m:r>
                          </m:e>
                        </m:rad>
                      </m:den>
                    </m:f>
                    <m:nary>
                      <m:naryPr>
                        <m:ctrlPr>
                          <a:rPr lang="en-SG" sz="1800" i="1">
                            <a:latin typeface="Cambria Math" panose="02040503050406030204" pitchFamily="18" charset="0"/>
                          </a:rPr>
                        </m:ctrlPr>
                      </m:naryPr>
                      <m:sub>
                        <m:r>
                          <a:rPr lang="en-SG" sz="1800" i="1">
                            <a:latin typeface="Cambria Math" panose="02040503050406030204" pitchFamily="18" charset="0"/>
                          </a:rPr>
                          <m:t>−</m:t>
                        </m:r>
                        <m:r>
                          <a:rPr lang="en-SG" sz="1800" i="1">
                            <a:latin typeface="Cambria Math" panose="02040503050406030204" pitchFamily="18" charset="0"/>
                          </a:rPr>
                          <m:t>∞</m:t>
                        </m:r>
                      </m:sub>
                      <m:sup>
                        <m:sSub>
                          <m:sSubPr>
                            <m:ctrlPr>
                              <a:rPr lang="en-SG" sz="1800" i="1">
                                <a:latin typeface="Cambria Math" panose="02040503050406030204" pitchFamily="18" charset="0"/>
                              </a:rPr>
                            </m:ctrlPr>
                          </m:sSubPr>
                          <m:e>
                            <m:r>
                              <a:rPr lang="en-SG" sz="1800" i="1">
                                <a:latin typeface="Cambria Math" panose="02040503050406030204" pitchFamily="18" charset="0"/>
                              </a:rPr>
                              <m:t>𝑑</m:t>
                            </m:r>
                          </m:e>
                          <m:sub>
                            <m:r>
                              <a:rPr lang="en-SG" sz="1800" i="1">
                                <a:latin typeface="Cambria Math" panose="02040503050406030204" pitchFamily="18" charset="0"/>
                              </a:rPr>
                              <m:t>1</m:t>
                            </m:r>
                          </m:sub>
                        </m:sSub>
                      </m:sup>
                      <m:e>
                        <m:sSup>
                          <m:sSupPr>
                            <m:ctrlPr>
                              <a:rPr lang="en-SG" sz="1800" i="1">
                                <a:latin typeface="Cambria Math" panose="02040503050406030204" pitchFamily="18" charset="0"/>
                              </a:rPr>
                            </m:ctrlPr>
                          </m:sSupPr>
                          <m:e>
                            <m:r>
                              <a:rPr lang="en-SG" sz="1800" i="1">
                                <a:latin typeface="Cambria Math" panose="02040503050406030204" pitchFamily="18" charset="0"/>
                              </a:rPr>
                              <m:t>𝑒</m:t>
                            </m:r>
                          </m:e>
                          <m:sup>
                            <m:r>
                              <a:rPr lang="en-SG" sz="1800" i="1">
                                <a:latin typeface="Cambria Math" panose="02040503050406030204" pitchFamily="18" charset="0"/>
                              </a:rPr>
                              <m:t>−</m:t>
                            </m:r>
                            <m:f>
                              <m:fPr>
                                <m:ctrlPr>
                                  <a:rPr lang="en-SG" sz="1800" i="1">
                                    <a:latin typeface="Cambria Math" panose="02040503050406030204" pitchFamily="18" charset="0"/>
                                  </a:rPr>
                                </m:ctrlPr>
                              </m:fPr>
                              <m:num>
                                <m:sSup>
                                  <m:sSupPr>
                                    <m:ctrlPr>
                                      <a:rPr lang="en-SG" sz="1800" i="1">
                                        <a:latin typeface="Cambria Math" panose="02040503050406030204" pitchFamily="18" charset="0"/>
                                      </a:rPr>
                                    </m:ctrlPr>
                                  </m:sSupPr>
                                  <m:e>
                                    <m:r>
                                      <a:rPr lang="en-SG" sz="1800" i="1">
                                        <a:latin typeface="Cambria Math" panose="02040503050406030204" pitchFamily="18" charset="0"/>
                                      </a:rPr>
                                      <m:t>𝑧</m:t>
                                    </m:r>
                                  </m:e>
                                  <m:sup>
                                    <m:r>
                                      <a:rPr lang="en-SG" sz="1800" i="1">
                                        <a:latin typeface="Cambria Math" panose="02040503050406030204" pitchFamily="18" charset="0"/>
                                      </a:rPr>
                                      <m:t>2</m:t>
                                    </m:r>
                                  </m:sup>
                                </m:sSup>
                              </m:num>
                              <m:den>
                                <m:r>
                                  <a:rPr lang="en-SG" sz="1800" i="1">
                                    <a:latin typeface="Cambria Math" panose="02040503050406030204" pitchFamily="18" charset="0"/>
                                  </a:rPr>
                                  <m:t>2</m:t>
                                </m:r>
                              </m:den>
                            </m:f>
                          </m:sup>
                        </m:sSup>
                        <m:r>
                          <a:rPr lang="en-SG" sz="1800" i="1">
                            <a:latin typeface="Cambria Math" panose="02040503050406030204" pitchFamily="18" charset="0"/>
                          </a:rPr>
                          <m:t>𝑑𝑧</m:t>
                        </m:r>
                      </m:e>
                    </m:nary>
                  </m:oMath>
                </a14:m>
                <a:endParaRPr lang="en-US" sz="1800" dirty="0"/>
              </a:p>
              <a:p>
                <a:r>
                  <a:rPr lang="en-US" sz="2000" dirty="0"/>
                  <a:t>The equivalent probability distribution function is: </a:t>
                </a:r>
                <a:endParaRPr lang="en-SG" sz="2000" i="1" dirty="0">
                  <a:latin typeface="Cambria Math" panose="02040503050406030204" pitchFamily="18" charset="0"/>
                </a:endParaRPr>
              </a:p>
              <a:p>
                <a:pPr lvl="1"/>
                <a14:m>
                  <m:oMath xmlns:m="http://schemas.openxmlformats.org/officeDocument/2006/math">
                    <m:sSup>
                      <m:sSupPr>
                        <m:ctrlPr>
                          <a:rPr lang="en-SG" sz="1800" i="1" smtClean="0">
                            <a:latin typeface="Cambria Math" panose="02040503050406030204" pitchFamily="18" charset="0"/>
                          </a:rPr>
                        </m:ctrlPr>
                      </m:sSupPr>
                      <m:e>
                        <m:r>
                          <a:rPr lang="en-SG" sz="1800" i="1" smtClean="0">
                            <a:latin typeface="Cambria Math" panose="02040503050406030204" pitchFamily="18" charset="0"/>
                          </a:rPr>
                          <m:t>𝑁</m:t>
                        </m:r>
                      </m:e>
                      <m:sup>
                        <m:r>
                          <a:rPr lang="en-SG" sz="1800" i="1" smtClean="0">
                            <a:latin typeface="Cambria Math" panose="02040503050406030204" pitchFamily="18" charset="0"/>
                          </a:rPr>
                          <m:t>′</m:t>
                        </m:r>
                      </m:sup>
                    </m:sSup>
                    <m:d>
                      <m:dPr>
                        <m:ctrlPr>
                          <a:rPr lang="en-SG" sz="1800" i="1" smtClean="0">
                            <a:latin typeface="Cambria Math" panose="02040503050406030204" pitchFamily="18" charset="0"/>
                          </a:rPr>
                        </m:ctrlPr>
                      </m:dPr>
                      <m:e>
                        <m:r>
                          <a:rPr lang="en-SG" sz="1800" i="1" smtClean="0">
                            <a:latin typeface="Cambria Math" panose="02040503050406030204" pitchFamily="18" charset="0"/>
                          </a:rPr>
                          <m:t>𝑥</m:t>
                        </m:r>
                      </m:e>
                    </m:d>
                    <m:r>
                      <a:rPr lang="en-SG" sz="1800" i="1" smtClean="0">
                        <a:latin typeface="Cambria Math" panose="02040503050406030204" pitchFamily="18" charset="0"/>
                      </a:rPr>
                      <m:t>=</m:t>
                    </m:r>
                    <m:f>
                      <m:fPr>
                        <m:ctrlPr>
                          <a:rPr lang="en-SG" sz="1800" i="1" smtClean="0">
                            <a:latin typeface="Cambria Math" panose="02040503050406030204" pitchFamily="18" charset="0"/>
                          </a:rPr>
                        </m:ctrlPr>
                      </m:fPr>
                      <m:num>
                        <m:r>
                          <a:rPr lang="en-SG" sz="1800" i="1" smtClean="0">
                            <a:latin typeface="Cambria Math" panose="02040503050406030204" pitchFamily="18" charset="0"/>
                          </a:rPr>
                          <m:t>1</m:t>
                        </m:r>
                      </m:num>
                      <m:den>
                        <m:rad>
                          <m:radPr>
                            <m:degHide m:val="on"/>
                            <m:ctrlPr>
                              <a:rPr lang="en-SG" sz="1800" i="1" smtClean="0">
                                <a:latin typeface="Cambria Math" panose="02040503050406030204" pitchFamily="18" charset="0"/>
                              </a:rPr>
                            </m:ctrlPr>
                          </m:radPr>
                          <m:deg/>
                          <m:e>
                            <m:r>
                              <a:rPr lang="en-SG" sz="1800" i="1" smtClean="0">
                                <a:latin typeface="Cambria Math" panose="02040503050406030204" pitchFamily="18" charset="0"/>
                              </a:rPr>
                              <m:t>2</m:t>
                            </m:r>
                            <m:r>
                              <a:rPr lang="en-SG" sz="1800" i="1" smtClean="0">
                                <a:latin typeface="Cambria Math" panose="02040503050406030204" pitchFamily="18" charset="0"/>
                              </a:rPr>
                              <m:t>𝜋</m:t>
                            </m:r>
                          </m:e>
                        </m:rad>
                      </m:den>
                    </m:f>
                    <m:sSup>
                      <m:sSupPr>
                        <m:ctrlPr>
                          <a:rPr lang="en-SG" sz="1800" i="1" smtClean="0">
                            <a:latin typeface="Cambria Math" panose="02040503050406030204" pitchFamily="18" charset="0"/>
                          </a:rPr>
                        </m:ctrlPr>
                      </m:sSupPr>
                      <m:e>
                        <m:r>
                          <a:rPr lang="en-SG" sz="1800" i="1" smtClean="0">
                            <a:latin typeface="Cambria Math" panose="02040503050406030204" pitchFamily="18" charset="0"/>
                          </a:rPr>
                          <m:t>𝑒</m:t>
                        </m:r>
                      </m:e>
                      <m:sup>
                        <m:r>
                          <a:rPr lang="en-SG" sz="1800" i="1" smtClean="0">
                            <a:latin typeface="Cambria Math" panose="02040503050406030204" pitchFamily="18" charset="0"/>
                          </a:rPr>
                          <m:t>−</m:t>
                        </m:r>
                        <m:f>
                          <m:fPr>
                            <m:ctrlPr>
                              <a:rPr lang="en-SG" sz="1800" i="1" smtClean="0">
                                <a:latin typeface="Cambria Math" panose="02040503050406030204" pitchFamily="18" charset="0"/>
                              </a:rPr>
                            </m:ctrlPr>
                          </m:fPr>
                          <m:num>
                            <m:sSup>
                              <m:sSupPr>
                                <m:ctrlPr>
                                  <a:rPr lang="en-SG" sz="1800" i="1" smtClean="0">
                                    <a:latin typeface="Cambria Math" panose="02040503050406030204" pitchFamily="18" charset="0"/>
                                  </a:rPr>
                                </m:ctrlPr>
                              </m:sSupPr>
                              <m:e>
                                <m:r>
                                  <a:rPr lang="en-SG" sz="1800" i="1" smtClean="0">
                                    <a:latin typeface="Cambria Math" panose="02040503050406030204" pitchFamily="18" charset="0"/>
                                  </a:rPr>
                                  <m:t>𝑥</m:t>
                                </m:r>
                              </m:e>
                              <m:sup>
                                <m:r>
                                  <a:rPr lang="en-SG" sz="1800" i="1" smtClean="0">
                                    <a:latin typeface="Cambria Math" panose="02040503050406030204" pitchFamily="18" charset="0"/>
                                  </a:rPr>
                                  <m:t>2</m:t>
                                </m:r>
                              </m:sup>
                            </m:sSup>
                          </m:num>
                          <m:den>
                            <m:r>
                              <a:rPr lang="en-SG" sz="1800" i="1" smtClean="0">
                                <a:latin typeface="Cambria Math" panose="02040503050406030204" pitchFamily="18" charset="0"/>
                              </a:rPr>
                              <m:t>2</m:t>
                            </m:r>
                          </m:den>
                        </m:f>
                      </m:sup>
                    </m:sSup>
                  </m:oMath>
                </a14:m>
                <a:endParaRPr lang="en-US" sz="1800" dirty="0"/>
              </a:p>
              <a:p>
                <a:r>
                  <a:rPr lang="en-US" sz="2000" b="1" dirty="0"/>
                  <a:t>For an approximation, use:</a:t>
                </a:r>
              </a:p>
              <a:p>
                <a:pPr lvl="1"/>
                <a14:m>
                  <m:oMath xmlns:m="http://schemas.openxmlformats.org/officeDocument/2006/math">
                    <m:r>
                      <a:rPr lang="en-SG" sz="1800" i="1" smtClean="0">
                        <a:latin typeface="Cambria Math" panose="02040503050406030204" pitchFamily="18" charset="0"/>
                      </a:rPr>
                      <m:t>𝑁</m:t>
                    </m:r>
                    <m:d>
                      <m:dPr>
                        <m:ctrlPr>
                          <a:rPr lang="en-SG" sz="1800" i="1">
                            <a:latin typeface="Cambria Math" panose="02040503050406030204" pitchFamily="18" charset="0"/>
                          </a:rPr>
                        </m:ctrlPr>
                      </m:dPr>
                      <m:e>
                        <m:sSub>
                          <m:sSubPr>
                            <m:ctrlPr>
                              <a:rPr lang="en-SG" sz="1800" i="1">
                                <a:latin typeface="Cambria Math" panose="02040503050406030204" pitchFamily="18" charset="0"/>
                              </a:rPr>
                            </m:ctrlPr>
                          </m:sSubPr>
                          <m:e>
                            <m:r>
                              <a:rPr lang="en-SG" sz="1800" i="1">
                                <a:latin typeface="Cambria Math" panose="02040503050406030204" pitchFamily="18" charset="0"/>
                              </a:rPr>
                              <m:t>𝑑</m:t>
                            </m:r>
                          </m:e>
                          <m:sub>
                            <m:r>
                              <a:rPr lang="en-SG" sz="1800" i="1">
                                <a:latin typeface="Cambria Math" panose="02040503050406030204" pitchFamily="18" charset="0"/>
                              </a:rPr>
                              <m:t>1</m:t>
                            </m:r>
                          </m:sub>
                        </m:sSub>
                      </m:e>
                    </m:d>
                    <m:r>
                      <a:rPr lang="en-SG" sz="1800" i="1">
                        <a:latin typeface="Cambria Math" panose="02040503050406030204" pitchFamily="18" charset="0"/>
                      </a:rPr>
                      <m:t>≈</m:t>
                    </m:r>
                    <m:f>
                      <m:fPr>
                        <m:ctrlPr>
                          <a:rPr lang="en-SG" sz="1800" i="1">
                            <a:latin typeface="Cambria Math" panose="02040503050406030204" pitchFamily="18" charset="0"/>
                          </a:rPr>
                        </m:ctrlPr>
                      </m:fPr>
                      <m:num>
                        <m:r>
                          <a:rPr lang="en-SG" sz="1800" i="1">
                            <a:latin typeface="Cambria Math" panose="02040503050406030204" pitchFamily="18" charset="0"/>
                          </a:rPr>
                          <m:t>1</m:t>
                        </m:r>
                      </m:num>
                      <m:den>
                        <m:r>
                          <a:rPr lang="en-SG" sz="1800" i="1">
                            <a:latin typeface="Cambria Math" panose="02040503050406030204" pitchFamily="18" charset="0"/>
                          </a:rPr>
                          <m:t>1</m:t>
                        </m:r>
                        <m:r>
                          <a:rPr lang="en-SG" sz="1800" i="1">
                            <a:latin typeface="Cambria Math" panose="02040503050406030204" pitchFamily="18" charset="0"/>
                          </a:rPr>
                          <m:t>+</m:t>
                        </m:r>
                        <m:sSup>
                          <m:sSupPr>
                            <m:ctrlPr>
                              <a:rPr lang="en-SG" sz="1800" i="1">
                                <a:latin typeface="Cambria Math" panose="02040503050406030204" pitchFamily="18" charset="0"/>
                              </a:rPr>
                            </m:ctrlPr>
                          </m:sSupPr>
                          <m:e>
                            <m:r>
                              <a:rPr lang="en-SG" sz="1800" i="1">
                                <a:latin typeface="Cambria Math" panose="02040503050406030204" pitchFamily="18" charset="0"/>
                              </a:rPr>
                              <m:t>𝑒</m:t>
                            </m:r>
                          </m:e>
                          <m:sup>
                            <m:r>
                              <a:rPr lang="en-SG" sz="1800" i="1">
                                <a:latin typeface="Cambria Math" panose="02040503050406030204" pitchFamily="18" charset="0"/>
                              </a:rPr>
                              <m:t>−</m:t>
                            </m:r>
                            <m:r>
                              <a:rPr lang="en-SG" sz="1800" i="1">
                                <a:latin typeface="Cambria Math" panose="02040503050406030204" pitchFamily="18" charset="0"/>
                              </a:rPr>
                              <m:t>1</m:t>
                            </m:r>
                            <m:r>
                              <a:rPr lang="en-SG" sz="1800" i="1">
                                <a:latin typeface="Cambria Math" panose="02040503050406030204" pitchFamily="18" charset="0"/>
                              </a:rPr>
                              <m:t>.</m:t>
                            </m:r>
                            <m:r>
                              <a:rPr lang="en-SG" sz="1800" i="1">
                                <a:latin typeface="Cambria Math" panose="02040503050406030204" pitchFamily="18" charset="0"/>
                              </a:rPr>
                              <m:t>702</m:t>
                            </m:r>
                            <m:r>
                              <a:rPr lang="en-SG" sz="1800" i="1">
                                <a:latin typeface="Cambria Math" panose="02040503050406030204" pitchFamily="18" charset="0"/>
                              </a:rPr>
                              <m:t>×</m:t>
                            </m:r>
                            <m:sSub>
                              <m:sSubPr>
                                <m:ctrlPr>
                                  <a:rPr lang="en-SG" sz="1800" i="1">
                                    <a:latin typeface="Cambria Math" panose="02040503050406030204" pitchFamily="18" charset="0"/>
                                  </a:rPr>
                                </m:ctrlPr>
                              </m:sSubPr>
                              <m:e>
                                <m:r>
                                  <a:rPr lang="en-SG" sz="1800" i="1">
                                    <a:latin typeface="Cambria Math" panose="02040503050406030204" pitchFamily="18" charset="0"/>
                                  </a:rPr>
                                  <m:t>𝑑</m:t>
                                </m:r>
                              </m:e>
                              <m:sub>
                                <m:r>
                                  <a:rPr lang="en-SG" sz="1800" i="1">
                                    <a:latin typeface="Cambria Math" panose="02040503050406030204" pitchFamily="18" charset="0"/>
                                  </a:rPr>
                                  <m:t>1</m:t>
                                </m:r>
                              </m:sub>
                            </m:sSub>
                          </m:sup>
                        </m:sSup>
                      </m:den>
                    </m:f>
                  </m:oMath>
                </a14:m>
                <a:endParaRPr lang="en-US" sz="1800" dirty="0"/>
              </a:p>
              <a:p>
                <a:pPr marL="324000" lvl="1" indent="0">
                  <a:spcBef>
                    <a:spcPts val="200"/>
                  </a:spcBef>
                  <a:spcAft>
                    <a:spcPts val="200"/>
                  </a:spcAft>
                  <a:buNone/>
                </a:pPr>
                <a:endParaRPr sz="2000" dirty="0"/>
              </a:p>
            </p:txBody>
          </p:sp>
        </mc:Choice>
        <mc:Fallback>
          <p:sp>
            <p:nvSpPr>
              <p:cNvPr id="3" name="Content Placeholder 2">
                <a:extLst>
                  <a:ext uri="{FF2B5EF4-FFF2-40B4-BE49-F238E27FC236}">
                    <a16:creationId xmlns:a16="http://schemas.microsoft.com/office/drawing/2014/main" id="{0AC1FEA0-EEDB-32E0-CBD3-39F9E3DDD308}"/>
                  </a:ext>
                </a:extLst>
              </p:cNvPr>
              <p:cNvSpPr>
                <a:spLocks noGrp="1" noRot="1" noChangeAspect="1" noMove="1" noResize="1" noEditPoints="1" noAdjustHandles="1" noChangeArrowheads="1" noChangeShapeType="1" noTextEdit="1"/>
              </p:cNvSpPr>
              <p:nvPr>
                <p:ph idx="1"/>
              </p:nvPr>
            </p:nvSpPr>
            <p:spPr>
              <a:xfrm>
                <a:off x="581192" y="2180496"/>
                <a:ext cx="5948196" cy="3910742"/>
              </a:xfrm>
              <a:blipFill>
                <a:blip r:embed="rId3"/>
                <a:stretch>
                  <a:fillRect l="-512"/>
                </a:stretch>
              </a:blipFill>
            </p:spPr>
            <p:txBody>
              <a:bodyPr/>
              <a:lstStyle/>
              <a:p>
                <a:r>
                  <a:rPr lang="en-SG">
                    <a:noFill/>
                  </a:rPr>
                  <a:t> </a:t>
                </a:r>
              </a:p>
            </p:txBody>
          </p:sp>
        </mc:Fallback>
      </mc:AlternateContent>
      <p:pic>
        <p:nvPicPr>
          <p:cNvPr id="7" name="Picture 6">
            <a:extLst>
              <a:ext uri="{FF2B5EF4-FFF2-40B4-BE49-F238E27FC236}">
                <a16:creationId xmlns:a16="http://schemas.microsoft.com/office/drawing/2014/main" id="{15BB2C59-9765-D6AF-B20C-AD15CB4CED53}"/>
              </a:ext>
            </a:extLst>
          </p:cNvPr>
          <p:cNvPicPr>
            <a:picLocks noChangeAspect="1"/>
          </p:cNvPicPr>
          <p:nvPr/>
        </p:nvPicPr>
        <p:blipFill>
          <a:blip r:embed="rId4"/>
          <a:stretch>
            <a:fillRect/>
          </a:stretch>
        </p:blipFill>
        <p:spPr>
          <a:xfrm>
            <a:off x="6872264" y="2621655"/>
            <a:ext cx="4605362" cy="3534189"/>
          </a:xfrm>
          <a:prstGeom prst="rect">
            <a:avLst/>
          </a:prstGeom>
        </p:spPr>
      </p:pic>
    </p:spTree>
    <p:extLst>
      <p:ext uri="{BB962C8B-B14F-4D97-AF65-F5344CB8AC3E}">
        <p14:creationId xmlns:p14="http://schemas.microsoft.com/office/powerpoint/2010/main" val="14054689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0A283-006E-AF07-AB6A-695DB3B714C8}"/>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0CB6A37-6CFA-F4DE-C377-91797B52127F}"/>
                  </a:ext>
                </a:extLst>
              </p:cNvPr>
              <p:cNvSpPr>
                <a:spLocks noGrp="1"/>
              </p:cNvSpPr>
              <p:nvPr>
                <p:ph type="title"/>
              </p:nvPr>
            </p:nvSpPr>
            <p:spPr/>
            <p:txBody>
              <a:bodyPr/>
              <a:lstStyle/>
              <a:p>
                <a:r>
                  <a:rPr sz="3000"/>
                  <a:t>Black-Scholes: Computing </a:t>
                </a:r>
                <a14:m>
                  <m:oMath xmlns:m="http://schemas.openxmlformats.org/officeDocument/2006/math">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1</m:t>
                        </m:r>
                      </m:sub>
                    </m:sSub>
                  </m:oMath>
                </a14:m>
                <a:r>
                  <a:rPr sz="3000"/>
                  <a:t> and </a:t>
                </a:r>
                <a14:m>
                  <m:oMath xmlns:m="http://schemas.openxmlformats.org/officeDocument/2006/math">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2</m:t>
                        </m:r>
                      </m:sub>
                    </m:sSub>
                  </m:oMath>
                </a14:m>
                <a:endParaRPr sz="3000"/>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a:blip r:embed="rId3"/>
                <a:stretch>
                  <a:fillRect l="-1271" b="-18675"/>
                </a:stretch>
              </a:blipFill>
            </p:spPr>
            <p:txBody>
              <a:bodyPr/>
              <a:lstStyle/>
              <a:p>
                <a:r>
                  <a:rPr lang="en-SG">
                    <a:noFill/>
                  </a:rPr>
                  <a:t> </a:t>
                </a:r>
              </a:p>
            </p:txBody>
          </p:sp>
        </mc:Fallback>
      </mc:AlternateContent>
      <p:pic>
        <p:nvPicPr>
          <p:cNvPr id="7" name="Picture 6">
            <a:extLst>
              <a:ext uri="{FF2B5EF4-FFF2-40B4-BE49-F238E27FC236}">
                <a16:creationId xmlns:a16="http://schemas.microsoft.com/office/drawing/2014/main" id="{019BA35C-3DC4-BCB7-097C-8B75305A6D67}"/>
              </a:ext>
            </a:extLst>
          </p:cNvPr>
          <p:cNvPicPr>
            <a:picLocks noChangeAspect="1"/>
          </p:cNvPicPr>
          <p:nvPr/>
        </p:nvPicPr>
        <p:blipFill>
          <a:blip r:embed="rId4"/>
          <a:stretch>
            <a:fillRect/>
          </a:stretch>
        </p:blipFill>
        <p:spPr>
          <a:xfrm>
            <a:off x="6333279" y="2212478"/>
            <a:ext cx="5014438" cy="3848117"/>
          </a:xfrm>
          <a:prstGeom prst="rect">
            <a:avLst/>
          </a:prstGeom>
        </p:spPr>
      </p:pic>
      <p:pic>
        <p:nvPicPr>
          <p:cNvPr id="10" name="Picture 9">
            <a:extLst>
              <a:ext uri="{FF2B5EF4-FFF2-40B4-BE49-F238E27FC236}">
                <a16:creationId xmlns:a16="http://schemas.microsoft.com/office/drawing/2014/main" id="{2897CE6F-B963-9B0C-99C6-AEBCC5CC4F17}"/>
              </a:ext>
            </a:extLst>
          </p:cNvPr>
          <p:cNvPicPr>
            <a:picLocks noChangeAspect="1"/>
          </p:cNvPicPr>
          <p:nvPr/>
        </p:nvPicPr>
        <p:blipFill>
          <a:blip r:embed="rId5"/>
          <a:stretch>
            <a:fillRect/>
          </a:stretch>
        </p:blipFill>
        <p:spPr>
          <a:xfrm>
            <a:off x="1047227" y="2235318"/>
            <a:ext cx="5062562" cy="3808122"/>
          </a:xfrm>
          <a:prstGeom prst="rect">
            <a:avLst/>
          </a:prstGeom>
        </p:spPr>
      </p:pic>
    </p:spTree>
    <p:extLst>
      <p:ext uri="{BB962C8B-B14F-4D97-AF65-F5344CB8AC3E}">
        <p14:creationId xmlns:p14="http://schemas.microsoft.com/office/powerpoint/2010/main" val="11629566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Black-Scholes: Amazon Call Worked Example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a:spcBef>
                    <a:spcPts val="200"/>
                  </a:spcBef>
                  <a:spcAft>
                    <a:spcPts val="200"/>
                  </a:spcAft>
                </a:pPr>
                <a:r>
                  <a:rPr sz="2000" b="1"/>
                  <a:t>Inputs:</a:t>
                </a:r>
                <a:r>
                  <a:rPr sz="2000"/>
                  <a:t> S = $140, X = $140, </a:t>
                </a:r>
                <a14:m>
                  <m:oMath xmlns:m="http://schemas.openxmlformats.org/officeDocument/2006/math">
                    <m:r>
                      <a:rPr lang="en-US">
                        <a:latin typeface="Cambria Math" panose="02040503050406030204"/>
                      </a:rPr>
                      <m:t>𝜎</m:t>
                    </m:r>
                    <m:r>
                      <a:rPr lang="en-US">
                        <a:latin typeface="Cambria Math" panose="02040503050406030204"/>
                      </a:rPr>
                      <m:t>=</m:t>
                    </m:r>
                    <m:r>
                      <a:rPr lang="en-US">
                        <a:latin typeface="Cambria Math" panose="02040503050406030204"/>
                      </a:rPr>
                      <m:t>0</m:t>
                    </m:r>
                    <m:r>
                      <a:rPr lang="en-US">
                        <a:latin typeface="Cambria Math" panose="02040503050406030204"/>
                      </a:rPr>
                      <m:t>.</m:t>
                    </m:r>
                    <m:r>
                      <a:rPr lang="en-US">
                        <a:latin typeface="Cambria Math" panose="02040503050406030204"/>
                      </a:rPr>
                      <m:t>258</m:t>
                    </m:r>
                  </m:oMath>
                </a14:m>
                <a:r>
                  <a:rPr sz="2000"/>
                  <a:t>, t = 0.5 years, r = 4% per annum</a:t>
                </a:r>
              </a:p>
              <a:p>
                <a:pPr>
                  <a:spcBef>
                    <a:spcPts val="200"/>
                  </a:spcBef>
                  <a:spcAft>
                    <a:spcPts val="200"/>
                  </a:spcAft>
                  <a:buNone/>
                </a:pPr>
                <a:r>
                  <a:rPr sz="2000" b="1"/>
                  <a:t>Step 1: Compute </a:t>
                </a:r>
                <a14:m>
                  <m:oMath xmlns:m="http://schemas.openxmlformats.org/officeDocument/2006/math">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1</m:t>
                        </m:r>
                      </m:sub>
                    </m:sSub>
                  </m:oMath>
                </a14:m>
                <a:r>
                  <a:rPr sz="2000" b="1"/>
                  <a:t> and </a:t>
                </a:r>
                <a14:m>
                  <m:oMath xmlns:m="http://schemas.openxmlformats.org/officeDocument/2006/math">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2</m:t>
                        </m:r>
                      </m:sub>
                    </m:sSub>
                  </m:oMath>
                </a14:m>
                <a:endParaRPr sz="2000" b="1"/>
              </a:p>
              <a:p>
                <a:pPr lvl="1">
                  <a:spcBef>
                    <a:spcPts val="200"/>
                  </a:spcBef>
                  <a:spcAft>
                    <a:spcPts val="200"/>
                  </a:spcAft>
                </a:pPr>
                <a14:m>
                  <m:oMath xmlns:m="http://schemas.openxmlformats.org/officeDocument/2006/math">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1</m:t>
                        </m:r>
                      </m:sub>
                    </m:sSub>
                    <m:r>
                      <a:rPr lang="en-US">
                        <a:latin typeface="Cambria Math" panose="02040503050406030204"/>
                      </a:rPr>
                      <m:t>=</m:t>
                    </m:r>
                    <m:f>
                      <m:fPr>
                        <m:ctrlPr>
                          <a:rPr lang="en-US" i="1">
                            <a:latin typeface="Cambria Math" panose="02040503050406030204" pitchFamily="18" charset="0"/>
                          </a:rPr>
                        </m:ctrlPr>
                      </m:fPr>
                      <m:num>
                        <m:r>
                          <m:rPr>
                            <m:sty m:val="p"/>
                          </m:rPr>
                          <a:rPr lang="en-US">
                            <a:latin typeface="Cambria Math" panose="02040503050406030204"/>
                          </a:rPr>
                          <m:t>ln</m:t>
                        </m:r>
                        <m:r>
                          <a:rPr lang="en-US">
                            <a:latin typeface="Cambria Math" panose="02040503050406030204"/>
                          </a:rPr>
                          <m:t>(</m:t>
                        </m:r>
                        <m:r>
                          <a:rPr lang="en-US">
                            <a:latin typeface="Cambria Math" panose="02040503050406030204"/>
                          </a:rPr>
                          <m:t>140</m:t>
                        </m:r>
                        <m:r>
                          <a:rPr lang="en-US">
                            <a:latin typeface="Cambria Math" panose="02040503050406030204"/>
                          </a:rPr>
                          <m:t>/(</m:t>
                        </m:r>
                        <m:r>
                          <a:rPr lang="en-US">
                            <a:latin typeface="Cambria Math" panose="02040503050406030204"/>
                          </a:rPr>
                          <m:t>140</m:t>
                        </m:r>
                        <m:r>
                          <a:rPr lang="en-US">
                            <a:latin typeface="Cambria Math" panose="02040503050406030204"/>
                          </a:rPr>
                          <m:t>/</m:t>
                        </m:r>
                        <m:r>
                          <a:rPr lang="en-US">
                            <a:latin typeface="Cambria Math" panose="02040503050406030204"/>
                          </a:rPr>
                          <m:t>1</m:t>
                        </m:r>
                        <m:r>
                          <a:rPr lang="en-US">
                            <a:latin typeface="Cambria Math" panose="02040503050406030204"/>
                          </a:rPr>
                          <m:t>.</m:t>
                        </m:r>
                        <m:r>
                          <a:rPr lang="en-US">
                            <a:latin typeface="Cambria Math" panose="02040503050406030204"/>
                          </a:rPr>
                          <m:t>02</m:t>
                        </m:r>
                        <m:r>
                          <a:rPr lang="en-US">
                            <a:latin typeface="Cambria Math" panose="02040503050406030204"/>
                          </a:rPr>
                          <m:t>))</m:t>
                        </m:r>
                      </m:num>
                      <m:den>
                        <m:r>
                          <a:rPr lang="en-US">
                            <a:latin typeface="Cambria Math" panose="02040503050406030204"/>
                          </a:rPr>
                          <m:t>0</m:t>
                        </m:r>
                        <m:r>
                          <a:rPr lang="en-US">
                            <a:latin typeface="Cambria Math" panose="02040503050406030204"/>
                          </a:rPr>
                          <m:t>.</m:t>
                        </m:r>
                        <m:r>
                          <a:rPr lang="en-US">
                            <a:latin typeface="Cambria Math" panose="02040503050406030204"/>
                          </a:rPr>
                          <m:t>258</m:t>
                        </m:r>
                        <m:r>
                          <a:rPr lang="en-US">
                            <a:latin typeface="Cambria Math" panose="02040503050406030204"/>
                          </a:rPr>
                          <m:t>×</m:t>
                        </m:r>
                        <m:rad>
                          <m:radPr>
                            <m:degHide m:val="on"/>
                            <m:ctrlPr>
                              <a:rPr lang="en-US" i="1">
                                <a:latin typeface="Cambria Math" panose="02040503050406030204" pitchFamily="18" charset="0"/>
                              </a:rPr>
                            </m:ctrlPr>
                          </m:radPr>
                          <m:deg/>
                          <m:e>
                            <m:r>
                              <a:rPr lang="en-US">
                                <a:latin typeface="Cambria Math" panose="02040503050406030204"/>
                              </a:rPr>
                              <m:t>0</m:t>
                            </m:r>
                            <m:r>
                              <a:rPr lang="en-US">
                                <a:latin typeface="Cambria Math" panose="02040503050406030204"/>
                              </a:rPr>
                              <m:t>.</m:t>
                            </m:r>
                            <m:r>
                              <a:rPr lang="en-US">
                                <a:latin typeface="Cambria Math" panose="02040503050406030204"/>
                              </a:rPr>
                              <m:t>5</m:t>
                            </m:r>
                          </m:e>
                        </m:rad>
                      </m:den>
                    </m:f>
                    <m:r>
                      <a:rPr lang="en-US">
                        <a:latin typeface="Cambria Math" panose="02040503050406030204"/>
                      </a:rPr>
                      <m:t>+</m:t>
                    </m:r>
                    <m:f>
                      <m:fPr>
                        <m:ctrlPr>
                          <a:rPr lang="en-US" i="1">
                            <a:latin typeface="Cambria Math" panose="02040503050406030204" pitchFamily="18" charset="0"/>
                          </a:rPr>
                        </m:ctrlPr>
                      </m:fPr>
                      <m:num>
                        <m:r>
                          <a:rPr lang="en-US">
                            <a:latin typeface="Cambria Math" panose="02040503050406030204"/>
                          </a:rPr>
                          <m:t>0</m:t>
                        </m:r>
                        <m:r>
                          <a:rPr lang="en-US">
                            <a:latin typeface="Cambria Math" panose="02040503050406030204"/>
                          </a:rPr>
                          <m:t>.</m:t>
                        </m:r>
                        <m:r>
                          <a:rPr lang="en-US">
                            <a:latin typeface="Cambria Math" panose="02040503050406030204"/>
                          </a:rPr>
                          <m:t>258</m:t>
                        </m:r>
                        <m:r>
                          <a:rPr lang="en-US">
                            <a:latin typeface="Cambria Math" panose="02040503050406030204"/>
                          </a:rPr>
                          <m:t>×</m:t>
                        </m:r>
                        <m:rad>
                          <m:radPr>
                            <m:degHide m:val="on"/>
                            <m:ctrlPr>
                              <a:rPr lang="en-US" i="1">
                                <a:latin typeface="Cambria Math" panose="02040503050406030204" pitchFamily="18" charset="0"/>
                              </a:rPr>
                            </m:ctrlPr>
                          </m:radPr>
                          <m:deg/>
                          <m:e>
                            <m:r>
                              <a:rPr lang="en-US">
                                <a:latin typeface="Cambria Math" panose="02040503050406030204"/>
                              </a:rPr>
                              <m:t>0</m:t>
                            </m:r>
                            <m:r>
                              <a:rPr lang="en-US">
                                <a:latin typeface="Cambria Math" panose="02040503050406030204"/>
                              </a:rPr>
                              <m:t>.</m:t>
                            </m:r>
                            <m:r>
                              <a:rPr lang="en-US">
                                <a:latin typeface="Cambria Math" panose="02040503050406030204"/>
                              </a:rPr>
                              <m:t>5</m:t>
                            </m:r>
                          </m:e>
                        </m:rad>
                      </m:num>
                      <m:den>
                        <m:r>
                          <a:rPr lang="en-US">
                            <a:latin typeface="Cambria Math" panose="02040503050406030204"/>
                          </a:rPr>
                          <m:t>2</m:t>
                        </m:r>
                      </m:den>
                    </m:f>
                    <m:r>
                      <a:rPr lang="en-US">
                        <a:latin typeface="Cambria Math" panose="02040503050406030204"/>
                      </a:rPr>
                      <m:t>=</m:t>
                    </m:r>
                    <m:r>
                      <a:rPr lang="en-US">
                        <a:latin typeface="Cambria Math" panose="02040503050406030204"/>
                      </a:rPr>
                      <m:t>0</m:t>
                    </m:r>
                    <m:r>
                      <a:rPr lang="en-US">
                        <a:latin typeface="Cambria Math" panose="02040503050406030204"/>
                      </a:rPr>
                      <m:t>.</m:t>
                    </m:r>
                    <m:r>
                      <a:rPr lang="en-US">
                        <a:latin typeface="Cambria Math" panose="02040503050406030204"/>
                      </a:rPr>
                      <m:t>1998</m:t>
                    </m:r>
                  </m:oMath>
                </a14:m>
                <a:endParaRPr sz="2000" b="1"/>
              </a:p>
              <a:p>
                <a:pPr lvl="1">
                  <a:spcBef>
                    <a:spcPts val="200"/>
                  </a:spcBef>
                  <a:spcAft>
                    <a:spcPts val="200"/>
                  </a:spcAft>
                </a:pPr>
                <a14:m>
                  <m:oMath xmlns:m="http://schemas.openxmlformats.org/officeDocument/2006/math">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2</m:t>
                        </m:r>
                      </m:sub>
                    </m:sSub>
                    <m:r>
                      <a:rPr lang="en-US">
                        <a:latin typeface="Cambria Math" panose="02040503050406030204"/>
                      </a:rPr>
                      <m:t>=</m:t>
                    </m:r>
                    <m:r>
                      <a:rPr lang="en-US">
                        <a:latin typeface="Cambria Math" panose="02040503050406030204"/>
                      </a:rPr>
                      <m:t>0</m:t>
                    </m:r>
                    <m:r>
                      <a:rPr lang="en-US">
                        <a:latin typeface="Cambria Math" panose="02040503050406030204"/>
                      </a:rPr>
                      <m:t>.</m:t>
                    </m:r>
                    <m:r>
                      <a:rPr lang="en-US">
                        <a:latin typeface="Cambria Math" panose="02040503050406030204"/>
                      </a:rPr>
                      <m:t>1998</m:t>
                    </m:r>
                    <m:r>
                      <a:rPr lang="en-US">
                        <a:latin typeface="Cambria Math" panose="02040503050406030204"/>
                      </a:rPr>
                      <m:t>−</m:t>
                    </m:r>
                    <m:r>
                      <a:rPr lang="en-US">
                        <a:latin typeface="Cambria Math" panose="02040503050406030204"/>
                      </a:rPr>
                      <m:t>0</m:t>
                    </m:r>
                    <m:r>
                      <a:rPr lang="en-US">
                        <a:latin typeface="Cambria Math" panose="02040503050406030204"/>
                      </a:rPr>
                      <m:t>.</m:t>
                    </m:r>
                    <m:r>
                      <a:rPr lang="en-US">
                        <a:latin typeface="Cambria Math" panose="02040503050406030204"/>
                      </a:rPr>
                      <m:t>258</m:t>
                    </m:r>
                    <m:r>
                      <a:rPr lang="en-US">
                        <a:latin typeface="Cambria Math" panose="02040503050406030204"/>
                      </a:rPr>
                      <m:t>×</m:t>
                    </m:r>
                    <m:rad>
                      <m:radPr>
                        <m:degHide m:val="on"/>
                        <m:ctrlPr>
                          <a:rPr lang="en-US" i="1">
                            <a:latin typeface="Cambria Math" panose="02040503050406030204" pitchFamily="18" charset="0"/>
                          </a:rPr>
                        </m:ctrlPr>
                      </m:radPr>
                      <m:deg/>
                      <m:e>
                        <m:r>
                          <a:rPr lang="en-US">
                            <a:latin typeface="Cambria Math" panose="02040503050406030204"/>
                          </a:rPr>
                          <m:t>0</m:t>
                        </m:r>
                        <m:r>
                          <a:rPr lang="en-US">
                            <a:latin typeface="Cambria Math" panose="02040503050406030204"/>
                          </a:rPr>
                          <m:t>.</m:t>
                        </m:r>
                        <m:r>
                          <a:rPr lang="en-US">
                            <a:latin typeface="Cambria Math" panose="02040503050406030204"/>
                          </a:rPr>
                          <m:t>5</m:t>
                        </m:r>
                      </m:e>
                    </m:rad>
                    <m:r>
                      <a:rPr lang="en-US">
                        <a:latin typeface="Cambria Math" panose="02040503050406030204"/>
                      </a:rPr>
                      <m:t>=</m:t>
                    </m:r>
                    <m:r>
                      <a:rPr lang="en-US">
                        <a:latin typeface="Cambria Math" panose="02040503050406030204"/>
                      </a:rPr>
                      <m:t>0</m:t>
                    </m:r>
                    <m:r>
                      <a:rPr lang="en-US">
                        <a:latin typeface="Cambria Math" panose="02040503050406030204"/>
                      </a:rPr>
                      <m:t>.</m:t>
                    </m:r>
                    <m:r>
                      <a:rPr lang="en-US">
                        <a:latin typeface="Cambria Math" panose="02040503050406030204"/>
                      </a:rPr>
                      <m:t>0175</m:t>
                    </m:r>
                  </m:oMath>
                </a14:m>
                <a:endParaRPr sz="2000" b="1"/>
              </a:p>
              <a:p>
                <a:pPr>
                  <a:spcBef>
                    <a:spcPts val="200"/>
                  </a:spcBef>
                  <a:spcAft>
                    <a:spcPts val="200"/>
                  </a:spcAft>
                  <a:buNone/>
                </a:pPr>
                <a:r>
                  <a:rPr sz="2000" b="1"/>
                  <a:t>Step 2: Find </a:t>
                </a:r>
                <a14:m>
                  <m:oMath xmlns:m="http://schemas.openxmlformats.org/officeDocument/2006/math">
                    <m:r>
                      <a:rPr lang="en-US">
                        <a:latin typeface="Cambria Math" panose="02040503050406030204"/>
                      </a:rPr>
                      <m:t>𝑁</m:t>
                    </m:r>
                    <m:r>
                      <a:rPr lang="en-US">
                        <a:latin typeface="Cambria Math" panose="02040503050406030204"/>
                      </a:rPr>
                      <m:t>(</m:t>
                    </m:r>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1</m:t>
                        </m:r>
                      </m:sub>
                    </m:sSub>
                    <m:r>
                      <a:rPr lang="en-US">
                        <a:latin typeface="Cambria Math" panose="02040503050406030204"/>
                      </a:rPr>
                      <m:t>)</m:t>
                    </m:r>
                  </m:oMath>
                </a14:m>
                <a:r>
                  <a:rPr sz="2000" b="1"/>
                  <a:t> and </a:t>
                </a:r>
                <a14:m>
                  <m:oMath xmlns:m="http://schemas.openxmlformats.org/officeDocument/2006/math">
                    <m:r>
                      <a:rPr lang="en-US">
                        <a:latin typeface="Cambria Math" panose="02040503050406030204"/>
                      </a:rPr>
                      <m:t>𝑁</m:t>
                    </m:r>
                    <m:r>
                      <a:rPr lang="en-US">
                        <a:latin typeface="Cambria Math" panose="02040503050406030204"/>
                      </a:rPr>
                      <m:t>(</m:t>
                    </m:r>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2</m:t>
                        </m:r>
                      </m:sub>
                    </m:sSub>
                    <m:r>
                      <a:rPr lang="en-US">
                        <a:latin typeface="Cambria Math" panose="02040503050406030204"/>
                      </a:rPr>
                      <m:t>)</m:t>
                    </m:r>
                  </m:oMath>
                </a14:m>
                <a:endParaRPr sz="2000" b="1"/>
              </a:p>
              <a:p>
                <a:pPr lvl="1">
                  <a:spcBef>
                    <a:spcPts val="200"/>
                  </a:spcBef>
                  <a:spcAft>
                    <a:spcPts val="200"/>
                  </a:spcAft>
                </a:pPr>
                <a14:m>
                  <m:oMath xmlns:m="http://schemas.openxmlformats.org/officeDocument/2006/math">
                    <m:r>
                      <a:rPr lang="en-US">
                        <a:latin typeface="Cambria Math" panose="02040503050406030204"/>
                      </a:rPr>
                      <m:t>𝑁</m:t>
                    </m:r>
                    <m:r>
                      <a:rPr lang="en-US">
                        <a:latin typeface="Cambria Math" panose="02040503050406030204"/>
                      </a:rPr>
                      <m:t>(</m:t>
                    </m:r>
                    <m:r>
                      <a:rPr lang="en-US">
                        <a:latin typeface="Cambria Math" panose="02040503050406030204"/>
                      </a:rPr>
                      <m:t>0</m:t>
                    </m:r>
                    <m:r>
                      <a:rPr lang="en-US">
                        <a:latin typeface="Cambria Math" panose="02040503050406030204"/>
                      </a:rPr>
                      <m:t>.</m:t>
                    </m:r>
                    <m:r>
                      <a:rPr lang="en-US">
                        <a:latin typeface="Cambria Math" panose="02040503050406030204"/>
                      </a:rPr>
                      <m:t>1998</m:t>
                    </m:r>
                    <m:r>
                      <a:rPr lang="en-US">
                        <a:latin typeface="Cambria Math" panose="02040503050406030204"/>
                      </a:rPr>
                      <m:t>)=</m:t>
                    </m:r>
                    <m:r>
                      <a:rPr lang="en-US">
                        <a:latin typeface="Cambria Math" panose="02040503050406030204"/>
                      </a:rPr>
                      <m:t>0</m:t>
                    </m:r>
                    <m:r>
                      <a:rPr lang="en-US">
                        <a:latin typeface="Cambria Math" panose="02040503050406030204"/>
                      </a:rPr>
                      <m:t>.</m:t>
                    </m:r>
                    <m:r>
                      <a:rPr lang="en-US">
                        <a:latin typeface="Cambria Math" panose="02040503050406030204"/>
                      </a:rPr>
                      <m:t>5792</m:t>
                    </m:r>
                  </m:oMath>
                </a14:m>
                <a:r>
                  <a:rPr sz="2000"/>
                  <a:t>, </a:t>
                </a:r>
                <a14:m>
                  <m:oMath xmlns:m="http://schemas.openxmlformats.org/officeDocument/2006/math">
                    <m:r>
                      <a:rPr lang="en-US">
                        <a:latin typeface="Cambria Math" panose="02040503050406030204"/>
                      </a:rPr>
                      <m:t>𝑁</m:t>
                    </m:r>
                    <m:r>
                      <a:rPr lang="en-US">
                        <a:latin typeface="Cambria Math" panose="02040503050406030204"/>
                      </a:rPr>
                      <m:t>(</m:t>
                    </m:r>
                    <m:r>
                      <a:rPr lang="en-US">
                        <a:latin typeface="Cambria Math" panose="02040503050406030204"/>
                      </a:rPr>
                      <m:t>0</m:t>
                    </m:r>
                    <m:r>
                      <a:rPr lang="en-US">
                        <a:latin typeface="Cambria Math" panose="02040503050406030204"/>
                      </a:rPr>
                      <m:t>.</m:t>
                    </m:r>
                    <m:r>
                      <a:rPr lang="en-US">
                        <a:latin typeface="Cambria Math" panose="02040503050406030204"/>
                      </a:rPr>
                      <m:t>0175</m:t>
                    </m:r>
                    <m:r>
                      <a:rPr lang="en-US">
                        <a:latin typeface="Cambria Math" panose="02040503050406030204"/>
                      </a:rPr>
                      <m:t>)=</m:t>
                    </m:r>
                    <m:r>
                      <a:rPr lang="en-US">
                        <a:latin typeface="Cambria Math" panose="02040503050406030204"/>
                      </a:rPr>
                      <m:t>0</m:t>
                    </m:r>
                    <m:r>
                      <a:rPr lang="en-US">
                        <a:latin typeface="Cambria Math" panose="02040503050406030204"/>
                      </a:rPr>
                      <m:t>.</m:t>
                    </m:r>
                    <m:r>
                      <a:rPr lang="en-US">
                        <a:latin typeface="Cambria Math" panose="02040503050406030204"/>
                      </a:rPr>
                      <m:t>5070</m:t>
                    </m:r>
                  </m:oMath>
                </a14:m>
                <a:endParaRPr sz="2000"/>
              </a:p>
              <a:p>
                <a:pPr>
                  <a:spcBef>
                    <a:spcPts val="200"/>
                  </a:spcBef>
                  <a:spcAft>
                    <a:spcPts val="200"/>
                  </a:spcAft>
                  <a:buNone/>
                </a:pPr>
                <a:r>
                  <a:rPr sz="2000" b="1"/>
                  <a:t>Step 3: Plug into the formula</a:t>
                </a:r>
              </a:p>
              <a:p>
                <a:pPr lvl="1">
                  <a:spcBef>
                    <a:spcPts val="200"/>
                  </a:spcBef>
                  <a:spcAft>
                    <a:spcPts val="200"/>
                  </a:spcAft>
                </a:pPr>
                <a14:m>
                  <m:oMath xmlns:m="http://schemas.openxmlformats.org/officeDocument/2006/math">
                    <m:r>
                      <a:rPr lang="en-US">
                        <a:latin typeface="Cambria Math" panose="02040503050406030204"/>
                      </a:rPr>
                      <m:t>𝐶</m:t>
                    </m:r>
                    <m:r>
                      <a:rPr lang="en-US">
                        <a:latin typeface="Cambria Math" panose="02040503050406030204"/>
                      </a:rPr>
                      <m:t>=</m:t>
                    </m:r>
                    <m:r>
                      <a:rPr lang="en-US">
                        <a:latin typeface="Cambria Math" panose="02040503050406030204"/>
                      </a:rPr>
                      <m:t>0</m:t>
                    </m:r>
                    <m:r>
                      <a:rPr lang="en-US">
                        <a:latin typeface="Cambria Math" panose="02040503050406030204"/>
                      </a:rPr>
                      <m:t>.</m:t>
                    </m:r>
                    <m:r>
                      <a:rPr lang="en-US">
                        <a:latin typeface="Cambria Math" panose="02040503050406030204"/>
                      </a:rPr>
                      <m:t>5792</m:t>
                    </m:r>
                    <m:r>
                      <a:rPr lang="en-US">
                        <a:latin typeface="Cambria Math" panose="02040503050406030204"/>
                      </a:rPr>
                      <m:t>×</m:t>
                    </m:r>
                    <m:r>
                      <a:rPr lang="en-US">
                        <a:latin typeface="Cambria Math" panose="02040503050406030204"/>
                      </a:rPr>
                      <m:t>140</m:t>
                    </m:r>
                    <m:r>
                      <a:rPr lang="en-US">
                        <a:latin typeface="Cambria Math" panose="02040503050406030204"/>
                      </a:rPr>
                      <m:t>−</m:t>
                    </m:r>
                    <m:r>
                      <a:rPr lang="en-US">
                        <a:latin typeface="Cambria Math" panose="02040503050406030204"/>
                      </a:rPr>
                      <m:t>0</m:t>
                    </m:r>
                    <m:r>
                      <a:rPr lang="en-US">
                        <a:latin typeface="Cambria Math" panose="02040503050406030204"/>
                      </a:rPr>
                      <m:t>.</m:t>
                    </m:r>
                    <m:r>
                      <a:rPr lang="en-US">
                        <a:latin typeface="Cambria Math" panose="02040503050406030204"/>
                      </a:rPr>
                      <m:t>5070</m:t>
                    </m:r>
                    <m:r>
                      <a:rPr lang="en-US">
                        <a:latin typeface="Cambria Math" panose="02040503050406030204"/>
                      </a:rPr>
                      <m:t>×(</m:t>
                    </m:r>
                    <m:r>
                      <a:rPr lang="en-US">
                        <a:latin typeface="Cambria Math" panose="02040503050406030204"/>
                      </a:rPr>
                      <m:t>140</m:t>
                    </m:r>
                    <m:r>
                      <a:rPr lang="en-US">
                        <a:latin typeface="Cambria Math" panose="02040503050406030204"/>
                      </a:rPr>
                      <m:t>/</m:t>
                    </m:r>
                    <m:r>
                      <a:rPr lang="en-US">
                        <a:latin typeface="Cambria Math" panose="02040503050406030204"/>
                      </a:rPr>
                      <m:t>1</m:t>
                    </m:r>
                    <m:r>
                      <a:rPr lang="en-US">
                        <a:latin typeface="Cambria Math" panose="02040503050406030204"/>
                      </a:rPr>
                      <m:t>.</m:t>
                    </m:r>
                    <m:r>
                      <a:rPr lang="en-US">
                        <a:latin typeface="Cambria Math" panose="02040503050406030204"/>
                      </a:rPr>
                      <m:t>02</m:t>
                    </m:r>
                    <m:r>
                      <a:rPr lang="en-US">
                        <a:latin typeface="Cambria Math" panose="02040503050406030204"/>
                      </a:rPr>
                      <m:t>)</m:t>
                    </m:r>
                  </m:oMath>
                </a14:m>
                <a:endParaRPr sz="2000" b="1"/>
              </a:p>
              <a:p>
                <a:pPr lvl="1">
                  <a:spcBef>
                    <a:spcPts val="200"/>
                  </a:spcBef>
                  <a:spcAft>
                    <a:spcPts val="200"/>
                  </a:spcAft>
                </a:pPr>
                <a14:m>
                  <m:oMath xmlns:m="http://schemas.openxmlformats.org/officeDocument/2006/math">
                    <m:r>
                      <a:rPr lang="en-US">
                        <a:latin typeface="Cambria Math" panose="02040503050406030204"/>
                      </a:rPr>
                      <m:t>𝐶</m:t>
                    </m:r>
                    <m:r>
                      <a:rPr lang="en-US">
                        <a:latin typeface="Cambria Math" panose="02040503050406030204"/>
                      </a:rPr>
                      <m:t>=</m:t>
                    </m:r>
                    <m:r>
                      <a:rPr lang="en-US">
                        <a:latin typeface="Cambria Math" panose="02040503050406030204"/>
                      </a:rPr>
                      <m:t>81</m:t>
                    </m:r>
                    <m:r>
                      <a:rPr lang="en-US">
                        <a:latin typeface="Cambria Math" panose="02040503050406030204"/>
                      </a:rPr>
                      <m:t>.</m:t>
                    </m:r>
                    <m:r>
                      <a:rPr lang="en-US">
                        <a:latin typeface="Cambria Math" panose="02040503050406030204"/>
                      </a:rPr>
                      <m:t>09</m:t>
                    </m:r>
                    <m:r>
                      <a:rPr lang="en-US">
                        <a:latin typeface="Cambria Math" panose="02040503050406030204"/>
                      </a:rPr>
                      <m:t>−</m:t>
                    </m:r>
                    <m:r>
                      <a:rPr lang="en-US">
                        <a:latin typeface="Cambria Math" panose="02040503050406030204"/>
                      </a:rPr>
                      <m:t>69</m:t>
                    </m:r>
                    <m:r>
                      <a:rPr lang="en-US">
                        <a:latin typeface="Cambria Math" panose="02040503050406030204"/>
                      </a:rPr>
                      <m:t>.</m:t>
                    </m:r>
                    <m:r>
                      <a:rPr lang="en-US">
                        <a:latin typeface="Cambria Math" panose="02040503050406030204"/>
                      </a:rPr>
                      <m:t>59</m:t>
                    </m:r>
                    <m:r>
                      <a:rPr lang="en-US">
                        <a:latin typeface="Cambria Math" panose="02040503050406030204"/>
                      </a:rPr>
                      <m:t>=$</m:t>
                    </m:r>
                    <m:r>
                      <a:rPr lang="en-US">
                        <a:latin typeface="Cambria Math" panose="02040503050406030204"/>
                      </a:rPr>
                      <m:t>11</m:t>
                    </m:r>
                    <m:r>
                      <a:rPr lang="en-US">
                        <a:latin typeface="Cambria Math" panose="02040503050406030204"/>
                      </a:rPr>
                      <m:t>.</m:t>
                    </m:r>
                    <m:r>
                      <a:rPr lang="en-US">
                        <a:latin typeface="Cambria Math" panose="02040503050406030204"/>
                      </a:rPr>
                      <m:t>50</m:t>
                    </m:r>
                  </m:oMath>
                </a14:m>
                <a:endParaRPr sz="2000" b="1"/>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552"/>
                </a:stretch>
              </a:blipFill>
            </p:spPr>
            <p:txBody>
              <a:bodyPr/>
              <a:lstStyle/>
              <a:p>
                <a:r>
                  <a:rPr lang="en-SG">
                    <a:noFill/>
                  </a:rPr>
                  <a:t> </a:t>
                </a:r>
              </a:p>
            </p:txBody>
          </p:sp>
        </mc:Fallback>
      </mc:AlternateContent>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Black-Scholes as a Replicating Portfolio</a:t>
            </a:r>
          </a:p>
        </p:txBody>
      </p:sp>
      <mc:AlternateContent xmlns:mc="http://schemas.openxmlformats.org/markup-compatibility/2006" xmlns:a14="http://schemas.microsoft.com/office/drawing/2010/main">
        <mc:Choice Requires="a14">
          <p:sp>
            <p:nvSpPr>
              <p:cNvPr id="3" name="Content Placeholder 2"/>
              <p:cNvSpPr>
                <a:spLocks noGrp="1"/>
              </p:cNvSpPr>
              <p:nvPr>
                <p:ph sz="half" idx="1"/>
              </p:nvPr>
            </p:nvSpPr>
            <p:spPr/>
            <p:txBody>
              <a:bodyPr/>
              <a:lstStyle/>
              <a:p>
                <a:pPr>
                  <a:spcBef>
                    <a:spcPts val="200"/>
                  </a:spcBef>
                  <a:spcAft>
                    <a:spcPts val="200"/>
                  </a:spcAft>
                </a:pPr>
                <a14:m>
                  <m:oMath xmlns:m="http://schemas.openxmlformats.org/officeDocument/2006/math">
                    <m:r>
                      <a:rPr lang="en-US">
                        <a:latin typeface="Cambria Math" panose="02040503050406030204"/>
                      </a:rPr>
                      <m:t>𝐶</m:t>
                    </m:r>
                  </m:oMath>
                </a14:m>
                <a:r>
                  <a:rPr sz="2000"/>
                  <a:t> = $11.50 means:</a:t>
                </a:r>
              </a:p>
              <a:p>
                <a:pPr lvl="1">
                  <a:spcBef>
                    <a:spcPts val="200"/>
                  </a:spcBef>
                  <a:spcAft>
                    <a:spcPts val="200"/>
                  </a:spcAft>
                </a:pPr>
                <a:r>
                  <a:rPr sz="2000"/>
                  <a:t>Invest $81.09 in Amazon shares</a:t>
                </a:r>
              </a:p>
              <a:p>
                <a:pPr lvl="1">
                  <a:spcBef>
                    <a:spcPts val="200"/>
                  </a:spcBef>
                  <a:spcAft>
                    <a:spcPts val="200"/>
                  </a:spcAft>
                </a:pPr>
                <a:r>
                  <a:rPr sz="2000"/>
                  <a:t>Borrow $69.59</a:t>
                </a:r>
              </a:p>
              <a:p>
                <a:pPr lvl="1">
                  <a:spcBef>
                    <a:spcPts val="200"/>
                  </a:spcBef>
                  <a:spcAft>
                    <a:spcPts val="200"/>
                  </a:spcAft>
                </a:pPr>
                <a:r>
                  <a:rPr sz="2000"/>
                  <a:t>Net cost = $11.50 = call value</a:t>
                </a:r>
              </a:p>
              <a:p>
                <a:pPr>
                  <a:spcBef>
                    <a:spcPts val="200"/>
                  </a:spcBef>
                  <a:spcAft>
                    <a:spcPts val="200"/>
                  </a:spcAft>
                </a:pPr>
                <a:r>
                  <a:rPr sz="2000"/>
                  <a:t>As stock price changes, you must</a:t>
                </a:r>
              </a:p>
              <a:p>
                <a:pPr lvl="1">
                  <a:spcBef>
                    <a:spcPts val="200"/>
                  </a:spcBef>
                  <a:spcAft>
                    <a:spcPts val="200"/>
                  </a:spcAft>
                </a:pPr>
                <a:r>
                  <a:rPr sz="2000"/>
                  <a:t>adjust </a:t>
                </a:r>
                <a14:m>
                  <m:oMath xmlns:m="http://schemas.openxmlformats.org/officeDocument/2006/math">
                    <m:r>
                      <a:rPr lang="en-US">
                        <a:latin typeface="Cambria Math" panose="02040503050406030204"/>
                      </a:rPr>
                      <m:t>𝛿</m:t>
                    </m:r>
                  </m:oMath>
                </a14:m>
                <a:r>
                  <a:rPr sz="2000"/>
                  <a:t> continuously</a:t>
                </a:r>
              </a:p>
              <a:p>
                <a:pPr>
                  <a:spcBef>
                    <a:spcPts val="200"/>
                  </a:spcBef>
                  <a:spcAft>
                    <a:spcPts val="200"/>
                  </a:spcAft>
                </a:pPr>
                <a14:m>
                  <m:oMath xmlns:m="http://schemas.openxmlformats.org/officeDocument/2006/math">
                    <m:r>
                      <a:rPr lang="en-US">
                        <a:latin typeface="Cambria Math" panose="02040503050406030204"/>
                      </a:rPr>
                      <m:t>𝛿</m:t>
                    </m:r>
                  </m:oMath>
                </a14:m>
                <a:r>
                  <a:rPr sz="2000"/>
                  <a:t> is slope of the option value curve</a:t>
                </a:r>
              </a:p>
              <a:p>
                <a:pPr lvl="1">
                  <a:spcBef>
                    <a:spcPts val="200"/>
                  </a:spcBef>
                  <a:spcAft>
                    <a:spcPts val="200"/>
                  </a:spcAft>
                </a:pPr>
                <a:r>
                  <a:rPr sz="2000"/>
                  <a:t>Close to 0 for deep OTM calls</a:t>
                </a:r>
              </a:p>
              <a:p>
                <a:pPr lvl="1">
                  <a:spcBef>
                    <a:spcPts val="200"/>
                  </a:spcBef>
                  <a:spcAft>
                    <a:spcPts val="200"/>
                  </a:spcAft>
                </a:pPr>
                <a:r>
                  <a:rPr sz="2000"/>
                  <a:t>Close to 1 for deep ITM calls</a:t>
                </a:r>
              </a:p>
            </p:txBody>
          </p:sp>
        </mc:Choice>
        <mc:Fallback xmlns="">
          <p:sp>
            <p:nvSpPr>
              <p:cNvPr id="3" name="Content Placeholder 2"/>
              <p:cNvSpPr>
                <a:spLocks noGrp="1" noRot="1" noChangeAspect="1" noMove="1" noResize="1" noEditPoints="1" noAdjustHandles="1" noChangeArrowheads="1" noChangeShapeType="1" noTextEdit="1"/>
              </p:cNvSpPr>
              <p:nvPr>
                <p:ph sz="half" idx="1"/>
              </p:nvPr>
            </p:nvSpPr>
            <p:spPr>
              <a:blipFill>
                <a:blip r:embed="rId2"/>
                <a:stretch>
                  <a:fillRect l="-562"/>
                </a:stretch>
              </a:blipFill>
            </p:spPr>
            <p:txBody>
              <a:bodyPr/>
              <a:lstStyle/>
              <a:p>
                <a:r>
                  <a:rPr lang="en-SG">
                    <a:noFill/>
                  </a:rPr>
                  <a:t> </a:t>
                </a:r>
              </a:p>
            </p:txBody>
          </p:sp>
        </mc:Fallback>
      </mc:AlternateContent>
      <p:pic>
        <p:nvPicPr>
          <p:cNvPr id="4" name="Picture 3" descr="slide24_5.png"/>
          <p:cNvPicPr>
            <a:picLocks noChangeAspect="1"/>
          </p:cNvPicPr>
          <p:nvPr/>
        </p:nvPicPr>
        <p:blipFill>
          <a:blip r:embed="rId3"/>
          <a:stretch>
            <a:fillRect/>
          </a:stretch>
        </p:blipFill>
        <p:spPr>
          <a:xfrm>
            <a:off x="6244445" y="2228003"/>
            <a:ext cx="5310336" cy="3633047"/>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How Option Values Change with Inputs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a:spcBef>
                    <a:spcPts val="200"/>
                  </a:spcBef>
                  <a:spcAft>
                    <a:spcPts val="200"/>
                  </a:spcAft>
                </a:pPr>
                <a:r>
                  <a:rPr sz="2000" b="1"/>
                  <a:t>Stock price (S):</a:t>
                </a:r>
                <a:r>
                  <a:rPr sz="2000"/>
                  <a:t> call value rises as S increases; the curve starts flat (OTM) and steepens toward the 45-degree line (ITM)</a:t>
                </a:r>
              </a:p>
              <a:p>
                <a:pPr>
                  <a:spcBef>
                    <a:spcPts val="200"/>
                  </a:spcBef>
                  <a:spcAft>
                    <a:spcPts val="200"/>
                  </a:spcAft>
                </a:pPr>
                <a:r>
                  <a:rPr sz="2000" b="1"/>
                  <a:t>Volatility (</a:t>
                </a:r>
                <a14:m>
                  <m:oMath xmlns:m="http://schemas.openxmlformats.org/officeDocument/2006/math">
                    <m:r>
                      <a:rPr lang="en-US">
                        <a:latin typeface="Cambria Math" panose="02040503050406030204"/>
                      </a:rPr>
                      <m:t>𝜎</m:t>
                    </m:r>
                  </m:oMath>
                </a14:m>
                <a:r>
                  <a:rPr sz="2000" b="1"/>
                  <a:t>):</a:t>
                </a:r>
                <a:r>
                  <a:rPr sz="2000"/>
                  <a:t> higher volatility shifts the entire option value curve upward</a:t>
                </a:r>
              </a:p>
              <a:p>
                <a:pPr lvl="1">
                  <a:spcBef>
                    <a:spcPts val="200"/>
                  </a:spcBef>
                  <a:spcAft>
                    <a:spcPts val="200"/>
                  </a:spcAft>
                </a:pPr>
                <a:r>
                  <a:rPr sz="2000"/>
                  <a:t>More volatility = larger upside potential; limited liability caps the downside at zero</a:t>
                </a:r>
              </a:p>
              <a:p>
                <a:pPr>
                  <a:spcBef>
                    <a:spcPts val="200"/>
                  </a:spcBef>
                  <a:spcAft>
                    <a:spcPts val="200"/>
                  </a:spcAft>
                </a:pPr>
                <a:r>
                  <a:rPr sz="2000" b="1"/>
                  <a:t>Time to maturity (t):</a:t>
                </a:r>
                <a:r>
                  <a:rPr sz="2000"/>
                  <a:t> longer maturity increases value via both delayed exercise cost and greater price uncertainty</a:t>
                </a:r>
              </a:p>
              <a:p>
                <a:pPr>
                  <a:spcBef>
                    <a:spcPts val="200"/>
                  </a:spcBef>
                  <a:spcAft>
                    <a:spcPts val="200"/>
                  </a:spcAft>
                </a:pPr>
                <a:r>
                  <a:rPr sz="2000" b="1"/>
                  <a:t>Interest rate (r):</a:t>
                </a:r>
                <a:r>
                  <a:rPr sz="2000"/>
                  <a:t> higher r reduces PV(X), increasing call value</a:t>
                </a:r>
              </a:p>
              <a:p>
                <a:pPr>
                  <a:spcBef>
                    <a:spcPts val="200"/>
                  </a:spcBef>
                  <a:spcAft>
                    <a:spcPts val="200"/>
                  </a:spcAft>
                </a:pPr>
                <a:r>
                  <a:rPr sz="2000" b="1"/>
                  <a:t>Exercise price (X):</a:t>
                </a:r>
                <a:r>
                  <a:rPr sz="2000"/>
                  <a:t> higher X reduces call value (must pay more to exercise)</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276"/>
                </a:stretch>
              </a:blipFill>
            </p:spPr>
            <p:txBody>
              <a:bodyPr/>
              <a:lstStyle/>
              <a:p>
                <a:r>
                  <a:rPr lang="en-SG">
                    <a:noFill/>
                  </a:rPr>
                  <a:t> </a:t>
                </a:r>
              </a:p>
            </p:txBody>
          </p:sp>
        </mc:Fallback>
      </mc:AlternateContent>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US">
                <a:solidFill>
                  <a:srgbClr val="FFFFFF"/>
                </a:solidFill>
              </a:rPr>
              <a:t>The Risk of an Option</a:t>
            </a:r>
          </a:p>
        </p:txBody>
      </p:sp>
      <p:sp useBgFill="1">
        <p:nvSpPr>
          <p:cNvPr id="9" name="Rectangle 8">
            <a:extLst>
              <a:ext uri="{FF2B5EF4-FFF2-40B4-BE49-F238E27FC236}">
                <a16:creationId xmlns:a16="http://schemas.microsoft.com/office/drawing/2014/main" id="{90137588-E70B-486E-AFA8-21B0111C4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image.png"/>
          <p:cNvPicPr>
            <a:picLocks noChangeAspect="1"/>
          </p:cNvPicPr>
          <p:nvPr/>
        </p:nvPicPr>
        <p:blipFill>
          <a:blip r:embed="rId2"/>
          <a:stretch>
            <a:fillRect/>
          </a:stretch>
        </p:blipFill>
        <p:spPr>
          <a:xfrm>
            <a:off x="657225" y="2533078"/>
            <a:ext cx="3305175" cy="3305175"/>
          </a:xfrm>
          <a:prstGeom prst="rect">
            <a:avLst/>
          </a:prstGeom>
        </p:spPr>
      </p:pic>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05325" y="2180496"/>
                <a:ext cx="7105481" cy="4045683"/>
              </a:xfrm>
            </p:spPr>
            <p:txBody>
              <a:bodyPr>
                <a:normAutofit/>
              </a:bodyPr>
              <a:lstStyle/>
              <a:p>
                <a:pPr>
                  <a:spcBef>
                    <a:spcPts val="200"/>
                  </a:spcBef>
                  <a:spcAft>
                    <a:spcPts val="200"/>
                  </a:spcAft>
                </a:pPr>
                <a:r>
                  <a:rPr lang="en-SG" dirty="0"/>
                  <a:t>An option is a leveraged position in the stock → always riskier than the stock</a:t>
                </a:r>
              </a:p>
              <a:p>
                <a:pPr>
                  <a:spcBef>
                    <a:spcPts val="200"/>
                  </a:spcBef>
                  <a:spcAft>
                    <a:spcPts val="200"/>
                  </a:spcAft>
                </a:pPr>
                <a:r>
                  <a:rPr lang="en-SG" b="1" dirty="0"/>
                  <a:t>Beta of an option</a:t>
                </a:r>
                <a:r>
                  <a:rPr lang="en-SG" dirty="0"/>
                  <a:t> is the weighted average of the betas of the replicating portfolio:</a:t>
                </a:r>
              </a:p>
              <a:p>
                <a:pPr lvl="1">
                  <a:spcBef>
                    <a:spcPts val="200"/>
                  </a:spcBef>
                  <a:spcAft>
                    <a:spcPts val="200"/>
                  </a:spcAft>
                </a:pPr>
                <a14:m>
                  <m:oMath xmlns:m="http://schemas.openxmlformats.org/officeDocument/2006/math">
                    <m:sSub>
                      <m:sSubPr>
                        <m:ctrlPr>
                          <a:rPr lang="ar-AE" i="1">
                            <a:latin typeface="Cambria Math" panose="02040503050406030204" pitchFamily="18" charset="0"/>
                          </a:rPr>
                        </m:ctrlPr>
                      </m:sSubPr>
                      <m:e>
                        <m:r>
                          <a:rPr lang="ar-AE">
                            <a:latin typeface="Cambria Math" panose="02040503050406030204"/>
                          </a:rPr>
                          <m:t>𝛽</m:t>
                        </m:r>
                      </m:e>
                      <m:sub>
                        <m:r>
                          <a:rPr lang="ar-AE">
                            <a:latin typeface="Cambria Math" panose="02040503050406030204"/>
                          </a:rPr>
                          <m:t>𝐶</m:t>
                        </m:r>
                      </m:sub>
                    </m:sSub>
                    <m:r>
                      <a:rPr lang="ar-AE">
                        <a:latin typeface="Cambria Math" panose="02040503050406030204"/>
                      </a:rPr>
                      <m:t>=</m:t>
                    </m:r>
                    <m:f>
                      <m:fPr>
                        <m:ctrlPr>
                          <a:rPr lang="ar-AE" i="1">
                            <a:latin typeface="Cambria Math" panose="02040503050406030204" pitchFamily="18" charset="0"/>
                          </a:rPr>
                        </m:ctrlPr>
                      </m:fPr>
                      <m:num>
                        <m:r>
                          <a:rPr lang="ar-AE">
                            <a:latin typeface="Cambria Math" panose="02040503050406030204"/>
                          </a:rPr>
                          <m:t>𝛿</m:t>
                        </m:r>
                        <m:r>
                          <a:rPr lang="ar-AE">
                            <a:latin typeface="Cambria Math" panose="02040503050406030204"/>
                          </a:rPr>
                          <m:t>𝑆</m:t>
                        </m:r>
                      </m:num>
                      <m:den>
                        <m:r>
                          <a:rPr lang="ar-AE">
                            <a:latin typeface="Cambria Math" panose="02040503050406030204"/>
                          </a:rPr>
                          <m:t>𝛿</m:t>
                        </m:r>
                        <m:r>
                          <a:rPr lang="ar-AE">
                            <a:latin typeface="Cambria Math" panose="02040503050406030204"/>
                          </a:rPr>
                          <m:t>𝑆</m:t>
                        </m:r>
                        <m:r>
                          <a:rPr lang="ar-AE">
                            <a:latin typeface="Cambria Math" panose="02040503050406030204"/>
                          </a:rPr>
                          <m:t>+</m:t>
                        </m:r>
                        <m:r>
                          <a:rPr lang="ar-AE">
                            <a:latin typeface="Cambria Math" panose="02040503050406030204"/>
                          </a:rPr>
                          <m:t>𝐵</m:t>
                        </m:r>
                      </m:den>
                    </m:f>
                    <m:sSub>
                      <m:sSubPr>
                        <m:ctrlPr>
                          <a:rPr lang="ar-AE" i="1">
                            <a:latin typeface="Cambria Math" panose="02040503050406030204" pitchFamily="18" charset="0"/>
                          </a:rPr>
                        </m:ctrlPr>
                      </m:sSubPr>
                      <m:e>
                        <m:r>
                          <a:rPr lang="ar-AE">
                            <a:latin typeface="Cambria Math" panose="02040503050406030204"/>
                          </a:rPr>
                          <m:t>𝛽</m:t>
                        </m:r>
                      </m:e>
                      <m:sub>
                        <m:r>
                          <a:rPr lang="ar-AE">
                            <a:latin typeface="Cambria Math" panose="02040503050406030204"/>
                          </a:rPr>
                          <m:t>𝑆</m:t>
                        </m:r>
                      </m:sub>
                    </m:sSub>
                    <m:r>
                      <a:rPr lang="ar-AE">
                        <a:latin typeface="Cambria Math" panose="02040503050406030204"/>
                      </a:rPr>
                      <m:t>+</m:t>
                    </m:r>
                    <m:f>
                      <m:fPr>
                        <m:ctrlPr>
                          <a:rPr lang="ar-AE" i="1">
                            <a:latin typeface="Cambria Math" panose="02040503050406030204" pitchFamily="18" charset="0"/>
                          </a:rPr>
                        </m:ctrlPr>
                      </m:fPr>
                      <m:num>
                        <m:r>
                          <a:rPr lang="ar-AE">
                            <a:latin typeface="Cambria Math" panose="02040503050406030204"/>
                          </a:rPr>
                          <m:t>𝐵</m:t>
                        </m:r>
                      </m:num>
                      <m:den>
                        <m:r>
                          <a:rPr lang="ar-AE">
                            <a:latin typeface="Cambria Math" panose="02040503050406030204"/>
                          </a:rPr>
                          <m:t>𝛿</m:t>
                        </m:r>
                        <m:r>
                          <a:rPr lang="ar-AE">
                            <a:latin typeface="Cambria Math" panose="02040503050406030204"/>
                          </a:rPr>
                          <m:t>𝑆</m:t>
                        </m:r>
                        <m:r>
                          <a:rPr lang="ar-AE">
                            <a:latin typeface="Cambria Math" panose="02040503050406030204"/>
                          </a:rPr>
                          <m:t>+</m:t>
                        </m:r>
                        <m:r>
                          <a:rPr lang="ar-AE">
                            <a:latin typeface="Cambria Math" panose="02040503050406030204"/>
                          </a:rPr>
                          <m:t>𝐵</m:t>
                        </m:r>
                      </m:den>
                    </m:f>
                    <m:sSub>
                      <m:sSubPr>
                        <m:ctrlPr>
                          <a:rPr lang="ar-AE" i="1">
                            <a:latin typeface="Cambria Math" panose="02040503050406030204" pitchFamily="18" charset="0"/>
                          </a:rPr>
                        </m:ctrlPr>
                      </m:sSubPr>
                      <m:e>
                        <m:r>
                          <a:rPr lang="ar-AE">
                            <a:latin typeface="Cambria Math" panose="02040503050406030204"/>
                          </a:rPr>
                          <m:t>𝛽</m:t>
                        </m:r>
                      </m:e>
                      <m:sub>
                        <m:r>
                          <a:rPr lang="ar-AE">
                            <a:latin typeface="Cambria Math" panose="02040503050406030204"/>
                          </a:rPr>
                          <m:t>𝐵</m:t>
                        </m:r>
                      </m:sub>
                    </m:sSub>
                  </m:oMath>
                </a14:m>
                <a:endParaRPr lang="ar-AE" dirty="0"/>
              </a:p>
              <a:p>
                <a:pPr>
                  <a:spcBef>
                    <a:spcPts val="200"/>
                  </a:spcBef>
                  <a:spcAft>
                    <a:spcPts val="200"/>
                  </a:spcAft>
                  <a:buNone/>
                </a:pPr>
                <a:r>
                  <a:rPr lang="en-SG" b="1" dirty="0"/>
                  <a:t>Amazon call example:</a:t>
                </a:r>
              </a:p>
              <a:p>
                <a:pPr lvl="1">
                  <a:spcBef>
                    <a:spcPts val="200"/>
                  </a:spcBef>
                  <a:spcAft>
                    <a:spcPts val="200"/>
                  </a:spcAft>
                </a:pPr>
                <a14:m>
                  <m:oMath xmlns:m="http://schemas.openxmlformats.org/officeDocument/2006/math">
                    <m:sSub>
                      <m:sSubPr>
                        <m:ctrlPr>
                          <a:rPr lang="ar-AE" i="1">
                            <a:latin typeface="Cambria Math" panose="02040503050406030204" pitchFamily="18" charset="0"/>
                          </a:rPr>
                        </m:ctrlPr>
                      </m:sSubPr>
                      <m:e>
                        <m:r>
                          <a:rPr lang="ar-AE">
                            <a:latin typeface="Cambria Math" panose="02040503050406030204"/>
                          </a:rPr>
                          <m:t>𝛽</m:t>
                        </m:r>
                      </m:e>
                      <m:sub>
                        <m:r>
                          <a:rPr lang="ar-AE">
                            <a:latin typeface="Cambria Math" panose="02040503050406030204"/>
                          </a:rPr>
                          <m:t>𝑆</m:t>
                        </m:r>
                      </m:sub>
                    </m:sSub>
                    <m:r>
                      <a:rPr lang="ar-AE">
                        <a:latin typeface="Cambria Math" panose="02040503050406030204"/>
                      </a:rPr>
                      <m:t>=</m:t>
                    </m:r>
                    <m:r>
                      <a:rPr lang="ar-AE">
                        <a:latin typeface="Cambria Math" panose="02040503050406030204"/>
                      </a:rPr>
                      <m:t>1</m:t>
                    </m:r>
                    <m:r>
                      <a:rPr lang="ar-AE">
                        <a:latin typeface="Cambria Math" panose="02040503050406030204"/>
                      </a:rPr>
                      <m:t>.</m:t>
                    </m:r>
                    <m:r>
                      <a:rPr lang="ar-AE">
                        <a:latin typeface="Cambria Math" panose="02040503050406030204"/>
                      </a:rPr>
                      <m:t>2</m:t>
                    </m:r>
                  </m:oMath>
                </a14:m>
                <a:r>
                  <a:rPr lang="ar-AE" dirty="0"/>
                  <a:t>, </a:t>
                </a:r>
                <a:r>
                  <a:rPr lang="en-SG" dirty="0"/>
                  <a:t>invest $81.09 in stock, borrow $69.59 (</a:t>
                </a:r>
                <a14:m>
                  <m:oMath xmlns:m="http://schemas.openxmlformats.org/officeDocument/2006/math">
                    <m:sSub>
                      <m:sSubPr>
                        <m:ctrlPr>
                          <a:rPr lang="ar-AE" i="1" smtClean="0">
                            <a:latin typeface="Cambria Math" panose="02040503050406030204" pitchFamily="18" charset="0"/>
                          </a:rPr>
                        </m:ctrlPr>
                      </m:sSubPr>
                      <m:e>
                        <m:r>
                          <a:rPr lang="ar-AE">
                            <a:latin typeface="Cambria Math" panose="02040503050406030204"/>
                          </a:rPr>
                          <m:t>𝛽</m:t>
                        </m:r>
                      </m:e>
                      <m:sub>
                        <m:r>
                          <a:rPr lang="ar-AE">
                            <a:latin typeface="Cambria Math" panose="02040503050406030204"/>
                          </a:rPr>
                          <m:t>𝐵</m:t>
                        </m:r>
                      </m:sub>
                    </m:sSub>
                    <m:r>
                      <a:rPr lang="ar-AE" smtClean="0">
                        <a:latin typeface="Cambria Math" panose="02040503050406030204"/>
                      </a:rPr>
                      <m:t>=</m:t>
                    </m:r>
                    <m:r>
                      <a:rPr lang="ar-AE" smtClean="0">
                        <a:latin typeface="Cambria Math" panose="02040503050406030204"/>
                      </a:rPr>
                      <m:t>0</m:t>
                    </m:r>
                  </m:oMath>
                </a14:m>
                <a:r>
                  <a:rPr lang="en-US" dirty="0"/>
                  <a:t>)</a:t>
                </a:r>
                <a:endParaRPr lang="ar-AE" dirty="0"/>
              </a:p>
              <a:p>
                <a:pPr lvl="1">
                  <a:spcBef>
                    <a:spcPts val="200"/>
                  </a:spcBef>
                  <a:spcAft>
                    <a:spcPts val="200"/>
                  </a:spcAft>
                </a:pPr>
                <a14:m>
                  <m:oMath xmlns:m="http://schemas.openxmlformats.org/officeDocument/2006/math">
                    <m:sSub>
                      <m:sSubPr>
                        <m:ctrlPr>
                          <a:rPr lang="ar-AE" i="1">
                            <a:latin typeface="Cambria Math" panose="02040503050406030204" pitchFamily="18" charset="0"/>
                          </a:rPr>
                        </m:ctrlPr>
                      </m:sSubPr>
                      <m:e>
                        <m:r>
                          <a:rPr lang="ar-AE">
                            <a:latin typeface="Cambria Math" panose="02040503050406030204"/>
                          </a:rPr>
                          <m:t>𝛽</m:t>
                        </m:r>
                      </m:e>
                      <m:sub>
                        <m:r>
                          <a:rPr lang="ar-AE">
                            <a:latin typeface="Cambria Math" panose="02040503050406030204"/>
                          </a:rPr>
                          <m:t>𝐶</m:t>
                        </m:r>
                      </m:sub>
                    </m:sSub>
                    <m:r>
                      <a:rPr lang="ar-AE">
                        <a:latin typeface="Cambria Math" panose="02040503050406030204"/>
                      </a:rPr>
                      <m:t>=</m:t>
                    </m:r>
                    <m:f>
                      <m:fPr>
                        <m:ctrlPr>
                          <a:rPr lang="ar-AE" i="1">
                            <a:latin typeface="Cambria Math" panose="02040503050406030204" pitchFamily="18" charset="0"/>
                          </a:rPr>
                        </m:ctrlPr>
                      </m:fPr>
                      <m:num>
                        <m:r>
                          <a:rPr lang="ar-AE">
                            <a:latin typeface="Cambria Math" panose="02040503050406030204"/>
                          </a:rPr>
                          <m:t>81</m:t>
                        </m:r>
                        <m:r>
                          <a:rPr lang="ar-AE">
                            <a:latin typeface="Cambria Math" panose="02040503050406030204"/>
                          </a:rPr>
                          <m:t>.</m:t>
                        </m:r>
                        <m:r>
                          <a:rPr lang="ar-AE">
                            <a:latin typeface="Cambria Math" panose="02040503050406030204"/>
                          </a:rPr>
                          <m:t>09</m:t>
                        </m:r>
                        <m:r>
                          <a:rPr lang="ar-AE">
                            <a:latin typeface="Cambria Math" panose="02040503050406030204"/>
                          </a:rPr>
                          <m:t>×</m:t>
                        </m:r>
                        <m:r>
                          <a:rPr lang="ar-AE">
                            <a:latin typeface="Cambria Math" panose="02040503050406030204"/>
                          </a:rPr>
                          <m:t>1</m:t>
                        </m:r>
                        <m:r>
                          <a:rPr lang="ar-AE">
                            <a:latin typeface="Cambria Math" panose="02040503050406030204"/>
                          </a:rPr>
                          <m:t>.</m:t>
                        </m:r>
                        <m:r>
                          <a:rPr lang="ar-AE">
                            <a:latin typeface="Cambria Math" panose="02040503050406030204"/>
                          </a:rPr>
                          <m:t>2</m:t>
                        </m:r>
                      </m:num>
                      <m:den>
                        <m:r>
                          <a:rPr lang="ar-AE">
                            <a:latin typeface="Cambria Math" panose="02040503050406030204"/>
                          </a:rPr>
                          <m:t>81</m:t>
                        </m:r>
                        <m:r>
                          <a:rPr lang="ar-AE">
                            <a:latin typeface="Cambria Math" panose="02040503050406030204"/>
                          </a:rPr>
                          <m:t>.</m:t>
                        </m:r>
                        <m:r>
                          <a:rPr lang="ar-AE">
                            <a:latin typeface="Cambria Math" panose="02040503050406030204"/>
                          </a:rPr>
                          <m:t>09</m:t>
                        </m:r>
                        <m:r>
                          <a:rPr lang="ar-AE">
                            <a:latin typeface="Cambria Math" panose="02040503050406030204"/>
                          </a:rPr>
                          <m:t>−</m:t>
                        </m:r>
                        <m:r>
                          <a:rPr lang="ar-AE">
                            <a:latin typeface="Cambria Math" panose="02040503050406030204"/>
                          </a:rPr>
                          <m:t>69</m:t>
                        </m:r>
                        <m:r>
                          <a:rPr lang="ar-AE">
                            <a:latin typeface="Cambria Math" panose="02040503050406030204"/>
                          </a:rPr>
                          <m:t>.</m:t>
                        </m:r>
                        <m:r>
                          <a:rPr lang="ar-AE">
                            <a:latin typeface="Cambria Math" panose="02040503050406030204"/>
                          </a:rPr>
                          <m:t>59</m:t>
                        </m:r>
                      </m:den>
                    </m:f>
                    <m:r>
                      <a:rPr lang="ar-AE">
                        <a:latin typeface="Cambria Math" panose="02040503050406030204"/>
                      </a:rPr>
                      <m:t>=</m:t>
                    </m:r>
                    <m:r>
                      <a:rPr lang="ar-AE">
                        <a:latin typeface="Cambria Math" panose="02040503050406030204"/>
                      </a:rPr>
                      <m:t>8</m:t>
                    </m:r>
                    <m:r>
                      <a:rPr lang="ar-AE">
                        <a:latin typeface="Cambria Math" panose="02040503050406030204"/>
                      </a:rPr>
                      <m:t>.</m:t>
                    </m:r>
                    <m:r>
                      <a:rPr lang="ar-AE">
                        <a:latin typeface="Cambria Math" panose="02040503050406030204"/>
                      </a:rPr>
                      <m:t>5</m:t>
                    </m:r>
                  </m:oMath>
                </a14:m>
                <a:endParaRPr lang="ar-AE" dirty="0"/>
              </a:p>
              <a:p>
                <a:pPr>
                  <a:spcBef>
                    <a:spcPts val="200"/>
                  </a:spcBef>
                  <a:spcAft>
                    <a:spcPts val="200"/>
                  </a:spcAft>
                </a:pPr>
                <a:r>
                  <a:rPr lang="en-SG" dirty="0"/>
                  <a:t>The call is about 7x as risky as the stock itself</a:t>
                </a:r>
              </a:p>
              <a:p>
                <a:pPr>
                  <a:spcBef>
                    <a:spcPts val="200"/>
                  </a:spcBef>
                  <a:spcAft>
                    <a:spcPts val="200"/>
                  </a:spcAft>
                </a:pPr>
                <a:r>
                  <a:rPr lang="en-SG" dirty="0"/>
                  <a:t>Option risk changes with the stock price: deep ITM calls are less risky, OTM calls are more risky</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05325" y="2180496"/>
                <a:ext cx="7105481" cy="4045683"/>
              </a:xfrm>
              <a:blipFill>
                <a:blip r:embed="rId3"/>
                <a:stretch>
                  <a:fillRect l="-686"/>
                </a:stretch>
              </a:blipFill>
            </p:spPr>
            <p:txBody>
              <a:bodyPr/>
              <a:lstStyle/>
              <a:p>
                <a:r>
                  <a:rPr lang="en-SG">
                    <a:noFill/>
                  </a:rPr>
                  <a:t> </a:t>
                </a:r>
              </a:p>
            </p:txBody>
          </p:sp>
        </mc:Fallback>
      </mc:AlternateContent>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US">
                <a:solidFill>
                  <a:srgbClr val="FFFFFF"/>
                </a:solidFill>
              </a:rPr>
              <a:t>Recap: Five Factors Driving Option Value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81192" y="2180496"/>
                <a:ext cx="7225075" cy="3678303"/>
              </a:xfrm>
            </p:spPr>
            <p:txBody>
              <a:bodyPr>
                <a:normAutofit/>
              </a:bodyPr>
              <a:lstStyle/>
              <a:p>
                <a:pPr>
                  <a:spcBef>
                    <a:spcPts val="200"/>
                  </a:spcBef>
                  <a:spcAft>
                    <a:spcPts val="200"/>
                  </a:spcAft>
                </a:pPr>
                <a:r>
                  <a:rPr lang="en-US" sz="2000" dirty="0"/>
                  <a:t>From Chapter 21, the value of a call option depends on five variables:</a:t>
                </a:r>
              </a:p>
              <a:p>
                <a:pPr marL="666900" lvl="1" indent="-342900">
                  <a:spcBef>
                    <a:spcPts val="200"/>
                  </a:spcBef>
                  <a:spcAft>
                    <a:spcPts val="200"/>
                  </a:spcAft>
                  <a:buFont typeface="+mj-lt"/>
                  <a:buAutoNum type="arabicPeriod"/>
                </a:pPr>
                <a:r>
                  <a:rPr lang="en-US" sz="1800" dirty="0"/>
                  <a:t>Stock price (S) – higher S means more valuable call</a:t>
                </a:r>
              </a:p>
              <a:p>
                <a:pPr marL="666900" lvl="1" indent="-342900">
                  <a:spcBef>
                    <a:spcPts val="200"/>
                  </a:spcBef>
                  <a:spcAft>
                    <a:spcPts val="200"/>
                  </a:spcAft>
                  <a:buFont typeface="+mj-lt"/>
                  <a:buAutoNum type="arabicPeriod"/>
                </a:pPr>
                <a:r>
                  <a:rPr lang="en-US" sz="1800" dirty="0"/>
                  <a:t>Exercise price (X) – lower X means more valuable call</a:t>
                </a:r>
              </a:p>
              <a:p>
                <a:pPr marL="666900" lvl="1" indent="-342900">
                  <a:spcBef>
                    <a:spcPts val="200"/>
                  </a:spcBef>
                  <a:spcAft>
                    <a:spcPts val="200"/>
                  </a:spcAft>
                  <a:buFont typeface="+mj-lt"/>
                  <a:buAutoNum type="arabicPeriod"/>
                </a:pPr>
                <a:r>
                  <a:rPr lang="en-US" sz="1800" dirty="0"/>
                  <a:t>Interest rate (r) – higher r delays payment PV of exercise price, increases call value</a:t>
                </a:r>
              </a:p>
              <a:p>
                <a:pPr marL="666900" lvl="1" indent="-342900">
                  <a:spcBef>
                    <a:spcPts val="200"/>
                  </a:spcBef>
                  <a:spcAft>
                    <a:spcPts val="200"/>
                  </a:spcAft>
                  <a:buFont typeface="+mj-lt"/>
                  <a:buAutoNum type="arabicPeriod"/>
                </a:pPr>
                <a:r>
                  <a:rPr lang="en-US" sz="1800" dirty="0"/>
                  <a:t>Volatility (</a:t>
                </a:r>
                <a14:m>
                  <m:oMath xmlns:m="http://schemas.openxmlformats.org/officeDocument/2006/math">
                    <m:r>
                      <a:rPr lang="en-US" sz="1800">
                        <a:latin typeface="Cambria Math" panose="02040503050406030204"/>
                      </a:rPr>
                      <m:t>𝜎</m:t>
                    </m:r>
                  </m:oMath>
                </a14:m>
                <a:r>
                  <a:rPr lang="en-US" sz="1800" dirty="0"/>
                  <a:t>) – more volatility increases upside without symmetric downside (limited liability)</a:t>
                </a:r>
              </a:p>
              <a:p>
                <a:pPr marL="666900" lvl="1" indent="-342900">
                  <a:spcBef>
                    <a:spcPts val="200"/>
                  </a:spcBef>
                  <a:spcAft>
                    <a:spcPts val="200"/>
                  </a:spcAft>
                  <a:buFont typeface="+mj-lt"/>
                  <a:buAutoNum type="arabicPeriod"/>
                </a:pPr>
                <a:r>
                  <a:rPr lang="en-US" sz="1800" dirty="0"/>
                  <a:t>Time to maturity (t) – longer maturity delays exercise cost and allows larger price jumps</a:t>
                </a:r>
              </a:p>
              <a:p>
                <a:pPr>
                  <a:spcBef>
                    <a:spcPts val="200"/>
                  </a:spcBef>
                  <a:spcAft>
                    <a:spcPts val="200"/>
                  </a:spcAft>
                </a:pPr>
                <a:r>
                  <a:rPr lang="en-US" sz="2000" dirty="0"/>
                  <a:t>Our task: combine these into </a:t>
                </a:r>
                <a:r>
                  <a:rPr lang="en-US" sz="2000" b="1" dirty="0"/>
                  <a:t>an exact valuation model</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81192" y="2180496"/>
                <a:ext cx="7225075" cy="3678303"/>
              </a:xfrm>
              <a:blipFill>
                <a:blip r:embed="rId3"/>
                <a:stretch>
                  <a:fillRect l="-422" b="-663"/>
                </a:stretch>
              </a:blipFill>
            </p:spPr>
            <p:txBody>
              <a:bodyPr/>
              <a:lstStyle/>
              <a:p>
                <a:r>
                  <a:rPr lang="en-SG">
                    <a:noFill/>
                  </a:rPr>
                  <a:t> </a:t>
                </a:r>
              </a:p>
            </p:txBody>
          </p:sp>
        </mc:Fallback>
      </mc:AlternateContent>
      <p:pic>
        <p:nvPicPr>
          <p:cNvPr id="4" name="Picture 3" descr="image.png"/>
          <p:cNvPicPr>
            <a:picLocks noChangeAspect="1"/>
          </p:cNvPicPr>
          <p:nvPr/>
        </p:nvPicPr>
        <p:blipFill>
          <a:blip r:embed="rId4"/>
          <a:srcRect l="15435" r="2801" b="3"/>
          <a:stretch>
            <a:fillRect/>
          </a:stretch>
        </p:blipFill>
        <p:spPr>
          <a:xfrm>
            <a:off x="8051799" y="1871133"/>
            <a:ext cx="3683001" cy="4504267"/>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Application 1: Executive Stock Options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a:spcBef>
                    <a:spcPts val="200"/>
                  </a:spcBef>
                  <a:spcAft>
                    <a:spcPts val="200"/>
                  </a:spcAft>
                </a:pPr>
                <a:r>
                  <a:rPr sz="2000"/>
                  <a:t>Companies must report the cost of stock options granted to executives as an expense</a:t>
                </a:r>
              </a:p>
              <a:p>
                <a:pPr>
                  <a:spcBef>
                    <a:spcPts val="200"/>
                  </a:spcBef>
                  <a:spcAft>
                    <a:spcPts val="200"/>
                  </a:spcAft>
                </a:pPr>
                <a:r>
                  <a:rPr sz="2000" b="1"/>
                  <a:t>Example:</a:t>
                </a:r>
                <a:r>
                  <a:rPr sz="2000"/>
                  <a:t> Netflix (fiscal 2022) valued its CEO’s option package at $49.4 million</a:t>
                </a:r>
              </a:p>
              <a:p>
                <a:pPr lvl="1">
                  <a:spcBef>
                    <a:spcPts val="200"/>
                  </a:spcBef>
                  <a:spcAft>
                    <a:spcPts val="200"/>
                  </a:spcAft>
                </a:pPr>
                <a:r>
                  <a:rPr sz="2000"/>
                  <a:t>Used Black-Scholes with </a:t>
                </a:r>
                <a14:m>
                  <m:oMath xmlns:m="http://schemas.openxmlformats.org/officeDocument/2006/math">
                    <m:r>
                      <a:rPr lang="en-US">
                        <a:latin typeface="Cambria Math" panose="02040503050406030204"/>
                      </a:rPr>
                      <m:t>𝜎</m:t>
                    </m:r>
                    <m:r>
                      <a:rPr lang="en-US">
                        <a:latin typeface="Cambria Math" panose="02040503050406030204"/>
                      </a:rPr>
                      <m:t>≈</m:t>
                    </m:r>
                    <m:r>
                      <a:rPr lang="en-US">
                        <a:latin typeface="Cambria Math" panose="02040503050406030204"/>
                      </a:rPr>
                      <m:t>40</m:t>
                    </m:r>
                    <m:r>
                      <a:rPr lang="en-US">
                        <a:latin typeface="Cambria Math" panose="02040503050406030204"/>
                      </a:rPr>
                      <m:t>%</m:t>
                    </m:r>
                  </m:oMath>
                </a14:m>
                <a:endParaRPr sz="2000"/>
              </a:p>
              <a:p>
                <a:pPr>
                  <a:spcBef>
                    <a:spcPts val="200"/>
                  </a:spcBef>
                  <a:spcAft>
                    <a:spcPts val="200"/>
                  </a:spcAft>
                </a:pPr>
                <a:r>
                  <a:rPr sz="2000" b="1"/>
                  <a:t>Valuing two option packages</a:t>
                </a:r>
                <a:r>
                  <a:rPr sz="2000"/>
                  <a:t> (from Ch. 21, Table 21.4):</a:t>
                </a:r>
              </a:p>
              <a:p>
                <a:pPr lvl="1">
                  <a:spcBef>
                    <a:spcPts val="200"/>
                  </a:spcBef>
                  <a:spcAft>
                    <a:spcPts val="200"/>
                  </a:spcAft>
                </a:pPr>
                <a:r>
                  <a:rPr sz="2000"/>
                  <a:t>Establishment Electronics: S = $25, X = $25, </a:t>
                </a:r>
                <a14:m>
                  <m:oMath xmlns:m="http://schemas.openxmlformats.org/officeDocument/2006/math">
                    <m:r>
                      <a:rPr lang="en-US">
                        <a:latin typeface="Cambria Math" panose="02040503050406030204"/>
                      </a:rPr>
                      <m:t>𝜎</m:t>
                    </m:r>
                    <m:r>
                      <a:rPr lang="en-US">
                        <a:latin typeface="Cambria Math" panose="02040503050406030204"/>
                      </a:rPr>
                      <m:t>=</m:t>
                    </m:r>
                    <m:r>
                      <a:rPr lang="en-US">
                        <a:latin typeface="Cambria Math" panose="02040503050406030204"/>
                      </a:rPr>
                      <m:t>0</m:t>
                    </m:r>
                    <m:r>
                      <a:rPr lang="en-US">
                        <a:latin typeface="Cambria Math" panose="02040503050406030204"/>
                      </a:rPr>
                      <m:t>.</m:t>
                    </m:r>
                    <m:r>
                      <a:rPr lang="en-US">
                        <a:latin typeface="Cambria Math" panose="02040503050406030204"/>
                      </a:rPr>
                      <m:t>24</m:t>
                    </m:r>
                  </m:oMath>
                </a14:m>
                <a:r>
                  <a:rPr sz="2000"/>
                  <a:t>, t = 5 years → option value = $5.26</a:t>
                </a:r>
              </a:p>
              <a:p>
                <a:pPr lvl="1">
                  <a:spcBef>
                    <a:spcPts val="200"/>
                  </a:spcBef>
                  <a:spcAft>
                    <a:spcPts val="200"/>
                  </a:spcAft>
                </a:pPr>
                <a:r>
                  <a:rPr sz="2000"/>
                  <a:t>Digital Organics: S = $25, X = $25, </a:t>
                </a:r>
                <a14:m>
                  <m:oMath xmlns:m="http://schemas.openxmlformats.org/officeDocument/2006/math">
                    <m:r>
                      <a:rPr lang="en-US">
                        <a:latin typeface="Cambria Math" panose="02040503050406030204"/>
                      </a:rPr>
                      <m:t>𝜎</m:t>
                    </m:r>
                    <m:r>
                      <a:rPr lang="en-US">
                        <a:latin typeface="Cambria Math" panose="02040503050406030204"/>
                      </a:rPr>
                      <m:t>=</m:t>
                    </m:r>
                    <m:r>
                      <a:rPr lang="en-US">
                        <a:latin typeface="Cambria Math" panose="02040503050406030204"/>
                      </a:rPr>
                      <m:t>0</m:t>
                    </m:r>
                    <m:r>
                      <a:rPr lang="en-US">
                        <a:latin typeface="Cambria Math" panose="02040503050406030204"/>
                      </a:rPr>
                      <m:t>.</m:t>
                    </m:r>
                    <m:r>
                      <a:rPr lang="en-US">
                        <a:latin typeface="Cambria Math" panose="02040503050406030204"/>
                      </a:rPr>
                      <m:t>36</m:t>
                    </m:r>
                  </m:oMath>
                </a14:m>
                <a:r>
                  <a:rPr sz="2000"/>
                  <a:t>, t = 5 years → option value = $7.40</a:t>
                </a:r>
              </a:p>
              <a:p>
                <a:pPr>
                  <a:spcBef>
                    <a:spcPts val="200"/>
                  </a:spcBef>
                  <a:spcAft>
                    <a:spcPts val="200"/>
                  </a:spcAft>
                </a:pPr>
                <a:r>
                  <a:rPr sz="2000"/>
                  <a:t>The riskier company’s options are worth 40% more, despite the same stock price and exercise price</a:t>
                </a:r>
              </a:p>
              <a:p>
                <a:pPr lvl="1">
                  <a:spcBef>
                    <a:spcPts val="200"/>
                  </a:spcBef>
                  <a:spcAft>
                    <a:spcPts val="200"/>
                  </a:spcAft>
                </a:pPr>
                <a:r>
                  <a:rPr sz="2000"/>
                  <a:t>Higher volatility is valuable to the option holder because of the asymmetric payoff</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276"/>
                </a:stretch>
              </a:blipFill>
            </p:spPr>
            <p:txBody>
              <a:bodyPr/>
              <a:lstStyle/>
              <a:p>
                <a:r>
                  <a:rPr lang="en-SG">
                    <a:noFill/>
                  </a:rPr>
                  <a:t> </a:t>
                </a:r>
              </a:p>
            </p:txBody>
          </p:sp>
        </mc:Fallback>
      </mc:AlternateContent>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Applications: Warrants and Portfolio Insurance</a:t>
            </a:r>
          </a:p>
        </p:txBody>
      </p:sp>
      <p:sp>
        <p:nvSpPr>
          <p:cNvPr id="3" name="Content Placeholder 2"/>
          <p:cNvSpPr>
            <a:spLocks noGrp="1"/>
          </p:cNvSpPr>
          <p:nvPr>
            <p:ph idx="1"/>
          </p:nvPr>
        </p:nvSpPr>
        <p:spPr/>
        <p:txBody>
          <a:bodyPr/>
          <a:lstStyle/>
          <a:p>
            <a:pPr>
              <a:spcBef>
                <a:spcPts val="200"/>
              </a:spcBef>
              <a:spcAft>
                <a:spcPts val="200"/>
              </a:spcAft>
            </a:pPr>
            <a:r>
              <a:rPr sz="2000" b="1"/>
              <a:t>Warrants</a:t>
            </a:r>
            <a:r>
              <a:rPr sz="2000"/>
              <a:t> are call options issued by the firm itself</a:t>
            </a:r>
          </a:p>
          <a:p>
            <a:pPr lvl="1">
              <a:spcBef>
                <a:spcPts val="200"/>
              </a:spcBef>
              <a:spcAft>
                <a:spcPts val="200"/>
              </a:spcAft>
            </a:pPr>
            <a:r>
              <a:rPr sz="2000"/>
              <a:t>Owens Corning (2006): issued 7-year warrants with X = $45.25 on a $30 stock</a:t>
            </a:r>
          </a:p>
          <a:p>
            <a:pPr lvl="1">
              <a:spcBef>
                <a:spcPts val="200"/>
              </a:spcBef>
              <a:spcAft>
                <a:spcPts val="200"/>
              </a:spcAft>
            </a:pPr>
            <a:r>
              <a:rPr sz="2000"/>
              <a:t>Stock needed to appreciate 50% before warrants would pay off</a:t>
            </a:r>
          </a:p>
          <a:p>
            <a:pPr lvl="1">
              <a:spcBef>
                <a:spcPts val="200"/>
              </a:spcBef>
              <a:spcAft>
                <a:spcPts val="200"/>
              </a:spcAft>
            </a:pPr>
            <a:r>
              <a:rPr sz="2000"/>
              <a:t>Warrants traded at $6 each — valued using Black-Scholes</a:t>
            </a:r>
          </a:p>
          <a:p>
            <a:pPr>
              <a:spcBef>
                <a:spcPts val="200"/>
              </a:spcBef>
              <a:spcAft>
                <a:spcPts val="200"/>
              </a:spcAft>
            </a:pPr>
            <a:r>
              <a:rPr sz="2000" b="1"/>
              <a:t>Portfolio insurance</a:t>
            </a:r>
            <a:r>
              <a:rPr sz="2000"/>
              <a:t> is a put option on a portfolio</a:t>
            </a:r>
          </a:p>
          <a:p>
            <a:pPr lvl="1">
              <a:spcBef>
                <a:spcPts val="200"/>
              </a:spcBef>
              <a:spcAft>
                <a:spcPts val="200"/>
              </a:spcAft>
            </a:pPr>
            <a:r>
              <a:rPr sz="2000"/>
              <a:t>Pension fund with $800M portfolio worries about a 20% decline</a:t>
            </a:r>
          </a:p>
          <a:p>
            <a:pPr lvl="1">
              <a:spcBef>
                <a:spcPts val="200"/>
              </a:spcBef>
              <a:spcAft>
                <a:spcPts val="200"/>
              </a:spcAft>
            </a:pPr>
            <a:r>
              <a:rPr sz="2000"/>
              <a:t>Bank sells a 1-year put on the market index with X at 80% of current level</a:t>
            </a:r>
          </a:p>
          <a:p>
            <a:pPr lvl="1">
              <a:spcBef>
                <a:spcPts val="200"/>
              </a:spcBef>
              <a:spcAft>
                <a:spcPts val="200"/>
              </a:spcAft>
            </a:pPr>
            <a:r>
              <a:rPr sz="2000"/>
              <a:t>Black-Scholes gives the fair price for this insurance</a:t>
            </a:r>
          </a:p>
          <a:p>
            <a:pPr>
              <a:spcBef>
                <a:spcPts val="200"/>
              </a:spcBef>
              <a:spcAft>
                <a:spcPts val="200"/>
              </a:spcAft>
            </a:pPr>
            <a:r>
              <a:rPr sz="2000"/>
              <a:t>In both cases, Black-Scholes provides the standard valuation tool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SG">
                <a:solidFill>
                  <a:srgbClr val="FFFFFF"/>
                </a:solidFill>
              </a:rPr>
              <a:t>Implied Volatility</a:t>
            </a:r>
          </a:p>
        </p:txBody>
      </p:sp>
      <p:sp useBgFill="1">
        <p:nvSpPr>
          <p:cNvPr id="9" name="Rectangle 8">
            <a:extLst>
              <a:ext uri="{FF2B5EF4-FFF2-40B4-BE49-F238E27FC236}">
                <a16:creationId xmlns:a16="http://schemas.microsoft.com/office/drawing/2014/main" id="{90137588-E70B-486E-AFA8-21B0111C4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image.png"/>
          <p:cNvPicPr>
            <a:picLocks noChangeAspect="1"/>
          </p:cNvPicPr>
          <p:nvPr/>
        </p:nvPicPr>
        <p:blipFill>
          <a:blip r:embed="rId2"/>
          <a:stretch>
            <a:fillRect/>
          </a:stretch>
        </p:blipFill>
        <p:spPr>
          <a:xfrm>
            <a:off x="657225" y="2533078"/>
            <a:ext cx="3305175" cy="3305175"/>
          </a:xfrm>
          <a:prstGeom prst="rect">
            <a:avLst/>
          </a:prstGeom>
        </p:spPr>
      </p:pic>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05325" y="2180496"/>
                <a:ext cx="7105481" cy="4045683"/>
              </a:xfrm>
            </p:spPr>
            <p:txBody>
              <a:bodyPr>
                <a:normAutofit/>
              </a:bodyPr>
              <a:lstStyle/>
              <a:p>
                <a:pPr>
                  <a:spcBef>
                    <a:spcPts val="200"/>
                  </a:spcBef>
                  <a:spcAft>
                    <a:spcPts val="200"/>
                  </a:spcAft>
                </a:pPr>
                <a:r>
                  <a:rPr lang="en-US" dirty="0"/>
                  <a:t>In Black-Scholes, all inputs are observable EXCEPT volatility (</a:t>
                </a:r>
                <a14:m>
                  <m:oMath xmlns:m="http://schemas.openxmlformats.org/officeDocument/2006/math">
                    <m:r>
                      <a:rPr lang="en-US">
                        <a:latin typeface="Cambria Math" panose="02040503050406030204"/>
                      </a:rPr>
                      <m:t>𝜎</m:t>
                    </m:r>
                  </m:oMath>
                </a14:m>
                <a:r>
                  <a:rPr lang="en-SG" dirty="0"/>
                  <a:t>)</a:t>
                </a:r>
              </a:p>
              <a:p>
                <a:pPr>
                  <a:spcBef>
                    <a:spcPts val="200"/>
                  </a:spcBef>
                  <a:spcAft>
                    <a:spcPts val="200"/>
                  </a:spcAft>
                </a:pPr>
                <a:r>
                  <a:rPr lang="en-SG" b="1" dirty="0"/>
                  <a:t>Implied volatility:</a:t>
                </a:r>
                <a:r>
                  <a:rPr lang="en-SG" dirty="0"/>
                  <a:t> the </a:t>
                </a:r>
                <a14:m>
                  <m:oMath xmlns:m="http://schemas.openxmlformats.org/officeDocument/2006/math">
                    <m:r>
                      <a:rPr lang="en-US">
                        <a:latin typeface="Cambria Math" panose="02040503050406030204"/>
                      </a:rPr>
                      <m:t>𝜎</m:t>
                    </m:r>
                  </m:oMath>
                </a14:m>
                <a:r>
                  <a:rPr lang="en-US" dirty="0"/>
                  <a:t> that makes the Black-Scholes value equal the observed market price</a:t>
                </a:r>
              </a:p>
              <a:p>
                <a:pPr lvl="1">
                  <a:spcBef>
                    <a:spcPts val="200"/>
                  </a:spcBef>
                  <a:spcAft>
                    <a:spcPts val="200"/>
                  </a:spcAft>
                </a:pPr>
                <a:r>
                  <a:rPr lang="en-US" dirty="0"/>
                  <a:t>Solve backward: given the market price, what volatility is the market assuming?</a:t>
                </a:r>
              </a:p>
              <a:p>
                <a:pPr>
                  <a:spcBef>
                    <a:spcPts val="200"/>
                  </a:spcBef>
                  <a:spcAft>
                    <a:spcPts val="200"/>
                  </a:spcAft>
                </a:pPr>
                <a:r>
                  <a:rPr lang="en-US" b="1" dirty="0"/>
                  <a:t>Example:</a:t>
                </a:r>
                <a:r>
                  <a:rPr lang="en-US" dirty="0"/>
                  <a:t> S&amp;P 500 at 4640, six-month ATM call priced at 210</a:t>
                </a:r>
              </a:p>
              <a:p>
                <a:pPr lvl="1">
                  <a:spcBef>
                    <a:spcPts val="200"/>
                  </a:spcBef>
                  <a:spcAft>
                    <a:spcPts val="200"/>
                  </a:spcAft>
                </a:pPr>
                <a:r>
                  <a:rPr lang="en-US" dirty="0"/>
                  <a:t>Implied volatility ≈ 13% per year</a:t>
                </a:r>
              </a:p>
              <a:p>
                <a:pPr>
                  <a:spcBef>
                    <a:spcPts val="200"/>
                  </a:spcBef>
                  <a:spcAft>
                    <a:spcPts val="200"/>
                  </a:spcAft>
                </a:pPr>
                <a:r>
                  <a:rPr lang="en-US" dirty="0"/>
                  <a:t>Options traders are essentially “volatility traders”</a:t>
                </a:r>
              </a:p>
              <a:p>
                <a:pPr lvl="1">
                  <a:spcBef>
                    <a:spcPts val="200"/>
                  </a:spcBef>
                  <a:spcAft>
                    <a:spcPts val="200"/>
                  </a:spcAft>
                </a:pPr>
                <a:r>
                  <a:rPr lang="en-US" dirty="0"/>
                  <a:t>They don’t trade on stock price direction; they trade on whether implied vol is too high or too low</a:t>
                </a:r>
              </a:p>
              <a:p>
                <a:pPr lvl="1">
                  <a:spcBef>
                    <a:spcPts val="200"/>
                  </a:spcBef>
                  <a:spcAft>
                    <a:spcPts val="200"/>
                  </a:spcAft>
                </a:pPr>
                <a:r>
                  <a:rPr lang="en-US" dirty="0"/>
                  <a:t>The options desk is often called the “vol desk”</a:t>
                </a:r>
              </a:p>
              <a:p>
                <a:pPr>
                  <a:spcBef>
                    <a:spcPts val="200"/>
                  </a:spcBef>
                  <a:spcAft>
                    <a:spcPts val="200"/>
                  </a:spcAft>
                </a:pPr>
                <a:r>
                  <a:rPr lang="en-US" dirty="0"/>
                  <a:t>If you believe actual future volatility will exceed implied volatility, buy the option (and vice versa)</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05325" y="2180496"/>
                <a:ext cx="7105481" cy="4045683"/>
              </a:xfrm>
              <a:blipFill>
                <a:blip r:embed="rId3"/>
                <a:stretch>
                  <a:fillRect l="-343" r="-1544" b="-452"/>
                </a:stretch>
              </a:blipFill>
            </p:spPr>
            <p:txBody>
              <a:bodyPr/>
              <a:lstStyle/>
              <a:p>
                <a:r>
                  <a:rPr lang="en-SG">
                    <a:noFill/>
                  </a:rPr>
                  <a:t> </a:t>
                </a:r>
              </a:p>
            </p:txBody>
          </p:sp>
        </mc:Fallback>
      </mc:AlternateContent>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The VIX: The Fear Index</a:t>
            </a:r>
          </a:p>
        </p:txBody>
      </p:sp>
      <p:sp>
        <p:nvSpPr>
          <p:cNvPr id="3" name="Content Placeholder 2"/>
          <p:cNvSpPr>
            <a:spLocks noGrp="1"/>
          </p:cNvSpPr>
          <p:nvPr>
            <p:ph sz="half" idx="1"/>
          </p:nvPr>
        </p:nvSpPr>
        <p:spPr/>
        <p:txBody>
          <a:bodyPr/>
          <a:lstStyle/>
          <a:p>
            <a:pPr>
              <a:spcBef>
                <a:spcPts val="200"/>
              </a:spcBef>
              <a:spcAft>
                <a:spcPts val="200"/>
              </a:spcAft>
            </a:pPr>
            <a:r>
              <a:rPr sz="2000"/>
              <a:t>VIX = implied volatility from S&amp;P 500 options</a:t>
            </a:r>
          </a:p>
          <a:p>
            <a:pPr lvl="1">
              <a:spcBef>
                <a:spcPts val="200"/>
              </a:spcBef>
              <a:spcAft>
                <a:spcPts val="200"/>
              </a:spcAft>
            </a:pPr>
            <a:r>
              <a:rPr sz="2000"/>
              <a:t>Published by the CBOE since 1986</a:t>
            </a:r>
          </a:p>
          <a:p>
            <a:pPr lvl="1">
              <a:spcBef>
                <a:spcPts val="200"/>
              </a:spcBef>
              <a:spcAft>
                <a:spcPts val="200"/>
              </a:spcAft>
            </a:pPr>
            <a:r>
              <a:rPr sz="2000"/>
              <a:t>Average VIX (1990-2023): 19.7%</a:t>
            </a:r>
          </a:p>
          <a:p>
            <a:pPr>
              <a:spcBef>
                <a:spcPts val="200"/>
              </a:spcBef>
              <a:spcAft>
                <a:spcPts val="200"/>
              </a:spcAft>
            </a:pPr>
            <a:r>
              <a:rPr sz="2000"/>
              <a:t>Spikes during crises:</a:t>
            </a:r>
          </a:p>
          <a:p>
            <a:pPr lvl="1">
              <a:spcBef>
                <a:spcPts val="200"/>
              </a:spcBef>
              <a:spcAft>
                <a:spcPts val="200"/>
              </a:spcAft>
            </a:pPr>
            <a:r>
              <a:rPr sz="2000"/>
              <a:t>Black Monday (1987): VIX hit 150</a:t>
            </a:r>
          </a:p>
          <a:p>
            <a:pPr lvl="1">
              <a:spcBef>
                <a:spcPts val="200"/>
              </a:spcBef>
              <a:spcAft>
                <a:spcPts val="200"/>
              </a:spcAft>
            </a:pPr>
            <a:r>
              <a:rPr sz="2000"/>
              <a:t>2008 financial crisis: major spike</a:t>
            </a:r>
          </a:p>
          <a:p>
            <a:pPr lvl="1">
              <a:spcBef>
                <a:spcPts val="200"/>
              </a:spcBef>
              <a:spcAft>
                <a:spcPts val="200"/>
              </a:spcAft>
            </a:pPr>
            <a:r>
              <a:rPr sz="2000"/>
              <a:t>COVID-19 (Mar 2020): VIX reached 85%</a:t>
            </a:r>
          </a:p>
          <a:p>
            <a:pPr>
              <a:spcBef>
                <a:spcPts val="200"/>
              </a:spcBef>
              <a:spcAft>
                <a:spcPts val="200"/>
              </a:spcAft>
            </a:pPr>
            <a:r>
              <a:rPr sz="2000"/>
              <a:t>Active trading: &gt;100,000 VIX contracts/day</a:t>
            </a:r>
          </a:p>
          <a:p>
            <a:pPr lvl="1">
              <a:spcBef>
                <a:spcPts val="200"/>
              </a:spcBef>
              <a:spcAft>
                <a:spcPts val="200"/>
              </a:spcAft>
            </a:pPr>
            <a:r>
              <a:rPr sz="2000"/>
              <a:t>Buy VIX when you expect volatility to rise</a:t>
            </a:r>
          </a:p>
        </p:txBody>
      </p:sp>
      <p:pic>
        <p:nvPicPr>
          <p:cNvPr id="4" name="Picture 3" descr="slide26_6.png"/>
          <p:cNvPicPr>
            <a:picLocks noChangeAspect="1"/>
          </p:cNvPicPr>
          <p:nvPr/>
        </p:nvPicPr>
        <p:blipFill>
          <a:blip r:embed="rId2"/>
          <a:stretch>
            <a:fillRect/>
          </a:stretch>
        </p:blipFill>
        <p:spPr>
          <a:xfrm>
            <a:off x="6188417" y="3023149"/>
            <a:ext cx="5422392" cy="2042755"/>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Dividends and Option Valuation</a:t>
            </a:r>
          </a:p>
        </p:txBody>
      </p:sp>
      <p:sp>
        <p:nvSpPr>
          <p:cNvPr id="3" name="Content Placeholder 2"/>
          <p:cNvSpPr>
            <a:spLocks noGrp="1"/>
          </p:cNvSpPr>
          <p:nvPr>
            <p:ph idx="1"/>
          </p:nvPr>
        </p:nvSpPr>
        <p:spPr/>
        <p:txBody>
          <a:bodyPr/>
          <a:lstStyle/>
          <a:p>
            <a:pPr>
              <a:spcBef>
                <a:spcPts val="200"/>
              </a:spcBef>
              <a:spcAft>
                <a:spcPts val="200"/>
              </a:spcAft>
            </a:pPr>
            <a:r>
              <a:rPr sz="2000"/>
              <a:t>The option holder does NOT receive dividends paid on the underlying stock</a:t>
            </a:r>
          </a:p>
          <a:p>
            <a:pPr>
              <a:spcBef>
                <a:spcPts val="200"/>
              </a:spcBef>
              <a:spcAft>
                <a:spcPts val="200"/>
              </a:spcAft>
              <a:buNone/>
            </a:pPr>
            <a:r>
              <a:rPr sz="2000" b="1"/>
              <a:t>European calls and puts on dividend-paying stocks:</a:t>
            </a:r>
          </a:p>
          <a:p>
            <a:pPr lvl="1">
              <a:spcBef>
                <a:spcPts val="200"/>
              </a:spcBef>
              <a:spcAft>
                <a:spcPts val="200"/>
              </a:spcAft>
            </a:pPr>
            <a:r>
              <a:rPr sz="2000"/>
              <a:t>Reduce the stock price S by the PV of dividends paid before maturity</a:t>
            </a:r>
          </a:p>
          <a:p>
            <a:pPr lvl="1">
              <a:spcBef>
                <a:spcPts val="200"/>
              </a:spcBef>
              <a:spcAft>
                <a:spcPts val="200"/>
              </a:spcAft>
            </a:pPr>
            <a:r>
              <a:rPr sz="2000"/>
              <a:t>Then apply Black-Scholes with the adjusted stock price</a:t>
            </a:r>
          </a:p>
          <a:p>
            <a:pPr>
              <a:spcBef>
                <a:spcPts val="200"/>
              </a:spcBef>
              <a:spcAft>
                <a:spcPts val="200"/>
              </a:spcAft>
            </a:pPr>
            <a:r>
              <a:rPr sz="2000" b="1"/>
              <a:t>Example:</a:t>
            </a:r>
            <a:r>
              <a:rPr sz="2000"/>
              <a:t> if a stock pays a $2 dividend in 3 months and S = $50</a:t>
            </a:r>
          </a:p>
          <a:p>
            <a:pPr lvl="1">
              <a:spcBef>
                <a:spcPts val="200"/>
              </a:spcBef>
              <a:spcAft>
                <a:spcPts val="200"/>
              </a:spcAft>
            </a:pPr>
            <a:r>
              <a:rPr sz="2000"/>
              <a:t>Adjusted S = $50 – PV($2) ≈ $48.05 (discounting at the risk-free rate)</a:t>
            </a:r>
          </a:p>
          <a:p>
            <a:pPr>
              <a:spcBef>
                <a:spcPts val="200"/>
              </a:spcBef>
              <a:spcAft>
                <a:spcPts val="200"/>
              </a:spcAft>
            </a:pPr>
            <a:r>
              <a:rPr sz="2000"/>
              <a:t>Same logic applies to other income the option holder misses:</a:t>
            </a:r>
          </a:p>
          <a:p>
            <a:pPr lvl="1">
              <a:spcBef>
                <a:spcPts val="200"/>
              </a:spcBef>
              <a:spcAft>
                <a:spcPts val="200"/>
              </a:spcAft>
            </a:pPr>
            <a:r>
              <a:rPr sz="2000"/>
              <a:t>Foreign currency options: deduct PV of foreign interest earned</a:t>
            </a:r>
          </a:p>
          <a:p>
            <a:pPr lvl="1">
              <a:spcBef>
                <a:spcPts val="200"/>
              </a:spcBef>
              <a:spcAft>
                <a:spcPts val="200"/>
              </a:spcAft>
            </a:pPr>
            <a:r>
              <a:rPr sz="2000"/>
              <a:t>Commodity options: deduct PV of convenience yield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American Calls on Dividend-Paying Stocks</a:t>
            </a:r>
          </a:p>
        </p:txBody>
      </p:sp>
      <p:sp>
        <p:nvSpPr>
          <p:cNvPr id="3" name="Content Placeholder 2"/>
          <p:cNvSpPr>
            <a:spLocks noGrp="1"/>
          </p:cNvSpPr>
          <p:nvPr>
            <p:ph idx="1"/>
          </p:nvPr>
        </p:nvSpPr>
        <p:spPr/>
        <p:txBody>
          <a:bodyPr/>
          <a:lstStyle/>
          <a:p>
            <a:pPr>
              <a:spcBef>
                <a:spcPts val="200"/>
              </a:spcBef>
              <a:spcAft>
                <a:spcPts val="200"/>
              </a:spcAft>
            </a:pPr>
            <a:r>
              <a:rPr sz="2000" b="1"/>
              <a:t>Without dividends:</a:t>
            </a:r>
            <a:r>
              <a:rPr sz="2000"/>
              <a:t> never exercise a call early (you throw away time value)</a:t>
            </a:r>
          </a:p>
          <a:p>
            <a:pPr lvl="1">
              <a:spcBef>
                <a:spcPts val="200"/>
              </a:spcBef>
              <a:spcAft>
                <a:spcPts val="200"/>
              </a:spcAft>
            </a:pPr>
            <a:r>
              <a:rPr sz="2000"/>
              <a:t>American call = European call → Black-Scholes works directly</a:t>
            </a:r>
          </a:p>
          <a:p>
            <a:pPr>
              <a:spcBef>
                <a:spcPts val="200"/>
              </a:spcBef>
              <a:spcAft>
                <a:spcPts val="200"/>
              </a:spcAft>
            </a:pPr>
            <a:r>
              <a:rPr sz="2000" b="1"/>
              <a:t>With dividends:</a:t>
            </a:r>
            <a:r>
              <a:rPr sz="2000"/>
              <a:t> early exercise CAN be optimal</a:t>
            </a:r>
          </a:p>
          <a:p>
            <a:pPr lvl="1">
              <a:spcBef>
                <a:spcPts val="200"/>
              </a:spcBef>
              <a:spcAft>
                <a:spcPts val="200"/>
              </a:spcAft>
            </a:pPr>
            <a:r>
              <a:rPr sz="2000"/>
              <a:t>By exercising just before the ex-dividend date, you capture the dividend</a:t>
            </a:r>
          </a:p>
          <a:p>
            <a:pPr lvl="1">
              <a:spcBef>
                <a:spcPts val="200"/>
              </a:spcBef>
              <a:spcAft>
                <a:spcPts val="200"/>
              </a:spcAft>
            </a:pPr>
            <a:r>
              <a:rPr sz="2000"/>
              <a:t>Worth doing if the dividend exceeds the interest saved by delaying exercise</a:t>
            </a:r>
          </a:p>
          <a:p>
            <a:pPr>
              <a:spcBef>
                <a:spcPts val="200"/>
              </a:spcBef>
              <a:spcAft>
                <a:spcPts val="200"/>
              </a:spcAft>
              <a:buNone/>
            </a:pPr>
            <a:r>
              <a:rPr sz="2000" b="1"/>
              <a:t>Decision rule at each ex-dividend date:</a:t>
            </a:r>
          </a:p>
          <a:p>
            <a:pPr lvl="1">
              <a:spcBef>
                <a:spcPts val="200"/>
              </a:spcBef>
              <a:spcAft>
                <a:spcPts val="200"/>
              </a:spcAft>
            </a:pPr>
            <a:r>
              <a:rPr sz="2000"/>
              <a:t>Exercise early if: dividend &gt; interest on X over the remaining life</a:t>
            </a:r>
          </a:p>
          <a:p>
            <a:pPr lvl="1">
              <a:spcBef>
                <a:spcPts val="200"/>
              </a:spcBef>
              <a:spcAft>
                <a:spcPts val="200"/>
              </a:spcAft>
            </a:pPr>
            <a:r>
              <a:rPr sz="2000"/>
              <a:t>Otherwise, hold the option</a:t>
            </a:r>
          </a:p>
          <a:p>
            <a:pPr>
              <a:spcBef>
                <a:spcPts val="200"/>
              </a:spcBef>
              <a:spcAft>
                <a:spcPts val="200"/>
              </a:spcAft>
            </a:pPr>
            <a:r>
              <a:rPr sz="2000"/>
              <a:t>Use the binomial method: check at each step whether the option is worth more dead (exercised) than alive (held)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US">
                <a:solidFill>
                  <a:srgbClr val="FFFFFF"/>
                </a:solidFill>
              </a:rPr>
              <a:t>American Puts and Early Exercise</a:t>
            </a:r>
          </a:p>
        </p:txBody>
      </p:sp>
      <p:sp>
        <p:nvSpPr>
          <p:cNvPr id="3" name="Content Placeholder 2"/>
          <p:cNvSpPr>
            <a:spLocks noGrp="1"/>
          </p:cNvSpPr>
          <p:nvPr>
            <p:ph idx="1"/>
          </p:nvPr>
        </p:nvSpPr>
        <p:spPr>
          <a:xfrm>
            <a:off x="581192" y="2218079"/>
            <a:ext cx="7335046" cy="3901805"/>
          </a:xfrm>
        </p:spPr>
        <p:txBody>
          <a:bodyPr>
            <a:normAutofit lnSpcReduction="10000"/>
          </a:bodyPr>
          <a:lstStyle/>
          <a:p>
            <a:pPr>
              <a:spcBef>
                <a:spcPts val="200"/>
              </a:spcBef>
              <a:spcAft>
                <a:spcPts val="200"/>
              </a:spcAft>
            </a:pPr>
            <a:r>
              <a:rPr lang="en-US" sz="2000" dirty="0"/>
              <a:t>It can be optimal to exercise an American put before maturity</a:t>
            </a:r>
          </a:p>
          <a:p>
            <a:pPr>
              <a:spcBef>
                <a:spcPts val="200"/>
              </a:spcBef>
              <a:spcAft>
                <a:spcPts val="200"/>
              </a:spcAft>
            </a:pPr>
            <a:r>
              <a:rPr lang="en-US" sz="2000" b="1" dirty="0"/>
              <a:t>Extreme case:</a:t>
            </a:r>
            <a:r>
              <a:rPr lang="en-US" sz="2000" dirty="0"/>
              <a:t> stock price falls to zero</a:t>
            </a:r>
          </a:p>
          <a:p>
            <a:pPr lvl="1">
              <a:spcBef>
                <a:spcPts val="200"/>
              </a:spcBef>
              <a:spcAft>
                <a:spcPts val="200"/>
              </a:spcAft>
            </a:pPr>
            <a:r>
              <a:rPr lang="en-US" sz="1800" dirty="0"/>
              <a:t>Put is maximally in-the-money; it cannot become more valuable</a:t>
            </a:r>
          </a:p>
          <a:p>
            <a:pPr lvl="1">
              <a:spcBef>
                <a:spcPts val="200"/>
              </a:spcBef>
              <a:spcAft>
                <a:spcPts val="200"/>
              </a:spcAft>
            </a:pPr>
            <a:r>
              <a:rPr lang="en-US" sz="1800" dirty="0"/>
              <a:t>Exercise immediately and invest the exercise price at the risk-free rate</a:t>
            </a:r>
          </a:p>
          <a:p>
            <a:pPr>
              <a:spcBef>
                <a:spcPts val="200"/>
              </a:spcBef>
              <a:spcAft>
                <a:spcPts val="200"/>
              </a:spcAft>
            </a:pPr>
            <a:r>
              <a:rPr lang="en-US" sz="2000" b="1" dirty="0"/>
              <a:t>General rule:</a:t>
            </a:r>
            <a:r>
              <a:rPr lang="en-US" sz="2000" dirty="0"/>
              <a:t> exercise when the stock is sufficiently below X that the interest earned on X exceeds the time value sacrificed</a:t>
            </a:r>
          </a:p>
          <a:p>
            <a:pPr>
              <a:spcBef>
                <a:spcPts val="200"/>
              </a:spcBef>
              <a:spcAft>
                <a:spcPts val="200"/>
              </a:spcAft>
            </a:pPr>
            <a:r>
              <a:rPr lang="en-US" sz="2000" dirty="0"/>
              <a:t>An American put is always worth at least as much as a European put</a:t>
            </a:r>
          </a:p>
          <a:p>
            <a:pPr lvl="1">
              <a:spcBef>
                <a:spcPts val="200"/>
              </a:spcBef>
              <a:spcAft>
                <a:spcPts val="200"/>
              </a:spcAft>
            </a:pPr>
            <a:r>
              <a:rPr lang="en-US" sz="1800" dirty="0"/>
              <a:t>Black-Scholes undervalues American puts (it assumes no early exercise)</a:t>
            </a:r>
          </a:p>
          <a:p>
            <a:pPr lvl="1">
              <a:spcBef>
                <a:spcPts val="200"/>
              </a:spcBef>
              <a:spcAft>
                <a:spcPts val="200"/>
              </a:spcAft>
            </a:pPr>
            <a:r>
              <a:rPr lang="en-US" sz="1800" dirty="0"/>
              <a:t>The binomial method can properly handle early exercise by checking at each node</a:t>
            </a:r>
          </a:p>
        </p:txBody>
      </p:sp>
      <p:pic>
        <p:nvPicPr>
          <p:cNvPr id="4" name="Picture 3" descr="image.png"/>
          <p:cNvPicPr>
            <a:picLocks noChangeAspect="1"/>
          </p:cNvPicPr>
          <p:nvPr/>
        </p:nvPicPr>
        <p:blipFill>
          <a:blip r:embed="rId2"/>
          <a:srcRect r="18235" b="3"/>
          <a:stretch>
            <a:fillRect/>
          </a:stretch>
        </p:blipFill>
        <p:spPr>
          <a:xfrm>
            <a:off x="8051799" y="1871133"/>
            <a:ext cx="3683001" cy="4504267"/>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Valuing European Puts via Put-Call Parity</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a:spcBef>
                    <a:spcPts val="200"/>
                  </a:spcBef>
                  <a:spcAft>
                    <a:spcPts val="200"/>
                  </a:spcAft>
                </a:pPr>
                <a:r>
                  <a:rPr sz="2000"/>
                  <a:t>We don’t need a separate formula for European puts</a:t>
                </a:r>
              </a:p>
              <a:p>
                <a:pPr>
                  <a:spcBef>
                    <a:spcPts val="200"/>
                  </a:spcBef>
                  <a:spcAft>
                    <a:spcPts val="200"/>
                  </a:spcAft>
                </a:pPr>
                <a:r>
                  <a:rPr sz="2000" b="1"/>
                  <a:t>Put-call parity</a:t>
                </a:r>
                <a:r>
                  <a:rPr sz="2000"/>
                  <a:t> gives us the put value from the call value:</a:t>
                </a:r>
              </a:p>
              <a:p>
                <a:pPr lvl="1">
                  <a:spcBef>
                    <a:spcPts val="200"/>
                  </a:spcBef>
                  <a:spcAft>
                    <a:spcPts val="200"/>
                  </a:spcAft>
                </a:pPr>
                <a14:m>
                  <m:oMath xmlns:m="http://schemas.openxmlformats.org/officeDocument/2006/math">
                    <m:r>
                      <a:rPr lang="en-US">
                        <a:latin typeface="Cambria Math" panose="02040503050406030204"/>
                      </a:rPr>
                      <m:t>𝑃</m:t>
                    </m:r>
                    <m:r>
                      <a:rPr lang="en-US">
                        <a:latin typeface="Cambria Math" panose="02040503050406030204"/>
                      </a:rPr>
                      <m:t>=</m:t>
                    </m:r>
                    <m:r>
                      <a:rPr lang="en-US">
                        <a:latin typeface="Cambria Math" panose="02040503050406030204"/>
                      </a:rPr>
                      <m:t>𝐶</m:t>
                    </m:r>
                    <m:r>
                      <a:rPr lang="en-US">
                        <a:latin typeface="Cambria Math" panose="02040503050406030204"/>
                      </a:rPr>
                      <m:t>−</m:t>
                    </m:r>
                    <m:r>
                      <a:rPr lang="en-US">
                        <a:latin typeface="Cambria Math" panose="02040503050406030204"/>
                      </a:rPr>
                      <m:t>𝑆</m:t>
                    </m:r>
                    <m:r>
                      <a:rPr lang="en-US">
                        <a:latin typeface="Cambria Math" panose="02040503050406030204"/>
                      </a:rPr>
                      <m:t>+</m:t>
                    </m:r>
                    <m:r>
                      <a:rPr lang="en-US">
                        <a:latin typeface="Cambria Math" panose="02040503050406030204"/>
                      </a:rPr>
                      <m:t>𝑃𝑉</m:t>
                    </m:r>
                    <m:r>
                      <a:rPr lang="en-US">
                        <a:latin typeface="Cambria Math" panose="02040503050406030204"/>
                      </a:rPr>
                      <m:t>(</m:t>
                    </m:r>
                    <m:r>
                      <a:rPr lang="en-US">
                        <a:latin typeface="Cambria Math" panose="02040503050406030204"/>
                      </a:rPr>
                      <m:t>𝑋</m:t>
                    </m:r>
                    <m:r>
                      <a:rPr lang="en-US">
                        <a:latin typeface="Cambria Math" panose="02040503050406030204"/>
                      </a:rPr>
                      <m:t>)</m:t>
                    </m:r>
                  </m:oMath>
                </a14:m>
                <a:endParaRPr sz="2000"/>
              </a:p>
              <a:p>
                <a:pPr>
                  <a:spcBef>
                    <a:spcPts val="200"/>
                  </a:spcBef>
                  <a:spcAft>
                    <a:spcPts val="200"/>
                  </a:spcAft>
                  <a:buNone/>
                </a:pPr>
                <a:r>
                  <a:rPr sz="2000" b="1"/>
                  <a:t>Amazon example:</a:t>
                </a:r>
              </a:p>
              <a:p>
                <a:pPr lvl="1">
                  <a:spcBef>
                    <a:spcPts val="200"/>
                  </a:spcBef>
                  <a:spcAft>
                    <a:spcPts val="200"/>
                  </a:spcAft>
                </a:pPr>
                <a14:m>
                  <m:oMath xmlns:m="http://schemas.openxmlformats.org/officeDocument/2006/math">
                    <m:r>
                      <a:rPr lang="en-US">
                        <a:latin typeface="Cambria Math" panose="02040503050406030204"/>
                      </a:rPr>
                      <m:t>𝐶</m:t>
                    </m:r>
                    <m:r>
                      <a:rPr lang="en-US">
                        <a:latin typeface="Cambria Math" panose="02040503050406030204"/>
                      </a:rPr>
                      <m:t>=$</m:t>
                    </m:r>
                    <m:r>
                      <a:rPr lang="en-US">
                        <a:latin typeface="Cambria Math" panose="02040503050406030204"/>
                      </a:rPr>
                      <m:t>11</m:t>
                    </m:r>
                    <m:r>
                      <a:rPr lang="en-US">
                        <a:latin typeface="Cambria Math" panose="02040503050406030204"/>
                      </a:rPr>
                      <m:t>.</m:t>
                    </m:r>
                    <m:r>
                      <a:rPr lang="en-US">
                        <a:latin typeface="Cambria Math" panose="02040503050406030204"/>
                      </a:rPr>
                      <m:t>50</m:t>
                    </m:r>
                  </m:oMath>
                </a14:m>
                <a:r>
                  <a:rPr sz="2000"/>
                  <a:t> (Black-Scholes), </a:t>
                </a:r>
                <a14:m>
                  <m:oMath xmlns:m="http://schemas.openxmlformats.org/officeDocument/2006/math">
                    <m:r>
                      <a:rPr lang="en-US">
                        <a:latin typeface="Cambria Math" panose="02040503050406030204"/>
                      </a:rPr>
                      <m:t>𝑆</m:t>
                    </m:r>
                    <m:r>
                      <a:rPr lang="en-US">
                        <a:latin typeface="Cambria Math" panose="02040503050406030204"/>
                      </a:rPr>
                      <m:t>=$</m:t>
                    </m:r>
                    <m:r>
                      <a:rPr lang="en-US">
                        <a:latin typeface="Cambria Math" panose="02040503050406030204"/>
                      </a:rPr>
                      <m:t>140</m:t>
                    </m:r>
                  </m:oMath>
                </a14:m>
                <a:r>
                  <a:rPr sz="2000"/>
                  <a:t>, </a:t>
                </a:r>
                <a14:m>
                  <m:oMath xmlns:m="http://schemas.openxmlformats.org/officeDocument/2006/math">
                    <m:r>
                      <a:rPr lang="en-US">
                        <a:latin typeface="Cambria Math" panose="02040503050406030204"/>
                      </a:rPr>
                      <m:t>𝑃𝑉</m:t>
                    </m:r>
                    <m:r>
                      <a:rPr lang="en-US">
                        <a:latin typeface="Cambria Math" panose="02040503050406030204"/>
                      </a:rPr>
                      <m:t>(</m:t>
                    </m:r>
                    <m:r>
                      <a:rPr lang="en-US">
                        <a:latin typeface="Cambria Math" panose="02040503050406030204"/>
                      </a:rPr>
                      <m:t>𝑋</m:t>
                    </m:r>
                    <m:r>
                      <a:rPr lang="en-US">
                        <a:latin typeface="Cambria Math" panose="02040503050406030204"/>
                      </a:rPr>
                      <m:t>)=</m:t>
                    </m:r>
                    <m:r>
                      <a:rPr lang="en-US">
                        <a:latin typeface="Cambria Math" panose="02040503050406030204"/>
                      </a:rPr>
                      <m:t>140</m:t>
                    </m:r>
                    <m:r>
                      <a:rPr lang="en-US">
                        <a:latin typeface="Cambria Math" panose="02040503050406030204"/>
                      </a:rPr>
                      <m:t>/</m:t>
                    </m:r>
                    <m:r>
                      <a:rPr lang="en-US">
                        <a:latin typeface="Cambria Math" panose="02040503050406030204"/>
                      </a:rPr>
                      <m:t>1</m:t>
                    </m:r>
                    <m:r>
                      <a:rPr lang="en-US">
                        <a:latin typeface="Cambria Math" panose="02040503050406030204"/>
                      </a:rPr>
                      <m:t>.</m:t>
                    </m:r>
                    <m:r>
                      <a:rPr lang="en-US">
                        <a:latin typeface="Cambria Math" panose="02040503050406030204"/>
                      </a:rPr>
                      <m:t>02</m:t>
                    </m:r>
                    <m:r>
                      <a:rPr lang="en-US">
                        <a:latin typeface="Cambria Math" panose="02040503050406030204"/>
                      </a:rPr>
                      <m:t>=$</m:t>
                    </m:r>
                    <m:r>
                      <a:rPr lang="en-US">
                        <a:latin typeface="Cambria Math" panose="02040503050406030204"/>
                      </a:rPr>
                      <m:t>137</m:t>
                    </m:r>
                    <m:r>
                      <a:rPr lang="en-US">
                        <a:latin typeface="Cambria Math" panose="02040503050406030204"/>
                      </a:rPr>
                      <m:t>.</m:t>
                    </m:r>
                    <m:r>
                      <a:rPr lang="en-US">
                        <a:latin typeface="Cambria Math" panose="02040503050406030204"/>
                      </a:rPr>
                      <m:t>25</m:t>
                    </m:r>
                  </m:oMath>
                </a14:m>
                <a:endParaRPr sz="2000"/>
              </a:p>
              <a:p>
                <a:pPr lvl="1">
                  <a:spcBef>
                    <a:spcPts val="200"/>
                  </a:spcBef>
                  <a:spcAft>
                    <a:spcPts val="200"/>
                  </a:spcAft>
                </a:pPr>
                <a14:m>
                  <m:oMath xmlns:m="http://schemas.openxmlformats.org/officeDocument/2006/math">
                    <m:r>
                      <a:rPr lang="en-US">
                        <a:latin typeface="Cambria Math" panose="02040503050406030204"/>
                      </a:rPr>
                      <m:t>𝑃</m:t>
                    </m:r>
                    <m:r>
                      <a:rPr lang="en-US">
                        <a:latin typeface="Cambria Math" panose="02040503050406030204"/>
                      </a:rPr>
                      <m:t>=</m:t>
                    </m:r>
                    <m:r>
                      <a:rPr lang="en-US">
                        <a:latin typeface="Cambria Math" panose="02040503050406030204"/>
                      </a:rPr>
                      <m:t>11</m:t>
                    </m:r>
                    <m:r>
                      <a:rPr lang="en-US">
                        <a:latin typeface="Cambria Math" panose="02040503050406030204"/>
                      </a:rPr>
                      <m:t>.</m:t>
                    </m:r>
                    <m:r>
                      <a:rPr lang="en-US">
                        <a:latin typeface="Cambria Math" panose="02040503050406030204"/>
                      </a:rPr>
                      <m:t>50</m:t>
                    </m:r>
                    <m:r>
                      <a:rPr lang="en-US">
                        <a:latin typeface="Cambria Math" panose="02040503050406030204"/>
                      </a:rPr>
                      <m:t>−</m:t>
                    </m:r>
                    <m:r>
                      <a:rPr lang="en-US">
                        <a:latin typeface="Cambria Math" panose="02040503050406030204"/>
                      </a:rPr>
                      <m:t>140</m:t>
                    </m:r>
                    <m:r>
                      <a:rPr lang="en-US">
                        <a:latin typeface="Cambria Math" panose="02040503050406030204"/>
                      </a:rPr>
                      <m:t>+</m:t>
                    </m:r>
                    <m:r>
                      <a:rPr lang="en-US">
                        <a:latin typeface="Cambria Math" panose="02040503050406030204"/>
                      </a:rPr>
                      <m:t>137</m:t>
                    </m:r>
                    <m:r>
                      <a:rPr lang="en-US">
                        <a:latin typeface="Cambria Math" panose="02040503050406030204"/>
                      </a:rPr>
                      <m:t>.</m:t>
                    </m:r>
                    <m:r>
                      <a:rPr lang="en-US">
                        <a:latin typeface="Cambria Math" panose="02040503050406030204"/>
                      </a:rPr>
                      <m:t>25</m:t>
                    </m:r>
                    <m:r>
                      <a:rPr lang="en-US">
                        <a:latin typeface="Cambria Math" panose="02040503050406030204"/>
                      </a:rPr>
                      <m:t>=$</m:t>
                    </m:r>
                    <m:r>
                      <a:rPr lang="en-US">
                        <a:latin typeface="Cambria Math" panose="02040503050406030204"/>
                      </a:rPr>
                      <m:t>8</m:t>
                    </m:r>
                    <m:r>
                      <a:rPr lang="en-US">
                        <a:latin typeface="Cambria Math" panose="02040503050406030204"/>
                      </a:rPr>
                      <m:t>.</m:t>
                    </m:r>
                    <m:r>
                      <a:rPr lang="en-US">
                        <a:latin typeface="Cambria Math" panose="02040503050406030204"/>
                      </a:rPr>
                      <m:t>75</m:t>
                    </m:r>
                  </m:oMath>
                </a14:m>
                <a:endParaRPr sz="2000"/>
              </a:p>
              <a:p>
                <a:pPr>
                  <a:spcBef>
                    <a:spcPts val="200"/>
                  </a:spcBef>
                  <a:spcAft>
                    <a:spcPts val="200"/>
                  </a:spcAft>
                </a:pPr>
                <a:r>
                  <a:rPr sz="2000"/>
                  <a:t>This works because put-call parity is a no-arbitrage relationship</a:t>
                </a:r>
              </a:p>
              <a:p>
                <a:pPr lvl="1">
                  <a:spcBef>
                    <a:spcPts val="200"/>
                  </a:spcBef>
                  <a:spcAft>
                    <a:spcPts val="200"/>
                  </a:spcAft>
                </a:pPr>
                <a:r>
                  <a:rPr sz="2000"/>
                  <a:t>It holds regardless of the option pricing model used</a:t>
                </a:r>
              </a:p>
              <a:p>
                <a:pPr>
                  <a:spcBef>
                    <a:spcPts val="200"/>
                  </a:spcBef>
                  <a:spcAft>
                    <a:spcPts val="200"/>
                  </a:spcAft>
                </a:pPr>
                <a:r>
                  <a:rPr sz="2000"/>
                  <a:t>For American puts, use the binomial method instead (put-call parity gives only the European value)</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552"/>
                </a:stretch>
              </a:blipFill>
            </p:spPr>
            <p:txBody>
              <a:bodyPr/>
              <a:lstStyle/>
              <a:p>
                <a:r>
                  <a:rPr lang="en-SG">
                    <a:noFill/>
                  </a:rPr>
                  <a:t> </a:t>
                </a:r>
              </a:p>
            </p:txBody>
          </p:sp>
        </mc:Fallback>
      </mc:AlternateContent>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582EE-6B36-C6C8-5F63-06009DA253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71A975-62E6-F2D1-E4D2-7A727CE42CD3}"/>
              </a:ext>
            </a:extLst>
          </p:cNvPr>
          <p:cNvSpPr>
            <a:spLocks noGrp="1"/>
          </p:cNvSpPr>
          <p:nvPr>
            <p:ph type="title"/>
          </p:nvPr>
        </p:nvSpPr>
        <p:spPr/>
        <p:txBody>
          <a:bodyPr/>
          <a:lstStyle/>
          <a:p>
            <a:r>
              <a:rPr lang="en-US" sz="3000" dirty="0"/>
              <a:t>The </a:t>
            </a:r>
            <a:r>
              <a:rPr lang="en-US" sz="3000" dirty="0" err="1"/>
              <a:t>greeks</a:t>
            </a:r>
            <a:endParaRPr sz="30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2570CF1-561E-D3F6-8B06-A68F1187DBAA}"/>
                  </a:ext>
                </a:extLst>
              </p:cNvPr>
              <p:cNvSpPr>
                <a:spLocks noGrp="1"/>
              </p:cNvSpPr>
              <p:nvPr>
                <p:ph idx="1"/>
              </p:nvPr>
            </p:nvSpPr>
            <p:spPr/>
            <p:txBody>
              <a:bodyPr>
                <a:normAutofit/>
              </a:bodyPr>
              <a:lstStyle/>
              <a:p>
                <a:pPr>
                  <a:spcBef>
                    <a:spcPts val="200"/>
                  </a:spcBef>
                  <a:spcAft>
                    <a:spcPts val="200"/>
                  </a:spcAft>
                </a:pPr>
                <a:r>
                  <a:rPr lang="en-US" sz="2000" dirty="0"/>
                  <a:t>Consider the B-S equation. We spoke about Delta, where </a:t>
                </a:r>
                <a14:m>
                  <m:oMath xmlns:m="http://schemas.openxmlformats.org/officeDocument/2006/math">
                    <m:r>
                      <a:rPr lang="en-US" sz="2000" i="1" smtClean="0">
                        <a:latin typeface="Cambria Math" panose="02040503050406030204" pitchFamily="18" charset="0"/>
                        <a:ea typeface="Cambria Math" panose="02040503050406030204" pitchFamily="18" charset="0"/>
                      </a:rPr>
                      <m:t>𝛿</m:t>
                    </m:r>
                    <m:r>
                      <a:rPr lang="en-US" sz="2000" b="0" i="0" smtClean="0">
                        <a:latin typeface="Cambria Math" panose="02040503050406030204" pitchFamily="18" charset="0"/>
                        <a:ea typeface="Cambria Math" panose="02040503050406030204" pitchFamily="18" charset="0"/>
                      </a:rPr>
                      <m:t>=</m:t>
                    </m:r>
                    <m:r>
                      <m:rPr>
                        <m:sty m:val="p"/>
                      </m:rPr>
                      <a:rPr lang="en-US" sz="2000" b="0" i="0" smtClean="0">
                        <a:latin typeface="Cambria Math" panose="02040503050406030204" pitchFamily="18" charset="0"/>
                        <a:ea typeface="Cambria Math" panose="02040503050406030204" pitchFamily="18" charset="0"/>
                      </a:rPr>
                      <m:t>N</m:t>
                    </m:r>
                    <m:r>
                      <a:rPr lang="en-US" sz="2000" b="0" i="0" smtClean="0">
                        <a:latin typeface="Cambria Math" panose="02040503050406030204" pitchFamily="18" charset="0"/>
                        <a:ea typeface="Cambria Math" panose="02040503050406030204" pitchFamily="18" charset="0"/>
                      </a:rPr>
                      <m:t>(</m:t>
                    </m:r>
                    <m:sSub>
                      <m:sSubPr>
                        <m:ctrlPr>
                          <a:rPr lang="en-US" sz="2000" b="0" i="1" smtClean="0">
                            <a:latin typeface="Cambria Math" panose="02040503050406030204" pitchFamily="18" charset="0"/>
                            <a:ea typeface="Cambria Math" panose="02040503050406030204" pitchFamily="18" charset="0"/>
                          </a:rPr>
                        </m:ctrlPr>
                      </m:sSubPr>
                      <m:e>
                        <m:r>
                          <m:rPr>
                            <m:sty m:val="p"/>
                          </m:rPr>
                          <a:rPr lang="en-US" sz="2000" b="0" i="1" smtClean="0">
                            <a:latin typeface="Cambria Math" panose="02040503050406030204" pitchFamily="18" charset="0"/>
                            <a:ea typeface="Cambria Math" panose="02040503050406030204" pitchFamily="18" charset="0"/>
                          </a:rPr>
                          <m:t>d</m:t>
                        </m:r>
                      </m:e>
                      <m:sub>
                        <m:r>
                          <a:rPr lang="en-US" sz="2000" b="0" i="1" smtClean="0">
                            <a:latin typeface="Cambria Math" panose="02040503050406030204" pitchFamily="18" charset="0"/>
                            <a:ea typeface="Cambria Math" panose="02040503050406030204" pitchFamily="18" charset="0"/>
                          </a:rPr>
                          <m:t>1</m:t>
                        </m:r>
                      </m:sub>
                    </m:sSub>
                    <m:r>
                      <a:rPr lang="en-US" sz="2000" b="0" i="1" smtClean="0">
                        <a:latin typeface="Cambria Math" panose="02040503050406030204" pitchFamily="18" charset="0"/>
                        <a:ea typeface="Cambria Math" panose="02040503050406030204" pitchFamily="18" charset="0"/>
                      </a:rPr>
                      <m:t>)</m:t>
                    </m:r>
                  </m:oMath>
                </a14:m>
                <a:r>
                  <a:rPr lang="en-US" sz="2000" dirty="0"/>
                  <a:t>. Econ intuition behind </a:t>
                </a:r>
                <a14:m>
                  <m:oMath xmlns:m="http://schemas.openxmlformats.org/officeDocument/2006/math">
                    <m:r>
                      <a:rPr lang="en-US" sz="2000" i="1">
                        <a:latin typeface="Cambria Math" panose="02040503050406030204" pitchFamily="18" charset="0"/>
                        <a:ea typeface="Cambria Math" panose="02040503050406030204" pitchFamily="18" charset="0"/>
                      </a:rPr>
                      <m:t>𝛿</m:t>
                    </m:r>
                  </m:oMath>
                </a14:m>
                <a:r>
                  <a:rPr lang="en-US" sz="2000" dirty="0"/>
                  <a:t>? </a:t>
                </a:r>
              </a:p>
              <a:p>
                <a:pPr>
                  <a:spcBef>
                    <a:spcPts val="200"/>
                  </a:spcBef>
                  <a:spcAft>
                    <a:spcPts val="200"/>
                  </a:spcAft>
                </a:pPr>
                <a:r>
                  <a:rPr lang="en-US" sz="2000" dirty="0"/>
                  <a:t>Delta can be thought of as “The Hedge Ratio”.</a:t>
                </a:r>
              </a:p>
              <a:p>
                <a:pPr lvl="1">
                  <a:spcBef>
                    <a:spcPts val="200"/>
                  </a:spcBef>
                  <a:spcAft>
                    <a:spcPts val="200"/>
                  </a:spcAft>
                </a:pPr>
                <a:r>
                  <a:rPr lang="en-US" sz="2000" dirty="0"/>
                  <a:t>Delta is the </a:t>
                </a:r>
                <a:r>
                  <a:rPr lang="en-US" sz="2000" b="1" dirty="0"/>
                  <a:t>exact fraction of a share you effectively own</a:t>
                </a:r>
                <a:r>
                  <a:rPr lang="en-US" sz="2000" dirty="0"/>
                  <a:t>.</a:t>
                </a:r>
              </a:p>
              <a:p>
                <a:pPr lvl="1">
                  <a:spcBef>
                    <a:spcPts val="200"/>
                  </a:spcBef>
                  <a:spcAft>
                    <a:spcPts val="200"/>
                  </a:spcAft>
                </a:pPr>
                <a:r>
                  <a:rPr lang="en-US" sz="2000" dirty="0"/>
                  <a:t>If a call has a Delta of 0.60, it means the market prices it as having roughly a 60% chance of being exercised. Consequently, owning that call gives you the exact same directional exposure as owning 0.6 of one real share of the underlying stock.</a:t>
                </a:r>
              </a:p>
              <a:p>
                <a:pPr lvl="1">
                  <a:spcBef>
                    <a:spcPts val="200"/>
                  </a:spcBef>
                  <a:spcAft>
                    <a:spcPts val="200"/>
                  </a:spcAft>
                </a:pPr>
                <a:r>
                  <a:rPr lang="en-US" sz="2000" dirty="0"/>
                  <a:t>Delta tells you exactly how many equivalent shares you are essentially long or short</a:t>
                </a:r>
              </a:p>
            </p:txBody>
          </p:sp>
        </mc:Choice>
        <mc:Fallback xmlns="">
          <p:sp>
            <p:nvSpPr>
              <p:cNvPr id="3" name="Content Placeholder 2">
                <a:extLst>
                  <a:ext uri="{FF2B5EF4-FFF2-40B4-BE49-F238E27FC236}">
                    <a16:creationId xmlns:a16="http://schemas.microsoft.com/office/drawing/2014/main" id="{B2570CF1-561E-D3F6-8B06-A68F1187DBAA}"/>
                  </a:ext>
                </a:extLst>
              </p:cNvPr>
              <p:cNvSpPr>
                <a:spLocks noGrp="1" noRot="1" noChangeAspect="1" noMove="1" noResize="1" noEditPoints="1" noAdjustHandles="1" noChangeArrowheads="1" noChangeShapeType="1" noTextEdit="1"/>
              </p:cNvSpPr>
              <p:nvPr>
                <p:ph idx="1"/>
              </p:nvPr>
            </p:nvSpPr>
            <p:spPr>
              <a:blipFill>
                <a:blip r:embed="rId2"/>
                <a:stretch>
                  <a:fillRect l="-276"/>
                </a:stretch>
              </a:blipFill>
            </p:spPr>
            <p:txBody>
              <a:bodyPr/>
              <a:lstStyle/>
              <a:p>
                <a:r>
                  <a:rPr lang="en-SG">
                    <a:noFill/>
                  </a:rPr>
                  <a:t> </a:t>
                </a:r>
              </a:p>
            </p:txBody>
          </p:sp>
        </mc:Fallback>
      </mc:AlternateContent>
    </p:spTree>
    <p:extLst>
      <p:ext uri="{BB962C8B-B14F-4D97-AF65-F5344CB8AC3E}">
        <p14:creationId xmlns:p14="http://schemas.microsoft.com/office/powerpoint/2010/main" val="24033887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C221E-17B2-257F-08E6-E04DA0E557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78B145-523B-7261-654A-1EF77E518E26}"/>
              </a:ext>
            </a:extLst>
          </p:cNvPr>
          <p:cNvSpPr>
            <a:spLocks noGrp="1"/>
          </p:cNvSpPr>
          <p:nvPr>
            <p:ph type="title"/>
          </p:nvPr>
        </p:nvSpPr>
        <p:spPr/>
        <p:txBody>
          <a:bodyPr/>
          <a:lstStyle/>
          <a:p>
            <a:r>
              <a:rPr lang="en-US" sz="3000" dirty="0"/>
              <a:t>The </a:t>
            </a:r>
            <a:r>
              <a:rPr lang="en-US" sz="3000" dirty="0" err="1"/>
              <a:t>greeks</a:t>
            </a:r>
            <a:endParaRPr sz="30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5510706-B717-8144-4760-09B36787265D}"/>
                  </a:ext>
                </a:extLst>
              </p:cNvPr>
              <p:cNvSpPr>
                <a:spLocks noGrp="1"/>
              </p:cNvSpPr>
              <p:nvPr>
                <p:ph idx="1"/>
              </p:nvPr>
            </p:nvSpPr>
            <p:spPr/>
            <p:txBody>
              <a:bodyPr>
                <a:normAutofit lnSpcReduction="10000"/>
              </a:bodyPr>
              <a:lstStyle/>
              <a:p>
                <a:pPr>
                  <a:spcBef>
                    <a:spcPts val="200"/>
                  </a:spcBef>
                  <a:spcAft>
                    <a:spcPts val="200"/>
                  </a:spcAft>
                </a:pPr>
                <a:r>
                  <a:rPr lang="en-SG" sz="2000" dirty="0"/>
                  <a:t>Gamma (</a:t>
                </a:r>
                <a14:m>
                  <m:oMath xmlns:m="http://schemas.openxmlformats.org/officeDocument/2006/math">
                    <m:r>
                      <m:rPr>
                        <m:sty m:val="p"/>
                      </m:rPr>
                      <a:rPr lang="en-SG" sz="2000" i="0" dirty="0" smtClean="0">
                        <a:latin typeface="Cambria Math" panose="02040503050406030204" pitchFamily="18" charset="0"/>
                      </a:rPr>
                      <m:t>Γ</m:t>
                    </m:r>
                  </m:oMath>
                </a14:m>
                <a:r>
                  <a:rPr lang="en-SG" sz="2000" dirty="0"/>
                  <a:t>): Rebalancing Friction</a:t>
                </a:r>
              </a:p>
              <a:p>
                <a:pPr lvl="1">
                  <a:spcBef>
                    <a:spcPts val="200"/>
                  </a:spcBef>
                  <a:spcAft>
                    <a:spcPts val="200"/>
                  </a:spcAft>
                </a:pPr>
                <a14:m>
                  <m:oMath xmlns:m="http://schemas.openxmlformats.org/officeDocument/2006/math">
                    <m:r>
                      <m:rPr>
                        <m:sty m:val="p"/>
                      </m:rPr>
                      <a:rPr lang="en-US" sz="1800" i="0" dirty="0" smtClean="0">
                        <a:latin typeface="Cambria Math" panose="02040503050406030204" pitchFamily="18" charset="0"/>
                      </a:rPr>
                      <m:t>Γ</m:t>
                    </m:r>
                    <m:r>
                      <a:rPr lang="en-US" sz="1800" i="1" dirty="0" smtClean="0">
                        <a:latin typeface="Cambria Math" panose="02040503050406030204" pitchFamily="18" charset="0"/>
                      </a:rPr>
                      <m:t>=</m:t>
                    </m:r>
                    <m:f>
                      <m:fPr>
                        <m:ctrlPr>
                          <a:rPr lang="en-US" sz="1800" i="1" dirty="0" smtClean="0">
                            <a:latin typeface="Cambria Math" panose="02040503050406030204" pitchFamily="18" charset="0"/>
                          </a:rPr>
                        </m:ctrlPr>
                      </m:fPr>
                      <m:num>
                        <m:sSup>
                          <m:sSupPr>
                            <m:ctrlPr>
                              <a:rPr lang="en-US" sz="1800" i="1" dirty="0" smtClean="0">
                                <a:latin typeface="Cambria Math" panose="02040503050406030204" pitchFamily="18" charset="0"/>
                              </a:rPr>
                            </m:ctrlPr>
                          </m:sSupPr>
                          <m:e>
                            <m:r>
                              <a:rPr lang="en-US" sz="1800" i="1" dirty="0" smtClean="0">
                                <a:latin typeface="Cambria Math" panose="02040503050406030204" pitchFamily="18" charset="0"/>
                              </a:rPr>
                              <m:t>𝑁</m:t>
                            </m:r>
                          </m:e>
                          <m:sup>
                            <m:r>
                              <a:rPr lang="en-US" sz="1800" i="1" dirty="0" smtClean="0">
                                <a:latin typeface="Cambria Math" panose="02040503050406030204" pitchFamily="18" charset="0"/>
                              </a:rPr>
                              <m:t>′</m:t>
                            </m:r>
                          </m:sup>
                        </m:sSup>
                        <m:d>
                          <m:dPr>
                            <m:ctrlPr>
                              <a:rPr lang="en-US" sz="1800" i="1" dirty="0" smtClean="0">
                                <a:latin typeface="Cambria Math" panose="02040503050406030204" pitchFamily="18" charset="0"/>
                              </a:rPr>
                            </m:ctrlPr>
                          </m:dPr>
                          <m:e>
                            <m:sSub>
                              <m:sSubPr>
                                <m:ctrlPr>
                                  <a:rPr lang="en-US" sz="1800" i="1" dirty="0" smtClean="0">
                                    <a:latin typeface="Cambria Math" panose="02040503050406030204" pitchFamily="18" charset="0"/>
                                  </a:rPr>
                                </m:ctrlPr>
                              </m:sSubPr>
                              <m:e>
                                <m:r>
                                  <a:rPr lang="en-US" sz="1800" i="1" dirty="0" smtClean="0">
                                    <a:latin typeface="Cambria Math" panose="02040503050406030204" pitchFamily="18" charset="0"/>
                                  </a:rPr>
                                  <m:t>𝑑</m:t>
                                </m:r>
                              </m:e>
                              <m:sub>
                                <m:r>
                                  <a:rPr lang="en-US" sz="1800" i="1" dirty="0" smtClean="0">
                                    <a:latin typeface="Cambria Math" panose="02040503050406030204" pitchFamily="18" charset="0"/>
                                  </a:rPr>
                                  <m:t>1</m:t>
                                </m:r>
                              </m:sub>
                            </m:sSub>
                          </m:e>
                        </m:d>
                      </m:num>
                      <m:den>
                        <m:r>
                          <a:rPr lang="en-US" sz="1800" i="1" dirty="0" smtClean="0">
                            <a:latin typeface="Cambria Math" panose="02040503050406030204" pitchFamily="18" charset="0"/>
                          </a:rPr>
                          <m:t>𝑆</m:t>
                        </m:r>
                        <m:r>
                          <a:rPr lang="en-US" sz="1800" i="1" dirty="0" smtClean="0">
                            <a:latin typeface="Cambria Math" panose="02040503050406030204" pitchFamily="18" charset="0"/>
                          </a:rPr>
                          <m:t>𝜎</m:t>
                        </m:r>
                        <m:rad>
                          <m:radPr>
                            <m:degHide m:val="on"/>
                            <m:ctrlPr>
                              <a:rPr lang="en-US" sz="1800" i="1" dirty="0" smtClean="0">
                                <a:latin typeface="Cambria Math" panose="02040503050406030204" pitchFamily="18" charset="0"/>
                              </a:rPr>
                            </m:ctrlPr>
                          </m:radPr>
                          <m:deg/>
                          <m:e>
                            <m:r>
                              <a:rPr lang="en-US" sz="1800" i="1" dirty="0" smtClean="0">
                                <a:latin typeface="Cambria Math" panose="02040503050406030204" pitchFamily="18" charset="0"/>
                              </a:rPr>
                              <m:t>𝑡</m:t>
                            </m:r>
                          </m:e>
                        </m:rad>
                      </m:den>
                    </m:f>
                  </m:oMath>
                </a14:m>
                <a:endParaRPr lang="en-US" sz="1800" dirty="0"/>
              </a:p>
              <a:p>
                <a:pPr lvl="1">
                  <a:spcBef>
                    <a:spcPts val="200"/>
                  </a:spcBef>
                  <a:spcAft>
                    <a:spcPts val="200"/>
                  </a:spcAft>
                </a:pPr>
                <a:r>
                  <a:rPr lang="en-US" sz="1800" dirty="0"/>
                  <a:t>Gamma relates to the physical cost of </a:t>
                </a:r>
                <a:r>
                  <a:rPr lang="en-US" sz="1800" b="1" dirty="0"/>
                  <a:t>maintaining a directionally-neutral portfolio</a:t>
                </a:r>
                <a:r>
                  <a:rPr lang="en-US" sz="1800" dirty="0"/>
                  <a:t>.</a:t>
                </a:r>
              </a:p>
              <a:p>
                <a:pPr lvl="1">
                  <a:spcBef>
                    <a:spcPts val="200"/>
                  </a:spcBef>
                  <a:spcAft>
                    <a:spcPts val="200"/>
                  </a:spcAft>
                </a:pPr>
                <a:r>
                  <a:rPr lang="en-US" sz="1800" dirty="0"/>
                  <a:t>Look at the numerator: </a:t>
                </a:r>
                <a14:m>
                  <m:oMath xmlns:m="http://schemas.openxmlformats.org/officeDocument/2006/math">
                    <m:sSup>
                      <m:sSupPr>
                        <m:ctrlPr>
                          <a:rPr lang="en-US" sz="1800" i="1" dirty="0" smtClean="0">
                            <a:latin typeface="Cambria Math" panose="02040503050406030204" pitchFamily="18" charset="0"/>
                          </a:rPr>
                        </m:ctrlPr>
                      </m:sSupPr>
                      <m:e>
                        <m:r>
                          <a:rPr lang="en-US" sz="1800" i="1" dirty="0" smtClean="0">
                            <a:latin typeface="Cambria Math" panose="02040503050406030204" pitchFamily="18" charset="0"/>
                          </a:rPr>
                          <m:t>𝑁</m:t>
                        </m:r>
                      </m:e>
                      <m:sup>
                        <m:r>
                          <a:rPr lang="en-US" sz="1800" i="1" dirty="0" smtClean="0">
                            <a:latin typeface="Cambria Math" panose="02040503050406030204" pitchFamily="18" charset="0"/>
                          </a:rPr>
                          <m:t>′</m:t>
                        </m:r>
                      </m:sup>
                    </m:sSup>
                    <m:d>
                      <m:dPr>
                        <m:ctrlPr>
                          <a:rPr lang="en-US" sz="1800" i="1" dirty="0" smtClean="0">
                            <a:latin typeface="Cambria Math" panose="02040503050406030204" pitchFamily="18" charset="0"/>
                          </a:rPr>
                        </m:ctrlPr>
                      </m:dPr>
                      <m:e>
                        <m:sSub>
                          <m:sSubPr>
                            <m:ctrlPr>
                              <a:rPr lang="en-US" sz="1800" i="1" dirty="0" smtClean="0">
                                <a:latin typeface="Cambria Math" panose="02040503050406030204" pitchFamily="18" charset="0"/>
                              </a:rPr>
                            </m:ctrlPr>
                          </m:sSubPr>
                          <m:e>
                            <m:r>
                              <a:rPr lang="en-US" sz="1800" i="1" dirty="0" smtClean="0">
                                <a:latin typeface="Cambria Math" panose="02040503050406030204" pitchFamily="18" charset="0"/>
                              </a:rPr>
                              <m:t>𝑑</m:t>
                            </m:r>
                          </m:e>
                          <m:sub>
                            <m:r>
                              <a:rPr lang="en-US" sz="1800" i="1" dirty="0" smtClean="0">
                                <a:latin typeface="Cambria Math" panose="02040503050406030204" pitchFamily="18" charset="0"/>
                              </a:rPr>
                              <m:t>1</m:t>
                            </m:r>
                          </m:sub>
                        </m:sSub>
                      </m:e>
                    </m:d>
                  </m:oMath>
                </a14:m>
                <a:r>
                  <a:rPr lang="en-US" sz="1800" dirty="0"/>
                  <a:t>. This is the standard normal probability density function (the bell curve itself). A bell curve peaks in the exact center, meaning Gamma is highest when the option is exactly at-the-money (</a:t>
                </a:r>
                <a14:m>
                  <m:oMath xmlns:m="http://schemas.openxmlformats.org/officeDocument/2006/math">
                    <m:sSub>
                      <m:sSubPr>
                        <m:ctrlPr>
                          <a:rPr lang="en-US" sz="1800" i="1" dirty="0" smtClean="0">
                            <a:latin typeface="Cambria Math" panose="02040503050406030204" pitchFamily="18" charset="0"/>
                          </a:rPr>
                        </m:ctrlPr>
                      </m:sSubPr>
                      <m:e>
                        <m:r>
                          <a:rPr lang="en-US" sz="1800" i="1" dirty="0" smtClean="0">
                            <a:latin typeface="Cambria Math" panose="02040503050406030204" pitchFamily="18" charset="0"/>
                          </a:rPr>
                          <m:t>𝑑</m:t>
                        </m:r>
                      </m:e>
                      <m:sub>
                        <m:r>
                          <a:rPr lang="en-US" sz="1800" i="1" dirty="0" smtClean="0">
                            <a:latin typeface="Cambria Math" panose="02040503050406030204" pitchFamily="18" charset="0"/>
                          </a:rPr>
                          <m:t>1</m:t>
                        </m:r>
                      </m:sub>
                    </m:sSub>
                    <m:r>
                      <a:rPr lang="en-US" sz="1800" i="1" dirty="0" smtClean="0">
                        <a:latin typeface="Cambria Math" panose="02040503050406030204" pitchFamily="18" charset="0"/>
                      </a:rPr>
                      <m:t>≈</m:t>
                    </m:r>
                    <m:r>
                      <a:rPr lang="en-US" sz="1800" i="1" dirty="0">
                        <a:latin typeface="Cambria Math" panose="02040503050406030204" pitchFamily="18" charset="0"/>
                      </a:rPr>
                      <m:t>0</m:t>
                    </m:r>
                  </m:oMath>
                </a14:m>
                <a:r>
                  <a:rPr lang="en-US" sz="1800" dirty="0"/>
                  <a:t>). Look at the denominator: </a:t>
                </a:r>
                <a14:m>
                  <m:oMath xmlns:m="http://schemas.openxmlformats.org/officeDocument/2006/math">
                    <m:rad>
                      <m:radPr>
                        <m:degHide m:val="on"/>
                        <m:ctrlPr>
                          <a:rPr lang="en-US" sz="1800" i="1" dirty="0" smtClean="0">
                            <a:latin typeface="Cambria Math" panose="02040503050406030204" pitchFamily="18" charset="0"/>
                          </a:rPr>
                        </m:ctrlPr>
                      </m:radPr>
                      <m:deg/>
                      <m:e>
                        <m:r>
                          <a:rPr lang="en-US" sz="1800" i="1" dirty="0" smtClean="0">
                            <a:latin typeface="Cambria Math" panose="02040503050406030204" pitchFamily="18" charset="0"/>
                          </a:rPr>
                          <m:t>𝑡</m:t>
                        </m:r>
                      </m:e>
                    </m:rad>
                  </m:oMath>
                </a14:m>
                <a:r>
                  <a:rPr lang="en-US" sz="1800" dirty="0"/>
                  <a:t>. As time gets closer to zero (expiration), the denominator shrinks, causing Gamma to mathematically explode. </a:t>
                </a:r>
              </a:p>
              <a:p>
                <a:pPr lvl="1">
                  <a:spcBef>
                    <a:spcPts val="200"/>
                  </a:spcBef>
                  <a:spcAft>
                    <a:spcPts val="200"/>
                  </a:spcAft>
                </a:pPr>
                <a:r>
                  <a:rPr lang="en-US" sz="1800" dirty="0"/>
                  <a:t>Gamma tells you how fast your Delta is breaking. A massive Gamma (at-the-money, close to expiration) means the stock is violently flickering between “in the money” (Delta = 1) and “out of the money” (Delta = 0). High Gamma means your directional exposure is whipping back and forth violently, forcing you to constantly buy high and sell low just to stay perfectly hedged (incurring massive transaction costs—thereby earning the nickname “the widow-maker”).</a:t>
                </a:r>
                <a:endParaRPr sz="1800" dirty="0"/>
              </a:p>
            </p:txBody>
          </p:sp>
        </mc:Choice>
        <mc:Fallback xmlns="">
          <p:sp>
            <p:nvSpPr>
              <p:cNvPr id="3" name="Content Placeholder 2">
                <a:extLst>
                  <a:ext uri="{FF2B5EF4-FFF2-40B4-BE49-F238E27FC236}">
                    <a16:creationId xmlns:a16="http://schemas.microsoft.com/office/drawing/2014/main" id="{85510706-B717-8144-4760-09B36787265D}"/>
                  </a:ext>
                </a:extLst>
              </p:cNvPr>
              <p:cNvSpPr>
                <a:spLocks noGrp="1" noRot="1" noChangeAspect="1" noMove="1" noResize="1" noEditPoints="1" noAdjustHandles="1" noChangeArrowheads="1" noChangeShapeType="1" noTextEdit="1"/>
              </p:cNvSpPr>
              <p:nvPr>
                <p:ph idx="1"/>
              </p:nvPr>
            </p:nvSpPr>
            <p:spPr>
              <a:blipFill>
                <a:blip r:embed="rId3"/>
                <a:stretch>
                  <a:fillRect l="-276" r="-773" b="-332"/>
                </a:stretch>
              </a:blipFill>
            </p:spPr>
            <p:txBody>
              <a:bodyPr/>
              <a:lstStyle/>
              <a:p>
                <a:r>
                  <a:rPr lang="en-SG">
                    <a:noFill/>
                  </a:rPr>
                  <a:t> </a:t>
                </a:r>
              </a:p>
            </p:txBody>
          </p:sp>
        </mc:Fallback>
      </mc:AlternateContent>
    </p:spTree>
    <p:extLst>
      <p:ext uri="{BB962C8B-B14F-4D97-AF65-F5344CB8AC3E}">
        <p14:creationId xmlns:p14="http://schemas.microsoft.com/office/powerpoint/2010/main" val="3578644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Why Discounted Cash Flow Fails for Options</a:t>
            </a:r>
          </a:p>
        </p:txBody>
      </p:sp>
      <p:sp>
        <p:nvSpPr>
          <p:cNvPr id="3" name="Content Placeholder 2"/>
          <p:cNvSpPr>
            <a:spLocks noGrp="1"/>
          </p:cNvSpPr>
          <p:nvPr>
            <p:ph idx="1"/>
          </p:nvPr>
        </p:nvSpPr>
        <p:spPr/>
        <p:txBody>
          <a:bodyPr/>
          <a:lstStyle/>
          <a:p>
            <a:pPr>
              <a:spcBef>
                <a:spcPts val="200"/>
              </a:spcBef>
              <a:spcAft>
                <a:spcPts val="200"/>
              </a:spcAft>
            </a:pPr>
            <a:r>
              <a:rPr sz="2000" dirty="0"/>
              <a:t>Standard DCF: estimate expected cash flows, discount at opportunity cost of capital</a:t>
            </a:r>
          </a:p>
          <a:p>
            <a:pPr>
              <a:spcBef>
                <a:spcPts val="200"/>
              </a:spcBef>
              <a:spcAft>
                <a:spcPts val="200"/>
              </a:spcAft>
            </a:pPr>
            <a:r>
              <a:rPr sz="2000" b="1" dirty="0"/>
              <a:t>Problem:</a:t>
            </a:r>
            <a:r>
              <a:rPr sz="2000" dirty="0"/>
              <a:t> an option’s risk changes every time the stock price moves</a:t>
            </a:r>
          </a:p>
          <a:p>
            <a:pPr lvl="1">
              <a:spcBef>
                <a:spcPts val="200"/>
              </a:spcBef>
              <a:spcAft>
                <a:spcPts val="200"/>
              </a:spcAft>
            </a:pPr>
            <a:r>
              <a:rPr sz="2000" dirty="0"/>
              <a:t>Deep in-the-money call is almost certain to be exercised → relatively safe</a:t>
            </a:r>
          </a:p>
          <a:p>
            <a:pPr lvl="1">
              <a:spcBef>
                <a:spcPts val="200"/>
              </a:spcBef>
              <a:spcAft>
                <a:spcPts val="200"/>
              </a:spcAft>
            </a:pPr>
            <a:r>
              <a:rPr sz="2000" dirty="0"/>
              <a:t>Out-of-the-money call may expire worthless → very risky</a:t>
            </a:r>
          </a:p>
          <a:p>
            <a:pPr>
              <a:spcBef>
                <a:spcPts val="200"/>
              </a:spcBef>
              <a:spcAft>
                <a:spcPts val="200"/>
              </a:spcAft>
            </a:pPr>
            <a:r>
              <a:rPr sz="2000" dirty="0"/>
              <a:t>The option’s discount rate changes day by day, even hour by hour</a:t>
            </a:r>
          </a:p>
          <a:p>
            <a:pPr>
              <a:spcBef>
                <a:spcPts val="200"/>
              </a:spcBef>
              <a:spcAft>
                <a:spcPts val="200"/>
              </a:spcAft>
            </a:pPr>
            <a:r>
              <a:rPr sz="2000" b="1" dirty="0"/>
              <a:t>Key rule:</a:t>
            </a:r>
            <a:r>
              <a:rPr sz="2000" dirty="0"/>
              <a:t> the higher the stock price relative to the exercise price, the safer the call option</a:t>
            </a:r>
          </a:p>
          <a:p>
            <a:pPr>
              <a:spcBef>
                <a:spcPts val="200"/>
              </a:spcBef>
              <a:spcAft>
                <a:spcPts val="200"/>
              </a:spcAft>
            </a:pPr>
            <a:r>
              <a:rPr sz="2000" dirty="0"/>
              <a:t>Because there is no single constant discount rate, we need a different approach</a:t>
            </a:r>
          </a:p>
          <a:p>
            <a:pPr lvl="1">
              <a:spcBef>
                <a:spcPts val="200"/>
              </a:spcBef>
              <a:spcAft>
                <a:spcPts val="200"/>
              </a:spcAft>
            </a:pPr>
            <a:r>
              <a:rPr sz="2000" dirty="0"/>
              <a:t>Solution: the replicating portfolio and risk-neutral methods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DF7F7-018A-5100-20D7-624B69A0A4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F2211E-FF18-F07C-82A1-1BCA4457860D}"/>
              </a:ext>
            </a:extLst>
          </p:cNvPr>
          <p:cNvSpPr>
            <a:spLocks noGrp="1"/>
          </p:cNvSpPr>
          <p:nvPr>
            <p:ph type="title"/>
          </p:nvPr>
        </p:nvSpPr>
        <p:spPr/>
        <p:txBody>
          <a:bodyPr/>
          <a:lstStyle/>
          <a:p>
            <a:r>
              <a:rPr lang="en-US" sz="3000" dirty="0"/>
              <a:t>The </a:t>
            </a:r>
            <a:r>
              <a:rPr lang="en-US" sz="3000" dirty="0" err="1"/>
              <a:t>greeks</a:t>
            </a:r>
            <a:endParaRPr sz="30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A007D90-3B97-BD17-99EF-D3DD3FA348CC}"/>
                  </a:ext>
                </a:extLst>
              </p:cNvPr>
              <p:cNvSpPr>
                <a:spLocks noGrp="1"/>
              </p:cNvSpPr>
              <p:nvPr>
                <p:ph idx="1"/>
              </p:nvPr>
            </p:nvSpPr>
            <p:spPr/>
            <p:txBody>
              <a:bodyPr>
                <a:normAutofit/>
              </a:bodyPr>
              <a:lstStyle/>
              <a:p>
                <a:pPr>
                  <a:spcBef>
                    <a:spcPts val="200"/>
                  </a:spcBef>
                  <a:spcAft>
                    <a:spcPts val="200"/>
                  </a:spcAft>
                </a:pPr>
                <a:r>
                  <a:rPr lang="en-US" sz="2000" dirty="0"/>
                  <a:t>Theta (</a:t>
                </a:r>
                <a14:m>
                  <m:oMath xmlns:m="http://schemas.openxmlformats.org/officeDocument/2006/math">
                    <m:r>
                      <m:rPr>
                        <m:sty m:val="p"/>
                      </m:rPr>
                      <a:rPr lang="en-US" sz="2000" i="0" dirty="0" smtClean="0">
                        <a:latin typeface="Cambria Math" panose="02040503050406030204" pitchFamily="18" charset="0"/>
                      </a:rPr>
                      <m:t>Θ</m:t>
                    </m:r>
                  </m:oMath>
                </a14:m>
                <a:r>
                  <a:rPr lang="en-US" sz="2000" dirty="0"/>
                  <a:t>): The Cost of Optionality</a:t>
                </a:r>
              </a:p>
              <a:p>
                <a:pPr lvl="1">
                  <a:spcBef>
                    <a:spcPts val="200"/>
                  </a:spcBef>
                  <a:spcAft>
                    <a:spcPts val="200"/>
                  </a:spcAft>
                </a:pPr>
                <a14:m>
                  <m:oMath xmlns:m="http://schemas.openxmlformats.org/officeDocument/2006/math">
                    <m:r>
                      <m:rPr>
                        <m:sty m:val="p"/>
                      </m:rPr>
                      <a:rPr lang="en-US" sz="1800" i="0" dirty="0" smtClean="0">
                        <a:latin typeface="Cambria Math" panose="02040503050406030204" pitchFamily="18" charset="0"/>
                      </a:rPr>
                      <m:t>Θ</m:t>
                    </m:r>
                    <m:r>
                      <a:rPr lang="en-US" sz="1800" i="1" dirty="0" smtClean="0">
                        <a:latin typeface="Cambria Math" panose="02040503050406030204" pitchFamily="18" charset="0"/>
                      </a:rPr>
                      <m:t>=−</m:t>
                    </m:r>
                    <m:f>
                      <m:fPr>
                        <m:ctrlPr>
                          <a:rPr lang="en-US" sz="1800" i="1" dirty="0" smtClean="0">
                            <a:latin typeface="Cambria Math" panose="02040503050406030204" pitchFamily="18" charset="0"/>
                          </a:rPr>
                        </m:ctrlPr>
                      </m:fPr>
                      <m:num>
                        <m:r>
                          <a:rPr lang="en-US" sz="1800" i="1" dirty="0" smtClean="0">
                            <a:latin typeface="Cambria Math" panose="02040503050406030204" pitchFamily="18" charset="0"/>
                          </a:rPr>
                          <m:t>𝑆</m:t>
                        </m:r>
                        <m:sSup>
                          <m:sSupPr>
                            <m:ctrlPr>
                              <a:rPr lang="en-US" sz="1800" i="1" dirty="0" smtClean="0">
                                <a:latin typeface="Cambria Math" panose="02040503050406030204" pitchFamily="18" charset="0"/>
                              </a:rPr>
                            </m:ctrlPr>
                          </m:sSupPr>
                          <m:e>
                            <m:r>
                              <a:rPr lang="en-US" sz="1800" i="1" dirty="0" smtClean="0">
                                <a:latin typeface="Cambria Math" panose="02040503050406030204" pitchFamily="18" charset="0"/>
                              </a:rPr>
                              <m:t>𝑁</m:t>
                            </m:r>
                          </m:e>
                          <m:sup>
                            <m:r>
                              <a:rPr lang="en-US" sz="1800" i="1" dirty="0" smtClean="0">
                                <a:latin typeface="Cambria Math" panose="02040503050406030204" pitchFamily="18" charset="0"/>
                              </a:rPr>
                              <m:t>′</m:t>
                            </m:r>
                          </m:sup>
                        </m:sSup>
                        <m:d>
                          <m:dPr>
                            <m:ctrlPr>
                              <a:rPr lang="en-US" sz="1800" i="1" dirty="0" smtClean="0">
                                <a:latin typeface="Cambria Math" panose="02040503050406030204" pitchFamily="18" charset="0"/>
                              </a:rPr>
                            </m:ctrlPr>
                          </m:dPr>
                          <m:e>
                            <m:sSub>
                              <m:sSubPr>
                                <m:ctrlPr>
                                  <a:rPr lang="en-US" sz="1800" i="1" dirty="0" smtClean="0">
                                    <a:latin typeface="Cambria Math" panose="02040503050406030204" pitchFamily="18" charset="0"/>
                                  </a:rPr>
                                </m:ctrlPr>
                              </m:sSubPr>
                              <m:e>
                                <m:r>
                                  <a:rPr lang="en-US" sz="1800" i="1" dirty="0" smtClean="0">
                                    <a:latin typeface="Cambria Math" panose="02040503050406030204" pitchFamily="18" charset="0"/>
                                  </a:rPr>
                                  <m:t>𝑑</m:t>
                                </m:r>
                              </m:e>
                              <m:sub>
                                <m:r>
                                  <a:rPr lang="en-US" sz="1800" i="1" dirty="0" smtClean="0">
                                    <a:latin typeface="Cambria Math" panose="02040503050406030204" pitchFamily="18" charset="0"/>
                                  </a:rPr>
                                  <m:t>1</m:t>
                                </m:r>
                              </m:sub>
                            </m:sSub>
                          </m:e>
                        </m:d>
                        <m:r>
                          <a:rPr lang="en-US" sz="1800" i="1" dirty="0" smtClean="0">
                            <a:latin typeface="Cambria Math" panose="02040503050406030204" pitchFamily="18" charset="0"/>
                          </a:rPr>
                          <m:t>𝜎</m:t>
                        </m:r>
                      </m:num>
                      <m:den>
                        <m:r>
                          <a:rPr lang="en-US" sz="1800" i="1" dirty="0" smtClean="0">
                            <a:latin typeface="Cambria Math" panose="02040503050406030204" pitchFamily="18" charset="0"/>
                          </a:rPr>
                          <m:t>2</m:t>
                        </m:r>
                        <m:rad>
                          <m:radPr>
                            <m:degHide m:val="on"/>
                            <m:ctrlPr>
                              <a:rPr lang="en-US" sz="1800" i="1" dirty="0" smtClean="0">
                                <a:latin typeface="Cambria Math" panose="02040503050406030204" pitchFamily="18" charset="0"/>
                              </a:rPr>
                            </m:ctrlPr>
                          </m:radPr>
                          <m:deg/>
                          <m:e>
                            <m:r>
                              <a:rPr lang="en-US" sz="1800" i="1" dirty="0" smtClean="0">
                                <a:latin typeface="Cambria Math" panose="02040503050406030204" pitchFamily="18" charset="0"/>
                              </a:rPr>
                              <m:t>𝑡</m:t>
                            </m:r>
                          </m:e>
                        </m:rad>
                      </m:den>
                    </m:f>
                    <m:r>
                      <a:rPr lang="en-US" sz="1800" i="1" dirty="0" smtClean="0">
                        <a:latin typeface="Cambria Math" panose="02040503050406030204" pitchFamily="18" charset="0"/>
                      </a:rPr>
                      <m:t>−</m:t>
                    </m:r>
                    <m:r>
                      <a:rPr lang="en-US" sz="1800" i="1" dirty="0" smtClean="0">
                        <a:latin typeface="Cambria Math" panose="02040503050406030204" pitchFamily="18" charset="0"/>
                      </a:rPr>
                      <m:t>𝑟𝐾</m:t>
                    </m:r>
                    <m:sSup>
                      <m:sSupPr>
                        <m:ctrlPr>
                          <a:rPr lang="en-US" sz="1800" i="1" dirty="0" smtClean="0">
                            <a:latin typeface="Cambria Math" panose="02040503050406030204" pitchFamily="18" charset="0"/>
                          </a:rPr>
                        </m:ctrlPr>
                      </m:sSupPr>
                      <m:e>
                        <m:r>
                          <a:rPr lang="en-US" sz="1800" i="1" dirty="0" smtClean="0">
                            <a:latin typeface="Cambria Math" panose="02040503050406030204" pitchFamily="18" charset="0"/>
                          </a:rPr>
                          <m:t>𝑒</m:t>
                        </m:r>
                      </m:e>
                      <m:sup>
                        <m:r>
                          <a:rPr lang="en-US" sz="1800" i="1" dirty="0" smtClean="0">
                            <a:latin typeface="Cambria Math" panose="02040503050406030204" pitchFamily="18" charset="0"/>
                          </a:rPr>
                          <m:t>−</m:t>
                        </m:r>
                        <m:r>
                          <a:rPr lang="en-US" sz="1800" i="1" dirty="0" smtClean="0">
                            <a:latin typeface="Cambria Math" panose="02040503050406030204" pitchFamily="18" charset="0"/>
                          </a:rPr>
                          <m:t>𝑟𝑡</m:t>
                        </m:r>
                      </m:sup>
                    </m:sSup>
                    <m:r>
                      <a:rPr lang="en-US" sz="1800" i="1" dirty="0" smtClean="0">
                        <a:latin typeface="Cambria Math" panose="02040503050406030204" pitchFamily="18" charset="0"/>
                      </a:rPr>
                      <m:t>𝑁</m:t>
                    </m:r>
                    <m:d>
                      <m:dPr>
                        <m:ctrlPr>
                          <a:rPr lang="en-US" sz="1800" i="1" dirty="0" smtClean="0">
                            <a:latin typeface="Cambria Math" panose="02040503050406030204" pitchFamily="18" charset="0"/>
                          </a:rPr>
                        </m:ctrlPr>
                      </m:dPr>
                      <m:e>
                        <m:sSub>
                          <m:sSubPr>
                            <m:ctrlPr>
                              <a:rPr lang="en-US" sz="1800" i="1" dirty="0" smtClean="0">
                                <a:latin typeface="Cambria Math" panose="02040503050406030204" pitchFamily="18" charset="0"/>
                              </a:rPr>
                            </m:ctrlPr>
                          </m:sSubPr>
                          <m:e>
                            <m:r>
                              <a:rPr lang="en-US" sz="1800" i="1" dirty="0" smtClean="0">
                                <a:latin typeface="Cambria Math" panose="02040503050406030204" pitchFamily="18" charset="0"/>
                              </a:rPr>
                              <m:t>𝑑</m:t>
                            </m:r>
                          </m:e>
                          <m:sub>
                            <m:r>
                              <a:rPr lang="en-US" sz="1800" i="1" dirty="0" smtClean="0">
                                <a:latin typeface="Cambria Math" panose="02040503050406030204" pitchFamily="18" charset="0"/>
                              </a:rPr>
                              <m:t>2</m:t>
                            </m:r>
                          </m:sub>
                        </m:sSub>
                      </m:e>
                    </m:d>
                  </m:oMath>
                </a14:m>
                <a:endParaRPr lang="en-US" sz="1800" dirty="0"/>
              </a:p>
              <a:p>
                <a:pPr lvl="1">
                  <a:spcBef>
                    <a:spcPts val="200"/>
                  </a:spcBef>
                  <a:spcAft>
                    <a:spcPts val="200"/>
                  </a:spcAft>
                </a:pPr>
                <a:r>
                  <a:rPr lang="en-US" sz="1800" dirty="0"/>
                  <a:t>Theta is the daily rent paid for asymmetric risk.</a:t>
                </a:r>
              </a:p>
              <a:p>
                <a:pPr lvl="1">
                  <a:spcBef>
                    <a:spcPts val="200"/>
                  </a:spcBef>
                  <a:spcAft>
                    <a:spcPts val="200"/>
                  </a:spcAft>
                </a:pPr>
                <a:r>
                  <a:rPr lang="en-US" sz="1800" dirty="0"/>
                  <a:t>Notice the negative sign. If you buy an option, Theta is always working against you. You are paying “rent” for the asymmetric payoff (unlimited upside, capped downside). Just like an insurance policy, every day you don't file a claim (or exercise the option), the policy loses a little bit of its remaining value.  </a:t>
                </a:r>
              </a:p>
              <a:p>
                <a:pPr lvl="1">
                  <a:spcBef>
                    <a:spcPts val="200"/>
                  </a:spcBef>
                  <a:spcAft>
                    <a:spcPts val="200"/>
                  </a:spcAft>
                </a:pPr>
                <a:r>
                  <a:rPr lang="en-US" sz="1800" dirty="0"/>
                  <a:t>Why does this matter? Theta bleed is non-linear. Because </a:t>
                </a:r>
                <a14:m>
                  <m:oMath xmlns:m="http://schemas.openxmlformats.org/officeDocument/2006/math">
                    <m:rad>
                      <m:radPr>
                        <m:degHide m:val="on"/>
                        <m:ctrlPr>
                          <a:rPr lang="en-US" sz="1800" i="1" dirty="0" smtClean="0">
                            <a:latin typeface="Cambria Math" panose="02040503050406030204" pitchFamily="18" charset="0"/>
                          </a:rPr>
                        </m:ctrlPr>
                      </m:radPr>
                      <m:deg/>
                      <m:e>
                        <m:r>
                          <a:rPr lang="en-US" sz="1800" i="1" dirty="0" smtClean="0">
                            <a:latin typeface="Cambria Math" panose="02040503050406030204" pitchFamily="18" charset="0"/>
                          </a:rPr>
                          <m:t>𝑡</m:t>
                        </m:r>
                      </m:e>
                    </m:rad>
                  </m:oMath>
                </a14:m>
                <a:r>
                  <a:rPr lang="en-US" sz="1800" dirty="0"/>
                  <a:t> is in the denominator, </a:t>
                </a:r>
                <a:r>
                  <a:rPr lang="en-US" sz="1800" b="1" dirty="0"/>
                  <a:t>time decay accelerates rapidly as expiration approaches. </a:t>
                </a:r>
                <a:r>
                  <a:rPr lang="en-US" sz="1800" dirty="0"/>
                  <a:t>You cannot simply buy an option and wait; the underlying asset must move favorably fast enough to outpace the daily Theta tax you are paying.</a:t>
                </a:r>
                <a:endParaRPr dirty="0"/>
              </a:p>
            </p:txBody>
          </p:sp>
        </mc:Choice>
        <mc:Fallback xmlns="">
          <p:sp>
            <p:nvSpPr>
              <p:cNvPr id="3" name="Content Placeholder 2">
                <a:extLst>
                  <a:ext uri="{FF2B5EF4-FFF2-40B4-BE49-F238E27FC236}">
                    <a16:creationId xmlns:a16="http://schemas.microsoft.com/office/drawing/2014/main" id="{8A007D90-3B97-BD17-99EF-D3DD3FA348CC}"/>
                  </a:ext>
                </a:extLst>
              </p:cNvPr>
              <p:cNvSpPr>
                <a:spLocks noGrp="1" noRot="1" noChangeAspect="1" noMove="1" noResize="1" noEditPoints="1" noAdjustHandles="1" noChangeArrowheads="1" noChangeShapeType="1" noTextEdit="1"/>
              </p:cNvSpPr>
              <p:nvPr>
                <p:ph idx="1"/>
              </p:nvPr>
            </p:nvSpPr>
            <p:spPr>
              <a:blipFill>
                <a:blip r:embed="rId2"/>
                <a:stretch>
                  <a:fillRect l="-276" r="-939"/>
                </a:stretch>
              </a:blipFill>
            </p:spPr>
            <p:txBody>
              <a:bodyPr/>
              <a:lstStyle/>
              <a:p>
                <a:r>
                  <a:rPr lang="en-SG">
                    <a:noFill/>
                  </a:rPr>
                  <a:t> </a:t>
                </a:r>
              </a:p>
            </p:txBody>
          </p:sp>
        </mc:Fallback>
      </mc:AlternateContent>
    </p:spTree>
    <p:extLst>
      <p:ext uri="{BB962C8B-B14F-4D97-AF65-F5344CB8AC3E}">
        <p14:creationId xmlns:p14="http://schemas.microsoft.com/office/powerpoint/2010/main" val="40650181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7DEA6-951F-14B1-B2AE-D7F96B3A3B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283C70-8E37-2B3D-2E55-F044A265C1D1}"/>
              </a:ext>
            </a:extLst>
          </p:cNvPr>
          <p:cNvSpPr>
            <a:spLocks noGrp="1"/>
          </p:cNvSpPr>
          <p:nvPr>
            <p:ph type="title"/>
          </p:nvPr>
        </p:nvSpPr>
        <p:spPr/>
        <p:txBody>
          <a:bodyPr/>
          <a:lstStyle/>
          <a:p>
            <a:r>
              <a:rPr lang="en-US" sz="3000" dirty="0"/>
              <a:t>The </a:t>
            </a:r>
            <a:r>
              <a:rPr lang="en-US" sz="3000" dirty="0" err="1"/>
              <a:t>greeks</a:t>
            </a:r>
            <a:endParaRPr sz="30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B6F13B8-5D2D-639E-26B8-7861CFFD167F}"/>
                  </a:ext>
                </a:extLst>
              </p:cNvPr>
              <p:cNvSpPr>
                <a:spLocks noGrp="1"/>
              </p:cNvSpPr>
              <p:nvPr>
                <p:ph idx="1"/>
              </p:nvPr>
            </p:nvSpPr>
            <p:spPr>
              <a:xfrm>
                <a:off x="523875" y="2090738"/>
                <a:ext cx="11086933" cy="3919537"/>
              </a:xfrm>
            </p:spPr>
            <p:txBody>
              <a:bodyPr>
                <a:normAutofit/>
              </a:bodyPr>
              <a:lstStyle/>
              <a:p>
                <a:pPr>
                  <a:spcBef>
                    <a:spcPts val="200"/>
                  </a:spcBef>
                  <a:spcAft>
                    <a:spcPts val="200"/>
                  </a:spcAft>
                </a:pPr>
                <a:r>
                  <a:rPr lang="en-US" sz="2000" dirty="0"/>
                  <a:t>Vega (</a:t>
                </a:r>
                <a14:m>
                  <m:oMath xmlns:m="http://schemas.openxmlformats.org/officeDocument/2006/math">
                    <m:r>
                      <a:rPr lang="en-US" sz="2000" i="1" dirty="0" smtClean="0">
                        <a:latin typeface="Cambria Math" panose="02040503050406030204" pitchFamily="18" charset="0"/>
                      </a:rPr>
                      <m:t>𝜈</m:t>
                    </m:r>
                  </m:oMath>
                </a14:m>
                <a:r>
                  <a:rPr lang="en-US" sz="2000" dirty="0"/>
                  <a:t>): </a:t>
                </a:r>
                <a:r>
                  <a:rPr lang="en-SG" sz="2000" dirty="0"/>
                  <a:t>The Uncertainty Premium</a:t>
                </a:r>
                <a:endParaRPr lang="en-US" sz="2000" dirty="0"/>
              </a:p>
              <a:p>
                <a:pPr lvl="1">
                  <a:spcBef>
                    <a:spcPts val="200"/>
                  </a:spcBef>
                  <a:spcAft>
                    <a:spcPts val="200"/>
                  </a:spcAft>
                </a:pPr>
                <a:r>
                  <a:rPr lang="en-US" sz="1800" dirty="0"/>
                  <a:t>The Math: </a:t>
                </a:r>
                <a14:m>
                  <m:oMath xmlns:m="http://schemas.openxmlformats.org/officeDocument/2006/math">
                    <m:r>
                      <a:rPr lang="en-US" sz="1800" i="1" dirty="0" smtClean="0">
                        <a:latin typeface="Cambria Math" panose="02040503050406030204" pitchFamily="18" charset="0"/>
                      </a:rPr>
                      <m:t>𝜈</m:t>
                    </m:r>
                    <m:r>
                      <a:rPr lang="en-US" sz="1800" i="1" dirty="0" smtClean="0">
                        <a:latin typeface="Cambria Math" panose="02040503050406030204" pitchFamily="18" charset="0"/>
                      </a:rPr>
                      <m:t>=</m:t>
                    </m:r>
                    <m:r>
                      <a:rPr lang="en-US" sz="1800" i="1" dirty="0" smtClean="0">
                        <a:latin typeface="Cambria Math" panose="02040503050406030204" pitchFamily="18" charset="0"/>
                      </a:rPr>
                      <m:t>𝑆</m:t>
                    </m:r>
                    <m:rad>
                      <m:radPr>
                        <m:degHide m:val="on"/>
                        <m:ctrlPr>
                          <a:rPr lang="en-US" sz="1800" i="1" dirty="0" smtClean="0">
                            <a:latin typeface="Cambria Math" panose="02040503050406030204" pitchFamily="18" charset="0"/>
                          </a:rPr>
                        </m:ctrlPr>
                      </m:radPr>
                      <m:deg/>
                      <m:e>
                        <m:r>
                          <a:rPr lang="en-US" sz="1800" i="1" dirty="0" smtClean="0">
                            <a:latin typeface="Cambria Math" panose="02040503050406030204" pitchFamily="18" charset="0"/>
                          </a:rPr>
                          <m:t>𝑡</m:t>
                        </m:r>
                      </m:e>
                    </m:rad>
                    <m:sSup>
                      <m:sSupPr>
                        <m:ctrlPr>
                          <a:rPr lang="en-US" sz="1800" i="1" dirty="0" smtClean="0">
                            <a:latin typeface="Cambria Math" panose="02040503050406030204" pitchFamily="18" charset="0"/>
                          </a:rPr>
                        </m:ctrlPr>
                      </m:sSupPr>
                      <m:e>
                        <m:r>
                          <a:rPr lang="en-US" sz="1800" i="1" dirty="0" smtClean="0">
                            <a:latin typeface="Cambria Math" panose="02040503050406030204" pitchFamily="18" charset="0"/>
                          </a:rPr>
                          <m:t>𝑁</m:t>
                        </m:r>
                      </m:e>
                      <m:sup>
                        <m:r>
                          <a:rPr lang="en-US" sz="1800" i="1" dirty="0" smtClean="0">
                            <a:latin typeface="Cambria Math" panose="02040503050406030204" pitchFamily="18" charset="0"/>
                          </a:rPr>
                          <m:t>′</m:t>
                        </m:r>
                      </m:sup>
                    </m:sSup>
                    <m:d>
                      <m:dPr>
                        <m:ctrlPr>
                          <a:rPr lang="en-US" sz="1800" i="1" dirty="0" smtClean="0">
                            <a:latin typeface="Cambria Math" panose="02040503050406030204" pitchFamily="18" charset="0"/>
                          </a:rPr>
                        </m:ctrlPr>
                      </m:dPr>
                      <m:e>
                        <m:sSub>
                          <m:sSubPr>
                            <m:ctrlPr>
                              <a:rPr lang="en-US" sz="1800" i="1" dirty="0" smtClean="0">
                                <a:latin typeface="Cambria Math" panose="02040503050406030204" pitchFamily="18" charset="0"/>
                              </a:rPr>
                            </m:ctrlPr>
                          </m:sSubPr>
                          <m:e>
                            <m:r>
                              <a:rPr lang="en-US" sz="1800" i="1" dirty="0" smtClean="0">
                                <a:latin typeface="Cambria Math" panose="02040503050406030204" pitchFamily="18" charset="0"/>
                              </a:rPr>
                              <m:t>𝑑</m:t>
                            </m:r>
                          </m:e>
                          <m:sub>
                            <m:r>
                              <a:rPr lang="en-US" sz="1800" i="1" dirty="0" smtClean="0">
                                <a:latin typeface="Cambria Math" panose="02040503050406030204" pitchFamily="18" charset="0"/>
                              </a:rPr>
                              <m:t>1</m:t>
                            </m:r>
                          </m:sub>
                        </m:sSub>
                      </m:e>
                    </m:d>
                  </m:oMath>
                </a14:m>
                <a:endParaRPr lang="en-US" sz="1800" dirty="0"/>
              </a:p>
              <a:p>
                <a:pPr lvl="1">
                  <a:spcBef>
                    <a:spcPts val="200"/>
                  </a:spcBef>
                  <a:spcAft>
                    <a:spcPts val="200"/>
                  </a:spcAft>
                </a:pPr>
                <a:r>
                  <a:rPr lang="en-US" sz="1800" dirty="0"/>
                  <a:t>Vega measures market value of future chaos.</a:t>
                </a:r>
              </a:p>
              <a:p>
                <a:pPr lvl="1">
                  <a:spcBef>
                    <a:spcPts val="200"/>
                  </a:spcBef>
                  <a:spcAft>
                    <a:spcPts val="200"/>
                  </a:spcAft>
                </a:pPr>
                <a:r>
                  <a:rPr lang="en-US" sz="1800" dirty="0"/>
                  <a:t>Vega shares the </a:t>
                </a:r>
                <a14:m>
                  <m:oMath xmlns:m="http://schemas.openxmlformats.org/officeDocument/2006/math">
                    <m:sSup>
                      <m:sSupPr>
                        <m:ctrlPr>
                          <a:rPr lang="en-US" sz="1800" i="1" dirty="0" smtClean="0">
                            <a:latin typeface="Cambria Math" panose="02040503050406030204" pitchFamily="18" charset="0"/>
                          </a:rPr>
                        </m:ctrlPr>
                      </m:sSupPr>
                      <m:e>
                        <m:r>
                          <a:rPr lang="en-US" sz="1800" i="1" dirty="0" smtClean="0">
                            <a:latin typeface="Cambria Math" panose="02040503050406030204" pitchFamily="18" charset="0"/>
                          </a:rPr>
                          <m:t>𝑁</m:t>
                        </m:r>
                      </m:e>
                      <m:sup>
                        <m:r>
                          <a:rPr lang="en-US" sz="1800" i="1" dirty="0" smtClean="0">
                            <a:latin typeface="Cambria Math" panose="02040503050406030204" pitchFamily="18" charset="0"/>
                          </a:rPr>
                          <m:t>′</m:t>
                        </m:r>
                      </m:sup>
                    </m:sSup>
                    <m:d>
                      <m:dPr>
                        <m:ctrlPr>
                          <a:rPr lang="en-US" sz="1800" i="1" dirty="0" smtClean="0">
                            <a:latin typeface="Cambria Math" panose="02040503050406030204" pitchFamily="18" charset="0"/>
                          </a:rPr>
                        </m:ctrlPr>
                      </m:dPr>
                      <m:e>
                        <m:sSub>
                          <m:sSubPr>
                            <m:ctrlPr>
                              <a:rPr lang="en-US" sz="1800" i="1" dirty="0" smtClean="0">
                                <a:latin typeface="Cambria Math" panose="02040503050406030204" pitchFamily="18" charset="0"/>
                              </a:rPr>
                            </m:ctrlPr>
                          </m:sSubPr>
                          <m:e>
                            <m:r>
                              <a:rPr lang="en-US" sz="1800" i="1" dirty="0" smtClean="0">
                                <a:latin typeface="Cambria Math" panose="02040503050406030204" pitchFamily="18" charset="0"/>
                              </a:rPr>
                              <m:t>𝑑</m:t>
                            </m:r>
                          </m:e>
                          <m:sub>
                            <m:r>
                              <a:rPr lang="en-US" sz="1800" i="1" dirty="0" smtClean="0">
                                <a:latin typeface="Cambria Math" panose="02040503050406030204" pitchFamily="18" charset="0"/>
                              </a:rPr>
                              <m:t>1</m:t>
                            </m:r>
                          </m:sub>
                        </m:sSub>
                      </m:e>
                    </m:d>
                  </m:oMath>
                </a14:m>
                <a:r>
                  <a:rPr lang="en-US" sz="1800" dirty="0"/>
                  <a:t> term with Gamma, meaning it is also highest when the option is exactly at-the-money. However, notice that </a:t>
                </a:r>
                <a14:m>
                  <m:oMath xmlns:m="http://schemas.openxmlformats.org/officeDocument/2006/math">
                    <m:rad>
                      <m:radPr>
                        <m:degHide m:val="on"/>
                        <m:ctrlPr>
                          <a:rPr lang="en-US" sz="1800" i="1" dirty="0" smtClean="0">
                            <a:latin typeface="Cambria Math" panose="02040503050406030204" pitchFamily="18" charset="0"/>
                          </a:rPr>
                        </m:ctrlPr>
                      </m:radPr>
                      <m:deg/>
                      <m:e>
                        <m:r>
                          <a:rPr lang="en-US" sz="1800" i="1" dirty="0" smtClean="0">
                            <a:latin typeface="Cambria Math" panose="02040503050406030204" pitchFamily="18" charset="0"/>
                          </a:rPr>
                          <m:t>𝑡</m:t>
                        </m:r>
                      </m:e>
                    </m:rad>
                  </m:oMath>
                </a14:m>
                <a:r>
                  <a:rPr lang="en-US" sz="1800" dirty="0"/>
                  <a:t> is in the numerator, not the denominator. </a:t>
                </a:r>
              </a:p>
              <a:p>
                <a:pPr lvl="1">
                  <a:spcBef>
                    <a:spcPts val="200"/>
                  </a:spcBef>
                  <a:spcAft>
                    <a:spcPts val="200"/>
                  </a:spcAft>
                </a:pPr>
                <a:r>
                  <a:rPr lang="en-US" sz="1800" dirty="0"/>
                  <a:t>A longer-dated option has significantly more Vega because there is simply more time for a chaotic, volatile event to occur and push the stock deep into the money. In the real world, sophisticated funds rarely use options to bet on direction (Delta). They use them to trade volatility (Vega). If you believe the market is too complacent and a massive shock is coming, you buy options. You don't care if the stock goes up or down, you just care that it swings wildly. Vega dictates how much your option’s price will inflate when the market’s fear gauge spikes.</a:t>
                </a:r>
                <a:endParaRPr dirty="0"/>
              </a:p>
            </p:txBody>
          </p:sp>
        </mc:Choice>
        <mc:Fallback xmlns="">
          <p:sp>
            <p:nvSpPr>
              <p:cNvPr id="3" name="Content Placeholder 2">
                <a:extLst>
                  <a:ext uri="{FF2B5EF4-FFF2-40B4-BE49-F238E27FC236}">
                    <a16:creationId xmlns:a16="http://schemas.microsoft.com/office/drawing/2014/main" id="{7B6F13B8-5D2D-639E-26B8-7861CFFD167F}"/>
                  </a:ext>
                </a:extLst>
              </p:cNvPr>
              <p:cNvSpPr>
                <a:spLocks noGrp="1" noRot="1" noChangeAspect="1" noMove="1" noResize="1" noEditPoints="1" noAdjustHandles="1" noChangeArrowheads="1" noChangeShapeType="1" noTextEdit="1"/>
              </p:cNvSpPr>
              <p:nvPr>
                <p:ph idx="1"/>
              </p:nvPr>
            </p:nvSpPr>
            <p:spPr>
              <a:xfrm>
                <a:off x="523875" y="2090738"/>
                <a:ext cx="11086933" cy="3919537"/>
              </a:xfrm>
              <a:blipFill>
                <a:blip r:embed="rId2"/>
                <a:stretch>
                  <a:fillRect l="-330"/>
                </a:stretch>
              </a:blipFill>
            </p:spPr>
            <p:txBody>
              <a:bodyPr/>
              <a:lstStyle/>
              <a:p>
                <a:r>
                  <a:rPr lang="en-SG">
                    <a:noFill/>
                  </a:rPr>
                  <a:t> </a:t>
                </a:r>
              </a:p>
            </p:txBody>
          </p:sp>
        </mc:Fallback>
      </mc:AlternateContent>
    </p:spTree>
    <p:extLst>
      <p:ext uri="{BB962C8B-B14F-4D97-AF65-F5344CB8AC3E}">
        <p14:creationId xmlns:p14="http://schemas.microsoft.com/office/powerpoint/2010/main" val="1650993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19306-864E-06F9-748F-3DFEEE51F5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BD638C-1B4F-6922-0659-8D9850569E81}"/>
              </a:ext>
            </a:extLst>
          </p:cNvPr>
          <p:cNvSpPr>
            <a:spLocks noGrp="1"/>
          </p:cNvSpPr>
          <p:nvPr>
            <p:ph type="title"/>
          </p:nvPr>
        </p:nvSpPr>
        <p:spPr/>
        <p:txBody>
          <a:bodyPr/>
          <a:lstStyle/>
          <a:p>
            <a:r>
              <a:rPr lang="en-US" sz="3000" dirty="0"/>
              <a:t>The </a:t>
            </a:r>
            <a:r>
              <a:rPr lang="en-US" sz="3000" dirty="0" err="1"/>
              <a:t>greeks</a:t>
            </a:r>
            <a:endParaRPr sz="30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9C5F0CD-4590-C67D-ADCB-130A7DA8C800}"/>
                  </a:ext>
                </a:extLst>
              </p:cNvPr>
              <p:cNvSpPr>
                <a:spLocks noGrp="1"/>
              </p:cNvSpPr>
              <p:nvPr>
                <p:ph idx="1"/>
              </p:nvPr>
            </p:nvSpPr>
            <p:spPr/>
            <p:txBody>
              <a:bodyPr>
                <a:normAutofit/>
              </a:bodyPr>
              <a:lstStyle/>
              <a:p>
                <a:pPr>
                  <a:spcBef>
                    <a:spcPts val="200"/>
                  </a:spcBef>
                  <a:spcAft>
                    <a:spcPts val="200"/>
                  </a:spcAft>
                </a:pPr>
                <a:r>
                  <a:rPr lang="en-US" sz="2000" dirty="0"/>
                  <a:t>Rho (</a:t>
                </a:r>
                <a14:m>
                  <m:oMath xmlns:m="http://schemas.openxmlformats.org/officeDocument/2006/math">
                    <m:r>
                      <a:rPr lang="en-US" sz="2000" i="1" dirty="0" smtClean="0">
                        <a:latin typeface="Cambria Math" panose="02040503050406030204" pitchFamily="18" charset="0"/>
                      </a:rPr>
                      <m:t>𝜌</m:t>
                    </m:r>
                  </m:oMath>
                </a14:m>
                <a:r>
                  <a:rPr lang="en-US" sz="2000" dirty="0"/>
                  <a:t>): The Cost of Carry</a:t>
                </a:r>
              </a:p>
              <a:p>
                <a:pPr lvl="1">
                  <a:spcBef>
                    <a:spcPts val="200"/>
                  </a:spcBef>
                  <a:spcAft>
                    <a:spcPts val="200"/>
                  </a:spcAft>
                </a:pPr>
                <a14:m>
                  <m:oMath xmlns:m="http://schemas.openxmlformats.org/officeDocument/2006/math">
                    <m:r>
                      <a:rPr lang="en-US" sz="1800" i="1" dirty="0" smtClean="0">
                        <a:latin typeface="Cambria Math" panose="02040503050406030204" pitchFamily="18" charset="0"/>
                      </a:rPr>
                      <m:t>𝜌</m:t>
                    </m:r>
                    <m:r>
                      <a:rPr lang="en-US" sz="1800" i="1" dirty="0">
                        <a:latin typeface="Cambria Math" panose="02040503050406030204" pitchFamily="18" charset="0"/>
                      </a:rPr>
                      <m:t>=</m:t>
                    </m:r>
                    <m:r>
                      <a:rPr lang="en-US" sz="1800" i="1" dirty="0">
                        <a:latin typeface="Cambria Math" panose="02040503050406030204" pitchFamily="18" charset="0"/>
                      </a:rPr>
                      <m:t>𝐾𝑡</m:t>
                    </m:r>
                    <m:sSup>
                      <m:sSupPr>
                        <m:ctrlPr>
                          <a:rPr lang="en-US" sz="1800" i="1" dirty="0">
                            <a:latin typeface="Cambria Math" panose="02040503050406030204" pitchFamily="18" charset="0"/>
                          </a:rPr>
                        </m:ctrlPr>
                      </m:sSupPr>
                      <m:e>
                        <m:r>
                          <a:rPr lang="en-US" sz="1800" i="1" dirty="0">
                            <a:latin typeface="Cambria Math" panose="02040503050406030204" pitchFamily="18" charset="0"/>
                          </a:rPr>
                          <m:t>𝑒</m:t>
                        </m:r>
                      </m:e>
                      <m:sup>
                        <m:r>
                          <a:rPr lang="en-US" sz="1800" i="1" dirty="0">
                            <a:latin typeface="Cambria Math" panose="02040503050406030204" pitchFamily="18" charset="0"/>
                          </a:rPr>
                          <m:t>−</m:t>
                        </m:r>
                        <m:r>
                          <a:rPr lang="en-US" sz="1800" i="1" dirty="0">
                            <a:latin typeface="Cambria Math" panose="02040503050406030204" pitchFamily="18" charset="0"/>
                          </a:rPr>
                          <m:t>𝑟𝑡</m:t>
                        </m:r>
                      </m:sup>
                    </m:sSup>
                    <m:r>
                      <a:rPr lang="en-US" sz="1800" i="1" dirty="0">
                        <a:latin typeface="Cambria Math" panose="02040503050406030204" pitchFamily="18" charset="0"/>
                      </a:rPr>
                      <m:t>𝑁</m:t>
                    </m:r>
                    <m:d>
                      <m:dPr>
                        <m:ctrlPr>
                          <a:rPr lang="en-US" sz="1800" i="1" dirty="0">
                            <a:latin typeface="Cambria Math" panose="02040503050406030204" pitchFamily="18" charset="0"/>
                          </a:rPr>
                        </m:ctrlPr>
                      </m:dPr>
                      <m:e>
                        <m:sSub>
                          <m:sSubPr>
                            <m:ctrlPr>
                              <a:rPr lang="en-US" sz="1800" i="1" dirty="0">
                                <a:latin typeface="Cambria Math" panose="02040503050406030204" pitchFamily="18" charset="0"/>
                              </a:rPr>
                            </m:ctrlPr>
                          </m:sSubPr>
                          <m:e>
                            <m:r>
                              <a:rPr lang="en-US" sz="1800" i="1" dirty="0">
                                <a:latin typeface="Cambria Math" panose="02040503050406030204" pitchFamily="18" charset="0"/>
                              </a:rPr>
                              <m:t>𝑑</m:t>
                            </m:r>
                          </m:e>
                          <m:sub>
                            <m:r>
                              <a:rPr lang="en-US" sz="1800" i="1" dirty="0">
                                <a:latin typeface="Cambria Math" panose="02040503050406030204" pitchFamily="18" charset="0"/>
                              </a:rPr>
                              <m:t>2</m:t>
                            </m:r>
                          </m:sub>
                        </m:sSub>
                      </m:e>
                    </m:d>
                  </m:oMath>
                </a14:m>
                <a:endParaRPr lang="en-US" sz="1800" dirty="0"/>
              </a:p>
              <a:p>
                <a:pPr lvl="1">
                  <a:spcBef>
                    <a:spcPts val="200"/>
                  </a:spcBef>
                  <a:spcAft>
                    <a:spcPts val="200"/>
                  </a:spcAft>
                </a:pPr>
                <a:r>
                  <a:rPr lang="en-US" sz="1800" dirty="0"/>
                  <a:t>Rho is the </a:t>
                </a:r>
                <a:r>
                  <a:rPr lang="en-US" sz="1800" b="1" dirty="0"/>
                  <a:t>time value of deferred capital</a:t>
                </a:r>
                <a:r>
                  <a:rPr lang="en-US" sz="1800" dirty="0"/>
                  <a:t>.</a:t>
                </a:r>
              </a:p>
              <a:p>
                <a:pPr lvl="1">
                  <a:spcBef>
                    <a:spcPts val="200"/>
                  </a:spcBef>
                  <a:spcAft>
                    <a:spcPts val="200"/>
                  </a:spcAft>
                </a:pPr>
                <a:r>
                  <a:rPr lang="en-US" sz="1800" dirty="0"/>
                  <a:t>Buying a call option is essentially a delayed plan to buy a stock. Instead of spending $140 to buy a share of Amazon today, you pay a small premium for the right to buy it later. You can put that unspent capital into Treasury bills. </a:t>
                </a:r>
              </a:p>
              <a:p>
                <a:pPr lvl="1">
                  <a:spcBef>
                    <a:spcPts val="200"/>
                  </a:spcBef>
                  <a:spcAft>
                    <a:spcPts val="200"/>
                  </a:spcAft>
                </a:pPr>
                <a:r>
                  <a:rPr lang="en-US" sz="1800" dirty="0"/>
                  <a:t>If the risk-free rate rises, the interest you earn on your parked cash increases, making the call option inherently more attractive compared to buying the stock outright. Rho is the sleeper Greek—in a zero-interest-rate environment, it is practically ignored. However, in an environment with high rates, the “cost of carry” becomes a significant component of the option's pricing premium.</a:t>
                </a:r>
                <a:endParaRPr dirty="0"/>
              </a:p>
            </p:txBody>
          </p:sp>
        </mc:Choice>
        <mc:Fallback xmlns="">
          <p:sp>
            <p:nvSpPr>
              <p:cNvPr id="3" name="Content Placeholder 2">
                <a:extLst>
                  <a:ext uri="{FF2B5EF4-FFF2-40B4-BE49-F238E27FC236}">
                    <a16:creationId xmlns:a16="http://schemas.microsoft.com/office/drawing/2014/main" id="{C9C5F0CD-4590-C67D-ADCB-130A7DA8C800}"/>
                  </a:ext>
                </a:extLst>
              </p:cNvPr>
              <p:cNvSpPr>
                <a:spLocks noGrp="1" noRot="1" noChangeAspect="1" noMove="1" noResize="1" noEditPoints="1" noAdjustHandles="1" noChangeArrowheads="1" noChangeShapeType="1" noTextEdit="1"/>
              </p:cNvSpPr>
              <p:nvPr>
                <p:ph idx="1"/>
              </p:nvPr>
            </p:nvSpPr>
            <p:spPr>
              <a:blipFill>
                <a:blip r:embed="rId2"/>
                <a:stretch>
                  <a:fillRect l="-276"/>
                </a:stretch>
              </a:blipFill>
            </p:spPr>
            <p:txBody>
              <a:bodyPr/>
              <a:lstStyle/>
              <a:p>
                <a:r>
                  <a:rPr lang="en-SG">
                    <a:noFill/>
                  </a:rPr>
                  <a:t> </a:t>
                </a:r>
              </a:p>
            </p:txBody>
          </p:sp>
        </mc:Fallback>
      </mc:AlternateContent>
    </p:spTree>
    <p:extLst>
      <p:ext uri="{BB962C8B-B14F-4D97-AF65-F5344CB8AC3E}">
        <p14:creationId xmlns:p14="http://schemas.microsoft.com/office/powerpoint/2010/main" val="22583008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Key Takeaways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lnSpcReduction="10000"/>
              </a:bodyPr>
              <a:lstStyle/>
              <a:p>
                <a:pPr>
                  <a:spcBef>
                    <a:spcPts val="200"/>
                  </a:spcBef>
                  <a:spcAft>
                    <a:spcPts val="200"/>
                  </a:spcAft>
                </a:pPr>
                <a:r>
                  <a:rPr sz="2000" b="1"/>
                  <a:t>Replicating portfolio:</a:t>
                </a:r>
                <a:r>
                  <a:rPr sz="2000"/>
                  <a:t> find the stock + loan package that matches option payoffs → its cost = option value</a:t>
                </a:r>
              </a:p>
              <a:p>
                <a:pPr>
                  <a:spcBef>
                    <a:spcPts val="200"/>
                  </a:spcBef>
                  <a:spcAft>
                    <a:spcPts val="200"/>
                  </a:spcAft>
                </a:pPr>
                <a:r>
                  <a:rPr sz="2000" b="1"/>
                  <a:t>Risk-neutral valuation:</a:t>
                </a:r>
                <a:r>
                  <a:rPr sz="2000"/>
                  <a:t> assume investors are risk-neutral, calculate expected payoff, discount at the risk-free rate</a:t>
                </a:r>
              </a:p>
              <a:p>
                <a:pPr>
                  <a:spcBef>
                    <a:spcPts val="200"/>
                  </a:spcBef>
                  <a:spcAft>
                    <a:spcPts val="200"/>
                  </a:spcAft>
                </a:pPr>
                <a:r>
                  <a:rPr sz="2000" b="1"/>
                  <a:t>Binomial method:</a:t>
                </a:r>
                <a:r>
                  <a:rPr sz="2000"/>
                  <a:t> divide the option’s life into many short periods; work backward from maturity</a:t>
                </a:r>
              </a:p>
              <a:p>
                <a:pPr>
                  <a:spcBef>
                    <a:spcPts val="200"/>
                  </a:spcBef>
                  <a:spcAft>
                    <a:spcPts val="200"/>
                  </a:spcAft>
                </a:pPr>
                <a:r>
                  <a:rPr sz="2000" b="1"/>
                  <a:t>Black-Scholes formula:</a:t>
                </a:r>
                <a:r>
                  <a:rPr sz="2000"/>
                  <a:t> the limit of the binomial method as time steps approach infinity; </a:t>
                </a:r>
                <a14:m>
                  <m:oMath xmlns:m="http://schemas.openxmlformats.org/officeDocument/2006/math">
                    <m:r>
                      <a:rPr lang="en-US">
                        <a:latin typeface="Cambria Math" panose="02040503050406030204"/>
                      </a:rPr>
                      <m:t>𝐶</m:t>
                    </m:r>
                    <m:r>
                      <a:rPr lang="en-US">
                        <a:latin typeface="Cambria Math" panose="02040503050406030204"/>
                      </a:rPr>
                      <m:t>=</m:t>
                    </m:r>
                    <m:r>
                      <a:rPr lang="en-US">
                        <a:latin typeface="Cambria Math" panose="02040503050406030204"/>
                      </a:rPr>
                      <m:t>𝑁</m:t>
                    </m:r>
                    <m:r>
                      <a:rPr lang="en-US">
                        <a:latin typeface="Cambria Math" panose="02040503050406030204"/>
                      </a:rPr>
                      <m:t>(</m:t>
                    </m:r>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1</m:t>
                        </m:r>
                      </m:sub>
                    </m:sSub>
                    <m:r>
                      <a:rPr lang="en-US">
                        <a:latin typeface="Cambria Math" panose="02040503050406030204"/>
                      </a:rPr>
                      <m:t>)</m:t>
                    </m:r>
                    <m:r>
                      <a:rPr lang="en-US">
                        <a:latin typeface="Cambria Math" panose="02040503050406030204"/>
                      </a:rPr>
                      <m:t>𝑆</m:t>
                    </m:r>
                    <m:r>
                      <a:rPr lang="en-US">
                        <a:latin typeface="Cambria Math" panose="02040503050406030204"/>
                      </a:rPr>
                      <m:t>−</m:t>
                    </m:r>
                    <m:r>
                      <a:rPr lang="en-US">
                        <a:latin typeface="Cambria Math" panose="02040503050406030204"/>
                      </a:rPr>
                      <m:t>𝑁</m:t>
                    </m:r>
                    <m:r>
                      <a:rPr lang="en-US">
                        <a:latin typeface="Cambria Math" panose="02040503050406030204"/>
                      </a:rPr>
                      <m:t>(</m:t>
                    </m:r>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2</m:t>
                        </m:r>
                      </m:sub>
                    </m:sSub>
                    <m:r>
                      <a:rPr lang="en-US">
                        <a:latin typeface="Cambria Math" panose="02040503050406030204"/>
                      </a:rPr>
                      <m:t>)</m:t>
                    </m:r>
                    <m:r>
                      <a:rPr lang="en-US">
                        <a:latin typeface="Cambria Math" panose="02040503050406030204"/>
                      </a:rPr>
                      <m:t>𝑃𝑉</m:t>
                    </m:r>
                    <m:r>
                      <a:rPr lang="en-US">
                        <a:latin typeface="Cambria Math" panose="02040503050406030204"/>
                      </a:rPr>
                      <m:t>(</m:t>
                    </m:r>
                    <m:r>
                      <a:rPr lang="en-US">
                        <a:latin typeface="Cambria Math" panose="02040503050406030204"/>
                      </a:rPr>
                      <m:t>𝑋</m:t>
                    </m:r>
                    <m:r>
                      <a:rPr lang="en-US">
                        <a:latin typeface="Cambria Math" panose="02040503050406030204"/>
                      </a:rPr>
                      <m:t>)</m:t>
                    </m:r>
                  </m:oMath>
                </a14:m>
                <a:endParaRPr sz="2000"/>
              </a:p>
              <a:p>
                <a:pPr>
                  <a:spcBef>
                    <a:spcPts val="200"/>
                  </a:spcBef>
                  <a:spcAft>
                    <a:spcPts val="200"/>
                  </a:spcAft>
                </a:pPr>
                <a:r>
                  <a:rPr sz="2000" b="1"/>
                  <a:t>Option risk:</a:t>
                </a:r>
                <a:r>
                  <a:rPr sz="2000"/>
                  <a:t> options are leveraged positions in the underlying stock → always riskier than the stock</a:t>
                </a:r>
              </a:p>
              <a:p>
                <a:pPr>
                  <a:spcBef>
                    <a:spcPts val="200"/>
                  </a:spcBef>
                  <a:spcAft>
                    <a:spcPts val="200"/>
                  </a:spcAft>
                </a:pPr>
                <a:r>
                  <a:rPr sz="2000" b="1"/>
                  <a:t>Early exercise:</a:t>
                </a:r>
                <a:r>
                  <a:rPr sz="2000"/>
                  <a:t> never exercise American calls on non-dividend stocks; may exercise American puts early and American calls on dividend-paying stocks just before ex-dividend dates</a:t>
                </a:r>
              </a:p>
              <a:p>
                <a:pPr>
                  <a:spcBef>
                    <a:spcPts val="200"/>
                  </a:spcBef>
                  <a:spcAft>
                    <a:spcPts val="200"/>
                  </a:spcAft>
                </a:pPr>
                <a:r>
                  <a:rPr sz="2000" b="1"/>
                  <a:t>Implied volatility:</a:t>
                </a:r>
                <a:r>
                  <a:rPr sz="2000"/>
                  <a:t> the volatility the market is pricing into the option; the VIX tracks this for the S&amp;P 500</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276" t="-1493" r="-166" b="-2819"/>
                </a:stretch>
              </a:blipFill>
            </p:spPr>
            <p:txBody>
              <a:bodyPr/>
              <a:lstStyle/>
              <a:p>
                <a:r>
                  <a:rPr lang="en-SG">
                    <a:noFill/>
                  </a:rPr>
                  <a:t> </a:t>
                </a:r>
              </a:p>
            </p:txBody>
          </p:sp>
        </mc:Fallback>
      </mc:AlternateContent>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sz="3000" dirty="0"/>
              <a:t>Appendix: Deriving the Black-Scholes Formula</a:t>
            </a:r>
            <a:br>
              <a:rPr dirty="0"/>
            </a:br>
            <a:r>
              <a:rPr sz="3000" b="1" dirty="0"/>
              <a:t>(Non-Examinable)</a:t>
            </a:r>
            <a:r>
              <a:rPr lang="en-US" sz="3000" b="1" dirty="0"/>
              <a:t> </a:t>
            </a:r>
            <a:r>
              <a:rPr lang="en-US" sz="3000" dirty="0"/>
              <a:t>(See canvas for more details)</a:t>
            </a:r>
            <a:endParaRPr sz="3000" dirty="0"/>
          </a:p>
        </p:txBody>
      </p:sp>
      <p:sp>
        <p:nvSpPr>
          <p:cNvPr id="3" name="Subtitle 2"/>
          <p:cNvSpPr>
            <a:spLocks noGrp="1"/>
          </p:cNvSpPr>
          <p:nvPr>
            <p:ph type="subTitle" idx="1"/>
          </p:nvPr>
        </p:nvSpPr>
        <p:spPr/>
        <p:txBody>
          <a:bodyPr/>
          <a:lstStyle/>
          <a:p>
            <a:r>
              <a:rPr sz="2000"/>
              <a:t>A step-by-step mathematical derivation for the curious student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The Road to Black-Scholes: Overview</a:t>
            </a:r>
          </a:p>
        </p:txBody>
      </p:sp>
      <p:sp>
        <p:nvSpPr>
          <p:cNvPr id="3" name="Content Placeholder 2"/>
          <p:cNvSpPr>
            <a:spLocks noGrp="1"/>
          </p:cNvSpPr>
          <p:nvPr>
            <p:ph idx="1"/>
          </p:nvPr>
        </p:nvSpPr>
        <p:spPr/>
        <p:txBody>
          <a:bodyPr>
            <a:normAutofit lnSpcReduction="10000"/>
          </a:bodyPr>
          <a:lstStyle/>
          <a:p>
            <a:pPr>
              <a:spcBef>
                <a:spcPts val="200"/>
              </a:spcBef>
              <a:spcAft>
                <a:spcPts val="200"/>
              </a:spcAft>
            </a:pPr>
            <a:r>
              <a:rPr sz="2000" b="1"/>
              <a:t>The goal:</a:t>
            </a:r>
            <a:r>
              <a:rPr sz="2000"/>
              <a:t> find the fair price of a European call option before maturity</a:t>
            </a:r>
          </a:p>
          <a:p>
            <a:pPr>
              <a:spcBef>
                <a:spcPts val="200"/>
              </a:spcBef>
              <a:spcAft>
                <a:spcPts val="200"/>
              </a:spcAft>
            </a:pPr>
            <a:r>
              <a:rPr sz="2000" b="1"/>
              <a:t>The strategy:</a:t>
            </a:r>
            <a:r>
              <a:rPr sz="2000"/>
              <a:t> construct a portfolio of stock + borrowing that perfectly replicates the option payoff</a:t>
            </a:r>
          </a:p>
          <a:p>
            <a:pPr lvl="1">
              <a:spcBef>
                <a:spcPts val="200"/>
              </a:spcBef>
              <a:spcAft>
                <a:spcPts val="200"/>
              </a:spcAft>
            </a:pPr>
            <a:r>
              <a:rPr sz="2000"/>
              <a:t>If two portfolios have identical payoffs, they must have the same price (no arbitrage)</a:t>
            </a:r>
          </a:p>
          <a:p>
            <a:pPr>
              <a:spcBef>
                <a:spcPts val="200"/>
              </a:spcBef>
              <a:spcAft>
                <a:spcPts val="200"/>
              </a:spcAft>
              <a:buNone/>
            </a:pPr>
            <a:r>
              <a:rPr sz="2000" b="1"/>
              <a:t>The journey in 7 steps:</a:t>
            </a:r>
          </a:p>
          <a:p>
            <a:pPr lvl="1">
              <a:spcBef>
                <a:spcPts val="200"/>
              </a:spcBef>
              <a:spcAft>
                <a:spcPts val="200"/>
              </a:spcAft>
            </a:pPr>
            <a:r>
              <a:rPr sz="2000"/>
              <a:t>1. Model how stock prices move (random walk)</a:t>
            </a:r>
          </a:p>
          <a:p>
            <a:pPr lvl="1">
              <a:spcBef>
                <a:spcPts val="200"/>
              </a:spcBef>
              <a:spcAft>
                <a:spcPts val="200"/>
              </a:spcAft>
            </a:pPr>
            <a:r>
              <a:rPr sz="2000"/>
              <a:t>2. Learn a calculus rule for functions of random variables (Itô’s Lemma)</a:t>
            </a:r>
          </a:p>
          <a:p>
            <a:pPr lvl="1">
              <a:spcBef>
                <a:spcPts val="200"/>
              </a:spcBef>
              <a:spcAft>
                <a:spcPts val="200"/>
              </a:spcAft>
            </a:pPr>
            <a:r>
              <a:rPr sz="2000"/>
              <a:t>3. Build a risk-free portfolio by combining the option with stock</a:t>
            </a:r>
          </a:p>
          <a:p>
            <a:pPr lvl="1">
              <a:spcBef>
                <a:spcPts val="200"/>
              </a:spcBef>
              <a:spcAft>
                <a:spcPts val="200"/>
              </a:spcAft>
            </a:pPr>
            <a:r>
              <a:rPr sz="2000"/>
              <a:t>4. Derive a differential equation the option price must satisfy (Black-Scholes PDE)</a:t>
            </a:r>
          </a:p>
          <a:p>
            <a:pPr lvl="1">
              <a:spcBef>
                <a:spcPts val="200"/>
              </a:spcBef>
              <a:spcAft>
                <a:spcPts val="200"/>
              </a:spcAft>
            </a:pPr>
            <a:r>
              <a:rPr sz="2000"/>
              <a:t>5. Notice that investor risk preferences disappear from the equation</a:t>
            </a:r>
          </a:p>
          <a:p>
            <a:pPr lvl="1">
              <a:spcBef>
                <a:spcPts val="200"/>
              </a:spcBef>
              <a:spcAft>
                <a:spcPts val="200"/>
              </a:spcAft>
            </a:pPr>
            <a:r>
              <a:rPr sz="2000"/>
              <a:t>6. Solve the equation using the risk-neutral trick</a:t>
            </a:r>
          </a:p>
          <a:p>
            <a:pPr lvl="1">
              <a:spcBef>
                <a:spcPts val="200"/>
              </a:spcBef>
              <a:spcAft>
                <a:spcPts val="200"/>
              </a:spcAft>
            </a:pPr>
            <a:r>
              <a:rPr sz="2000"/>
              <a:t>7. Arrive at the formula and interpret it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Step 1: Modelling Stock Price Movements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a:spcBef>
                    <a:spcPts val="200"/>
                  </a:spcBef>
                  <a:spcAft>
                    <a:spcPts val="200"/>
                  </a:spcAft>
                </a:pPr>
                <a:r>
                  <a:rPr sz="2000"/>
                  <a:t>Stock prices are unpredictable — we model them as a random walk in continuous time</a:t>
                </a:r>
              </a:p>
              <a:p>
                <a:pPr>
                  <a:spcBef>
                    <a:spcPts val="200"/>
                  </a:spcBef>
                  <a:spcAft>
                    <a:spcPts val="200"/>
                  </a:spcAft>
                </a:pPr>
                <a:r>
                  <a:rPr sz="2000" b="1"/>
                  <a:t>The model:</a:t>
                </a:r>
                <a:r>
                  <a:rPr sz="2000"/>
                  <a:t> Geometric Brownian Motion (GBM)</a:t>
                </a:r>
              </a:p>
              <a:p>
                <a:pPr lvl="1">
                  <a:spcBef>
                    <a:spcPts val="200"/>
                  </a:spcBef>
                  <a:spcAft>
                    <a:spcPts val="200"/>
                  </a:spcAft>
                </a:pPr>
                <a14:m>
                  <m:oMath xmlns:m="http://schemas.openxmlformats.org/officeDocument/2006/math">
                    <m:f>
                      <m:fPr>
                        <m:ctrlPr>
                          <a:rPr lang="en-US" i="1">
                            <a:latin typeface="Cambria Math" panose="02040503050406030204" pitchFamily="18" charset="0"/>
                          </a:rPr>
                        </m:ctrlPr>
                      </m:fPr>
                      <m:num>
                        <m:r>
                          <a:rPr lang="en-US">
                            <a:latin typeface="Cambria Math" panose="02040503050406030204"/>
                          </a:rPr>
                          <m:t>𝑑𝑆</m:t>
                        </m:r>
                      </m:num>
                      <m:den>
                        <m:r>
                          <a:rPr lang="en-US">
                            <a:latin typeface="Cambria Math" panose="02040503050406030204"/>
                          </a:rPr>
                          <m:t>𝑆</m:t>
                        </m:r>
                      </m:den>
                    </m:f>
                    <m:r>
                      <a:rPr lang="en-US">
                        <a:latin typeface="Cambria Math" panose="02040503050406030204"/>
                      </a:rPr>
                      <m:t>=</m:t>
                    </m:r>
                    <m:r>
                      <a:rPr lang="en-US">
                        <a:latin typeface="Cambria Math" panose="02040503050406030204"/>
                      </a:rPr>
                      <m:t>𝜇</m:t>
                    </m:r>
                    <m:r>
                      <a:rPr lang="en-US">
                        <a:latin typeface="Cambria Math" panose="02040503050406030204"/>
                      </a:rPr>
                      <m:t>𝑑𝑡</m:t>
                    </m:r>
                    <m:r>
                      <a:rPr lang="en-US">
                        <a:latin typeface="Cambria Math" panose="02040503050406030204"/>
                      </a:rPr>
                      <m:t>+</m:t>
                    </m:r>
                    <m:r>
                      <a:rPr lang="en-US">
                        <a:latin typeface="Cambria Math" panose="02040503050406030204"/>
                      </a:rPr>
                      <m:t>𝜎</m:t>
                    </m:r>
                    <m:r>
                      <a:rPr lang="en-US">
                        <a:latin typeface="Cambria Math" panose="02040503050406030204"/>
                      </a:rPr>
                      <m:t>𝑑𝑊</m:t>
                    </m:r>
                  </m:oMath>
                </a14:m>
                <a:endParaRPr sz="2000"/>
              </a:p>
              <a:p>
                <a:pPr>
                  <a:spcBef>
                    <a:spcPts val="200"/>
                  </a:spcBef>
                  <a:spcAft>
                    <a:spcPts val="200"/>
                  </a:spcAft>
                </a:pPr>
                <a:r>
                  <a:rPr sz="2000"/>
                  <a:t>In words: the percentage change in stock price over a tiny interval </a:t>
                </a:r>
                <a14:m>
                  <m:oMath xmlns:m="http://schemas.openxmlformats.org/officeDocument/2006/math">
                    <m:r>
                      <a:rPr lang="en-US">
                        <a:latin typeface="Cambria Math" panose="02040503050406030204"/>
                      </a:rPr>
                      <m:t>𝑑𝑡</m:t>
                    </m:r>
                  </m:oMath>
                </a14:m>
                <a:r>
                  <a:rPr sz="2000"/>
                  <a:t> has two parts:</a:t>
                </a:r>
              </a:p>
              <a:p>
                <a:pPr lvl="1">
                  <a:spcBef>
                    <a:spcPts val="200"/>
                  </a:spcBef>
                  <a:spcAft>
                    <a:spcPts val="200"/>
                  </a:spcAft>
                </a:pPr>
                <a:r>
                  <a:rPr sz="2000" b="1"/>
                  <a:t>Drift:</a:t>
                </a:r>
                <a:r>
                  <a:rPr sz="2000"/>
                  <a:t> </a:t>
                </a:r>
                <a14:m>
                  <m:oMath xmlns:m="http://schemas.openxmlformats.org/officeDocument/2006/math">
                    <m:r>
                      <a:rPr lang="en-US">
                        <a:latin typeface="Cambria Math" panose="02040503050406030204"/>
                      </a:rPr>
                      <m:t>𝜇</m:t>
                    </m:r>
                    <m:r>
                      <a:rPr lang="en-US">
                        <a:latin typeface="Cambria Math" panose="02040503050406030204"/>
                      </a:rPr>
                      <m:t>𝑑𝑡</m:t>
                    </m:r>
                  </m:oMath>
                </a14:m>
                <a:r>
                  <a:rPr sz="2000"/>
                  <a:t> — the expected return (like gravity pulling the price upward)</a:t>
                </a:r>
              </a:p>
              <a:p>
                <a:pPr lvl="1">
                  <a:spcBef>
                    <a:spcPts val="200"/>
                  </a:spcBef>
                  <a:spcAft>
                    <a:spcPts val="200"/>
                  </a:spcAft>
                </a:pPr>
                <a:r>
                  <a:rPr sz="2000" b="1"/>
                  <a:t>Random shock:</a:t>
                </a:r>
                <a:r>
                  <a:rPr sz="2000"/>
                  <a:t> </a:t>
                </a:r>
                <a14:m>
                  <m:oMath xmlns:m="http://schemas.openxmlformats.org/officeDocument/2006/math">
                    <m:r>
                      <a:rPr lang="en-US">
                        <a:latin typeface="Cambria Math" panose="02040503050406030204"/>
                      </a:rPr>
                      <m:t>𝜎</m:t>
                    </m:r>
                    <m:r>
                      <a:rPr lang="en-US">
                        <a:latin typeface="Cambria Math" panose="02040503050406030204"/>
                      </a:rPr>
                      <m:t>𝑑𝑊</m:t>
                    </m:r>
                  </m:oMath>
                </a14:m>
                <a:r>
                  <a:rPr sz="2000"/>
                  <a:t> — unpredictable noise, where </a:t>
                </a:r>
                <a14:m>
                  <m:oMath xmlns:m="http://schemas.openxmlformats.org/officeDocument/2006/math">
                    <m:r>
                      <a:rPr lang="en-US">
                        <a:latin typeface="Cambria Math" panose="02040503050406030204"/>
                      </a:rPr>
                      <m:t>𝑑𝑊</m:t>
                    </m:r>
                  </m:oMath>
                </a14:m>
                <a:r>
                  <a:rPr sz="2000"/>
                  <a:t> is a draw from </a:t>
                </a:r>
                <a14:m>
                  <m:oMath xmlns:m="http://schemas.openxmlformats.org/officeDocument/2006/math">
                    <m:r>
                      <a:rPr lang="en-US">
                        <a:latin typeface="Cambria Math" panose="02040503050406030204"/>
                      </a:rPr>
                      <m:t>𝑁</m:t>
                    </m:r>
                    <m:r>
                      <a:rPr lang="en-US">
                        <a:latin typeface="Cambria Math" panose="02040503050406030204"/>
                      </a:rPr>
                      <m:t>(0,</m:t>
                    </m:r>
                    <m:r>
                      <a:rPr lang="en-US">
                        <a:latin typeface="Cambria Math" panose="02040503050406030204"/>
                      </a:rPr>
                      <m:t>𝑑𝑡</m:t>
                    </m:r>
                    <m:r>
                      <a:rPr lang="en-US">
                        <a:latin typeface="Cambria Math" panose="02040503050406030204"/>
                      </a:rPr>
                      <m:t>)</m:t>
                    </m:r>
                  </m:oMath>
                </a14:m>
                <a:endParaRPr sz="2000"/>
              </a:p>
              <a:p>
                <a:pPr>
                  <a:spcBef>
                    <a:spcPts val="200"/>
                  </a:spcBef>
                  <a:spcAft>
                    <a:spcPts val="200"/>
                  </a:spcAft>
                </a:pPr>
                <a14:m>
                  <m:oMath xmlns:m="http://schemas.openxmlformats.org/officeDocument/2006/math">
                    <m:r>
                      <a:rPr lang="en-US">
                        <a:latin typeface="Cambria Math" panose="02040503050406030204"/>
                      </a:rPr>
                      <m:t>𝜇</m:t>
                    </m:r>
                  </m:oMath>
                </a14:m>
                <a:r>
                  <a:rPr sz="2000"/>
                  <a:t> = expected return per year, </a:t>
                </a:r>
                <a14:m>
                  <m:oMath xmlns:m="http://schemas.openxmlformats.org/officeDocument/2006/math">
                    <m:r>
                      <a:rPr lang="en-US">
                        <a:latin typeface="Cambria Math" panose="02040503050406030204"/>
                      </a:rPr>
                      <m:t>𝜎</m:t>
                    </m:r>
                  </m:oMath>
                </a14:m>
                <a:r>
                  <a:rPr sz="2000"/>
                  <a:t> = volatility (standard deviation of annual returns)</a:t>
                </a:r>
              </a:p>
              <a:p>
                <a:pPr>
                  <a:spcBef>
                    <a:spcPts val="200"/>
                  </a:spcBef>
                  <a:spcAft>
                    <a:spcPts val="200"/>
                  </a:spcAft>
                </a:pPr>
                <a:r>
                  <a:rPr sz="2000" b="1"/>
                  <a:t>Why geometric?</a:t>
                </a:r>
                <a:r>
                  <a:rPr sz="2000"/>
                  <a:t> Percentage changes (not dollar changes) are normally distributed, so the stock price can never go negative</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276"/>
                </a:stretch>
              </a:blipFill>
            </p:spPr>
            <p:txBody>
              <a:bodyPr/>
              <a:lstStyle/>
              <a:p>
                <a:r>
                  <a:rPr lang="en-SG">
                    <a:noFill/>
                  </a:rPr>
                  <a:t> </a:t>
                </a:r>
              </a:p>
            </p:txBody>
          </p:sp>
        </mc:Fallback>
      </mc:AlternateContent>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Step 1 (cont.): The Wiener Process W</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fontScale="92500" lnSpcReduction="10000"/>
              </a:bodyPr>
              <a:lstStyle/>
              <a:p>
                <a:pPr>
                  <a:spcBef>
                    <a:spcPts val="200"/>
                  </a:spcBef>
                  <a:spcAft>
                    <a:spcPts val="200"/>
                  </a:spcAft>
                </a:pPr>
                <a14:m>
                  <m:oMath xmlns:m="http://schemas.openxmlformats.org/officeDocument/2006/math">
                    <m:sSub>
                      <m:sSubPr>
                        <m:ctrlPr>
                          <a:rPr lang="en-US" i="1">
                            <a:latin typeface="Cambria Math" panose="02040503050406030204" pitchFamily="18" charset="0"/>
                          </a:rPr>
                        </m:ctrlPr>
                      </m:sSubPr>
                      <m:e>
                        <m:r>
                          <a:rPr lang="en-US">
                            <a:latin typeface="Cambria Math" panose="02040503050406030204"/>
                          </a:rPr>
                          <m:t>𝑊</m:t>
                        </m:r>
                      </m:e>
                      <m:sub>
                        <m:r>
                          <a:rPr lang="en-US">
                            <a:latin typeface="Cambria Math" panose="02040503050406030204"/>
                          </a:rPr>
                          <m:t>𝑡</m:t>
                        </m:r>
                      </m:sub>
                    </m:sSub>
                  </m:oMath>
                </a14:m>
                <a:r>
                  <a:rPr sz="2000" b="1"/>
                  <a:t> is a Wiener process</a:t>
                </a:r>
                <a:r>
                  <a:rPr sz="2000"/>
                  <a:t> (also called Brownian motion) — a mathematical model of pure randomness</a:t>
                </a:r>
              </a:p>
              <a:p>
                <a:pPr>
                  <a:spcBef>
                    <a:spcPts val="200"/>
                  </a:spcBef>
                  <a:spcAft>
                    <a:spcPts val="200"/>
                  </a:spcAft>
                  <a:buNone/>
                </a:pPr>
                <a:r>
                  <a:rPr sz="2000" b="1"/>
                  <a:t>Properties:</a:t>
                </a:r>
              </a:p>
              <a:p>
                <a:pPr lvl="1">
                  <a:spcBef>
                    <a:spcPts val="200"/>
                  </a:spcBef>
                  <a:spcAft>
                    <a:spcPts val="200"/>
                  </a:spcAft>
                </a:pPr>
                <a14:m>
                  <m:oMath xmlns:m="http://schemas.openxmlformats.org/officeDocument/2006/math">
                    <m:sSub>
                      <m:sSubPr>
                        <m:ctrlPr>
                          <a:rPr lang="en-US" i="1">
                            <a:latin typeface="Cambria Math" panose="02040503050406030204" pitchFamily="18" charset="0"/>
                          </a:rPr>
                        </m:ctrlPr>
                      </m:sSubPr>
                      <m:e>
                        <m:r>
                          <a:rPr lang="en-US">
                            <a:latin typeface="Cambria Math" panose="02040503050406030204"/>
                          </a:rPr>
                          <m:t>𝑊</m:t>
                        </m:r>
                      </m:e>
                      <m:sub>
                        <m:r>
                          <a:rPr lang="en-US">
                            <a:latin typeface="Cambria Math" panose="02040503050406030204"/>
                          </a:rPr>
                          <m:t>0</m:t>
                        </m:r>
                      </m:sub>
                    </m:sSub>
                    <m:r>
                      <a:rPr lang="en-US">
                        <a:latin typeface="Cambria Math" panose="02040503050406030204"/>
                      </a:rPr>
                      <m:t>=</m:t>
                    </m:r>
                    <m:r>
                      <a:rPr lang="en-US">
                        <a:latin typeface="Cambria Math" panose="02040503050406030204"/>
                      </a:rPr>
                      <m:t>0</m:t>
                    </m:r>
                  </m:oMath>
                </a14:m>
                <a:r>
                  <a:rPr sz="2000"/>
                  <a:t> (starts at zero)</a:t>
                </a:r>
              </a:p>
              <a:p>
                <a:pPr lvl="1">
                  <a:spcBef>
                    <a:spcPts val="200"/>
                  </a:spcBef>
                  <a:spcAft>
                    <a:spcPts val="200"/>
                  </a:spcAft>
                </a:pPr>
                <a:r>
                  <a:rPr sz="2000"/>
                  <a:t>Increments </a:t>
                </a:r>
                <a14:m>
                  <m:oMath xmlns:m="http://schemas.openxmlformats.org/officeDocument/2006/math">
                    <m:sSub>
                      <m:sSubPr>
                        <m:ctrlPr>
                          <a:rPr lang="en-US" i="1">
                            <a:latin typeface="Cambria Math" panose="02040503050406030204" pitchFamily="18" charset="0"/>
                          </a:rPr>
                        </m:ctrlPr>
                      </m:sSubPr>
                      <m:e>
                        <m:r>
                          <a:rPr lang="en-US">
                            <a:latin typeface="Cambria Math" panose="02040503050406030204"/>
                          </a:rPr>
                          <m:t>𝑊</m:t>
                        </m:r>
                      </m:e>
                      <m:sub>
                        <m:r>
                          <a:rPr lang="en-US">
                            <a:latin typeface="Cambria Math" panose="02040503050406030204"/>
                          </a:rPr>
                          <m:t>𝑡</m:t>
                        </m:r>
                        <m:r>
                          <a:rPr lang="en-US">
                            <a:latin typeface="Cambria Math" panose="02040503050406030204"/>
                          </a:rPr>
                          <m:t>+</m:t>
                        </m:r>
                        <m:r>
                          <a:rPr lang="en-US">
                            <a:latin typeface="Cambria Math" panose="02040503050406030204"/>
                          </a:rPr>
                          <m:t>𝛥</m:t>
                        </m:r>
                        <m:r>
                          <a:rPr lang="en-US">
                            <a:latin typeface="Cambria Math" panose="02040503050406030204"/>
                          </a:rPr>
                          <m:t>𝑡</m:t>
                        </m:r>
                      </m:sub>
                    </m:sSub>
                    <m:r>
                      <a:rPr lang="en-US">
                        <a:latin typeface="Cambria Math" panose="02040503050406030204"/>
                      </a:rPr>
                      <m:t>−</m:t>
                    </m:r>
                    <m:sSub>
                      <m:sSubPr>
                        <m:ctrlPr>
                          <a:rPr lang="en-US" i="1">
                            <a:latin typeface="Cambria Math" panose="02040503050406030204" pitchFamily="18" charset="0"/>
                          </a:rPr>
                        </m:ctrlPr>
                      </m:sSubPr>
                      <m:e>
                        <m:r>
                          <a:rPr lang="en-US">
                            <a:latin typeface="Cambria Math" panose="02040503050406030204"/>
                          </a:rPr>
                          <m:t>𝑊</m:t>
                        </m:r>
                      </m:e>
                      <m:sub>
                        <m:r>
                          <a:rPr lang="en-US">
                            <a:latin typeface="Cambria Math" panose="02040503050406030204"/>
                          </a:rPr>
                          <m:t>𝑡</m:t>
                        </m:r>
                      </m:sub>
                    </m:sSub>
                    <m:r>
                      <a:rPr lang="en-US">
                        <a:latin typeface="Cambria Math" panose="02040503050406030204"/>
                      </a:rPr>
                      <m:t>~</m:t>
                    </m:r>
                    <m:r>
                      <a:rPr lang="en-US">
                        <a:latin typeface="Cambria Math" panose="02040503050406030204"/>
                      </a:rPr>
                      <m:t>𝑁</m:t>
                    </m:r>
                    <m:r>
                      <a:rPr lang="en-US">
                        <a:latin typeface="Cambria Math" panose="02040503050406030204"/>
                      </a:rPr>
                      <m:t>(</m:t>
                    </m:r>
                    <m:r>
                      <a:rPr lang="en-US">
                        <a:latin typeface="Cambria Math" panose="02040503050406030204"/>
                      </a:rPr>
                      <m:t>0</m:t>
                    </m:r>
                    <m:r>
                      <a:rPr lang="en-US">
                        <a:latin typeface="Cambria Math" panose="02040503050406030204"/>
                      </a:rPr>
                      <m:t>,</m:t>
                    </m:r>
                    <m:r>
                      <a:rPr lang="en-US">
                        <a:latin typeface="Cambria Math" panose="02040503050406030204"/>
                      </a:rPr>
                      <m:t>𝛥</m:t>
                    </m:r>
                    <m:r>
                      <a:rPr lang="en-US">
                        <a:latin typeface="Cambria Math" panose="02040503050406030204"/>
                      </a:rPr>
                      <m:t>𝑡</m:t>
                    </m:r>
                    <m:r>
                      <a:rPr lang="en-US">
                        <a:latin typeface="Cambria Math" panose="02040503050406030204"/>
                      </a:rPr>
                      <m:t>)</m:t>
                    </m:r>
                  </m:oMath>
                </a14:m>
                <a:r>
                  <a:rPr sz="2000"/>
                  <a:t> (normally distributed with variance = time elapsed)</a:t>
                </a:r>
              </a:p>
              <a:p>
                <a:pPr lvl="1">
                  <a:spcBef>
                    <a:spcPts val="200"/>
                  </a:spcBef>
                  <a:spcAft>
                    <a:spcPts val="200"/>
                  </a:spcAft>
                </a:pPr>
                <a:r>
                  <a:rPr sz="2000"/>
                  <a:t>Increments over non-overlapping intervals are independent</a:t>
                </a:r>
              </a:p>
              <a:p>
                <a:pPr lvl="1">
                  <a:spcBef>
                    <a:spcPts val="200"/>
                  </a:spcBef>
                  <a:spcAft>
                    <a:spcPts val="200"/>
                  </a:spcAft>
                </a:pPr>
                <a:r>
                  <a:rPr sz="2000"/>
                  <a:t>Paths are continuous but extremely jagged (nowhere differentiable)</a:t>
                </a:r>
              </a:p>
              <a:p>
                <a:pPr>
                  <a:spcBef>
                    <a:spcPts val="200"/>
                  </a:spcBef>
                  <a:spcAft>
                    <a:spcPts val="200"/>
                  </a:spcAft>
                </a:pPr>
                <a:r>
                  <a:rPr sz="2000" b="1"/>
                  <a:t>The increment</a:t>
                </a:r>
                <a:r>
                  <a:rPr sz="2000"/>
                  <a:t> </a:t>
                </a:r>
                <a14:m>
                  <m:oMath xmlns:m="http://schemas.openxmlformats.org/officeDocument/2006/math">
                    <m:r>
                      <a:rPr lang="en-US">
                        <a:latin typeface="Cambria Math" panose="02040503050406030204"/>
                      </a:rPr>
                      <m:t>𝑑𝑊</m:t>
                    </m:r>
                  </m:oMath>
                </a14:m>
                <a:r>
                  <a:rPr sz="2000"/>
                  <a:t> over an infinitesimal time </a:t>
                </a:r>
                <a14:m>
                  <m:oMath xmlns:m="http://schemas.openxmlformats.org/officeDocument/2006/math">
                    <m:r>
                      <a:rPr lang="en-US">
                        <a:latin typeface="Cambria Math" panose="02040503050406030204"/>
                      </a:rPr>
                      <m:t>𝑑𝑡</m:t>
                    </m:r>
                  </m:oMath>
                </a14:m>
                <a:r>
                  <a:rPr sz="2000"/>
                  <a:t>:</a:t>
                </a:r>
              </a:p>
              <a:p>
                <a:pPr lvl="1">
                  <a:spcBef>
                    <a:spcPts val="200"/>
                  </a:spcBef>
                  <a:spcAft>
                    <a:spcPts val="200"/>
                  </a:spcAft>
                </a:pPr>
                <a14:m>
                  <m:oMath xmlns:m="http://schemas.openxmlformats.org/officeDocument/2006/math">
                    <m:r>
                      <a:rPr lang="en-US">
                        <a:latin typeface="Cambria Math" panose="02040503050406030204"/>
                      </a:rPr>
                      <m:t>𝑑𝑊</m:t>
                    </m:r>
                    <m:r>
                      <a:rPr lang="en-US">
                        <a:latin typeface="Cambria Math" panose="02040503050406030204"/>
                      </a:rPr>
                      <m:t>=</m:t>
                    </m:r>
                    <m:r>
                      <a:rPr lang="en-US">
                        <a:latin typeface="Cambria Math" panose="02040503050406030204"/>
                      </a:rPr>
                      <m:t>𝜖</m:t>
                    </m:r>
                    <m:rad>
                      <m:radPr>
                        <m:degHide m:val="on"/>
                        <m:ctrlPr>
                          <a:rPr lang="en-US" i="1">
                            <a:latin typeface="Cambria Math" panose="02040503050406030204" pitchFamily="18" charset="0"/>
                          </a:rPr>
                        </m:ctrlPr>
                      </m:radPr>
                      <m:deg/>
                      <m:e>
                        <m:r>
                          <a:rPr lang="en-US">
                            <a:latin typeface="Cambria Math" panose="02040503050406030204"/>
                          </a:rPr>
                          <m:t>𝑑𝑡</m:t>
                        </m:r>
                      </m:e>
                    </m:rad>
                  </m:oMath>
                </a14:m>
                <a:r>
                  <a:rPr sz="2000"/>
                  <a:t> where </a:t>
                </a:r>
                <a14:m>
                  <m:oMath xmlns:m="http://schemas.openxmlformats.org/officeDocument/2006/math">
                    <m:r>
                      <a:rPr lang="en-US">
                        <a:latin typeface="Cambria Math" panose="02040503050406030204"/>
                      </a:rPr>
                      <m:t>𝜖</m:t>
                    </m:r>
                    <m:r>
                      <a:rPr lang="en-US">
                        <a:latin typeface="Cambria Math" panose="02040503050406030204"/>
                      </a:rPr>
                      <m:t>~</m:t>
                    </m:r>
                    <m:r>
                      <a:rPr lang="en-US">
                        <a:latin typeface="Cambria Math" panose="02040503050406030204"/>
                      </a:rPr>
                      <m:t>𝑁</m:t>
                    </m:r>
                    <m:r>
                      <a:rPr lang="en-US">
                        <a:latin typeface="Cambria Math" panose="02040503050406030204"/>
                      </a:rPr>
                      <m:t>(</m:t>
                    </m:r>
                    <m:r>
                      <a:rPr lang="en-US">
                        <a:latin typeface="Cambria Math" panose="02040503050406030204"/>
                      </a:rPr>
                      <m:t>0</m:t>
                    </m:r>
                    <m:r>
                      <a:rPr lang="en-US">
                        <a:latin typeface="Cambria Math" panose="02040503050406030204"/>
                      </a:rPr>
                      <m:t>,</m:t>
                    </m:r>
                    <m:r>
                      <a:rPr lang="en-US">
                        <a:latin typeface="Cambria Math" panose="02040503050406030204"/>
                      </a:rPr>
                      <m:t>1</m:t>
                    </m:r>
                    <m:r>
                      <a:rPr lang="en-US">
                        <a:latin typeface="Cambria Math" panose="02040503050406030204"/>
                      </a:rPr>
                      <m:t>)</m:t>
                    </m:r>
                  </m:oMath>
                </a14:m>
                <a:endParaRPr sz="2000"/>
              </a:p>
              <a:p>
                <a:pPr lvl="1">
                  <a:spcBef>
                    <a:spcPts val="200"/>
                  </a:spcBef>
                  <a:spcAft>
                    <a:spcPts val="200"/>
                  </a:spcAft>
                </a:pPr>
                <a14:m>
                  <m:oMath xmlns:m="http://schemas.openxmlformats.org/officeDocument/2006/math">
                    <m:r>
                      <a:rPr lang="en-US">
                        <a:latin typeface="Cambria Math" panose="02040503050406030204"/>
                      </a:rPr>
                      <m:t>𝐸</m:t>
                    </m:r>
                    <m:r>
                      <a:rPr lang="en-US">
                        <a:latin typeface="Cambria Math" panose="02040503050406030204"/>
                      </a:rPr>
                      <m:t>(</m:t>
                    </m:r>
                    <m:r>
                      <a:rPr lang="en-US">
                        <a:latin typeface="Cambria Math" panose="02040503050406030204"/>
                      </a:rPr>
                      <m:t>𝑑𝑊</m:t>
                    </m:r>
                    <m:r>
                      <a:rPr lang="en-US">
                        <a:latin typeface="Cambria Math" panose="02040503050406030204"/>
                      </a:rPr>
                      <m:t>)=</m:t>
                    </m:r>
                    <m:r>
                      <a:rPr lang="en-US">
                        <a:latin typeface="Cambria Math" panose="02040503050406030204"/>
                      </a:rPr>
                      <m:t>0</m:t>
                    </m:r>
                  </m:oMath>
                </a14:m>
                <a:r>
                  <a:rPr sz="2000"/>
                  <a:t>, </a:t>
                </a:r>
                <a14:m>
                  <m:oMath xmlns:m="http://schemas.openxmlformats.org/officeDocument/2006/math">
                    <m:r>
                      <a:rPr lang="en-US">
                        <a:latin typeface="Cambria Math" panose="02040503050406030204"/>
                      </a:rPr>
                      <m:t>𝐸</m:t>
                    </m:r>
                    <m:r>
                      <a:rPr lang="en-US">
                        <a:latin typeface="Cambria Math" panose="02040503050406030204"/>
                      </a:rPr>
                      <m:t>(</m:t>
                    </m:r>
                    <m:r>
                      <a:rPr lang="en-US">
                        <a:latin typeface="Cambria Math" panose="02040503050406030204"/>
                      </a:rPr>
                      <m:t>𝑑</m:t>
                    </m:r>
                    <m:sSup>
                      <m:sSupPr>
                        <m:ctrlPr>
                          <a:rPr lang="en-US" i="1">
                            <a:latin typeface="Cambria Math" panose="02040503050406030204" pitchFamily="18" charset="0"/>
                          </a:rPr>
                        </m:ctrlPr>
                      </m:sSupPr>
                      <m:e>
                        <m:r>
                          <a:rPr lang="en-US">
                            <a:latin typeface="Cambria Math" panose="02040503050406030204"/>
                          </a:rPr>
                          <m:t>𝑊</m:t>
                        </m:r>
                      </m:e>
                      <m:sup>
                        <m:r>
                          <a:rPr lang="en-US">
                            <a:latin typeface="Cambria Math" panose="02040503050406030204"/>
                          </a:rPr>
                          <m:t>2</m:t>
                        </m:r>
                      </m:sup>
                    </m:sSup>
                    <m:r>
                      <a:rPr lang="en-US">
                        <a:latin typeface="Cambria Math" panose="02040503050406030204"/>
                      </a:rPr>
                      <m:t>)=</m:t>
                    </m:r>
                    <m:r>
                      <a:rPr lang="en-US">
                        <a:latin typeface="Cambria Math" panose="02040503050406030204"/>
                      </a:rPr>
                      <m:t>𝑑𝑡</m:t>
                    </m:r>
                  </m:oMath>
                </a14:m>
                <a:endParaRPr sz="2000"/>
              </a:p>
              <a:p>
                <a:pPr>
                  <a:spcBef>
                    <a:spcPts val="200"/>
                  </a:spcBef>
                  <a:spcAft>
                    <a:spcPts val="200"/>
                  </a:spcAft>
                </a:pPr>
                <a:r>
                  <a:rPr sz="2000"/>
                  <a:t>The key surprise: </a:t>
                </a:r>
                <a14:m>
                  <m:oMath xmlns:m="http://schemas.openxmlformats.org/officeDocument/2006/math">
                    <m:d>
                      <m:dPr>
                        <m:endChr m:val=""/>
                        <m:sepChr m:val="="/>
                        <m:ctrlPr>
                          <a:rPr lang="en-US" i="1">
                            <a:latin typeface="Cambria Math" panose="02040503050406030204" pitchFamily="18" charset="0"/>
                          </a:rPr>
                        </m:ctrlPr>
                      </m:dPr>
                      <m:e>
                        <m:r>
                          <a:rPr lang="en-US">
                            <a:latin typeface="Cambria Math" panose="02040503050406030204"/>
                          </a:rPr>
                          <m:t>𝑑𝑊</m:t>
                        </m:r>
                        <m:sSup>
                          <m:sSupPr>
                            <m:ctrlPr>
                              <a:rPr lang="en-US" i="1">
                                <a:latin typeface="Cambria Math" panose="02040503050406030204" pitchFamily="18" charset="0"/>
                              </a:rPr>
                            </m:ctrlPr>
                          </m:sSupPr>
                          <m:e>
                            <m:r>
                              <a:rPr lang="en-US">
                                <a:latin typeface="Cambria Math" panose="02040503050406030204"/>
                              </a:rPr>
                              <m:t>)</m:t>
                            </m:r>
                          </m:e>
                          <m:sup>
                            <m:r>
                              <a:rPr lang="en-US">
                                <a:latin typeface="Cambria Math" panose="02040503050406030204"/>
                              </a:rPr>
                              <m:t>2</m:t>
                            </m:r>
                          </m:sup>
                        </m:sSup>
                      </m:e>
                      <m:e>
                        <m:r>
                          <a:rPr lang="en-US">
                            <a:latin typeface="Cambria Math" panose="02040503050406030204"/>
                          </a:rPr>
                          <m:t>𝑑𝑡</m:t>
                        </m:r>
                      </m:e>
                    </m:d>
                  </m:oMath>
                </a14:m>
                <a:r>
                  <a:rPr sz="2000"/>
                  <a:t> (not zero!) — this is what makes stochastic calculus different from ordinary calculus</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497"/>
                </a:stretch>
              </a:blipFill>
            </p:spPr>
            <p:txBody>
              <a:bodyPr/>
              <a:lstStyle/>
              <a:p>
                <a:r>
                  <a:rPr lang="en-SG">
                    <a:noFill/>
                  </a:rPr>
                  <a:t> </a:t>
                </a:r>
              </a:p>
            </p:txBody>
          </p:sp>
        </mc:Fallback>
      </mc:AlternateContent>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Step 2: Itô’s Lemma — Why We Need a New Chain Rule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a:spcBef>
                    <a:spcPts val="200"/>
                  </a:spcBef>
                  <a:spcAft>
                    <a:spcPts val="200"/>
                  </a:spcAft>
                </a:pPr>
                <a:r>
                  <a:rPr sz="2000"/>
                  <a:t>In ordinary calculus, if </a:t>
                </a:r>
                <a14:m>
                  <m:oMath xmlns:m="http://schemas.openxmlformats.org/officeDocument/2006/math">
                    <m:r>
                      <a:rPr lang="en-US">
                        <a:latin typeface="Cambria Math" panose="02040503050406030204"/>
                      </a:rPr>
                      <m:t>𝑦</m:t>
                    </m:r>
                    <m:r>
                      <a:rPr lang="en-US">
                        <a:latin typeface="Cambria Math" panose="02040503050406030204"/>
                      </a:rPr>
                      <m:t>=</m:t>
                    </m:r>
                    <m:r>
                      <a:rPr lang="en-US">
                        <a:latin typeface="Cambria Math" panose="02040503050406030204"/>
                      </a:rPr>
                      <m:t>𝑓</m:t>
                    </m:r>
                    <m:r>
                      <a:rPr lang="en-US">
                        <a:latin typeface="Cambria Math" panose="02040503050406030204"/>
                      </a:rPr>
                      <m:t>(</m:t>
                    </m:r>
                    <m:r>
                      <a:rPr lang="en-US">
                        <a:latin typeface="Cambria Math" panose="02040503050406030204"/>
                      </a:rPr>
                      <m:t>𝑥</m:t>
                    </m:r>
                    <m:r>
                      <a:rPr lang="en-US">
                        <a:latin typeface="Cambria Math" panose="02040503050406030204"/>
                      </a:rPr>
                      <m:t>)</m:t>
                    </m:r>
                  </m:oMath>
                </a14:m>
                <a:r>
                  <a:rPr sz="2000"/>
                  <a:t> and </a:t>
                </a:r>
                <a14:m>
                  <m:oMath xmlns:m="http://schemas.openxmlformats.org/officeDocument/2006/math">
                    <m:r>
                      <a:rPr lang="en-US">
                        <a:latin typeface="Cambria Math" panose="02040503050406030204"/>
                      </a:rPr>
                      <m:t>𝑥</m:t>
                    </m:r>
                  </m:oMath>
                </a14:m>
                <a:r>
                  <a:rPr sz="2000"/>
                  <a:t> changes by </a:t>
                </a:r>
                <a14:m>
                  <m:oMath xmlns:m="http://schemas.openxmlformats.org/officeDocument/2006/math">
                    <m:r>
                      <a:rPr lang="en-US">
                        <a:latin typeface="Cambria Math" panose="02040503050406030204"/>
                      </a:rPr>
                      <m:t>𝑑𝑥</m:t>
                    </m:r>
                  </m:oMath>
                </a14:m>
                <a:r>
                  <a:rPr sz="2000"/>
                  <a:t>, then:</a:t>
                </a:r>
              </a:p>
              <a:p>
                <a:pPr lvl="1">
                  <a:spcBef>
                    <a:spcPts val="200"/>
                  </a:spcBef>
                  <a:spcAft>
                    <a:spcPts val="200"/>
                  </a:spcAft>
                </a:pPr>
                <a14:m>
                  <m:oMath xmlns:m="http://schemas.openxmlformats.org/officeDocument/2006/math">
                    <m:r>
                      <a:rPr lang="en-US">
                        <a:latin typeface="Cambria Math" panose="02040503050406030204"/>
                      </a:rPr>
                      <m:t>𝑑𝑦</m:t>
                    </m:r>
                    <m:r>
                      <a:rPr lang="en-US">
                        <a:latin typeface="Cambria Math" panose="02040503050406030204"/>
                      </a:rPr>
                      <m:t>=</m:t>
                    </m:r>
                    <m:sSup>
                      <m:sSupPr>
                        <m:ctrlPr>
                          <a:rPr lang="en-US" i="1">
                            <a:latin typeface="Cambria Math" panose="02040503050406030204" pitchFamily="18" charset="0"/>
                          </a:rPr>
                        </m:ctrlPr>
                      </m:sSupPr>
                      <m:e>
                        <m:r>
                          <a:rPr lang="en-US">
                            <a:latin typeface="Cambria Math" panose="02040503050406030204"/>
                          </a:rPr>
                          <m:t>𝑓</m:t>
                        </m:r>
                      </m:e>
                      <m:sup>
                        <m:r>
                          <a:rPr lang="en-US">
                            <a:latin typeface="Cambria Math" panose="02040503050406030204"/>
                          </a:rPr>
                          <m:t>′</m:t>
                        </m:r>
                      </m:sup>
                    </m:sSup>
                    <m:r>
                      <a:rPr lang="en-US">
                        <a:latin typeface="Cambria Math" panose="02040503050406030204"/>
                      </a:rPr>
                      <m:t>(</m:t>
                    </m:r>
                    <m:r>
                      <a:rPr lang="en-US">
                        <a:latin typeface="Cambria Math" panose="02040503050406030204"/>
                      </a:rPr>
                      <m:t>𝑥</m:t>
                    </m:r>
                    <m:r>
                      <a:rPr lang="en-US">
                        <a:latin typeface="Cambria Math" panose="02040503050406030204"/>
                      </a:rPr>
                      <m:t>)</m:t>
                    </m:r>
                    <m:r>
                      <a:rPr lang="en-US">
                        <a:latin typeface="Cambria Math" panose="02040503050406030204"/>
                      </a:rPr>
                      <m:t>𝑑𝑥</m:t>
                    </m:r>
                  </m:oMath>
                </a14:m>
                <a:r>
                  <a:rPr sz="2000"/>
                  <a:t> (the chain rule — ignore higher-order terms)</a:t>
                </a:r>
              </a:p>
              <a:p>
                <a:pPr>
                  <a:spcBef>
                    <a:spcPts val="200"/>
                  </a:spcBef>
                  <a:spcAft>
                    <a:spcPts val="200"/>
                  </a:spcAft>
                </a:pPr>
                <a:r>
                  <a:rPr sz="2000"/>
                  <a:t>But when </a:t>
                </a:r>
                <a14:m>
                  <m:oMath xmlns:m="http://schemas.openxmlformats.org/officeDocument/2006/math">
                    <m:r>
                      <a:rPr lang="en-US">
                        <a:latin typeface="Cambria Math" panose="02040503050406030204"/>
                      </a:rPr>
                      <m:t>𝑥</m:t>
                    </m:r>
                  </m:oMath>
                </a14:m>
                <a:r>
                  <a:rPr sz="2000"/>
                  <a:t> follows a random process, </a:t>
                </a:r>
                <a14:m>
                  <m:oMath xmlns:m="http://schemas.openxmlformats.org/officeDocument/2006/math">
                    <m:d>
                      <m:dPr>
                        <m:endChr m:val=""/>
                        <m:ctrlPr>
                          <a:rPr lang="en-US" i="1">
                            <a:latin typeface="Cambria Math" panose="02040503050406030204" pitchFamily="18" charset="0"/>
                          </a:rPr>
                        </m:ctrlPr>
                      </m:dPr>
                      <m:e>
                        <m:r>
                          <a:rPr lang="en-US">
                            <a:latin typeface="Cambria Math" panose="02040503050406030204"/>
                          </a:rPr>
                          <m:t>𝑑𝑥</m:t>
                        </m:r>
                        <m:sSup>
                          <m:sSupPr>
                            <m:ctrlPr>
                              <a:rPr lang="en-US" i="1">
                                <a:latin typeface="Cambria Math" panose="02040503050406030204" pitchFamily="18" charset="0"/>
                              </a:rPr>
                            </m:ctrlPr>
                          </m:sSupPr>
                          <m:e>
                            <m:r>
                              <a:rPr lang="en-US">
                                <a:latin typeface="Cambria Math" panose="02040503050406030204"/>
                              </a:rPr>
                              <m:t>)</m:t>
                            </m:r>
                          </m:e>
                          <m:sup>
                            <m:r>
                              <a:rPr lang="en-US">
                                <a:latin typeface="Cambria Math" panose="02040503050406030204"/>
                              </a:rPr>
                              <m:t>2</m:t>
                            </m:r>
                          </m:sup>
                        </m:sSup>
                      </m:e>
                    </m:d>
                  </m:oMath>
                </a14:m>
                <a:r>
                  <a:rPr sz="2000"/>
                  <a:t> is NOT negligible!</a:t>
                </a:r>
              </a:p>
              <a:p>
                <a:pPr lvl="1">
                  <a:spcBef>
                    <a:spcPts val="200"/>
                  </a:spcBef>
                  <a:spcAft>
                    <a:spcPts val="200"/>
                  </a:spcAft>
                </a:pPr>
                <a:r>
                  <a:rPr sz="2000"/>
                  <a:t>Because </a:t>
                </a:r>
                <a14:m>
                  <m:oMath xmlns:m="http://schemas.openxmlformats.org/officeDocument/2006/math">
                    <m:d>
                      <m:dPr>
                        <m:endChr m:val=""/>
                        <m:sepChr m:val="="/>
                        <m:ctrlPr>
                          <a:rPr lang="en-US" i="1">
                            <a:latin typeface="Cambria Math" panose="02040503050406030204" pitchFamily="18" charset="0"/>
                          </a:rPr>
                        </m:ctrlPr>
                      </m:dPr>
                      <m:e>
                        <m:r>
                          <a:rPr lang="en-US">
                            <a:latin typeface="Cambria Math" panose="02040503050406030204"/>
                          </a:rPr>
                          <m:t>𝑑𝑊</m:t>
                        </m:r>
                        <m:sSup>
                          <m:sSupPr>
                            <m:ctrlPr>
                              <a:rPr lang="en-US" i="1">
                                <a:latin typeface="Cambria Math" panose="02040503050406030204" pitchFamily="18" charset="0"/>
                              </a:rPr>
                            </m:ctrlPr>
                          </m:sSupPr>
                          <m:e>
                            <m:r>
                              <a:rPr lang="en-US">
                                <a:latin typeface="Cambria Math" panose="02040503050406030204"/>
                              </a:rPr>
                              <m:t>)</m:t>
                            </m:r>
                          </m:e>
                          <m:sup>
                            <m:r>
                              <a:rPr lang="en-US">
                                <a:latin typeface="Cambria Math" panose="02040503050406030204"/>
                              </a:rPr>
                              <m:t>2</m:t>
                            </m:r>
                          </m:sup>
                        </m:sSup>
                      </m:e>
                      <m:e>
                        <m:r>
                          <a:rPr lang="en-US">
                            <a:latin typeface="Cambria Math" panose="02040503050406030204"/>
                          </a:rPr>
                          <m:t>𝑑𝑡</m:t>
                        </m:r>
                      </m:e>
                    </m:d>
                  </m:oMath>
                </a14:m>
                <a:r>
                  <a:rPr sz="2000"/>
                  <a:t>, the second-order term contributes at first order</a:t>
                </a:r>
              </a:p>
              <a:p>
                <a:pPr>
                  <a:spcBef>
                    <a:spcPts val="200"/>
                  </a:spcBef>
                  <a:spcAft>
                    <a:spcPts val="200"/>
                  </a:spcAft>
                </a:pPr>
                <a:r>
                  <a:rPr sz="2000" b="1"/>
                  <a:t>Itô’s Lemma</a:t>
                </a:r>
                <a:r>
                  <a:rPr sz="2000"/>
                  <a:t> (the stochastic chain rule):</a:t>
                </a:r>
              </a:p>
              <a:p>
                <a:pPr lvl="1">
                  <a:spcBef>
                    <a:spcPts val="200"/>
                  </a:spcBef>
                  <a:spcAft>
                    <a:spcPts val="200"/>
                  </a:spcAft>
                </a:pPr>
                <a:r>
                  <a:rPr sz="2000"/>
                  <a:t>If </a:t>
                </a:r>
                <a14:m>
                  <m:oMath xmlns:m="http://schemas.openxmlformats.org/officeDocument/2006/math">
                    <m:r>
                      <a:rPr lang="en-US">
                        <a:latin typeface="Cambria Math" panose="02040503050406030204"/>
                      </a:rPr>
                      <m:t>𝑆</m:t>
                    </m:r>
                  </m:oMath>
                </a14:m>
                <a:r>
                  <a:rPr sz="2000"/>
                  <a:t> follows </a:t>
                </a:r>
                <a14:m>
                  <m:oMath xmlns:m="http://schemas.openxmlformats.org/officeDocument/2006/math">
                    <m:r>
                      <a:rPr lang="en-US">
                        <a:latin typeface="Cambria Math" panose="02040503050406030204"/>
                      </a:rPr>
                      <m:t>𝑑𝑆</m:t>
                    </m:r>
                    <m:r>
                      <a:rPr lang="en-US">
                        <a:latin typeface="Cambria Math" panose="02040503050406030204"/>
                      </a:rPr>
                      <m:t>=</m:t>
                    </m:r>
                    <m:r>
                      <a:rPr lang="en-US">
                        <a:latin typeface="Cambria Math" panose="02040503050406030204"/>
                      </a:rPr>
                      <m:t>𝜇</m:t>
                    </m:r>
                    <m:r>
                      <a:rPr lang="en-US">
                        <a:latin typeface="Cambria Math" panose="02040503050406030204"/>
                      </a:rPr>
                      <m:t>𝑆𝑑𝑡</m:t>
                    </m:r>
                    <m:r>
                      <a:rPr lang="en-US">
                        <a:latin typeface="Cambria Math" panose="02040503050406030204"/>
                      </a:rPr>
                      <m:t>+</m:t>
                    </m:r>
                    <m:r>
                      <a:rPr lang="en-US">
                        <a:latin typeface="Cambria Math" panose="02040503050406030204"/>
                      </a:rPr>
                      <m:t>𝜎</m:t>
                    </m:r>
                    <m:r>
                      <a:rPr lang="en-US">
                        <a:latin typeface="Cambria Math" panose="02040503050406030204"/>
                      </a:rPr>
                      <m:t>𝑆𝑑𝑊</m:t>
                    </m:r>
                  </m:oMath>
                </a14:m>
                <a:r>
                  <a:rPr sz="2000"/>
                  <a:t> and </a:t>
                </a:r>
                <a14:m>
                  <m:oMath xmlns:m="http://schemas.openxmlformats.org/officeDocument/2006/math">
                    <m:r>
                      <a:rPr lang="en-US">
                        <a:latin typeface="Cambria Math" panose="02040503050406030204"/>
                      </a:rPr>
                      <m:t>𝑓</m:t>
                    </m:r>
                    <m:r>
                      <a:rPr lang="en-US">
                        <a:latin typeface="Cambria Math" panose="02040503050406030204"/>
                      </a:rPr>
                      <m:t>(</m:t>
                    </m:r>
                    <m:r>
                      <a:rPr lang="en-US">
                        <a:latin typeface="Cambria Math" panose="02040503050406030204"/>
                      </a:rPr>
                      <m:t>𝑆</m:t>
                    </m:r>
                    <m:r>
                      <a:rPr lang="en-US">
                        <a:latin typeface="Cambria Math" panose="02040503050406030204"/>
                      </a:rPr>
                      <m:t>,</m:t>
                    </m:r>
                    <m:r>
                      <a:rPr lang="en-US">
                        <a:latin typeface="Cambria Math" panose="02040503050406030204"/>
                      </a:rPr>
                      <m:t>𝑡</m:t>
                    </m:r>
                    <m:r>
                      <a:rPr lang="en-US">
                        <a:latin typeface="Cambria Math" panose="02040503050406030204"/>
                      </a:rPr>
                      <m:t>)</m:t>
                    </m:r>
                  </m:oMath>
                </a14:m>
                <a:r>
                  <a:rPr sz="2000"/>
                  <a:t> is any smooth function, then:</a:t>
                </a:r>
              </a:p>
              <a:p>
                <a:pPr lvl="1">
                  <a:spcBef>
                    <a:spcPts val="200"/>
                  </a:spcBef>
                  <a:spcAft>
                    <a:spcPts val="200"/>
                  </a:spcAft>
                </a:pPr>
                <a14:m>
                  <m:oMath xmlns:m="http://schemas.openxmlformats.org/officeDocument/2006/math">
                    <m:r>
                      <a:rPr lang="en-US">
                        <a:latin typeface="Cambria Math" panose="02040503050406030204"/>
                      </a:rPr>
                      <m:t>𝑑𝑓</m:t>
                    </m:r>
                    <m:r>
                      <a:rPr lang="en-US">
                        <a:latin typeface="Cambria Math" panose="02040503050406030204"/>
                      </a:rPr>
                      <m:t>=</m:t>
                    </m:r>
                    <m:f>
                      <m:fPr>
                        <m:ctrlPr>
                          <a:rPr lang="en-US" i="1">
                            <a:latin typeface="Cambria Math" panose="02040503050406030204" pitchFamily="18" charset="0"/>
                          </a:rPr>
                        </m:ctrlPr>
                      </m:fPr>
                      <m:num>
                        <m:r>
                          <a:rPr lang="en-US">
                            <a:latin typeface="Cambria Math" panose="02040503050406030204"/>
                          </a:rPr>
                          <m:t>𝜕</m:t>
                        </m:r>
                        <m:r>
                          <a:rPr lang="en-US">
                            <a:latin typeface="Cambria Math" panose="02040503050406030204"/>
                          </a:rPr>
                          <m:t>𝑓</m:t>
                        </m:r>
                      </m:num>
                      <m:den>
                        <m:r>
                          <a:rPr lang="en-US">
                            <a:latin typeface="Cambria Math" panose="02040503050406030204"/>
                          </a:rPr>
                          <m:t>𝜕</m:t>
                        </m:r>
                        <m:r>
                          <a:rPr lang="en-US">
                            <a:latin typeface="Cambria Math" panose="02040503050406030204"/>
                          </a:rPr>
                          <m:t>𝑡</m:t>
                        </m:r>
                      </m:den>
                    </m:f>
                    <m:r>
                      <a:rPr lang="en-US">
                        <a:latin typeface="Cambria Math" panose="02040503050406030204"/>
                      </a:rPr>
                      <m:t>𝑑𝑡</m:t>
                    </m:r>
                    <m:r>
                      <a:rPr lang="en-US">
                        <a:latin typeface="Cambria Math" panose="02040503050406030204"/>
                      </a:rPr>
                      <m:t>+</m:t>
                    </m:r>
                    <m:f>
                      <m:fPr>
                        <m:ctrlPr>
                          <a:rPr lang="en-US" i="1">
                            <a:latin typeface="Cambria Math" panose="02040503050406030204" pitchFamily="18" charset="0"/>
                          </a:rPr>
                        </m:ctrlPr>
                      </m:fPr>
                      <m:num>
                        <m:r>
                          <a:rPr lang="en-US">
                            <a:latin typeface="Cambria Math" panose="02040503050406030204"/>
                          </a:rPr>
                          <m:t>𝜕</m:t>
                        </m:r>
                        <m:r>
                          <a:rPr lang="en-US">
                            <a:latin typeface="Cambria Math" panose="02040503050406030204"/>
                          </a:rPr>
                          <m:t>𝑓</m:t>
                        </m:r>
                      </m:num>
                      <m:den>
                        <m:r>
                          <a:rPr lang="en-US">
                            <a:latin typeface="Cambria Math" panose="02040503050406030204"/>
                          </a:rPr>
                          <m:t>𝜕</m:t>
                        </m:r>
                        <m:r>
                          <a:rPr lang="en-US">
                            <a:latin typeface="Cambria Math" panose="02040503050406030204"/>
                          </a:rPr>
                          <m:t>𝑆</m:t>
                        </m:r>
                      </m:den>
                    </m:f>
                    <m:r>
                      <a:rPr lang="en-US">
                        <a:latin typeface="Cambria Math" panose="02040503050406030204"/>
                      </a:rPr>
                      <m:t>𝑑𝑆</m:t>
                    </m:r>
                    <m:r>
                      <a:rPr lang="en-US">
                        <a:latin typeface="Cambria Math" panose="02040503050406030204"/>
                      </a:rPr>
                      <m:t>+</m:t>
                    </m:r>
                    <m:f>
                      <m:fPr>
                        <m:ctrlPr>
                          <a:rPr lang="en-US" i="1">
                            <a:latin typeface="Cambria Math" panose="02040503050406030204" pitchFamily="18" charset="0"/>
                          </a:rPr>
                        </m:ctrlPr>
                      </m:fPr>
                      <m:num>
                        <m:r>
                          <a:rPr lang="en-US">
                            <a:latin typeface="Cambria Math" panose="02040503050406030204"/>
                          </a:rPr>
                          <m:t>1</m:t>
                        </m:r>
                      </m:num>
                      <m:den>
                        <m:r>
                          <a:rPr lang="en-US">
                            <a:latin typeface="Cambria Math" panose="02040503050406030204"/>
                          </a:rPr>
                          <m:t>2</m:t>
                        </m:r>
                      </m:den>
                    </m:f>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a:latin typeface="Cambria Math" panose="02040503050406030204"/>
                              </a:rPr>
                              <m:t>𝜕</m:t>
                            </m:r>
                          </m:e>
                          <m:sup>
                            <m:r>
                              <a:rPr lang="en-US">
                                <a:latin typeface="Cambria Math" panose="02040503050406030204"/>
                              </a:rPr>
                              <m:t>2</m:t>
                            </m:r>
                          </m:sup>
                        </m:sSup>
                        <m:r>
                          <a:rPr lang="en-US">
                            <a:latin typeface="Cambria Math" panose="02040503050406030204"/>
                          </a:rPr>
                          <m:t>𝑓</m:t>
                        </m:r>
                      </m:num>
                      <m:den>
                        <m:r>
                          <a:rPr lang="en-US">
                            <a:latin typeface="Cambria Math" panose="02040503050406030204"/>
                          </a:rPr>
                          <m:t>𝜕</m:t>
                        </m:r>
                        <m:sSup>
                          <m:sSupPr>
                            <m:ctrlPr>
                              <a:rPr lang="en-US" i="1">
                                <a:latin typeface="Cambria Math" panose="02040503050406030204" pitchFamily="18" charset="0"/>
                              </a:rPr>
                            </m:ctrlPr>
                          </m:sSupPr>
                          <m:e>
                            <m:r>
                              <a:rPr lang="en-US">
                                <a:latin typeface="Cambria Math" panose="02040503050406030204"/>
                              </a:rPr>
                              <m:t>𝑆</m:t>
                            </m:r>
                          </m:e>
                          <m:sup>
                            <m:r>
                              <a:rPr lang="en-US">
                                <a:latin typeface="Cambria Math" panose="02040503050406030204"/>
                              </a:rPr>
                              <m:t>2</m:t>
                            </m:r>
                          </m:sup>
                        </m:sSup>
                      </m:den>
                    </m:f>
                    <m:r>
                      <a:rPr lang="en-US">
                        <a:latin typeface="Cambria Math" panose="02040503050406030204"/>
                      </a:rPr>
                      <m:t>(</m:t>
                    </m:r>
                    <m:r>
                      <a:rPr lang="en-US">
                        <a:latin typeface="Cambria Math" panose="02040503050406030204"/>
                      </a:rPr>
                      <m:t>𝑑𝑆</m:t>
                    </m:r>
                    <m:sSup>
                      <m:sSupPr>
                        <m:ctrlPr>
                          <a:rPr lang="en-US" i="1">
                            <a:latin typeface="Cambria Math" panose="02040503050406030204" pitchFamily="18" charset="0"/>
                          </a:rPr>
                        </m:ctrlPr>
                      </m:sSupPr>
                      <m:e>
                        <m:r>
                          <a:rPr lang="en-US">
                            <a:latin typeface="Cambria Math" panose="02040503050406030204"/>
                          </a:rPr>
                          <m:t>)</m:t>
                        </m:r>
                      </m:e>
                      <m:sup>
                        <m:r>
                          <a:rPr lang="en-US">
                            <a:latin typeface="Cambria Math" panose="02040503050406030204"/>
                          </a:rPr>
                          <m:t>2</m:t>
                        </m:r>
                      </m:sup>
                    </m:sSup>
                  </m:oMath>
                </a14:m>
                <a:endParaRPr sz="2000"/>
              </a:p>
              <a:p>
                <a:pPr>
                  <a:spcBef>
                    <a:spcPts val="200"/>
                  </a:spcBef>
                  <a:spcAft>
                    <a:spcPts val="200"/>
                  </a:spcAft>
                </a:pPr>
                <a:r>
                  <a:rPr sz="2000"/>
                  <a:t>Since </a:t>
                </a:r>
                <a14:m>
                  <m:oMath xmlns:m="http://schemas.openxmlformats.org/officeDocument/2006/math">
                    <m:d>
                      <m:dPr>
                        <m:endChr m:val=""/>
                        <m:ctrlPr>
                          <a:rPr lang="en-US" i="1">
                            <a:latin typeface="Cambria Math" panose="02040503050406030204" pitchFamily="18" charset="0"/>
                          </a:rPr>
                        </m:ctrlPr>
                      </m:dPr>
                      <m:e>
                        <m:r>
                          <a:rPr lang="en-US">
                            <a:latin typeface="Cambria Math" panose="02040503050406030204"/>
                          </a:rPr>
                          <m:t>𝑑𝑆</m:t>
                        </m:r>
                        <m:sSup>
                          <m:sSupPr>
                            <m:ctrlPr>
                              <a:rPr lang="en-US" i="1">
                                <a:latin typeface="Cambria Math" panose="02040503050406030204" pitchFamily="18" charset="0"/>
                              </a:rPr>
                            </m:ctrlPr>
                          </m:sSupPr>
                          <m:e>
                            <m:r>
                              <a:rPr lang="en-US">
                                <a:latin typeface="Cambria Math" panose="02040503050406030204"/>
                              </a:rPr>
                              <m:t>)</m:t>
                            </m:r>
                          </m:e>
                          <m:sup>
                            <m:r>
                              <a:rPr lang="en-US">
                                <a:latin typeface="Cambria Math" panose="02040503050406030204"/>
                              </a:rPr>
                              <m:t>2</m:t>
                            </m:r>
                          </m:sup>
                        </m:sSup>
                        <m:r>
                          <a:rPr lang="en-US">
                            <a:latin typeface="Cambria Math" panose="02040503050406030204"/>
                          </a:rPr>
                          <m:t>=</m:t>
                        </m:r>
                        <m:sSup>
                          <m:sSupPr>
                            <m:ctrlPr>
                              <a:rPr lang="en-US" i="1">
                                <a:latin typeface="Cambria Math" panose="02040503050406030204" pitchFamily="18" charset="0"/>
                              </a:rPr>
                            </m:ctrlPr>
                          </m:sSupPr>
                          <m:e>
                            <m:r>
                              <a:rPr lang="en-US">
                                <a:latin typeface="Cambria Math" panose="02040503050406030204"/>
                              </a:rPr>
                              <m:t>𝜎</m:t>
                            </m:r>
                          </m:e>
                          <m:sup>
                            <m:r>
                              <a:rPr lang="en-US">
                                <a:latin typeface="Cambria Math" panose="02040503050406030204"/>
                              </a:rPr>
                              <m:t>2</m:t>
                            </m:r>
                          </m:sup>
                        </m:sSup>
                        <m:sSup>
                          <m:sSupPr>
                            <m:ctrlPr>
                              <a:rPr lang="en-US" i="1">
                                <a:latin typeface="Cambria Math" panose="02040503050406030204" pitchFamily="18" charset="0"/>
                              </a:rPr>
                            </m:ctrlPr>
                          </m:sSupPr>
                          <m:e>
                            <m:r>
                              <a:rPr lang="en-US">
                                <a:latin typeface="Cambria Math" panose="02040503050406030204"/>
                              </a:rPr>
                              <m:t>𝑆</m:t>
                            </m:r>
                          </m:e>
                          <m:sup>
                            <m:r>
                              <a:rPr lang="en-US">
                                <a:latin typeface="Cambria Math" panose="02040503050406030204"/>
                              </a:rPr>
                              <m:t>2</m:t>
                            </m:r>
                          </m:sup>
                        </m:sSup>
                        <m:r>
                          <a:rPr lang="en-US">
                            <a:latin typeface="Cambria Math" panose="02040503050406030204"/>
                          </a:rPr>
                          <m:t>(</m:t>
                        </m:r>
                        <m:r>
                          <a:rPr lang="en-US">
                            <a:latin typeface="Cambria Math" panose="02040503050406030204"/>
                          </a:rPr>
                          <m:t>𝑑𝑊</m:t>
                        </m:r>
                        <m:sSup>
                          <m:sSupPr>
                            <m:ctrlPr>
                              <a:rPr lang="en-US" i="1">
                                <a:latin typeface="Cambria Math" panose="02040503050406030204" pitchFamily="18" charset="0"/>
                              </a:rPr>
                            </m:ctrlPr>
                          </m:sSupPr>
                          <m:e>
                            <m:r>
                              <a:rPr lang="en-US">
                                <a:latin typeface="Cambria Math" panose="02040503050406030204"/>
                              </a:rPr>
                              <m:t>)</m:t>
                            </m:r>
                          </m:e>
                          <m:sup>
                            <m:r>
                              <a:rPr lang="en-US">
                                <a:latin typeface="Cambria Math" panose="02040503050406030204"/>
                              </a:rPr>
                              <m:t>2</m:t>
                            </m:r>
                          </m:sup>
                        </m:sSup>
                        <m:r>
                          <a:rPr lang="en-US">
                            <a:latin typeface="Cambria Math" panose="02040503050406030204"/>
                          </a:rPr>
                          <m:t>=</m:t>
                        </m:r>
                        <m:sSup>
                          <m:sSupPr>
                            <m:ctrlPr>
                              <a:rPr lang="en-US" i="1">
                                <a:latin typeface="Cambria Math" panose="02040503050406030204" pitchFamily="18" charset="0"/>
                              </a:rPr>
                            </m:ctrlPr>
                          </m:sSupPr>
                          <m:e>
                            <m:r>
                              <a:rPr lang="en-US">
                                <a:latin typeface="Cambria Math" panose="02040503050406030204"/>
                              </a:rPr>
                              <m:t>𝜎</m:t>
                            </m:r>
                          </m:e>
                          <m:sup>
                            <m:r>
                              <a:rPr lang="en-US">
                                <a:latin typeface="Cambria Math" panose="02040503050406030204"/>
                              </a:rPr>
                              <m:t>2</m:t>
                            </m:r>
                          </m:sup>
                        </m:sSup>
                        <m:sSup>
                          <m:sSupPr>
                            <m:ctrlPr>
                              <a:rPr lang="en-US" i="1">
                                <a:latin typeface="Cambria Math" panose="02040503050406030204" pitchFamily="18" charset="0"/>
                              </a:rPr>
                            </m:ctrlPr>
                          </m:sSupPr>
                          <m:e>
                            <m:r>
                              <a:rPr lang="en-US">
                                <a:latin typeface="Cambria Math" panose="02040503050406030204"/>
                              </a:rPr>
                              <m:t>𝑆</m:t>
                            </m:r>
                          </m:e>
                          <m:sup>
                            <m:r>
                              <a:rPr lang="en-US">
                                <a:latin typeface="Cambria Math" panose="02040503050406030204"/>
                              </a:rPr>
                              <m:t>2</m:t>
                            </m:r>
                          </m:sup>
                        </m:sSup>
                        <m:r>
                          <a:rPr lang="en-US">
                            <a:latin typeface="Cambria Math" panose="02040503050406030204"/>
                          </a:rPr>
                          <m:t>𝑑𝑡</m:t>
                        </m:r>
                      </m:e>
                    </m:d>
                  </m:oMath>
                </a14:m>
                <a:r>
                  <a:rPr sz="2000"/>
                  <a:t>, this becomes:</a:t>
                </a:r>
              </a:p>
              <a:p>
                <a:pPr lvl="1">
                  <a:spcBef>
                    <a:spcPts val="200"/>
                  </a:spcBef>
                  <a:spcAft>
                    <a:spcPts val="200"/>
                  </a:spcAft>
                </a:pPr>
                <a14:m>
                  <m:oMath xmlns:m="http://schemas.openxmlformats.org/officeDocument/2006/math">
                    <m:r>
                      <a:rPr lang="en-US">
                        <a:latin typeface="Cambria Math" panose="02040503050406030204"/>
                      </a:rPr>
                      <m:t>𝑑𝑓</m:t>
                    </m:r>
                    <m:r>
                      <a:rPr lang="en-US">
                        <a:latin typeface="Cambria Math" panose="02040503050406030204"/>
                      </a:rPr>
                      <m:t>=(</m:t>
                    </m:r>
                    <m:f>
                      <m:fPr>
                        <m:ctrlPr>
                          <a:rPr lang="en-US" i="1">
                            <a:latin typeface="Cambria Math" panose="02040503050406030204" pitchFamily="18" charset="0"/>
                          </a:rPr>
                        </m:ctrlPr>
                      </m:fPr>
                      <m:num>
                        <m:r>
                          <a:rPr lang="en-US">
                            <a:latin typeface="Cambria Math" panose="02040503050406030204"/>
                          </a:rPr>
                          <m:t>𝜕</m:t>
                        </m:r>
                        <m:r>
                          <a:rPr lang="en-US">
                            <a:latin typeface="Cambria Math" panose="02040503050406030204"/>
                          </a:rPr>
                          <m:t>𝑓</m:t>
                        </m:r>
                      </m:num>
                      <m:den>
                        <m:r>
                          <a:rPr lang="en-US">
                            <a:latin typeface="Cambria Math" panose="02040503050406030204"/>
                          </a:rPr>
                          <m:t>𝜕</m:t>
                        </m:r>
                        <m:r>
                          <a:rPr lang="en-US">
                            <a:latin typeface="Cambria Math" panose="02040503050406030204"/>
                          </a:rPr>
                          <m:t>𝑡</m:t>
                        </m:r>
                      </m:den>
                    </m:f>
                    <m:r>
                      <a:rPr lang="en-US">
                        <a:latin typeface="Cambria Math" panose="02040503050406030204"/>
                      </a:rPr>
                      <m:t>+</m:t>
                    </m:r>
                    <m:r>
                      <a:rPr lang="en-US">
                        <a:latin typeface="Cambria Math" panose="02040503050406030204"/>
                      </a:rPr>
                      <m:t>𝜇</m:t>
                    </m:r>
                    <m:r>
                      <a:rPr lang="en-US">
                        <a:latin typeface="Cambria Math" panose="02040503050406030204"/>
                      </a:rPr>
                      <m:t>𝑆</m:t>
                    </m:r>
                    <m:f>
                      <m:fPr>
                        <m:ctrlPr>
                          <a:rPr lang="en-US" i="1">
                            <a:latin typeface="Cambria Math" panose="02040503050406030204" pitchFamily="18" charset="0"/>
                          </a:rPr>
                        </m:ctrlPr>
                      </m:fPr>
                      <m:num>
                        <m:r>
                          <a:rPr lang="en-US">
                            <a:latin typeface="Cambria Math" panose="02040503050406030204"/>
                          </a:rPr>
                          <m:t>𝜕</m:t>
                        </m:r>
                        <m:r>
                          <a:rPr lang="en-US">
                            <a:latin typeface="Cambria Math" panose="02040503050406030204"/>
                          </a:rPr>
                          <m:t>𝑓</m:t>
                        </m:r>
                      </m:num>
                      <m:den>
                        <m:r>
                          <a:rPr lang="en-US">
                            <a:latin typeface="Cambria Math" panose="02040503050406030204"/>
                          </a:rPr>
                          <m:t>𝜕</m:t>
                        </m:r>
                        <m:r>
                          <a:rPr lang="en-US">
                            <a:latin typeface="Cambria Math" panose="02040503050406030204"/>
                          </a:rPr>
                          <m:t>𝑆</m:t>
                        </m:r>
                      </m:den>
                    </m:f>
                    <m:r>
                      <a:rPr lang="en-US">
                        <a:latin typeface="Cambria Math" panose="02040503050406030204"/>
                      </a:rPr>
                      <m:t>+</m:t>
                    </m:r>
                    <m:f>
                      <m:fPr>
                        <m:ctrlPr>
                          <a:rPr lang="en-US" i="1">
                            <a:latin typeface="Cambria Math" panose="02040503050406030204" pitchFamily="18" charset="0"/>
                          </a:rPr>
                        </m:ctrlPr>
                      </m:fPr>
                      <m:num>
                        <m:r>
                          <a:rPr lang="en-US">
                            <a:latin typeface="Cambria Math" panose="02040503050406030204"/>
                          </a:rPr>
                          <m:t>1</m:t>
                        </m:r>
                      </m:num>
                      <m:den>
                        <m:r>
                          <a:rPr lang="en-US">
                            <a:latin typeface="Cambria Math" panose="02040503050406030204"/>
                          </a:rPr>
                          <m:t>2</m:t>
                        </m:r>
                      </m:den>
                    </m:f>
                    <m:sSup>
                      <m:sSupPr>
                        <m:ctrlPr>
                          <a:rPr lang="en-US" i="1">
                            <a:latin typeface="Cambria Math" panose="02040503050406030204" pitchFamily="18" charset="0"/>
                          </a:rPr>
                        </m:ctrlPr>
                      </m:sSupPr>
                      <m:e>
                        <m:r>
                          <a:rPr lang="en-US">
                            <a:latin typeface="Cambria Math" panose="02040503050406030204"/>
                          </a:rPr>
                          <m:t>𝜎</m:t>
                        </m:r>
                      </m:e>
                      <m:sup>
                        <m:r>
                          <a:rPr lang="en-US">
                            <a:latin typeface="Cambria Math" panose="02040503050406030204"/>
                          </a:rPr>
                          <m:t>2</m:t>
                        </m:r>
                      </m:sup>
                    </m:sSup>
                    <m:sSup>
                      <m:sSupPr>
                        <m:ctrlPr>
                          <a:rPr lang="en-US" i="1">
                            <a:latin typeface="Cambria Math" panose="02040503050406030204" pitchFamily="18" charset="0"/>
                          </a:rPr>
                        </m:ctrlPr>
                      </m:sSupPr>
                      <m:e>
                        <m:r>
                          <a:rPr lang="en-US">
                            <a:latin typeface="Cambria Math" panose="02040503050406030204"/>
                          </a:rPr>
                          <m:t>𝑆</m:t>
                        </m:r>
                      </m:e>
                      <m:sup>
                        <m:r>
                          <a:rPr lang="en-US">
                            <a:latin typeface="Cambria Math" panose="02040503050406030204"/>
                          </a:rPr>
                          <m:t>2</m:t>
                        </m:r>
                      </m:sup>
                    </m:sSup>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a:latin typeface="Cambria Math" panose="02040503050406030204"/>
                              </a:rPr>
                              <m:t>𝜕</m:t>
                            </m:r>
                          </m:e>
                          <m:sup>
                            <m:r>
                              <a:rPr lang="en-US">
                                <a:latin typeface="Cambria Math" panose="02040503050406030204"/>
                              </a:rPr>
                              <m:t>2</m:t>
                            </m:r>
                          </m:sup>
                        </m:sSup>
                        <m:r>
                          <a:rPr lang="en-US">
                            <a:latin typeface="Cambria Math" panose="02040503050406030204"/>
                          </a:rPr>
                          <m:t>𝑓</m:t>
                        </m:r>
                      </m:num>
                      <m:den>
                        <m:r>
                          <a:rPr lang="en-US">
                            <a:latin typeface="Cambria Math" panose="02040503050406030204"/>
                          </a:rPr>
                          <m:t>𝜕</m:t>
                        </m:r>
                        <m:sSup>
                          <m:sSupPr>
                            <m:ctrlPr>
                              <a:rPr lang="en-US" i="1">
                                <a:latin typeface="Cambria Math" panose="02040503050406030204" pitchFamily="18" charset="0"/>
                              </a:rPr>
                            </m:ctrlPr>
                          </m:sSupPr>
                          <m:e>
                            <m:r>
                              <a:rPr lang="en-US">
                                <a:latin typeface="Cambria Math" panose="02040503050406030204"/>
                              </a:rPr>
                              <m:t>𝑆</m:t>
                            </m:r>
                          </m:e>
                          <m:sup>
                            <m:r>
                              <a:rPr lang="en-US">
                                <a:latin typeface="Cambria Math" panose="02040503050406030204"/>
                              </a:rPr>
                              <m:t>2</m:t>
                            </m:r>
                          </m:sup>
                        </m:sSup>
                      </m:den>
                    </m:f>
                    <m:r>
                      <a:rPr lang="en-US">
                        <a:latin typeface="Cambria Math" panose="02040503050406030204"/>
                      </a:rPr>
                      <m:t>)</m:t>
                    </m:r>
                    <m:r>
                      <a:rPr lang="en-US">
                        <a:latin typeface="Cambria Math" panose="02040503050406030204"/>
                      </a:rPr>
                      <m:t>𝑑𝑡</m:t>
                    </m:r>
                    <m:r>
                      <a:rPr lang="en-US">
                        <a:latin typeface="Cambria Math" panose="02040503050406030204"/>
                      </a:rPr>
                      <m:t>+</m:t>
                    </m:r>
                    <m:r>
                      <a:rPr lang="en-US">
                        <a:latin typeface="Cambria Math" panose="02040503050406030204"/>
                      </a:rPr>
                      <m:t>𝜎</m:t>
                    </m:r>
                    <m:r>
                      <a:rPr lang="en-US">
                        <a:latin typeface="Cambria Math" panose="02040503050406030204"/>
                      </a:rPr>
                      <m:t>𝑆</m:t>
                    </m:r>
                    <m:f>
                      <m:fPr>
                        <m:ctrlPr>
                          <a:rPr lang="en-US" i="1">
                            <a:latin typeface="Cambria Math" panose="02040503050406030204" pitchFamily="18" charset="0"/>
                          </a:rPr>
                        </m:ctrlPr>
                      </m:fPr>
                      <m:num>
                        <m:r>
                          <a:rPr lang="en-US">
                            <a:latin typeface="Cambria Math" panose="02040503050406030204"/>
                          </a:rPr>
                          <m:t>𝜕</m:t>
                        </m:r>
                        <m:r>
                          <a:rPr lang="en-US">
                            <a:latin typeface="Cambria Math" panose="02040503050406030204"/>
                          </a:rPr>
                          <m:t>𝑓</m:t>
                        </m:r>
                      </m:num>
                      <m:den>
                        <m:r>
                          <a:rPr lang="en-US">
                            <a:latin typeface="Cambria Math" panose="02040503050406030204"/>
                          </a:rPr>
                          <m:t>𝜕</m:t>
                        </m:r>
                        <m:r>
                          <a:rPr lang="en-US">
                            <a:latin typeface="Cambria Math" panose="02040503050406030204"/>
                          </a:rPr>
                          <m:t>𝑆</m:t>
                        </m:r>
                      </m:den>
                    </m:f>
                    <m:r>
                      <a:rPr lang="en-US">
                        <a:latin typeface="Cambria Math" panose="02040503050406030204"/>
                      </a:rPr>
                      <m:t>𝑑𝑊</m:t>
                    </m:r>
                  </m:oMath>
                </a14:m>
                <a:endParaRPr sz="200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276" b="-10116"/>
                </a:stretch>
              </a:blipFill>
            </p:spPr>
            <p:txBody>
              <a:bodyPr/>
              <a:lstStyle/>
              <a:p>
                <a:r>
                  <a:rPr lang="en-SG">
                    <a:noFill/>
                  </a:rPr>
                  <a:t> </a:t>
                </a:r>
              </a:p>
            </p:txBody>
          </p:sp>
        </mc:Fallback>
      </mc:AlternateContent>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Step 2 (cont.): Applying Itô’s Lemma to ln(S)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lnSpcReduction="10000"/>
              </a:bodyPr>
              <a:lstStyle/>
              <a:p>
                <a:pPr>
                  <a:spcBef>
                    <a:spcPts val="200"/>
                  </a:spcBef>
                  <a:spcAft>
                    <a:spcPts val="200"/>
                  </a:spcAft>
                </a:pPr>
                <a:r>
                  <a:rPr sz="2000"/>
                  <a:t>Let </a:t>
                </a:r>
                <a14:m>
                  <m:oMath xmlns:m="http://schemas.openxmlformats.org/officeDocument/2006/math">
                    <m:r>
                      <a:rPr lang="en-US">
                        <a:latin typeface="Cambria Math" panose="02040503050406030204"/>
                      </a:rPr>
                      <m:t>𝑓</m:t>
                    </m:r>
                    <m:r>
                      <a:rPr lang="en-US">
                        <a:latin typeface="Cambria Math" panose="02040503050406030204"/>
                      </a:rPr>
                      <m:t>=</m:t>
                    </m:r>
                    <m:r>
                      <m:rPr>
                        <m:sty m:val="p"/>
                      </m:rPr>
                      <a:rPr lang="en-US">
                        <a:latin typeface="Cambria Math" panose="02040503050406030204"/>
                      </a:rPr>
                      <m:t>ln</m:t>
                    </m:r>
                    <m:r>
                      <a:rPr lang="en-US">
                        <a:latin typeface="Cambria Math" panose="02040503050406030204"/>
                      </a:rPr>
                      <m:t>𝑆</m:t>
                    </m:r>
                  </m:oMath>
                </a14:m>
                <a:r>
                  <a:rPr sz="2000"/>
                  <a:t>. Compute the partial derivatives:</a:t>
                </a:r>
              </a:p>
              <a:p>
                <a:pPr lvl="1">
                  <a:spcBef>
                    <a:spcPts val="200"/>
                  </a:spcBef>
                  <a:spcAft>
                    <a:spcPts val="200"/>
                  </a:spcAft>
                </a:pPr>
                <a14:m>
                  <m:oMath xmlns:m="http://schemas.openxmlformats.org/officeDocument/2006/math">
                    <m:f>
                      <m:fPr>
                        <m:ctrlPr>
                          <a:rPr lang="en-US" i="1">
                            <a:latin typeface="Cambria Math" panose="02040503050406030204" pitchFamily="18" charset="0"/>
                          </a:rPr>
                        </m:ctrlPr>
                      </m:fPr>
                      <m:num>
                        <m:r>
                          <a:rPr lang="en-US">
                            <a:latin typeface="Cambria Math" panose="02040503050406030204"/>
                          </a:rPr>
                          <m:t>𝜕</m:t>
                        </m:r>
                        <m:r>
                          <a:rPr lang="en-US">
                            <a:latin typeface="Cambria Math" panose="02040503050406030204"/>
                          </a:rPr>
                          <m:t>𝑓</m:t>
                        </m:r>
                      </m:num>
                      <m:den>
                        <m:r>
                          <a:rPr lang="en-US">
                            <a:latin typeface="Cambria Math" panose="02040503050406030204"/>
                          </a:rPr>
                          <m:t>𝜕</m:t>
                        </m:r>
                        <m:r>
                          <a:rPr lang="en-US">
                            <a:latin typeface="Cambria Math" panose="02040503050406030204"/>
                          </a:rPr>
                          <m:t>𝑆</m:t>
                        </m:r>
                      </m:den>
                    </m:f>
                    <m:r>
                      <a:rPr lang="en-US">
                        <a:latin typeface="Cambria Math" panose="02040503050406030204"/>
                      </a:rPr>
                      <m:t>=</m:t>
                    </m:r>
                    <m:f>
                      <m:fPr>
                        <m:ctrlPr>
                          <a:rPr lang="en-US" i="1">
                            <a:latin typeface="Cambria Math" panose="02040503050406030204" pitchFamily="18" charset="0"/>
                          </a:rPr>
                        </m:ctrlPr>
                      </m:fPr>
                      <m:num>
                        <m:r>
                          <a:rPr lang="en-US">
                            <a:latin typeface="Cambria Math" panose="02040503050406030204"/>
                          </a:rPr>
                          <m:t>1</m:t>
                        </m:r>
                      </m:num>
                      <m:den>
                        <m:r>
                          <a:rPr lang="en-US">
                            <a:latin typeface="Cambria Math" panose="02040503050406030204"/>
                          </a:rPr>
                          <m:t>𝑆</m:t>
                        </m:r>
                      </m:den>
                    </m:f>
                  </m:oMath>
                </a14:m>
                <a:r>
                  <a:rPr sz="2000"/>
                  <a:t>, </a:t>
                </a:r>
                <a14:m>
                  <m:oMath xmlns:m="http://schemas.openxmlformats.org/officeDocument/2006/math">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a:latin typeface="Cambria Math" panose="02040503050406030204"/>
                              </a:rPr>
                              <m:t>𝜕</m:t>
                            </m:r>
                          </m:e>
                          <m:sup>
                            <m:r>
                              <a:rPr lang="en-US">
                                <a:latin typeface="Cambria Math" panose="02040503050406030204"/>
                              </a:rPr>
                              <m:t>2</m:t>
                            </m:r>
                          </m:sup>
                        </m:sSup>
                        <m:r>
                          <a:rPr lang="en-US">
                            <a:latin typeface="Cambria Math" panose="02040503050406030204"/>
                          </a:rPr>
                          <m:t>𝑓</m:t>
                        </m:r>
                      </m:num>
                      <m:den>
                        <m:r>
                          <a:rPr lang="en-US">
                            <a:latin typeface="Cambria Math" panose="02040503050406030204"/>
                          </a:rPr>
                          <m:t>𝜕</m:t>
                        </m:r>
                        <m:sSup>
                          <m:sSupPr>
                            <m:ctrlPr>
                              <a:rPr lang="en-US" i="1">
                                <a:latin typeface="Cambria Math" panose="02040503050406030204" pitchFamily="18" charset="0"/>
                              </a:rPr>
                            </m:ctrlPr>
                          </m:sSupPr>
                          <m:e>
                            <m:r>
                              <a:rPr lang="en-US">
                                <a:latin typeface="Cambria Math" panose="02040503050406030204"/>
                              </a:rPr>
                              <m:t>𝑆</m:t>
                            </m:r>
                          </m:e>
                          <m:sup>
                            <m:r>
                              <a:rPr lang="en-US">
                                <a:latin typeface="Cambria Math" panose="02040503050406030204"/>
                              </a:rPr>
                              <m:t>2</m:t>
                            </m:r>
                          </m:sup>
                        </m:sSup>
                      </m:den>
                    </m:f>
                    <m:r>
                      <a:rPr lang="en-US">
                        <a:latin typeface="Cambria Math" panose="02040503050406030204"/>
                      </a:rPr>
                      <m:t>=−</m:t>
                    </m:r>
                    <m:f>
                      <m:fPr>
                        <m:ctrlPr>
                          <a:rPr lang="en-US" i="1">
                            <a:latin typeface="Cambria Math" panose="02040503050406030204" pitchFamily="18" charset="0"/>
                          </a:rPr>
                        </m:ctrlPr>
                      </m:fPr>
                      <m:num>
                        <m:r>
                          <a:rPr lang="en-US">
                            <a:latin typeface="Cambria Math" panose="02040503050406030204"/>
                          </a:rPr>
                          <m:t>1</m:t>
                        </m:r>
                      </m:num>
                      <m:den>
                        <m:sSup>
                          <m:sSupPr>
                            <m:ctrlPr>
                              <a:rPr lang="en-US" i="1">
                                <a:latin typeface="Cambria Math" panose="02040503050406030204" pitchFamily="18" charset="0"/>
                              </a:rPr>
                            </m:ctrlPr>
                          </m:sSupPr>
                          <m:e>
                            <m:r>
                              <a:rPr lang="en-US">
                                <a:latin typeface="Cambria Math" panose="02040503050406030204"/>
                              </a:rPr>
                              <m:t>𝑆</m:t>
                            </m:r>
                          </m:e>
                          <m:sup>
                            <m:r>
                              <a:rPr lang="en-US">
                                <a:latin typeface="Cambria Math" panose="02040503050406030204"/>
                              </a:rPr>
                              <m:t>2</m:t>
                            </m:r>
                          </m:sup>
                        </m:sSup>
                      </m:den>
                    </m:f>
                  </m:oMath>
                </a14:m>
                <a:r>
                  <a:rPr sz="2000"/>
                  <a:t>, </a:t>
                </a:r>
                <a14:m>
                  <m:oMath xmlns:m="http://schemas.openxmlformats.org/officeDocument/2006/math">
                    <m:f>
                      <m:fPr>
                        <m:ctrlPr>
                          <a:rPr lang="en-US" i="1">
                            <a:latin typeface="Cambria Math" panose="02040503050406030204" pitchFamily="18" charset="0"/>
                          </a:rPr>
                        </m:ctrlPr>
                      </m:fPr>
                      <m:num>
                        <m:r>
                          <a:rPr lang="en-US">
                            <a:latin typeface="Cambria Math" panose="02040503050406030204"/>
                          </a:rPr>
                          <m:t>𝜕</m:t>
                        </m:r>
                        <m:r>
                          <a:rPr lang="en-US">
                            <a:latin typeface="Cambria Math" panose="02040503050406030204"/>
                          </a:rPr>
                          <m:t>𝑓</m:t>
                        </m:r>
                      </m:num>
                      <m:den>
                        <m:r>
                          <a:rPr lang="en-US">
                            <a:latin typeface="Cambria Math" panose="02040503050406030204"/>
                          </a:rPr>
                          <m:t>𝜕</m:t>
                        </m:r>
                        <m:r>
                          <a:rPr lang="en-US">
                            <a:latin typeface="Cambria Math" panose="02040503050406030204"/>
                          </a:rPr>
                          <m:t>𝑡</m:t>
                        </m:r>
                      </m:den>
                    </m:f>
                    <m:r>
                      <a:rPr lang="en-US">
                        <a:latin typeface="Cambria Math" panose="02040503050406030204"/>
                      </a:rPr>
                      <m:t>=</m:t>
                    </m:r>
                    <m:r>
                      <a:rPr lang="en-US">
                        <a:latin typeface="Cambria Math" panose="02040503050406030204"/>
                      </a:rPr>
                      <m:t>0</m:t>
                    </m:r>
                  </m:oMath>
                </a14:m>
                <a:endParaRPr sz="2000"/>
              </a:p>
              <a:p>
                <a:pPr>
                  <a:spcBef>
                    <a:spcPts val="200"/>
                  </a:spcBef>
                  <a:spcAft>
                    <a:spcPts val="200"/>
                  </a:spcAft>
                </a:pPr>
                <a:r>
                  <a:rPr sz="2000"/>
                  <a:t>Substituting into Itô’s Lemma:</a:t>
                </a:r>
              </a:p>
              <a:p>
                <a:pPr lvl="1">
                  <a:spcBef>
                    <a:spcPts val="200"/>
                  </a:spcBef>
                  <a:spcAft>
                    <a:spcPts val="200"/>
                  </a:spcAft>
                </a:pPr>
                <a14:m>
                  <m:oMath xmlns:m="http://schemas.openxmlformats.org/officeDocument/2006/math">
                    <m:r>
                      <a:rPr lang="en-US">
                        <a:latin typeface="Cambria Math" panose="02040503050406030204"/>
                      </a:rPr>
                      <m:t>𝑑</m:t>
                    </m:r>
                    <m:r>
                      <a:rPr lang="en-US">
                        <a:latin typeface="Cambria Math" panose="02040503050406030204"/>
                      </a:rPr>
                      <m:t>(</m:t>
                    </m:r>
                    <m:r>
                      <m:rPr>
                        <m:sty m:val="p"/>
                      </m:rPr>
                      <a:rPr lang="en-US">
                        <a:latin typeface="Cambria Math" panose="02040503050406030204"/>
                      </a:rPr>
                      <m:t>ln</m:t>
                    </m:r>
                    <m:r>
                      <a:rPr lang="en-US">
                        <a:latin typeface="Cambria Math" panose="02040503050406030204"/>
                      </a:rPr>
                      <m:t>𝑆</m:t>
                    </m:r>
                    <m:r>
                      <a:rPr lang="en-US">
                        <a:latin typeface="Cambria Math" panose="02040503050406030204"/>
                      </a:rPr>
                      <m:t>)=</m:t>
                    </m:r>
                    <m:f>
                      <m:fPr>
                        <m:ctrlPr>
                          <a:rPr lang="en-US" i="1">
                            <a:latin typeface="Cambria Math" panose="02040503050406030204" pitchFamily="18" charset="0"/>
                          </a:rPr>
                        </m:ctrlPr>
                      </m:fPr>
                      <m:num>
                        <m:r>
                          <a:rPr lang="en-US">
                            <a:latin typeface="Cambria Math" panose="02040503050406030204"/>
                          </a:rPr>
                          <m:t>1</m:t>
                        </m:r>
                      </m:num>
                      <m:den>
                        <m:r>
                          <a:rPr lang="en-US">
                            <a:latin typeface="Cambria Math" panose="02040503050406030204"/>
                          </a:rPr>
                          <m:t>𝑆</m:t>
                        </m:r>
                      </m:den>
                    </m:f>
                    <m:r>
                      <a:rPr lang="en-US">
                        <a:latin typeface="Cambria Math" panose="02040503050406030204"/>
                      </a:rPr>
                      <m:t>𝑑𝑆</m:t>
                    </m:r>
                    <m:r>
                      <a:rPr lang="en-US">
                        <a:latin typeface="Cambria Math" panose="02040503050406030204"/>
                      </a:rPr>
                      <m:t>−</m:t>
                    </m:r>
                    <m:f>
                      <m:fPr>
                        <m:ctrlPr>
                          <a:rPr lang="en-US" i="1">
                            <a:latin typeface="Cambria Math" panose="02040503050406030204" pitchFamily="18" charset="0"/>
                          </a:rPr>
                        </m:ctrlPr>
                      </m:fPr>
                      <m:num>
                        <m:r>
                          <a:rPr lang="en-US">
                            <a:latin typeface="Cambria Math" panose="02040503050406030204"/>
                          </a:rPr>
                          <m:t>1</m:t>
                        </m:r>
                      </m:num>
                      <m:den>
                        <m:r>
                          <a:rPr lang="en-US">
                            <a:latin typeface="Cambria Math" panose="02040503050406030204"/>
                          </a:rPr>
                          <m:t>2</m:t>
                        </m:r>
                      </m:den>
                    </m:f>
                    <m:f>
                      <m:fPr>
                        <m:ctrlPr>
                          <a:rPr lang="en-US" i="1">
                            <a:latin typeface="Cambria Math" panose="02040503050406030204" pitchFamily="18" charset="0"/>
                          </a:rPr>
                        </m:ctrlPr>
                      </m:fPr>
                      <m:num>
                        <m:r>
                          <a:rPr lang="en-US">
                            <a:latin typeface="Cambria Math" panose="02040503050406030204"/>
                          </a:rPr>
                          <m:t>1</m:t>
                        </m:r>
                      </m:num>
                      <m:den>
                        <m:sSup>
                          <m:sSupPr>
                            <m:ctrlPr>
                              <a:rPr lang="en-US" i="1">
                                <a:latin typeface="Cambria Math" panose="02040503050406030204" pitchFamily="18" charset="0"/>
                              </a:rPr>
                            </m:ctrlPr>
                          </m:sSupPr>
                          <m:e>
                            <m:r>
                              <a:rPr lang="en-US">
                                <a:latin typeface="Cambria Math" panose="02040503050406030204"/>
                              </a:rPr>
                              <m:t>𝑆</m:t>
                            </m:r>
                          </m:e>
                          <m:sup>
                            <m:r>
                              <a:rPr lang="en-US">
                                <a:latin typeface="Cambria Math" panose="02040503050406030204"/>
                              </a:rPr>
                              <m:t>2</m:t>
                            </m:r>
                          </m:sup>
                        </m:sSup>
                      </m:den>
                    </m:f>
                    <m:sSup>
                      <m:sSupPr>
                        <m:ctrlPr>
                          <a:rPr lang="en-US" i="1">
                            <a:latin typeface="Cambria Math" panose="02040503050406030204" pitchFamily="18" charset="0"/>
                          </a:rPr>
                        </m:ctrlPr>
                      </m:sSupPr>
                      <m:e>
                        <m:r>
                          <a:rPr lang="en-US">
                            <a:latin typeface="Cambria Math" panose="02040503050406030204"/>
                          </a:rPr>
                          <m:t>𝜎</m:t>
                        </m:r>
                      </m:e>
                      <m:sup>
                        <m:r>
                          <a:rPr lang="en-US">
                            <a:latin typeface="Cambria Math" panose="02040503050406030204"/>
                          </a:rPr>
                          <m:t>2</m:t>
                        </m:r>
                      </m:sup>
                    </m:sSup>
                    <m:sSup>
                      <m:sSupPr>
                        <m:ctrlPr>
                          <a:rPr lang="en-US" i="1">
                            <a:latin typeface="Cambria Math" panose="02040503050406030204" pitchFamily="18" charset="0"/>
                          </a:rPr>
                        </m:ctrlPr>
                      </m:sSupPr>
                      <m:e>
                        <m:r>
                          <a:rPr lang="en-US">
                            <a:latin typeface="Cambria Math" panose="02040503050406030204"/>
                          </a:rPr>
                          <m:t>𝑆</m:t>
                        </m:r>
                      </m:e>
                      <m:sup>
                        <m:r>
                          <a:rPr lang="en-US">
                            <a:latin typeface="Cambria Math" panose="02040503050406030204"/>
                          </a:rPr>
                          <m:t>2</m:t>
                        </m:r>
                      </m:sup>
                    </m:sSup>
                    <m:r>
                      <a:rPr lang="en-US">
                        <a:latin typeface="Cambria Math" panose="02040503050406030204"/>
                      </a:rPr>
                      <m:t>𝑑𝑡</m:t>
                    </m:r>
                  </m:oMath>
                </a14:m>
                <a:endParaRPr sz="2000"/>
              </a:p>
              <a:p>
                <a:pPr lvl="1">
                  <a:spcBef>
                    <a:spcPts val="200"/>
                  </a:spcBef>
                  <a:spcAft>
                    <a:spcPts val="200"/>
                  </a:spcAft>
                </a:pPr>
                <a14:m>
                  <m:oMath xmlns:m="http://schemas.openxmlformats.org/officeDocument/2006/math">
                    <m:r>
                      <a:rPr lang="en-US">
                        <a:latin typeface="Cambria Math" panose="02040503050406030204"/>
                      </a:rPr>
                      <m:t>=(</m:t>
                    </m:r>
                    <m:r>
                      <a:rPr lang="en-US">
                        <a:latin typeface="Cambria Math" panose="02040503050406030204"/>
                      </a:rPr>
                      <m:t>𝜇</m:t>
                    </m:r>
                    <m:r>
                      <a:rPr lang="en-US">
                        <a:latin typeface="Cambria Math" panose="02040503050406030204"/>
                      </a:rPr>
                      <m:t>−</m:t>
                    </m:r>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a:latin typeface="Cambria Math" panose="02040503050406030204"/>
                              </a:rPr>
                              <m:t>𝜎</m:t>
                            </m:r>
                          </m:e>
                          <m:sup>
                            <m:r>
                              <a:rPr lang="en-US">
                                <a:latin typeface="Cambria Math" panose="02040503050406030204"/>
                              </a:rPr>
                              <m:t>2</m:t>
                            </m:r>
                          </m:sup>
                        </m:sSup>
                      </m:num>
                      <m:den>
                        <m:r>
                          <a:rPr lang="en-US">
                            <a:latin typeface="Cambria Math" panose="02040503050406030204"/>
                          </a:rPr>
                          <m:t>2</m:t>
                        </m:r>
                      </m:den>
                    </m:f>
                    <m:r>
                      <a:rPr lang="en-US">
                        <a:latin typeface="Cambria Math" panose="02040503050406030204"/>
                      </a:rPr>
                      <m:t>)</m:t>
                    </m:r>
                    <m:r>
                      <a:rPr lang="en-US">
                        <a:latin typeface="Cambria Math" panose="02040503050406030204"/>
                      </a:rPr>
                      <m:t>𝑑𝑡</m:t>
                    </m:r>
                    <m:r>
                      <a:rPr lang="en-US">
                        <a:latin typeface="Cambria Math" panose="02040503050406030204"/>
                      </a:rPr>
                      <m:t>+</m:t>
                    </m:r>
                    <m:r>
                      <a:rPr lang="en-US">
                        <a:latin typeface="Cambria Math" panose="02040503050406030204"/>
                      </a:rPr>
                      <m:t>𝜎</m:t>
                    </m:r>
                    <m:r>
                      <a:rPr lang="en-US">
                        <a:latin typeface="Cambria Math" panose="02040503050406030204"/>
                      </a:rPr>
                      <m:t>𝑑𝑊</m:t>
                    </m:r>
                  </m:oMath>
                </a14:m>
                <a:endParaRPr sz="2000"/>
              </a:p>
              <a:p>
                <a:pPr>
                  <a:spcBef>
                    <a:spcPts val="200"/>
                  </a:spcBef>
                  <a:spcAft>
                    <a:spcPts val="200"/>
                  </a:spcAft>
                </a:pPr>
                <a:r>
                  <a:rPr sz="2000" b="1"/>
                  <a:t>This is huge!</a:t>
                </a:r>
                <a:r>
                  <a:rPr sz="2000"/>
                  <a:t> Log returns follow a simple process with constant drift and constant volatility</a:t>
                </a:r>
              </a:p>
              <a:p>
                <a:pPr>
                  <a:spcBef>
                    <a:spcPts val="200"/>
                  </a:spcBef>
                  <a:spcAft>
                    <a:spcPts val="200"/>
                  </a:spcAft>
                </a:pPr>
                <a:r>
                  <a:rPr sz="2000"/>
                  <a:t>Integrating from 0 to </a:t>
                </a:r>
                <a14:m>
                  <m:oMath xmlns:m="http://schemas.openxmlformats.org/officeDocument/2006/math">
                    <m:r>
                      <a:rPr lang="en-US">
                        <a:latin typeface="Cambria Math" panose="02040503050406030204"/>
                      </a:rPr>
                      <m:t>𝑇</m:t>
                    </m:r>
                  </m:oMath>
                </a14:m>
                <a:r>
                  <a:rPr sz="2000"/>
                  <a:t>:</a:t>
                </a:r>
              </a:p>
              <a:p>
                <a:pPr lvl="1">
                  <a:spcBef>
                    <a:spcPts val="200"/>
                  </a:spcBef>
                  <a:spcAft>
                    <a:spcPts val="200"/>
                  </a:spcAft>
                </a:pPr>
                <a14:m>
                  <m:oMath xmlns:m="http://schemas.openxmlformats.org/officeDocument/2006/math">
                    <m:r>
                      <m:rPr>
                        <m:sty m:val="p"/>
                      </m:rPr>
                      <a:rPr lang="en-US">
                        <a:latin typeface="Cambria Math" panose="02040503050406030204"/>
                      </a:rPr>
                      <m:t>ln</m:t>
                    </m:r>
                    <m:sSub>
                      <m:sSubPr>
                        <m:ctrlPr>
                          <a:rPr lang="en-US" i="1">
                            <a:latin typeface="Cambria Math" panose="02040503050406030204" pitchFamily="18" charset="0"/>
                          </a:rPr>
                        </m:ctrlPr>
                      </m:sSubPr>
                      <m:e>
                        <m:r>
                          <a:rPr lang="en-US">
                            <a:latin typeface="Cambria Math" panose="02040503050406030204"/>
                          </a:rPr>
                          <m:t>𝑆</m:t>
                        </m:r>
                      </m:e>
                      <m:sub>
                        <m:r>
                          <a:rPr lang="en-US">
                            <a:latin typeface="Cambria Math" panose="02040503050406030204"/>
                          </a:rPr>
                          <m:t>𝑇</m:t>
                        </m:r>
                      </m:sub>
                    </m:sSub>
                    <m:r>
                      <a:rPr lang="en-US">
                        <a:latin typeface="Cambria Math" panose="02040503050406030204"/>
                      </a:rPr>
                      <m:t>=</m:t>
                    </m:r>
                    <m:r>
                      <m:rPr>
                        <m:sty m:val="p"/>
                      </m:rPr>
                      <a:rPr lang="en-US">
                        <a:latin typeface="Cambria Math" panose="02040503050406030204"/>
                      </a:rPr>
                      <m:t>ln</m:t>
                    </m:r>
                    <m:sSub>
                      <m:sSubPr>
                        <m:ctrlPr>
                          <a:rPr lang="en-US" i="1">
                            <a:latin typeface="Cambria Math" panose="02040503050406030204" pitchFamily="18" charset="0"/>
                          </a:rPr>
                        </m:ctrlPr>
                      </m:sSubPr>
                      <m:e>
                        <m:r>
                          <a:rPr lang="en-US">
                            <a:latin typeface="Cambria Math" panose="02040503050406030204"/>
                          </a:rPr>
                          <m:t>𝑆</m:t>
                        </m:r>
                      </m:e>
                      <m:sub>
                        <m:r>
                          <a:rPr lang="en-US">
                            <a:latin typeface="Cambria Math" panose="02040503050406030204"/>
                          </a:rPr>
                          <m:t>0</m:t>
                        </m:r>
                      </m:sub>
                    </m:sSub>
                    <m:r>
                      <a:rPr lang="en-US">
                        <a:latin typeface="Cambria Math" panose="02040503050406030204"/>
                      </a:rPr>
                      <m:t>+(</m:t>
                    </m:r>
                    <m:r>
                      <a:rPr lang="en-US">
                        <a:latin typeface="Cambria Math" panose="02040503050406030204"/>
                      </a:rPr>
                      <m:t>𝜇</m:t>
                    </m:r>
                    <m:r>
                      <a:rPr lang="en-US">
                        <a:latin typeface="Cambria Math" panose="02040503050406030204"/>
                      </a:rPr>
                      <m:t>−</m:t>
                    </m:r>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a:latin typeface="Cambria Math" panose="02040503050406030204"/>
                              </a:rPr>
                              <m:t>𝜎</m:t>
                            </m:r>
                          </m:e>
                          <m:sup>
                            <m:r>
                              <a:rPr lang="en-US">
                                <a:latin typeface="Cambria Math" panose="02040503050406030204"/>
                              </a:rPr>
                              <m:t>2</m:t>
                            </m:r>
                          </m:sup>
                        </m:sSup>
                      </m:num>
                      <m:den>
                        <m:r>
                          <a:rPr lang="en-US">
                            <a:latin typeface="Cambria Math" panose="02040503050406030204"/>
                          </a:rPr>
                          <m:t>2</m:t>
                        </m:r>
                      </m:den>
                    </m:f>
                    <m:r>
                      <a:rPr lang="en-US">
                        <a:latin typeface="Cambria Math" panose="02040503050406030204"/>
                      </a:rPr>
                      <m:t>)</m:t>
                    </m:r>
                    <m:r>
                      <a:rPr lang="en-US">
                        <a:latin typeface="Cambria Math" panose="02040503050406030204"/>
                      </a:rPr>
                      <m:t>𝑇</m:t>
                    </m:r>
                    <m:r>
                      <a:rPr lang="en-US">
                        <a:latin typeface="Cambria Math" panose="02040503050406030204"/>
                      </a:rPr>
                      <m:t>+</m:t>
                    </m:r>
                    <m:r>
                      <a:rPr lang="en-US">
                        <a:latin typeface="Cambria Math" panose="02040503050406030204"/>
                      </a:rPr>
                      <m:t>𝜎</m:t>
                    </m:r>
                    <m:sSub>
                      <m:sSubPr>
                        <m:ctrlPr>
                          <a:rPr lang="en-US" i="1">
                            <a:latin typeface="Cambria Math" panose="02040503050406030204" pitchFamily="18" charset="0"/>
                          </a:rPr>
                        </m:ctrlPr>
                      </m:sSubPr>
                      <m:e>
                        <m:r>
                          <a:rPr lang="en-US">
                            <a:latin typeface="Cambria Math" panose="02040503050406030204"/>
                          </a:rPr>
                          <m:t>𝑊</m:t>
                        </m:r>
                      </m:e>
                      <m:sub>
                        <m:r>
                          <a:rPr lang="en-US">
                            <a:latin typeface="Cambria Math" panose="02040503050406030204"/>
                          </a:rPr>
                          <m:t>𝑇</m:t>
                        </m:r>
                      </m:sub>
                    </m:sSub>
                  </m:oMath>
                </a14:m>
                <a:endParaRPr sz="2000"/>
              </a:p>
              <a:p>
                <a:pPr>
                  <a:spcBef>
                    <a:spcPts val="200"/>
                  </a:spcBef>
                  <a:spcAft>
                    <a:spcPts val="200"/>
                  </a:spcAft>
                </a:pPr>
                <a:r>
                  <a:rPr sz="2000"/>
                  <a:t>Since </a:t>
                </a:r>
                <a14:m>
                  <m:oMath xmlns:m="http://schemas.openxmlformats.org/officeDocument/2006/math">
                    <m:sSub>
                      <m:sSubPr>
                        <m:ctrlPr>
                          <a:rPr lang="en-US" i="1">
                            <a:latin typeface="Cambria Math" panose="02040503050406030204" pitchFamily="18" charset="0"/>
                          </a:rPr>
                        </m:ctrlPr>
                      </m:sSubPr>
                      <m:e>
                        <m:r>
                          <a:rPr lang="en-US">
                            <a:latin typeface="Cambria Math" panose="02040503050406030204"/>
                          </a:rPr>
                          <m:t>𝑊</m:t>
                        </m:r>
                      </m:e>
                      <m:sub>
                        <m:r>
                          <a:rPr lang="en-US">
                            <a:latin typeface="Cambria Math" panose="02040503050406030204"/>
                          </a:rPr>
                          <m:t>𝑇</m:t>
                        </m:r>
                      </m:sub>
                    </m:sSub>
                    <m:r>
                      <a:rPr lang="en-US">
                        <a:latin typeface="Cambria Math" panose="02040503050406030204"/>
                      </a:rPr>
                      <m:t>~</m:t>
                    </m:r>
                    <m:r>
                      <a:rPr lang="en-US">
                        <a:latin typeface="Cambria Math" panose="02040503050406030204"/>
                      </a:rPr>
                      <m:t>𝑁</m:t>
                    </m:r>
                    <m:r>
                      <a:rPr lang="en-US">
                        <a:latin typeface="Cambria Math" panose="02040503050406030204"/>
                      </a:rPr>
                      <m:t>(</m:t>
                    </m:r>
                    <m:r>
                      <a:rPr lang="en-US">
                        <a:latin typeface="Cambria Math" panose="02040503050406030204"/>
                      </a:rPr>
                      <m:t>0</m:t>
                    </m:r>
                    <m:r>
                      <a:rPr lang="en-US">
                        <a:latin typeface="Cambria Math" panose="02040503050406030204"/>
                      </a:rPr>
                      <m:t>,</m:t>
                    </m:r>
                    <m:r>
                      <a:rPr lang="en-US">
                        <a:latin typeface="Cambria Math" panose="02040503050406030204"/>
                      </a:rPr>
                      <m:t>𝑇</m:t>
                    </m:r>
                    <m:r>
                      <a:rPr lang="en-US">
                        <a:latin typeface="Cambria Math" panose="02040503050406030204"/>
                      </a:rPr>
                      <m:t>)</m:t>
                    </m:r>
                  </m:oMath>
                </a14:m>
                <a:r>
                  <a:rPr sz="2000"/>
                  <a:t>, we get </a:t>
                </a:r>
                <a14:m>
                  <m:oMath xmlns:m="http://schemas.openxmlformats.org/officeDocument/2006/math">
                    <m:r>
                      <m:rPr>
                        <m:sty m:val="p"/>
                      </m:rPr>
                      <a:rPr lang="en-US">
                        <a:latin typeface="Cambria Math" panose="02040503050406030204"/>
                      </a:rPr>
                      <m:t>ln</m:t>
                    </m:r>
                    <m:r>
                      <a:rPr lang="en-US">
                        <a:latin typeface="Cambria Math" panose="02040503050406030204"/>
                      </a:rPr>
                      <m:t>(</m:t>
                    </m:r>
                    <m:sSub>
                      <m:sSubPr>
                        <m:ctrlPr>
                          <a:rPr lang="en-US" i="1">
                            <a:latin typeface="Cambria Math" panose="02040503050406030204" pitchFamily="18" charset="0"/>
                          </a:rPr>
                        </m:ctrlPr>
                      </m:sSubPr>
                      <m:e>
                        <m:r>
                          <a:rPr lang="en-US">
                            <a:latin typeface="Cambria Math" panose="02040503050406030204"/>
                          </a:rPr>
                          <m:t>𝑆</m:t>
                        </m:r>
                      </m:e>
                      <m:sub>
                        <m:r>
                          <a:rPr lang="en-US">
                            <a:latin typeface="Cambria Math" panose="02040503050406030204"/>
                          </a:rPr>
                          <m:t>𝑇</m:t>
                        </m:r>
                      </m:sub>
                    </m:sSub>
                    <m:r>
                      <a:rPr lang="en-US">
                        <a:latin typeface="Cambria Math" panose="02040503050406030204"/>
                      </a:rPr>
                      <m:t>/</m:t>
                    </m:r>
                    <m:sSub>
                      <m:sSubPr>
                        <m:ctrlPr>
                          <a:rPr lang="en-US" i="1">
                            <a:latin typeface="Cambria Math" panose="02040503050406030204" pitchFamily="18" charset="0"/>
                          </a:rPr>
                        </m:ctrlPr>
                      </m:sSubPr>
                      <m:e>
                        <m:r>
                          <a:rPr lang="en-US">
                            <a:latin typeface="Cambria Math" panose="02040503050406030204"/>
                          </a:rPr>
                          <m:t>𝑆</m:t>
                        </m:r>
                      </m:e>
                      <m:sub>
                        <m:r>
                          <a:rPr lang="en-US">
                            <a:latin typeface="Cambria Math" panose="02040503050406030204"/>
                          </a:rPr>
                          <m:t>0</m:t>
                        </m:r>
                      </m:sub>
                    </m:sSub>
                    <m:r>
                      <a:rPr lang="en-US">
                        <a:latin typeface="Cambria Math" panose="02040503050406030204"/>
                      </a:rPr>
                      <m:t>)~</m:t>
                    </m:r>
                    <m:r>
                      <a:rPr lang="en-US">
                        <a:latin typeface="Cambria Math" panose="02040503050406030204"/>
                      </a:rPr>
                      <m:t>𝑁</m:t>
                    </m:r>
                    <m:r>
                      <a:rPr lang="en-US">
                        <a:latin typeface="Cambria Math" panose="02040503050406030204"/>
                      </a:rPr>
                      <m:t>((</m:t>
                    </m:r>
                    <m:r>
                      <a:rPr lang="en-US">
                        <a:latin typeface="Cambria Math" panose="02040503050406030204"/>
                      </a:rPr>
                      <m:t>𝜇</m:t>
                    </m:r>
                    <m:r>
                      <a:rPr lang="en-US">
                        <a:latin typeface="Cambria Math" panose="02040503050406030204"/>
                      </a:rPr>
                      <m:t>−</m:t>
                    </m:r>
                    <m:sSup>
                      <m:sSupPr>
                        <m:ctrlPr>
                          <a:rPr lang="en-US" i="1">
                            <a:latin typeface="Cambria Math" panose="02040503050406030204" pitchFamily="18" charset="0"/>
                          </a:rPr>
                        </m:ctrlPr>
                      </m:sSupPr>
                      <m:e>
                        <m:r>
                          <a:rPr lang="en-US">
                            <a:latin typeface="Cambria Math" panose="02040503050406030204"/>
                          </a:rPr>
                          <m:t>𝜎</m:t>
                        </m:r>
                      </m:e>
                      <m:sup>
                        <m:r>
                          <a:rPr lang="en-US">
                            <a:latin typeface="Cambria Math" panose="02040503050406030204"/>
                          </a:rPr>
                          <m:t>2</m:t>
                        </m:r>
                      </m:sup>
                    </m:sSup>
                    <m:r>
                      <a:rPr lang="en-US">
                        <a:latin typeface="Cambria Math" panose="02040503050406030204"/>
                      </a:rPr>
                      <m:t>/</m:t>
                    </m:r>
                    <m:r>
                      <a:rPr lang="en-US">
                        <a:latin typeface="Cambria Math" panose="02040503050406030204"/>
                      </a:rPr>
                      <m:t>2</m:t>
                    </m:r>
                    <m:r>
                      <a:rPr lang="en-US">
                        <a:latin typeface="Cambria Math" panose="02040503050406030204"/>
                      </a:rPr>
                      <m:t>)</m:t>
                    </m:r>
                    <m:r>
                      <a:rPr lang="en-US">
                        <a:latin typeface="Cambria Math" panose="02040503050406030204"/>
                      </a:rPr>
                      <m:t>𝑇</m:t>
                    </m:r>
                    <m:r>
                      <a:rPr lang="en-US">
                        <a:latin typeface="Cambria Math" panose="02040503050406030204"/>
                      </a:rPr>
                      <m:t>,</m:t>
                    </m:r>
                    <m:sSup>
                      <m:sSupPr>
                        <m:ctrlPr>
                          <a:rPr lang="en-US" i="1">
                            <a:latin typeface="Cambria Math" panose="02040503050406030204" pitchFamily="18" charset="0"/>
                          </a:rPr>
                        </m:ctrlPr>
                      </m:sSupPr>
                      <m:e>
                        <m:r>
                          <a:rPr lang="en-US">
                            <a:latin typeface="Cambria Math" panose="02040503050406030204"/>
                          </a:rPr>
                          <m:t>𝜎</m:t>
                        </m:r>
                      </m:e>
                      <m:sup>
                        <m:r>
                          <a:rPr lang="en-US">
                            <a:latin typeface="Cambria Math" panose="02040503050406030204"/>
                          </a:rPr>
                          <m:t>2</m:t>
                        </m:r>
                      </m:sup>
                    </m:sSup>
                    <m:r>
                      <a:rPr lang="en-US">
                        <a:latin typeface="Cambria Math" panose="02040503050406030204"/>
                      </a:rPr>
                      <m:t>𝑇</m:t>
                    </m:r>
                    <m:r>
                      <a:rPr lang="en-US">
                        <a:latin typeface="Cambria Math" panose="02040503050406030204"/>
                      </a:rPr>
                      <m:t>)</m:t>
                    </m:r>
                  </m:oMath>
                </a14:m>
                <a:endParaRPr sz="2000"/>
              </a:p>
              <a:p>
                <a:pPr>
                  <a:spcBef>
                    <a:spcPts val="200"/>
                  </a:spcBef>
                  <a:spcAft>
                    <a:spcPts val="200"/>
                  </a:spcAft>
                </a:pPr>
                <a:r>
                  <a:rPr sz="2000"/>
                  <a:t>Therefore </a:t>
                </a:r>
                <a14:m>
                  <m:oMath xmlns:m="http://schemas.openxmlformats.org/officeDocument/2006/math">
                    <m:sSub>
                      <m:sSubPr>
                        <m:ctrlPr>
                          <a:rPr lang="en-US" i="1">
                            <a:latin typeface="Cambria Math" panose="02040503050406030204" pitchFamily="18" charset="0"/>
                          </a:rPr>
                        </m:ctrlPr>
                      </m:sSubPr>
                      <m:e>
                        <m:r>
                          <a:rPr lang="en-US">
                            <a:latin typeface="Cambria Math" panose="02040503050406030204"/>
                          </a:rPr>
                          <m:t>𝑆</m:t>
                        </m:r>
                      </m:e>
                      <m:sub>
                        <m:r>
                          <a:rPr lang="en-US">
                            <a:latin typeface="Cambria Math" panose="02040503050406030204"/>
                          </a:rPr>
                          <m:t>𝑇</m:t>
                        </m:r>
                      </m:sub>
                    </m:sSub>
                  </m:oMath>
                </a14:m>
                <a:r>
                  <a:rPr sz="2000"/>
                  <a:t> is </a:t>
                </a:r>
                <a:r>
                  <a:rPr sz="2000" b="1"/>
                  <a:t>lognormally distributed</a:t>
                </a:r>
                <a:r>
                  <a:rPr sz="2000"/>
                  <a:t> — the </a:t>
                </a:r>
                <a14:m>
                  <m:oMath xmlns:m="http://schemas.openxmlformats.org/officeDocument/2006/math">
                    <m:r>
                      <a:rPr lang="en-US">
                        <a:latin typeface="Cambria Math" panose="02040503050406030204"/>
                      </a:rPr>
                      <m:t>−</m:t>
                    </m:r>
                    <m:sSup>
                      <m:sSupPr>
                        <m:ctrlPr>
                          <a:rPr lang="en-US" i="1">
                            <a:latin typeface="Cambria Math" panose="02040503050406030204" pitchFamily="18" charset="0"/>
                          </a:rPr>
                        </m:ctrlPr>
                      </m:sSupPr>
                      <m:e>
                        <m:r>
                          <a:rPr lang="en-US">
                            <a:latin typeface="Cambria Math" panose="02040503050406030204"/>
                          </a:rPr>
                          <m:t>𝜎</m:t>
                        </m:r>
                      </m:e>
                      <m:sup>
                        <m:r>
                          <a:rPr lang="en-US">
                            <a:latin typeface="Cambria Math" panose="02040503050406030204"/>
                          </a:rPr>
                          <m:t>2</m:t>
                        </m:r>
                      </m:sup>
                    </m:sSup>
                    <m:r>
                      <a:rPr lang="en-US">
                        <a:latin typeface="Cambria Math" panose="02040503050406030204"/>
                      </a:rPr>
                      <m:t>/</m:t>
                    </m:r>
                    <m:r>
                      <a:rPr lang="en-US">
                        <a:latin typeface="Cambria Math" panose="02040503050406030204"/>
                      </a:rPr>
                      <m:t>2</m:t>
                    </m:r>
                  </m:oMath>
                </a14:m>
                <a:r>
                  <a:rPr sz="2000"/>
                  <a:t> correction comes from Itô</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276" t="-1327" b="-2488"/>
                </a:stretch>
              </a:blipFill>
            </p:spPr>
            <p:txBody>
              <a:bodyPr/>
              <a:lstStyle/>
              <a:p>
                <a:r>
                  <a:rPr lang="en-SG">
                    <a:noFill/>
                  </a:rPr>
                  <a:t> </a:t>
                </a:r>
              </a:p>
            </p:txBody>
          </p:sp>
        </mc:Fallback>
      </mc:AlternateContent>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A Simple One-Step Binomial Model</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a:spcBef>
                    <a:spcPts val="200"/>
                  </a:spcBef>
                  <a:spcAft>
                    <a:spcPts val="200"/>
                  </a:spcAft>
                </a:pPr>
                <a:r>
                  <a:rPr sz="2000" b="1" dirty="0"/>
                  <a:t>Setup:</a:t>
                </a:r>
                <a:r>
                  <a:rPr sz="2000" dirty="0"/>
                  <a:t> Amazon stock at $140, six-month call with X = $140</a:t>
                </a:r>
              </a:p>
              <a:p>
                <a:pPr lvl="1">
                  <a:spcBef>
                    <a:spcPts val="200"/>
                  </a:spcBef>
                  <a:spcAft>
                    <a:spcPts val="200"/>
                  </a:spcAft>
                </a:pPr>
                <a:r>
                  <a:rPr sz="2000" dirty="0"/>
                  <a:t>Risk-free rate: 2.0% for six months (~4% per year)</a:t>
                </a:r>
              </a:p>
              <a:p>
                <a:pPr>
                  <a:spcBef>
                    <a:spcPts val="200"/>
                  </a:spcBef>
                  <a:spcAft>
                    <a:spcPts val="200"/>
                  </a:spcAft>
                </a:pPr>
                <a:r>
                  <a:rPr sz="2000" dirty="0"/>
                  <a:t>Assume the stock can do only two things over six months:</a:t>
                </a:r>
              </a:p>
              <a:p>
                <a:pPr lvl="1">
                  <a:spcBef>
                    <a:spcPts val="200"/>
                  </a:spcBef>
                  <a:spcAft>
                    <a:spcPts val="200"/>
                  </a:spcAft>
                </a:pPr>
                <a:r>
                  <a:rPr sz="2000" dirty="0"/>
                  <a:t>1. Rise by 20% to </a:t>
                </a:r>
                <a14:m>
                  <m:oMath xmlns:m="http://schemas.openxmlformats.org/officeDocument/2006/math">
                    <m:r>
                      <a:rPr lang="en-US">
                        <a:latin typeface="Cambria Math" panose="02040503050406030204"/>
                      </a:rPr>
                      <m:t>140</m:t>
                    </m:r>
                    <m:r>
                      <a:rPr lang="en-US">
                        <a:latin typeface="Cambria Math" panose="02040503050406030204"/>
                      </a:rPr>
                      <m:t>×</m:t>
                    </m:r>
                    <m:r>
                      <a:rPr lang="en-US">
                        <a:latin typeface="Cambria Math" panose="02040503050406030204"/>
                      </a:rPr>
                      <m:t>1</m:t>
                    </m:r>
                    <m:r>
                      <a:rPr lang="en-US">
                        <a:latin typeface="Cambria Math" panose="02040503050406030204"/>
                      </a:rPr>
                      <m:t>.</m:t>
                    </m:r>
                    <m:r>
                      <a:rPr lang="en-US">
                        <a:latin typeface="Cambria Math" panose="02040503050406030204"/>
                      </a:rPr>
                      <m:t>20</m:t>
                    </m:r>
                    <m:r>
                      <a:rPr lang="en-US">
                        <a:latin typeface="Cambria Math" panose="02040503050406030204"/>
                      </a:rPr>
                      <m:t>=$</m:t>
                    </m:r>
                    <m:r>
                      <a:rPr lang="en-US">
                        <a:latin typeface="Cambria Math" panose="02040503050406030204"/>
                      </a:rPr>
                      <m:t>168</m:t>
                    </m:r>
                  </m:oMath>
                </a14:m>
                <a:r>
                  <a:rPr sz="2000" dirty="0"/>
                  <a:t> (up move </a:t>
                </a:r>
                <a14:m>
                  <m:oMath xmlns:m="http://schemas.openxmlformats.org/officeDocument/2006/math">
                    <m:r>
                      <a:rPr lang="en-US">
                        <a:latin typeface="Cambria Math" panose="02040503050406030204"/>
                      </a:rPr>
                      <m:t>𝑢</m:t>
                    </m:r>
                    <m:r>
                      <a:rPr lang="en-US">
                        <a:latin typeface="Cambria Math" panose="02040503050406030204"/>
                      </a:rPr>
                      <m:t>=</m:t>
                    </m:r>
                    <m:r>
                      <a:rPr lang="en-US">
                        <a:latin typeface="Cambria Math" panose="02040503050406030204"/>
                      </a:rPr>
                      <m:t>1</m:t>
                    </m:r>
                    <m:r>
                      <a:rPr lang="en-US">
                        <a:latin typeface="Cambria Math" panose="02040503050406030204"/>
                      </a:rPr>
                      <m:t>.</m:t>
                    </m:r>
                    <m:r>
                      <a:rPr lang="en-US">
                        <a:latin typeface="Cambria Math" panose="02040503050406030204"/>
                      </a:rPr>
                      <m:t>20</m:t>
                    </m:r>
                  </m:oMath>
                </a14:m>
                <a:r>
                  <a:rPr sz="2000" dirty="0"/>
                  <a:t>)</a:t>
                </a:r>
              </a:p>
              <a:p>
                <a:pPr lvl="1">
                  <a:spcBef>
                    <a:spcPts val="200"/>
                  </a:spcBef>
                  <a:spcAft>
                    <a:spcPts val="200"/>
                  </a:spcAft>
                </a:pPr>
                <a:r>
                  <a:rPr sz="2000" dirty="0"/>
                  <a:t>2. Fall to </a:t>
                </a:r>
                <a14:m>
                  <m:oMath xmlns:m="http://schemas.openxmlformats.org/officeDocument/2006/math">
                    <m:r>
                      <a:rPr lang="en-US">
                        <a:latin typeface="Cambria Math" panose="02040503050406030204"/>
                      </a:rPr>
                      <m:t>140</m:t>
                    </m:r>
                    <m:r>
                      <a:rPr lang="en-US">
                        <a:latin typeface="Cambria Math" panose="02040503050406030204"/>
                      </a:rPr>
                      <m:t>÷</m:t>
                    </m:r>
                    <m:r>
                      <a:rPr lang="en-US">
                        <a:latin typeface="Cambria Math" panose="02040503050406030204"/>
                      </a:rPr>
                      <m:t>1</m:t>
                    </m:r>
                    <m:r>
                      <a:rPr lang="en-US">
                        <a:latin typeface="Cambria Math" panose="02040503050406030204"/>
                      </a:rPr>
                      <m:t>.</m:t>
                    </m:r>
                    <m:r>
                      <a:rPr lang="en-US">
                        <a:latin typeface="Cambria Math" panose="02040503050406030204"/>
                      </a:rPr>
                      <m:t>20</m:t>
                    </m:r>
                    <m:r>
                      <a:rPr lang="en-US">
                        <a:latin typeface="Cambria Math" panose="02040503050406030204"/>
                      </a:rPr>
                      <m:t>=$</m:t>
                    </m:r>
                    <m:r>
                      <a:rPr lang="en-US">
                        <a:latin typeface="Cambria Math" panose="02040503050406030204"/>
                      </a:rPr>
                      <m:t>116</m:t>
                    </m:r>
                    <m:r>
                      <a:rPr lang="en-US">
                        <a:latin typeface="Cambria Math" panose="02040503050406030204"/>
                      </a:rPr>
                      <m:t>.</m:t>
                    </m:r>
                    <m:r>
                      <a:rPr lang="en-US">
                        <a:latin typeface="Cambria Math" panose="02040503050406030204"/>
                      </a:rPr>
                      <m:t>67</m:t>
                    </m:r>
                  </m:oMath>
                </a14:m>
                <a:r>
                  <a:rPr sz="2000" dirty="0"/>
                  <a:t> (down move </a:t>
                </a:r>
                <a14:m>
                  <m:oMath xmlns:m="http://schemas.openxmlformats.org/officeDocument/2006/math">
                    <m:r>
                      <a:rPr lang="en-US">
                        <a:latin typeface="Cambria Math" panose="02040503050406030204"/>
                      </a:rPr>
                      <m:t>𝑑</m:t>
                    </m:r>
                    <m:r>
                      <a:rPr lang="en-US">
                        <a:latin typeface="Cambria Math" panose="02040503050406030204"/>
                      </a:rPr>
                      <m:t>=</m:t>
                    </m:r>
                    <m:r>
                      <a:rPr lang="en-US">
                        <a:latin typeface="Cambria Math" panose="02040503050406030204"/>
                      </a:rPr>
                      <m:t>1</m:t>
                    </m:r>
                    <m:r>
                      <a:rPr lang="en-US">
                        <a:latin typeface="Cambria Math" panose="02040503050406030204"/>
                      </a:rPr>
                      <m:t>/</m:t>
                    </m:r>
                    <m:r>
                      <a:rPr lang="en-US">
                        <a:latin typeface="Cambria Math" panose="02040503050406030204"/>
                      </a:rPr>
                      <m:t>𝑢</m:t>
                    </m:r>
                    <m:r>
                      <a:rPr lang="en-US">
                        <a:latin typeface="Cambria Math" panose="02040503050406030204"/>
                      </a:rPr>
                      <m:t>=</m:t>
                    </m:r>
                    <m:r>
                      <a:rPr lang="en-US">
                        <a:latin typeface="Cambria Math" panose="02040503050406030204"/>
                      </a:rPr>
                      <m:t>0</m:t>
                    </m:r>
                    <m:r>
                      <a:rPr lang="en-US">
                        <a:latin typeface="Cambria Math" panose="02040503050406030204"/>
                      </a:rPr>
                      <m:t>.</m:t>
                    </m:r>
                    <m:r>
                      <a:rPr lang="en-US">
                        <a:latin typeface="Cambria Math" panose="02040503050406030204"/>
                      </a:rPr>
                      <m:t>833</m:t>
                    </m:r>
                  </m:oMath>
                </a14:m>
                <a:r>
                  <a:rPr sz="2000" dirty="0"/>
                  <a:t>)</a:t>
                </a:r>
              </a:p>
              <a:p>
                <a:pPr>
                  <a:spcBef>
                    <a:spcPts val="200"/>
                  </a:spcBef>
                  <a:spcAft>
                    <a:spcPts val="200"/>
                  </a:spcAft>
                </a:pPr>
                <a:r>
                  <a:rPr sz="2000" dirty="0"/>
                  <a:t>If stock rises to $168: call pays </a:t>
                </a:r>
                <a14:m>
                  <m:oMath xmlns:m="http://schemas.openxmlformats.org/officeDocument/2006/math">
                    <m:r>
                      <a:rPr lang="en-US">
                        <a:latin typeface="Cambria Math" panose="02040503050406030204"/>
                      </a:rPr>
                      <m:t>$</m:t>
                    </m:r>
                    <m:r>
                      <a:rPr lang="en-US">
                        <a:latin typeface="Cambria Math" panose="02040503050406030204"/>
                      </a:rPr>
                      <m:t>168</m:t>
                    </m:r>
                    <m:r>
                      <a:rPr lang="en-US">
                        <a:latin typeface="Cambria Math" panose="02040503050406030204"/>
                      </a:rPr>
                      <m:t>−$</m:t>
                    </m:r>
                    <m:r>
                      <a:rPr lang="en-US">
                        <a:latin typeface="Cambria Math" panose="02040503050406030204"/>
                      </a:rPr>
                      <m:t>140</m:t>
                    </m:r>
                    <m:r>
                      <a:rPr lang="en-US">
                        <a:latin typeface="Cambria Math" panose="02040503050406030204"/>
                      </a:rPr>
                      <m:t>=$</m:t>
                    </m:r>
                    <m:r>
                      <a:rPr lang="en-US">
                        <a:latin typeface="Cambria Math" panose="02040503050406030204"/>
                      </a:rPr>
                      <m:t>28</m:t>
                    </m:r>
                  </m:oMath>
                </a14:m>
                <a:endParaRPr sz="2000" dirty="0"/>
              </a:p>
              <a:p>
                <a:pPr>
                  <a:spcBef>
                    <a:spcPts val="200"/>
                  </a:spcBef>
                  <a:spcAft>
                    <a:spcPts val="200"/>
                  </a:spcAft>
                </a:pPr>
                <a:r>
                  <a:rPr sz="2000" dirty="0"/>
                  <a:t>If stock falls to $116.67: call pays $0 (expires worthless)</a:t>
                </a:r>
              </a:p>
              <a:p>
                <a:pPr>
                  <a:spcBef>
                    <a:spcPts val="200"/>
                  </a:spcBef>
                  <a:spcAft>
                    <a:spcPts val="200"/>
                  </a:spcAft>
                </a:pPr>
                <a:r>
                  <a:rPr lang="en-US" sz="2000" dirty="0"/>
                  <a:t>Note: </a:t>
                </a:r>
                <a:r>
                  <a:rPr sz="2000" dirty="0"/>
                  <a:t>We are NOT assuming up and down are equally likely</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276"/>
                </a:stretch>
              </a:blipFill>
            </p:spPr>
            <p:txBody>
              <a:bodyPr/>
              <a:lstStyle/>
              <a:p>
                <a:r>
                  <a:rPr lang="en-SG">
                    <a:noFill/>
                  </a:rPr>
                  <a:t> </a:t>
                </a:r>
              </a:p>
            </p:txBody>
          </p:sp>
        </mc:Fallback>
      </mc:AlternateContent>
      <p:pic>
        <p:nvPicPr>
          <p:cNvPr id="4" name="Picture 3" descr="image.png"/>
          <p:cNvPicPr>
            <a:picLocks noChangeAspect="1"/>
          </p:cNvPicPr>
          <p:nvPr/>
        </p:nvPicPr>
        <p:blipFill>
          <a:blip r:embed="rId3"/>
          <a:stretch>
            <a:fillRect/>
          </a:stretch>
        </p:blipFill>
        <p:spPr>
          <a:xfrm>
            <a:off x="7589863" y="2392594"/>
            <a:ext cx="4267200" cy="3429000"/>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Step 3: Building a Risk-Free Portfolio</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a:spcBef>
                    <a:spcPts val="200"/>
                  </a:spcBef>
                  <a:spcAft>
                    <a:spcPts val="200"/>
                  </a:spcAft>
                </a:pPr>
                <a:r>
                  <a:rPr sz="2000"/>
                  <a:t>Let </a:t>
                </a:r>
                <a14:m>
                  <m:oMath xmlns:m="http://schemas.openxmlformats.org/officeDocument/2006/math">
                    <m:r>
                      <a:rPr lang="en-US">
                        <a:latin typeface="Cambria Math" panose="02040503050406030204"/>
                      </a:rPr>
                      <m:t>𝐶</m:t>
                    </m:r>
                    <m:r>
                      <a:rPr lang="en-US">
                        <a:latin typeface="Cambria Math" panose="02040503050406030204"/>
                      </a:rPr>
                      <m:t>(</m:t>
                    </m:r>
                    <m:r>
                      <a:rPr lang="en-US">
                        <a:latin typeface="Cambria Math" panose="02040503050406030204"/>
                      </a:rPr>
                      <m:t>𝑆</m:t>
                    </m:r>
                    <m:r>
                      <a:rPr lang="en-US">
                        <a:latin typeface="Cambria Math" panose="02040503050406030204"/>
                      </a:rPr>
                      <m:t>,</m:t>
                    </m:r>
                    <m:r>
                      <a:rPr lang="en-US">
                        <a:latin typeface="Cambria Math" panose="02040503050406030204"/>
                      </a:rPr>
                      <m:t>𝑡</m:t>
                    </m:r>
                    <m:r>
                      <a:rPr lang="en-US">
                        <a:latin typeface="Cambria Math" panose="02040503050406030204"/>
                      </a:rPr>
                      <m:t>)</m:t>
                    </m:r>
                  </m:oMath>
                </a14:m>
                <a:r>
                  <a:rPr sz="2000"/>
                  <a:t> be the call option price. By Itô’s Lemma:</a:t>
                </a:r>
              </a:p>
              <a:p>
                <a:pPr lvl="1">
                  <a:spcBef>
                    <a:spcPts val="200"/>
                  </a:spcBef>
                  <a:spcAft>
                    <a:spcPts val="200"/>
                  </a:spcAft>
                </a:pPr>
                <a14:m>
                  <m:oMath xmlns:m="http://schemas.openxmlformats.org/officeDocument/2006/math">
                    <m:r>
                      <a:rPr lang="en-US">
                        <a:latin typeface="Cambria Math" panose="02040503050406030204"/>
                      </a:rPr>
                      <m:t>𝑑𝐶</m:t>
                    </m:r>
                    <m:r>
                      <a:rPr lang="en-US">
                        <a:latin typeface="Cambria Math" panose="02040503050406030204"/>
                      </a:rPr>
                      <m:t>=(</m:t>
                    </m:r>
                    <m:f>
                      <m:fPr>
                        <m:ctrlPr>
                          <a:rPr lang="en-US" i="1">
                            <a:latin typeface="Cambria Math" panose="02040503050406030204" pitchFamily="18" charset="0"/>
                          </a:rPr>
                        </m:ctrlPr>
                      </m:fPr>
                      <m:num>
                        <m:r>
                          <a:rPr lang="en-US">
                            <a:latin typeface="Cambria Math" panose="02040503050406030204"/>
                          </a:rPr>
                          <m:t>𝜕</m:t>
                        </m:r>
                        <m:r>
                          <a:rPr lang="en-US">
                            <a:latin typeface="Cambria Math" panose="02040503050406030204"/>
                          </a:rPr>
                          <m:t>𝐶</m:t>
                        </m:r>
                      </m:num>
                      <m:den>
                        <m:r>
                          <a:rPr lang="en-US">
                            <a:latin typeface="Cambria Math" panose="02040503050406030204"/>
                          </a:rPr>
                          <m:t>𝜕</m:t>
                        </m:r>
                        <m:r>
                          <a:rPr lang="en-US">
                            <a:latin typeface="Cambria Math" panose="02040503050406030204"/>
                          </a:rPr>
                          <m:t>𝑡</m:t>
                        </m:r>
                      </m:den>
                    </m:f>
                    <m:r>
                      <a:rPr lang="en-US">
                        <a:latin typeface="Cambria Math" panose="02040503050406030204"/>
                      </a:rPr>
                      <m:t>+</m:t>
                    </m:r>
                    <m:r>
                      <a:rPr lang="en-US">
                        <a:latin typeface="Cambria Math" panose="02040503050406030204"/>
                      </a:rPr>
                      <m:t>𝜇</m:t>
                    </m:r>
                    <m:r>
                      <a:rPr lang="en-US">
                        <a:latin typeface="Cambria Math" panose="02040503050406030204"/>
                      </a:rPr>
                      <m:t>𝑆</m:t>
                    </m:r>
                    <m:f>
                      <m:fPr>
                        <m:ctrlPr>
                          <a:rPr lang="en-US" i="1">
                            <a:latin typeface="Cambria Math" panose="02040503050406030204" pitchFamily="18" charset="0"/>
                          </a:rPr>
                        </m:ctrlPr>
                      </m:fPr>
                      <m:num>
                        <m:r>
                          <a:rPr lang="en-US">
                            <a:latin typeface="Cambria Math" panose="02040503050406030204"/>
                          </a:rPr>
                          <m:t>𝜕</m:t>
                        </m:r>
                        <m:r>
                          <a:rPr lang="en-US">
                            <a:latin typeface="Cambria Math" panose="02040503050406030204"/>
                          </a:rPr>
                          <m:t>𝐶</m:t>
                        </m:r>
                      </m:num>
                      <m:den>
                        <m:r>
                          <a:rPr lang="en-US">
                            <a:latin typeface="Cambria Math" panose="02040503050406030204"/>
                          </a:rPr>
                          <m:t>𝜕</m:t>
                        </m:r>
                        <m:r>
                          <a:rPr lang="en-US">
                            <a:latin typeface="Cambria Math" panose="02040503050406030204"/>
                          </a:rPr>
                          <m:t>𝑆</m:t>
                        </m:r>
                      </m:den>
                    </m:f>
                    <m:r>
                      <a:rPr lang="en-US">
                        <a:latin typeface="Cambria Math" panose="02040503050406030204"/>
                      </a:rPr>
                      <m:t>+</m:t>
                    </m:r>
                    <m:f>
                      <m:fPr>
                        <m:ctrlPr>
                          <a:rPr lang="en-US" i="1">
                            <a:latin typeface="Cambria Math" panose="02040503050406030204" pitchFamily="18" charset="0"/>
                          </a:rPr>
                        </m:ctrlPr>
                      </m:fPr>
                      <m:num>
                        <m:r>
                          <a:rPr lang="en-US">
                            <a:latin typeface="Cambria Math" panose="02040503050406030204"/>
                          </a:rPr>
                          <m:t>1</m:t>
                        </m:r>
                      </m:num>
                      <m:den>
                        <m:r>
                          <a:rPr lang="en-US">
                            <a:latin typeface="Cambria Math" panose="02040503050406030204"/>
                          </a:rPr>
                          <m:t>2</m:t>
                        </m:r>
                      </m:den>
                    </m:f>
                    <m:sSup>
                      <m:sSupPr>
                        <m:ctrlPr>
                          <a:rPr lang="en-US" i="1">
                            <a:latin typeface="Cambria Math" panose="02040503050406030204" pitchFamily="18" charset="0"/>
                          </a:rPr>
                        </m:ctrlPr>
                      </m:sSupPr>
                      <m:e>
                        <m:r>
                          <a:rPr lang="en-US">
                            <a:latin typeface="Cambria Math" panose="02040503050406030204"/>
                          </a:rPr>
                          <m:t>𝜎</m:t>
                        </m:r>
                      </m:e>
                      <m:sup>
                        <m:r>
                          <a:rPr lang="en-US">
                            <a:latin typeface="Cambria Math" panose="02040503050406030204"/>
                          </a:rPr>
                          <m:t>2</m:t>
                        </m:r>
                      </m:sup>
                    </m:sSup>
                    <m:sSup>
                      <m:sSupPr>
                        <m:ctrlPr>
                          <a:rPr lang="en-US" i="1">
                            <a:latin typeface="Cambria Math" panose="02040503050406030204" pitchFamily="18" charset="0"/>
                          </a:rPr>
                        </m:ctrlPr>
                      </m:sSupPr>
                      <m:e>
                        <m:r>
                          <a:rPr lang="en-US">
                            <a:latin typeface="Cambria Math" panose="02040503050406030204"/>
                          </a:rPr>
                          <m:t>𝑆</m:t>
                        </m:r>
                      </m:e>
                      <m:sup>
                        <m:r>
                          <a:rPr lang="en-US">
                            <a:latin typeface="Cambria Math" panose="02040503050406030204"/>
                          </a:rPr>
                          <m:t>2</m:t>
                        </m:r>
                      </m:sup>
                    </m:sSup>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a:latin typeface="Cambria Math" panose="02040503050406030204"/>
                              </a:rPr>
                              <m:t>𝜕</m:t>
                            </m:r>
                          </m:e>
                          <m:sup>
                            <m:r>
                              <a:rPr lang="en-US">
                                <a:latin typeface="Cambria Math" panose="02040503050406030204"/>
                              </a:rPr>
                              <m:t>2</m:t>
                            </m:r>
                          </m:sup>
                        </m:sSup>
                        <m:r>
                          <a:rPr lang="en-US">
                            <a:latin typeface="Cambria Math" panose="02040503050406030204"/>
                          </a:rPr>
                          <m:t>𝐶</m:t>
                        </m:r>
                      </m:num>
                      <m:den>
                        <m:r>
                          <a:rPr lang="en-US">
                            <a:latin typeface="Cambria Math" panose="02040503050406030204"/>
                          </a:rPr>
                          <m:t>𝜕</m:t>
                        </m:r>
                        <m:sSup>
                          <m:sSupPr>
                            <m:ctrlPr>
                              <a:rPr lang="en-US" i="1">
                                <a:latin typeface="Cambria Math" panose="02040503050406030204" pitchFamily="18" charset="0"/>
                              </a:rPr>
                            </m:ctrlPr>
                          </m:sSupPr>
                          <m:e>
                            <m:r>
                              <a:rPr lang="en-US">
                                <a:latin typeface="Cambria Math" panose="02040503050406030204"/>
                              </a:rPr>
                              <m:t>𝑆</m:t>
                            </m:r>
                          </m:e>
                          <m:sup>
                            <m:r>
                              <a:rPr lang="en-US">
                                <a:latin typeface="Cambria Math" panose="02040503050406030204"/>
                              </a:rPr>
                              <m:t>2</m:t>
                            </m:r>
                          </m:sup>
                        </m:sSup>
                      </m:den>
                    </m:f>
                    <m:r>
                      <a:rPr lang="en-US">
                        <a:latin typeface="Cambria Math" panose="02040503050406030204"/>
                      </a:rPr>
                      <m:t>)</m:t>
                    </m:r>
                    <m:r>
                      <a:rPr lang="en-US">
                        <a:latin typeface="Cambria Math" panose="02040503050406030204"/>
                      </a:rPr>
                      <m:t>𝑑𝑡</m:t>
                    </m:r>
                    <m:r>
                      <a:rPr lang="en-US">
                        <a:latin typeface="Cambria Math" panose="02040503050406030204"/>
                      </a:rPr>
                      <m:t>+</m:t>
                    </m:r>
                    <m:r>
                      <a:rPr lang="en-US">
                        <a:latin typeface="Cambria Math" panose="02040503050406030204"/>
                      </a:rPr>
                      <m:t>𝜎</m:t>
                    </m:r>
                    <m:r>
                      <a:rPr lang="en-US">
                        <a:latin typeface="Cambria Math" panose="02040503050406030204"/>
                      </a:rPr>
                      <m:t>𝑆</m:t>
                    </m:r>
                    <m:f>
                      <m:fPr>
                        <m:ctrlPr>
                          <a:rPr lang="en-US" i="1">
                            <a:latin typeface="Cambria Math" panose="02040503050406030204" pitchFamily="18" charset="0"/>
                          </a:rPr>
                        </m:ctrlPr>
                      </m:fPr>
                      <m:num>
                        <m:r>
                          <a:rPr lang="en-US">
                            <a:latin typeface="Cambria Math" panose="02040503050406030204"/>
                          </a:rPr>
                          <m:t>𝜕</m:t>
                        </m:r>
                        <m:r>
                          <a:rPr lang="en-US">
                            <a:latin typeface="Cambria Math" panose="02040503050406030204"/>
                          </a:rPr>
                          <m:t>𝐶</m:t>
                        </m:r>
                      </m:num>
                      <m:den>
                        <m:r>
                          <a:rPr lang="en-US">
                            <a:latin typeface="Cambria Math" panose="02040503050406030204"/>
                          </a:rPr>
                          <m:t>𝜕</m:t>
                        </m:r>
                        <m:r>
                          <a:rPr lang="en-US">
                            <a:latin typeface="Cambria Math" panose="02040503050406030204"/>
                          </a:rPr>
                          <m:t>𝑆</m:t>
                        </m:r>
                      </m:den>
                    </m:f>
                    <m:r>
                      <a:rPr lang="en-US">
                        <a:latin typeface="Cambria Math" panose="02040503050406030204"/>
                      </a:rPr>
                      <m:t>𝑑𝑊</m:t>
                    </m:r>
                  </m:oMath>
                </a14:m>
                <a:endParaRPr sz="2000"/>
              </a:p>
              <a:p>
                <a:pPr>
                  <a:spcBef>
                    <a:spcPts val="200"/>
                  </a:spcBef>
                  <a:spcAft>
                    <a:spcPts val="200"/>
                  </a:spcAft>
                </a:pPr>
                <a:r>
                  <a:rPr sz="2000" b="1"/>
                  <a:t>Construct a portfolio </a:t>
                </a:r>
                <a14:m>
                  <m:oMath xmlns:m="http://schemas.openxmlformats.org/officeDocument/2006/math">
                    <m:r>
                      <a:rPr lang="en-US">
                        <a:latin typeface="Cambria Math" panose="02040503050406030204"/>
                      </a:rPr>
                      <m:t>𝛱</m:t>
                    </m:r>
                  </m:oMath>
                </a14:m>
                <a:r>
                  <a:rPr sz="2000" b="1"/>
                  <a:t>:</a:t>
                </a:r>
                <a:r>
                  <a:rPr sz="2000"/>
                  <a:t> short 1 call, long </a:t>
                </a:r>
                <a14:m>
                  <m:oMath xmlns:m="http://schemas.openxmlformats.org/officeDocument/2006/math">
                    <m:r>
                      <a:rPr lang="en-US">
                        <a:latin typeface="Cambria Math" panose="02040503050406030204"/>
                      </a:rPr>
                      <m:t>𝛥</m:t>
                    </m:r>
                  </m:oMath>
                </a14:m>
                <a:r>
                  <a:rPr sz="2000"/>
                  <a:t> shares</a:t>
                </a:r>
              </a:p>
              <a:p>
                <a:pPr lvl="1">
                  <a:spcBef>
                    <a:spcPts val="200"/>
                  </a:spcBef>
                  <a:spcAft>
                    <a:spcPts val="200"/>
                  </a:spcAft>
                </a:pPr>
                <a14:m>
                  <m:oMath xmlns:m="http://schemas.openxmlformats.org/officeDocument/2006/math">
                    <m:r>
                      <a:rPr lang="en-US">
                        <a:latin typeface="Cambria Math" panose="02040503050406030204"/>
                      </a:rPr>
                      <m:t>𝛱</m:t>
                    </m:r>
                    <m:r>
                      <a:rPr lang="en-US">
                        <a:latin typeface="Cambria Math" panose="02040503050406030204"/>
                      </a:rPr>
                      <m:t>=</m:t>
                    </m:r>
                    <m:r>
                      <a:rPr lang="en-US">
                        <a:latin typeface="Cambria Math" panose="02040503050406030204"/>
                      </a:rPr>
                      <m:t>𝛥</m:t>
                    </m:r>
                    <m:r>
                      <a:rPr lang="en-US">
                        <a:latin typeface="Cambria Math" panose="02040503050406030204"/>
                      </a:rPr>
                      <m:t>𝑆</m:t>
                    </m:r>
                    <m:r>
                      <a:rPr lang="en-US">
                        <a:latin typeface="Cambria Math" panose="02040503050406030204"/>
                      </a:rPr>
                      <m:t>−</m:t>
                    </m:r>
                    <m:r>
                      <a:rPr lang="en-US">
                        <a:latin typeface="Cambria Math" panose="02040503050406030204"/>
                      </a:rPr>
                      <m:t>𝐶</m:t>
                    </m:r>
                  </m:oMath>
                </a14:m>
                <a:endParaRPr sz="2000"/>
              </a:p>
              <a:p>
                <a:pPr lvl="1">
                  <a:spcBef>
                    <a:spcPts val="200"/>
                  </a:spcBef>
                  <a:spcAft>
                    <a:spcPts val="200"/>
                  </a:spcAft>
                </a:pPr>
                <a14:m>
                  <m:oMath xmlns:m="http://schemas.openxmlformats.org/officeDocument/2006/math">
                    <m:r>
                      <a:rPr lang="en-US">
                        <a:latin typeface="Cambria Math" panose="02040503050406030204"/>
                      </a:rPr>
                      <m:t>𝑑</m:t>
                    </m:r>
                    <m:r>
                      <a:rPr lang="en-US">
                        <a:latin typeface="Cambria Math" panose="02040503050406030204"/>
                      </a:rPr>
                      <m:t>𝛱</m:t>
                    </m:r>
                    <m:r>
                      <a:rPr lang="en-US">
                        <a:latin typeface="Cambria Math" panose="02040503050406030204"/>
                      </a:rPr>
                      <m:t>=</m:t>
                    </m:r>
                    <m:r>
                      <a:rPr lang="en-US">
                        <a:latin typeface="Cambria Math" panose="02040503050406030204"/>
                      </a:rPr>
                      <m:t>𝛥</m:t>
                    </m:r>
                    <m:r>
                      <a:rPr lang="en-US">
                        <a:latin typeface="Cambria Math" panose="02040503050406030204"/>
                      </a:rPr>
                      <m:t>𝑑𝑆</m:t>
                    </m:r>
                    <m:r>
                      <a:rPr lang="en-US">
                        <a:latin typeface="Cambria Math" panose="02040503050406030204"/>
                      </a:rPr>
                      <m:t>−</m:t>
                    </m:r>
                    <m:r>
                      <a:rPr lang="en-US">
                        <a:latin typeface="Cambria Math" panose="02040503050406030204"/>
                      </a:rPr>
                      <m:t>𝑑𝐶</m:t>
                    </m:r>
                  </m:oMath>
                </a14:m>
                <a:endParaRPr sz="2000"/>
              </a:p>
              <a:p>
                <a:pPr>
                  <a:spcBef>
                    <a:spcPts val="200"/>
                  </a:spcBef>
                  <a:spcAft>
                    <a:spcPts val="200"/>
                  </a:spcAft>
                </a:pPr>
                <a:r>
                  <a:rPr sz="2000"/>
                  <a:t>Choose </a:t>
                </a:r>
                <a14:m>
                  <m:oMath xmlns:m="http://schemas.openxmlformats.org/officeDocument/2006/math">
                    <m:r>
                      <a:rPr lang="en-US">
                        <a:latin typeface="Cambria Math" panose="02040503050406030204"/>
                      </a:rPr>
                      <m:t>𝛥</m:t>
                    </m:r>
                    <m:r>
                      <a:rPr lang="en-US">
                        <a:latin typeface="Cambria Math" panose="02040503050406030204"/>
                      </a:rPr>
                      <m:t>=</m:t>
                    </m:r>
                    <m:f>
                      <m:fPr>
                        <m:ctrlPr>
                          <a:rPr lang="en-US" i="1">
                            <a:latin typeface="Cambria Math" panose="02040503050406030204" pitchFamily="18" charset="0"/>
                          </a:rPr>
                        </m:ctrlPr>
                      </m:fPr>
                      <m:num>
                        <m:r>
                          <a:rPr lang="en-US">
                            <a:latin typeface="Cambria Math" panose="02040503050406030204"/>
                          </a:rPr>
                          <m:t>𝜕</m:t>
                        </m:r>
                        <m:r>
                          <a:rPr lang="en-US">
                            <a:latin typeface="Cambria Math" panose="02040503050406030204"/>
                          </a:rPr>
                          <m:t>𝐶</m:t>
                        </m:r>
                      </m:num>
                      <m:den>
                        <m:r>
                          <a:rPr lang="en-US">
                            <a:latin typeface="Cambria Math" panose="02040503050406030204"/>
                          </a:rPr>
                          <m:t>𝜕</m:t>
                        </m:r>
                        <m:r>
                          <a:rPr lang="en-US">
                            <a:latin typeface="Cambria Math" panose="02040503050406030204"/>
                          </a:rPr>
                          <m:t>𝑆</m:t>
                        </m:r>
                      </m:den>
                    </m:f>
                  </m:oMath>
                </a14:m>
                <a:r>
                  <a:rPr sz="2000"/>
                  <a:t> (the option delta)</a:t>
                </a:r>
              </a:p>
              <a:p>
                <a:pPr lvl="1">
                  <a:spcBef>
                    <a:spcPts val="200"/>
                  </a:spcBef>
                  <a:spcAft>
                    <a:spcPts val="200"/>
                  </a:spcAft>
                </a:pPr>
                <a:r>
                  <a:rPr sz="2000"/>
                  <a:t>The </a:t>
                </a:r>
                <a14:m>
                  <m:oMath xmlns:m="http://schemas.openxmlformats.org/officeDocument/2006/math">
                    <m:r>
                      <a:rPr lang="en-US">
                        <a:latin typeface="Cambria Math" panose="02040503050406030204"/>
                      </a:rPr>
                      <m:t>𝜎</m:t>
                    </m:r>
                    <m:r>
                      <a:rPr lang="en-US">
                        <a:latin typeface="Cambria Math" panose="02040503050406030204"/>
                      </a:rPr>
                      <m:t>𝑆𝑑𝑊</m:t>
                    </m:r>
                  </m:oMath>
                </a14:m>
                <a:r>
                  <a:rPr sz="2000"/>
                  <a:t> terms in </a:t>
                </a:r>
                <a14:m>
                  <m:oMath xmlns:m="http://schemas.openxmlformats.org/officeDocument/2006/math">
                    <m:r>
                      <a:rPr lang="en-US">
                        <a:latin typeface="Cambria Math" panose="02040503050406030204"/>
                      </a:rPr>
                      <m:t>𝑑𝑆</m:t>
                    </m:r>
                  </m:oMath>
                </a14:m>
                <a:r>
                  <a:rPr sz="2000"/>
                  <a:t> and </a:t>
                </a:r>
                <a14:m>
                  <m:oMath xmlns:m="http://schemas.openxmlformats.org/officeDocument/2006/math">
                    <m:r>
                      <a:rPr lang="en-US">
                        <a:latin typeface="Cambria Math" panose="02040503050406030204"/>
                      </a:rPr>
                      <m:t>𝑑𝐶</m:t>
                    </m:r>
                  </m:oMath>
                </a14:m>
                <a:r>
                  <a:rPr sz="2000"/>
                  <a:t> cancel perfectly!</a:t>
                </a:r>
              </a:p>
              <a:p>
                <a:pPr lvl="1">
                  <a:spcBef>
                    <a:spcPts val="200"/>
                  </a:spcBef>
                  <a:spcAft>
                    <a:spcPts val="200"/>
                  </a:spcAft>
                </a:pPr>
                <a14:m>
                  <m:oMath xmlns:m="http://schemas.openxmlformats.org/officeDocument/2006/math">
                    <m:r>
                      <a:rPr lang="en-US">
                        <a:latin typeface="Cambria Math" panose="02040503050406030204"/>
                      </a:rPr>
                      <m:t>𝑑</m:t>
                    </m:r>
                    <m:r>
                      <a:rPr lang="en-US">
                        <a:latin typeface="Cambria Math" panose="02040503050406030204"/>
                      </a:rPr>
                      <m:t>𝛱</m:t>
                    </m:r>
                    <m:r>
                      <a:rPr lang="en-US">
                        <a:latin typeface="Cambria Math" panose="02040503050406030204"/>
                      </a:rPr>
                      <m:t>=(−</m:t>
                    </m:r>
                    <m:f>
                      <m:fPr>
                        <m:ctrlPr>
                          <a:rPr lang="en-US" i="1">
                            <a:latin typeface="Cambria Math" panose="02040503050406030204" pitchFamily="18" charset="0"/>
                          </a:rPr>
                        </m:ctrlPr>
                      </m:fPr>
                      <m:num>
                        <m:r>
                          <a:rPr lang="en-US">
                            <a:latin typeface="Cambria Math" panose="02040503050406030204"/>
                          </a:rPr>
                          <m:t>𝜕</m:t>
                        </m:r>
                        <m:r>
                          <a:rPr lang="en-US">
                            <a:latin typeface="Cambria Math" panose="02040503050406030204"/>
                          </a:rPr>
                          <m:t>𝐶</m:t>
                        </m:r>
                      </m:num>
                      <m:den>
                        <m:r>
                          <a:rPr lang="en-US">
                            <a:latin typeface="Cambria Math" panose="02040503050406030204"/>
                          </a:rPr>
                          <m:t>𝜕</m:t>
                        </m:r>
                        <m:r>
                          <a:rPr lang="en-US">
                            <a:latin typeface="Cambria Math" panose="02040503050406030204"/>
                          </a:rPr>
                          <m:t>𝑡</m:t>
                        </m:r>
                      </m:den>
                    </m:f>
                    <m:r>
                      <a:rPr lang="en-US">
                        <a:latin typeface="Cambria Math" panose="02040503050406030204"/>
                      </a:rPr>
                      <m:t>−</m:t>
                    </m:r>
                    <m:f>
                      <m:fPr>
                        <m:ctrlPr>
                          <a:rPr lang="en-US" i="1">
                            <a:latin typeface="Cambria Math" panose="02040503050406030204" pitchFamily="18" charset="0"/>
                          </a:rPr>
                        </m:ctrlPr>
                      </m:fPr>
                      <m:num>
                        <m:r>
                          <a:rPr lang="en-US">
                            <a:latin typeface="Cambria Math" panose="02040503050406030204"/>
                          </a:rPr>
                          <m:t>1</m:t>
                        </m:r>
                      </m:num>
                      <m:den>
                        <m:r>
                          <a:rPr lang="en-US">
                            <a:latin typeface="Cambria Math" panose="02040503050406030204"/>
                          </a:rPr>
                          <m:t>2</m:t>
                        </m:r>
                      </m:den>
                    </m:f>
                    <m:sSup>
                      <m:sSupPr>
                        <m:ctrlPr>
                          <a:rPr lang="en-US" i="1">
                            <a:latin typeface="Cambria Math" panose="02040503050406030204" pitchFamily="18" charset="0"/>
                          </a:rPr>
                        </m:ctrlPr>
                      </m:sSupPr>
                      <m:e>
                        <m:r>
                          <a:rPr lang="en-US">
                            <a:latin typeface="Cambria Math" panose="02040503050406030204"/>
                          </a:rPr>
                          <m:t>𝜎</m:t>
                        </m:r>
                      </m:e>
                      <m:sup>
                        <m:r>
                          <a:rPr lang="en-US">
                            <a:latin typeface="Cambria Math" panose="02040503050406030204"/>
                          </a:rPr>
                          <m:t>2</m:t>
                        </m:r>
                      </m:sup>
                    </m:sSup>
                    <m:sSup>
                      <m:sSupPr>
                        <m:ctrlPr>
                          <a:rPr lang="en-US" i="1">
                            <a:latin typeface="Cambria Math" panose="02040503050406030204" pitchFamily="18" charset="0"/>
                          </a:rPr>
                        </m:ctrlPr>
                      </m:sSupPr>
                      <m:e>
                        <m:r>
                          <a:rPr lang="en-US">
                            <a:latin typeface="Cambria Math" panose="02040503050406030204"/>
                          </a:rPr>
                          <m:t>𝑆</m:t>
                        </m:r>
                      </m:e>
                      <m:sup>
                        <m:r>
                          <a:rPr lang="en-US">
                            <a:latin typeface="Cambria Math" panose="02040503050406030204"/>
                          </a:rPr>
                          <m:t>2</m:t>
                        </m:r>
                      </m:sup>
                    </m:sSup>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a:latin typeface="Cambria Math" panose="02040503050406030204"/>
                              </a:rPr>
                              <m:t>𝜕</m:t>
                            </m:r>
                          </m:e>
                          <m:sup>
                            <m:r>
                              <a:rPr lang="en-US">
                                <a:latin typeface="Cambria Math" panose="02040503050406030204"/>
                              </a:rPr>
                              <m:t>2</m:t>
                            </m:r>
                          </m:sup>
                        </m:sSup>
                        <m:r>
                          <a:rPr lang="en-US">
                            <a:latin typeface="Cambria Math" panose="02040503050406030204"/>
                          </a:rPr>
                          <m:t>𝐶</m:t>
                        </m:r>
                      </m:num>
                      <m:den>
                        <m:r>
                          <a:rPr lang="en-US">
                            <a:latin typeface="Cambria Math" panose="02040503050406030204"/>
                          </a:rPr>
                          <m:t>𝜕</m:t>
                        </m:r>
                        <m:sSup>
                          <m:sSupPr>
                            <m:ctrlPr>
                              <a:rPr lang="en-US" i="1">
                                <a:latin typeface="Cambria Math" panose="02040503050406030204" pitchFamily="18" charset="0"/>
                              </a:rPr>
                            </m:ctrlPr>
                          </m:sSupPr>
                          <m:e>
                            <m:r>
                              <a:rPr lang="en-US">
                                <a:latin typeface="Cambria Math" panose="02040503050406030204"/>
                              </a:rPr>
                              <m:t>𝑆</m:t>
                            </m:r>
                          </m:e>
                          <m:sup>
                            <m:r>
                              <a:rPr lang="en-US">
                                <a:latin typeface="Cambria Math" panose="02040503050406030204"/>
                              </a:rPr>
                              <m:t>2</m:t>
                            </m:r>
                          </m:sup>
                        </m:sSup>
                      </m:den>
                    </m:f>
                    <m:r>
                      <a:rPr lang="en-US">
                        <a:latin typeface="Cambria Math" panose="02040503050406030204"/>
                      </a:rPr>
                      <m:t>)</m:t>
                    </m:r>
                    <m:r>
                      <a:rPr lang="en-US">
                        <a:latin typeface="Cambria Math" panose="02040503050406030204"/>
                      </a:rPr>
                      <m:t>𝑑𝑡</m:t>
                    </m:r>
                  </m:oMath>
                </a14:m>
                <a:endParaRPr sz="2000"/>
              </a:p>
              <a:p>
                <a:pPr>
                  <a:spcBef>
                    <a:spcPts val="200"/>
                  </a:spcBef>
                  <a:spcAft>
                    <a:spcPts val="200"/>
                  </a:spcAft>
                </a:pPr>
                <a:r>
                  <a:rPr sz="2000" b="1"/>
                  <a:t>The portfolio is risk-free</a:t>
                </a:r>
                <a:r>
                  <a:rPr sz="2000"/>
                  <a:t> — no </a:t>
                </a:r>
                <a14:m>
                  <m:oMath xmlns:m="http://schemas.openxmlformats.org/officeDocument/2006/math">
                    <m:r>
                      <a:rPr lang="en-US">
                        <a:latin typeface="Cambria Math" panose="02040503050406030204"/>
                      </a:rPr>
                      <m:t>𝑑𝑊</m:t>
                    </m:r>
                  </m:oMath>
                </a14:m>
                <a:r>
                  <a:rPr sz="2000"/>
                  <a:t> term remains. It earns a known return over </a:t>
                </a:r>
                <a14:m>
                  <m:oMath xmlns:m="http://schemas.openxmlformats.org/officeDocument/2006/math">
                    <m:r>
                      <a:rPr lang="en-US">
                        <a:latin typeface="Cambria Math" panose="02040503050406030204"/>
                      </a:rPr>
                      <m:t>𝑑𝑡</m:t>
                    </m:r>
                  </m:oMath>
                </a14:m>
                <a:r>
                  <a:rPr sz="2000"/>
                  <a:t>.</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276"/>
                </a:stretch>
              </a:blipFill>
            </p:spPr>
            <p:txBody>
              <a:bodyPr/>
              <a:lstStyle/>
              <a:p>
                <a:r>
                  <a:rPr lang="en-SG">
                    <a:noFill/>
                  </a:rPr>
                  <a:t> </a:t>
                </a:r>
              </a:p>
            </p:txBody>
          </p:sp>
        </mc:Fallback>
      </mc:AlternateContent>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Step 4: The Black-Scholes PDE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a:spcBef>
                    <a:spcPts val="200"/>
                  </a:spcBef>
                  <a:spcAft>
                    <a:spcPts val="200"/>
                  </a:spcAft>
                </a:pPr>
                <a:r>
                  <a:rPr sz="2000"/>
                  <a:t>A risk-free portfolio must earn the risk-free rate </a:t>
                </a:r>
                <a14:m>
                  <m:oMath xmlns:m="http://schemas.openxmlformats.org/officeDocument/2006/math">
                    <m:r>
                      <a:rPr lang="en-US">
                        <a:latin typeface="Cambria Math" panose="02040503050406030204"/>
                      </a:rPr>
                      <m:t>𝑟</m:t>
                    </m:r>
                  </m:oMath>
                </a14:m>
                <a:r>
                  <a:rPr sz="2000"/>
                  <a:t> (no arbitrage):</a:t>
                </a:r>
              </a:p>
              <a:p>
                <a:pPr lvl="1">
                  <a:spcBef>
                    <a:spcPts val="200"/>
                  </a:spcBef>
                  <a:spcAft>
                    <a:spcPts val="200"/>
                  </a:spcAft>
                </a:pPr>
                <a14:m>
                  <m:oMath xmlns:m="http://schemas.openxmlformats.org/officeDocument/2006/math">
                    <m:r>
                      <a:rPr lang="en-US">
                        <a:latin typeface="Cambria Math" panose="02040503050406030204"/>
                      </a:rPr>
                      <m:t>𝑑</m:t>
                    </m:r>
                    <m:r>
                      <a:rPr lang="en-US">
                        <a:latin typeface="Cambria Math" panose="02040503050406030204"/>
                      </a:rPr>
                      <m:t>𝛱</m:t>
                    </m:r>
                    <m:r>
                      <a:rPr lang="en-US">
                        <a:latin typeface="Cambria Math" panose="02040503050406030204"/>
                      </a:rPr>
                      <m:t>=</m:t>
                    </m:r>
                    <m:r>
                      <a:rPr lang="en-US">
                        <a:latin typeface="Cambria Math" panose="02040503050406030204"/>
                      </a:rPr>
                      <m:t>𝑟</m:t>
                    </m:r>
                    <m:r>
                      <a:rPr lang="en-US">
                        <a:latin typeface="Cambria Math" panose="02040503050406030204"/>
                      </a:rPr>
                      <m:t>𝛱</m:t>
                    </m:r>
                    <m:r>
                      <a:rPr lang="en-US">
                        <a:latin typeface="Cambria Math" panose="02040503050406030204"/>
                      </a:rPr>
                      <m:t>𝑑𝑡</m:t>
                    </m:r>
                  </m:oMath>
                </a14:m>
                <a:endParaRPr sz="2000"/>
              </a:p>
              <a:p>
                <a:pPr>
                  <a:spcBef>
                    <a:spcPts val="200"/>
                  </a:spcBef>
                  <a:spcAft>
                    <a:spcPts val="200"/>
                  </a:spcAft>
                </a:pPr>
                <a:r>
                  <a:rPr sz="2000"/>
                  <a:t>Substituting </a:t>
                </a:r>
                <a14:m>
                  <m:oMath xmlns:m="http://schemas.openxmlformats.org/officeDocument/2006/math">
                    <m:r>
                      <a:rPr lang="en-US">
                        <a:latin typeface="Cambria Math" panose="02040503050406030204"/>
                      </a:rPr>
                      <m:t>𝛱</m:t>
                    </m:r>
                    <m:r>
                      <a:rPr lang="en-US">
                        <a:latin typeface="Cambria Math" panose="02040503050406030204"/>
                      </a:rPr>
                      <m:t>=</m:t>
                    </m:r>
                    <m:f>
                      <m:fPr>
                        <m:ctrlPr>
                          <a:rPr lang="en-US" i="1">
                            <a:latin typeface="Cambria Math" panose="02040503050406030204" pitchFamily="18" charset="0"/>
                          </a:rPr>
                        </m:ctrlPr>
                      </m:fPr>
                      <m:num>
                        <m:r>
                          <a:rPr lang="en-US">
                            <a:latin typeface="Cambria Math" panose="02040503050406030204"/>
                          </a:rPr>
                          <m:t>𝜕</m:t>
                        </m:r>
                        <m:r>
                          <a:rPr lang="en-US">
                            <a:latin typeface="Cambria Math" panose="02040503050406030204"/>
                          </a:rPr>
                          <m:t>𝐶</m:t>
                        </m:r>
                      </m:num>
                      <m:den>
                        <m:r>
                          <a:rPr lang="en-US">
                            <a:latin typeface="Cambria Math" panose="02040503050406030204"/>
                          </a:rPr>
                          <m:t>𝜕</m:t>
                        </m:r>
                        <m:r>
                          <a:rPr lang="en-US">
                            <a:latin typeface="Cambria Math" panose="02040503050406030204"/>
                          </a:rPr>
                          <m:t>𝑆</m:t>
                        </m:r>
                      </m:den>
                    </m:f>
                    <m:r>
                      <a:rPr lang="en-US">
                        <a:latin typeface="Cambria Math" panose="02040503050406030204"/>
                      </a:rPr>
                      <m:t>𝑆</m:t>
                    </m:r>
                    <m:r>
                      <a:rPr lang="en-US">
                        <a:latin typeface="Cambria Math" panose="02040503050406030204"/>
                      </a:rPr>
                      <m:t>−</m:t>
                    </m:r>
                    <m:r>
                      <a:rPr lang="en-US">
                        <a:latin typeface="Cambria Math" panose="02040503050406030204"/>
                      </a:rPr>
                      <m:t>𝐶</m:t>
                    </m:r>
                  </m:oMath>
                </a14:m>
                <a:r>
                  <a:rPr sz="2000"/>
                  <a:t> and the expression for </a:t>
                </a:r>
                <a14:m>
                  <m:oMath xmlns:m="http://schemas.openxmlformats.org/officeDocument/2006/math">
                    <m:r>
                      <a:rPr lang="en-US">
                        <a:latin typeface="Cambria Math" panose="02040503050406030204"/>
                      </a:rPr>
                      <m:t>𝑑</m:t>
                    </m:r>
                    <m:r>
                      <a:rPr lang="en-US">
                        <a:latin typeface="Cambria Math" panose="02040503050406030204"/>
                      </a:rPr>
                      <m:t>𝛱</m:t>
                    </m:r>
                  </m:oMath>
                </a14:m>
                <a:r>
                  <a:rPr sz="2000"/>
                  <a:t>:</a:t>
                </a:r>
              </a:p>
              <a:p>
                <a:pPr lvl="1">
                  <a:spcBef>
                    <a:spcPts val="200"/>
                  </a:spcBef>
                  <a:spcAft>
                    <a:spcPts val="200"/>
                  </a:spcAft>
                </a:pPr>
                <a14:m>
                  <m:oMath xmlns:m="http://schemas.openxmlformats.org/officeDocument/2006/math">
                    <m:r>
                      <a:rPr lang="en-US">
                        <a:latin typeface="Cambria Math" panose="02040503050406030204"/>
                      </a:rPr>
                      <m:t>−</m:t>
                    </m:r>
                    <m:f>
                      <m:fPr>
                        <m:ctrlPr>
                          <a:rPr lang="en-US" i="1">
                            <a:latin typeface="Cambria Math" panose="02040503050406030204" pitchFamily="18" charset="0"/>
                          </a:rPr>
                        </m:ctrlPr>
                      </m:fPr>
                      <m:num>
                        <m:r>
                          <a:rPr lang="en-US">
                            <a:latin typeface="Cambria Math" panose="02040503050406030204"/>
                          </a:rPr>
                          <m:t>𝜕</m:t>
                        </m:r>
                        <m:r>
                          <a:rPr lang="en-US">
                            <a:latin typeface="Cambria Math" panose="02040503050406030204"/>
                          </a:rPr>
                          <m:t>𝐶</m:t>
                        </m:r>
                      </m:num>
                      <m:den>
                        <m:r>
                          <a:rPr lang="en-US">
                            <a:latin typeface="Cambria Math" panose="02040503050406030204"/>
                          </a:rPr>
                          <m:t>𝜕</m:t>
                        </m:r>
                        <m:r>
                          <a:rPr lang="en-US">
                            <a:latin typeface="Cambria Math" panose="02040503050406030204"/>
                          </a:rPr>
                          <m:t>𝑡</m:t>
                        </m:r>
                      </m:den>
                    </m:f>
                    <m:r>
                      <a:rPr lang="en-US">
                        <a:latin typeface="Cambria Math" panose="02040503050406030204"/>
                      </a:rPr>
                      <m:t>−</m:t>
                    </m:r>
                    <m:f>
                      <m:fPr>
                        <m:ctrlPr>
                          <a:rPr lang="en-US" i="1">
                            <a:latin typeface="Cambria Math" panose="02040503050406030204" pitchFamily="18" charset="0"/>
                          </a:rPr>
                        </m:ctrlPr>
                      </m:fPr>
                      <m:num>
                        <m:r>
                          <a:rPr lang="en-US">
                            <a:latin typeface="Cambria Math" panose="02040503050406030204"/>
                          </a:rPr>
                          <m:t>1</m:t>
                        </m:r>
                      </m:num>
                      <m:den>
                        <m:r>
                          <a:rPr lang="en-US">
                            <a:latin typeface="Cambria Math" panose="02040503050406030204"/>
                          </a:rPr>
                          <m:t>2</m:t>
                        </m:r>
                      </m:den>
                    </m:f>
                    <m:sSup>
                      <m:sSupPr>
                        <m:ctrlPr>
                          <a:rPr lang="en-US" i="1">
                            <a:latin typeface="Cambria Math" panose="02040503050406030204" pitchFamily="18" charset="0"/>
                          </a:rPr>
                        </m:ctrlPr>
                      </m:sSupPr>
                      <m:e>
                        <m:r>
                          <a:rPr lang="en-US">
                            <a:latin typeface="Cambria Math" panose="02040503050406030204"/>
                          </a:rPr>
                          <m:t>𝜎</m:t>
                        </m:r>
                      </m:e>
                      <m:sup>
                        <m:r>
                          <a:rPr lang="en-US">
                            <a:latin typeface="Cambria Math" panose="02040503050406030204"/>
                          </a:rPr>
                          <m:t>2</m:t>
                        </m:r>
                      </m:sup>
                    </m:sSup>
                    <m:sSup>
                      <m:sSupPr>
                        <m:ctrlPr>
                          <a:rPr lang="en-US" i="1">
                            <a:latin typeface="Cambria Math" panose="02040503050406030204" pitchFamily="18" charset="0"/>
                          </a:rPr>
                        </m:ctrlPr>
                      </m:sSupPr>
                      <m:e>
                        <m:r>
                          <a:rPr lang="en-US">
                            <a:latin typeface="Cambria Math" panose="02040503050406030204"/>
                          </a:rPr>
                          <m:t>𝑆</m:t>
                        </m:r>
                      </m:e>
                      <m:sup>
                        <m:r>
                          <a:rPr lang="en-US">
                            <a:latin typeface="Cambria Math" panose="02040503050406030204"/>
                          </a:rPr>
                          <m:t>2</m:t>
                        </m:r>
                      </m:sup>
                    </m:sSup>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a:latin typeface="Cambria Math" panose="02040503050406030204"/>
                              </a:rPr>
                              <m:t>𝜕</m:t>
                            </m:r>
                          </m:e>
                          <m:sup>
                            <m:r>
                              <a:rPr lang="en-US">
                                <a:latin typeface="Cambria Math" panose="02040503050406030204"/>
                              </a:rPr>
                              <m:t>2</m:t>
                            </m:r>
                          </m:sup>
                        </m:sSup>
                        <m:r>
                          <a:rPr lang="en-US">
                            <a:latin typeface="Cambria Math" panose="02040503050406030204"/>
                          </a:rPr>
                          <m:t>𝐶</m:t>
                        </m:r>
                      </m:num>
                      <m:den>
                        <m:r>
                          <a:rPr lang="en-US">
                            <a:latin typeface="Cambria Math" panose="02040503050406030204"/>
                          </a:rPr>
                          <m:t>𝜕</m:t>
                        </m:r>
                        <m:sSup>
                          <m:sSupPr>
                            <m:ctrlPr>
                              <a:rPr lang="en-US" i="1">
                                <a:latin typeface="Cambria Math" panose="02040503050406030204" pitchFamily="18" charset="0"/>
                              </a:rPr>
                            </m:ctrlPr>
                          </m:sSupPr>
                          <m:e>
                            <m:r>
                              <a:rPr lang="en-US">
                                <a:latin typeface="Cambria Math" panose="02040503050406030204"/>
                              </a:rPr>
                              <m:t>𝑆</m:t>
                            </m:r>
                          </m:e>
                          <m:sup>
                            <m:r>
                              <a:rPr lang="en-US">
                                <a:latin typeface="Cambria Math" panose="02040503050406030204"/>
                              </a:rPr>
                              <m:t>2</m:t>
                            </m:r>
                          </m:sup>
                        </m:sSup>
                      </m:den>
                    </m:f>
                    <m:r>
                      <a:rPr lang="en-US">
                        <a:latin typeface="Cambria Math" panose="02040503050406030204"/>
                      </a:rPr>
                      <m:t>=</m:t>
                    </m:r>
                    <m:r>
                      <a:rPr lang="en-US">
                        <a:latin typeface="Cambria Math" panose="02040503050406030204"/>
                      </a:rPr>
                      <m:t>𝑟</m:t>
                    </m:r>
                    <m:r>
                      <a:rPr lang="en-US">
                        <a:latin typeface="Cambria Math" panose="02040503050406030204"/>
                      </a:rPr>
                      <m:t>(</m:t>
                    </m:r>
                    <m:f>
                      <m:fPr>
                        <m:ctrlPr>
                          <a:rPr lang="en-US" i="1">
                            <a:latin typeface="Cambria Math" panose="02040503050406030204" pitchFamily="18" charset="0"/>
                          </a:rPr>
                        </m:ctrlPr>
                      </m:fPr>
                      <m:num>
                        <m:r>
                          <a:rPr lang="en-US">
                            <a:latin typeface="Cambria Math" panose="02040503050406030204"/>
                          </a:rPr>
                          <m:t>𝜕</m:t>
                        </m:r>
                        <m:r>
                          <a:rPr lang="en-US">
                            <a:latin typeface="Cambria Math" panose="02040503050406030204"/>
                          </a:rPr>
                          <m:t>𝐶</m:t>
                        </m:r>
                      </m:num>
                      <m:den>
                        <m:r>
                          <a:rPr lang="en-US">
                            <a:latin typeface="Cambria Math" panose="02040503050406030204"/>
                          </a:rPr>
                          <m:t>𝜕</m:t>
                        </m:r>
                        <m:r>
                          <a:rPr lang="en-US">
                            <a:latin typeface="Cambria Math" panose="02040503050406030204"/>
                          </a:rPr>
                          <m:t>𝑆</m:t>
                        </m:r>
                      </m:den>
                    </m:f>
                    <m:r>
                      <a:rPr lang="en-US">
                        <a:latin typeface="Cambria Math" panose="02040503050406030204"/>
                      </a:rPr>
                      <m:t>𝑆</m:t>
                    </m:r>
                    <m:r>
                      <a:rPr lang="en-US">
                        <a:latin typeface="Cambria Math" panose="02040503050406030204"/>
                      </a:rPr>
                      <m:t>−</m:t>
                    </m:r>
                    <m:r>
                      <a:rPr lang="en-US">
                        <a:latin typeface="Cambria Math" panose="02040503050406030204"/>
                      </a:rPr>
                      <m:t>𝐶</m:t>
                    </m:r>
                    <m:r>
                      <a:rPr lang="en-US">
                        <a:latin typeface="Cambria Math" panose="02040503050406030204"/>
                      </a:rPr>
                      <m:t>)</m:t>
                    </m:r>
                  </m:oMath>
                </a14:m>
                <a:endParaRPr sz="2000"/>
              </a:p>
              <a:p>
                <a:pPr>
                  <a:spcBef>
                    <a:spcPts val="200"/>
                  </a:spcBef>
                  <a:spcAft>
                    <a:spcPts val="200"/>
                  </a:spcAft>
                </a:pPr>
                <a:r>
                  <a:rPr sz="2000"/>
                  <a:t>Rearranging:</a:t>
                </a:r>
              </a:p>
              <a:p>
                <a:pPr lvl="1">
                  <a:spcBef>
                    <a:spcPts val="200"/>
                  </a:spcBef>
                  <a:spcAft>
                    <a:spcPts val="200"/>
                  </a:spcAft>
                </a:pPr>
                <a14:m>
                  <m:oMath xmlns:m="http://schemas.openxmlformats.org/officeDocument/2006/math">
                    <m:f>
                      <m:fPr>
                        <m:ctrlPr>
                          <a:rPr lang="en-US" i="1">
                            <a:latin typeface="Cambria Math" panose="02040503050406030204" pitchFamily="18" charset="0"/>
                          </a:rPr>
                        </m:ctrlPr>
                      </m:fPr>
                      <m:num>
                        <m:r>
                          <a:rPr lang="en-US">
                            <a:latin typeface="Cambria Math" panose="02040503050406030204"/>
                          </a:rPr>
                          <m:t>𝜕</m:t>
                        </m:r>
                        <m:r>
                          <a:rPr lang="en-US">
                            <a:latin typeface="Cambria Math" panose="02040503050406030204"/>
                          </a:rPr>
                          <m:t>𝐶</m:t>
                        </m:r>
                      </m:num>
                      <m:den>
                        <m:r>
                          <a:rPr lang="en-US">
                            <a:latin typeface="Cambria Math" panose="02040503050406030204"/>
                          </a:rPr>
                          <m:t>𝜕</m:t>
                        </m:r>
                        <m:r>
                          <a:rPr lang="en-US">
                            <a:latin typeface="Cambria Math" panose="02040503050406030204"/>
                          </a:rPr>
                          <m:t>𝑡</m:t>
                        </m:r>
                      </m:den>
                    </m:f>
                    <m:r>
                      <a:rPr lang="en-US">
                        <a:latin typeface="Cambria Math" panose="02040503050406030204"/>
                      </a:rPr>
                      <m:t>+</m:t>
                    </m:r>
                    <m:r>
                      <a:rPr lang="en-US">
                        <a:latin typeface="Cambria Math" panose="02040503050406030204"/>
                      </a:rPr>
                      <m:t>𝑟𝑆</m:t>
                    </m:r>
                    <m:f>
                      <m:fPr>
                        <m:ctrlPr>
                          <a:rPr lang="en-US" i="1">
                            <a:latin typeface="Cambria Math" panose="02040503050406030204" pitchFamily="18" charset="0"/>
                          </a:rPr>
                        </m:ctrlPr>
                      </m:fPr>
                      <m:num>
                        <m:r>
                          <a:rPr lang="en-US">
                            <a:latin typeface="Cambria Math" panose="02040503050406030204"/>
                          </a:rPr>
                          <m:t>𝜕</m:t>
                        </m:r>
                        <m:r>
                          <a:rPr lang="en-US">
                            <a:latin typeface="Cambria Math" panose="02040503050406030204"/>
                          </a:rPr>
                          <m:t>𝐶</m:t>
                        </m:r>
                      </m:num>
                      <m:den>
                        <m:r>
                          <a:rPr lang="en-US">
                            <a:latin typeface="Cambria Math" panose="02040503050406030204"/>
                          </a:rPr>
                          <m:t>𝜕</m:t>
                        </m:r>
                        <m:r>
                          <a:rPr lang="en-US">
                            <a:latin typeface="Cambria Math" panose="02040503050406030204"/>
                          </a:rPr>
                          <m:t>𝑆</m:t>
                        </m:r>
                      </m:den>
                    </m:f>
                    <m:r>
                      <a:rPr lang="en-US">
                        <a:latin typeface="Cambria Math" panose="02040503050406030204"/>
                      </a:rPr>
                      <m:t>+</m:t>
                    </m:r>
                    <m:f>
                      <m:fPr>
                        <m:ctrlPr>
                          <a:rPr lang="en-US" i="1">
                            <a:latin typeface="Cambria Math" panose="02040503050406030204" pitchFamily="18" charset="0"/>
                          </a:rPr>
                        </m:ctrlPr>
                      </m:fPr>
                      <m:num>
                        <m:r>
                          <a:rPr lang="en-US">
                            <a:latin typeface="Cambria Math" panose="02040503050406030204"/>
                          </a:rPr>
                          <m:t>1</m:t>
                        </m:r>
                      </m:num>
                      <m:den>
                        <m:r>
                          <a:rPr lang="en-US">
                            <a:latin typeface="Cambria Math" panose="02040503050406030204"/>
                          </a:rPr>
                          <m:t>2</m:t>
                        </m:r>
                      </m:den>
                    </m:f>
                    <m:sSup>
                      <m:sSupPr>
                        <m:ctrlPr>
                          <a:rPr lang="en-US" i="1">
                            <a:latin typeface="Cambria Math" panose="02040503050406030204" pitchFamily="18" charset="0"/>
                          </a:rPr>
                        </m:ctrlPr>
                      </m:sSupPr>
                      <m:e>
                        <m:r>
                          <a:rPr lang="en-US">
                            <a:latin typeface="Cambria Math" panose="02040503050406030204"/>
                          </a:rPr>
                          <m:t>𝜎</m:t>
                        </m:r>
                      </m:e>
                      <m:sup>
                        <m:r>
                          <a:rPr lang="en-US">
                            <a:latin typeface="Cambria Math" panose="02040503050406030204"/>
                          </a:rPr>
                          <m:t>2</m:t>
                        </m:r>
                      </m:sup>
                    </m:sSup>
                    <m:sSup>
                      <m:sSupPr>
                        <m:ctrlPr>
                          <a:rPr lang="en-US" i="1">
                            <a:latin typeface="Cambria Math" panose="02040503050406030204" pitchFamily="18" charset="0"/>
                          </a:rPr>
                        </m:ctrlPr>
                      </m:sSupPr>
                      <m:e>
                        <m:r>
                          <a:rPr lang="en-US">
                            <a:latin typeface="Cambria Math" panose="02040503050406030204"/>
                          </a:rPr>
                          <m:t>𝑆</m:t>
                        </m:r>
                      </m:e>
                      <m:sup>
                        <m:r>
                          <a:rPr lang="en-US">
                            <a:latin typeface="Cambria Math" panose="02040503050406030204"/>
                          </a:rPr>
                          <m:t>2</m:t>
                        </m:r>
                      </m:sup>
                    </m:sSup>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a:latin typeface="Cambria Math" panose="02040503050406030204"/>
                              </a:rPr>
                              <m:t>𝜕</m:t>
                            </m:r>
                          </m:e>
                          <m:sup>
                            <m:r>
                              <a:rPr lang="en-US">
                                <a:latin typeface="Cambria Math" panose="02040503050406030204"/>
                              </a:rPr>
                              <m:t>2</m:t>
                            </m:r>
                          </m:sup>
                        </m:sSup>
                        <m:r>
                          <a:rPr lang="en-US">
                            <a:latin typeface="Cambria Math" panose="02040503050406030204"/>
                          </a:rPr>
                          <m:t>𝐶</m:t>
                        </m:r>
                      </m:num>
                      <m:den>
                        <m:r>
                          <a:rPr lang="en-US">
                            <a:latin typeface="Cambria Math" panose="02040503050406030204"/>
                          </a:rPr>
                          <m:t>𝜕</m:t>
                        </m:r>
                        <m:sSup>
                          <m:sSupPr>
                            <m:ctrlPr>
                              <a:rPr lang="en-US" i="1">
                                <a:latin typeface="Cambria Math" panose="02040503050406030204" pitchFamily="18" charset="0"/>
                              </a:rPr>
                            </m:ctrlPr>
                          </m:sSupPr>
                          <m:e>
                            <m:r>
                              <a:rPr lang="en-US">
                                <a:latin typeface="Cambria Math" panose="02040503050406030204"/>
                              </a:rPr>
                              <m:t>𝑆</m:t>
                            </m:r>
                          </m:e>
                          <m:sup>
                            <m:r>
                              <a:rPr lang="en-US">
                                <a:latin typeface="Cambria Math" panose="02040503050406030204"/>
                              </a:rPr>
                              <m:t>2</m:t>
                            </m:r>
                          </m:sup>
                        </m:sSup>
                      </m:den>
                    </m:f>
                    <m:r>
                      <a:rPr lang="en-US">
                        <a:latin typeface="Cambria Math" panose="02040503050406030204"/>
                      </a:rPr>
                      <m:t>=</m:t>
                    </m:r>
                    <m:r>
                      <a:rPr lang="en-US">
                        <a:latin typeface="Cambria Math" panose="02040503050406030204"/>
                      </a:rPr>
                      <m:t>𝑟𝐶</m:t>
                    </m:r>
                  </m:oMath>
                </a14:m>
                <a:endParaRPr sz="2000"/>
              </a:p>
              <a:p>
                <a:pPr>
                  <a:spcBef>
                    <a:spcPts val="200"/>
                  </a:spcBef>
                  <a:spcAft>
                    <a:spcPts val="200"/>
                  </a:spcAft>
                </a:pPr>
                <a:r>
                  <a:rPr sz="2000" b="1"/>
                  <a:t>This is the Black-Scholes PDE</a:t>
                </a:r>
                <a:r>
                  <a:rPr sz="2000"/>
                  <a:t> — a partial differential equation that every European option must satisfy</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276"/>
                </a:stretch>
              </a:blipFill>
            </p:spPr>
            <p:txBody>
              <a:bodyPr/>
              <a:lstStyle/>
              <a:p>
                <a:r>
                  <a:rPr lang="en-SG">
                    <a:noFill/>
                  </a:rPr>
                  <a:t> </a:t>
                </a:r>
              </a:p>
            </p:txBody>
          </p:sp>
        </mc:Fallback>
      </mc:AlternateContent>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Step 5: The Disappearing μ</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a:spcBef>
                    <a:spcPts val="200"/>
                  </a:spcBef>
                  <a:spcAft>
                    <a:spcPts val="200"/>
                  </a:spcAft>
                </a:pPr>
                <a:r>
                  <a:rPr sz="2000"/>
                  <a:t>Look at the PDE again: </a:t>
                </a:r>
                <a14:m>
                  <m:oMath xmlns:m="http://schemas.openxmlformats.org/officeDocument/2006/math">
                    <m:f>
                      <m:fPr>
                        <m:ctrlPr>
                          <a:rPr lang="en-US" i="1">
                            <a:latin typeface="Cambria Math" panose="02040503050406030204" pitchFamily="18" charset="0"/>
                          </a:rPr>
                        </m:ctrlPr>
                      </m:fPr>
                      <m:num>
                        <m:r>
                          <a:rPr lang="en-US">
                            <a:latin typeface="Cambria Math" panose="02040503050406030204"/>
                          </a:rPr>
                          <m:t>𝜕</m:t>
                        </m:r>
                        <m:r>
                          <a:rPr lang="en-US">
                            <a:latin typeface="Cambria Math" panose="02040503050406030204"/>
                          </a:rPr>
                          <m:t>𝐶</m:t>
                        </m:r>
                      </m:num>
                      <m:den>
                        <m:r>
                          <a:rPr lang="en-US">
                            <a:latin typeface="Cambria Math" panose="02040503050406030204"/>
                          </a:rPr>
                          <m:t>𝜕</m:t>
                        </m:r>
                        <m:r>
                          <a:rPr lang="en-US">
                            <a:latin typeface="Cambria Math" panose="02040503050406030204"/>
                          </a:rPr>
                          <m:t>𝑡</m:t>
                        </m:r>
                      </m:den>
                    </m:f>
                    <m:r>
                      <a:rPr lang="en-US">
                        <a:latin typeface="Cambria Math" panose="02040503050406030204"/>
                      </a:rPr>
                      <m:t>+</m:t>
                    </m:r>
                    <m:r>
                      <a:rPr lang="en-US">
                        <a:latin typeface="Cambria Math" panose="02040503050406030204"/>
                      </a:rPr>
                      <m:t>𝑟𝑆</m:t>
                    </m:r>
                    <m:f>
                      <m:fPr>
                        <m:ctrlPr>
                          <a:rPr lang="en-US" i="1">
                            <a:latin typeface="Cambria Math" panose="02040503050406030204" pitchFamily="18" charset="0"/>
                          </a:rPr>
                        </m:ctrlPr>
                      </m:fPr>
                      <m:num>
                        <m:r>
                          <a:rPr lang="en-US">
                            <a:latin typeface="Cambria Math" panose="02040503050406030204"/>
                          </a:rPr>
                          <m:t>𝜕</m:t>
                        </m:r>
                        <m:r>
                          <a:rPr lang="en-US">
                            <a:latin typeface="Cambria Math" panose="02040503050406030204"/>
                          </a:rPr>
                          <m:t>𝐶</m:t>
                        </m:r>
                      </m:num>
                      <m:den>
                        <m:r>
                          <a:rPr lang="en-US">
                            <a:latin typeface="Cambria Math" panose="02040503050406030204"/>
                          </a:rPr>
                          <m:t>𝜕</m:t>
                        </m:r>
                        <m:r>
                          <a:rPr lang="en-US">
                            <a:latin typeface="Cambria Math" panose="02040503050406030204"/>
                          </a:rPr>
                          <m:t>𝑆</m:t>
                        </m:r>
                      </m:den>
                    </m:f>
                    <m:r>
                      <a:rPr lang="en-US">
                        <a:latin typeface="Cambria Math" panose="02040503050406030204"/>
                      </a:rPr>
                      <m:t>+</m:t>
                    </m:r>
                    <m:f>
                      <m:fPr>
                        <m:ctrlPr>
                          <a:rPr lang="en-US" i="1">
                            <a:latin typeface="Cambria Math" panose="02040503050406030204" pitchFamily="18" charset="0"/>
                          </a:rPr>
                        </m:ctrlPr>
                      </m:fPr>
                      <m:num>
                        <m:r>
                          <a:rPr lang="en-US">
                            <a:latin typeface="Cambria Math" panose="02040503050406030204"/>
                          </a:rPr>
                          <m:t>1</m:t>
                        </m:r>
                      </m:num>
                      <m:den>
                        <m:r>
                          <a:rPr lang="en-US">
                            <a:latin typeface="Cambria Math" panose="02040503050406030204"/>
                          </a:rPr>
                          <m:t>2</m:t>
                        </m:r>
                      </m:den>
                    </m:f>
                    <m:sSup>
                      <m:sSupPr>
                        <m:ctrlPr>
                          <a:rPr lang="en-US" i="1">
                            <a:latin typeface="Cambria Math" panose="02040503050406030204" pitchFamily="18" charset="0"/>
                          </a:rPr>
                        </m:ctrlPr>
                      </m:sSupPr>
                      <m:e>
                        <m:r>
                          <a:rPr lang="en-US">
                            <a:latin typeface="Cambria Math" panose="02040503050406030204"/>
                          </a:rPr>
                          <m:t>𝜎</m:t>
                        </m:r>
                      </m:e>
                      <m:sup>
                        <m:r>
                          <a:rPr lang="en-US">
                            <a:latin typeface="Cambria Math" panose="02040503050406030204"/>
                          </a:rPr>
                          <m:t>2</m:t>
                        </m:r>
                      </m:sup>
                    </m:sSup>
                    <m:sSup>
                      <m:sSupPr>
                        <m:ctrlPr>
                          <a:rPr lang="en-US" i="1">
                            <a:latin typeface="Cambria Math" panose="02040503050406030204" pitchFamily="18" charset="0"/>
                          </a:rPr>
                        </m:ctrlPr>
                      </m:sSupPr>
                      <m:e>
                        <m:r>
                          <a:rPr lang="en-US">
                            <a:latin typeface="Cambria Math" panose="02040503050406030204"/>
                          </a:rPr>
                          <m:t>𝑆</m:t>
                        </m:r>
                      </m:e>
                      <m:sup>
                        <m:r>
                          <a:rPr lang="en-US">
                            <a:latin typeface="Cambria Math" panose="02040503050406030204"/>
                          </a:rPr>
                          <m:t>2</m:t>
                        </m:r>
                      </m:sup>
                    </m:sSup>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a:latin typeface="Cambria Math" panose="02040503050406030204"/>
                              </a:rPr>
                              <m:t>𝜕</m:t>
                            </m:r>
                          </m:e>
                          <m:sup>
                            <m:r>
                              <a:rPr lang="en-US">
                                <a:latin typeface="Cambria Math" panose="02040503050406030204"/>
                              </a:rPr>
                              <m:t>2</m:t>
                            </m:r>
                          </m:sup>
                        </m:sSup>
                        <m:r>
                          <a:rPr lang="en-US">
                            <a:latin typeface="Cambria Math" panose="02040503050406030204"/>
                          </a:rPr>
                          <m:t>𝐶</m:t>
                        </m:r>
                      </m:num>
                      <m:den>
                        <m:r>
                          <a:rPr lang="en-US">
                            <a:latin typeface="Cambria Math" panose="02040503050406030204"/>
                          </a:rPr>
                          <m:t>𝜕</m:t>
                        </m:r>
                        <m:sSup>
                          <m:sSupPr>
                            <m:ctrlPr>
                              <a:rPr lang="en-US" i="1">
                                <a:latin typeface="Cambria Math" panose="02040503050406030204" pitchFamily="18" charset="0"/>
                              </a:rPr>
                            </m:ctrlPr>
                          </m:sSupPr>
                          <m:e>
                            <m:r>
                              <a:rPr lang="en-US">
                                <a:latin typeface="Cambria Math" panose="02040503050406030204"/>
                              </a:rPr>
                              <m:t>𝑆</m:t>
                            </m:r>
                          </m:e>
                          <m:sup>
                            <m:r>
                              <a:rPr lang="en-US">
                                <a:latin typeface="Cambria Math" panose="02040503050406030204"/>
                              </a:rPr>
                              <m:t>2</m:t>
                            </m:r>
                          </m:sup>
                        </m:sSup>
                      </m:den>
                    </m:f>
                    <m:r>
                      <a:rPr lang="en-US">
                        <a:latin typeface="Cambria Math" panose="02040503050406030204"/>
                      </a:rPr>
                      <m:t>=</m:t>
                    </m:r>
                    <m:r>
                      <a:rPr lang="en-US">
                        <a:latin typeface="Cambria Math" panose="02040503050406030204"/>
                      </a:rPr>
                      <m:t>𝑟𝐶</m:t>
                    </m:r>
                  </m:oMath>
                </a14:m>
                <a:endParaRPr sz="2000"/>
              </a:p>
              <a:p>
                <a:pPr>
                  <a:spcBef>
                    <a:spcPts val="200"/>
                  </a:spcBef>
                  <a:spcAft>
                    <a:spcPts val="200"/>
                  </a:spcAft>
                </a:pPr>
                <a14:m>
                  <m:oMath xmlns:m="http://schemas.openxmlformats.org/officeDocument/2006/math">
                    <m:r>
                      <a:rPr lang="en-US">
                        <a:latin typeface="Cambria Math" panose="02040503050406030204"/>
                      </a:rPr>
                      <m:t>𝜇</m:t>
                    </m:r>
                  </m:oMath>
                </a14:m>
                <a:r>
                  <a:rPr sz="2000" b="1"/>
                  <a:t> does not appear!</a:t>
                </a:r>
                <a:r>
                  <a:rPr sz="2000"/>
                  <a:t> The expected return on the stock has vanished</a:t>
                </a:r>
              </a:p>
              <a:p>
                <a:pPr>
                  <a:spcBef>
                    <a:spcPts val="200"/>
                  </a:spcBef>
                  <a:spcAft>
                    <a:spcPts val="200"/>
                  </a:spcAft>
                </a:pPr>
                <a:r>
                  <a:rPr sz="2000" b="1"/>
                  <a:t>Why?</a:t>
                </a:r>
                <a:r>
                  <a:rPr sz="2000"/>
                  <a:t> Because we hedged away all the risk by holding </a:t>
                </a:r>
                <a14:m>
                  <m:oMath xmlns:m="http://schemas.openxmlformats.org/officeDocument/2006/math">
                    <m:r>
                      <a:rPr lang="en-US">
                        <a:latin typeface="Cambria Math" panose="02040503050406030204"/>
                      </a:rPr>
                      <m:t>𝛥</m:t>
                    </m:r>
                  </m:oMath>
                </a14:m>
                <a:r>
                  <a:rPr sz="2000"/>
                  <a:t> shares against the call</a:t>
                </a:r>
              </a:p>
              <a:p>
                <a:pPr lvl="1">
                  <a:spcBef>
                    <a:spcPts val="200"/>
                  </a:spcBef>
                  <a:spcAft>
                    <a:spcPts val="200"/>
                  </a:spcAft>
                </a:pPr>
                <a:r>
                  <a:rPr sz="2000"/>
                  <a:t>The hedge eliminates the random component </a:t>
                </a:r>
                <a14:m>
                  <m:oMath xmlns:m="http://schemas.openxmlformats.org/officeDocument/2006/math">
                    <m:r>
                      <a:rPr lang="en-US">
                        <a:latin typeface="Cambria Math" panose="02040503050406030204"/>
                      </a:rPr>
                      <m:t>𝑑𝑊</m:t>
                    </m:r>
                  </m:oMath>
                </a14:m>
                <a:r>
                  <a:rPr sz="2000"/>
                  <a:t>, and </a:t>
                </a:r>
                <a14:m>
                  <m:oMath xmlns:m="http://schemas.openxmlformats.org/officeDocument/2006/math">
                    <m:r>
                      <a:rPr lang="en-US">
                        <a:latin typeface="Cambria Math" panose="02040503050406030204"/>
                      </a:rPr>
                      <m:t>𝜇</m:t>
                    </m:r>
                  </m:oMath>
                </a14:m>
                <a:r>
                  <a:rPr sz="2000"/>
                  <a:t> only entered through </a:t>
                </a:r>
                <a14:m>
                  <m:oMath xmlns:m="http://schemas.openxmlformats.org/officeDocument/2006/math">
                    <m:r>
                      <a:rPr lang="en-US">
                        <a:latin typeface="Cambria Math" panose="02040503050406030204"/>
                      </a:rPr>
                      <m:t>𝑑𝑊</m:t>
                    </m:r>
                  </m:oMath>
                </a14:m>
                <a:endParaRPr sz="2000"/>
              </a:p>
              <a:p>
                <a:pPr>
                  <a:spcBef>
                    <a:spcPts val="200"/>
                  </a:spcBef>
                  <a:spcAft>
                    <a:spcPts val="200"/>
                  </a:spcAft>
                </a:pPr>
                <a:r>
                  <a:rPr sz="2000" b="1"/>
                  <a:t>Profound consequence:</a:t>
                </a:r>
                <a:r>
                  <a:rPr sz="2000"/>
                  <a:t> two investors who disagree about </a:t>
                </a:r>
                <a14:m>
                  <m:oMath xmlns:m="http://schemas.openxmlformats.org/officeDocument/2006/math">
                    <m:r>
                      <a:rPr lang="en-US">
                        <a:latin typeface="Cambria Math" panose="02040503050406030204"/>
                      </a:rPr>
                      <m:t>𝜇</m:t>
                    </m:r>
                  </m:oMath>
                </a14:m>
                <a:r>
                  <a:rPr sz="2000"/>
                  <a:t> but agree on </a:t>
                </a:r>
                <a14:m>
                  <m:oMath xmlns:m="http://schemas.openxmlformats.org/officeDocument/2006/math">
                    <m:r>
                      <a:rPr lang="en-US">
                        <a:latin typeface="Cambria Math" panose="02040503050406030204"/>
                      </a:rPr>
                      <m:t>𝜎</m:t>
                    </m:r>
                  </m:oMath>
                </a14:m>
                <a:r>
                  <a:rPr sz="2000"/>
                  <a:t> will agree on the option price</a:t>
                </a:r>
              </a:p>
              <a:p>
                <a:pPr>
                  <a:spcBef>
                    <a:spcPts val="200"/>
                  </a:spcBef>
                  <a:spcAft>
                    <a:spcPts val="200"/>
                  </a:spcAft>
                </a:pPr>
                <a:r>
                  <a:rPr sz="2000"/>
                  <a:t>This is equivalent to valuing the option in a </a:t>
                </a:r>
                <a:r>
                  <a:rPr sz="2000" b="1"/>
                  <a:t>risk-neutral world</a:t>
                </a:r>
                <a:r>
                  <a:rPr sz="2000"/>
                  <a:t> where </a:t>
                </a:r>
                <a14:m>
                  <m:oMath xmlns:m="http://schemas.openxmlformats.org/officeDocument/2006/math">
                    <m:r>
                      <a:rPr lang="en-US">
                        <a:latin typeface="Cambria Math" panose="02040503050406030204"/>
                      </a:rPr>
                      <m:t>𝜇</m:t>
                    </m:r>
                    <m:r>
                      <a:rPr lang="en-US">
                        <a:latin typeface="Cambria Math" panose="02040503050406030204"/>
                      </a:rPr>
                      <m:t>=</m:t>
                    </m:r>
                    <m:r>
                      <a:rPr lang="en-US">
                        <a:latin typeface="Cambria Math" panose="02040503050406030204"/>
                      </a:rPr>
                      <m:t>𝑟</m:t>
                    </m:r>
                  </m:oMath>
                </a14:m>
                <a:endParaRPr sz="2000"/>
              </a:p>
              <a:p>
                <a:pPr lvl="1">
                  <a:spcBef>
                    <a:spcPts val="200"/>
                  </a:spcBef>
                  <a:spcAft>
                    <a:spcPts val="200"/>
                  </a:spcAft>
                </a:pPr>
                <a:r>
                  <a:rPr sz="2000"/>
                  <a:t>In such a world, the expected stock return is the risk-free rate</a:t>
                </a:r>
              </a:p>
              <a:p>
                <a:pPr lvl="1">
                  <a:spcBef>
                    <a:spcPts val="200"/>
                  </a:spcBef>
                  <a:spcAft>
                    <a:spcPts val="200"/>
                  </a:spcAft>
                </a:pPr>
                <a:r>
                  <a:rPr sz="2000"/>
                  <a:t>The option price equals the discounted expected payoff under risk-neutral probabilities</a:t>
                </a:r>
              </a:p>
              <a:p>
                <a:pPr>
                  <a:spcBef>
                    <a:spcPts val="200"/>
                  </a:spcBef>
                  <a:spcAft>
                    <a:spcPts val="200"/>
                  </a:spcAft>
                </a:pPr>
                <a:r>
                  <a:rPr sz="2000"/>
                  <a:t>This insight — that hedging makes risk preferences irrelevant — is the deepest idea in option pricing</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276" b="-2819"/>
                </a:stretch>
              </a:blipFill>
            </p:spPr>
            <p:txBody>
              <a:bodyPr/>
              <a:lstStyle/>
              <a:p>
                <a:r>
                  <a:rPr lang="en-SG">
                    <a:noFill/>
                  </a:rPr>
                  <a:t> </a:t>
                </a:r>
              </a:p>
            </p:txBody>
          </p:sp>
        </mc:Fallback>
      </mc:AlternateContent>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Step 6: Solving the PDE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a:spcBef>
                    <a:spcPts val="200"/>
                  </a:spcBef>
                  <a:spcAft>
                    <a:spcPts val="200"/>
                  </a:spcAft>
                </a:pPr>
                <a:r>
                  <a:rPr sz="2000" b="1"/>
                  <a:t>Boundary condition</a:t>
                </a:r>
                <a:r>
                  <a:rPr sz="2000"/>
                  <a:t> at maturity: </a:t>
                </a:r>
                <a14:m>
                  <m:oMath xmlns:m="http://schemas.openxmlformats.org/officeDocument/2006/math">
                    <m:r>
                      <a:rPr lang="en-US">
                        <a:latin typeface="Cambria Math" panose="02040503050406030204"/>
                      </a:rPr>
                      <m:t>𝐶</m:t>
                    </m:r>
                    <m:r>
                      <a:rPr lang="en-US">
                        <a:latin typeface="Cambria Math" panose="02040503050406030204"/>
                      </a:rPr>
                      <m:t>(</m:t>
                    </m:r>
                    <m:sSub>
                      <m:sSubPr>
                        <m:ctrlPr>
                          <a:rPr lang="en-US" i="1">
                            <a:latin typeface="Cambria Math" panose="02040503050406030204" pitchFamily="18" charset="0"/>
                          </a:rPr>
                        </m:ctrlPr>
                      </m:sSubPr>
                      <m:e>
                        <m:r>
                          <a:rPr lang="en-US">
                            <a:latin typeface="Cambria Math" panose="02040503050406030204"/>
                          </a:rPr>
                          <m:t>𝑆</m:t>
                        </m:r>
                      </m:e>
                      <m:sub>
                        <m:r>
                          <a:rPr lang="en-US">
                            <a:latin typeface="Cambria Math" panose="02040503050406030204"/>
                          </a:rPr>
                          <m:t>𝑇</m:t>
                        </m:r>
                      </m:sub>
                    </m:sSub>
                    <m:r>
                      <a:rPr lang="en-US">
                        <a:latin typeface="Cambria Math" panose="02040503050406030204"/>
                      </a:rPr>
                      <m:t>,</m:t>
                    </m:r>
                    <m:r>
                      <a:rPr lang="en-US">
                        <a:latin typeface="Cambria Math" panose="02040503050406030204"/>
                      </a:rPr>
                      <m:t>𝑇</m:t>
                    </m:r>
                    <m:r>
                      <a:rPr lang="en-US">
                        <a:latin typeface="Cambria Math" panose="02040503050406030204"/>
                      </a:rPr>
                      <m:t>)=</m:t>
                    </m:r>
                    <m:r>
                      <a:rPr lang="en-US">
                        <a:latin typeface="Cambria Math" panose="02040503050406030204"/>
                      </a:rPr>
                      <m:t>𝑚𝑎𝑥</m:t>
                    </m:r>
                    <m:r>
                      <a:rPr lang="en-US">
                        <a:latin typeface="Cambria Math" panose="02040503050406030204"/>
                      </a:rPr>
                      <m:t>(</m:t>
                    </m:r>
                    <m:sSub>
                      <m:sSubPr>
                        <m:ctrlPr>
                          <a:rPr lang="en-US" i="1">
                            <a:latin typeface="Cambria Math" panose="02040503050406030204" pitchFamily="18" charset="0"/>
                          </a:rPr>
                        </m:ctrlPr>
                      </m:sSubPr>
                      <m:e>
                        <m:r>
                          <a:rPr lang="en-US">
                            <a:latin typeface="Cambria Math" panose="02040503050406030204"/>
                          </a:rPr>
                          <m:t>𝑆</m:t>
                        </m:r>
                      </m:e>
                      <m:sub>
                        <m:r>
                          <a:rPr lang="en-US">
                            <a:latin typeface="Cambria Math" panose="02040503050406030204"/>
                          </a:rPr>
                          <m:t>𝑇</m:t>
                        </m:r>
                      </m:sub>
                    </m:sSub>
                    <m:r>
                      <a:rPr lang="en-US">
                        <a:latin typeface="Cambria Math" panose="02040503050406030204"/>
                      </a:rPr>
                      <m:t>−</m:t>
                    </m:r>
                    <m:r>
                      <a:rPr lang="en-US">
                        <a:latin typeface="Cambria Math" panose="02040503050406030204"/>
                      </a:rPr>
                      <m:t>𝑋</m:t>
                    </m:r>
                    <m:r>
                      <a:rPr lang="en-US">
                        <a:latin typeface="Cambria Math" panose="02040503050406030204"/>
                      </a:rPr>
                      <m:t>,</m:t>
                    </m:r>
                    <m:r>
                      <a:rPr lang="en-US">
                        <a:latin typeface="Cambria Math" panose="02040503050406030204"/>
                      </a:rPr>
                      <m:t>0</m:t>
                    </m:r>
                    <m:r>
                      <a:rPr lang="en-US">
                        <a:latin typeface="Cambria Math" panose="02040503050406030204"/>
                      </a:rPr>
                      <m:t>)</m:t>
                    </m:r>
                  </m:oMath>
                </a14:m>
                <a:endParaRPr sz="2000"/>
              </a:p>
              <a:p>
                <a:pPr>
                  <a:spcBef>
                    <a:spcPts val="200"/>
                  </a:spcBef>
                  <a:spcAft>
                    <a:spcPts val="200"/>
                  </a:spcAft>
                </a:pPr>
                <a:r>
                  <a:rPr sz="2000"/>
                  <a:t>Since </a:t>
                </a:r>
                <a14:m>
                  <m:oMath xmlns:m="http://schemas.openxmlformats.org/officeDocument/2006/math">
                    <m:r>
                      <a:rPr lang="en-US">
                        <a:latin typeface="Cambria Math" panose="02040503050406030204"/>
                      </a:rPr>
                      <m:t>𝜇</m:t>
                    </m:r>
                  </m:oMath>
                </a14:m>
                <a:r>
                  <a:rPr sz="2000"/>
                  <a:t> is absent, we can value the option as if </a:t>
                </a:r>
                <a14:m>
                  <m:oMath xmlns:m="http://schemas.openxmlformats.org/officeDocument/2006/math">
                    <m:r>
                      <a:rPr lang="en-US">
                        <a:latin typeface="Cambria Math" panose="02040503050406030204"/>
                      </a:rPr>
                      <m:t>𝜇</m:t>
                    </m:r>
                    <m:r>
                      <a:rPr lang="en-US">
                        <a:latin typeface="Cambria Math" panose="02040503050406030204"/>
                      </a:rPr>
                      <m:t>=</m:t>
                    </m:r>
                    <m:r>
                      <a:rPr lang="en-US">
                        <a:latin typeface="Cambria Math" panose="02040503050406030204"/>
                      </a:rPr>
                      <m:t>𝑟</m:t>
                    </m:r>
                  </m:oMath>
                </a14:m>
                <a:r>
                  <a:rPr sz="2000"/>
                  <a:t> (risk-neutral valuation):</a:t>
                </a:r>
              </a:p>
              <a:p>
                <a:pPr lvl="1">
                  <a:spcBef>
                    <a:spcPts val="200"/>
                  </a:spcBef>
                  <a:spcAft>
                    <a:spcPts val="200"/>
                  </a:spcAft>
                </a:pPr>
                <a14:m>
                  <m:oMath xmlns:m="http://schemas.openxmlformats.org/officeDocument/2006/math">
                    <m:r>
                      <a:rPr lang="en-US">
                        <a:latin typeface="Cambria Math" panose="02040503050406030204"/>
                      </a:rPr>
                      <m:t>𝐶</m:t>
                    </m:r>
                    <m:r>
                      <a:rPr lang="en-US">
                        <a:latin typeface="Cambria Math" panose="02040503050406030204"/>
                      </a:rPr>
                      <m:t>=</m:t>
                    </m:r>
                    <m:sSup>
                      <m:sSupPr>
                        <m:ctrlPr>
                          <a:rPr lang="en-US" i="1">
                            <a:latin typeface="Cambria Math" panose="02040503050406030204" pitchFamily="18" charset="0"/>
                          </a:rPr>
                        </m:ctrlPr>
                      </m:sSupPr>
                      <m:e>
                        <m:r>
                          <a:rPr lang="en-US">
                            <a:latin typeface="Cambria Math" panose="02040503050406030204"/>
                          </a:rPr>
                          <m:t>𝑒</m:t>
                        </m:r>
                      </m:e>
                      <m:sup>
                        <m:r>
                          <a:rPr lang="en-US">
                            <a:latin typeface="Cambria Math" panose="02040503050406030204"/>
                          </a:rPr>
                          <m:t>−</m:t>
                        </m:r>
                        <m:r>
                          <a:rPr lang="en-US">
                            <a:latin typeface="Cambria Math" panose="02040503050406030204"/>
                          </a:rPr>
                          <m:t>𝑟𝑇</m:t>
                        </m:r>
                      </m:sup>
                    </m:sSup>
                    <m:sSup>
                      <m:sSupPr>
                        <m:ctrlPr>
                          <a:rPr lang="en-US" i="1">
                            <a:latin typeface="Cambria Math" panose="02040503050406030204" pitchFamily="18" charset="0"/>
                          </a:rPr>
                        </m:ctrlPr>
                      </m:sSupPr>
                      <m:e>
                        <m:r>
                          <a:rPr lang="en-US">
                            <a:latin typeface="Cambria Math" panose="02040503050406030204"/>
                          </a:rPr>
                          <m:t>𝐸</m:t>
                        </m:r>
                      </m:e>
                      <m:sup>
                        <m:r>
                          <a:rPr lang="en-US">
                            <a:latin typeface="Cambria Math" panose="02040503050406030204"/>
                          </a:rPr>
                          <m:t>∗</m:t>
                        </m:r>
                      </m:sup>
                    </m:sSup>
                    <m:r>
                      <a:rPr lang="en-US">
                        <a:latin typeface="Cambria Math" panose="02040503050406030204"/>
                      </a:rPr>
                      <m:t>(</m:t>
                    </m:r>
                    <m:r>
                      <a:rPr lang="en-US">
                        <a:latin typeface="Cambria Math" panose="02040503050406030204"/>
                      </a:rPr>
                      <m:t>𝑚𝑎𝑥</m:t>
                    </m:r>
                    <m:r>
                      <a:rPr lang="en-US">
                        <a:latin typeface="Cambria Math" panose="02040503050406030204"/>
                      </a:rPr>
                      <m:t>(</m:t>
                    </m:r>
                    <m:sSub>
                      <m:sSubPr>
                        <m:ctrlPr>
                          <a:rPr lang="en-US" i="1">
                            <a:latin typeface="Cambria Math" panose="02040503050406030204" pitchFamily="18" charset="0"/>
                          </a:rPr>
                        </m:ctrlPr>
                      </m:sSubPr>
                      <m:e>
                        <m:r>
                          <a:rPr lang="en-US">
                            <a:latin typeface="Cambria Math" panose="02040503050406030204"/>
                          </a:rPr>
                          <m:t>𝑆</m:t>
                        </m:r>
                      </m:e>
                      <m:sub>
                        <m:r>
                          <a:rPr lang="en-US">
                            <a:latin typeface="Cambria Math" panose="02040503050406030204"/>
                          </a:rPr>
                          <m:t>𝑇</m:t>
                        </m:r>
                      </m:sub>
                    </m:sSub>
                    <m:r>
                      <a:rPr lang="en-US">
                        <a:latin typeface="Cambria Math" panose="02040503050406030204"/>
                      </a:rPr>
                      <m:t>−</m:t>
                    </m:r>
                    <m:r>
                      <a:rPr lang="en-US">
                        <a:latin typeface="Cambria Math" panose="02040503050406030204"/>
                      </a:rPr>
                      <m:t>𝑋</m:t>
                    </m:r>
                    <m:r>
                      <a:rPr lang="en-US">
                        <a:latin typeface="Cambria Math" panose="02040503050406030204"/>
                      </a:rPr>
                      <m:t>,</m:t>
                    </m:r>
                    <m:r>
                      <a:rPr lang="en-US">
                        <a:latin typeface="Cambria Math" panose="02040503050406030204"/>
                      </a:rPr>
                      <m:t>0</m:t>
                    </m:r>
                    <m:r>
                      <a:rPr lang="en-US">
                        <a:latin typeface="Cambria Math" panose="02040503050406030204"/>
                      </a:rPr>
                      <m:t>))</m:t>
                    </m:r>
                  </m:oMath>
                </a14:m>
                <a:endParaRPr sz="2000"/>
              </a:p>
              <a:p>
                <a:pPr lvl="1">
                  <a:spcBef>
                    <a:spcPts val="200"/>
                  </a:spcBef>
                  <a:spcAft>
                    <a:spcPts val="200"/>
                  </a:spcAft>
                </a:pPr>
                <a:r>
                  <a:rPr sz="2000"/>
                  <a:t>where </a:t>
                </a:r>
                <a14:m>
                  <m:oMath xmlns:m="http://schemas.openxmlformats.org/officeDocument/2006/math">
                    <m:sSup>
                      <m:sSupPr>
                        <m:ctrlPr>
                          <a:rPr lang="en-US" i="1">
                            <a:latin typeface="Cambria Math" panose="02040503050406030204" pitchFamily="18" charset="0"/>
                          </a:rPr>
                        </m:ctrlPr>
                      </m:sSupPr>
                      <m:e>
                        <m:r>
                          <a:rPr lang="en-US">
                            <a:latin typeface="Cambria Math" panose="02040503050406030204"/>
                          </a:rPr>
                          <m:t>𝐸</m:t>
                        </m:r>
                      </m:e>
                      <m:sup>
                        <m:r>
                          <a:rPr lang="en-US">
                            <a:latin typeface="Cambria Math" panose="02040503050406030204"/>
                          </a:rPr>
                          <m:t>∗</m:t>
                        </m:r>
                      </m:sup>
                    </m:sSup>
                  </m:oMath>
                </a14:m>
                <a:r>
                  <a:rPr sz="2000"/>
                  <a:t> denotes expectation under the risk-neutral measure</a:t>
                </a:r>
              </a:p>
              <a:p>
                <a:pPr>
                  <a:spcBef>
                    <a:spcPts val="200"/>
                  </a:spcBef>
                  <a:spcAft>
                    <a:spcPts val="200"/>
                  </a:spcAft>
                </a:pPr>
                <a:r>
                  <a:rPr sz="2000"/>
                  <a:t>Under risk-neutrality, </a:t>
                </a:r>
                <a14:m>
                  <m:oMath xmlns:m="http://schemas.openxmlformats.org/officeDocument/2006/math">
                    <m:r>
                      <m:rPr>
                        <m:sty m:val="p"/>
                      </m:rPr>
                      <a:rPr lang="en-US">
                        <a:latin typeface="Cambria Math" panose="02040503050406030204"/>
                      </a:rPr>
                      <m:t>ln</m:t>
                    </m:r>
                    <m:sSub>
                      <m:sSubPr>
                        <m:ctrlPr>
                          <a:rPr lang="en-US" i="1">
                            <a:latin typeface="Cambria Math" panose="02040503050406030204" pitchFamily="18" charset="0"/>
                          </a:rPr>
                        </m:ctrlPr>
                      </m:sSubPr>
                      <m:e>
                        <m:r>
                          <a:rPr lang="en-US">
                            <a:latin typeface="Cambria Math" panose="02040503050406030204"/>
                          </a:rPr>
                          <m:t>𝑆</m:t>
                        </m:r>
                      </m:e>
                      <m:sub>
                        <m:r>
                          <a:rPr lang="en-US">
                            <a:latin typeface="Cambria Math" panose="02040503050406030204"/>
                          </a:rPr>
                          <m:t>𝑇</m:t>
                        </m:r>
                      </m:sub>
                    </m:sSub>
                    <m:r>
                      <a:rPr lang="en-US">
                        <a:latin typeface="Cambria Math" panose="02040503050406030204"/>
                      </a:rPr>
                      <m:t>~</m:t>
                    </m:r>
                    <m:r>
                      <a:rPr lang="en-US">
                        <a:latin typeface="Cambria Math" panose="02040503050406030204"/>
                      </a:rPr>
                      <m:t>𝑁</m:t>
                    </m:r>
                    <m:r>
                      <a:rPr lang="en-US">
                        <a:latin typeface="Cambria Math" panose="02040503050406030204"/>
                      </a:rPr>
                      <m:t>(</m:t>
                    </m:r>
                    <m:r>
                      <m:rPr>
                        <m:sty m:val="p"/>
                      </m:rPr>
                      <a:rPr lang="en-US">
                        <a:latin typeface="Cambria Math" panose="02040503050406030204"/>
                      </a:rPr>
                      <m:t>ln</m:t>
                    </m:r>
                    <m:sSub>
                      <m:sSubPr>
                        <m:ctrlPr>
                          <a:rPr lang="en-US" i="1">
                            <a:latin typeface="Cambria Math" panose="02040503050406030204" pitchFamily="18" charset="0"/>
                          </a:rPr>
                        </m:ctrlPr>
                      </m:sSubPr>
                      <m:e>
                        <m:r>
                          <a:rPr lang="en-US">
                            <a:latin typeface="Cambria Math" panose="02040503050406030204"/>
                          </a:rPr>
                          <m:t>𝑆</m:t>
                        </m:r>
                      </m:e>
                      <m:sub>
                        <m:r>
                          <a:rPr lang="en-US">
                            <a:latin typeface="Cambria Math" panose="02040503050406030204"/>
                          </a:rPr>
                          <m:t>0</m:t>
                        </m:r>
                      </m:sub>
                    </m:sSub>
                    <m:r>
                      <a:rPr lang="en-US">
                        <a:latin typeface="Cambria Math" panose="02040503050406030204"/>
                      </a:rPr>
                      <m:t>+(</m:t>
                    </m:r>
                    <m:r>
                      <a:rPr lang="en-US">
                        <a:latin typeface="Cambria Math" panose="02040503050406030204"/>
                      </a:rPr>
                      <m:t>𝑟</m:t>
                    </m:r>
                    <m:r>
                      <a:rPr lang="en-US">
                        <a:latin typeface="Cambria Math" panose="02040503050406030204"/>
                      </a:rPr>
                      <m:t>−</m:t>
                    </m:r>
                    <m:sSup>
                      <m:sSupPr>
                        <m:ctrlPr>
                          <a:rPr lang="en-US" i="1">
                            <a:latin typeface="Cambria Math" panose="02040503050406030204" pitchFamily="18" charset="0"/>
                          </a:rPr>
                        </m:ctrlPr>
                      </m:sSupPr>
                      <m:e>
                        <m:r>
                          <a:rPr lang="en-US">
                            <a:latin typeface="Cambria Math" panose="02040503050406030204"/>
                          </a:rPr>
                          <m:t>𝜎</m:t>
                        </m:r>
                      </m:e>
                      <m:sup>
                        <m:r>
                          <a:rPr lang="en-US">
                            <a:latin typeface="Cambria Math" panose="02040503050406030204"/>
                          </a:rPr>
                          <m:t>2</m:t>
                        </m:r>
                      </m:sup>
                    </m:sSup>
                    <m:r>
                      <a:rPr lang="en-US">
                        <a:latin typeface="Cambria Math" panose="02040503050406030204"/>
                      </a:rPr>
                      <m:t>/</m:t>
                    </m:r>
                    <m:r>
                      <a:rPr lang="en-US">
                        <a:latin typeface="Cambria Math" panose="02040503050406030204"/>
                      </a:rPr>
                      <m:t>2</m:t>
                    </m:r>
                    <m:r>
                      <a:rPr lang="en-US">
                        <a:latin typeface="Cambria Math" panose="02040503050406030204"/>
                      </a:rPr>
                      <m:t>)</m:t>
                    </m:r>
                    <m:r>
                      <a:rPr lang="en-US">
                        <a:latin typeface="Cambria Math" panose="02040503050406030204"/>
                      </a:rPr>
                      <m:t>𝑇</m:t>
                    </m:r>
                    <m:r>
                      <a:rPr lang="en-US">
                        <a:latin typeface="Cambria Math" panose="02040503050406030204"/>
                      </a:rPr>
                      <m:t>,</m:t>
                    </m:r>
                    <m:sSup>
                      <m:sSupPr>
                        <m:ctrlPr>
                          <a:rPr lang="en-US" i="1">
                            <a:latin typeface="Cambria Math" panose="02040503050406030204" pitchFamily="18" charset="0"/>
                          </a:rPr>
                        </m:ctrlPr>
                      </m:sSupPr>
                      <m:e>
                        <m:r>
                          <a:rPr lang="en-US">
                            <a:latin typeface="Cambria Math" panose="02040503050406030204"/>
                          </a:rPr>
                          <m:t>𝜎</m:t>
                        </m:r>
                      </m:e>
                      <m:sup>
                        <m:r>
                          <a:rPr lang="en-US">
                            <a:latin typeface="Cambria Math" panose="02040503050406030204"/>
                          </a:rPr>
                          <m:t>2</m:t>
                        </m:r>
                      </m:sup>
                    </m:sSup>
                    <m:r>
                      <a:rPr lang="en-US">
                        <a:latin typeface="Cambria Math" panose="02040503050406030204"/>
                      </a:rPr>
                      <m:t>𝑇</m:t>
                    </m:r>
                    <m:r>
                      <a:rPr lang="en-US">
                        <a:latin typeface="Cambria Math" panose="02040503050406030204"/>
                      </a:rPr>
                      <m:t>)</m:t>
                    </m:r>
                  </m:oMath>
                </a14:m>
                <a:endParaRPr sz="2000"/>
              </a:p>
              <a:p>
                <a:pPr>
                  <a:spcBef>
                    <a:spcPts val="200"/>
                  </a:spcBef>
                  <a:spcAft>
                    <a:spcPts val="200"/>
                  </a:spcAft>
                </a:pPr>
                <a:r>
                  <a:rPr sz="2000"/>
                  <a:t>Evaluating the integral </a:t>
                </a:r>
                <a14:m>
                  <m:oMath xmlns:m="http://schemas.openxmlformats.org/officeDocument/2006/math">
                    <m:nary>
                      <m:naryPr>
                        <m:limLoc m:val="subSup"/>
                        <m:ctrlPr>
                          <a:rPr lang="en-US" i="1">
                            <a:latin typeface="Cambria Math" panose="02040503050406030204" pitchFamily="18" charset="0"/>
                          </a:rPr>
                        </m:ctrlPr>
                      </m:naryPr>
                      <m:sub>
                        <m:r>
                          <a:rPr lang="en-US">
                            <a:latin typeface="Cambria Math" panose="02040503050406030204"/>
                          </a:rPr>
                          <m:t>𝑋</m:t>
                        </m:r>
                      </m:sub>
                      <m:sup>
                        <m:r>
                          <a:rPr lang="en-US">
                            <a:latin typeface="Cambria Math" panose="02040503050406030204"/>
                          </a:rPr>
                          <m:t>∞</m:t>
                        </m:r>
                      </m:sup>
                      <m:e>
                        <m:r>
                          <a:rPr lang="en-US">
                            <a:latin typeface="Cambria Math" panose="02040503050406030204"/>
                          </a:rPr>
                          <m:t>(</m:t>
                        </m:r>
                      </m:e>
                    </m:nary>
                    <m:sSub>
                      <m:sSubPr>
                        <m:ctrlPr>
                          <a:rPr lang="en-US" i="1">
                            <a:latin typeface="Cambria Math" panose="02040503050406030204" pitchFamily="18" charset="0"/>
                          </a:rPr>
                        </m:ctrlPr>
                      </m:sSubPr>
                      <m:e>
                        <m:r>
                          <a:rPr lang="en-US">
                            <a:latin typeface="Cambria Math" panose="02040503050406030204"/>
                          </a:rPr>
                          <m:t>𝑆</m:t>
                        </m:r>
                      </m:e>
                      <m:sub>
                        <m:r>
                          <a:rPr lang="en-US">
                            <a:latin typeface="Cambria Math" panose="02040503050406030204"/>
                          </a:rPr>
                          <m:t>𝑇</m:t>
                        </m:r>
                      </m:sub>
                    </m:sSub>
                    <m:r>
                      <a:rPr lang="en-US">
                        <a:latin typeface="Cambria Math" panose="02040503050406030204"/>
                      </a:rPr>
                      <m:t>−</m:t>
                    </m:r>
                    <m:r>
                      <a:rPr lang="en-US">
                        <a:latin typeface="Cambria Math" panose="02040503050406030204"/>
                      </a:rPr>
                      <m:t>𝑋</m:t>
                    </m:r>
                    <m:r>
                      <a:rPr lang="en-US">
                        <a:latin typeface="Cambria Math" panose="02040503050406030204"/>
                      </a:rPr>
                      <m:t>)</m:t>
                    </m:r>
                    <m:r>
                      <a:rPr lang="en-US">
                        <a:latin typeface="Cambria Math" panose="02040503050406030204"/>
                      </a:rPr>
                      <m:t>𝑔</m:t>
                    </m:r>
                    <m:r>
                      <a:rPr lang="en-US">
                        <a:latin typeface="Cambria Math" panose="02040503050406030204"/>
                      </a:rPr>
                      <m:t>(</m:t>
                    </m:r>
                    <m:sSub>
                      <m:sSubPr>
                        <m:ctrlPr>
                          <a:rPr lang="en-US" i="1">
                            <a:latin typeface="Cambria Math" panose="02040503050406030204" pitchFamily="18" charset="0"/>
                          </a:rPr>
                        </m:ctrlPr>
                      </m:sSubPr>
                      <m:e>
                        <m:r>
                          <a:rPr lang="en-US">
                            <a:latin typeface="Cambria Math" panose="02040503050406030204"/>
                          </a:rPr>
                          <m:t>𝑆</m:t>
                        </m:r>
                      </m:e>
                      <m:sub>
                        <m:r>
                          <a:rPr lang="en-US">
                            <a:latin typeface="Cambria Math" panose="02040503050406030204"/>
                          </a:rPr>
                          <m:t>𝑇</m:t>
                        </m:r>
                      </m:sub>
                    </m:sSub>
                    <m:r>
                      <a:rPr lang="en-US">
                        <a:latin typeface="Cambria Math" panose="02040503050406030204"/>
                      </a:rPr>
                      <m:t>)</m:t>
                    </m:r>
                    <m:r>
                      <a:rPr lang="en-US">
                        <a:latin typeface="Cambria Math" panose="02040503050406030204"/>
                      </a:rPr>
                      <m:t>𝑑</m:t>
                    </m:r>
                    <m:sSub>
                      <m:sSubPr>
                        <m:ctrlPr>
                          <a:rPr lang="en-US" i="1">
                            <a:latin typeface="Cambria Math" panose="02040503050406030204" pitchFamily="18" charset="0"/>
                          </a:rPr>
                        </m:ctrlPr>
                      </m:sSubPr>
                      <m:e>
                        <m:r>
                          <a:rPr lang="en-US">
                            <a:latin typeface="Cambria Math" panose="02040503050406030204"/>
                          </a:rPr>
                          <m:t>𝑆</m:t>
                        </m:r>
                      </m:e>
                      <m:sub>
                        <m:r>
                          <a:rPr lang="en-US">
                            <a:latin typeface="Cambria Math" panose="02040503050406030204"/>
                          </a:rPr>
                          <m:t>𝑇</m:t>
                        </m:r>
                      </m:sub>
                    </m:sSub>
                  </m:oMath>
                </a14:m>
                <a:r>
                  <a:rPr sz="2000"/>
                  <a:t> where </a:t>
                </a:r>
                <a14:m>
                  <m:oMath xmlns:m="http://schemas.openxmlformats.org/officeDocument/2006/math">
                    <m:r>
                      <a:rPr lang="en-US">
                        <a:latin typeface="Cambria Math" panose="02040503050406030204"/>
                      </a:rPr>
                      <m:t>𝑔</m:t>
                    </m:r>
                  </m:oMath>
                </a14:m>
                <a:r>
                  <a:rPr sz="2000"/>
                  <a:t> is the lognormal density:</a:t>
                </a:r>
              </a:p>
              <a:p>
                <a:pPr lvl="1">
                  <a:spcBef>
                    <a:spcPts val="200"/>
                  </a:spcBef>
                  <a:spcAft>
                    <a:spcPts val="200"/>
                  </a:spcAft>
                </a:pPr>
                <a:r>
                  <a:rPr sz="2000"/>
                  <a:t>Split into two integrals, complete the square, and recognise the cumulative normal </a:t>
                </a:r>
                <a14:m>
                  <m:oMath xmlns:m="http://schemas.openxmlformats.org/officeDocument/2006/math">
                    <m:r>
                      <a:rPr lang="en-US">
                        <a:latin typeface="Cambria Math" panose="02040503050406030204"/>
                      </a:rPr>
                      <m:t>𝑁</m:t>
                    </m:r>
                    <m:r>
                      <a:rPr lang="en-US">
                        <a:latin typeface="Cambria Math" panose="02040503050406030204"/>
                      </a:rPr>
                      <m:t>(·)</m:t>
                    </m:r>
                  </m:oMath>
                </a14:m>
                <a:endParaRPr sz="2000"/>
              </a:p>
              <a:p>
                <a:pPr>
                  <a:spcBef>
                    <a:spcPts val="200"/>
                  </a:spcBef>
                  <a:spcAft>
                    <a:spcPts val="200"/>
                  </a:spcAft>
                  <a:buNone/>
                </a:pPr>
                <a:r>
                  <a:rPr sz="2000" b="1"/>
                  <a:t>The result:</a:t>
                </a:r>
              </a:p>
              <a:p>
                <a:pPr lvl="1">
                  <a:spcBef>
                    <a:spcPts val="200"/>
                  </a:spcBef>
                  <a:spcAft>
                    <a:spcPts val="200"/>
                  </a:spcAft>
                </a:pPr>
                <a14:m>
                  <m:oMath xmlns:m="http://schemas.openxmlformats.org/officeDocument/2006/math">
                    <m:r>
                      <a:rPr lang="en-US">
                        <a:latin typeface="Cambria Math" panose="02040503050406030204"/>
                      </a:rPr>
                      <m:t>𝐶</m:t>
                    </m:r>
                    <m:r>
                      <a:rPr lang="en-US">
                        <a:latin typeface="Cambria Math" panose="02040503050406030204"/>
                      </a:rPr>
                      <m:t>=</m:t>
                    </m:r>
                    <m:sSub>
                      <m:sSubPr>
                        <m:ctrlPr>
                          <a:rPr lang="en-US" i="1">
                            <a:latin typeface="Cambria Math" panose="02040503050406030204" pitchFamily="18" charset="0"/>
                          </a:rPr>
                        </m:ctrlPr>
                      </m:sSubPr>
                      <m:e>
                        <m:r>
                          <a:rPr lang="en-US">
                            <a:latin typeface="Cambria Math" panose="02040503050406030204"/>
                          </a:rPr>
                          <m:t>𝑆</m:t>
                        </m:r>
                      </m:e>
                      <m:sub>
                        <m:r>
                          <a:rPr lang="en-US">
                            <a:latin typeface="Cambria Math" panose="02040503050406030204"/>
                          </a:rPr>
                          <m:t>0</m:t>
                        </m:r>
                      </m:sub>
                    </m:sSub>
                    <m:r>
                      <a:rPr lang="en-US">
                        <a:latin typeface="Cambria Math" panose="02040503050406030204"/>
                      </a:rPr>
                      <m:t>𝑁</m:t>
                    </m:r>
                    <m:r>
                      <a:rPr lang="en-US">
                        <a:latin typeface="Cambria Math" panose="02040503050406030204"/>
                      </a:rPr>
                      <m:t>(</m:t>
                    </m:r>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1</m:t>
                        </m:r>
                      </m:sub>
                    </m:sSub>
                    <m:r>
                      <a:rPr lang="en-US">
                        <a:latin typeface="Cambria Math" panose="02040503050406030204"/>
                      </a:rPr>
                      <m:t>)−</m:t>
                    </m:r>
                    <m:r>
                      <a:rPr lang="en-US">
                        <a:latin typeface="Cambria Math" panose="02040503050406030204"/>
                      </a:rPr>
                      <m:t>𝑋</m:t>
                    </m:r>
                    <m:sSup>
                      <m:sSupPr>
                        <m:ctrlPr>
                          <a:rPr lang="en-US" i="1">
                            <a:latin typeface="Cambria Math" panose="02040503050406030204" pitchFamily="18" charset="0"/>
                          </a:rPr>
                        </m:ctrlPr>
                      </m:sSupPr>
                      <m:e>
                        <m:r>
                          <a:rPr lang="en-US">
                            <a:latin typeface="Cambria Math" panose="02040503050406030204"/>
                          </a:rPr>
                          <m:t>𝑒</m:t>
                        </m:r>
                      </m:e>
                      <m:sup>
                        <m:r>
                          <a:rPr lang="en-US">
                            <a:latin typeface="Cambria Math" panose="02040503050406030204"/>
                          </a:rPr>
                          <m:t>−</m:t>
                        </m:r>
                        <m:r>
                          <a:rPr lang="en-US">
                            <a:latin typeface="Cambria Math" panose="02040503050406030204"/>
                          </a:rPr>
                          <m:t>𝑟𝑇</m:t>
                        </m:r>
                      </m:sup>
                    </m:sSup>
                    <m:r>
                      <a:rPr lang="en-US">
                        <a:latin typeface="Cambria Math" panose="02040503050406030204"/>
                      </a:rPr>
                      <m:t>𝑁</m:t>
                    </m:r>
                    <m:r>
                      <a:rPr lang="en-US">
                        <a:latin typeface="Cambria Math" panose="02040503050406030204"/>
                      </a:rPr>
                      <m:t>(</m:t>
                    </m:r>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2</m:t>
                        </m:r>
                      </m:sub>
                    </m:sSub>
                    <m:r>
                      <a:rPr lang="en-US">
                        <a:latin typeface="Cambria Math" panose="02040503050406030204"/>
                      </a:rPr>
                      <m:t>)</m:t>
                    </m:r>
                  </m:oMath>
                </a14:m>
                <a:endParaRPr sz="2000" b="1"/>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552"/>
                </a:stretch>
              </a:blipFill>
            </p:spPr>
            <p:txBody>
              <a:bodyPr/>
              <a:lstStyle/>
              <a:p>
                <a:r>
                  <a:rPr lang="en-SG">
                    <a:noFill/>
                  </a:rPr>
                  <a:t> </a:t>
                </a:r>
              </a:p>
            </p:txBody>
          </p:sp>
        </mc:Fallback>
      </mc:AlternateContent>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Step 7: The Formula and Its Meaning</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lnSpcReduction="10000"/>
              </a:bodyPr>
              <a:lstStyle/>
              <a:p>
                <a:pPr>
                  <a:spcBef>
                    <a:spcPts val="200"/>
                  </a:spcBef>
                  <a:spcAft>
                    <a:spcPts val="200"/>
                  </a:spcAft>
                  <a:buNone/>
                </a:pPr>
                <a14:m>
                  <m:oMathPara xmlns:m="http://schemas.openxmlformats.org/officeDocument/2006/math">
                    <m:oMathParaPr>
                      <m:jc m:val="centerGroup"/>
                    </m:oMathParaPr>
                    <m:oMath xmlns:m="http://schemas.openxmlformats.org/officeDocument/2006/math">
                      <m:r>
                        <a:rPr lang="en-US">
                          <a:latin typeface="Cambria Math" panose="02040503050406030204"/>
                        </a:rPr>
                        <m:t>𝐶</m:t>
                      </m:r>
                      <m:r>
                        <a:rPr lang="en-US">
                          <a:latin typeface="Cambria Math" panose="02040503050406030204"/>
                        </a:rPr>
                        <m:t>=</m:t>
                      </m:r>
                      <m:r>
                        <a:rPr lang="en-US">
                          <a:latin typeface="Cambria Math" panose="02040503050406030204"/>
                        </a:rPr>
                        <m:t>𝑆</m:t>
                      </m:r>
                      <m:r>
                        <a:rPr lang="en-US">
                          <a:latin typeface="Cambria Math" panose="02040503050406030204"/>
                        </a:rPr>
                        <m:t>·</m:t>
                      </m:r>
                      <m:r>
                        <a:rPr lang="en-US">
                          <a:latin typeface="Cambria Math" panose="02040503050406030204"/>
                        </a:rPr>
                        <m:t>𝑁</m:t>
                      </m:r>
                      <m:r>
                        <a:rPr lang="en-US">
                          <a:latin typeface="Cambria Math" panose="02040503050406030204"/>
                        </a:rPr>
                        <m:t>(</m:t>
                      </m:r>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1</m:t>
                          </m:r>
                        </m:sub>
                      </m:sSub>
                      <m:r>
                        <a:rPr lang="en-US">
                          <a:latin typeface="Cambria Math" panose="02040503050406030204"/>
                        </a:rPr>
                        <m:t>)−</m:t>
                      </m:r>
                      <m:r>
                        <a:rPr lang="en-US">
                          <a:latin typeface="Cambria Math" panose="02040503050406030204"/>
                        </a:rPr>
                        <m:t>𝑃𝑉</m:t>
                      </m:r>
                      <m:r>
                        <a:rPr lang="en-US">
                          <a:latin typeface="Cambria Math" panose="02040503050406030204"/>
                        </a:rPr>
                        <m:t>(</m:t>
                      </m:r>
                      <m:r>
                        <a:rPr lang="en-US">
                          <a:latin typeface="Cambria Math" panose="02040503050406030204"/>
                        </a:rPr>
                        <m:t>𝑋</m:t>
                      </m:r>
                      <m:r>
                        <a:rPr lang="en-US">
                          <a:latin typeface="Cambria Math" panose="02040503050406030204"/>
                        </a:rPr>
                        <m:t>)·</m:t>
                      </m:r>
                      <m:r>
                        <a:rPr lang="en-US">
                          <a:latin typeface="Cambria Math" panose="02040503050406030204"/>
                        </a:rPr>
                        <m:t>𝑁</m:t>
                      </m:r>
                      <m:r>
                        <a:rPr lang="en-US">
                          <a:latin typeface="Cambria Math" panose="02040503050406030204"/>
                        </a:rPr>
                        <m:t>(</m:t>
                      </m:r>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2</m:t>
                          </m:r>
                        </m:sub>
                      </m:sSub>
                      <m:r>
                        <a:rPr lang="en-US">
                          <a:latin typeface="Cambria Math" panose="02040503050406030204"/>
                        </a:rPr>
                        <m:t>)</m:t>
                      </m:r>
                    </m:oMath>
                  </m:oMathPara>
                </a14:m>
                <a:endParaRPr/>
              </a:p>
              <a:p>
                <a:pPr>
                  <a:spcBef>
                    <a:spcPts val="200"/>
                  </a:spcBef>
                  <a:spcAft>
                    <a:spcPts val="200"/>
                  </a:spcAft>
                </a:pPr>
                <a:r>
                  <a:rPr sz="2000"/>
                  <a:t>where </a:t>
                </a:r>
                <a14:m>
                  <m:oMath xmlns:m="http://schemas.openxmlformats.org/officeDocument/2006/math">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1</m:t>
                        </m:r>
                      </m:sub>
                    </m:sSub>
                    <m:r>
                      <a:rPr lang="en-US">
                        <a:latin typeface="Cambria Math" panose="02040503050406030204"/>
                      </a:rPr>
                      <m:t>=</m:t>
                    </m:r>
                    <m:f>
                      <m:fPr>
                        <m:ctrlPr>
                          <a:rPr lang="en-US" i="1">
                            <a:latin typeface="Cambria Math" panose="02040503050406030204" pitchFamily="18" charset="0"/>
                          </a:rPr>
                        </m:ctrlPr>
                      </m:fPr>
                      <m:num>
                        <m:r>
                          <m:rPr>
                            <m:sty m:val="p"/>
                          </m:rPr>
                          <a:rPr lang="en-US">
                            <a:latin typeface="Cambria Math" panose="02040503050406030204"/>
                          </a:rPr>
                          <m:t>ln</m:t>
                        </m:r>
                        <m:r>
                          <a:rPr lang="en-US">
                            <a:latin typeface="Cambria Math" panose="02040503050406030204"/>
                          </a:rPr>
                          <m:t>(</m:t>
                        </m:r>
                        <m:r>
                          <a:rPr lang="en-US">
                            <a:latin typeface="Cambria Math" panose="02040503050406030204"/>
                          </a:rPr>
                          <m:t>𝑆</m:t>
                        </m:r>
                        <m:r>
                          <a:rPr lang="en-US">
                            <a:latin typeface="Cambria Math" panose="02040503050406030204"/>
                          </a:rPr>
                          <m:t>/</m:t>
                        </m:r>
                        <m:r>
                          <a:rPr lang="en-US">
                            <a:latin typeface="Cambria Math" panose="02040503050406030204"/>
                          </a:rPr>
                          <m:t>𝑋</m:t>
                        </m:r>
                        <m:r>
                          <a:rPr lang="en-US">
                            <a:latin typeface="Cambria Math" panose="02040503050406030204"/>
                          </a:rPr>
                          <m:t>)+(</m:t>
                        </m:r>
                        <m:r>
                          <a:rPr lang="en-US">
                            <a:latin typeface="Cambria Math" panose="02040503050406030204"/>
                          </a:rPr>
                          <m:t>𝑟</m:t>
                        </m:r>
                        <m:r>
                          <a:rPr lang="en-US">
                            <a:latin typeface="Cambria Math" panose="02040503050406030204"/>
                          </a:rPr>
                          <m:t>+</m:t>
                        </m:r>
                        <m:sSup>
                          <m:sSupPr>
                            <m:ctrlPr>
                              <a:rPr lang="en-US" i="1">
                                <a:latin typeface="Cambria Math" panose="02040503050406030204" pitchFamily="18" charset="0"/>
                              </a:rPr>
                            </m:ctrlPr>
                          </m:sSupPr>
                          <m:e>
                            <m:r>
                              <a:rPr lang="en-US">
                                <a:latin typeface="Cambria Math" panose="02040503050406030204"/>
                              </a:rPr>
                              <m:t>𝜎</m:t>
                            </m:r>
                          </m:e>
                          <m:sup>
                            <m:r>
                              <a:rPr lang="en-US">
                                <a:latin typeface="Cambria Math" panose="02040503050406030204"/>
                              </a:rPr>
                              <m:t>2</m:t>
                            </m:r>
                          </m:sup>
                        </m:sSup>
                        <m:r>
                          <a:rPr lang="en-US">
                            <a:latin typeface="Cambria Math" panose="02040503050406030204"/>
                          </a:rPr>
                          <m:t>/2)</m:t>
                        </m:r>
                        <m:r>
                          <a:rPr lang="en-US">
                            <a:latin typeface="Cambria Math" panose="02040503050406030204"/>
                          </a:rPr>
                          <m:t>𝑇</m:t>
                        </m:r>
                      </m:num>
                      <m:den>
                        <m:r>
                          <a:rPr lang="en-US">
                            <a:latin typeface="Cambria Math" panose="02040503050406030204"/>
                          </a:rPr>
                          <m:t>𝜎</m:t>
                        </m:r>
                        <m:rad>
                          <m:radPr>
                            <m:degHide m:val="on"/>
                            <m:ctrlPr>
                              <a:rPr lang="en-US" i="1">
                                <a:latin typeface="Cambria Math" panose="02040503050406030204" pitchFamily="18" charset="0"/>
                              </a:rPr>
                            </m:ctrlPr>
                          </m:radPr>
                          <m:deg/>
                          <m:e>
                            <m:r>
                              <a:rPr lang="en-US">
                                <a:latin typeface="Cambria Math" panose="02040503050406030204"/>
                              </a:rPr>
                              <m:t>𝑇</m:t>
                            </m:r>
                          </m:e>
                        </m:rad>
                      </m:den>
                    </m:f>
                  </m:oMath>
                </a14:m>
                <a:r>
                  <a:rPr sz="2000"/>
                  <a:t> and </a:t>
                </a:r>
                <a14:m>
                  <m:oMath xmlns:m="http://schemas.openxmlformats.org/officeDocument/2006/math">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2</m:t>
                        </m:r>
                      </m:sub>
                    </m:sSub>
                    <m:r>
                      <a:rPr lang="en-US">
                        <a:latin typeface="Cambria Math" panose="02040503050406030204"/>
                      </a:rPr>
                      <m:t>=</m:t>
                    </m:r>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1</m:t>
                        </m:r>
                      </m:sub>
                    </m:sSub>
                    <m:r>
                      <a:rPr lang="en-US">
                        <a:latin typeface="Cambria Math" panose="02040503050406030204"/>
                      </a:rPr>
                      <m:t>−</m:t>
                    </m:r>
                    <m:r>
                      <a:rPr lang="en-US">
                        <a:latin typeface="Cambria Math" panose="02040503050406030204"/>
                      </a:rPr>
                      <m:t>𝜎</m:t>
                    </m:r>
                    <m:rad>
                      <m:radPr>
                        <m:degHide m:val="on"/>
                        <m:ctrlPr>
                          <a:rPr lang="en-US" i="1">
                            <a:latin typeface="Cambria Math" panose="02040503050406030204" pitchFamily="18" charset="0"/>
                          </a:rPr>
                        </m:ctrlPr>
                      </m:radPr>
                      <m:deg/>
                      <m:e>
                        <m:r>
                          <a:rPr lang="en-US">
                            <a:latin typeface="Cambria Math" panose="02040503050406030204"/>
                          </a:rPr>
                          <m:t>𝑇</m:t>
                        </m:r>
                      </m:e>
                    </m:rad>
                  </m:oMath>
                </a14:m>
                <a:endParaRPr sz="2000"/>
              </a:p>
              <a:p>
                <a:pPr>
                  <a:spcBef>
                    <a:spcPts val="200"/>
                  </a:spcBef>
                  <a:spcAft>
                    <a:spcPts val="200"/>
                  </a:spcAft>
                </a:pPr>
                <a14:m>
                  <m:oMath xmlns:m="http://schemas.openxmlformats.org/officeDocument/2006/math">
                    <m:r>
                      <a:rPr lang="en-US">
                        <a:latin typeface="Cambria Math" panose="02040503050406030204"/>
                      </a:rPr>
                      <m:t>𝑁</m:t>
                    </m:r>
                    <m:r>
                      <a:rPr lang="en-US">
                        <a:latin typeface="Cambria Math" panose="02040503050406030204"/>
                      </a:rPr>
                      <m:t>(</m:t>
                    </m:r>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2</m:t>
                        </m:r>
                      </m:sub>
                    </m:sSub>
                    <m:r>
                      <a:rPr lang="en-US">
                        <a:latin typeface="Cambria Math" panose="02040503050406030204"/>
                      </a:rPr>
                      <m:t>)</m:t>
                    </m:r>
                  </m:oMath>
                </a14:m>
                <a:r>
                  <a:rPr sz="2000"/>
                  <a:t> = probability the option expires in the money (under risk-neutral measure)</a:t>
                </a:r>
              </a:p>
              <a:p>
                <a:pPr lvl="1">
                  <a:spcBef>
                    <a:spcPts val="200"/>
                  </a:spcBef>
                  <a:spcAft>
                    <a:spcPts val="200"/>
                  </a:spcAft>
                </a:pPr>
                <a14:m>
                  <m:oMath xmlns:m="http://schemas.openxmlformats.org/officeDocument/2006/math">
                    <m:r>
                      <a:rPr lang="en-US">
                        <a:latin typeface="Cambria Math" panose="02040503050406030204"/>
                      </a:rPr>
                      <m:t>𝑃𝑉</m:t>
                    </m:r>
                    <m:r>
                      <a:rPr lang="en-US">
                        <a:latin typeface="Cambria Math" panose="02040503050406030204"/>
                      </a:rPr>
                      <m:t>(</m:t>
                    </m:r>
                    <m:r>
                      <a:rPr lang="en-US">
                        <a:latin typeface="Cambria Math" panose="02040503050406030204"/>
                      </a:rPr>
                      <m:t>𝑋</m:t>
                    </m:r>
                    <m:r>
                      <a:rPr lang="en-US">
                        <a:latin typeface="Cambria Math" panose="02040503050406030204"/>
                      </a:rPr>
                      <m:t>)·</m:t>
                    </m:r>
                    <m:r>
                      <a:rPr lang="en-US">
                        <a:latin typeface="Cambria Math" panose="02040503050406030204"/>
                      </a:rPr>
                      <m:t>𝑁</m:t>
                    </m:r>
                    <m:r>
                      <a:rPr lang="en-US">
                        <a:latin typeface="Cambria Math" panose="02040503050406030204"/>
                      </a:rPr>
                      <m:t>(</m:t>
                    </m:r>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2</m:t>
                        </m:r>
                      </m:sub>
                    </m:sSub>
                    <m:r>
                      <a:rPr lang="en-US">
                        <a:latin typeface="Cambria Math" panose="02040503050406030204"/>
                      </a:rPr>
                      <m:t>)</m:t>
                    </m:r>
                  </m:oMath>
                </a14:m>
                <a:r>
                  <a:rPr sz="2000"/>
                  <a:t> = expected present value of the exercise price payment</a:t>
                </a:r>
              </a:p>
              <a:p>
                <a:pPr>
                  <a:spcBef>
                    <a:spcPts val="200"/>
                  </a:spcBef>
                  <a:spcAft>
                    <a:spcPts val="200"/>
                  </a:spcAft>
                </a:pPr>
                <a14:m>
                  <m:oMath xmlns:m="http://schemas.openxmlformats.org/officeDocument/2006/math">
                    <m:r>
                      <a:rPr lang="en-US">
                        <a:latin typeface="Cambria Math" panose="02040503050406030204"/>
                      </a:rPr>
                      <m:t>𝑁</m:t>
                    </m:r>
                    <m:r>
                      <a:rPr lang="en-US">
                        <a:latin typeface="Cambria Math" panose="02040503050406030204"/>
                      </a:rPr>
                      <m:t>(</m:t>
                    </m:r>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1</m:t>
                        </m:r>
                      </m:sub>
                    </m:sSub>
                    <m:r>
                      <a:rPr lang="en-US">
                        <a:latin typeface="Cambria Math" panose="02040503050406030204"/>
                      </a:rPr>
                      <m:t>)</m:t>
                    </m:r>
                  </m:oMath>
                </a14:m>
                <a:r>
                  <a:rPr sz="2000"/>
                  <a:t> = probability-weighted fraction of the share you receive</a:t>
                </a:r>
              </a:p>
              <a:p>
                <a:pPr lvl="1">
                  <a:spcBef>
                    <a:spcPts val="200"/>
                  </a:spcBef>
                  <a:spcAft>
                    <a:spcPts val="200"/>
                  </a:spcAft>
                </a:pPr>
                <a14:m>
                  <m:oMath xmlns:m="http://schemas.openxmlformats.org/officeDocument/2006/math">
                    <m:r>
                      <a:rPr lang="en-US">
                        <a:latin typeface="Cambria Math" panose="02040503050406030204"/>
                      </a:rPr>
                      <m:t>𝑆</m:t>
                    </m:r>
                    <m:r>
                      <a:rPr lang="en-US">
                        <a:latin typeface="Cambria Math" panose="02040503050406030204"/>
                      </a:rPr>
                      <m:t>·</m:t>
                    </m:r>
                    <m:r>
                      <a:rPr lang="en-US">
                        <a:latin typeface="Cambria Math" panose="02040503050406030204"/>
                      </a:rPr>
                      <m:t>𝑁</m:t>
                    </m:r>
                    <m:r>
                      <a:rPr lang="en-US">
                        <a:latin typeface="Cambria Math" panose="02040503050406030204"/>
                      </a:rPr>
                      <m:t>(</m:t>
                    </m:r>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1</m:t>
                        </m:r>
                      </m:sub>
                    </m:sSub>
                    <m:r>
                      <a:rPr lang="en-US">
                        <a:latin typeface="Cambria Math" panose="02040503050406030204"/>
                      </a:rPr>
                      <m:t>)</m:t>
                    </m:r>
                  </m:oMath>
                </a14:m>
                <a:r>
                  <a:rPr sz="2000"/>
                  <a:t> = expected present value of receiving the share</a:t>
                </a:r>
              </a:p>
              <a:p>
                <a:pPr lvl="1">
                  <a:spcBef>
                    <a:spcPts val="200"/>
                  </a:spcBef>
                  <a:spcAft>
                    <a:spcPts val="200"/>
                  </a:spcAft>
                </a:pPr>
                <a:r>
                  <a:rPr sz="2000"/>
                  <a:t>Note: </a:t>
                </a:r>
                <a14:m>
                  <m:oMath xmlns:m="http://schemas.openxmlformats.org/officeDocument/2006/math">
                    <m:r>
                      <a:rPr lang="en-US">
                        <a:latin typeface="Cambria Math" panose="02040503050406030204"/>
                      </a:rPr>
                      <m:t>𝑁</m:t>
                    </m:r>
                    <m:r>
                      <a:rPr lang="en-US">
                        <a:latin typeface="Cambria Math" panose="02040503050406030204"/>
                      </a:rPr>
                      <m:t>(</m:t>
                    </m:r>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1</m:t>
                        </m:r>
                      </m:sub>
                    </m:sSub>
                    <m:r>
                      <a:rPr lang="en-US">
                        <a:latin typeface="Cambria Math" panose="02040503050406030204"/>
                      </a:rPr>
                      <m:t>)</m:t>
                    </m:r>
                  </m:oMath>
                </a14:m>
                <a:r>
                  <a:rPr sz="2000"/>
                  <a:t> is computed under a different probability measure (share as numeraire) — this is why </a:t>
                </a:r>
                <a14:m>
                  <m:oMath xmlns:m="http://schemas.openxmlformats.org/officeDocument/2006/math">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1</m:t>
                        </m:r>
                      </m:sub>
                    </m:sSub>
                    <m:r>
                      <a:rPr lang="en-US">
                        <a:latin typeface="Cambria Math" panose="02040503050406030204"/>
                      </a:rPr>
                      <m:t>≠</m:t>
                    </m:r>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2</m:t>
                        </m:r>
                      </m:sub>
                    </m:sSub>
                  </m:oMath>
                </a14:m>
                <a:endParaRPr sz="2000"/>
              </a:p>
              <a:p>
                <a:pPr>
                  <a:spcBef>
                    <a:spcPts val="200"/>
                  </a:spcBef>
                  <a:spcAft>
                    <a:spcPts val="200"/>
                  </a:spcAft>
                </a:pPr>
                <a:r>
                  <a:rPr sz="2000" b="1"/>
                  <a:t>The difference </a:t>
                </a:r>
                <a14:m>
                  <m:oMath xmlns:m="http://schemas.openxmlformats.org/officeDocument/2006/math">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1</m:t>
                        </m:r>
                      </m:sub>
                    </m:sSub>
                    <m:r>
                      <a:rPr lang="en-US">
                        <a:latin typeface="Cambria Math" panose="02040503050406030204"/>
                      </a:rPr>
                      <m:t>−</m:t>
                    </m:r>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2</m:t>
                        </m:r>
                      </m:sub>
                    </m:sSub>
                    <m:r>
                      <a:rPr lang="en-US">
                        <a:latin typeface="Cambria Math" panose="02040503050406030204"/>
                      </a:rPr>
                      <m:t>=</m:t>
                    </m:r>
                    <m:r>
                      <a:rPr lang="en-US">
                        <a:latin typeface="Cambria Math" panose="02040503050406030204"/>
                      </a:rPr>
                      <m:t>𝜎</m:t>
                    </m:r>
                    <m:rad>
                      <m:radPr>
                        <m:degHide m:val="on"/>
                        <m:ctrlPr>
                          <a:rPr lang="en-US" i="1">
                            <a:latin typeface="Cambria Math" panose="02040503050406030204" pitchFamily="18" charset="0"/>
                          </a:rPr>
                        </m:ctrlPr>
                      </m:radPr>
                      <m:deg/>
                      <m:e>
                        <m:r>
                          <a:rPr lang="en-US">
                            <a:latin typeface="Cambria Math" panose="02040503050406030204"/>
                          </a:rPr>
                          <m:t>𝑇</m:t>
                        </m:r>
                      </m:e>
                    </m:rad>
                  </m:oMath>
                </a14:m>
                <a:r>
                  <a:rPr sz="2000"/>
                  <a:t> captures the volatility adjustment between the two measures</a:t>
                </a:r>
              </a:p>
              <a:p>
                <a:pPr>
                  <a:spcBef>
                    <a:spcPts val="200"/>
                  </a:spcBef>
                  <a:spcAft>
                    <a:spcPts val="200"/>
                  </a:spcAft>
                </a:pPr>
                <a:r>
                  <a:rPr sz="2000" b="1"/>
                  <a:t>The option delta</a:t>
                </a:r>
                <a:r>
                  <a:rPr sz="2000"/>
                  <a:t> </a:t>
                </a:r>
                <a14:m>
                  <m:oMath xmlns:m="http://schemas.openxmlformats.org/officeDocument/2006/math">
                    <m:f>
                      <m:fPr>
                        <m:ctrlPr>
                          <a:rPr lang="en-US" i="1">
                            <a:latin typeface="Cambria Math" panose="02040503050406030204" pitchFamily="18" charset="0"/>
                          </a:rPr>
                        </m:ctrlPr>
                      </m:fPr>
                      <m:num>
                        <m:r>
                          <a:rPr lang="en-US">
                            <a:latin typeface="Cambria Math" panose="02040503050406030204"/>
                          </a:rPr>
                          <m:t>𝜕</m:t>
                        </m:r>
                        <m:r>
                          <a:rPr lang="en-US">
                            <a:latin typeface="Cambria Math" panose="02040503050406030204"/>
                          </a:rPr>
                          <m:t>𝐶</m:t>
                        </m:r>
                      </m:num>
                      <m:den>
                        <m:r>
                          <a:rPr lang="en-US">
                            <a:latin typeface="Cambria Math" panose="02040503050406030204"/>
                          </a:rPr>
                          <m:t>𝜕</m:t>
                        </m:r>
                        <m:r>
                          <a:rPr lang="en-US">
                            <a:latin typeface="Cambria Math" panose="02040503050406030204"/>
                          </a:rPr>
                          <m:t>𝑆</m:t>
                        </m:r>
                      </m:den>
                    </m:f>
                    <m:r>
                      <a:rPr lang="en-US">
                        <a:latin typeface="Cambria Math" panose="02040503050406030204"/>
                      </a:rPr>
                      <m:t>=</m:t>
                    </m:r>
                    <m:r>
                      <a:rPr lang="en-US">
                        <a:latin typeface="Cambria Math" panose="02040503050406030204"/>
                      </a:rPr>
                      <m:t>𝑁</m:t>
                    </m:r>
                    <m:r>
                      <a:rPr lang="en-US">
                        <a:latin typeface="Cambria Math" panose="02040503050406030204"/>
                      </a:rPr>
                      <m:t>(</m:t>
                    </m:r>
                    <m:sSub>
                      <m:sSubPr>
                        <m:ctrlPr>
                          <a:rPr lang="en-US" i="1">
                            <a:latin typeface="Cambria Math" panose="02040503050406030204" pitchFamily="18" charset="0"/>
                          </a:rPr>
                        </m:ctrlPr>
                      </m:sSubPr>
                      <m:e>
                        <m:r>
                          <a:rPr lang="en-US">
                            <a:latin typeface="Cambria Math" panose="02040503050406030204"/>
                          </a:rPr>
                          <m:t>𝑑</m:t>
                        </m:r>
                      </m:e>
                      <m:sub>
                        <m:r>
                          <a:rPr lang="en-US">
                            <a:latin typeface="Cambria Math" panose="02040503050406030204"/>
                          </a:rPr>
                          <m:t>1</m:t>
                        </m:r>
                      </m:sub>
                    </m:sSub>
                    <m:r>
                      <a:rPr lang="en-US">
                        <a:latin typeface="Cambria Math" panose="02040503050406030204"/>
                      </a:rPr>
                      <m:t>)</m:t>
                    </m:r>
                  </m:oMath>
                </a14:m>
                <a:r>
                  <a:rPr sz="2000"/>
                  <a:t> — exactly the hedge ratio we used to derive the PDE</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276"/>
                </a:stretch>
              </a:blipFill>
            </p:spPr>
            <p:txBody>
              <a:bodyPr/>
              <a:lstStyle/>
              <a:p>
                <a:r>
                  <a:rPr lang="en-SG">
                    <a:noFill/>
                  </a:rPr>
                  <a:t> </a:t>
                </a:r>
              </a:p>
            </p:txBody>
          </p:sp>
        </mc:Fallback>
      </mc:AlternateContent>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The Big Intuition: Why Black-Scholes Works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fontScale="85000" lnSpcReduction="20000"/>
              </a:bodyPr>
              <a:lstStyle/>
              <a:p>
                <a:pPr>
                  <a:spcBef>
                    <a:spcPts val="200"/>
                  </a:spcBef>
                  <a:spcAft>
                    <a:spcPts val="200"/>
                  </a:spcAft>
                  <a:buNone/>
                </a:pPr>
                <a:r>
                  <a:rPr sz="2000" b="1"/>
                  <a:t>Option pricing = replication, not forecasting</a:t>
                </a:r>
              </a:p>
              <a:p>
                <a:pPr lvl="1">
                  <a:spcBef>
                    <a:spcPts val="200"/>
                  </a:spcBef>
                  <a:spcAft>
                    <a:spcPts val="200"/>
                  </a:spcAft>
                </a:pPr>
                <a:r>
                  <a:rPr sz="2000"/>
                  <a:t>We never predict where the stock price will go — we build a portfolio that matches the option payoff in every scenario</a:t>
                </a:r>
              </a:p>
              <a:p>
                <a:pPr>
                  <a:spcBef>
                    <a:spcPts val="200"/>
                  </a:spcBef>
                  <a:spcAft>
                    <a:spcPts val="200"/>
                  </a:spcAft>
                  <a:buNone/>
                </a:pPr>
                <a:r>
                  <a:rPr sz="2000" b="1"/>
                  <a:t>Think of it like insurance pricing:</a:t>
                </a:r>
              </a:p>
              <a:p>
                <a:pPr lvl="1">
                  <a:spcBef>
                    <a:spcPts val="200"/>
                  </a:spcBef>
                  <a:spcAft>
                    <a:spcPts val="200"/>
                  </a:spcAft>
                </a:pPr>
                <a:r>
                  <a:rPr sz="2000"/>
                  <a:t>An insurer doesn’t predict whether your house will burn down</a:t>
                </a:r>
              </a:p>
              <a:p>
                <a:pPr lvl="1">
                  <a:spcBef>
                    <a:spcPts val="200"/>
                  </a:spcBef>
                  <a:spcAft>
                    <a:spcPts val="200"/>
                  </a:spcAft>
                </a:pPr>
                <a:r>
                  <a:rPr sz="2000"/>
                  <a:t>They calculate the cost of hedging the risk by diversifying across many policies</a:t>
                </a:r>
              </a:p>
              <a:p>
                <a:pPr lvl="1">
                  <a:spcBef>
                    <a:spcPts val="200"/>
                  </a:spcBef>
                  <a:spcAft>
                    <a:spcPts val="200"/>
                  </a:spcAft>
                </a:pPr>
                <a:r>
                  <a:rPr sz="2000"/>
                  <a:t>Similarly, Black-Scholes calculates the cost of continuously hedging the option by trading stock</a:t>
                </a:r>
              </a:p>
              <a:p>
                <a:pPr>
                  <a:spcBef>
                    <a:spcPts val="200"/>
                  </a:spcBef>
                  <a:spcAft>
                    <a:spcPts val="200"/>
                  </a:spcAft>
                  <a:buNone/>
                </a:pPr>
                <a:r>
                  <a:rPr sz="2000" b="1"/>
                  <a:t>The hedge eliminates all risk → risk preferences become irrelevant</a:t>
                </a:r>
              </a:p>
              <a:p>
                <a:pPr lvl="1">
                  <a:spcBef>
                    <a:spcPts val="200"/>
                  </a:spcBef>
                  <a:spcAft>
                    <a:spcPts val="200"/>
                  </a:spcAft>
                </a:pPr>
                <a:r>
                  <a:rPr sz="2000"/>
                  <a:t>A risk-averse investor and a risk-loving gambler agree on the option price</a:t>
                </a:r>
              </a:p>
              <a:p>
                <a:pPr lvl="1">
                  <a:spcBef>
                    <a:spcPts val="200"/>
                  </a:spcBef>
                  <a:spcAft>
                    <a:spcPts val="200"/>
                  </a:spcAft>
                </a:pPr>
                <a:r>
                  <a:rPr sz="2000"/>
                  <a:t>Because neither is bearing any risk — the hedge portfolio is risk-free</a:t>
                </a:r>
              </a:p>
              <a:p>
                <a:pPr>
                  <a:spcBef>
                    <a:spcPts val="200"/>
                  </a:spcBef>
                  <a:spcAft>
                    <a:spcPts val="200"/>
                  </a:spcAft>
                  <a:buNone/>
                </a:pPr>
                <a:r>
                  <a:rPr sz="2000" b="1"/>
                  <a:t>What matters is </a:t>
                </a:r>
                <a14:m>
                  <m:oMath xmlns:m="http://schemas.openxmlformats.org/officeDocument/2006/math">
                    <m:r>
                      <a:rPr lang="en-US">
                        <a:latin typeface="Cambria Math" panose="02040503050406030204"/>
                      </a:rPr>
                      <m:t>𝜎</m:t>
                    </m:r>
                  </m:oMath>
                </a14:m>
                <a:r>
                  <a:rPr sz="2000" b="1"/>
                  <a:t>, not </a:t>
                </a:r>
                <a14:m>
                  <m:oMath xmlns:m="http://schemas.openxmlformats.org/officeDocument/2006/math">
                    <m:r>
                      <a:rPr lang="en-US">
                        <a:latin typeface="Cambria Math" panose="02040503050406030204"/>
                      </a:rPr>
                      <m:t>𝜇</m:t>
                    </m:r>
                  </m:oMath>
                </a14:m>
                <a:r>
                  <a:rPr sz="2000" b="1"/>
                  <a:t>:</a:t>
                </a:r>
              </a:p>
              <a:p>
                <a:pPr lvl="1">
                  <a:spcBef>
                    <a:spcPts val="200"/>
                  </a:spcBef>
                  <a:spcAft>
                    <a:spcPts val="200"/>
                  </a:spcAft>
                </a:pPr>
                <a:r>
                  <a:rPr sz="2000"/>
                  <a:t>The expected return </a:t>
                </a:r>
                <a14:m>
                  <m:oMath xmlns:m="http://schemas.openxmlformats.org/officeDocument/2006/math">
                    <m:r>
                      <a:rPr lang="en-US">
                        <a:latin typeface="Cambria Math" panose="02040503050406030204"/>
                      </a:rPr>
                      <m:t>𝜇</m:t>
                    </m:r>
                  </m:oMath>
                </a14:m>
                <a:r>
                  <a:rPr sz="2000"/>
                  <a:t> washes out through hedging</a:t>
                </a:r>
              </a:p>
              <a:p>
                <a:pPr lvl="1">
                  <a:spcBef>
                    <a:spcPts val="200"/>
                  </a:spcBef>
                  <a:spcAft>
                    <a:spcPts val="200"/>
                  </a:spcAft>
                </a:pPr>
                <a:r>
                  <a:rPr sz="2000"/>
                  <a:t>Only volatility </a:t>
                </a:r>
                <a14:m>
                  <m:oMath xmlns:m="http://schemas.openxmlformats.org/officeDocument/2006/math">
                    <m:r>
                      <a:rPr lang="en-US">
                        <a:latin typeface="Cambria Math" panose="02040503050406030204"/>
                      </a:rPr>
                      <m:t>𝜎</m:t>
                    </m:r>
                  </m:oMath>
                </a14:m>
                <a:r>
                  <a:rPr sz="2000"/>
                  <a:t> matters — it determines how much hedging costs</a:t>
                </a:r>
              </a:p>
              <a:p>
                <a:pPr lvl="1">
                  <a:spcBef>
                    <a:spcPts val="200"/>
                  </a:spcBef>
                  <a:spcAft>
                    <a:spcPts val="200"/>
                  </a:spcAft>
                </a:pPr>
                <a:r>
                  <a:rPr sz="2000"/>
                  <a:t>Higher volatility = more expensive to hedge = more valuable option</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331" t="-995" b="-1327"/>
                </a:stretch>
              </a:blipFill>
            </p:spPr>
            <p:txBody>
              <a:bodyPr/>
              <a:lstStyle/>
              <a:p>
                <a:r>
                  <a:rPr lang="en-SG">
                    <a:noFill/>
                  </a:rPr>
                  <a:t> </a:t>
                </a:r>
              </a:p>
            </p:txBody>
          </p:sp>
        </mc:Fallback>
      </mc:AlternateContent>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Black-Scholes: Summary of Assumptions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fontScale="92500" lnSpcReduction="20000"/>
              </a:bodyPr>
              <a:lstStyle/>
              <a:p>
                <a:pPr marL="457200" indent="-457200">
                  <a:spcBef>
                    <a:spcPts val="200"/>
                  </a:spcBef>
                  <a:spcAft>
                    <a:spcPts val="200"/>
                  </a:spcAft>
                  <a:buFont typeface="+mj-lt"/>
                  <a:buAutoNum type="arabicPeriod"/>
                </a:pPr>
                <a:r>
                  <a:rPr sz="2000" b="1" dirty="0"/>
                  <a:t>Stock price follows GBM</a:t>
                </a:r>
                <a:r>
                  <a:rPr sz="2000" dirty="0"/>
                  <a:t> with constant </a:t>
                </a:r>
                <a14:m>
                  <m:oMath xmlns:m="http://schemas.openxmlformats.org/officeDocument/2006/math">
                    <m:r>
                      <a:rPr lang="en-US">
                        <a:latin typeface="Cambria Math" panose="02040503050406030204"/>
                      </a:rPr>
                      <m:t>𝜎</m:t>
                    </m:r>
                  </m:oMath>
                </a14:m>
                <a:r>
                  <a:rPr sz="2000" dirty="0"/>
                  <a:t> (no jumps, constant volatility)</a:t>
                </a:r>
              </a:p>
              <a:p>
                <a:pPr marL="457200" indent="-457200">
                  <a:spcBef>
                    <a:spcPts val="200"/>
                  </a:spcBef>
                  <a:spcAft>
                    <a:spcPts val="200"/>
                  </a:spcAft>
                  <a:buFont typeface="+mj-lt"/>
                  <a:buAutoNum type="arabicPeriod"/>
                </a:pPr>
                <a:r>
                  <a:rPr sz="2000" b="1" dirty="0"/>
                  <a:t>Continuous trading</a:t>
                </a:r>
                <a:r>
                  <a:rPr sz="2000" dirty="0"/>
                  <a:t> is possible (can rebalance the hedge at every instant)</a:t>
                </a:r>
              </a:p>
              <a:p>
                <a:pPr marL="457200" indent="-457200">
                  <a:spcBef>
                    <a:spcPts val="200"/>
                  </a:spcBef>
                  <a:spcAft>
                    <a:spcPts val="200"/>
                  </a:spcAft>
                  <a:buFont typeface="+mj-lt"/>
                  <a:buAutoNum type="arabicPeriod"/>
                </a:pPr>
                <a:r>
                  <a:rPr sz="2000" b="1" dirty="0"/>
                  <a:t>No transaction costs</a:t>
                </a:r>
                <a:r>
                  <a:rPr sz="2000" dirty="0"/>
                  <a:t> or taxes (hedging is frictionless)</a:t>
                </a:r>
              </a:p>
              <a:p>
                <a:pPr marL="457200" indent="-457200">
                  <a:spcBef>
                    <a:spcPts val="200"/>
                  </a:spcBef>
                  <a:spcAft>
                    <a:spcPts val="200"/>
                  </a:spcAft>
                  <a:buFont typeface="+mj-lt"/>
                  <a:buAutoNum type="arabicPeriod"/>
                </a:pPr>
                <a:r>
                  <a:rPr sz="2000" b="1" dirty="0"/>
                  <a:t>Risk-free rate </a:t>
                </a:r>
                <a14:m>
                  <m:oMath xmlns:m="http://schemas.openxmlformats.org/officeDocument/2006/math">
                    <m:r>
                      <a:rPr lang="en-US">
                        <a:latin typeface="Cambria Math" panose="02040503050406030204"/>
                      </a:rPr>
                      <m:t>𝑟</m:t>
                    </m:r>
                  </m:oMath>
                </a14:m>
                <a:r>
                  <a:rPr sz="2000" b="1" dirty="0"/>
                  <a:t> is constant</a:t>
                </a:r>
                <a:r>
                  <a:rPr sz="2000" dirty="0"/>
                  <a:t> and borrowing/lending is unlimited</a:t>
                </a:r>
              </a:p>
              <a:p>
                <a:pPr marL="457200" indent="-457200">
                  <a:spcBef>
                    <a:spcPts val="200"/>
                  </a:spcBef>
                  <a:spcAft>
                    <a:spcPts val="200"/>
                  </a:spcAft>
                  <a:buFont typeface="+mj-lt"/>
                  <a:buAutoNum type="arabicPeriod"/>
                </a:pPr>
                <a:r>
                  <a:rPr sz="2000" b="1" dirty="0"/>
                  <a:t>No dividends</a:t>
                </a:r>
                <a:r>
                  <a:rPr sz="2000" dirty="0"/>
                  <a:t> during the option’s life (can be relaxed with adjustments)</a:t>
                </a:r>
              </a:p>
              <a:p>
                <a:pPr marL="457200" indent="-457200">
                  <a:spcBef>
                    <a:spcPts val="200"/>
                  </a:spcBef>
                  <a:spcAft>
                    <a:spcPts val="200"/>
                  </a:spcAft>
                  <a:buFont typeface="+mj-lt"/>
                  <a:buAutoNum type="arabicPeriod"/>
                </a:pPr>
                <a:r>
                  <a:rPr sz="2000" b="1"/>
                  <a:t>European </a:t>
                </a:r>
                <a:r>
                  <a:rPr sz="2000" b="1" dirty="0"/>
                  <a:t>exercise only</a:t>
                </a:r>
                <a:r>
                  <a:rPr sz="2000" dirty="0"/>
                  <a:t> (American options require modifications)</a:t>
                </a:r>
              </a:p>
              <a:p>
                <a:pPr>
                  <a:spcBef>
                    <a:spcPts val="200"/>
                  </a:spcBef>
                  <a:spcAft>
                    <a:spcPts val="200"/>
                  </a:spcAft>
                  <a:buNone/>
                </a:pPr>
                <a:r>
                  <a:rPr sz="2000" b="1" dirty="0"/>
                  <a:t>When assumptions fail:</a:t>
                </a:r>
              </a:p>
              <a:p>
                <a:pPr lvl="1">
                  <a:spcBef>
                    <a:spcPts val="200"/>
                  </a:spcBef>
                  <a:spcAft>
                    <a:spcPts val="200"/>
                  </a:spcAft>
                </a:pPr>
                <a:r>
                  <a:rPr sz="2000" dirty="0"/>
                  <a:t>Volatility is not constant → volatility smile/skew (implied vol varies by strike)</a:t>
                </a:r>
              </a:p>
              <a:p>
                <a:pPr lvl="1">
                  <a:spcBef>
                    <a:spcPts val="200"/>
                  </a:spcBef>
                  <a:spcAft>
                    <a:spcPts val="200"/>
                  </a:spcAft>
                </a:pPr>
                <a:r>
                  <a:rPr sz="2000" dirty="0"/>
                  <a:t>Jumps in stock prices → jump-diffusion models (Merton, 1976)</a:t>
                </a:r>
              </a:p>
              <a:p>
                <a:pPr lvl="1">
                  <a:spcBef>
                    <a:spcPts val="200"/>
                  </a:spcBef>
                  <a:spcAft>
                    <a:spcPts val="200"/>
                  </a:spcAft>
                </a:pPr>
                <a:r>
                  <a:rPr sz="2000" dirty="0"/>
                  <a:t>Transaction costs → hedge imperfectly, widen bid-ask spreads</a:t>
                </a:r>
              </a:p>
              <a:p>
                <a:pPr>
                  <a:spcBef>
                    <a:spcPts val="200"/>
                  </a:spcBef>
                  <a:spcAft>
                    <a:spcPts val="200"/>
                  </a:spcAft>
                </a:pPr>
                <a:r>
                  <a:rPr sz="2000" dirty="0"/>
                  <a:t>Despite these limitations, Black-Scholes remains the benchmark — practitioners adjust around it rather than replacing it</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497"/>
                </a:stretch>
              </a:blipFill>
            </p:spPr>
            <p:txBody>
              <a:bodyPr/>
              <a:lstStyle/>
              <a:p>
                <a:r>
                  <a:rPr lang="en-SG">
                    <a:noFill/>
                  </a:rPr>
                  <a:t> </a:t>
                </a:r>
              </a:p>
            </p:txBody>
          </p:sp>
        </mc:Fallback>
      </mc:AlternateContent>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The Replicating Portfolio Approach</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a:spcBef>
                    <a:spcPts val="200"/>
                  </a:spcBef>
                  <a:spcAft>
                    <a:spcPts val="200"/>
                  </a:spcAft>
                </a:pPr>
                <a:r>
                  <a:rPr sz="2000" b="1"/>
                  <a:t>Core idea:</a:t>
                </a:r>
                <a:r>
                  <a:rPr sz="2000"/>
                  <a:t> construct a portfolio of stock + borrowing that exactly replicates the option’s payoff</a:t>
                </a:r>
              </a:p>
              <a:p>
                <a:pPr lvl="1">
                  <a:spcBef>
                    <a:spcPts val="200"/>
                  </a:spcBef>
                  <a:spcAft>
                    <a:spcPts val="200"/>
                  </a:spcAft>
                </a:pPr>
                <a:r>
                  <a:rPr sz="2000"/>
                  <a:t>If two portfolios have identical future payoffs, they must have the same price today (no arbitrage)</a:t>
                </a:r>
              </a:p>
              <a:p>
                <a:pPr>
                  <a:spcBef>
                    <a:spcPts val="200"/>
                  </a:spcBef>
                  <a:spcAft>
                    <a:spcPts val="200"/>
                  </a:spcAft>
                </a:pPr>
                <a:r>
                  <a:rPr sz="2000" b="1"/>
                  <a:t>Recipe:</a:t>
                </a:r>
                <a:r>
                  <a:rPr sz="2000"/>
                  <a:t> buy </a:t>
                </a:r>
                <a14:m>
                  <m:oMath xmlns:m="http://schemas.openxmlformats.org/officeDocument/2006/math">
                    <m:r>
                      <a:rPr lang="en-US">
                        <a:latin typeface="Cambria Math" panose="02040503050406030204"/>
                      </a:rPr>
                      <m:t>𝛿</m:t>
                    </m:r>
                  </m:oMath>
                </a14:m>
                <a:r>
                  <a:rPr sz="2000"/>
                  <a:t> shares of Amazon and borrow </a:t>
                </a:r>
                <a14:m>
                  <m:oMath xmlns:m="http://schemas.openxmlformats.org/officeDocument/2006/math">
                    <m:r>
                      <a:rPr lang="en-US">
                        <a:latin typeface="Cambria Math" panose="02040503050406030204"/>
                      </a:rPr>
                      <m:t>𝐵</m:t>
                    </m:r>
                  </m:oMath>
                </a14:m>
                <a:r>
                  <a:rPr sz="2000"/>
                  <a:t> dollars</a:t>
                </a:r>
              </a:p>
              <a:p>
                <a:pPr lvl="1">
                  <a:spcBef>
                    <a:spcPts val="200"/>
                  </a:spcBef>
                  <a:spcAft>
                    <a:spcPts val="200"/>
                  </a:spcAft>
                </a:pPr>
                <a:r>
                  <a:rPr sz="2000"/>
                  <a:t>Choose </a:t>
                </a:r>
                <a14:m>
                  <m:oMath xmlns:m="http://schemas.openxmlformats.org/officeDocument/2006/math">
                    <m:r>
                      <a:rPr lang="en-US">
                        <a:latin typeface="Cambria Math" panose="02040503050406030204"/>
                      </a:rPr>
                      <m:t>𝛿</m:t>
                    </m:r>
                  </m:oMath>
                </a14:m>
                <a:r>
                  <a:rPr sz="2000"/>
                  <a:t> and </a:t>
                </a:r>
                <a14:m>
                  <m:oMath xmlns:m="http://schemas.openxmlformats.org/officeDocument/2006/math">
                    <m:r>
                      <a:rPr lang="en-US">
                        <a:latin typeface="Cambria Math" panose="02040503050406030204"/>
                      </a:rPr>
                      <m:t>𝐵</m:t>
                    </m:r>
                  </m:oMath>
                </a14:m>
                <a:r>
                  <a:rPr sz="2000"/>
                  <a:t> so the portfolio payoffs match the option in BOTH states</a:t>
                </a:r>
              </a:p>
              <a:p>
                <a:pPr>
                  <a:spcBef>
                    <a:spcPts val="200"/>
                  </a:spcBef>
                  <a:spcAft>
                    <a:spcPts val="200"/>
                  </a:spcAft>
                </a:pPr>
                <a:r>
                  <a:rPr sz="2000" b="1"/>
                  <a:t>Up state:</a:t>
                </a:r>
                <a:r>
                  <a:rPr sz="2000"/>
                  <a:t> </a:t>
                </a:r>
                <a14:m>
                  <m:oMath xmlns:m="http://schemas.openxmlformats.org/officeDocument/2006/math">
                    <m:r>
                      <a:rPr lang="en-US">
                        <a:latin typeface="Cambria Math" panose="02040503050406030204"/>
                      </a:rPr>
                      <m:t>𝛿</m:t>
                    </m:r>
                    <m:r>
                      <a:rPr lang="en-US">
                        <a:latin typeface="Cambria Math" panose="02040503050406030204"/>
                      </a:rPr>
                      <m:t>×</m:t>
                    </m:r>
                    <m:r>
                      <a:rPr lang="en-US">
                        <a:latin typeface="Cambria Math" panose="02040503050406030204"/>
                      </a:rPr>
                      <m:t>168</m:t>
                    </m:r>
                    <m:r>
                      <a:rPr lang="en-US">
                        <a:latin typeface="Cambria Math" panose="02040503050406030204"/>
                      </a:rPr>
                      <m:t>+(</m:t>
                    </m:r>
                    <m:r>
                      <a:rPr lang="en-US">
                        <a:latin typeface="Cambria Math" panose="02040503050406030204"/>
                      </a:rPr>
                      <m:t>1</m:t>
                    </m:r>
                    <m:r>
                      <a:rPr lang="en-US">
                        <a:latin typeface="Cambria Math" panose="02040503050406030204"/>
                      </a:rPr>
                      <m:t>+</m:t>
                    </m:r>
                    <m:r>
                      <a:rPr lang="en-US">
                        <a:latin typeface="Cambria Math" panose="02040503050406030204"/>
                      </a:rPr>
                      <m:t>𝑟</m:t>
                    </m:r>
                    <m:r>
                      <a:rPr lang="en-US">
                        <a:latin typeface="Cambria Math" panose="02040503050406030204"/>
                      </a:rPr>
                      <m:t>)</m:t>
                    </m:r>
                    <m:r>
                      <a:rPr lang="en-US">
                        <a:latin typeface="Cambria Math" panose="02040503050406030204"/>
                      </a:rPr>
                      <m:t>𝐵</m:t>
                    </m:r>
                    <m:r>
                      <a:rPr lang="en-US">
                        <a:latin typeface="Cambria Math" panose="02040503050406030204"/>
                      </a:rPr>
                      <m:t>=</m:t>
                    </m:r>
                    <m:r>
                      <a:rPr lang="en-US">
                        <a:latin typeface="Cambria Math" panose="02040503050406030204"/>
                      </a:rPr>
                      <m:t>28</m:t>
                    </m:r>
                  </m:oMath>
                </a14:m>
                <a:endParaRPr sz="2000"/>
              </a:p>
              <a:p>
                <a:pPr>
                  <a:spcBef>
                    <a:spcPts val="200"/>
                  </a:spcBef>
                  <a:spcAft>
                    <a:spcPts val="200"/>
                  </a:spcAft>
                </a:pPr>
                <a:r>
                  <a:rPr sz="2000" b="1"/>
                  <a:t>Down state:</a:t>
                </a:r>
                <a:r>
                  <a:rPr sz="2000"/>
                  <a:t> </a:t>
                </a:r>
                <a14:m>
                  <m:oMath xmlns:m="http://schemas.openxmlformats.org/officeDocument/2006/math">
                    <m:r>
                      <a:rPr lang="en-US">
                        <a:latin typeface="Cambria Math" panose="02040503050406030204"/>
                      </a:rPr>
                      <m:t>𝛿</m:t>
                    </m:r>
                    <m:r>
                      <a:rPr lang="en-US">
                        <a:latin typeface="Cambria Math" panose="02040503050406030204"/>
                      </a:rPr>
                      <m:t>×</m:t>
                    </m:r>
                    <m:r>
                      <a:rPr lang="en-US">
                        <a:latin typeface="Cambria Math" panose="02040503050406030204"/>
                      </a:rPr>
                      <m:t>116</m:t>
                    </m:r>
                    <m:r>
                      <a:rPr lang="en-US">
                        <a:latin typeface="Cambria Math" panose="02040503050406030204"/>
                      </a:rPr>
                      <m:t>.</m:t>
                    </m:r>
                    <m:r>
                      <a:rPr lang="en-US">
                        <a:latin typeface="Cambria Math" panose="02040503050406030204"/>
                      </a:rPr>
                      <m:t>67</m:t>
                    </m:r>
                    <m:r>
                      <a:rPr lang="en-US">
                        <a:latin typeface="Cambria Math" panose="02040503050406030204"/>
                      </a:rPr>
                      <m:t>+(</m:t>
                    </m:r>
                    <m:r>
                      <a:rPr lang="en-US">
                        <a:latin typeface="Cambria Math" panose="02040503050406030204"/>
                      </a:rPr>
                      <m:t>1</m:t>
                    </m:r>
                    <m:r>
                      <a:rPr lang="en-US">
                        <a:latin typeface="Cambria Math" panose="02040503050406030204"/>
                      </a:rPr>
                      <m:t>+</m:t>
                    </m:r>
                    <m:r>
                      <a:rPr lang="en-US">
                        <a:latin typeface="Cambria Math" panose="02040503050406030204"/>
                      </a:rPr>
                      <m:t>𝑟</m:t>
                    </m:r>
                    <m:r>
                      <a:rPr lang="en-US">
                        <a:latin typeface="Cambria Math" panose="02040503050406030204"/>
                      </a:rPr>
                      <m:t>)</m:t>
                    </m:r>
                    <m:r>
                      <a:rPr lang="en-US">
                        <a:latin typeface="Cambria Math" panose="02040503050406030204"/>
                      </a:rPr>
                      <m:t>𝐵</m:t>
                    </m:r>
                    <m:r>
                      <a:rPr lang="en-US">
                        <a:latin typeface="Cambria Math" panose="02040503050406030204"/>
                      </a:rPr>
                      <m:t>=</m:t>
                    </m:r>
                    <m:r>
                      <a:rPr lang="en-US">
                        <a:latin typeface="Cambria Math" panose="02040503050406030204"/>
                      </a:rPr>
                      <m:t>0</m:t>
                    </m:r>
                  </m:oMath>
                </a14:m>
                <a:endParaRPr sz="2000"/>
              </a:p>
              <a:p>
                <a:pPr>
                  <a:spcBef>
                    <a:spcPts val="200"/>
                  </a:spcBef>
                  <a:spcAft>
                    <a:spcPts val="200"/>
                  </a:spcAft>
                </a:pPr>
                <a:r>
                  <a:rPr sz="2000"/>
                  <a:t>Two equations, two unknowns → we can solve for </a:t>
                </a:r>
                <a14:m>
                  <m:oMath xmlns:m="http://schemas.openxmlformats.org/officeDocument/2006/math">
                    <m:r>
                      <a:rPr lang="en-US">
                        <a:latin typeface="Cambria Math" panose="02040503050406030204"/>
                      </a:rPr>
                      <m:t>𝛿</m:t>
                    </m:r>
                  </m:oMath>
                </a14:m>
                <a:r>
                  <a:rPr sz="2000"/>
                  <a:t> and </a:t>
                </a:r>
                <a14:m>
                  <m:oMath xmlns:m="http://schemas.openxmlformats.org/officeDocument/2006/math">
                    <m:r>
                      <a:rPr lang="en-US">
                        <a:latin typeface="Cambria Math" panose="02040503050406030204"/>
                      </a:rPr>
                      <m:t>𝐵</m:t>
                    </m:r>
                  </m:oMath>
                </a14:m>
                <a:endParaRPr sz="200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276"/>
                </a:stretch>
              </a:blipFill>
            </p:spPr>
            <p:txBody>
              <a:bodyPr/>
              <a:lstStyle/>
              <a:p>
                <a:r>
                  <a:rPr lang="en-SG">
                    <a:noFill/>
                  </a:rPr>
                  <a:t> </a:t>
                </a:r>
              </a:p>
            </p:txBody>
          </p:sp>
        </mc:Fallback>
      </mc:AlternateContent>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SG">
                <a:solidFill>
                  <a:srgbClr val="FFFFFF"/>
                </a:solidFill>
              </a:rPr>
              <a:t>Option Delta (Hedge Ratio)</a:t>
            </a:r>
          </a:p>
        </p:txBody>
      </p:sp>
      <p:sp useBgFill="1">
        <p:nvSpPr>
          <p:cNvPr id="9" name="Rectangle 8">
            <a:extLst>
              <a:ext uri="{FF2B5EF4-FFF2-40B4-BE49-F238E27FC236}">
                <a16:creationId xmlns:a16="http://schemas.microsoft.com/office/drawing/2014/main" id="{90137588-E70B-486E-AFA8-21B0111C4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image.png"/>
          <p:cNvPicPr>
            <a:picLocks noChangeAspect="1"/>
          </p:cNvPicPr>
          <p:nvPr/>
        </p:nvPicPr>
        <p:blipFill>
          <a:blip r:embed="rId2"/>
          <a:stretch>
            <a:fillRect/>
          </a:stretch>
        </p:blipFill>
        <p:spPr>
          <a:xfrm>
            <a:off x="657225" y="2533078"/>
            <a:ext cx="3305175" cy="3305175"/>
          </a:xfrm>
          <a:prstGeom prst="rect">
            <a:avLst/>
          </a:prstGeom>
        </p:spPr>
      </p:pic>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05325" y="2180496"/>
                <a:ext cx="7105481" cy="4045683"/>
              </a:xfrm>
            </p:spPr>
            <p:txBody>
              <a:bodyPr>
                <a:normAutofit/>
              </a:bodyPr>
              <a:lstStyle/>
              <a:p>
                <a:pPr marL="0" indent="0">
                  <a:spcBef>
                    <a:spcPts val="200"/>
                  </a:spcBef>
                  <a:spcAft>
                    <a:spcPts val="200"/>
                  </a:spcAft>
                  <a:buNone/>
                </a:pPr>
                <a:r>
                  <a:rPr lang="en-SG" dirty="0"/>
                  <a:t>The </a:t>
                </a:r>
                <a:r>
                  <a:rPr lang="en-SG" b="1" dirty="0"/>
                  <a:t>Option delta</a:t>
                </a:r>
                <a:r>
                  <a:rPr lang="en-SG" dirty="0"/>
                  <a:t> </a:t>
                </a:r>
                <a14:m>
                  <m:oMath xmlns:m="http://schemas.openxmlformats.org/officeDocument/2006/math">
                    <m:r>
                      <a:rPr lang="en-US">
                        <a:latin typeface="Cambria Math" panose="02040503050406030204"/>
                      </a:rPr>
                      <m:t>𝛿</m:t>
                    </m:r>
                  </m:oMath>
                </a14:m>
                <a:r>
                  <a:rPr lang="en-US" dirty="0"/>
                  <a:t> is the </a:t>
                </a:r>
                <a:r>
                  <a:rPr lang="en-US" b="1" dirty="0"/>
                  <a:t>number of shares needed to replicate one call option</a:t>
                </a:r>
                <a:r>
                  <a:rPr lang="en-US" dirty="0"/>
                  <a:t>.</a:t>
                </a:r>
              </a:p>
              <a:p>
                <a:pPr>
                  <a:spcBef>
                    <a:spcPts val="200"/>
                  </a:spcBef>
                  <a:spcAft>
                    <a:spcPts val="200"/>
                  </a:spcAft>
                  <a:buNone/>
                </a:pPr>
                <a:r>
                  <a:rPr lang="en-US" b="1" dirty="0"/>
                  <a:t>Formula:</a:t>
                </a:r>
              </a:p>
              <a:p>
                <a:pPr lvl="1">
                  <a:spcBef>
                    <a:spcPts val="200"/>
                  </a:spcBef>
                  <a:spcAft>
                    <a:spcPts val="200"/>
                  </a:spcAft>
                </a:pPr>
                <a14:m>
                  <m:oMath xmlns:m="http://schemas.openxmlformats.org/officeDocument/2006/math">
                    <m:r>
                      <a:rPr lang="en-US">
                        <a:latin typeface="Cambria Math" panose="02040503050406030204"/>
                      </a:rPr>
                      <m:t>𝛿</m:t>
                    </m:r>
                    <m:r>
                      <a:rPr lang="en-US">
                        <a:latin typeface="Cambria Math" panose="02040503050406030204"/>
                      </a:rPr>
                      <m:t>=</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a:latin typeface="Cambria Math" panose="02040503050406030204"/>
                              </a:rPr>
                              <m:t>𝐶</m:t>
                            </m:r>
                          </m:e>
                          <m:sub>
                            <m:r>
                              <a:rPr lang="en-US">
                                <a:latin typeface="Cambria Math" panose="02040503050406030204"/>
                              </a:rPr>
                              <m:t>𝑢</m:t>
                            </m:r>
                          </m:sub>
                        </m:sSub>
                        <m:r>
                          <a:rPr lang="en-US">
                            <a:latin typeface="Cambria Math" panose="02040503050406030204"/>
                          </a:rPr>
                          <m:t>−</m:t>
                        </m:r>
                        <m:sSub>
                          <m:sSubPr>
                            <m:ctrlPr>
                              <a:rPr lang="en-US" i="1">
                                <a:latin typeface="Cambria Math" panose="02040503050406030204" pitchFamily="18" charset="0"/>
                              </a:rPr>
                            </m:ctrlPr>
                          </m:sSubPr>
                          <m:e>
                            <m:r>
                              <a:rPr lang="en-US">
                                <a:latin typeface="Cambria Math" panose="02040503050406030204"/>
                              </a:rPr>
                              <m:t>𝐶</m:t>
                            </m:r>
                          </m:e>
                          <m:sub>
                            <m:r>
                              <a:rPr lang="en-US">
                                <a:latin typeface="Cambria Math" panose="02040503050406030204"/>
                              </a:rPr>
                              <m:t>𝑑</m:t>
                            </m:r>
                          </m:sub>
                        </m:sSub>
                      </m:num>
                      <m:den>
                        <m:sSub>
                          <m:sSubPr>
                            <m:ctrlPr>
                              <a:rPr lang="en-US" i="1">
                                <a:latin typeface="Cambria Math" panose="02040503050406030204" pitchFamily="18" charset="0"/>
                              </a:rPr>
                            </m:ctrlPr>
                          </m:sSubPr>
                          <m:e>
                            <m:r>
                              <a:rPr lang="en-US">
                                <a:latin typeface="Cambria Math" panose="02040503050406030204"/>
                              </a:rPr>
                              <m:t>𝑆</m:t>
                            </m:r>
                          </m:e>
                          <m:sub>
                            <m:r>
                              <a:rPr lang="en-US">
                                <a:latin typeface="Cambria Math" panose="02040503050406030204"/>
                              </a:rPr>
                              <m:t>𝑢</m:t>
                            </m:r>
                          </m:sub>
                        </m:sSub>
                        <m:r>
                          <a:rPr lang="en-US">
                            <a:latin typeface="Cambria Math" panose="02040503050406030204"/>
                          </a:rPr>
                          <m:t>−</m:t>
                        </m:r>
                        <m:sSub>
                          <m:sSubPr>
                            <m:ctrlPr>
                              <a:rPr lang="en-US" i="1">
                                <a:latin typeface="Cambria Math" panose="02040503050406030204" pitchFamily="18" charset="0"/>
                              </a:rPr>
                            </m:ctrlPr>
                          </m:sSubPr>
                          <m:e>
                            <m:r>
                              <a:rPr lang="en-US">
                                <a:latin typeface="Cambria Math" panose="02040503050406030204"/>
                              </a:rPr>
                              <m:t>𝑆</m:t>
                            </m:r>
                          </m:e>
                          <m:sub>
                            <m:r>
                              <a:rPr lang="en-US">
                                <a:latin typeface="Cambria Math" panose="02040503050406030204"/>
                              </a:rPr>
                              <m:t>𝑑</m:t>
                            </m:r>
                          </m:sub>
                        </m:sSub>
                      </m:den>
                    </m:f>
                    <m:r>
                      <a:rPr lang="en-US">
                        <a:latin typeface="Cambria Math" panose="02040503050406030204"/>
                      </a:rPr>
                      <m:t>=</m:t>
                    </m:r>
                    <m:f>
                      <m:fPr>
                        <m:ctrlPr>
                          <a:rPr lang="en-US" i="1">
                            <a:latin typeface="Cambria Math" panose="02040503050406030204" pitchFamily="18" charset="0"/>
                          </a:rPr>
                        </m:ctrlPr>
                      </m:fPr>
                      <m:num>
                        <m:r>
                          <m:rPr>
                            <m:nor/>
                          </m:rPr>
                          <a:rPr lang="en-US">
                            <a:latin typeface="Cambria Math" panose="02040503050406030204"/>
                          </a:rPr>
                          <m:t>spread</m:t>
                        </m:r>
                        <m:r>
                          <m:rPr>
                            <m:nor/>
                          </m:rPr>
                          <a:rPr lang="en-US">
                            <a:latin typeface="Cambria Math" panose="02040503050406030204"/>
                          </a:rPr>
                          <m:t> </m:t>
                        </m:r>
                        <m:r>
                          <m:rPr>
                            <m:nor/>
                          </m:rPr>
                          <a:rPr lang="en-US">
                            <a:latin typeface="Cambria Math" panose="02040503050406030204"/>
                          </a:rPr>
                          <m:t>of</m:t>
                        </m:r>
                        <m:r>
                          <m:rPr>
                            <m:nor/>
                          </m:rPr>
                          <a:rPr lang="en-US">
                            <a:latin typeface="Cambria Math" panose="02040503050406030204"/>
                          </a:rPr>
                          <m:t> </m:t>
                        </m:r>
                        <m:r>
                          <m:rPr>
                            <m:nor/>
                          </m:rPr>
                          <a:rPr lang="en-US">
                            <a:latin typeface="Cambria Math" panose="02040503050406030204"/>
                          </a:rPr>
                          <m:t>option</m:t>
                        </m:r>
                        <m:r>
                          <m:rPr>
                            <m:nor/>
                          </m:rPr>
                          <a:rPr lang="en-US">
                            <a:latin typeface="Cambria Math" panose="02040503050406030204"/>
                          </a:rPr>
                          <m:t> </m:t>
                        </m:r>
                        <m:r>
                          <m:rPr>
                            <m:nor/>
                          </m:rPr>
                          <a:rPr lang="en-US">
                            <a:latin typeface="Cambria Math" panose="02040503050406030204"/>
                          </a:rPr>
                          <m:t>prices</m:t>
                        </m:r>
                      </m:num>
                      <m:den>
                        <m:r>
                          <m:rPr>
                            <m:nor/>
                          </m:rPr>
                          <a:rPr lang="en-US">
                            <a:latin typeface="Cambria Math" panose="02040503050406030204"/>
                          </a:rPr>
                          <m:t>spread</m:t>
                        </m:r>
                        <m:r>
                          <m:rPr>
                            <m:nor/>
                          </m:rPr>
                          <a:rPr lang="en-US">
                            <a:latin typeface="Cambria Math" panose="02040503050406030204"/>
                          </a:rPr>
                          <m:t> </m:t>
                        </m:r>
                        <m:r>
                          <m:rPr>
                            <m:nor/>
                          </m:rPr>
                          <a:rPr lang="en-US">
                            <a:latin typeface="Cambria Math" panose="02040503050406030204"/>
                          </a:rPr>
                          <m:t>of</m:t>
                        </m:r>
                        <m:r>
                          <m:rPr>
                            <m:nor/>
                          </m:rPr>
                          <a:rPr lang="en-US">
                            <a:latin typeface="Cambria Math" panose="02040503050406030204"/>
                          </a:rPr>
                          <m:t> </m:t>
                        </m:r>
                        <m:r>
                          <m:rPr>
                            <m:nor/>
                          </m:rPr>
                          <a:rPr lang="en-US">
                            <a:latin typeface="Cambria Math" panose="02040503050406030204"/>
                          </a:rPr>
                          <m:t>stock</m:t>
                        </m:r>
                        <m:r>
                          <m:rPr>
                            <m:nor/>
                          </m:rPr>
                          <a:rPr lang="en-US">
                            <a:latin typeface="Cambria Math" panose="02040503050406030204"/>
                          </a:rPr>
                          <m:t> </m:t>
                        </m:r>
                        <m:r>
                          <m:rPr>
                            <m:nor/>
                          </m:rPr>
                          <a:rPr lang="en-US">
                            <a:latin typeface="Cambria Math" panose="02040503050406030204"/>
                          </a:rPr>
                          <m:t>prices</m:t>
                        </m:r>
                      </m:den>
                    </m:f>
                  </m:oMath>
                </a14:m>
                <a:endParaRPr lang="en-SG" b="1" dirty="0"/>
              </a:p>
              <a:p>
                <a:pPr>
                  <a:spcBef>
                    <a:spcPts val="200"/>
                  </a:spcBef>
                  <a:spcAft>
                    <a:spcPts val="200"/>
                  </a:spcAft>
                  <a:buNone/>
                </a:pPr>
                <a:r>
                  <a:rPr lang="en-SG" b="1" dirty="0"/>
                  <a:t>Amazon example:</a:t>
                </a:r>
              </a:p>
              <a:p>
                <a:pPr lvl="1">
                  <a:spcBef>
                    <a:spcPts val="200"/>
                  </a:spcBef>
                  <a:spcAft>
                    <a:spcPts val="200"/>
                  </a:spcAft>
                </a:pPr>
                <a14:m>
                  <m:oMath xmlns:m="http://schemas.openxmlformats.org/officeDocument/2006/math">
                    <m:r>
                      <a:rPr lang="en-US">
                        <a:latin typeface="Cambria Math" panose="02040503050406030204"/>
                      </a:rPr>
                      <m:t>𝛿</m:t>
                    </m:r>
                    <m:r>
                      <a:rPr lang="en-US">
                        <a:latin typeface="Cambria Math" panose="02040503050406030204"/>
                      </a:rPr>
                      <m:t>=</m:t>
                    </m:r>
                    <m:f>
                      <m:fPr>
                        <m:ctrlPr>
                          <a:rPr lang="en-US" i="1">
                            <a:latin typeface="Cambria Math" panose="02040503050406030204" pitchFamily="18" charset="0"/>
                          </a:rPr>
                        </m:ctrlPr>
                      </m:fPr>
                      <m:num>
                        <m:r>
                          <a:rPr lang="en-US">
                            <a:latin typeface="Cambria Math" panose="02040503050406030204"/>
                          </a:rPr>
                          <m:t>28</m:t>
                        </m:r>
                        <m:r>
                          <a:rPr lang="en-US">
                            <a:latin typeface="Cambria Math" panose="02040503050406030204"/>
                          </a:rPr>
                          <m:t>−</m:t>
                        </m:r>
                        <m:r>
                          <a:rPr lang="en-US">
                            <a:latin typeface="Cambria Math" panose="02040503050406030204"/>
                          </a:rPr>
                          <m:t>0</m:t>
                        </m:r>
                      </m:num>
                      <m:den>
                        <m:r>
                          <a:rPr lang="en-US">
                            <a:latin typeface="Cambria Math" panose="02040503050406030204"/>
                          </a:rPr>
                          <m:t>168</m:t>
                        </m:r>
                        <m:r>
                          <a:rPr lang="en-US">
                            <a:latin typeface="Cambria Math" panose="02040503050406030204"/>
                          </a:rPr>
                          <m:t>−</m:t>
                        </m:r>
                        <m:r>
                          <a:rPr lang="en-US">
                            <a:latin typeface="Cambria Math" panose="02040503050406030204"/>
                          </a:rPr>
                          <m:t>116</m:t>
                        </m:r>
                        <m:r>
                          <a:rPr lang="en-US">
                            <a:latin typeface="Cambria Math" panose="02040503050406030204"/>
                          </a:rPr>
                          <m:t>.</m:t>
                        </m:r>
                        <m:r>
                          <a:rPr lang="en-US">
                            <a:latin typeface="Cambria Math" panose="02040503050406030204"/>
                          </a:rPr>
                          <m:t>67</m:t>
                        </m:r>
                      </m:den>
                    </m:f>
                    <m:r>
                      <a:rPr lang="en-US">
                        <a:latin typeface="Cambria Math" panose="02040503050406030204"/>
                      </a:rPr>
                      <m:t>=</m:t>
                    </m:r>
                    <m:r>
                      <a:rPr lang="en-US">
                        <a:latin typeface="Cambria Math" panose="02040503050406030204"/>
                      </a:rPr>
                      <m:t>0</m:t>
                    </m:r>
                    <m:r>
                      <a:rPr lang="en-US">
                        <a:latin typeface="Cambria Math" panose="02040503050406030204"/>
                      </a:rPr>
                      <m:t>.</m:t>
                    </m:r>
                    <m:r>
                      <a:rPr lang="en-US">
                        <a:latin typeface="Cambria Math" panose="02040503050406030204"/>
                      </a:rPr>
                      <m:t>5455</m:t>
                    </m:r>
                  </m:oMath>
                </a14:m>
                <a:endParaRPr lang="en-SG" b="1" dirty="0"/>
              </a:p>
              <a:p>
                <a:pPr>
                  <a:spcBef>
                    <a:spcPts val="200"/>
                  </a:spcBef>
                  <a:spcAft>
                    <a:spcPts val="200"/>
                  </a:spcAft>
                </a:pPr>
                <a14:m>
                  <m:oMath xmlns:m="http://schemas.openxmlformats.org/officeDocument/2006/math">
                    <m:r>
                      <a:rPr lang="en-US">
                        <a:latin typeface="Cambria Math" panose="02040503050406030204"/>
                      </a:rPr>
                      <m:t>𝛿</m:t>
                    </m:r>
                  </m:oMath>
                </a14:m>
                <a:r>
                  <a:rPr lang="en-US" dirty="0"/>
                  <a:t> is always between 0 and 1 for a call option</a:t>
                </a:r>
              </a:p>
              <a:p>
                <a:pPr lvl="1">
                  <a:spcBef>
                    <a:spcPts val="200"/>
                  </a:spcBef>
                  <a:spcAft>
                    <a:spcPts val="200"/>
                  </a:spcAft>
                </a:pPr>
                <a:r>
                  <a:rPr lang="en-US" dirty="0"/>
                  <a:t>Owning one call gives the same exposure as owning 0.5455 shares</a:t>
                </a:r>
              </a:p>
              <a:p>
                <a:pPr>
                  <a:spcBef>
                    <a:spcPts val="200"/>
                  </a:spcBef>
                  <a:spcAft>
                    <a:spcPts val="200"/>
                  </a:spcAft>
                </a:pPr>
                <a14:m>
                  <m:oMath xmlns:m="http://schemas.openxmlformats.org/officeDocument/2006/math">
                    <m:r>
                      <a:rPr lang="en-US">
                        <a:latin typeface="Cambria Math" panose="02040503050406030204"/>
                      </a:rPr>
                      <m:t>𝛿</m:t>
                    </m:r>
                  </m:oMath>
                </a14:m>
                <a:r>
                  <a:rPr lang="en-US" dirty="0"/>
                  <a:t> measures the slope (gradient) of the option value curve: how much the option price changes per $1 change in stock price</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05325" y="2180496"/>
                <a:ext cx="7105481" cy="4045683"/>
              </a:xfrm>
              <a:blipFill>
                <a:blip r:embed="rId3"/>
                <a:stretch>
                  <a:fillRect l="-686"/>
                </a:stretch>
              </a:blipFill>
            </p:spPr>
            <p:txBody>
              <a:bodyPr/>
              <a:lstStyle/>
              <a:p>
                <a:r>
                  <a:rPr lang="en-SG">
                    <a:noFill/>
                  </a:rPr>
                  <a:t> </a:t>
                </a:r>
              </a:p>
            </p:txBody>
          </p:sp>
        </mc:Fallback>
      </mc:AlternateContent>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Valuing the Amazon Call: Replicating Portfolio</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a:spcBef>
                    <a:spcPts val="200"/>
                  </a:spcBef>
                  <a:spcAft>
                    <a:spcPts val="200"/>
                  </a:spcAft>
                </a:pPr>
                <a:r>
                  <a:rPr sz="2000"/>
                  <a:t>Buy 0.5455 shares and borrow PV of $63.64:</a:t>
                </a:r>
              </a:p>
              <a:p>
                <a:pPr>
                  <a:spcBef>
                    <a:spcPts val="200"/>
                  </a:spcBef>
                  <a:spcAft>
                    <a:spcPts val="200"/>
                  </a:spcAft>
                  <a:buNone/>
                </a:pPr>
                <a:r>
                  <a:rPr sz="2000" b="1"/>
                  <a:t>Check payoffs:</a:t>
                </a:r>
              </a:p>
              <a:p>
                <a:pPr lvl="1">
                  <a:spcBef>
                    <a:spcPts val="200"/>
                  </a:spcBef>
                  <a:spcAft>
                    <a:spcPts val="200"/>
                  </a:spcAft>
                </a:pPr>
                <a:r>
                  <a:rPr sz="2000"/>
                  <a:t>Up state: </a:t>
                </a:r>
                <a14:m>
                  <m:oMath xmlns:m="http://schemas.openxmlformats.org/officeDocument/2006/math">
                    <m:r>
                      <a:rPr lang="en-US">
                        <a:latin typeface="Cambria Math" panose="02040503050406030204"/>
                      </a:rPr>
                      <m:t>0.5455×168−63.64=$28.00</m:t>
                    </m:r>
                  </m:oMath>
                </a14:m>
                <a:r>
                  <a:rPr sz="2000"/>
                  <a:t> (matches call)</a:t>
                </a:r>
              </a:p>
              <a:p>
                <a:pPr lvl="1">
                  <a:spcBef>
                    <a:spcPts val="200"/>
                  </a:spcBef>
                  <a:spcAft>
                    <a:spcPts val="200"/>
                  </a:spcAft>
                </a:pPr>
                <a:r>
                  <a:rPr sz="2000"/>
                  <a:t>Down state: </a:t>
                </a:r>
                <a14:m>
                  <m:oMath xmlns:m="http://schemas.openxmlformats.org/officeDocument/2006/math">
                    <m:r>
                      <a:rPr lang="en-US">
                        <a:latin typeface="Cambria Math" panose="02040503050406030204"/>
                      </a:rPr>
                      <m:t>0.5455×116.67−63.64=$0</m:t>
                    </m:r>
                  </m:oMath>
                </a14:m>
                <a:r>
                  <a:rPr sz="2000"/>
                  <a:t> (matches call)</a:t>
                </a:r>
              </a:p>
              <a:p>
                <a:pPr>
                  <a:spcBef>
                    <a:spcPts val="200"/>
                  </a:spcBef>
                  <a:spcAft>
                    <a:spcPts val="200"/>
                  </a:spcAft>
                  <a:buNone/>
                </a:pPr>
                <a:r>
                  <a:rPr sz="2000" b="1"/>
                  <a:t>Value of call = value of replicating portfolio:</a:t>
                </a:r>
              </a:p>
              <a:p>
                <a:pPr lvl="1">
                  <a:spcBef>
                    <a:spcPts val="200"/>
                  </a:spcBef>
                  <a:spcAft>
                    <a:spcPts val="200"/>
                  </a:spcAft>
                </a:pPr>
                <a14:m>
                  <m:oMath xmlns:m="http://schemas.openxmlformats.org/officeDocument/2006/math">
                    <m:r>
                      <a:rPr lang="en-US">
                        <a:latin typeface="Cambria Math" panose="02040503050406030204"/>
                      </a:rPr>
                      <m:t>𝐶</m:t>
                    </m:r>
                    <m:r>
                      <a:rPr lang="en-US">
                        <a:latin typeface="Cambria Math" panose="02040503050406030204"/>
                      </a:rPr>
                      <m:t>=</m:t>
                    </m:r>
                    <m:r>
                      <a:rPr lang="en-US">
                        <a:latin typeface="Cambria Math" panose="02040503050406030204"/>
                      </a:rPr>
                      <m:t>𝛿</m:t>
                    </m:r>
                    <m:r>
                      <a:rPr lang="en-US">
                        <a:latin typeface="Cambria Math" panose="02040503050406030204"/>
                      </a:rPr>
                      <m:t>𝑆</m:t>
                    </m:r>
                    <m:r>
                      <a:rPr lang="en-US">
                        <a:latin typeface="Cambria Math" panose="02040503050406030204"/>
                      </a:rPr>
                      <m:t>+</m:t>
                    </m:r>
                    <m:r>
                      <a:rPr lang="en-US">
                        <a:latin typeface="Cambria Math" panose="02040503050406030204"/>
                      </a:rPr>
                      <m:t>𝐵</m:t>
                    </m:r>
                    <m:r>
                      <a:rPr lang="en-US">
                        <a:latin typeface="Cambria Math" panose="02040503050406030204"/>
                      </a:rPr>
                      <m:t>=0.5455×140−</m:t>
                    </m:r>
                    <m:f>
                      <m:fPr>
                        <m:ctrlPr>
                          <a:rPr lang="en-US" i="1">
                            <a:latin typeface="Cambria Math" panose="02040503050406030204" pitchFamily="18" charset="0"/>
                          </a:rPr>
                        </m:ctrlPr>
                      </m:fPr>
                      <m:num>
                        <m:r>
                          <a:rPr lang="en-US">
                            <a:latin typeface="Cambria Math" panose="02040503050406030204"/>
                          </a:rPr>
                          <m:t>63.64</m:t>
                        </m:r>
                      </m:num>
                      <m:den>
                        <m:r>
                          <a:rPr lang="en-US">
                            <a:latin typeface="Cambria Math" panose="02040503050406030204"/>
                          </a:rPr>
                          <m:t>1.02</m:t>
                        </m:r>
                      </m:den>
                    </m:f>
                  </m:oMath>
                </a14:m>
                <a:endParaRPr sz="2000" b="1"/>
              </a:p>
              <a:p>
                <a:pPr lvl="1">
                  <a:spcBef>
                    <a:spcPts val="200"/>
                  </a:spcBef>
                  <a:spcAft>
                    <a:spcPts val="200"/>
                  </a:spcAft>
                </a:pPr>
                <a14:m>
                  <m:oMath xmlns:m="http://schemas.openxmlformats.org/officeDocument/2006/math">
                    <m:r>
                      <a:rPr lang="en-US">
                        <a:latin typeface="Cambria Math" panose="02040503050406030204"/>
                      </a:rPr>
                      <m:t>𝐶</m:t>
                    </m:r>
                    <m:r>
                      <a:rPr lang="en-US">
                        <a:latin typeface="Cambria Math" panose="02040503050406030204"/>
                      </a:rPr>
                      <m:t>=76.37−62.39=$13.98</m:t>
                    </m:r>
                  </m:oMath>
                </a14:m>
                <a:endParaRPr sz="2000" b="1"/>
              </a:p>
              <a:p>
                <a:pPr>
                  <a:spcBef>
                    <a:spcPts val="200"/>
                  </a:spcBef>
                  <a:spcAft>
                    <a:spcPts val="200"/>
                  </a:spcAft>
                </a:pPr>
                <a:r>
                  <a:rPr sz="2000"/>
                  <a:t>A call option is equivalent to a leveraged investment in the stock</a:t>
                </a:r>
              </a:p>
              <a:p>
                <a:pPr lvl="1">
                  <a:spcBef>
                    <a:spcPts val="200"/>
                  </a:spcBef>
                  <a:spcAft>
                    <a:spcPts val="200"/>
                  </a:spcAft>
                </a:pPr>
                <a:r>
                  <a:rPr sz="2000"/>
                  <a:t>Invest $76.37 in shares, borrow $62.39 → that is why calls create leverage</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552"/>
                </a:stretch>
              </a:blipFill>
            </p:spPr>
            <p:txBody>
              <a:bodyPr/>
              <a:lstStyle/>
              <a:p>
                <a:r>
                  <a:rPr lang="en-SG">
                    <a:noFill/>
                  </a:rPr>
                  <a:t> </a:t>
                </a:r>
              </a:p>
            </p:txBody>
          </p:sp>
        </mc:Fallback>
      </mc:AlternateContent>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3000"/>
              <a:t>General Formulas for the Replicating Portfolio</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pPr>
                  <a:spcBef>
                    <a:spcPts val="200"/>
                  </a:spcBef>
                  <a:spcAft>
                    <a:spcPts val="200"/>
                  </a:spcAft>
                  <a:buNone/>
                </a:pPr>
                <a:r>
                  <a:rPr sz="2000" b="1" dirty="0"/>
                  <a:t>Option delta:</a:t>
                </a:r>
              </a:p>
              <a:p>
                <a:pPr lvl="1">
                  <a:spcBef>
                    <a:spcPts val="200"/>
                  </a:spcBef>
                  <a:spcAft>
                    <a:spcPts val="200"/>
                  </a:spcAft>
                </a:pPr>
                <a14:m>
                  <m:oMath xmlns:m="http://schemas.openxmlformats.org/officeDocument/2006/math">
                    <m:r>
                      <a:rPr lang="en-US">
                        <a:latin typeface="Cambria Math" panose="02040503050406030204"/>
                      </a:rPr>
                      <m:t>𝛿</m:t>
                    </m:r>
                    <m:r>
                      <a:rPr lang="en-US">
                        <a:latin typeface="Cambria Math" panose="02040503050406030204"/>
                      </a:rPr>
                      <m:t>=</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a:latin typeface="Cambria Math" panose="02040503050406030204"/>
                              </a:rPr>
                              <m:t>𝐶</m:t>
                            </m:r>
                          </m:e>
                          <m:sub>
                            <m:r>
                              <a:rPr lang="en-US">
                                <a:latin typeface="Cambria Math" panose="02040503050406030204"/>
                              </a:rPr>
                              <m:t>𝑢</m:t>
                            </m:r>
                          </m:sub>
                        </m:sSub>
                        <m:r>
                          <a:rPr lang="en-US">
                            <a:latin typeface="Cambria Math" panose="02040503050406030204"/>
                          </a:rPr>
                          <m:t>−</m:t>
                        </m:r>
                        <m:sSub>
                          <m:sSubPr>
                            <m:ctrlPr>
                              <a:rPr lang="en-US" i="1">
                                <a:latin typeface="Cambria Math" panose="02040503050406030204" pitchFamily="18" charset="0"/>
                              </a:rPr>
                            </m:ctrlPr>
                          </m:sSubPr>
                          <m:e>
                            <m:r>
                              <a:rPr lang="en-US">
                                <a:latin typeface="Cambria Math" panose="02040503050406030204"/>
                              </a:rPr>
                              <m:t>𝐶</m:t>
                            </m:r>
                          </m:e>
                          <m:sub>
                            <m:r>
                              <a:rPr lang="en-US">
                                <a:latin typeface="Cambria Math" panose="02040503050406030204"/>
                              </a:rPr>
                              <m:t>𝑑</m:t>
                            </m:r>
                          </m:sub>
                        </m:sSub>
                      </m:num>
                      <m:den>
                        <m:sSub>
                          <m:sSubPr>
                            <m:ctrlPr>
                              <a:rPr lang="en-US" i="1">
                                <a:latin typeface="Cambria Math" panose="02040503050406030204" pitchFamily="18" charset="0"/>
                              </a:rPr>
                            </m:ctrlPr>
                          </m:sSubPr>
                          <m:e>
                            <m:r>
                              <a:rPr lang="en-US">
                                <a:latin typeface="Cambria Math" panose="02040503050406030204"/>
                              </a:rPr>
                              <m:t>𝑆</m:t>
                            </m:r>
                          </m:e>
                          <m:sub>
                            <m:r>
                              <a:rPr lang="en-US">
                                <a:latin typeface="Cambria Math" panose="02040503050406030204"/>
                              </a:rPr>
                              <m:t>𝑢</m:t>
                            </m:r>
                          </m:sub>
                        </m:sSub>
                        <m:r>
                          <a:rPr lang="en-US">
                            <a:latin typeface="Cambria Math" panose="02040503050406030204"/>
                          </a:rPr>
                          <m:t>−</m:t>
                        </m:r>
                        <m:sSub>
                          <m:sSubPr>
                            <m:ctrlPr>
                              <a:rPr lang="en-US" i="1">
                                <a:latin typeface="Cambria Math" panose="02040503050406030204" pitchFamily="18" charset="0"/>
                              </a:rPr>
                            </m:ctrlPr>
                          </m:sSubPr>
                          <m:e>
                            <m:r>
                              <a:rPr lang="en-US">
                                <a:latin typeface="Cambria Math" panose="02040503050406030204"/>
                              </a:rPr>
                              <m:t>𝑆</m:t>
                            </m:r>
                          </m:e>
                          <m:sub>
                            <m:r>
                              <a:rPr lang="en-US">
                                <a:latin typeface="Cambria Math" panose="02040503050406030204"/>
                              </a:rPr>
                              <m:t>𝑑</m:t>
                            </m:r>
                          </m:sub>
                        </m:sSub>
                      </m:den>
                    </m:f>
                  </m:oMath>
                </a14:m>
                <a:endParaRPr sz="2000" b="1" dirty="0"/>
              </a:p>
              <a:p>
                <a:pPr>
                  <a:spcBef>
                    <a:spcPts val="200"/>
                  </a:spcBef>
                  <a:spcAft>
                    <a:spcPts val="200"/>
                  </a:spcAft>
                  <a:buNone/>
                </a:pPr>
                <a:r>
                  <a:rPr sz="2000" b="1" dirty="0"/>
                  <a:t>Borrowing amount:</a:t>
                </a:r>
              </a:p>
              <a:p>
                <a:pPr lvl="1">
                  <a:spcBef>
                    <a:spcPts val="200"/>
                  </a:spcBef>
                  <a:spcAft>
                    <a:spcPts val="200"/>
                  </a:spcAft>
                </a:pPr>
                <a14:m>
                  <m:oMath xmlns:m="http://schemas.openxmlformats.org/officeDocument/2006/math">
                    <m:r>
                      <a:rPr lang="en-US" smtClean="0">
                        <a:latin typeface="Cambria Math" panose="02040503050406030204"/>
                      </a:rPr>
                      <m:t>𝐵</m:t>
                    </m:r>
                    <m:r>
                      <a:rPr lang="en-US">
                        <a:latin typeface="Cambria Math" panose="02040503050406030204"/>
                      </a:rPr>
                      <m:t>=−</m:t>
                    </m:r>
                    <m:f>
                      <m:fPr>
                        <m:ctrlPr>
                          <a:rPr lang="en-US" i="1">
                            <a:latin typeface="Cambria Math" panose="02040503050406030204" pitchFamily="18" charset="0"/>
                          </a:rPr>
                        </m:ctrlPr>
                      </m:fPr>
                      <m:num>
                        <m:r>
                          <a:rPr lang="en-US">
                            <a:latin typeface="Cambria Math" panose="02040503050406030204"/>
                          </a:rPr>
                          <m:t>1</m:t>
                        </m:r>
                      </m:num>
                      <m:den>
                        <m:r>
                          <a:rPr lang="en-US">
                            <a:latin typeface="Cambria Math" panose="02040503050406030204"/>
                          </a:rPr>
                          <m:t>1+</m:t>
                        </m:r>
                        <m:r>
                          <a:rPr lang="en-US">
                            <a:latin typeface="Cambria Math" panose="02040503050406030204"/>
                          </a:rPr>
                          <m:t>𝑟</m:t>
                        </m:r>
                      </m:den>
                    </m:f>
                    <m:r>
                      <a:rPr lang="en-US">
                        <a:latin typeface="Cambria Math" panose="02040503050406030204"/>
                      </a:rPr>
                      <m:t>×</m:t>
                    </m:r>
                    <m:f>
                      <m:fPr>
                        <m:ctrlPr>
                          <a:rPr lang="en-US" i="1">
                            <a:latin typeface="Cambria Math" panose="02040503050406030204" pitchFamily="18" charset="0"/>
                          </a:rPr>
                        </m:ctrlPr>
                      </m:fPr>
                      <m:num>
                        <m:r>
                          <a:rPr lang="en-US">
                            <a:latin typeface="Cambria Math" panose="02040503050406030204"/>
                          </a:rPr>
                          <m:t>𝑢</m:t>
                        </m:r>
                        <m:sSub>
                          <m:sSubPr>
                            <m:ctrlPr>
                              <a:rPr lang="en-US" i="1">
                                <a:latin typeface="Cambria Math" panose="02040503050406030204" pitchFamily="18" charset="0"/>
                              </a:rPr>
                            </m:ctrlPr>
                          </m:sSubPr>
                          <m:e>
                            <m:r>
                              <a:rPr lang="en-US">
                                <a:latin typeface="Cambria Math" panose="02040503050406030204"/>
                              </a:rPr>
                              <m:t>𝐶</m:t>
                            </m:r>
                          </m:e>
                          <m:sub>
                            <m:r>
                              <a:rPr lang="en-US">
                                <a:latin typeface="Cambria Math" panose="02040503050406030204"/>
                              </a:rPr>
                              <m:t>𝑑</m:t>
                            </m:r>
                          </m:sub>
                        </m:sSub>
                        <m:r>
                          <a:rPr lang="en-US">
                            <a:latin typeface="Cambria Math" panose="02040503050406030204"/>
                          </a:rPr>
                          <m:t>−</m:t>
                        </m:r>
                        <m:r>
                          <a:rPr lang="en-US">
                            <a:latin typeface="Cambria Math" panose="02040503050406030204"/>
                          </a:rPr>
                          <m:t>𝑑</m:t>
                        </m:r>
                        <m:sSub>
                          <m:sSubPr>
                            <m:ctrlPr>
                              <a:rPr lang="en-US" i="1">
                                <a:latin typeface="Cambria Math" panose="02040503050406030204" pitchFamily="18" charset="0"/>
                              </a:rPr>
                            </m:ctrlPr>
                          </m:sSubPr>
                          <m:e>
                            <m:r>
                              <a:rPr lang="en-US">
                                <a:latin typeface="Cambria Math" panose="02040503050406030204"/>
                              </a:rPr>
                              <m:t>𝐶</m:t>
                            </m:r>
                          </m:e>
                          <m:sub>
                            <m:r>
                              <a:rPr lang="en-US">
                                <a:latin typeface="Cambria Math" panose="02040503050406030204"/>
                              </a:rPr>
                              <m:t>𝑢</m:t>
                            </m:r>
                          </m:sub>
                        </m:sSub>
                      </m:num>
                      <m:den>
                        <m:r>
                          <a:rPr lang="en-US">
                            <a:latin typeface="Cambria Math" panose="02040503050406030204"/>
                          </a:rPr>
                          <m:t>𝑢</m:t>
                        </m:r>
                        <m:r>
                          <a:rPr lang="en-US">
                            <a:latin typeface="Cambria Math" panose="02040503050406030204"/>
                          </a:rPr>
                          <m:t>−</m:t>
                        </m:r>
                        <m:r>
                          <a:rPr lang="en-US">
                            <a:latin typeface="Cambria Math" panose="02040503050406030204"/>
                          </a:rPr>
                          <m:t>𝑑</m:t>
                        </m:r>
                      </m:den>
                    </m:f>
                  </m:oMath>
                </a14:m>
                <a:endParaRPr lang="en-US" sz="2000" b="1" dirty="0"/>
              </a:p>
              <a:p>
                <a:pPr marL="0" indent="0">
                  <a:spcBef>
                    <a:spcPts val="200"/>
                  </a:spcBef>
                  <a:spcAft>
                    <a:spcPts val="200"/>
                  </a:spcAft>
                  <a:buNone/>
                </a:pPr>
                <a:r>
                  <a:rPr lang="en-US" sz="2000" b="1" dirty="0"/>
                  <a:t>Note: Good exercise to derive </a:t>
                </a:r>
                <a14:m>
                  <m:oMath xmlns:m="http://schemas.openxmlformats.org/officeDocument/2006/math">
                    <m:r>
                      <a:rPr lang="en-US" sz="2000" b="1" i="1">
                        <a:latin typeface="Cambria Math" panose="02040503050406030204"/>
                      </a:rPr>
                      <m:t>𝜹</m:t>
                    </m:r>
                  </m:oMath>
                </a14:m>
                <a:r>
                  <a:rPr lang="en-US" sz="2000" b="1" dirty="0"/>
                  <a:t> and </a:t>
                </a:r>
                <a14:m>
                  <m:oMath xmlns:m="http://schemas.openxmlformats.org/officeDocument/2006/math">
                    <m:r>
                      <a:rPr lang="en-US" sz="2000" b="1" i="1">
                        <a:latin typeface="Cambria Math" panose="02040503050406030204"/>
                      </a:rPr>
                      <m:t>𝑩</m:t>
                    </m:r>
                  </m:oMath>
                </a14:m>
                <a:r>
                  <a:rPr lang="en-US" sz="2000" b="1" dirty="0"/>
                  <a:t> on your own!</a:t>
                </a:r>
                <a:endParaRPr sz="2000" b="1" dirty="0"/>
              </a:p>
              <a:p>
                <a:pPr>
                  <a:spcBef>
                    <a:spcPts val="200"/>
                  </a:spcBef>
                  <a:spcAft>
                    <a:spcPts val="200"/>
                  </a:spcAft>
                  <a:buNone/>
                </a:pPr>
                <a:r>
                  <a:rPr sz="2000" b="1" dirty="0"/>
                  <a:t>Call value:</a:t>
                </a:r>
              </a:p>
              <a:p>
                <a:pPr lvl="1">
                  <a:spcBef>
                    <a:spcPts val="200"/>
                  </a:spcBef>
                  <a:spcAft>
                    <a:spcPts val="200"/>
                  </a:spcAft>
                </a:pPr>
                <a14:m>
                  <m:oMath xmlns:m="http://schemas.openxmlformats.org/officeDocument/2006/math">
                    <m:r>
                      <a:rPr lang="en-US">
                        <a:latin typeface="Cambria Math" panose="02040503050406030204"/>
                      </a:rPr>
                      <m:t>𝐶</m:t>
                    </m:r>
                    <m:r>
                      <a:rPr lang="en-US">
                        <a:latin typeface="Cambria Math" panose="02040503050406030204"/>
                      </a:rPr>
                      <m:t>=</m:t>
                    </m:r>
                    <m:r>
                      <a:rPr lang="en-US">
                        <a:latin typeface="Cambria Math" panose="02040503050406030204"/>
                      </a:rPr>
                      <m:t>𝛿</m:t>
                    </m:r>
                    <m:r>
                      <a:rPr lang="en-US">
                        <a:latin typeface="Cambria Math" panose="02040503050406030204"/>
                      </a:rPr>
                      <m:t>𝑆</m:t>
                    </m:r>
                    <m:r>
                      <a:rPr lang="en-US">
                        <a:latin typeface="Cambria Math" panose="02040503050406030204"/>
                      </a:rPr>
                      <m:t>+</m:t>
                    </m:r>
                    <m:r>
                      <a:rPr lang="en-US">
                        <a:latin typeface="Cambria Math" panose="02040503050406030204"/>
                      </a:rPr>
                      <m:t>𝐵</m:t>
                    </m:r>
                  </m:oMath>
                </a14:m>
                <a:endParaRPr sz="2000" b="1" dirty="0"/>
              </a:p>
              <a:p>
                <a:pPr>
                  <a:spcBef>
                    <a:spcPts val="200"/>
                  </a:spcBef>
                  <a:spcAft>
                    <a:spcPts val="200"/>
                  </a:spcAft>
                  <a:buNone/>
                </a:pPr>
                <a:r>
                  <a:rPr sz="2000" b="1" dirty="0"/>
                  <a:t>Sense checks:</a:t>
                </a:r>
              </a:p>
              <a:p>
                <a:pPr lvl="1">
                  <a:spcBef>
                    <a:spcPts val="200"/>
                  </a:spcBef>
                  <a:spcAft>
                    <a:spcPts val="200"/>
                  </a:spcAft>
                </a:pPr>
                <a:r>
                  <a:rPr sz="2000" dirty="0"/>
                  <a:t>For a call: </a:t>
                </a:r>
                <a14:m>
                  <m:oMath xmlns:m="http://schemas.openxmlformats.org/officeDocument/2006/math">
                    <m:r>
                      <a:rPr lang="en-US">
                        <a:latin typeface="Cambria Math" panose="02040503050406030204"/>
                      </a:rPr>
                      <m:t>0≤</m:t>
                    </m:r>
                    <m:r>
                      <a:rPr lang="en-US">
                        <a:latin typeface="Cambria Math" panose="02040503050406030204"/>
                      </a:rPr>
                      <m:t>𝛿</m:t>
                    </m:r>
                    <m:r>
                      <a:rPr lang="en-US">
                        <a:latin typeface="Cambria Math" panose="02040503050406030204"/>
                      </a:rPr>
                      <m:t>≤1</m:t>
                    </m:r>
                  </m:oMath>
                </a14:m>
                <a:r>
                  <a:rPr sz="2000" dirty="0"/>
                  <a:t> and </a:t>
                </a:r>
                <a14:m>
                  <m:oMath xmlns:m="http://schemas.openxmlformats.org/officeDocument/2006/math">
                    <m:r>
                      <a:rPr lang="en-US">
                        <a:latin typeface="Cambria Math" panose="02040503050406030204"/>
                      </a:rPr>
                      <m:t>𝐵</m:t>
                    </m:r>
                  </m:oMath>
                </a14:m>
                <a:r>
                  <a:rPr sz="2000" dirty="0"/>
                  <a:t> is always negative (borrowing)</a:t>
                </a:r>
              </a:p>
              <a:p>
                <a:pPr lvl="1">
                  <a:spcBef>
                    <a:spcPts val="200"/>
                  </a:spcBef>
                  <a:spcAft>
                    <a:spcPts val="200"/>
                  </a:spcAft>
                </a:pPr>
                <a:r>
                  <a:rPr sz="2000" dirty="0"/>
                  <a:t>For a put: </a:t>
                </a:r>
                <a14:m>
                  <m:oMath xmlns:m="http://schemas.openxmlformats.org/officeDocument/2006/math">
                    <m:r>
                      <a:rPr lang="en-US">
                        <a:latin typeface="Cambria Math" panose="02040503050406030204"/>
                      </a:rPr>
                      <m:t>−1≤</m:t>
                    </m:r>
                    <m:r>
                      <a:rPr lang="en-US">
                        <a:latin typeface="Cambria Math" panose="02040503050406030204"/>
                      </a:rPr>
                      <m:t>𝛿</m:t>
                    </m:r>
                    <m:r>
                      <a:rPr lang="en-US">
                        <a:latin typeface="Cambria Math" panose="02040503050406030204"/>
                      </a:rPr>
                      <m:t>≤0</m:t>
                    </m:r>
                  </m:oMath>
                </a14:m>
                <a:r>
                  <a:rPr sz="2000" dirty="0"/>
                  <a:t> and </a:t>
                </a:r>
                <a14:m>
                  <m:oMath xmlns:m="http://schemas.openxmlformats.org/officeDocument/2006/math">
                    <m:r>
                      <a:rPr lang="en-US">
                        <a:latin typeface="Cambria Math" panose="02040503050406030204"/>
                      </a:rPr>
                      <m:t>𝐵</m:t>
                    </m:r>
                  </m:oMath>
                </a14:m>
                <a:r>
                  <a:rPr sz="2000" dirty="0"/>
                  <a:t> is always positive (lending)</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552" t="-663" b="-2819"/>
                </a:stretch>
              </a:blipFill>
            </p:spPr>
            <p:txBody>
              <a:bodyPr/>
              <a:lstStyle/>
              <a:p>
                <a:r>
                  <a:rPr lang="en-SG">
                    <a:noFill/>
                  </a:rPr>
                  <a:t> </a:t>
                </a:r>
              </a:p>
            </p:txBody>
          </p:sp>
        </mc:Fallback>
      </mc:AlternateContent>
    </p:spTree>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3_MainContentSlideMaster">
  <a:themeElements>
    <a:clrScheme name="Custom 13">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B9FDA032-B3B1-4FDF-8A44-9303BC60C7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7610</TotalTime>
  <Words>5981</Words>
  <Application>Microsoft Office PowerPoint</Application>
  <PresentationFormat>Widescreen</PresentationFormat>
  <Paragraphs>514</Paragraphs>
  <Slides>56</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56</vt:i4>
      </vt:variant>
    </vt:vector>
  </HeadingPairs>
  <TitlesOfParts>
    <vt:vector size="63" baseType="lpstr">
      <vt:lpstr>Arial</vt:lpstr>
      <vt:lpstr>Calibri</vt:lpstr>
      <vt:lpstr>Cambria Math</vt:lpstr>
      <vt:lpstr>Gill Sans MT</vt:lpstr>
      <vt:lpstr>Wingdings 2</vt:lpstr>
      <vt:lpstr>Dividend</vt:lpstr>
      <vt:lpstr>3_MainContentSlideMaster</vt:lpstr>
      <vt:lpstr>Advanced Corporate Finance (LL4554V/LL5554V/LLJ5554V/LL6554V) 11. valuing options</vt:lpstr>
      <vt:lpstr>Today’s Roadmap</vt:lpstr>
      <vt:lpstr>Recap: Five Factors Driving Option Value</vt:lpstr>
      <vt:lpstr>Why Discounted Cash Flow Fails for Options</vt:lpstr>
      <vt:lpstr>A Simple One-Step Binomial Model</vt:lpstr>
      <vt:lpstr>The Replicating Portfolio Approach</vt:lpstr>
      <vt:lpstr>Option Delta (Hedge Ratio)</vt:lpstr>
      <vt:lpstr>Valuing the Amazon Call: Replicating Portfolio</vt:lpstr>
      <vt:lpstr>General Formulas for the Replicating Portfolio</vt:lpstr>
      <vt:lpstr>The Risk-Neutral Approach: Intuition</vt:lpstr>
      <vt:lpstr>Risk-Neutral Valuation: Three Steps</vt:lpstr>
      <vt:lpstr>The Risk-Neutral Probability</vt:lpstr>
      <vt:lpstr>Valuing the Amazon Put Option</vt:lpstr>
      <vt:lpstr>Put-Call Parity: A Consistency Check</vt:lpstr>
      <vt:lpstr>The Binomial Method: Adding Realism</vt:lpstr>
      <vt:lpstr>Two-Step Binomial: Amazon Example</vt:lpstr>
      <vt:lpstr>Two-Step Binomial: Amazon Example</vt:lpstr>
      <vt:lpstr>Working Backward Through the Binomial Tree</vt:lpstr>
      <vt:lpstr>Calibrating the Up and Down Moves</vt:lpstr>
      <vt:lpstr>Binomial Method: Convergence to Black-Scholes</vt:lpstr>
      <vt:lpstr>American Options and the Binomial Method</vt:lpstr>
      <vt:lpstr>The Black-Scholes Formula</vt:lpstr>
      <vt:lpstr>Black-Scholes: Computing d_1 and d_2</vt:lpstr>
      <vt:lpstr>Black-Scholes: Computing d_1 and d_2</vt:lpstr>
      <vt:lpstr>Black-Scholes: Computing d_1 and d_2</vt:lpstr>
      <vt:lpstr>Black-Scholes: Amazon Call Worked Example</vt:lpstr>
      <vt:lpstr>Black-Scholes as a Replicating Portfolio</vt:lpstr>
      <vt:lpstr>How Option Values Change with Inputs</vt:lpstr>
      <vt:lpstr>The Risk of an Option</vt:lpstr>
      <vt:lpstr>Application 1: Executive Stock Options</vt:lpstr>
      <vt:lpstr>Applications: Warrants and Portfolio Insurance</vt:lpstr>
      <vt:lpstr>Implied Volatility</vt:lpstr>
      <vt:lpstr>The VIX: The Fear Index</vt:lpstr>
      <vt:lpstr>Dividends and Option Valuation</vt:lpstr>
      <vt:lpstr>American Calls on Dividend-Paying Stocks</vt:lpstr>
      <vt:lpstr>American Puts and Early Exercise</vt:lpstr>
      <vt:lpstr>Valuing European Puts via Put-Call Parity</vt:lpstr>
      <vt:lpstr>The greeks</vt:lpstr>
      <vt:lpstr>The greeks</vt:lpstr>
      <vt:lpstr>The greeks</vt:lpstr>
      <vt:lpstr>The greeks</vt:lpstr>
      <vt:lpstr>The greeks</vt:lpstr>
      <vt:lpstr>Key Takeaways</vt:lpstr>
      <vt:lpstr>Appendix: Deriving the Black-Scholes Formula (Non-Examinable) (See canvas for more details)</vt:lpstr>
      <vt:lpstr>The Road to Black-Scholes: Overview</vt:lpstr>
      <vt:lpstr>Step 1: Modelling Stock Price Movements</vt:lpstr>
      <vt:lpstr>Step 1 (cont.): The Wiener Process W</vt:lpstr>
      <vt:lpstr>Step 2: Itô’s Lemma — Why We Need a New Chain Rule</vt:lpstr>
      <vt:lpstr>Step 2 (cont.): Applying Itô’s Lemma to ln(S)</vt:lpstr>
      <vt:lpstr>Step 3: Building a Risk-Free Portfolio</vt:lpstr>
      <vt:lpstr>Step 4: The Black-Scholes PDE</vt:lpstr>
      <vt:lpstr>Step 5: The Disappearing μ</vt:lpstr>
      <vt:lpstr>Step 6: Solving the PDE</vt:lpstr>
      <vt:lpstr>Step 7: The Formula and Its Meaning</vt:lpstr>
      <vt:lpstr>The Big Intuition: Why Black-Scholes Works</vt:lpstr>
      <vt:lpstr>Black-Scholes: Summary of Assumptions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2: FOUNDATIONS OF COMPANY LAW (PART I)</dc:title>
  <dc:creator>Khoo Chian Yian Kenneth</dc:creator>
  <cp:lastModifiedBy>Kenneth Khoo</cp:lastModifiedBy>
  <cp:revision>548</cp:revision>
  <dcterms:created xsi:type="dcterms:W3CDTF">2020-08-16T02:59:54Z</dcterms:created>
  <dcterms:modified xsi:type="dcterms:W3CDTF">2026-04-01T03:03:17Z</dcterms:modified>
</cp:coreProperties>
</file>