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7" r:id="rId1"/>
    <p:sldMasterId id="2147483842" r:id="rId2"/>
  </p:sldMasterIdLst>
  <p:notesMasterIdLst>
    <p:notesMasterId r:id="rId4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95" r:id="rId29"/>
    <p:sldId id="284" r:id="rId30"/>
    <p:sldId id="294" r:id="rId31"/>
    <p:sldId id="285" r:id="rId32"/>
    <p:sldId id="292" r:id="rId33"/>
    <p:sldId id="286" r:id="rId34"/>
    <p:sldId id="293" r:id="rId35"/>
    <p:sldId id="287" r:id="rId36"/>
    <p:sldId id="288" r:id="rId37"/>
    <p:sldId id="289" r:id="rId38"/>
    <p:sldId id="290" r:id="rId39"/>
    <p:sldId id="291" r:id="rId4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06" autoAdjust="0"/>
    <p:restoredTop sz="86093" autoAdjust="0"/>
  </p:normalViewPr>
  <p:slideViewPr>
    <p:cSldViewPr snapToGrid="0">
      <p:cViewPr varScale="1">
        <p:scale>
          <a:sx n="93" d="100"/>
          <a:sy n="93" d="100"/>
        </p:scale>
        <p:origin x="116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62B2E0-41D4-4BD0-8F27-233CF851A423}" type="datetimeFigureOut">
              <a:rPr lang="en-US" smtClean="0"/>
              <a:t>3/20/2026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CB39C3-7704-43B7-896D-E2F268455E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413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B39C3-7704-43B7-896D-E2F268455EE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72378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B39C3-7704-43B7-896D-E2F268455EE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7203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Partial offers not discussed here.</a:t>
            </a:r>
            <a:endParaRPr lang="en-SG" dirty="0"/>
          </a:p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B39C3-7704-43B7-896D-E2F268455EEA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6976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Partial offers not discussed here.</a:t>
            </a:r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B39C3-7704-43B7-896D-E2F268455EEA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53693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S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B39C3-7704-43B7-896D-E2F268455EEA}" type="slidenum">
              <a:rPr lang="en-US" smtClean="0"/>
              <a:t>38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15183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5"/>
            <a:ext cx="11262866" cy="33048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605951" y="5956137"/>
            <a:ext cx="28448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BC9AB8A9-18BE-4EDF-90DD-E48A588FE9E1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81192" y="5951811"/>
            <a:ext cx="691721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1644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6799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1933-86B0-441A-B639-BD29FDFEFE70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2138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8839201" y="599725"/>
            <a:ext cx="2906817" cy="58169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675726"/>
            <a:ext cx="2004164" cy="518307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4923" y="675726"/>
            <a:ext cx="7896279" cy="5183073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93673" y="5956137"/>
            <a:ext cx="1328141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4662F02-AFBF-41E7-AC4B-D00C212D7A74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74923" y="5951811"/>
            <a:ext cx="789627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46615" y="5956137"/>
            <a:ext cx="1164195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3319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Appendix Link">
            <a:extLst>
              <a:ext uri="{FF2B5EF4-FFF2-40B4-BE49-F238E27FC236}">
                <a16:creationId xmlns:a16="http://schemas.microsoft.com/office/drawing/2014/main" id="{B99614B3-68E1-0DE1-8128-450F1A4F3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01A60C2A-770F-089E-ED18-3A2EE77616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34220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Appendix Link">
            <a:extLst>
              <a:ext uri="{FF2B5EF4-FFF2-40B4-BE49-F238E27FC236}">
                <a16:creationId xmlns:a16="http://schemas.microsoft.com/office/drawing/2014/main" id="{B99614B3-68E1-0DE1-8128-450F1A4F3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01A60C2A-770F-089E-ED18-3A2EE77616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7267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Horizontal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0" y="4343400"/>
            <a:ext cx="11277600" cy="1905000"/>
          </a:xfrm>
        </p:spPr>
        <p:txBody>
          <a:bodyPr/>
          <a:lstStyle>
            <a:lvl1pPr>
              <a:defRPr/>
            </a:lvl1pPr>
            <a:lvl4pPr marL="455613" indent="0">
              <a:buNone/>
              <a:defRPr/>
            </a:lvl4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2D4455DD-B128-CECB-404F-2A75BE70BFF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8" name="Image Credit">
            <a:extLst>
              <a:ext uri="{FF2B5EF4-FFF2-40B4-BE49-F238E27FC236}">
                <a16:creationId xmlns:a16="http://schemas.microsoft.com/office/drawing/2014/main" id="{79309574-D610-BFFB-5373-96999640699F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522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mpariso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5435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6299200" y="1280160"/>
            <a:ext cx="5435600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68583DF4-3680-1BFA-EEF3-AB9E3536D2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8" name="Image Credit">
            <a:extLst>
              <a:ext uri="{FF2B5EF4-FFF2-40B4-BE49-F238E27FC236}">
                <a16:creationId xmlns:a16="http://schemas.microsoft.com/office/drawing/2014/main" id="{D1776C0A-7638-5444-47F7-AC1D483DCB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9699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3" pos="2880">
          <p15:clr>
            <a:srgbClr val="FBAE40"/>
          </p15:clr>
        </p15:guide>
        <p15:guide id="4" pos="2976">
          <p15:clr>
            <a:srgbClr val="FBAE40"/>
          </p15:clr>
        </p15:guide>
        <p15:guide id="5" pos="2784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Main One Seconda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80161"/>
            <a:ext cx="7721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8557403" y="1280160"/>
            <a:ext cx="3177396" cy="4991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C7C4A88E-C6C1-9C26-54D3-56A7322E0B9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8" name="Image Credit">
            <a:extLst>
              <a:ext uri="{FF2B5EF4-FFF2-40B4-BE49-F238E27FC236}">
                <a16:creationId xmlns:a16="http://schemas.microsoft.com/office/drawing/2014/main" id="{4774A48E-4907-6467-DBA3-7082350CDF8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52919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with Third as Acc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28380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1" y="4343400"/>
            <a:ext cx="77216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22432755-BCF5-451F-968D-CFFD10D87BE2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8534400" y="4343400"/>
            <a:ext cx="3200400" cy="1905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440D52BF-78D2-BC33-D8BC-6EC31F5A606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AE400176-E509-870D-D3BF-2E071B2553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16880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  <p15:guide id="4" pos="4032">
          <p15:clr>
            <a:srgbClr val="FBAE40"/>
          </p15:clr>
        </p15:guide>
        <p15:guide id="5" pos="3864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Main Placehold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61247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B2D170F-7AF9-40BB-A11B-08474DF5C3AA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57200" y="2070496"/>
            <a:ext cx="11277600" cy="64913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2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3356A590-66B5-4770-8441-82DC031F56EA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457200" y="2900944"/>
            <a:ext cx="11277600" cy="6731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3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1" name="Content Placeholder 4">
            <a:extLst>
              <a:ext uri="{FF2B5EF4-FFF2-40B4-BE49-F238E27FC236}">
                <a16:creationId xmlns:a16="http://schemas.microsoft.com/office/drawing/2014/main" id="{30BD29E5-BD7B-4CD0-9B09-8F8B24F89FB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57200" y="3755354"/>
            <a:ext cx="112776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3" name="Content Placeholder 5">
            <a:extLst>
              <a:ext uri="{FF2B5EF4-FFF2-40B4-BE49-F238E27FC236}">
                <a16:creationId xmlns:a16="http://schemas.microsoft.com/office/drawing/2014/main" id="{E908CA92-5DB2-4DC0-937B-1B178AA9178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457200" y="4635164"/>
            <a:ext cx="11277600" cy="6985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5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8B728CCD-2639-461B-9841-57505AC13467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457200" y="5514976"/>
            <a:ext cx="11277600" cy="73342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 6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" name="Appendix Link">
            <a:extLst>
              <a:ext uri="{FF2B5EF4-FFF2-40B4-BE49-F238E27FC236}">
                <a16:creationId xmlns:a16="http://schemas.microsoft.com/office/drawing/2014/main" id="{9EC53C63-EC17-7106-362C-B3EB75D4B5F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62AAB954-99EB-E7CF-6444-CABDCDE5BC7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1821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592">
          <p15:clr>
            <a:srgbClr val="FBAE40"/>
          </p15:clr>
        </p15:guide>
        <p15:guide id="2" orient="horz" pos="2736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ne Main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MGH Shape">
            <a:extLst>
              <a:ext uri="{FF2B5EF4-FFF2-40B4-BE49-F238E27FC236}">
                <a16:creationId xmlns:a16="http://schemas.microsoft.com/office/drawing/2014/main" id="{7270E885-EF49-1A67-8A6F-D8E31640E4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830323" y="1"/>
            <a:ext cx="3361677" cy="6623843"/>
            <a:chOff x="3491346" y="0"/>
            <a:chExt cx="2508933" cy="6367263"/>
          </a:xfrm>
        </p:grpSpPr>
        <p:sp>
          <p:nvSpPr>
            <p:cNvPr id="7" name="Freeform 11">
              <a:extLst>
                <a:ext uri="{FF2B5EF4-FFF2-40B4-BE49-F238E27FC236}">
                  <a16:creationId xmlns:a16="http://schemas.microsoft.com/office/drawing/2014/main" id="{1527B357-5D9A-BEAB-AA19-315A33642D17}"/>
                </a:ext>
              </a:extLst>
            </p:cNvPr>
            <p:cNvSpPr/>
            <p:nvPr/>
          </p:nvSpPr>
          <p:spPr>
            <a:xfrm rot="10800000">
              <a:off x="5468761" y="1352709"/>
              <a:ext cx="531517" cy="1821241"/>
            </a:xfrm>
            <a:custGeom>
              <a:avLst/>
              <a:gdLst>
                <a:gd name="connsiteX0" fmla="*/ 0 w 531517"/>
                <a:gd name="connsiteY0" fmla="*/ 1821241 h 1821241"/>
                <a:gd name="connsiteX1" fmla="*/ 0 w 531517"/>
                <a:gd name="connsiteY1" fmla="*/ 0 h 1821241"/>
                <a:gd name="connsiteX2" fmla="*/ 531517 w 531517"/>
                <a:gd name="connsiteY2" fmla="*/ 672400 h 1821241"/>
                <a:gd name="connsiteX3" fmla="*/ 0 w 531517"/>
                <a:gd name="connsiteY3" fmla="*/ 1821241 h 1821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31517" h="1821241">
                  <a:moveTo>
                    <a:pt x="0" y="1821241"/>
                  </a:moveTo>
                  <a:lnTo>
                    <a:pt x="0" y="0"/>
                  </a:lnTo>
                  <a:lnTo>
                    <a:pt x="531517" y="672400"/>
                  </a:lnTo>
                  <a:lnTo>
                    <a:pt x="0" y="1821241"/>
                  </a:lnTo>
                  <a:close/>
                </a:path>
              </a:pathLst>
            </a:custGeom>
            <a:solidFill>
              <a:srgbClr val="9F224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2"/>
                </a:solidFill>
              </a:endParaRPr>
            </a:p>
          </p:txBody>
        </p:sp>
        <p:sp>
          <p:nvSpPr>
            <p:cNvPr id="8" name="Freeform 12">
              <a:extLst>
                <a:ext uri="{FF2B5EF4-FFF2-40B4-BE49-F238E27FC236}">
                  <a16:creationId xmlns:a16="http://schemas.microsoft.com/office/drawing/2014/main" id="{13789522-1B9E-0A06-3374-29C8718672C2}"/>
                </a:ext>
              </a:extLst>
            </p:cNvPr>
            <p:cNvSpPr/>
            <p:nvPr/>
          </p:nvSpPr>
          <p:spPr>
            <a:xfrm rot="10800000">
              <a:off x="3491346" y="0"/>
              <a:ext cx="2508932" cy="2501550"/>
            </a:xfrm>
            <a:custGeom>
              <a:avLst/>
              <a:gdLst>
                <a:gd name="connsiteX0" fmla="*/ 2508932 w 2508932"/>
                <a:gd name="connsiteY0" fmla="*/ 2501550 h 2501550"/>
                <a:gd name="connsiteX1" fmla="*/ 0 w 2508932"/>
                <a:gd name="connsiteY1" fmla="*/ 2501550 h 2501550"/>
                <a:gd name="connsiteX2" fmla="*/ 0 w 2508932"/>
                <a:gd name="connsiteY2" fmla="*/ 1148841 h 2501550"/>
                <a:gd name="connsiteX3" fmla="*/ 531517 w 2508932"/>
                <a:gd name="connsiteY3" fmla="*/ 0 h 2501550"/>
                <a:gd name="connsiteX4" fmla="*/ 2508932 w 2508932"/>
                <a:gd name="connsiteY4" fmla="*/ 2501550 h 25015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508932" h="2501550">
                  <a:moveTo>
                    <a:pt x="2508932" y="2501550"/>
                  </a:moveTo>
                  <a:lnTo>
                    <a:pt x="0" y="2501550"/>
                  </a:lnTo>
                  <a:lnTo>
                    <a:pt x="0" y="1148841"/>
                  </a:lnTo>
                  <a:lnTo>
                    <a:pt x="531517" y="0"/>
                  </a:lnTo>
                  <a:lnTo>
                    <a:pt x="2508932" y="2501550"/>
                  </a:lnTo>
                  <a:close/>
                </a:path>
              </a:pathLst>
            </a:custGeom>
            <a:solidFill>
              <a:srgbClr val="E2DFC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2"/>
                </a:solidFill>
              </a:endParaRPr>
            </a:p>
          </p:txBody>
        </p:sp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2F359338-0AA2-A49E-B0A1-A042CE3D667B}"/>
                </a:ext>
              </a:extLst>
            </p:cNvPr>
            <p:cNvSpPr/>
            <p:nvPr/>
          </p:nvSpPr>
          <p:spPr>
            <a:xfrm rot="10800000">
              <a:off x="3680272" y="1352707"/>
              <a:ext cx="2320007" cy="5014556"/>
            </a:xfrm>
            <a:custGeom>
              <a:avLst/>
              <a:gdLst>
                <a:gd name="connsiteX0" fmla="*/ 0 w 2320007"/>
                <a:gd name="connsiteY0" fmla="*/ 5014556 h 5014556"/>
                <a:gd name="connsiteX1" fmla="*/ 0 w 2320007"/>
                <a:gd name="connsiteY1" fmla="*/ 0 h 5014556"/>
                <a:gd name="connsiteX2" fmla="*/ 2320007 w 2320007"/>
                <a:gd name="connsiteY2" fmla="*/ 0 h 5014556"/>
                <a:gd name="connsiteX3" fmla="*/ 531518 w 2320007"/>
                <a:gd name="connsiteY3" fmla="*/ 3865713 h 5014556"/>
                <a:gd name="connsiteX4" fmla="*/ 1 w 2320007"/>
                <a:gd name="connsiteY4" fmla="*/ 3193313 h 5014556"/>
                <a:gd name="connsiteX5" fmla="*/ 1 w 2320007"/>
                <a:gd name="connsiteY5" fmla="*/ 5014554 h 5014556"/>
                <a:gd name="connsiteX6" fmla="*/ 0 w 2320007"/>
                <a:gd name="connsiteY6" fmla="*/ 5014556 h 50145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320007" h="5014556">
                  <a:moveTo>
                    <a:pt x="0" y="5014556"/>
                  </a:moveTo>
                  <a:lnTo>
                    <a:pt x="0" y="0"/>
                  </a:lnTo>
                  <a:lnTo>
                    <a:pt x="2320007" y="0"/>
                  </a:lnTo>
                  <a:lnTo>
                    <a:pt x="531518" y="3865713"/>
                  </a:lnTo>
                  <a:lnTo>
                    <a:pt x="1" y="3193313"/>
                  </a:lnTo>
                  <a:lnTo>
                    <a:pt x="1" y="5014554"/>
                  </a:lnTo>
                  <a:lnTo>
                    <a:pt x="0" y="501455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800" dirty="0">
                <a:solidFill>
                  <a:schemeClr val="tx2"/>
                </a:solidFill>
              </a:endParaRPr>
            </a:p>
          </p:txBody>
        </p:sp>
      </p:grpSp>
      <p:sp>
        <p:nvSpPr>
          <p:cNvPr id="2" name="Slide Title">
            <a:extLst>
              <a:ext uri="{FF2B5EF4-FFF2-40B4-BE49-F238E27FC236}">
                <a16:creationId xmlns:a16="http://schemas.microsoft.com/office/drawing/2014/main" id="{A4407840-F6A4-4638-BB2F-9FBAA1A814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304801"/>
            <a:ext cx="11277600" cy="678611"/>
          </a:xfrm>
          <a:prstGeom prst="rect">
            <a:avLst/>
          </a:prstGeom>
        </p:spPr>
        <p:txBody>
          <a:bodyPr anchor="ctr"/>
          <a:lstStyle>
            <a:lvl1pPr>
              <a:defRPr sz="2400"/>
            </a:lvl1pPr>
          </a:lstStyle>
          <a:p>
            <a:r>
              <a:rPr lang="en-US" dirty="0"/>
              <a:t>Slide Title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D13536C2-DC17-4031-9948-17E37EF991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457200" y="1276710"/>
            <a:ext cx="11277600" cy="497169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Slide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6" name="Appendix Link">
            <a:extLst>
              <a:ext uri="{FF2B5EF4-FFF2-40B4-BE49-F238E27FC236}">
                <a16:creationId xmlns:a16="http://schemas.microsoft.com/office/drawing/2014/main" id="{B99614B3-68E1-0DE1-8128-450F1A4F372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498848" y="6336792"/>
            <a:ext cx="3206496" cy="192024"/>
          </a:xfrm>
        </p:spPr>
        <p:txBody>
          <a:bodyPr anchor="ctr">
            <a:noAutofit/>
          </a:bodyPr>
          <a:lstStyle>
            <a:lvl1pPr algn="ctr">
              <a:defRPr sz="900"/>
            </a:lvl1pPr>
            <a:lvl2pPr>
              <a:defRPr sz="900"/>
            </a:lvl2pPr>
            <a:lvl3pPr>
              <a:defRPr sz="900"/>
            </a:lvl3pPr>
            <a:lvl4pPr>
              <a:defRPr sz="900"/>
            </a:lvl4pPr>
            <a:lvl5pPr>
              <a:defRPr sz="900"/>
            </a:lvl5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Add text alternative link, if needed.</a:t>
            </a:r>
          </a:p>
        </p:txBody>
      </p:sp>
      <p:sp>
        <p:nvSpPr>
          <p:cNvPr id="10" name="Image Credit">
            <a:extLst>
              <a:ext uri="{FF2B5EF4-FFF2-40B4-BE49-F238E27FC236}">
                <a16:creationId xmlns:a16="http://schemas.microsoft.com/office/drawing/2014/main" id="{01A60C2A-770F-089E-ED18-3A2EE77616F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082800" y="6684264"/>
            <a:ext cx="9296400" cy="173736"/>
          </a:xfrm>
        </p:spPr>
        <p:txBody>
          <a:bodyPr anchor="ctr">
            <a:noAutofit/>
          </a:bodyPr>
          <a:lstStyle>
            <a:lvl1pPr algn="r">
              <a:defRPr sz="800"/>
            </a:lvl1pPr>
            <a:lvl2pPr algn="r">
              <a:defRPr sz="800"/>
            </a:lvl2pPr>
            <a:lvl3pPr algn="r">
              <a:defRPr sz="800"/>
            </a:lvl3pPr>
            <a:lvl4pPr algn="r">
              <a:defRPr sz="800"/>
            </a:lvl4pPr>
            <a:lvl5pPr algn="r">
              <a:defRPr sz="800"/>
            </a:lvl5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Insert Image Credit Here</a:t>
            </a:r>
          </a:p>
        </p:txBody>
      </p:sp>
      <p:sp>
        <p:nvSpPr>
          <p:cNvPr id="3" name="Slide Number Placeholder">
            <a:extLst>
              <a:ext uri="{FF2B5EF4-FFF2-40B4-BE49-F238E27FC236}">
                <a16:creationId xmlns:a16="http://schemas.microsoft.com/office/drawing/2014/main" id="{745DF60F-BF33-428F-883B-9C19F83780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151E55-6873-49E2-B8D5-2F265E6F197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20801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80">
          <p15:clr>
            <a:srgbClr val="FBAE40"/>
          </p15:clr>
        </p15:guide>
        <p15:guide id="2" orient="horz" pos="360">
          <p15:clr>
            <a:srgbClr val="FBAE40"/>
          </p15:clr>
        </p15:guide>
        <p15:guide id="3" pos="264">
          <p15:clr>
            <a:srgbClr val="FBAE40"/>
          </p15:clr>
        </p15:guide>
        <p15:guide id="4" orient="horz" pos="21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286" y="614407"/>
            <a:ext cx="11309338" cy="11892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5" cy="367830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66308-2A9A-43A3-8189-DAED754C8691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558300" y="5956137"/>
            <a:ext cx="1052508" cy="365125"/>
          </a:xfrm>
        </p:spPr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9350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idden Slide Title">
            <a:extLst>
              <a:ext uri="{FF2B5EF4-FFF2-40B4-BE49-F238E27FC236}">
                <a16:creationId xmlns:a16="http://schemas.microsoft.com/office/drawing/2014/main" id="{D3229D0C-04EF-482F-B26C-8D49CD33DBE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67933" y="418392"/>
            <a:ext cx="3056137" cy="291823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hidden title here </a:t>
            </a:r>
          </a:p>
        </p:txBody>
      </p:sp>
      <p:pic>
        <p:nvPicPr>
          <p:cNvPr id="6" name="MGH Logo">
            <a:extLst>
              <a:ext uri="{FF2B5EF4-FFF2-40B4-BE49-F238E27FC236}">
                <a16:creationId xmlns:a16="http://schemas.microsoft.com/office/drawing/2014/main" id="{60DCFDF5-2A5B-440E-888A-BC0BFEF9FF5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949" y="1005698"/>
            <a:ext cx="3258105" cy="2443579"/>
          </a:xfrm>
          <a:prstGeom prst="rect">
            <a:avLst/>
          </a:prstGeom>
        </p:spPr>
      </p:pic>
      <p:sp>
        <p:nvSpPr>
          <p:cNvPr id="9" name="MGH Tagline">
            <a:extLst>
              <a:ext uri="{FF2B5EF4-FFF2-40B4-BE49-F238E27FC236}">
                <a16:creationId xmlns:a16="http://schemas.microsoft.com/office/drawing/2014/main" id="{F040BF5C-A78D-440C-93DF-72F3F641F3F1}"/>
              </a:ext>
            </a:extLst>
          </p:cNvPr>
          <p:cNvSpPr txBox="1"/>
          <p:nvPr userDrawn="1"/>
        </p:nvSpPr>
        <p:spPr>
          <a:xfrm>
            <a:off x="2307662" y="3796683"/>
            <a:ext cx="7576677" cy="4690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4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Because learning changes everything.</a:t>
            </a:r>
            <a:r>
              <a:rPr kumimoji="0" lang="en-US" sz="1400" b="0" i="0" u="none" strike="noStrike" kern="1200" cap="none" spc="40" normalizeH="0" baseline="6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+mn-cs"/>
              </a:rPr>
              <a:t>®</a:t>
            </a:r>
            <a:endParaRPr kumimoji="0" lang="en-US" sz="2400" b="0" i="0" u="none" strike="noStrike" kern="1200" cap="none" spc="40" normalizeH="0" baseline="6000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MGH URL">
            <a:extLst>
              <a:ext uri="{FF2B5EF4-FFF2-40B4-BE49-F238E27FC236}">
                <a16:creationId xmlns:a16="http://schemas.microsoft.com/office/drawing/2014/main" id="{2215B5DD-E18E-478F-81B9-79BA83A9A251}"/>
              </a:ext>
            </a:extLst>
          </p:cNvPr>
          <p:cNvSpPr txBox="1"/>
          <p:nvPr userDrawn="1"/>
        </p:nvSpPr>
        <p:spPr>
          <a:xfrm>
            <a:off x="4358781" y="5329121"/>
            <a:ext cx="347444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www.mheducation.com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91892E2-935E-4CF8-A8C9-889BC59AE0F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245533" y="6551614"/>
            <a:ext cx="11745384" cy="17938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07664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3043910"/>
            <a:ext cx="11029615" cy="149750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FC51178D-1D9D-49FF-BA4D-77D5F3F2ABE7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0960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422390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8417" y="2228003"/>
            <a:ext cx="5422392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A73D5F-7352-4D75-84BB-BEEE96694360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541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>
            <a:spLocks noChangeAspect="1"/>
          </p:cNvSpPr>
          <p:nvPr/>
        </p:nvSpPr>
        <p:spPr>
          <a:xfrm>
            <a:off x="445982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87219" y="2250892"/>
            <a:ext cx="5087075" cy="536005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3735" y="2250892"/>
            <a:ext cx="5087073" cy="553373"/>
          </a:xfrm>
        </p:spPr>
        <p:txBody>
          <a:bodyPr anchor="b">
            <a:noAutofit/>
          </a:bodyPr>
          <a:lstStyle>
            <a:lvl1pPr marL="0" indent="0">
              <a:buNone/>
              <a:defRPr sz="2200" b="0">
                <a:solidFill>
                  <a:schemeClr val="accent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709" y="2926052"/>
            <a:ext cx="5393100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EC2FA-EF00-4A47-8C60-11D9B66273AB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162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440683" y="606554"/>
            <a:ext cx="11300036" cy="12588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03762-E4E4-41FB-87AC-4875A8A25370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3067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153EE-997E-48D6-BC05-B28D307B015C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68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5141973"/>
            <a:ext cx="11298200" cy="127470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5262296"/>
            <a:ext cx="4909445" cy="689514"/>
          </a:xfrm>
        </p:spPr>
        <p:txBody>
          <a:bodyPr anchor="ctr"/>
          <a:lstStyle>
            <a:lvl1pPr algn="l">
              <a:defRPr sz="20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7816" y="601200"/>
            <a:ext cx="11292840" cy="4204800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40823" y="5262296"/>
            <a:ext cx="5869987" cy="689515"/>
          </a:xfrm>
        </p:spPr>
        <p:txBody>
          <a:bodyPr anchor="ctr">
            <a:normAutofit/>
          </a:bodyPr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E67CB83A-8CDA-4EB5-9F88-80628B7C644C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9112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599725"/>
            <a:ext cx="11290859" cy="355725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598671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FEB533-51F5-4A09-A69B-BDA5FA92A366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073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3"/>
            <a:ext cx="11029616" cy="35227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5956137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64819377-49A4-4FAF-9376-1B9935A96765}" type="datetime1">
              <a:rPr lang="en-US" smtClean="0"/>
              <a:t>3/20/2026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5951811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accent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5956137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2"/>
                </a:solidFill>
              </a:defRPr>
            </a:lvl1pPr>
          </a:lstStyle>
          <a:p>
            <a:fld id="{7128DA7F-F6FE-453F-B8BB-1900E7257DA6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245226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  <p:sldLayoutId id="2147483839" r:id="rId12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28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800" kern="1200">
          <a:solidFill>
            <a:schemeClr val="tx2"/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600" kern="1200">
          <a:solidFill>
            <a:schemeClr val="tx2"/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2"/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Placeholder">
            <a:extLst>
              <a:ext uri="{FF2B5EF4-FFF2-40B4-BE49-F238E27FC236}">
                <a16:creationId xmlns:a16="http://schemas.microsoft.com/office/drawing/2014/main" id="{881C4C4E-EEEF-442A-AE3B-63C7E062F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36257"/>
            <a:ext cx="11277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 goes here</a:t>
            </a:r>
          </a:p>
        </p:txBody>
      </p:sp>
      <p:sp>
        <p:nvSpPr>
          <p:cNvPr id="5" name="Text Placeholder">
            <a:extLst>
              <a:ext uri="{FF2B5EF4-FFF2-40B4-BE49-F238E27FC236}">
                <a16:creationId xmlns:a16="http://schemas.microsoft.com/office/drawing/2014/main" id="{4F2C87DD-ADFA-433D-B7C8-4E9E42BC9E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273877"/>
            <a:ext cx="11277600" cy="494437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2" name="Slide Number Placeholder">
            <a:extLst>
              <a:ext uri="{FF2B5EF4-FFF2-40B4-BE49-F238E27FC236}">
                <a16:creationId xmlns:a16="http://schemas.microsoft.com/office/drawing/2014/main" id="{C2E4AF62-4201-4F5D-966F-4A59CD13C9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01883" y="6673531"/>
            <a:ext cx="474453" cy="161396"/>
          </a:xfrm>
          <a:prstGeom prst="rect">
            <a:avLst/>
          </a:prstGeom>
        </p:spPr>
        <p:txBody>
          <a:bodyPr vert="horz" lIns="45720" tIns="45720" rIns="4572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68151E55-6873-49E2-B8D5-2F265E6F197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Short Copyright">
            <a:extLst>
              <a:ext uri="{FF2B5EF4-FFF2-40B4-BE49-F238E27FC236}">
                <a16:creationId xmlns:a16="http://schemas.microsoft.com/office/drawing/2014/main" id="{286672F0-EFBD-F477-833D-074BA85D520A}"/>
              </a:ext>
            </a:extLst>
          </p:cNvPr>
          <p:cNvSpPr txBox="1"/>
          <p:nvPr userDrawn="1"/>
        </p:nvSpPr>
        <p:spPr>
          <a:xfrm>
            <a:off x="287544" y="6619890"/>
            <a:ext cx="1644771" cy="215444"/>
          </a:xfrm>
          <a:prstGeom prst="rect">
            <a:avLst/>
          </a:prstGeom>
          <a:noFill/>
        </p:spPr>
        <p:txBody>
          <a:bodyPr wrap="square" lIns="45720" rIns="45720" rtlCol="0" anchor="ctr">
            <a:spAutoFit/>
          </a:bodyPr>
          <a:lstStyle/>
          <a:p>
            <a:r>
              <a:rPr lang="en-US" sz="800" b="0" dirty="0">
                <a:solidFill>
                  <a:schemeClr val="tx1"/>
                </a:solidFill>
              </a:rPr>
              <a:t>© McGraw Hill LLC</a:t>
            </a:r>
          </a:p>
        </p:txBody>
      </p:sp>
    </p:spTree>
    <p:extLst>
      <p:ext uri="{BB962C8B-B14F-4D97-AF65-F5344CB8AC3E}">
        <p14:creationId xmlns:p14="http://schemas.microsoft.com/office/powerpoint/2010/main" val="3683504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3" r:id="rId1"/>
    <p:sldLayoutId id="2147483844" r:id="rId2"/>
    <p:sldLayoutId id="2147483845" r:id="rId3"/>
    <p:sldLayoutId id="2147483846" r:id="rId4"/>
    <p:sldLayoutId id="2147483847" r:id="rId5"/>
    <p:sldLayoutId id="2147483848" r:id="rId6"/>
    <p:sldLayoutId id="2147483849" r:id="rId7"/>
    <p:sldLayoutId id="2147483850" r:id="rId8"/>
  </p:sldLayoutIdLst>
  <p:hf hdr="0" dt="0"/>
  <p:txStyles>
    <p:titleStyle>
      <a:lvl1pPr algn="ctr" defTabSz="914400" rtl="0" eaLnBrk="1" latinLnBrk="0" hangingPunct="1">
        <a:lnSpc>
          <a:spcPct val="100000"/>
        </a:lnSpc>
        <a:spcBef>
          <a:spcPct val="0"/>
        </a:spcBef>
        <a:buNone/>
        <a:defRPr sz="2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Tx/>
        <a:buFont typeface="Arial" panose="020B0604020202020204" pitchFamily="34" charset="0"/>
        <a:buNone/>
        <a:tabLst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344488" indent="-34290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ClrTx/>
        <a:buFont typeface="Arial" panose="020B0604020202020204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517525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741363" indent="-285750" algn="l" defTabSz="914400" rtl="0" eaLnBrk="1" latinLnBrk="0" hangingPunct="1">
        <a:lnSpc>
          <a:spcPct val="100000"/>
        </a:lnSpc>
        <a:spcBef>
          <a:spcPts val="800"/>
        </a:spcBef>
        <a:spcAft>
          <a:spcPts val="800"/>
        </a:spcAft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971550" indent="-285750" algn="l" defTabSz="914400" rtl="0" eaLnBrk="1" latinLnBrk="0" hangingPunct="1">
        <a:lnSpc>
          <a:spcPct val="100000"/>
        </a:lnSpc>
        <a:spcBef>
          <a:spcPts val="8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orient="horz" pos="192">
          <p15:clr>
            <a:srgbClr val="F26B43"/>
          </p15:clr>
        </p15:guide>
        <p15:guide id="6" pos="216">
          <p15:clr>
            <a:srgbClr val="F26B43"/>
          </p15:clr>
        </p15:guide>
        <p15:guide id="7" pos="5544">
          <p15:clr>
            <a:srgbClr val="F26B43"/>
          </p15:clr>
        </p15:guide>
        <p15:guide id="9" orient="horz" pos="4211">
          <p15:clr>
            <a:srgbClr val="F26B43"/>
          </p15:clr>
        </p15:guide>
        <p15:guide id="10" orient="horz" pos="624">
          <p15:clr>
            <a:srgbClr val="F26B43"/>
          </p15:clr>
        </p15:guide>
        <p15:guide id="11" orient="horz" pos="4104">
          <p15:clr>
            <a:srgbClr val="F26B43"/>
          </p15:clr>
        </p15:guide>
        <p15:guide id="12" orient="horz" pos="864">
          <p15:clr>
            <a:srgbClr val="F26B43"/>
          </p15:clr>
        </p15:guide>
        <p15:guide id="13" orient="horz" pos="36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984">
          <p15:clr>
            <a:srgbClr val="F26B43"/>
          </p15:clr>
        </p15:guide>
        <p15:guide id="16" pos="5376">
          <p15:clr>
            <a:srgbClr val="F26B43"/>
          </p15:clr>
        </p15:guide>
        <p15:guide id="17" pos="2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alienuniverseitalia.com/2018/08/11/la-disney-e-pronta-a-ridimensionare-i-film-non-family-friendly-della-fox-dopo-lacquisizione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sa/3.0/" TargetMode="Externa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6">
            <a:extLst>
              <a:ext uri="{FF2B5EF4-FFF2-40B4-BE49-F238E27FC236}">
                <a16:creationId xmlns:a16="http://schemas.microsoft.com/office/drawing/2014/main" id="{4B526CBF-0AA4-49A9-B305-EE0AF3AF6D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Graphic 6">
            <a:extLst>
              <a:ext uri="{FF2B5EF4-FFF2-40B4-BE49-F238E27FC236}">
                <a16:creationId xmlns:a16="http://schemas.microsoft.com/office/drawing/2014/main" id="{D0C97962-9B04-4057-B188-11149357C5A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410" r="90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54" name="Group 48">
            <a:extLst>
              <a:ext uri="{FF2B5EF4-FFF2-40B4-BE49-F238E27FC236}">
                <a16:creationId xmlns:a16="http://schemas.microsoft.com/office/drawing/2014/main" id="{CC8B5139-02E6-4DEA-9CCE-962CAF0AF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38068" y="457200"/>
            <a:ext cx="3703320" cy="5935132"/>
            <a:chOff x="438068" y="457200"/>
            <a:chExt cx="3703320" cy="5935132"/>
          </a:xfrm>
        </p:grpSpPr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C0470BC0-AB0D-4A03-B4F1-5DDA9A31C1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618067"/>
              <a:ext cx="3702134" cy="5774265"/>
            </a:xfrm>
            <a:prstGeom prst="rect">
              <a:avLst/>
            </a:prstGeom>
            <a:solidFill>
              <a:schemeClr val="accent1">
                <a:alpha val="97000"/>
              </a:schemeClr>
            </a:solidFill>
            <a:ln w="6350" cmpd="sng"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SG"/>
            </a:p>
          </p:txBody>
        </p:sp>
        <p:sp>
          <p:nvSpPr>
            <p:cNvPr id="55" name="Rectangle 50">
              <a:extLst>
                <a:ext uri="{FF2B5EF4-FFF2-40B4-BE49-F238E27FC236}">
                  <a16:creationId xmlns:a16="http://schemas.microsoft.com/office/drawing/2014/main" id="{724A08B2-EC2C-4641-81BE-FE8B068BE1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38068" y="457200"/>
              <a:ext cx="3703320" cy="9499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SG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D45297A-70E3-4F5C-AA43-1D8C6B3C17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200" y="2142067"/>
            <a:ext cx="3412067" cy="2971801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800" dirty="0">
                <a:solidFill>
                  <a:srgbClr val="FFFFFF"/>
                </a:solidFill>
              </a:rPr>
              <a:t>Advanced Corporate Finance (LL4554V/LL5554V/LLJ5554V/LL6554V)</a:t>
            </a:r>
            <a:br>
              <a:rPr lang="en-US" sz="2800" dirty="0">
                <a:solidFill>
                  <a:srgbClr val="FFFFFF"/>
                </a:solidFill>
              </a:rPr>
            </a:br>
            <a:r>
              <a:rPr lang="en-US" sz="2800" dirty="0">
                <a:solidFill>
                  <a:srgbClr val="FFFFFF"/>
                </a:solidFill>
              </a:rPr>
              <a:t>12. mergers and acquisitions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F399D7-8786-400E-A7D4-C11F30DD6F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4200" y="5145513"/>
            <a:ext cx="3412067" cy="73882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000" cap="none" dirty="0">
                <a:solidFill>
                  <a:srgbClr val="EBEBEB"/>
                </a:solidFill>
              </a:rPr>
              <a:t>Kenneth Khoo</a:t>
            </a:r>
          </a:p>
          <a:p>
            <a:pPr>
              <a:lnSpc>
                <a:spcPct val="90000"/>
              </a:lnSpc>
            </a:pPr>
            <a:r>
              <a:rPr lang="en-US" sz="1000" cap="none" dirty="0">
                <a:solidFill>
                  <a:srgbClr val="EBEBEB"/>
                </a:solidFill>
              </a:rPr>
              <a:t>kenneth.khoo@nus.edu.sg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9180A0-7C01-47B5-8308-3D0F8B7C1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28DA7F-F6FE-453F-B8BB-1900E7257DA6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1499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Complementary Resources and Corporate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Complementary resources:</a:t>
            </a:r>
            <a:r>
              <a:rPr sz="2000"/>
              <a:t> each firm has what the other needs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Disney acquired Pixar (2006): Pixar’s animation expertise + Disney’s marketing and merchandising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Pharma firms acquiring biotech startups for pipeline drugs (e.g., Bristol Myers Squibb / IFM Therapeutics, 2017)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Changes in corporate control:</a:t>
            </a:r>
            <a:r>
              <a:rPr sz="2000"/>
              <a:t> replacing underperforming managers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Poorly run firms are natural takeover targets — new management can cut costs and improve operations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In the year after a takeover, the CEO is 4x more likely to be replaced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Acquired firms’ stock typically lagged their industry by 15% in the four years before acquisition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Replacing management via acquisition should be a last resort — board changes or proxy fights are cheaper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Synergy Potential Does Not Guarantee Success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Integrating two firms with different processes, accounting, and cultures is extremely complex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Mizuho Bank (Japan, 2002):</a:t>
            </a:r>
            <a:r>
              <a:rPr sz="2000"/>
              <a:t> three banks merged to form $1.5T bank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IT integration fiasco: 7,000 ATMs failed, 60,000 accounts double-debited, millions of bills unpaid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Three different IT systems connected via “relay” computers instead of unified system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Daimler-Chrysler (1998):</a:t>
            </a:r>
            <a:r>
              <a:rPr sz="2000"/>
              <a:t> hailed as a model auto merger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Cultural clashes: pay gaps (Americans earned 2–4x more), decision-making styles, expense norms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Daimler sold Chrysler to Cerberus (2007) and paid $677M to offload it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Human assets go down in the elevator every night — unhappy employees will leave and never return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Value-Redistributing Mergers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9644DA-21E4-4D4B-B872-F14551490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l="484" r="8944" b="-1"/>
          <a:stretch>
            <a:fillRect/>
          </a:stretch>
        </p:blipFill>
        <p:spPr>
          <a:xfrm>
            <a:off x="657225" y="2361056"/>
            <a:ext cx="3305175" cy="36492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60545" y="2003461"/>
            <a:ext cx="7336583" cy="4556587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These mergers do not grow the pie — shareholders gain at the expense of other stakeholders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b="1" dirty="0"/>
              <a:t>Customers:</a:t>
            </a:r>
            <a:r>
              <a:rPr lang="en-US" dirty="0"/>
              <a:t> reduced competition → higher prices, less choice, lower service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5–7% of pharma acquisitions are “killer acquisitions” — buy the target solely to shut down its innovation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b="1" dirty="0"/>
              <a:t>Suppliers:</a:t>
            </a:r>
            <a:r>
              <a:rPr lang="en-US" dirty="0"/>
              <a:t> merged firm has greater bargaining power → lower prices to suppliers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b="1" dirty="0"/>
              <a:t>Employees:</a:t>
            </a:r>
            <a:r>
              <a:rPr lang="en-US" dirty="0"/>
              <a:t> less competition may allow lower wages; plant closures cause job losses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b="1" dirty="0"/>
              <a:t>Bondholders:</a:t>
            </a:r>
            <a:r>
              <a:rPr lang="en-US" dirty="0"/>
              <a:t> if the acquirer finances the merger with more debt, existing bondholders may lose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b="1" dirty="0"/>
              <a:t>Government:</a:t>
            </a:r>
            <a:r>
              <a:rPr lang="en-US" dirty="0"/>
              <a:t> debt-financed mergers generate tax shields; tax inversions shift domicile to lower-tax countries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Pfizer/Allergan ($160B, 2015): would have saved $1B/year in taxes — abandoned after new U.S. regulations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Value-Destroying Mergers: Deploying Surplus Cash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A mature company with surplus cash may buy a target in a growing industry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Rationale: “Put the spare cash to good use in a fast-growing sector”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But paying out cash via dividends or buybacks is better — shareholders can invest it themselves (DIY Principle)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/>
              <a:t>Example: HP acquired Autonomy ($11.1B, 2011)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HP had surplus cash and wanted to become a software/services company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Accounting irregularities + poor strategic rationale → HP wrote down $8.8B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Dubious motives for merger that often destroy value: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Deploying surplus cash, boosting EPS, lowering borrowing costs, and management motives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The EPS Accretion/Dilution Trap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Investment bankers often analyze whether a merger is accretive or dilutive to EPS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A company can increase EPS by buying a target with a lower P/E ratio — even with zero synergies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/>
              <a:t>Prestige Pharma (P/E = 20) acquires Common Chemicals (P/E = 10):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Prestige: 100,000 shares, EPS = $2.00, price = $40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Common: 100,000 shares, EPS = $2.00, price = $20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Prestige issues 50,000 new shares to buy all of Common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Merged: 150,000 shares, earnings = $400,000, EPS = $2.67 (up from $2.00!)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But the stock price is unchanged at $40 — the P/E ratio falls from 20 to 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Why Higher EPS Does Not Mean Higher Price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sz="half" idx="1"/>
              </p:nvPr>
            </p:nvSpPr>
            <p:spPr/>
            <p:txBody>
              <a:bodyPr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𝑃</m:t>
                    </m:r>
                    <m:r>
                      <a:rPr lang="en-US">
                        <a:latin typeface="Cambria Math" panose="02040503050406030204"/>
                      </a:rPr>
                      <m:t>=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EPS</m:t>
                    </m:r>
                    <m:r>
                      <a:rPr lang="en-US">
                        <a:latin typeface="Cambria Math" panose="02040503050406030204"/>
                      </a:rPr>
                      <m:t>×</m:t>
                    </m:r>
                    <m:r>
                      <a:rPr lang="en-US">
                        <a:latin typeface="Cambria Math" panose="02040503050406030204"/>
                      </a:rPr>
                      <m:t>𝑃</m:t>
                    </m:r>
                    <m:r>
                      <a:rPr lang="en-US">
                        <a:latin typeface="Cambria Math" panose="02040503050406030204"/>
                      </a:rPr>
                      <m:t>/</m:t>
                    </m:r>
                    <m:r>
                      <a:rPr lang="en-US">
                        <a:latin typeface="Cambria Math" panose="02040503050406030204"/>
                      </a:rPr>
                      <m:t>𝐸</m:t>
                    </m:r>
                  </m:oMath>
                </a14:m>
                <a:endParaRPr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EPS rises but P/E falls → price unchanged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Before: $1 in Prestige buys $0.05 current earnings + rapid growth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Before: $1 in Common buys $0.10 current earnings + slow growth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After: $1 in merged firm buys $0.067 earnings + medium growth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Neither side gains or loses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The bootstrap effect cannot last forever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1"/>
              </p:nvPr>
            </p:nvSpPr>
            <p:spPr>
              <a:blipFill>
                <a:blip r:embed="rId2"/>
                <a:stretch>
                  <a:fillRect l="-56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slide13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88417" y="2238136"/>
            <a:ext cx="5422392" cy="3612781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Lower Borrowing Costs: Not a Valid Reason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Diversification reduces firm risk → bondholders accept a lower interest rate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sz="2000" b="1"/>
              <a:t>Example: Izy’s Ice Cream + Ursula’s Umbrellas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Separately: each worth $10 or $12 (sun/rain), each borrows $10M at 10% promised rate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Merged: always worth $22 (no risk), borrows $20M at 5% promised rate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Seems like shareholders win? No — shareholders still receive $1M in both states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The 10% promised rate was not the true cost — lenders got paid in full only half the time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True expected return was 5% both before and after the merger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Diversification means each firm guarantees the other’s debt — a gift to bondholders, not to shareholders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When Financial Synergies May Be Valid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While lower borrowing costs per se don’t create value, related reasons may: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Bankruptcy costs:</a:t>
            </a:r>
            <a:r>
              <a:rPr sz="2000"/>
              <a:t> if bankruptcy is costly, reducing its probability creates real value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The merged firm never defaults in the Izy/Ursula example, avoiding deadweight costs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Tax shields:</a:t>
            </a:r>
            <a:r>
              <a:rPr sz="2000"/>
              <a:t> the merged firm can take on more debt without bankruptcy risk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Merged firm can borrow up to $22/1.05 = $20.95M vs. individual firms capped at $10/1.10 = $9.09M each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More debt = more interest tax shields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Issue costs:</a:t>
            </a:r>
            <a:r>
              <a:rPr sz="2000"/>
              <a:t> economies of scale in making fewer, larger debt issues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These are “icing on the cake” — they rarely justify the 20–40% acquisition premium on their own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Management Motives for Mergers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9644DA-21E4-4D4B-B872-F14551490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l="9428" r="-1" b="-1"/>
          <a:stretch>
            <a:fillRect/>
          </a:stretch>
        </p:blipFill>
        <p:spPr>
          <a:xfrm>
            <a:off x="657225" y="2361056"/>
            <a:ext cx="3305175" cy="36492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b="1" dirty="0"/>
              <a:t>Size:</a:t>
            </a:r>
            <a:r>
              <a:rPr lang="en-US" sz="1700" dirty="0"/>
              <a:t> CEOs enjoy more pay and prestige from running larger firms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b="1" dirty="0"/>
              <a:t>Pay:</a:t>
            </a:r>
            <a:r>
              <a:rPr lang="en-US" sz="1700" dirty="0"/>
              <a:t> ~40% of acquiring firms give CEOs a cash bonus just for completing the deal (Grinstein &amp; Hribar 2004)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Vodafone CEO: £10M for buying Mannesmann; Chase CEO: $20M bonus for buying J.P. Morgan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b="1" dirty="0"/>
              <a:t>Private benefits:</a:t>
            </a:r>
            <a:r>
              <a:rPr lang="en-US" sz="1700" dirty="0"/>
              <a:t> managers may merge to enter an exciting sector or acquire people they admire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Block (Square) bought Tidal — critics argued the motive was for Jack Dorsey to work with Jay-Z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b="1" dirty="0"/>
              <a:t>Diversification:</a:t>
            </a:r>
            <a:r>
              <a:rPr lang="en-US" sz="1700" dirty="0"/>
              <a:t> does not help shareholders, but reduces the CEO’s personal risk of being fired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b="1" dirty="0"/>
              <a:t>Overconfidence (hubris):</a:t>
            </a:r>
            <a:r>
              <a:rPr lang="en-US" sz="1700" dirty="0"/>
              <a:t> CEOs lauded in the media make more frequent acquisitions at higher premiums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Warren Buffett: “Many managerial princesses remain confident about the potency of their kisses — even after their backyards are knee-deep in unresponsive toads”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Estimating Merger Gains and Costs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Economic gain</a:t>
                </a:r>
                <a:r>
                  <a:rPr sz="2000" dirty="0"/>
                  <a:t> from the merger: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Gain</m:t>
                    </m:r>
                    <m:r>
                      <a:rPr lang="en-US">
                        <a:latin typeface="Cambria Math" panose="02040503050406030204"/>
                      </a:rPr>
                      <m:t>=</m:t>
                    </m:r>
                    <m:r>
                      <a:rPr lang="en-US">
                        <a:latin typeface="Cambria Math" panose="02040503050406030204"/>
                      </a:rPr>
                      <m:t>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−(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+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)</m:t>
                    </m:r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The gain is positive only if the combined firm is worth more than the sum of its parts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Cost</a:t>
                </a:r>
                <a:r>
                  <a:rPr sz="2000" dirty="0"/>
                  <a:t> to the acquirer = acquisition premium paid to target shareholders: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Cost</m:t>
                    </m:r>
                    <m:r>
                      <a:rPr lang="en-US">
                        <a:latin typeface="Cambria Math" panose="02040503050406030204"/>
                      </a:rPr>
                      <m:t>=</m:t>
                    </m:r>
                    <m:r>
                      <a:rPr lang="en-US">
                        <a:latin typeface="Cambria Math" panose="02040503050406030204"/>
                      </a:rPr>
                      <m:t>𝑃</m:t>
                    </m:r>
                    <m:r>
                      <a:rPr lang="en-US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 dirty="0"/>
                  <a:t>NPV</a:t>
                </a:r>
                <a:r>
                  <a:rPr sz="2000" dirty="0"/>
                  <a:t> of the merger to the acquirer: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NPV</m:t>
                    </m:r>
                    <m:r>
                      <a:rPr lang="en-US">
                        <a:latin typeface="Cambria Math" panose="02040503050406030204"/>
                      </a:rPr>
                      <m:t>=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Gain</m:t>
                    </m:r>
                    <m:r>
                      <a:rPr lang="en-US">
                        <a:latin typeface="Cambria Math" panose="02040503050406030204"/>
                      </a:rPr>
                      <m:t>−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Cost</m:t>
                    </m:r>
                    <m:r>
                      <a:rPr lang="en-US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−</m:t>
                    </m:r>
                    <m:r>
                      <a:rPr lang="en-US">
                        <a:latin typeface="Cambria Math" panose="02040503050406030204"/>
                      </a:rPr>
                      <m:t>𝑃</m:t>
                    </m:r>
                  </m:oMath>
                </a14:m>
                <a:endParaRPr sz="2000" dirty="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dirty="0"/>
                  <a:t>Analogy: renovating your house is worth it if new house value &gt; old house value + renovation costs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Today’s 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sz="2200" b="1" dirty="0"/>
              <a:t>Mergers and Acquisitions</a:t>
            </a:r>
            <a:endParaRPr lang="en-US" sz="2200" b="1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200" dirty="0"/>
              <a:t>Merger types and merger waves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200" dirty="0"/>
              <a:t>Value-creating mergers: genuine sources of synergy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200" dirty="0"/>
              <a:t>Value-redistributing mergers: who loses?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200" dirty="0"/>
              <a:t>Value-destroying mergers: dubious motives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200" dirty="0"/>
              <a:t>Estimating merger gains and costs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200" dirty="0"/>
              <a:t>Mechanics: antitrust</a:t>
            </a:r>
            <a:r>
              <a:rPr lang="en-US" sz="2200" dirty="0"/>
              <a:t>, form, and the law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Friendly vs hostile takeovers</a:t>
            </a:r>
            <a:endParaRPr sz="2000" dirty="0"/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200" dirty="0"/>
              <a:t>Takeovers and the market for corporate control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200" dirty="0"/>
              <a:t>Who gains and who loses from mergers?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NPV When the Merger Is Financed by Cash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/>
                  <a:t>Example:</a:t>
                </a:r>
                <a:r>
                  <a:rPr sz="200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=$200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r>
                  <a:rPr sz="200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=$50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r>
                  <a:rPr sz="2000"/>
                  <a:t>, synergies = $20M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=200+50+20=$270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endParaRPr sz="200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A buys T for $65M cash: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Cost</m:t>
                    </m:r>
                    <m:r>
                      <a:rPr lang="en-US">
                        <a:latin typeface="Cambria Math" panose="02040503050406030204"/>
                      </a:rPr>
                      <m:t>=65−50=$15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r>
                  <a:rPr sz="2000"/>
                  <a:t> (target shareholders gain $15M)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NPV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to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A</m:t>
                    </m:r>
                    <m:r>
                      <a:rPr lang="en-US">
                        <a:latin typeface="Cambria Math" panose="02040503050406030204"/>
                      </a:rPr>
                      <m:t>=20−15=+$5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endParaRPr sz="200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/>
                  <a:t>Check:</a:t>
                </a:r>
                <a:r>
                  <a:rPr sz="2000"/>
                  <a:t> A starts with $200M, ends with $270M firm, pays out $65M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NPV</m:t>
                    </m:r>
                    <m:r>
                      <a:rPr lang="en-US">
                        <a:latin typeface="Cambria Math" panose="02040503050406030204"/>
                      </a:rPr>
                      <m:t>=270−200−65=+$5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endParaRPr sz="200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Announcement effect: T’s stock jumps 30% ($50M → $65M); A’s rises only 2.5% ($200M → $205M)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NPV When the Merger Is Financed by Stock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If target shareholders receive fraction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𝑥</m:t>
                    </m:r>
                  </m:oMath>
                </a14:m>
                <a:r>
                  <a:rPr sz="2000"/>
                  <a:t> of the combined firm: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𝑃</m:t>
                    </m:r>
                    <m:r>
                      <a:rPr lang="en-US">
                        <a:latin typeface="Cambria Math" panose="02040503050406030204"/>
                      </a:rPr>
                      <m:t>=</m:t>
                    </m:r>
                    <m:r>
                      <a:rPr lang="en-US">
                        <a:latin typeface="Cambria Math" panose="02040503050406030204"/>
                      </a:rPr>
                      <m:t>𝑥</m:t>
                    </m:r>
                    <m:r>
                      <a:rPr lang="en-US">
                        <a:latin typeface="Cambria Math" panose="02040503050406030204"/>
                      </a:rPr>
                      <m:t>·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𝐴𝑇</m:t>
                        </m:r>
                      </m:sub>
                    </m:sSub>
                  </m:oMath>
                </a14:m>
                <a:endParaRPr sz="200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Cost</m:t>
                    </m:r>
                    <m:r>
                      <a:rPr lang="en-US">
                        <a:latin typeface="Cambria Math" panose="02040503050406030204"/>
                      </a:rPr>
                      <m:t>=</m:t>
                    </m:r>
                    <m:r>
                      <a:rPr lang="en-US">
                        <a:latin typeface="Cambria Math" panose="02040503050406030204"/>
                      </a:rPr>
                      <m:t>𝑥</m:t>
                    </m:r>
                    <m:r>
                      <a:rPr lang="en-US">
                        <a:latin typeface="Cambria Math" panose="02040503050406030204"/>
                      </a:rPr>
                      <m:t>·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</m:oMath>
                </a14:m>
                <a:endParaRPr sz="200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NPV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to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A</m:t>
                    </m:r>
                    <m:r>
                      <a:rPr lang="en-US">
                        <a:latin typeface="Cambria Math" panose="02040503050406030204"/>
                      </a:rPr>
                      <m:t>=(1−</m:t>
                    </m:r>
                    <m:r>
                      <a:rPr lang="en-US">
                        <a:latin typeface="Cambria Math" panose="02040503050406030204"/>
                      </a:rPr>
                      <m:t>𝑥</m:t>
                    </m:r>
                    <m:r>
                      <a:rPr lang="en-US">
                        <a:latin typeface="Cambria Math" panose="02040503050406030204"/>
                      </a:rPr>
                      <m:t>)·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−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endParaRPr sz="200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/>
                  <a:t>Same example:</a:t>
                </a:r>
                <a:r>
                  <a:rPr sz="2000"/>
                  <a:t> T gets 25% of the combined firm (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𝑥</m:t>
                    </m:r>
                    <m:r>
                      <a:rPr lang="en-US">
                        <a:latin typeface="Cambria Math" panose="02040503050406030204"/>
                      </a:rPr>
                      <m:t>=0.25</m:t>
                    </m:r>
                  </m:oMath>
                </a14:m>
                <a:r>
                  <a:rPr sz="2000"/>
                  <a:t>)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Cost</m:t>
                    </m:r>
                    <m:r>
                      <a:rPr lang="en-US">
                        <a:latin typeface="Cambria Math" panose="02040503050406030204"/>
                      </a:rPr>
                      <m:t>=0.25×270−50=$17.5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endParaRPr sz="200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NPV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to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A</m:t>
                    </m:r>
                    <m:r>
                      <a:rPr lang="en-US">
                        <a:latin typeface="Cambria Math" panose="02040503050406030204"/>
                      </a:rPr>
                      <m:t>=0.75×270−200=+$2.5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endParaRPr sz="200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With stock financing, the cost depends on the realized value of the merged firm — both sides share in the upside and downside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 r="-829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Cash vs. Stock: What Determines Method of Payment?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F9644DA-21E4-4D4B-B872-F14551490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solidFill>
            <a:srgbClr val="FFFFFF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r="9427" b="-1"/>
          <a:stretch>
            <a:fillRect/>
          </a:stretch>
        </p:blipFill>
        <p:spPr>
          <a:xfrm>
            <a:off x="657225" y="2361056"/>
            <a:ext cx="3305175" cy="3649219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b="1" dirty="0"/>
              <a:t>Trade-off theory factors:</a:t>
            </a:r>
            <a:r>
              <a:rPr lang="en-US" dirty="0"/>
              <a:t> cash (= more debt) is more likely when there are more profits to shield and lower bankruptcy/agency costs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lang="en-US" b="1" dirty="0"/>
              <a:t>Asymmetric information over acquirer’s standalone value: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If A’s managers think their stock is overvalued, they prefer stock financing (pecking order logic)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lang="en-US" b="1" dirty="0"/>
              <a:t>Asymmetric information over synergies: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If A’s managers expect large synergies, shares in the merged firm are worth more → prefer cash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Stock financing signals that the acquirer is pessimistic about synergies or its own value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b="1" dirty="0"/>
              <a:t>Empirical evidence:</a:t>
            </a:r>
            <a:r>
              <a:rPr lang="en-US" dirty="0"/>
              <a:t> stock-financed deals see acquirer stock fall ~1.5% on announcement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Cash deals see a small gain of ~0.4%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Valuing Synergies: Which Discount Rate?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Synergies are cash flows to the entire firm (not just equity) → do NOT use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𝐸</m:t>
                        </m:r>
                      </m:sub>
                    </m:sSub>
                  </m:oMath>
                </a14:m>
                <a:endParaRPr sz="200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/>
                  <a:t>If no additional debt is taken on:</a:t>
                </a:r>
                <a:r>
                  <a:rPr sz="2000"/>
                  <a:t> discount 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sz="2000"/>
                  <a:t> (asset cost of capital)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Synergies bear business risk but not financial risk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/>
                  <a:t>If additional debt is raised</a:t>
                </a:r>
                <a:r>
                  <a:rPr sz="2000"/>
                  <a:t> (proportional to overall D/V): discount at WACC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The extra debt generates tax shields, captured by WACC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  <a:buNone/>
                </a:pPr>
                <a:r>
                  <a:rPr sz="2000" b="1"/>
                  <a:t>Whose discount rate?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Not the bidder’s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sz="2000"/>
                  <a:t> — the discount rate depends on the risk of the cash flow, not who receives it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Target’s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sz="2000"/>
                  <a:t> if synergies come from improving the target (financial purchaser)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Blended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𝑟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𝐴</m:t>
                        </m:r>
                      </m:sub>
                    </m:sSub>
                  </m:oMath>
                </a14:m>
                <a:r>
                  <a:rPr sz="2000"/>
                  <a:t> if synergies come from both firms becoming more efficient (strategic merger)</a:t>
                </a:r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52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Watch Out for the Anticipation Premium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If investors expect T to be acquired, its market price already includes an anticipation premium: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𝑀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=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+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probability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of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acquisition</m:t>
                    </m:r>
                    <m:r>
                      <a:rPr lang="en-US">
                        <a:latin typeface="Cambria Math" panose="02040503050406030204"/>
                      </a:rPr>
                      <m:t>×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expected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premium</m:t>
                    </m:r>
                  </m:oMath>
                </a14:m>
                <a:endParaRPr sz="200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The standalone 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</m:oMath>
                </a14:m>
                <a:r>
                  <a:rPr sz="2000"/>
                  <a:t> may be well below the observed market value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 b="1"/>
                  <a:t>Example:</a:t>
                </a:r>
                <a:r>
                  <a:rPr sz="2000"/>
                  <a:t> A observes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𝑀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=$50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r>
                  <a:rPr sz="2000"/>
                  <a:t>, plans to pay $65M, estimates cost = $15M</a:t>
                </a:r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But if $10M is anticipation premium, true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=$40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endParaRPr sz="2000"/>
              </a:p>
              <a:p>
                <a:pPr lvl="1">
                  <a:spcBef>
                    <a:spcPts val="200"/>
                  </a:spcBef>
                  <a:spcAft>
                    <a:spcPts val="200"/>
                  </a:spcAft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True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 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cost</m:t>
                    </m:r>
                    <m:r>
                      <a:rPr lang="en-US">
                        <a:latin typeface="Cambria Math" panose="02040503050406030204"/>
                      </a:rPr>
                      <m:t>=65−40=$25</m:t>
                    </m:r>
                    <m:r>
                      <a:rPr lang="en-US">
                        <a:latin typeface="Cambria Math" panose="02040503050406030204"/>
                      </a:rPr>
                      <m:t>𝑀</m:t>
                    </m:r>
                  </m:oMath>
                </a14:m>
                <a:r>
                  <a:rPr sz="2000"/>
                  <a:t> &gt; synergies of $20M → negative NPV!</a:t>
                </a:r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Acquirer should go ahead only if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𝑃</m:t>
                    </m:r>
                    <m:r>
                      <a:rPr lang="en-US">
                        <a:latin typeface="Cambria Math" panose="02040503050406030204"/>
                      </a:rPr>
                      <m:t>≤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  <m:r>
                      <a:rPr lang="en-US">
                        <a:latin typeface="Cambria Math" panose="02040503050406030204"/>
                      </a:rPr>
                      <m:t>+</m:t>
                    </m:r>
                    <m:r>
                      <m:rPr>
                        <m:nor/>
                      </m:rPr>
                      <a:rPr lang="en-US">
                        <a:latin typeface="Cambria Math" panose="02040503050406030204"/>
                      </a:rPr>
                      <m:t>Gain</m:t>
                    </m:r>
                  </m:oMath>
                </a14:m>
                <a:endParaRPr sz="2000"/>
              </a:p>
              <a:p>
                <a:pPr>
                  <a:spcBef>
                    <a:spcPts val="200"/>
                  </a:spcBef>
                  <a:spcAft>
                    <a:spcPts val="200"/>
                  </a:spcAft>
                </a:pPr>
                <a:r>
                  <a:rPr sz="2000"/>
                  <a:t>Target will accept only if </a:t>
                </a:r>
                <a14:m>
                  <m:oMath xmlns:m="http://schemas.openxmlformats.org/officeDocument/2006/math">
                    <m:r>
                      <a:rPr lang="en-US">
                        <a:latin typeface="Cambria Math" panose="02040503050406030204"/>
                      </a:rPr>
                      <m:t>𝑃</m:t>
                    </m:r>
                    <m:r>
                      <a:rPr lang="en-US">
                        <a:latin typeface="Cambria Math" panose="02040503050406030204"/>
                      </a:rPr>
                      <m:t>≥</m:t>
                    </m:r>
                    <m:sSub>
                      <m:sSub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>
                            <a:latin typeface="Cambria Math" panose="02040503050406030204"/>
                          </a:rPr>
                          <m:t>𝑉</m:t>
                        </m:r>
                      </m:e>
                      <m:sub>
                        <m:r>
                          <a:rPr lang="en-US">
                            <a:latin typeface="Cambria Math" panose="02040503050406030204"/>
                          </a:rPr>
                          <m:t>𝑇</m:t>
                        </m:r>
                      </m:sub>
                    </m:sSub>
                  </m:oMath>
                </a14:m>
                <a:endParaRPr sz="2000"/>
              </a:p>
            </p:txBody>
          </p:sp>
        </mc:Choice>
        <mc:Fallback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276"/>
                </a:stretch>
              </a:blipFill>
            </p:spPr>
            <p:txBody>
              <a:bodyPr/>
              <a:lstStyle/>
              <a:p>
                <a:r>
                  <a:rPr lang="en-SG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Antitrust and Regulatory Barriers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1" y="2013735"/>
            <a:ext cx="7470607" cy="43202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b="1" dirty="0"/>
              <a:t>Clayton Act (1914):</a:t>
            </a:r>
            <a:r>
              <a:rPr lang="en-US" sz="1700" dirty="0"/>
              <a:t> forbids acquisitions that may substantially lessen competition or create a monopoly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Enforced by the Justice Department or the Federal Trade Commission (FTC)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b="1" dirty="0"/>
              <a:t>Hart-Scott-Rodino Act (1976):</a:t>
            </a:r>
            <a:r>
              <a:rPr lang="en-US" sz="1700" dirty="0"/>
              <a:t> acquisitions &gt; ~$75M must be reported to these agencies in advance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1700" b="1" dirty="0"/>
              <a:t>Examples of blocked/modified deals: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Penguin Random House / Simon &amp; Schuster ($2.2B, 2022) — blocked (harm to competition in publishing rights)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United Technologies / Raytheon (2020) — approved only after divesting military radios and GPS businesses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Booking Holdings / </a:t>
            </a:r>
            <a:r>
              <a:rPr lang="en-US" sz="1700" dirty="0" err="1"/>
              <a:t>eTraveli</a:t>
            </a:r>
            <a:r>
              <a:rPr lang="en-US" sz="1700" dirty="0"/>
              <a:t> (€1.63B, 2023) — blocked by EU (dominant position in hotel bookings)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CFIUS reviews foreign acquisitions for U.S. national security (e.g., blocked Broadcom/Qualcomm, 2018)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Similar considerations for SG under s 54 of the Competition Act.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l="5084" r="13151" b="3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dirty="0"/>
              <a:t>The Form of Acquisition</a:t>
            </a:r>
            <a:r>
              <a:rPr lang="en-US" sz="3000" dirty="0"/>
              <a:t> </a:t>
            </a:r>
            <a:r>
              <a:rPr lang="en-SG" sz="3200" dirty="0"/>
              <a:t>(The US / Delaware Model)</a:t>
            </a:r>
            <a:endParaRPr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82" y="1869897"/>
            <a:ext cx="11296436" cy="481858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2000" b="1" dirty="0"/>
              <a:t>Assuming a friendly board (more on hostile takeovers later):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Statutory (One-Step) Merger (DGCL 251):</a:t>
            </a:r>
            <a:r>
              <a:rPr lang="en-US" sz="2000" dirty="0"/>
              <a:t>The acquirer buys the entire target and merges it with itself or a subsidiary.</a:t>
            </a:r>
          </a:p>
          <a:p>
            <a:pPr lvl="1"/>
            <a:r>
              <a:rPr lang="en-US" sz="1800" dirty="0"/>
              <a:t>Mechanics: Automatically assumes all of the target’s assets and liabilities.</a:t>
            </a:r>
          </a:p>
          <a:p>
            <a:pPr lvl="1"/>
            <a:r>
              <a:rPr lang="en-US" sz="1800" dirty="0"/>
              <a:t>Approval: Requires approval of the target’s board and at least </a:t>
            </a:r>
            <a:r>
              <a:rPr lang="en-US" sz="1800" b="1" dirty="0"/>
              <a:t>50%</a:t>
            </a:r>
            <a:r>
              <a:rPr lang="en-US" sz="1800" dirty="0"/>
              <a:t> of the target’s shareholders + SEC proxy review process. Dissenting shareholders are bound but may seek appraisal rights in court. </a:t>
            </a:r>
            <a:r>
              <a:rPr lang="en-US" sz="1800" b="1" dirty="0"/>
              <a:t>Note: Shareholder meeting is required.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Two-Step Takeover (Tender Offer + Back-End Merger):</a:t>
            </a:r>
          </a:p>
          <a:p>
            <a:pPr lvl="1"/>
            <a:r>
              <a:rPr lang="en-US" sz="1800" dirty="0"/>
              <a:t>Step 1 (Tender Offer): Acquirer and target board sign a merger agreement; acquirer makes a tender offer directly to shareholders. Shareholders decide whether to sell. </a:t>
            </a:r>
          </a:p>
          <a:p>
            <a:pPr lvl="1"/>
            <a:r>
              <a:rPr lang="en-US" sz="1800" dirty="0"/>
              <a:t>Step 2 (The Back-End Merger): Under DGCL 251(h), if the acquirer successfully tenders at least 50% of the shares, they can immediately execute a “short-form” merger to squeeze out the remaining minority without a shareholder vote. </a:t>
            </a:r>
            <a:r>
              <a:rPr lang="en-US" sz="1800" b="1" dirty="0"/>
              <a:t>Note: No shareholder meeting is required.</a:t>
            </a:r>
            <a:endParaRPr lang="en-US" sz="1800" dirty="0"/>
          </a:p>
          <a:p>
            <a:pPr lvl="1"/>
            <a:r>
              <a:rPr lang="en-US" sz="1800" dirty="0"/>
              <a:t>Advantage: Much faster than a one-step statutory merger because you bypass the SEC proxy review process and the months-long wait for a shareholder meeting. (Note: If this is a controller buyout, </a:t>
            </a:r>
            <a:r>
              <a:rPr lang="en-US" sz="1800" i="1" dirty="0"/>
              <a:t>MFW</a:t>
            </a:r>
            <a:r>
              <a:rPr lang="en-US" sz="1800" dirty="0"/>
              <a:t>/SB 21 safe harbors apply)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b="1" dirty="0"/>
              <a:t>Acquisition of Assets:</a:t>
            </a:r>
            <a:r>
              <a:rPr lang="en-US" sz="2000" dirty="0"/>
              <a:t> Buy some or all of the target’s assets (e.g., a division). Payment goes to the target company, not its shareholders.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AC453B-0D4A-D07A-564D-4517DD56A8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4209E-8F4C-C198-C521-7575C06CA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dirty="0"/>
              <a:t>The Form of Acquisition</a:t>
            </a:r>
            <a:r>
              <a:rPr lang="en-US" sz="3000" dirty="0"/>
              <a:t> </a:t>
            </a:r>
            <a:r>
              <a:rPr lang="en-SG" sz="3200" dirty="0"/>
              <a:t>(The SG/UK Model)</a:t>
            </a:r>
            <a:endParaRPr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5DD907-2651-5D1C-E284-4D13CA6B5F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939" y="1854485"/>
            <a:ext cx="11322122" cy="47158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b="1" dirty="0"/>
              <a:t>Assuming a friendly board (more on hostile takeovers later):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Scheme of Arrangement (The “One-Step” Acquisition):</a:t>
            </a:r>
            <a:endParaRPr lang="en-US" dirty="0"/>
          </a:p>
          <a:p>
            <a:pPr lvl="1"/>
            <a:r>
              <a:rPr lang="en-US" dirty="0"/>
              <a:t>A court-sanctioned legal process where the acquirer buys 100% of the target's shares.</a:t>
            </a:r>
          </a:p>
          <a:p>
            <a:pPr lvl="1"/>
            <a:r>
              <a:rPr lang="en-US" dirty="0"/>
              <a:t>Approval: Requires approval by a "majority in number representing </a:t>
            </a:r>
            <a:r>
              <a:rPr lang="en-US" b="1" dirty="0"/>
              <a:t>75% in value</a:t>
            </a:r>
            <a:r>
              <a:rPr lang="en-US" dirty="0"/>
              <a:t>" of shareholders present and voting.</a:t>
            </a:r>
          </a:p>
          <a:p>
            <a:pPr lvl="1"/>
            <a:r>
              <a:rPr lang="en-US" dirty="0"/>
              <a:t>Mechanics: Must be sanctioned by the Courts. Once sanctioned, it legally binds all dissenting minority shareholders.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General Offer &amp; Squeeze-Out (The “Two-Step” Takeover):</a:t>
            </a:r>
            <a:endParaRPr lang="en-US" dirty="0"/>
          </a:p>
          <a:p>
            <a:pPr lvl="1"/>
            <a:r>
              <a:rPr lang="en-US" dirty="0"/>
              <a:t>Step 1 (General Offer): Acquirer makes a direct offer to target shareholders to buy their shares under the Takeover Code.</a:t>
            </a:r>
          </a:p>
          <a:p>
            <a:pPr lvl="1"/>
            <a:r>
              <a:rPr lang="en-US" dirty="0"/>
              <a:t>Step 2 (The Squeeze-Out): Under Section 215 of the Companies Act, if the acquirer receives acceptances for at least </a:t>
            </a:r>
            <a:r>
              <a:rPr lang="en-US" b="1" dirty="0"/>
              <a:t>90%</a:t>
            </a:r>
            <a:r>
              <a:rPr lang="en-US" dirty="0"/>
              <a:t> of the target's shares (excluding their initial stake), they can legally compel the remaining minority to sell.</a:t>
            </a:r>
          </a:p>
          <a:p>
            <a:pPr lvl="1"/>
            <a:r>
              <a:rPr lang="en-US" dirty="0"/>
              <a:t>The Friction Point: If the acquirer gains majority control (e.g., 60%) but falls short of 90%, they cannot force a merger; the minority shareholders remain indefinitely.</a:t>
            </a:r>
          </a:p>
          <a:p>
            <a:pPr marL="342900" indent="-342900">
              <a:buFont typeface="+mj-lt"/>
              <a:buAutoNum type="arabicPeriod"/>
            </a:pPr>
            <a:r>
              <a:rPr lang="en-US" b="1" dirty="0"/>
              <a:t>Acquisition of Assets: </a:t>
            </a:r>
            <a:r>
              <a:rPr lang="en-US" dirty="0"/>
              <a:t>Buy some or all of the target's underlying assets/business. Economic structure similar to the US, but major asset sales in SG are heavily regulated by listing rules (e.g., SGX requirements for “major transactions”).</a:t>
            </a:r>
          </a:p>
        </p:txBody>
      </p:sp>
    </p:spTree>
    <p:extLst>
      <p:ext uri="{BB962C8B-B14F-4D97-AF65-F5344CB8AC3E}">
        <p14:creationId xmlns:p14="http://schemas.microsoft.com/office/powerpoint/2010/main" val="5097838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The Market for Corporate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3" y="2380842"/>
            <a:ext cx="11029615" cy="3678303"/>
          </a:xfrm>
        </p:spPr>
        <p:txBody>
          <a:bodyPr>
            <a:no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The market for corporate control: mechanisms that match firms with the best owners and managers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b="1" dirty="0"/>
              <a:t>Ownership Structure &amp; Agency Costs: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The US Model: Dispersed ownership creates a primary conflict between Managers vs. Shareholders.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700" dirty="0"/>
              <a:t>The SG/Asia Model: Concentrated ownership (e.g., family blocks or state control) creates a primary conflict between Controlling Shareholders vs. Minority Shareholders.</a:t>
            </a:r>
            <a:r>
              <a:rPr sz="1700" dirty="0"/>
              <a:t> </a:t>
            </a:r>
            <a:endParaRPr lang="en-US" sz="1700" dirty="0"/>
          </a:p>
          <a:p>
            <a:r>
              <a:rPr lang="en-US" b="1" dirty="0"/>
              <a:t>Mechanisms to Change Management: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sz="1700" dirty="0"/>
              <a:t>Shareholder Voting:</a:t>
            </a:r>
          </a:p>
          <a:p>
            <a:pPr lvl="2"/>
            <a:r>
              <a:rPr lang="en-US" sz="1700" dirty="0"/>
              <a:t>US Approach: Proxy Contests. Shareholders wage expensive campaigns to vote in a new board, typically waiting for the annual meeting.</a:t>
            </a:r>
          </a:p>
          <a:p>
            <a:pPr lvl="2"/>
            <a:r>
              <a:rPr lang="en-US" sz="1700" dirty="0"/>
              <a:t>SG/UK Approach: EGM Requisitions. Shareholders holding a minority stake (e.g., 10%) can force an Extraordinary General Meeting at any time to remove directors via a simple ordinary resolution.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sz="1700" b="1" u="sng" dirty="0"/>
              <a:t>Takeovers: Another company acquires the firm.</a:t>
            </a:r>
          </a:p>
          <a:p>
            <a:pPr marL="666900" lvl="1" indent="-342900">
              <a:buFont typeface="+mj-lt"/>
              <a:buAutoNum type="arabicPeriod"/>
            </a:pPr>
            <a:r>
              <a:rPr lang="en-US" sz="1700" dirty="0"/>
              <a:t>Leveraged Buyouts (LBO): Private investors buy the firm (covered in Ch. 33).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FD72C6-1250-DBF1-700D-B0EFE22757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158636-C846-BBFE-42AE-EA5E26A72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The Market for Corporate Control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CBF8A-034A-0B29-CB1B-CCDFC5049A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Friendly Takeover: Target management advises shareholders to accept the acquirer's bid.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Hostile Takeover: Target management actively fights the bid.</a:t>
            </a:r>
          </a:p>
          <a:p>
            <a:pPr marL="0" indent="0">
              <a:spcBef>
                <a:spcPts val="200"/>
              </a:spcBef>
              <a:spcAft>
                <a:spcPts val="200"/>
              </a:spcAft>
              <a:buNone/>
            </a:pPr>
            <a:r>
              <a:rPr lang="en-US" sz="2000" b="1" dirty="0"/>
              <a:t>Why Hostile Bids are Expensive (A Jurisdictional Divide)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In the US (Delaware Law): Hostile bids </a:t>
            </a:r>
            <a:r>
              <a:rPr lang="en-US" sz="2000" b="1" dirty="0"/>
              <a:t>are expensive due to legal costs</a:t>
            </a:r>
            <a:r>
              <a:rPr lang="en-US" sz="2000" dirty="0"/>
              <a:t>. Acquirers must spend years in court fighting board-level defenses like the poison pill and staggered boards.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In Singapore &amp; the UK: Hostile bids are expensive </a:t>
            </a:r>
            <a:r>
              <a:rPr lang="en-US" sz="2000" b="1" dirty="0"/>
              <a:t>due to capital costs (takeover premiums).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Because the Takeover Code legally restricts the board from deploying poison pills, litigation is rare.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Instead, the acquirer must offer an overwhelmingly attractive premium directly to the institutional shareholders to secure control, which often triggers the costly requirement to make a Mandatory Offer for all remaining shares.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17927682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What Is a Merger?</a:t>
            </a:r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" y="2533078"/>
            <a:ext cx="3305175" cy="33051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A merger occurs when one company (the acquirer) buys another (the target) and forms one combined firm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Terms used interchangeably: merger, acquisition, takeover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“Merger” often used when firms are similar in size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“Acquisition” or “takeover” when the acquirer is much larger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In 2022, there were roughly 50,000 M&amp;A deals worldwide totaling $3.4 trillion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Mergers are typically the largest investment decisions a financial manager undertakes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Successful mergers can transform a company; unsuccessful ones can cripple it for a decade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 dirty="0"/>
              <a:t>Takeover </a:t>
            </a:r>
            <a:r>
              <a:rPr lang="en-SG" dirty="0" err="1"/>
              <a:t>Defenses</a:t>
            </a:r>
            <a:r>
              <a:rPr lang="en-SG" dirty="0"/>
              <a:t>: US vs. Singapore/UK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7225075" cy="3678303"/>
          </a:xfrm>
        </p:spPr>
        <p:txBody>
          <a:bodyPr>
            <a:normAutofit/>
          </a:bodyPr>
          <a:lstStyle/>
          <a:p>
            <a:r>
              <a:rPr lang="en-US" b="1" dirty="0"/>
              <a:t>The US Approach (Board-Centric Defenses)</a:t>
            </a:r>
            <a:endParaRPr lang="en-US" dirty="0"/>
          </a:p>
          <a:p>
            <a:r>
              <a:rPr lang="en-US" b="1" dirty="0"/>
              <a:t>Shark-Repellent Amendments:</a:t>
            </a:r>
            <a:r>
              <a:rPr lang="en-US" dirty="0"/>
              <a:t> Supermajority voting (e.g., 80% approval required), fair price formulas, or restricted voting rights for large </a:t>
            </a:r>
            <a:r>
              <a:rPr lang="en-US" dirty="0" err="1"/>
              <a:t>blockholders</a:t>
            </a:r>
            <a:r>
              <a:rPr lang="en-US" dirty="0"/>
              <a:t>.</a:t>
            </a:r>
          </a:p>
          <a:p>
            <a:r>
              <a:rPr lang="en-US" b="1" dirty="0"/>
              <a:t>The Poison Pill:</a:t>
            </a:r>
            <a:r>
              <a:rPr lang="en-US" dirty="0"/>
              <a:t> Existing shareholders get rights to buy shares at a steep discount if a bidder acquires a significant stake.</a:t>
            </a:r>
          </a:p>
          <a:p>
            <a:pPr lvl="1"/>
            <a:r>
              <a:rPr lang="en-US" i="1" dirty="0"/>
              <a:t>Result:</a:t>
            </a:r>
            <a:r>
              <a:rPr lang="en-US" dirty="0"/>
              <a:t> The bidder is excluded, and their control is massively diluted. Can be deployed quickly as a “morning-after pill.”</a:t>
            </a:r>
          </a:p>
          <a:p>
            <a:r>
              <a:rPr lang="en-US" b="1" dirty="0"/>
              <a:t>Other Defenses:</a:t>
            </a:r>
            <a:r>
              <a:rPr lang="en-US" dirty="0"/>
              <a:t> Asset restructuring (selling the “crown jewels”) or liability restructuring (issuing shares to a friendly “white knight”).</a:t>
            </a:r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rcRect l="12473" r="5762" b="3"/>
          <a:stretch>
            <a:fillRect/>
          </a:stretch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E1E72-5F1B-32CF-454D-F7EEDA214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D2025-F5AE-DF68-0921-462F27785B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 dirty="0"/>
              <a:t>Takeover </a:t>
            </a:r>
            <a:r>
              <a:rPr lang="en-SG" dirty="0" err="1"/>
              <a:t>Defenses</a:t>
            </a:r>
            <a:r>
              <a:rPr lang="en-SG" dirty="0"/>
              <a:t>: US vs. Singapore/UK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01EC09-6C4F-5358-F332-453FE2DA4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192" y="2180496"/>
            <a:ext cx="7225075" cy="3678303"/>
          </a:xfrm>
        </p:spPr>
        <p:txBody>
          <a:bodyPr>
            <a:normAutofit lnSpcReduction="10000"/>
          </a:bodyPr>
          <a:lstStyle/>
          <a:p>
            <a:r>
              <a:rPr lang="en-US" b="1" dirty="0"/>
              <a:t>The Singapore/UK Approach (Shareholder-Centric Code)</a:t>
            </a:r>
            <a:endParaRPr lang="en-US" dirty="0"/>
          </a:p>
          <a:p>
            <a:r>
              <a:rPr lang="en-US" b="1" dirty="0"/>
              <a:t>Takeover defenses are functionally absent.</a:t>
            </a:r>
            <a:r>
              <a:rPr lang="en-US" dirty="0"/>
              <a:t> The Takeover Code strictly prohibits the board from taking any "frustrating actions" to block a bona fide bid without shareholder approval.</a:t>
            </a:r>
          </a:p>
          <a:p>
            <a:r>
              <a:rPr lang="en-US" b="1" dirty="0"/>
              <a:t>The Main Barrier: The Mandatory Bid Rule.</a:t>
            </a:r>
            <a:r>
              <a:rPr lang="en-US" dirty="0"/>
              <a:t> If an acquirer crosses the control threshold (30% of voting rights), they are legally obligated to make a mandatory cash offer to buy out </a:t>
            </a:r>
            <a:r>
              <a:rPr lang="en-US" b="1" dirty="0"/>
              <a:t>all</a:t>
            </a:r>
            <a:r>
              <a:rPr lang="en-US" dirty="0"/>
              <a:t> remaining shareholders.</a:t>
            </a:r>
          </a:p>
          <a:p>
            <a:pPr lvl="1"/>
            <a:r>
              <a:rPr lang="en-US" dirty="0"/>
              <a:t>The offer must be at the highest price the acquirer paid in the preceding months.</a:t>
            </a:r>
          </a:p>
          <a:p>
            <a:pPr lvl="1"/>
            <a:r>
              <a:rPr lang="en-US" i="1" dirty="0"/>
              <a:t>Effect:</a:t>
            </a:r>
            <a:r>
              <a:rPr lang="en-US" dirty="0"/>
              <a:t> Prevents “creeping takeovers.” Acquirers cannot grab control on the cheap; they must have the massive capital required to buy the entire company at a premium.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307A99-AF65-113A-90F1-9DED4AC7D4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6983" r="26983"/>
          <a:stretch/>
        </p:blipFill>
        <p:spPr>
          <a:xfrm>
            <a:off x="8051799" y="1871133"/>
            <a:ext cx="3683001" cy="450426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5C16C2F-C75D-D125-E231-8A7B8C9327E9}"/>
              </a:ext>
            </a:extLst>
          </p:cNvPr>
          <p:cNvSpPr txBox="1"/>
          <p:nvPr/>
        </p:nvSpPr>
        <p:spPr>
          <a:xfrm>
            <a:off x="8051799" y="6375400"/>
            <a:ext cx="368300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SG" sz="900">
                <a:hlinkClick r:id="rId3" tooltip="https://alienuniverseitalia.com/2018/08/11/la-disney-e-pronta-a-ridimensionare-i-film-non-family-friendly-della-fox-dopo-lacquisizione/"/>
              </a:rPr>
              <a:t>This Photo</a:t>
            </a:r>
            <a:r>
              <a:rPr lang="en-SG" sz="900"/>
              <a:t> by Unknown Author is licensed under </a:t>
            </a:r>
            <a:r>
              <a:rPr lang="en-SG" sz="900">
                <a:hlinkClick r:id="rId4" tooltip="https://creativecommons.org/licenses/by-nc-sa/3.0/"/>
              </a:rPr>
              <a:t>CC BY-SA-NC</a:t>
            </a:r>
            <a:endParaRPr lang="en-SG" sz="900"/>
          </a:p>
        </p:txBody>
      </p:sp>
    </p:spTree>
    <p:extLst>
      <p:ext uri="{BB962C8B-B14F-4D97-AF65-F5344CB8AC3E}">
        <p14:creationId xmlns:p14="http://schemas.microsoft.com/office/powerpoint/2010/main" val="4192524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The US Approach (Board Primacy &amp; Judicial Review)</a:t>
            </a:r>
            <a:endParaRPr sz="3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180496"/>
            <a:ext cx="11029616" cy="4120456"/>
          </a:xfrm>
        </p:spPr>
        <p:txBody>
          <a:bodyPr>
            <a:normAutofit lnSpcReduction="10000"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b="1" dirty="0"/>
              <a:t>Management Conflicts: </a:t>
            </a:r>
            <a:r>
              <a:rPr lang="en-US" sz="2000" dirty="0"/>
              <a:t>Managers may oppose bids to hold out for a better price, or to protect their own jobs.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Example: Golden parachutes compensate departing executives (Yahoo!’s Marissa Mayer: $23M parachute in 2017).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b="1" dirty="0"/>
              <a:t>The Role of the Courts (Delaware Law): </a:t>
            </a:r>
            <a:r>
              <a:rPr lang="en-US" sz="2000" dirty="0"/>
              <a:t>Because boards have the power to block deals, courts must heavily scrutinize their actions.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i="1" dirty="0"/>
              <a:t>Unocal</a:t>
            </a:r>
            <a:r>
              <a:rPr lang="en-US" sz="1800" dirty="0"/>
              <a:t> (1985): Board must fully inform itself; defensive measures must be “reasonable and proportionate” to the threat.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i="1" dirty="0"/>
              <a:t>Revlon</a:t>
            </a:r>
            <a:r>
              <a:rPr lang="en-US" sz="1800" dirty="0"/>
              <a:t> (1985): Once the sale of the company is inevitable, the board's duty shifts strictly to obtaining the best value reasonably available for shareholders.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i="1" dirty="0"/>
              <a:t>Paramount</a:t>
            </a:r>
            <a:r>
              <a:rPr lang="en-US" sz="1800" dirty="0"/>
              <a:t> (1993): Court blocked the Viacom deal because the board failed to consider QVC’s higher offer.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dirty="0"/>
              <a:t>Early Warning System: Williams Act (1968)—Holders of 5%+ must file Schedule 13(d) disclosing their stake and intentions. This often invites competing bidders and raises the takeover premium.</a:t>
            </a:r>
            <a:endParaRPr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53AA1C-2B35-695C-5213-5C7FB79B0C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2CF854-0940-0CE6-10E0-EA50028550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200" dirty="0"/>
              <a:t>The Singapore/UK Approach (Shareholder Primacy &amp; The Code)</a:t>
            </a:r>
            <a:endParaRPr sz="3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103C5F-F6D8-3362-3F97-4A0F3B422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789" y="1949327"/>
            <a:ext cx="11169019" cy="4533666"/>
          </a:xfrm>
        </p:spPr>
        <p:txBody>
          <a:bodyPr>
            <a:normAutofit lnSpcReduction="10000"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b="1" dirty="0"/>
              <a:t>Management Conflicts: </a:t>
            </a:r>
            <a:r>
              <a:rPr lang="en-US" sz="2000" dirty="0"/>
              <a:t>The Takeover Code explicitly assumes managers have a conflict of interest during a bid.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“No Frustration Rule”: Unlike the US, the board is strictly prohibited from taking actions that could defeat a bona fide bid (e.g., issuing shares, selling major assets) without direct shareholder approval.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b="1" dirty="0"/>
              <a:t>The Role of the Board (Advisors, not Gatekeepers): 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The Proper Purpose Rule: Directors cannot exercise their powers (e.g., issuing shares to a white knight) for the primary purpose of thwarting a takeover or manipulating voting power (</a:t>
            </a:r>
            <a:r>
              <a:rPr lang="en-US" sz="1800" i="1" dirty="0"/>
              <a:t>Howard Smith v Ampol</a:t>
            </a:r>
            <a:r>
              <a:rPr lang="en-US" sz="1800" dirty="0"/>
              <a:t>). They are forbidden from doing this even if they genuinely believe defeating the raider is in the company's best interest.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Advisory Duty: Instead of blocking bids, the board’s main duty is to advise. They must appoint an Independent Financial Adviser (IFA) to evaluate the offer so shareholders can make an informed decision.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US" sz="2000" b="1" dirty="0"/>
              <a:t>Early Warning &amp; Transparency: Substantial Shareholding and Deal Disclosures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Similar to the US, crossing the 5% threshold triggers mandatory disclosure (under the SG Securities and Futures Act).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US" sz="1800" dirty="0"/>
              <a:t>The Offer Period: Once a bid is announced, the Code enforces extremely strict, daily public disclosures of any stock dealings by the bidder, the target, or their associates, ensuring complete market transparency</a:t>
            </a:r>
            <a:endParaRPr sz="1800" dirty="0"/>
          </a:p>
        </p:txBody>
      </p:sp>
    </p:spTree>
    <p:extLst>
      <p:ext uri="{BB962C8B-B14F-4D97-AF65-F5344CB8AC3E}">
        <p14:creationId xmlns:p14="http://schemas.microsoft.com/office/powerpoint/2010/main" val="34423981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Who Gains and Loses? Shareholder Returns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Target shareholders:</a:t>
            </a:r>
            <a:r>
              <a:rPr sz="2000"/>
              <a:t> average abnormal return of ~18% around the announcement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Even higher in cash-financed deals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Some extreme cases: Allergan paid a 500% premium for Tobira (2016)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Acquirer shareholders:</a:t>
            </a:r>
            <a:r>
              <a:rPr sz="2000"/>
              <a:t> average return ~0.5% — slightly better than break even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Higher in cash-financed deals than stock-financed deals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Combined gains:</a:t>
            </a:r>
            <a:r>
              <a:rPr sz="2000"/>
              <a:t> merging firms’ value increased by ~1.1% on average (1980–2005)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Analyst forecasts suggest merger gains come primarily from operating synergies — especially reductions in capex and working capital, not from revenue increases or cost cuts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Why Buyers Earn Lower Returns Than Sellers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1. Size effect:</a:t>
            </a:r>
            <a:r>
              <a:rPr sz="2000"/>
              <a:t> buyers are typically much larger — even large dollar gains are small percentage returns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If T is 1/10th of A’s size and gains are split equally, T gets 10x A’s percentage return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2. Competition among bidders:</a:t>
            </a:r>
            <a:r>
              <a:rPr sz="2000"/>
              <a:t> once T is “in play,” rival bidders (or white knights) force up the premium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3. Value destruction:</a:t>
            </a:r>
            <a:r>
              <a:rPr sz="2000"/>
              <a:t> hubris and self-interest lead some managers to overpay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Aggressive acquirers in 1998–2001 produced large losses (Moeller et al. 2005)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4. Investment bank incentives:</a:t>
            </a:r>
            <a:r>
              <a:rPr sz="2000"/>
              <a:t> banks earn fees for doing deals, not for creating value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League table rankings depend on deal count and size, not on value creation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Study found bank market share unrelated to value creation in past deals (Bao &amp; Edmans 2011)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High-Profile Merger Disasters</a:t>
            </a:r>
          </a:p>
        </p:txBody>
      </p:sp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7225" y="2533078"/>
            <a:ext cx="3305175" cy="33051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lang="en-SG" b="1"/>
              <a:t>AT&amp;T / Time Warner ($85.4B, 2018):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SG"/>
              <a:t>Goal: integrate media content with telecom services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SG"/>
              <a:t>Synergies never materialized; AT&amp;T struggled to manage a combined telecom + media company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SG"/>
              <a:t>AT&amp;T spun off WarnerMedia and merged it with Discovery in 2021</a:t>
            </a:r>
          </a:p>
          <a:p>
            <a:pPr>
              <a:spcBef>
                <a:spcPts val="200"/>
              </a:spcBef>
              <a:spcAft>
                <a:spcPts val="200"/>
              </a:spcAft>
              <a:buNone/>
            </a:pPr>
            <a:r>
              <a:rPr lang="en-SG" b="1"/>
              <a:t>Kraft / Heinz ($46B, 2015):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SG"/>
              <a:t>Difficulties integrating operations and cutting costs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lang="en-SG"/>
              <a:t>Subsequent acquisitions (Primal Kitchens, Nutrish) also failed to generate synergies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SG" b="1"/>
              <a:t>Daimler / Chrysler ($38B, 1998):</a:t>
            </a:r>
            <a:r>
              <a:rPr lang="en-SG"/>
              <a:t> cultural clashes; Daimler paid Cerberus to take Chrysler (2007)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lang="en-SG" b="1"/>
              <a:t>HP / Autonomy ($11.1B, 2011):</a:t>
            </a:r>
            <a:r>
              <a:rPr lang="en-SG"/>
              <a:t> accounting irregularities; $8.8B write-down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Do Stakeholders Lose from Mergers?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Evidence suggests stakeholder losses are limited: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Customers:</a:t>
            </a:r>
            <a:r>
              <a:rPr sz="2000"/>
              <a:t> competitor stock prices are unchanged or fall — inconsistent with reduced competition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Corporate customers’ stock prices rise, suggesting they share in synergies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Suppliers:</a:t>
            </a:r>
            <a:r>
              <a:rPr sz="2000"/>
              <a:t> retained suppliers gain; non-retained suppliers lose → procurement becomes more efficient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Employees:</a:t>
            </a:r>
            <a:r>
              <a:rPr sz="2000"/>
              <a:t> wages and employment appear to rise after mergers (Brown &amp; Medoff 1988)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Consistent with mergers improving firm viability and sharing gains with workers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Taxpayers:</a:t>
            </a:r>
            <a:r>
              <a:rPr sz="2000"/>
              <a:t> tax plays a minor or zero role in most mergers (Auerbach &amp; Reishus 1987)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Bondholders:</a:t>
            </a:r>
            <a:r>
              <a:rPr sz="2000"/>
              <a:t> mixed evidence; target’s bonds tend to appreciate (now part of a larger firm)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 dirty="0"/>
              <a:t>Summary: Categories of Mergers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sz="2000"/>
              <a:t>Value-Creating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sz="2000" dirty="0"/>
              <a:t>Genuine synergies:</a:t>
            </a:r>
          </a:p>
          <a:p>
            <a:r>
              <a:rPr sz="2000" dirty="0"/>
              <a:t>Economies of scale/scope</a:t>
            </a:r>
          </a:p>
          <a:p>
            <a:r>
              <a:rPr sz="2000" dirty="0"/>
              <a:t>Vertical integration</a:t>
            </a:r>
          </a:p>
          <a:p>
            <a:r>
              <a:rPr sz="2000" dirty="0"/>
              <a:t>Complementary resources</a:t>
            </a:r>
          </a:p>
          <a:p>
            <a:r>
              <a:rPr sz="2000" dirty="0"/>
              <a:t>Improved corporate control</a:t>
            </a:r>
          </a:p>
          <a:p>
            <a:r>
              <a:rPr sz="2000" dirty="0"/>
              <a:t>Grow the pie for all parties</a:t>
            </a:r>
          </a:p>
          <a:p>
            <a:r>
              <a:rPr sz="2000" dirty="0"/>
              <a:t>Must pass the DIY test</a:t>
            </a:r>
          </a:p>
          <a:p>
            <a:r>
              <a:rPr sz="2000" dirty="0"/>
              <a:t>Must justify the 20–40% premium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sz="2000"/>
              <a:t>Value-Destroying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20000"/>
          </a:bodyPr>
          <a:lstStyle/>
          <a:p>
            <a:r>
              <a:rPr sz="2000" dirty="0"/>
              <a:t>Dubious motives:</a:t>
            </a:r>
          </a:p>
          <a:p>
            <a:r>
              <a:rPr sz="2000" dirty="0"/>
              <a:t>Surplus cash deployment</a:t>
            </a:r>
          </a:p>
          <a:p>
            <a:r>
              <a:rPr sz="2000" dirty="0"/>
              <a:t>EPS bootstrap effect</a:t>
            </a:r>
          </a:p>
          <a:p>
            <a:r>
              <a:rPr sz="2000" dirty="0"/>
              <a:t>Lower borrowing costs</a:t>
            </a:r>
          </a:p>
          <a:p>
            <a:r>
              <a:rPr sz="2000" dirty="0"/>
              <a:t>Hubris and empire-building</a:t>
            </a:r>
          </a:p>
          <a:p>
            <a:r>
              <a:rPr sz="2000" dirty="0"/>
              <a:t>Shrink the pie</a:t>
            </a:r>
          </a:p>
          <a:p>
            <a:r>
              <a:rPr sz="2000" dirty="0"/>
              <a:t>Often driven by management incentives</a:t>
            </a:r>
          </a:p>
          <a:p>
            <a:r>
              <a:rPr sz="2000" dirty="0"/>
              <a:t>Market eventually sees through tricks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Three Types of Mergers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Horizontal merger:</a:t>
            </a:r>
            <a:r>
              <a:rPr sz="2000"/>
              <a:t> two firms in the same line of business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Most common type — e.g., Microsoft/Activision Blizzard ($69B), AMD/Xilinx ($49B)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Vertical merger:</a:t>
            </a:r>
            <a:r>
              <a:rPr sz="2000"/>
              <a:t> firms in the same value chain at different stages of production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Expands backward toward raw materials or forward toward the consumer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Example: CVS Health acquired Aetna ($69B, 2018) — pharmacy + health insurance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Conglomerate merger:</a:t>
            </a:r>
            <a:r>
              <a:rPr sz="2000"/>
              <a:t> firms in unrelated lines of business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Popular in the 1960s–1970s; many were broken up in the 1980s–1990s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Example: India’s Tata Group (coffee, steel, cars, hotels, salt)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Merger Waves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Mergers come in waves — surges followed by quiet periods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Upsurges in the 1960s, late 1980s, 1990s, and 2003–2007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Waves generally coincide with periods of rising stock prices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Each wave tends to concentrate in a small number of industries, prompted by technology, regulation, or competitive shifts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Autos: shift to EVs → Fiat Chrysler + Peugeot = Stellantis (2021)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Semiconductors: rising fabrication costs → AMD acquired Xilinx ($49B, 2022)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Energy: rise of renewables → BP bought Lightsource Solar (2017); Total bought Saft batteries (2016)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Merger Waves: North America 1985–2022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Number of deals fluctuates dramatically year to year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Peaks roughly around 2000 and 2015–2021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Activity tends to cluster in industries undergoing structural change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Driven by technology, deregulation, and competitive dynamics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Each wave has a different industrial composition</a:t>
            </a:r>
          </a:p>
        </p:txBody>
      </p:sp>
      <p:pic>
        <p:nvPicPr>
          <p:cNvPr id="4" name="Picture 3" descr="slide6_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417" y="2440912"/>
            <a:ext cx="5422392" cy="32072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013800"/>
          </a:xfrm>
        </p:spPr>
        <p:txBody>
          <a:bodyPr>
            <a:normAutofit/>
          </a:bodyPr>
          <a:lstStyle/>
          <a:p>
            <a:r>
              <a:rPr lang="en-SG">
                <a:solidFill>
                  <a:srgbClr val="FFFFFF"/>
                </a:solidFill>
              </a:rPr>
              <a:t>The Synergy Principle</a:t>
            </a:r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0137588-E70B-486E-AFA8-21B0111C46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6534" y="2180496"/>
            <a:ext cx="3703320" cy="4045683"/>
          </a:xfrm>
          <a:prstGeom prst="rect">
            <a:avLst/>
          </a:prstGeom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7225" y="2533078"/>
            <a:ext cx="3305175" cy="330517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5325" y="2180496"/>
            <a:ext cx="7105481" cy="404568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A merger can only create value if the two firms are worth more together than apart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Synergies arise when the merged firm achieves outcomes that neither firm could achieve alone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b="1" dirty="0"/>
              <a:t>The Synergy Principle:</a:t>
            </a:r>
            <a:r>
              <a:rPr lang="en-US" dirty="0"/>
              <a:t> a merger only creates synergies if it achieves outcomes that the merging companies, or their shareholders, could not achieve themselves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The DIY Principle applies from two perspectives: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Shareholders’ perspective: buying a target to diversify or enter a growing industry doesn’t create value — shareholders can do this themselves</a:t>
            </a:r>
          </a:p>
          <a:p>
            <a:pPr lvl="1"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Companies’ perspective: a bank doesn’t need to own a computer manufacturer — it can buy computers from a supplier</a:t>
            </a:r>
          </a:p>
          <a:p>
            <a:pPr>
              <a:lnSpc>
                <a:spcPct val="9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US" dirty="0"/>
              <a:t>Mergers are expensive (20–40% premium) — they should be a last resort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Economies of Scale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Value is created by conducting the same activity at a larger scale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Cost synergies:</a:t>
            </a:r>
            <a:r>
              <a:rPr sz="2000"/>
              <a:t> average unit cost falls as production increases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Spread fixed costs over larger volume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BB&amp;T + SunTrust (2019): estimated $1.6B annual cost savings by 2022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Shared central services: office management, accounting, executive development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/>
              <a:t>U.S. banking: restrictions on interstate banking left 14,000+ banks; consolidation reduced this to ~5,000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Study of 41 large bank mergers: PV of cost savings averaged 12% of combined market values (Houston et al. 2001)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Revenue synergies:</a:t>
            </a:r>
            <a:r>
              <a:rPr sz="2000"/>
              <a:t> a gym chain with more branches attracts more members because of convenience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sz="3000"/>
              <a:t>Economies of Scope and Vertical Integration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Economies of scope:</a:t>
            </a:r>
            <a:r>
              <a:rPr sz="2000"/>
              <a:t> value from conducting a wider range of activities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Cross-selling: Amazon acquired Whole Foods (2017) — sell groceries online, market Prime in stores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But cross-selling is often possible without a merger (DIY Principle)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Example: British Airways partners with Avis for car rentals without owning it</a:t>
            </a:r>
          </a:p>
          <a:p>
            <a:pPr>
              <a:spcBef>
                <a:spcPts val="200"/>
              </a:spcBef>
              <a:spcAft>
                <a:spcPts val="200"/>
              </a:spcAft>
            </a:pPr>
            <a:r>
              <a:rPr sz="2000" b="1"/>
              <a:t>Economies of vertical integration:</a:t>
            </a:r>
            <a:r>
              <a:rPr sz="2000"/>
              <a:t> control over the production chain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Merge with a supplier or customer when activities are highly interdependent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Inditex (Zara) acquired primary textile supplier Indipunt (2017)</a:t>
            </a:r>
          </a:p>
          <a:p>
            <a:pPr lvl="1">
              <a:spcBef>
                <a:spcPts val="200"/>
              </a:spcBef>
              <a:spcAft>
                <a:spcPts val="200"/>
              </a:spcAft>
            </a:pPr>
            <a:r>
              <a:rPr sz="2000"/>
              <a:t>Not always wise: GM spun off Delphi (1998) — found it cheaper to buy parts at arm’s length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vidend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4D1434"/>
      </a:accent1>
      <a:accent2>
        <a:srgbClr val="903163"/>
      </a:accent2>
      <a:accent3>
        <a:srgbClr val="B2324B"/>
      </a:accent3>
      <a:accent4>
        <a:srgbClr val="969FA7"/>
      </a:accent4>
      <a:accent5>
        <a:srgbClr val="66B1CE"/>
      </a:accent5>
      <a:accent6>
        <a:srgbClr val="40619D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" id="{9697A71B-4AB7-4A1A-BD5B-BB2D22835B57}" vid="{C21699FF-00E4-43C8-BBCC-D7E5536C3717}"/>
    </a:ext>
  </a:extLst>
</a:theme>
</file>

<file path=ppt/theme/theme2.xml><?xml version="1.0" encoding="utf-8"?>
<a:theme xmlns:a="http://schemas.openxmlformats.org/drawingml/2006/main" name="3_MainContentSlideMaster">
  <a:themeElements>
    <a:clrScheme name="Custom 1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1A23"/>
      </a:accent1>
      <a:accent2>
        <a:srgbClr val="FFB600"/>
      </a:accent2>
      <a:accent3>
        <a:srgbClr val="625D9C"/>
      </a:accent3>
      <a:accent4>
        <a:srgbClr val="AF1858"/>
      </a:accent4>
      <a:accent5>
        <a:srgbClr val="692146"/>
      </a:accent5>
      <a:accent6>
        <a:srgbClr val="EC7700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21D45154-5908-4760-96C7-F0E2BCA85E9B}" vid="{B9FDA032-B3B1-4FDF-8A44-9303BC60C76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7556</TotalTime>
  <Words>4856</Words>
  <Application>Microsoft Office PowerPoint</Application>
  <PresentationFormat>Widescreen</PresentationFormat>
  <Paragraphs>349</Paragraphs>
  <Slides>38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38</vt:i4>
      </vt:variant>
    </vt:vector>
  </HeadingPairs>
  <TitlesOfParts>
    <vt:vector size="45" baseType="lpstr">
      <vt:lpstr>Arial</vt:lpstr>
      <vt:lpstr>Calibri</vt:lpstr>
      <vt:lpstr>Cambria Math</vt:lpstr>
      <vt:lpstr>Gill Sans MT</vt:lpstr>
      <vt:lpstr>Wingdings 2</vt:lpstr>
      <vt:lpstr>Dividend</vt:lpstr>
      <vt:lpstr>3_MainContentSlideMaster</vt:lpstr>
      <vt:lpstr>Advanced Corporate Finance (LL4554V/LL5554V/LLJ5554V/LL6554V) 12. mergers and acquisitions</vt:lpstr>
      <vt:lpstr>Today’s Roadmap</vt:lpstr>
      <vt:lpstr>What Is a Merger?</vt:lpstr>
      <vt:lpstr>Three Types of Mergers</vt:lpstr>
      <vt:lpstr>Merger Waves</vt:lpstr>
      <vt:lpstr>Merger Waves: North America 1985–2022</vt:lpstr>
      <vt:lpstr>The Synergy Principle</vt:lpstr>
      <vt:lpstr>Economies of Scale</vt:lpstr>
      <vt:lpstr>Economies of Scope and Vertical Integration</vt:lpstr>
      <vt:lpstr>Complementary Resources and Corporate Control</vt:lpstr>
      <vt:lpstr>Synergy Potential Does Not Guarantee Success</vt:lpstr>
      <vt:lpstr>Value-Redistributing Mergers</vt:lpstr>
      <vt:lpstr>Value-Destroying Mergers: Deploying Surplus Cash</vt:lpstr>
      <vt:lpstr>The EPS Accretion/Dilution Trap</vt:lpstr>
      <vt:lpstr>Why Higher EPS Does Not Mean Higher Price</vt:lpstr>
      <vt:lpstr>Lower Borrowing Costs: Not a Valid Reason</vt:lpstr>
      <vt:lpstr>When Financial Synergies May Be Valid</vt:lpstr>
      <vt:lpstr>Management Motives for Mergers</vt:lpstr>
      <vt:lpstr>Estimating Merger Gains and Costs</vt:lpstr>
      <vt:lpstr>NPV When the Merger Is Financed by Cash</vt:lpstr>
      <vt:lpstr>NPV When the Merger Is Financed by Stock</vt:lpstr>
      <vt:lpstr>Cash vs. Stock: What Determines Method of Payment?</vt:lpstr>
      <vt:lpstr>Valuing Synergies: Which Discount Rate?</vt:lpstr>
      <vt:lpstr>Watch Out for the Anticipation Premium</vt:lpstr>
      <vt:lpstr>Antitrust and Regulatory Barriers</vt:lpstr>
      <vt:lpstr>The Form of Acquisition (The US / Delaware Model)</vt:lpstr>
      <vt:lpstr>The Form of Acquisition (The SG/UK Model)</vt:lpstr>
      <vt:lpstr>The Market for Corporate Control</vt:lpstr>
      <vt:lpstr>The Market for Corporate Control</vt:lpstr>
      <vt:lpstr>Takeover Defenses: US vs. Singapore/UK</vt:lpstr>
      <vt:lpstr>Takeover Defenses: US vs. Singapore/UK</vt:lpstr>
      <vt:lpstr>The US Approach (Board Primacy &amp; Judicial Review)</vt:lpstr>
      <vt:lpstr>The Singapore/UK Approach (Shareholder Primacy &amp; The Code)</vt:lpstr>
      <vt:lpstr>Who Gains and Loses? Shareholder Returns</vt:lpstr>
      <vt:lpstr>Why Buyers Earn Lower Returns Than Sellers</vt:lpstr>
      <vt:lpstr>High-Profile Merger Disasters</vt:lpstr>
      <vt:lpstr>Do Stakeholders Lose from Mergers?</vt:lpstr>
      <vt:lpstr>Summary: Categories of Mergers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Company Law (LC2008A) seminar 2: FOUNDATIONS OF COMPANY LAW (PART I)</dc:title>
  <dc:creator>Khoo Chian Yian Kenneth</dc:creator>
  <cp:lastModifiedBy>Kenneth Khoo</cp:lastModifiedBy>
  <cp:revision>531</cp:revision>
  <dcterms:created xsi:type="dcterms:W3CDTF">2020-08-16T02:59:54Z</dcterms:created>
  <dcterms:modified xsi:type="dcterms:W3CDTF">2026-03-20T05:18:55Z</dcterms:modified>
</cp:coreProperties>
</file>