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42" r:id="rId2"/>
  </p:sldMasterIdLst>
  <p:notesMasterIdLst>
    <p:notesMasterId r:id="rId44"/>
  </p:notesMasterIdLst>
  <p:sldIdLst>
    <p:sldId id="256" r:id="rId3"/>
    <p:sldId id="339" r:id="rId4"/>
    <p:sldId id="1622" r:id="rId5"/>
    <p:sldId id="377" r:id="rId6"/>
    <p:sldId id="379" r:id="rId7"/>
    <p:sldId id="1613" r:id="rId8"/>
    <p:sldId id="1614" r:id="rId9"/>
    <p:sldId id="1615" r:id="rId10"/>
    <p:sldId id="1616" r:id="rId11"/>
    <p:sldId id="1617" r:id="rId12"/>
    <p:sldId id="1618" r:id="rId13"/>
    <p:sldId id="1619" r:id="rId14"/>
    <p:sldId id="1620" r:id="rId15"/>
    <p:sldId id="1621" r:id="rId16"/>
    <p:sldId id="1644" r:id="rId17"/>
    <p:sldId id="1645" r:id="rId18"/>
    <p:sldId id="1646" r:id="rId19"/>
    <p:sldId id="1647" r:id="rId20"/>
    <p:sldId id="1648" r:id="rId21"/>
    <p:sldId id="1649" r:id="rId22"/>
    <p:sldId id="1650" r:id="rId23"/>
    <p:sldId id="1651" r:id="rId24"/>
    <p:sldId id="1652" r:id="rId25"/>
    <p:sldId id="1653" r:id="rId26"/>
    <p:sldId id="1654" r:id="rId27"/>
    <p:sldId id="1655" r:id="rId28"/>
    <p:sldId id="1656" r:id="rId29"/>
    <p:sldId id="1657" r:id="rId30"/>
    <p:sldId id="1658" r:id="rId31"/>
    <p:sldId id="1659" r:id="rId32"/>
    <p:sldId id="1660" r:id="rId33"/>
    <p:sldId id="1663" r:id="rId34"/>
    <p:sldId id="1661" r:id="rId35"/>
    <p:sldId id="1662" r:id="rId36"/>
    <p:sldId id="1664" r:id="rId37"/>
    <p:sldId id="1665" r:id="rId38"/>
    <p:sldId id="1666" r:id="rId39"/>
    <p:sldId id="1667" r:id="rId40"/>
    <p:sldId id="1668" r:id="rId41"/>
    <p:sldId id="1669" r:id="rId42"/>
    <p:sldId id="337"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6093" autoAdjust="0"/>
  </p:normalViewPr>
  <p:slideViewPr>
    <p:cSldViewPr snapToGrid="0">
      <p:cViewPr varScale="1">
        <p:scale>
          <a:sx n="93" d="100"/>
          <a:sy n="93" d="100"/>
        </p:scale>
        <p:origin x="11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CD439-9F27-C4F5-52EF-A42F55E758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D171F-E147-11AD-518D-6ECFB6614C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D3C10-DF45-CA70-EB95-89F92AE4CE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9792C0-5B89-1A25-9611-4641D867C8DA}"/>
              </a:ext>
            </a:extLst>
          </p:cNvPr>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874142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751DE-8F25-0154-75AB-E6E044A18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01A670-5472-B148-EE5D-C748493C7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7F81FA-A8B6-0871-1508-CB7B4DC1C4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38E99D-CFC7-E14B-133C-D07EC4999B6B}"/>
              </a:ext>
            </a:extLst>
          </p:cNvPr>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737364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46C17-9D20-05E5-2F20-CCBF7E0A8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83B15-5995-5334-3B7C-FF143D8A7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7890A9-E52E-19AF-14A1-5ACEE7B083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21EB61-EE88-D4B2-428F-F25876ABF295}"/>
              </a:ext>
            </a:extLst>
          </p:cNvPr>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266282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57E3A-28D0-DC4B-FDF5-1573C40591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E4247A-3E9D-4DE9-0F3C-82DBAEC222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565B4B-3A67-CC53-CD09-E4AEFBED88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9CAD4D-5D88-2F55-2252-3FE30B26E12C}"/>
              </a:ext>
            </a:extLst>
          </p:cNvPr>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4215047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AED35-3367-3794-7D9E-43129A2AE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57EF9-5A65-DDB5-1475-3F249ABA66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2913EA-FAF2-7A09-FCB3-3AE48603A7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F1D98C-2C11-C85E-3989-6D33A28A9AEB}"/>
              </a:ext>
            </a:extLst>
          </p:cNvPr>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514187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893C-B0EA-4494-643F-DCE5E7FD1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71E2EA-7390-D09E-F739-0029236F55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DD5D65-3559-AB7B-C544-E10C522220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B28C63-850A-7E4A-8482-80431AAD78BD}"/>
              </a:ext>
            </a:extLst>
          </p:cNvPr>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591947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35808-9B4F-2D60-52B3-D4A7109C9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EC13F-8D64-436C-C93D-A6B2D25FC2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3C7A9-03A0-5AFB-55C5-4BE2FF3DDE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8326D9-1A82-7A73-B717-C7FF9FA5CECA}"/>
              </a:ext>
            </a:extLst>
          </p:cNvPr>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1010363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0B0B8-DF23-5139-C2D5-6EAAB3804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140BA7-4D4D-579F-C334-C39066F53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1009E-DE37-3882-BAF2-B21F5B9771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F0FDC9-04DE-925A-CDF3-3FF6978EFA5C}"/>
              </a:ext>
            </a:extLst>
          </p:cNvPr>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335984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999A-32F0-7186-8A41-7AB699B94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AEF89-53CC-3607-A5DD-701C9D3AA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2D208-0F4B-3419-6AAC-2359E1327D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FEA5D3-6859-DD33-F7AF-7CB134EDF18C}"/>
              </a:ext>
            </a:extLst>
          </p:cNvPr>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640056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5DC42-4DC3-523E-3F0B-5C71E3F75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73F56-0CB5-414D-E1C0-09852F7018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BDA5F4-D445-A041-CBAC-38BE959F25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62B35B-1285-6B2A-6EB5-4B53BD599973}"/>
              </a:ext>
            </a:extLst>
          </p:cNvPr>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333701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C8917-76F4-5C3A-9976-859AB54D4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BC4CC-A8AC-9EA6-5645-E0A20757BC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4B614D-6297-8A4C-13A7-09653EE86D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C45356-40BB-864D-9BE1-694D2D689160}"/>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1116750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E2103-63F0-D646-944F-E44873C49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62259-AF14-C993-8E8B-FFDA6DB07E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3DB99-3FDE-38C3-E48A-E64168A30C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44AB44-3DFE-091C-79EE-8D35007A3E7F}"/>
              </a:ext>
            </a:extLst>
          </p:cNvPr>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5487074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4394C-9924-FE9F-840E-97DC82F98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3F7C0-94A4-98AC-147D-6A4232F1F0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83F27-4098-934B-2E07-B74AF0EFF2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455427-57A9-9F83-5F4D-AF7CD8212E4F}"/>
              </a:ext>
            </a:extLst>
          </p:cNvPr>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3480251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BD6DE-8B2A-76E6-84B9-2A05A8931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5BFF8-65E1-06CC-50DA-5204789AA5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A6941-F3C8-1E5B-CB58-B800AB45CC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FD1E7-3803-F70A-1FFE-B08178732159}"/>
              </a:ext>
            </a:extLst>
          </p:cNvPr>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14038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E1898-EA9E-E930-8BAA-54EDDCD1B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84DE3-D2D4-D6E9-D2E1-C9DE37B77A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29CA2-704B-7681-34EF-D6984CFD06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E257F2-CC6F-EB0B-0AA9-D19DE43D44AD}"/>
              </a:ext>
            </a:extLst>
          </p:cNvPr>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892336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B6D78-BB05-0DA5-4998-FC78B2DBA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FB8D5-A01C-67AC-FA57-6A6FD82258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310A2-7248-EA64-8F6F-111723E97F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B6C174-23F4-4DDF-C254-E1B40B3488AE}"/>
              </a:ext>
            </a:extLst>
          </p:cNvPr>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3032826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EA9B5-D369-FFE4-EFBC-90A494FCF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736D8-7A3C-C7EC-FCA1-83E8A4A9DB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ECAC3-7DFA-C0BD-1E38-1DD9B1462C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9B0C74-9520-1C22-C3C4-CB6C7DBCF02E}"/>
              </a:ext>
            </a:extLst>
          </p:cNvPr>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4093163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8BA0A-DB76-0D65-68E2-17660E443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12DF5-829D-D53D-F0C6-893F3FEA0C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E3228-DAC0-2282-A808-46D5ED8237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5F094E-01EF-2983-288E-3308DA0934A5}"/>
              </a:ext>
            </a:extLst>
          </p:cNvPr>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3111854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0F4C2-DFF3-131C-868B-AE1DA8091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E1DC5-A7B5-CDFE-A633-8E8213763F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294EA-9F8A-A5C1-4865-3A0470DE82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E9330F-19C8-4100-A572-FAEBB7489520}"/>
              </a:ext>
            </a:extLst>
          </p:cNvPr>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3589255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2DA80-A353-9870-4A69-88B5F18B7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D234D6-43DA-52DE-C8F4-37979BFD6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41CCD-30EE-E842-F026-125351097F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90E84E-0A23-2977-EB16-F69A12063AF1}"/>
              </a:ext>
            </a:extLst>
          </p:cNvPr>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4106883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DC5C6-D040-0DAF-37CB-16366C951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521E6-808E-790A-22C6-69227B60B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E5271-7862-3464-63EF-1CF151330E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5A9014-5F38-E9C3-05D2-CB0E7D7160B0}"/>
              </a:ext>
            </a:extLst>
          </p:cNvPr>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41693454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568FE-8A52-AB53-AC5E-2C2D096F5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26D500-0E02-3877-C0ED-CD8219FE9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F2325-5F09-7F75-C58F-7B09D67D4F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D60A4C-92A5-C2D6-1F20-D09B5632F88E}"/>
              </a:ext>
            </a:extLst>
          </p:cNvPr>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078372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18CBC-B84F-65F7-4316-372186EE1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4DCA9-9C56-3B86-6379-FE667CD32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4EC18-B63D-4F1D-0144-A6107D18F5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2FC78-D06F-3F6D-C01C-23DAE872A08E}"/>
              </a:ext>
            </a:extLst>
          </p:cNvPr>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1915291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94C9C-A843-D053-9F5F-FCC48F2A4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CC06C-1D3A-D291-795A-6E0D9298B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1C2230-8ED0-CCCF-7414-C7D8383DBA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D37DA6-47C2-8D99-5F92-666853C3BF81}"/>
              </a:ext>
            </a:extLst>
          </p:cNvPr>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1089697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B696-F6FB-A755-F9EA-432FAA7CB2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45833-DF92-026D-375C-CDC169A9B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25AD48-9C1E-FE28-0AA9-3890C9BE51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AD800E-A9E1-D543-B51B-076B34B1E2F0}"/>
              </a:ext>
            </a:extLst>
          </p:cNvPr>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392291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2A1DD-88E3-B3A8-2EDF-590DC7D14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ECFB3-9D57-3626-B95C-75246876A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520389-3C5C-5592-461A-C020378E19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7ED72A-3893-2847-3415-6FF807BC9CA0}"/>
              </a:ext>
            </a:extLst>
          </p:cNvPr>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3881382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6B4D8-6E4F-F662-4FDE-9A46AE1E8A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2D526F-2CE2-7FCE-DFF1-419E9C9984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B8BB29-AD01-7BC7-A10D-51551F2152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58458C-1270-8BD0-2261-18A35A5B7909}"/>
              </a:ext>
            </a:extLst>
          </p:cNvPr>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4483584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0A904-BCAD-ED87-0C62-532E7FB95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977B1-008E-9276-0618-D8807E5BD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A76284-711F-B798-3657-3BC9365DD1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73F321-12C7-0669-A9C6-7D64E58F5932}"/>
              </a:ext>
            </a:extLst>
          </p:cNvPr>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324480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E7F9D-795A-B9C2-91F8-F0285947E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581A0-60EF-D251-5E9F-185CED502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69E03F-964F-5B34-22D5-D9CF588B1A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224116-7C05-E00B-07B8-154487BF1C0D}"/>
              </a:ext>
            </a:extLst>
          </p:cNvPr>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30701747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112FC-B2C8-C25B-5059-04F736320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4B84F-980F-2F98-5089-4355D5C526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402C3-33B2-6015-B9F4-3B5ED0F413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E2F100-A534-1C7F-2E94-BD24CB31F667}"/>
              </a:ext>
            </a:extLst>
          </p:cNvPr>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16279757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682C5-22D8-330F-753C-5D4751CCC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21376-8325-885A-520B-9F11250F5B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BE18C5-2173-1A5E-991B-8B02DD4606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46D724-9AF8-6639-E1E6-81B9FC87279E}"/>
              </a:ext>
            </a:extLst>
          </p:cNvPr>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3880332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27B11-3365-7861-2676-CE9755E35E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ED01EA-7529-DD91-A6D8-45B9E7BBD8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ECC9D-AF48-FF59-9516-4F28C620B7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88D8F2-4EE4-4AB7-C4C4-48D235669158}"/>
              </a:ext>
            </a:extLst>
          </p:cNvPr>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38310062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1467130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6CDB6-47E3-8E4C-D043-6063CEED58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B709C-4D74-E1C1-C65B-6C4272192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86354-2EFA-AB5E-D8FF-5AA1DAA375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B9D7BF-3CC0-F72E-7F8A-E0AE148FF2B8}"/>
              </a:ext>
            </a:extLst>
          </p:cNvPr>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902748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185A3-DD59-26A6-6E10-3AE6D9772D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F7ABE-F8A0-C72F-2110-284A13531A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B5490-D495-42C4-DB60-9EB98A50F5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24877F-3BAF-34C0-D90E-2E4DDA85158C}"/>
              </a:ext>
            </a:extLst>
          </p:cNvPr>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934324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BABB0-316D-22C5-57A4-3C6C4455C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4CCC8-D2D2-C5B7-997F-477D5A11D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94E96-A44E-2419-5C6F-1159F3036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C81F0A-0965-93D5-3FE7-6FE72E0AE534}"/>
              </a:ext>
            </a:extLst>
          </p:cNvPr>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244613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CF418-1071-7BDA-F9CC-380E11CC8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A8CE4-FE7E-D5A3-BF75-6C6323C83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C5174-0EF6-D364-90D2-02FB229808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CDE50F-F617-A64F-495E-BCD59A26F226}"/>
              </a:ext>
            </a:extLst>
          </p:cNvPr>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066363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2/21/2026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2/21/2026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2/21/2026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2/21/2026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2/21/2026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9.png"/><Relationship Id="rId7" Type="http://schemas.openxmlformats.org/officeDocument/2006/relationships/image" Target="../media/image10.wmf"/><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oleObject" Target="../embeddings/oleObject2.bin"/><Relationship Id="rId5" Type="http://schemas.openxmlformats.org/officeDocument/2006/relationships/image" Target="../media/image9.wmf"/><Relationship Id="rId4" Type="http://schemas.openxmlformats.org/officeDocument/2006/relationships/oleObject" Target="../embeddings/oleObject1.bin"/><Relationship Id="rId9" Type="http://schemas.openxmlformats.org/officeDocument/2006/relationships/image" Target="../media/image11.wmf"/></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4.wmf"/><Relationship Id="rId5" Type="http://schemas.openxmlformats.org/officeDocument/2006/relationships/oleObject" Target="../embeddings/oleObject5.bin"/><Relationship Id="rId4" Type="http://schemas.openxmlformats.org/officeDocument/2006/relationships/image" Target="../media/image13.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7.wmf"/><Relationship Id="rId5" Type="http://schemas.openxmlformats.org/officeDocument/2006/relationships/oleObject" Target="../embeddings/oleObject8.bin"/><Relationship Id="rId4" Type="http://schemas.openxmlformats.org/officeDocument/2006/relationships/image" Target="../media/image16.wm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0.wmf"/><Relationship Id="rId5" Type="http://schemas.openxmlformats.org/officeDocument/2006/relationships/oleObject" Target="../embeddings/oleObject10.bin"/><Relationship Id="rId4" Type="http://schemas.openxmlformats.org/officeDocument/2006/relationships/image" Target="../media/image19.wmf"/></Relationships>
</file>

<file path=ppt/slides/_rels/slide22.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22.wmf"/><Relationship Id="rId5" Type="http://schemas.openxmlformats.org/officeDocument/2006/relationships/oleObject" Target="../embeddings/oleObject12.bin"/><Relationship Id="rId4" Type="http://schemas.openxmlformats.org/officeDocument/2006/relationships/image" Target="../media/image21.wmf"/></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5.wmf"/><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oleObject" Target="../embeddings/oleObject15.bin"/><Relationship Id="rId5" Type="http://schemas.openxmlformats.org/officeDocument/2006/relationships/image" Target="../media/image24.wmf"/><Relationship Id="rId4" Type="http://schemas.openxmlformats.org/officeDocument/2006/relationships/oleObject" Target="../embeddings/oleObject14.bin"/></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image" Target="../media/image29.png"/><Relationship Id="rId7" Type="http://schemas.openxmlformats.org/officeDocument/2006/relationships/image" Target="../media/image28.wmf"/><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oleObject" Target="../embeddings/oleObject17.bin"/><Relationship Id="rId11" Type="http://schemas.openxmlformats.org/officeDocument/2006/relationships/image" Target="../media/image30.wmf"/><Relationship Id="rId5" Type="http://schemas.openxmlformats.org/officeDocument/2006/relationships/image" Target="../media/image27.w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29.w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image" Target="../media/image29.png"/><Relationship Id="rId7" Type="http://schemas.openxmlformats.org/officeDocument/2006/relationships/image" Target="../media/image32.wmf"/><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oleObject" Target="../embeddings/oleObject21.bin"/><Relationship Id="rId5" Type="http://schemas.openxmlformats.org/officeDocument/2006/relationships/image" Target="../media/image31.wmf"/><Relationship Id="rId4" Type="http://schemas.openxmlformats.org/officeDocument/2006/relationships/oleObject" Target="../embeddings/oleObject20.bin"/><Relationship Id="rId9" Type="http://schemas.openxmlformats.org/officeDocument/2006/relationships/image" Target="../media/image33.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4.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6.wmf"/><Relationship Id="rId5" Type="http://schemas.openxmlformats.org/officeDocument/2006/relationships/oleObject" Target="../embeddings/oleObject25.bin"/><Relationship Id="rId4" Type="http://schemas.openxmlformats.org/officeDocument/2006/relationships/image" Target="../media/image35.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8.wmf"/><Relationship Id="rId5" Type="http://schemas.openxmlformats.org/officeDocument/2006/relationships/oleObject" Target="../embeddings/oleObject27.bin"/><Relationship Id="rId4" Type="http://schemas.openxmlformats.org/officeDocument/2006/relationships/image" Target="../media/image37.wmf"/></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8.bin"/><Relationship Id="rId7"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41.wmf"/><Relationship Id="rId5" Type="http://schemas.openxmlformats.org/officeDocument/2006/relationships/oleObject" Target="../embeddings/oleObject29.bin"/><Relationship Id="rId4" Type="http://schemas.openxmlformats.org/officeDocument/2006/relationships/image" Target="../media/image40.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43.wmf"/><Relationship Id="rId5" Type="http://schemas.openxmlformats.org/officeDocument/2006/relationships/oleObject" Target="../embeddings/oleObject31.bin"/><Relationship Id="rId4" Type="http://schemas.openxmlformats.org/officeDocument/2006/relationships/image" Target="../media/image42.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4.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45.wmf"/></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36.bin"/><Relationship Id="rId3" Type="http://schemas.openxmlformats.org/officeDocument/2006/relationships/image" Target="../media/image53.png"/><Relationship Id="rId7" Type="http://schemas.openxmlformats.org/officeDocument/2006/relationships/image" Target="../media/image49.wmf"/><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oleObject" Target="../embeddings/oleObject35.bin"/><Relationship Id="rId5" Type="http://schemas.openxmlformats.org/officeDocument/2006/relationships/image" Target="../media/image48.wmf"/><Relationship Id="rId4" Type="http://schemas.openxmlformats.org/officeDocument/2006/relationships/oleObject" Target="../embeddings/oleObject34.bin"/><Relationship Id="rId9" Type="http://schemas.openxmlformats.org/officeDocument/2006/relationships/image" Target="../media/image50.w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wooden-tile/a/asset.html"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image" Target="../media/image57.png"/><Relationship Id="rId7" Type="http://schemas.openxmlformats.org/officeDocument/2006/relationships/oleObject" Target="../embeddings/oleObject38.bin"/><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1.wmf"/><Relationship Id="rId4" Type="http://schemas.openxmlformats.org/officeDocument/2006/relationships/oleObject" Target="../embeddings/oleObject37.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fontScale="90000"/>
          </a:bodyPr>
          <a:lstStyle/>
          <a:p>
            <a:pPr>
              <a:lnSpc>
                <a:spcPct val="90000"/>
              </a:lnSpc>
            </a:pPr>
            <a:r>
              <a:rPr lang="en-US" sz="2800" dirty="0">
                <a:solidFill>
                  <a:srgbClr val="FFFFFF"/>
                </a:solidFill>
              </a:rPr>
              <a:t>Advanced Corporate Finance (LL4554V/LL5554V/LLJ5554V/LL6554V)</a:t>
            </a:r>
            <a:br>
              <a:rPr lang="en-US" sz="2800" dirty="0">
                <a:solidFill>
                  <a:srgbClr val="FFFFFF"/>
                </a:solidFill>
              </a:rPr>
            </a:br>
            <a:r>
              <a:rPr lang="en-US" sz="2800" dirty="0">
                <a:solidFill>
                  <a:srgbClr val="FFFFFF"/>
                </a:solidFill>
              </a:rPr>
              <a:t>2. Introduction and present values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LL4554V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1ED6C-FEA1-E89E-D80A-0AC6CA3F46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FFB7ED-3A46-208F-6348-8CAAE4B21FCB}"/>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The Financial Goal of the Corporation</a:t>
            </a:r>
            <a:endParaRPr lang="en-US" dirty="0"/>
          </a:p>
        </p:txBody>
      </p:sp>
      <p:sp>
        <p:nvSpPr>
          <p:cNvPr id="4" name="Slide Number Placeholder 3">
            <a:extLst>
              <a:ext uri="{FF2B5EF4-FFF2-40B4-BE49-F238E27FC236}">
                <a16:creationId xmlns:a16="http://schemas.microsoft.com/office/drawing/2014/main" id="{CF4053A0-B5E5-DD55-7867-E8024067B43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sp>
        <p:nvSpPr>
          <p:cNvPr id="10" name="Content Placeholder 2">
            <a:extLst>
              <a:ext uri="{FF2B5EF4-FFF2-40B4-BE49-F238E27FC236}">
                <a16:creationId xmlns:a16="http://schemas.microsoft.com/office/drawing/2014/main" id="{C18EB647-570A-B825-E028-0BD60695E88E}"/>
              </a:ext>
            </a:extLst>
          </p:cNvPr>
          <p:cNvSpPr>
            <a:spLocks noGrp="1"/>
          </p:cNvSpPr>
          <p:nvPr>
            <p:ph sz="half" idx="1"/>
          </p:nvPr>
        </p:nvSpPr>
        <p:spPr>
          <a:xfrm>
            <a:off x="344184" y="2039592"/>
            <a:ext cx="11362010" cy="4607788"/>
          </a:xfrm>
        </p:spPr>
        <p:txBody>
          <a:bodyPr vert="horz" lIns="91440" tIns="45720" rIns="91440" bIns="45720" rtlCol="0" anchor="ctr">
            <a:normAutofit/>
          </a:bodyPr>
          <a:lstStyle/>
          <a:p>
            <a:r>
              <a:rPr lang="en-US" sz="2400" dirty="0"/>
              <a:t>As the ostensible “owners” of the firm (at least from a Finance POV), shareholders want three things.</a:t>
            </a:r>
          </a:p>
          <a:p>
            <a:pPr marL="666900" lvl="1" indent="-342900">
              <a:buFont typeface="+mj-lt"/>
              <a:buAutoNum type="arabicPeriod"/>
            </a:pPr>
            <a:r>
              <a:rPr lang="en-US" sz="2000" dirty="0"/>
              <a:t>To maximize current wealth.</a:t>
            </a:r>
          </a:p>
          <a:p>
            <a:pPr marL="666900" lvl="1" indent="-342900">
              <a:buFont typeface="+mj-lt"/>
              <a:buAutoNum type="arabicPeriod"/>
            </a:pPr>
            <a:r>
              <a:rPr lang="en-US" sz="2000" dirty="0"/>
              <a:t>To transform wealth into most desirable time pattern of consumption (deciding whether to consume their wealth now or to invest (“save”) it to spend later).</a:t>
            </a:r>
          </a:p>
          <a:p>
            <a:pPr marL="666900" lvl="1" indent="-342900">
              <a:buFont typeface="+mj-lt"/>
              <a:buAutoNum type="arabicPeriod"/>
            </a:pPr>
            <a:r>
              <a:rPr lang="en-US" sz="2000" dirty="0"/>
              <a:t>To manage risk characteristics of chosen consumption plan according their risk appetite.</a:t>
            </a:r>
          </a:p>
        </p:txBody>
      </p:sp>
    </p:spTree>
    <p:extLst>
      <p:ext uri="{BB962C8B-B14F-4D97-AF65-F5344CB8AC3E}">
        <p14:creationId xmlns:p14="http://schemas.microsoft.com/office/powerpoint/2010/main" val="1694783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62B0-B2F8-0503-D2E4-5DFC41A5E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017D37-6935-8BED-DD0C-6991813391D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The Financial Goal of the Corporation</a:t>
            </a:r>
            <a:endParaRPr lang="en-US" dirty="0"/>
          </a:p>
        </p:txBody>
      </p:sp>
      <p:sp>
        <p:nvSpPr>
          <p:cNvPr id="4" name="Slide Number Placeholder 3">
            <a:extLst>
              <a:ext uri="{FF2B5EF4-FFF2-40B4-BE49-F238E27FC236}">
                <a16:creationId xmlns:a16="http://schemas.microsoft.com/office/drawing/2014/main" id="{AAD42B3A-A5DD-5E29-12BF-F92D8FA8888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p:sp>
        <p:nvSpPr>
          <p:cNvPr id="10" name="Content Placeholder 2">
            <a:extLst>
              <a:ext uri="{FF2B5EF4-FFF2-40B4-BE49-F238E27FC236}">
                <a16:creationId xmlns:a16="http://schemas.microsoft.com/office/drawing/2014/main" id="{155AD4BF-F151-D1D1-1356-44E47CC38E61}"/>
              </a:ext>
            </a:extLst>
          </p:cNvPr>
          <p:cNvSpPr>
            <a:spLocks noGrp="1"/>
          </p:cNvSpPr>
          <p:nvPr>
            <p:ph sz="half" idx="1"/>
          </p:nvPr>
        </p:nvSpPr>
        <p:spPr>
          <a:xfrm>
            <a:off x="344184" y="2039592"/>
            <a:ext cx="11362010" cy="4607788"/>
          </a:xfrm>
        </p:spPr>
        <p:txBody>
          <a:bodyPr vert="horz" lIns="91440" tIns="45720" rIns="91440" bIns="45720" rtlCol="0" anchor="ctr">
            <a:normAutofit/>
          </a:bodyPr>
          <a:lstStyle/>
          <a:p>
            <a:r>
              <a:rPr lang="en-US" sz="2000" dirty="0"/>
              <a:t>How can the financial manager help the shareholder?</a:t>
            </a:r>
          </a:p>
          <a:p>
            <a:pPr lvl="1"/>
            <a:r>
              <a:rPr lang="en-US" sz="1800" b="1" dirty="0"/>
              <a:t>Maximize Wealth </a:t>
            </a:r>
            <a:r>
              <a:rPr lang="en-US" sz="1800" dirty="0"/>
              <a:t>(Fisher Separation Theorem)</a:t>
            </a:r>
          </a:p>
          <a:p>
            <a:pPr lvl="1"/>
            <a:r>
              <a:rPr lang="en-US" sz="1800" dirty="0"/>
              <a:t>Brealey et al: “Economists have proved this value-maximization result with great rigor and generality. It’s known as the Fisher separation theorem, because it </a:t>
            </a:r>
            <a:r>
              <a:rPr lang="en-US" sz="1800" b="1" dirty="0"/>
              <a:t>shows that a financial manager's investment decisions can be separated from shareholder preferences.</a:t>
            </a:r>
            <a:r>
              <a:rPr lang="en-US" sz="1800" dirty="0"/>
              <a:t>”</a:t>
            </a:r>
          </a:p>
          <a:p>
            <a:pPr lvl="1"/>
            <a:r>
              <a:rPr lang="en-US" sz="1800" dirty="0"/>
              <a:t>Intuition: Shareholders don’t need the financial manager’s help to achieve the best time pattern of consumption.</a:t>
            </a:r>
          </a:p>
          <a:p>
            <a:pPr lvl="2"/>
            <a:r>
              <a:rPr lang="en-US" sz="1800" dirty="0"/>
              <a:t>They can do that on their own, provided they have free access to competitive financial markets, </a:t>
            </a:r>
            <a:r>
              <a:rPr lang="en-US" sz="1800" b="1" dirty="0"/>
              <a:t>by deciding when to buy/sell their shares</a:t>
            </a:r>
            <a:r>
              <a:rPr lang="en-US" sz="1800" dirty="0"/>
              <a:t>. </a:t>
            </a:r>
          </a:p>
          <a:p>
            <a:pPr lvl="2"/>
            <a:r>
              <a:rPr lang="en-US" sz="1800" dirty="0"/>
              <a:t>They can also choose the </a:t>
            </a:r>
            <a:r>
              <a:rPr lang="en-US" sz="1800" b="1" dirty="0"/>
              <a:t>risk characteristics of their consumption plan by investing in more or less risky securities</a:t>
            </a:r>
            <a:r>
              <a:rPr lang="en-US" sz="1800" dirty="0"/>
              <a:t>. </a:t>
            </a:r>
          </a:p>
          <a:p>
            <a:pPr lvl="2"/>
            <a:r>
              <a:rPr lang="en-US" sz="1800" dirty="0"/>
              <a:t>Because the market allows for “DIY” consumption patterns, the manager’s </a:t>
            </a:r>
            <a:r>
              <a:rPr lang="en-US" sz="1800" b="1" dirty="0"/>
              <a:t>only job is to provide the largest possible “pool of money” for the shareholders to work with</a:t>
            </a:r>
            <a:r>
              <a:rPr lang="en-US" sz="1800" dirty="0"/>
              <a:t>.</a:t>
            </a:r>
          </a:p>
        </p:txBody>
      </p:sp>
    </p:spTree>
    <p:extLst>
      <p:ext uri="{BB962C8B-B14F-4D97-AF65-F5344CB8AC3E}">
        <p14:creationId xmlns:p14="http://schemas.microsoft.com/office/powerpoint/2010/main" val="492285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74759-59B9-0753-8343-32DC4DE08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601D85-E5F8-C14D-B50A-299BD647583C}"/>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The Financial Goal of the Corporation</a:t>
            </a:r>
            <a:endParaRPr lang="en-US" dirty="0"/>
          </a:p>
        </p:txBody>
      </p:sp>
      <p:sp>
        <p:nvSpPr>
          <p:cNvPr id="4" name="Slide Number Placeholder 3">
            <a:extLst>
              <a:ext uri="{FF2B5EF4-FFF2-40B4-BE49-F238E27FC236}">
                <a16:creationId xmlns:a16="http://schemas.microsoft.com/office/drawing/2014/main" id="{1B6E15A6-B530-8AE4-6D6D-812F2BF05DFB}"/>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p:sp>
        <p:nvSpPr>
          <p:cNvPr id="10" name="Content Placeholder 2">
            <a:extLst>
              <a:ext uri="{FF2B5EF4-FFF2-40B4-BE49-F238E27FC236}">
                <a16:creationId xmlns:a16="http://schemas.microsoft.com/office/drawing/2014/main" id="{0B57DCDA-F2E1-59E9-0984-93667CF2E44A}"/>
              </a:ext>
            </a:extLst>
          </p:cNvPr>
          <p:cNvSpPr>
            <a:spLocks noGrp="1"/>
          </p:cNvSpPr>
          <p:nvPr>
            <p:ph sz="half" idx="1"/>
          </p:nvPr>
        </p:nvSpPr>
        <p:spPr>
          <a:xfrm>
            <a:off x="344184" y="2039592"/>
            <a:ext cx="11362010" cy="4607788"/>
          </a:xfrm>
        </p:spPr>
        <p:txBody>
          <a:bodyPr vert="horz" lIns="91440" tIns="45720" rIns="91440" bIns="45720" rtlCol="0" anchor="ctr">
            <a:normAutofit/>
          </a:bodyPr>
          <a:lstStyle/>
          <a:p>
            <a:r>
              <a:rPr lang="en-US" sz="2000" dirty="0"/>
              <a:t>Note that wealth maximization is not the same as profit maximization, which doesn’t have a well-defined financial objective.</a:t>
            </a:r>
          </a:p>
          <a:p>
            <a:pPr lvl="1"/>
            <a:r>
              <a:rPr lang="en-US" sz="1800" dirty="0"/>
              <a:t>Which years’ profits? A company may be able to increase current profits by cutting R&amp;D, but that may result in lower profits in the future. How do we know whether “profits” are maximized if some years’ profits rise and others fall?</a:t>
            </a:r>
          </a:p>
          <a:p>
            <a:pPr lvl="1"/>
            <a:r>
              <a:rPr lang="en-US" sz="1800" dirty="0"/>
              <a:t>What about risk? If a project will increase the company's profits but also make it riskier, it’s not clear that the manager should take it. Risk is a crucial factor that affects shareholder wealth.</a:t>
            </a:r>
          </a:p>
          <a:p>
            <a:r>
              <a:rPr lang="en-US" sz="2000" dirty="0"/>
              <a:t>While profits are not well defined (as an objective), </a:t>
            </a:r>
            <a:r>
              <a:rPr lang="en-US" sz="2000" b="1" dirty="0"/>
              <a:t>shareholder wealth is</a:t>
            </a:r>
            <a:r>
              <a:rPr lang="en-US" sz="2000" dirty="0"/>
              <a:t>. </a:t>
            </a:r>
          </a:p>
          <a:p>
            <a:pPr lvl="1"/>
            <a:r>
              <a:rPr lang="en-US" sz="1800" dirty="0"/>
              <a:t>This requires a framework of valuation; of which half of this course dedicates itself to.</a:t>
            </a:r>
          </a:p>
        </p:txBody>
      </p:sp>
    </p:spTree>
    <p:extLst>
      <p:ext uri="{BB962C8B-B14F-4D97-AF65-F5344CB8AC3E}">
        <p14:creationId xmlns:p14="http://schemas.microsoft.com/office/powerpoint/2010/main" val="1520700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D5876-806B-1634-A862-C60226C994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1B4C6-2DDC-70C5-C888-CF07CDC623CC}"/>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The Financial Goal of the Corporation</a:t>
            </a:r>
            <a:endParaRPr lang="en-US" dirty="0"/>
          </a:p>
        </p:txBody>
      </p:sp>
      <p:sp>
        <p:nvSpPr>
          <p:cNvPr id="4" name="Slide Number Placeholder 3">
            <a:extLst>
              <a:ext uri="{FF2B5EF4-FFF2-40B4-BE49-F238E27FC236}">
                <a16:creationId xmlns:a16="http://schemas.microsoft.com/office/drawing/2014/main" id="{99B53AFE-FDE2-6172-C328-9F934BD4DDF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13</a:t>
            </a:fld>
            <a:endParaRPr lang="en-US" dirty="0"/>
          </a:p>
        </p:txBody>
      </p:sp>
      <p:pic>
        <p:nvPicPr>
          <p:cNvPr id="3" name="Picture 2" descr="A flow chart of cash flows between a company, its investments, and shareholders via dividends or reinvestment.">
            <a:extLst>
              <a:ext uri="{FF2B5EF4-FFF2-40B4-BE49-F238E27FC236}">
                <a16:creationId xmlns:a16="http://schemas.microsoft.com/office/drawing/2014/main" id="{E4F8CA05-8470-77B0-1A8E-7824C4CF0009}"/>
              </a:ext>
            </a:extLst>
          </p:cNvPr>
          <p:cNvPicPr>
            <a:picLocks noChangeAspect="1"/>
          </p:cNvPicPr>
          <p:nvPr/>
        </p:nvPicPr>
        <p:blipFill>
          <a:blip r:embed="rId3"/>
          <a:stretch>
            <a:fillRect/>
          </a:stretch>
        </p:blipFill>
        <p:spPr>
          <a:xfrm>
            <a:off x="2038582" y="2017363"/>
            <a:ext cx="8114836" cy="3825175"/>
          </a:xfrm>
          <a:prstGeom prst="rect">
            <a:avLst/>
          </a:prstGeom>
        </p:spPr>
      </p:pic>
      <p:sp>
        <p:nvSpPr>
          <p:cNvPr id="7" name="Content Placeholder 2">
            <a:extLst>
              <a:ext uri="{FF2B5EF4-FFF2-40B4-BE49-F238E27FC236}">
                <a16:creationId xmlns:a16="http://schemas.microsoft.com/office/drawing/2014/main" id="{D3F8E7DE-AB26-28F3-E4D5-4B79A5E15A5D}"/>
              </a:ext>
            </a:extLst>
          </p:cNvPr>
          <p:cNvSpPr>
            <a:spLocks noGrp="1"/>
          </p:cNvSpPr>
          <p:nvPr>
            <p:ph sz="half" idx="1"/>
          </p:nvPr>
        </p:nvSpPr>
        <p:spPr>
          <a:xfrm>
            <a:off x="3672695" y="6035674"/>
            <a:ext cx="4846610" cy="365126"/>
          </a:xfrm>
        </p:spPr>
        <p:txBody>
          <a:bodyPr vert="horz" lIns="91440" tIns="45720" rIns="91440" bIns="45720" rtlCol="0" anchor="ctr">
            <a:normAutofit lnSpcReduction="10000"/>
          </a:bodyPr>
          <a:lstStyle/>
          <a:p>
            <a:pPr marL="0" indent="0">
              <a:buNone/>
            </a:pPr>
            <a:r>
              <a:rPr lang="en-US" dirty="0"/>
              <a:t>Arrows represent possible cash flows or transfers. </a:t>
            </a:r>
          </a:p>
        </p:txBody>
      </p:sp>
    </p:spTree>
    <p:extLst>
      <p:ext uri="{BB962C8B-B14F-4D97-AF65-F5344CB8AC3E}">
        <p14:creationId xmlns:p14="http://schemas.microsoft.com/office/powerpoint/2010/main" val="743820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E170F-7A04-5291-EDDE-7A2050848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D7B70-1D72-0BA4-D681-A77A7D33FD1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The Financial Goal of the Corporation</a:t>
            </a:r>
            <a:endParaRPr lang="en-US" dirty="0"/>
          </a:p>
        </p:txBody>
      </p:sp>
      <p:sp>
        <p:nvSpPr>
          <p:cNvPr id="4" name="Slide Number Placeholder 3">
            <a:extLst>
              <a:ext uri="{FF2B5EF4-FFF2-40B4-BE49-F238E27FC236}">
                <a16:creationId xmlns:a16="http://schemas.microsoft.com/office/drawing/2014/main" id="{0CBF813E-2825-4D5E-9C8E-4A7CDAFB436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14</a:t>
            </a:fld>
            <a:endParaRPr lang="en-US" dirty="0"/>
          </a:p>
        </p:txBody>
      </p:sp>
      <p:sp>
        <p:nvSpPr>
          <p:cNvPr id="10" name="Content Placeholder 2">
            <a:extLst>
              <a:ext uri="{FF2B5EF4-FFF2-40B4-BE49-F238E27FC236}">
                <a16:creationId xmlns:a16="http://schemas.microsoft.com/office/drawing/2014/main" id="{8A9D23A8-EAD8-5962-2F1D-00B3ACCDB395}"/>
              </a:ext>
            </a:extLst>
          </p:cNvPr>
          <p:cNvSpPr>
            <a:spLocks noGrp="1"/>
          </p:cNvSpPr>
          <p:nvPr>
            <p:ph sz="half" idx="1"/>
          </p:nvPr>
        </p:nvSpPr>
        <p:spPr>
          <a:xfrm>
            <a:off x="344184" y="2039592"/>
            <a:ext cx="11362010" cy="4607788"/>
          </a:xfrm>
        </p:spPr>
        <p:txBody>
          <a:bodyPr vert="horz" lIns="91440" tIns="45720" rIns="91440" bIns="45720" rtlCol="0" anchor="ctr">
            <a:normAutofit/>
          </a:bodyPr>
          <a:lstStyle/>
          <a:p>
            <a:r>
              <a:rPr lang="en-US" b="1" dirty="0"/>
              <a:t>Agency problem: </a:t>
            </a:r>
            <a:r>
              <a:rPr lang="en-US" dirty="0"/>
              <a:t>In the context of corporate finance, the agency problem refers to a fundamental conflict of interest where managers, acting as agents for stockholders, are tempted to prioritize their own personal interests rather than maximizing the overall value of the firm.</a:t>
            </a:r>
          </a:p>
          <a:p>
            <a:r>
              <a:rPr lang="en-US" b="1" dirty="0"/>
              <a:t>Agency costs: </a:t>
            </a:r>
            <a:r>
              <a:rPr lang="en-US" dirty="0"/>
              <a:t>These costs represent the tangible value lost from agency problems occurring, alongside the actual costs incurred by the firm to mitigate such behaviors—for example, through monitoring or specialized compensation structures.</a:t>
            </a:r>
          </a:p>
          <a:p>
            <a:pPr marL="292608" lvl="1" indent="-292608">
              <a:spcBef>
                <a:spcPts val="1000"/>
              </a:spcBef>
              <a:spcAft>
                <a:spcPts val="0"/>
              </a:spcAft>
            </a:pPr>
            <a:r>
              <a:rPr lang="en-US" sz="1800" dirty="0"/>
              <a:t>We will not make agency problems or agency costs a primary focus of this course. From a legal standpoint, the doctrine of directors' duties in corporate law already provides a framework to address many of these issues.</a:t>
            </a:r>
          </a:p>
          <a:p>
            <a:pPr marL="562608" lvl="2" indent="-292608">
              <a:spcBef>
                <a:spcPts val="1000"/>
              </a:spcBef>
              <a:spcAft>
                <a:spcPts val="0"/>
              </a:spcAft>
            </a:pPr>
            <a:r>
              <a:rPr lang="en-US" dirty="0"/>
              <a:t>Comprehensive and advanced methods for analyzing and dealing with agency problems are more properly situated within a specialized course on corporate governance. The bulk of this interdisciplinary analysis is therefore taught in my other elective, “Corporate Law and Economics”</a:t>
            </a:r>
          </a:p>
          <a:p>
            <a:pPr marL="292608" lvl="1" indent="-292608">
              <a:spcBef>
                <a:spcPts val="1000"/>
              </a:spcBef>
              <a:spcAft>
                <a:spcPts val="0"/>
              </a:spcAft>
            </a:pPr>
            <a:r>
              <a:rPr lang="en-US" sz="1800" dirty="0"/>
              <a:t>Our focus remains on the financial mechanics of valuation and decision-making; we assume for the purposes of our models that managers are acting in accordance with the wealth-maximization principles established by the Fisher Separation Theorem.</a:t>
            </a:r>
          </a:p>
        </p:txBody>
      </p:sp>
    </p:spTree>
    <p:extLst>
      <p:ext uri="{BB962C8B-B14F-4D97-AF65-F5344CB8AC3E}">
        <p14:creationId xmlns:p14="http://schemas.microsoft.com/office/powerpoint/2010/main" val="3023011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7B174-712A-24FC-0ECA-951F60F459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A0D80-20FA-C034-D040-D67C6F084AE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7B2C3053-F5FB-9025-D0FF-ED73136294C9}"/>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15</a:t>
            </a:fld>
            <a:endParaRPr lang="en-US" dirty="0"/>
          </a:p>
        </p:txBody>
      </p:sp>
      <p:sp>
        <p:nvSpPr>
          <p:cNvPr id="10" name="Content Placeholder 2">
            <a:extLst>
              <a:ext uri="{FF2B5EF4-FFF2-40B4-BE49-F238E27FC236}">
                <a16:creationId xmlns:a16="http://schemas.microsoft.com/office/drawing/2014/main" id="{C4C912A7-0182-7FFC-2BFF-1E54C3137D1E}"/>
              </a:ext>
            </a:extLst>
          </p:cNvPr>
          <p:cNvSpPr>
            <a:spLocks noGrp="1"/>
          </p:cNvSpPr>
          <p:nvPr>
            <p:ph sz="half" idx="1"/>
          </p:nvPr>
        </p:nvSpPr>
        <p:spPr>
          <a:xfrm>
            <a:off x="344184" y="2039592"/>
            <a:ext cx="11362010" cy="4607788"/>
          </a:xfrm>
        </p:spPr>
        <p:txBody>
          <a:bodyPr vert="horz" lIns="91440" tIns="45720" rIns="91440" bIns="45720" rtlCol="0" anchor="ctr">
            <a:normAutofit/>
          </a:bodyPr>
          <a:lstStyle/>
          <a:p>
            <a:r>
              <a:rPr lang="en-US" sz="2000" b="1" dirty="0"/>
              <a:t>Future Value</a:t>
            </a:r>
            <a:r>
              <a:rPr lang="en-US" sz="2000" dirty="0"/>
              <a:t>.</a:t>
            </a:r>
          </a:p>
          <a:p>
            <a:pPr lvl="1"/>
            <a:r>
              <a:rPr lang="en-US" sz="2000" dirty="0"/>
              <a:t>Amount to which an investment will grow after earning interest.</a:t>
            </a:r>
          </a:p>
          <a:p>
            <a:r>
              <a:rPr lang="en-US" sz="2000" b="1" dirty="0"/>
              <a:t>Compound Interest</a:t>
            </a:r>
            <a:r>
              <a:rPr lang="en-US" sz="2000" dirty="0"/>
              <a:t>.</a:t>
            </a:r>
          </a:p>
          <a:p>
            <a:pPr lvl="1"/>
            <a:r>
              <a:rPr lang="en-US" sz="2000" dirty="0"/>
              <a:t>Interest earned on wealth that grows at a compound rate.</a:t>
            </a:r>
          </a:p>
          <a:p>
            <a:pPr marL="342900" lvl="1" indent="-342900">
              <a:spcBef>
                <a:spcPts val="1000"/>
              </a:spcBef>
              <a:spcAft>
                <a:spcPts val="0"/>
              </a:spcAft>
            </a:pPr>
            <a:r>
              <a:rPr lang="en-US" sz="2000" b="1" dirty="0"/>
              <a:t>Present Value</a:t>
            </a:r>
            <a:r>
              <a:rPr lang="en-US" sz="2000" dirty="0"/>
              <a:t>.</a:t>
            </a:r>
          </a:p>
          <a:p>
            <a:pPr marL="562608" lvl="2" indent="-292608">
              <a:spcBef>
                <a:spcPts val="1000"/>
              </a:spcBef>
              <a:spcAft>
                <a:spcPts val="0"/>
              </a:spcAft>
            </a:pPr>
            <a:r>
              <a:rPr lang="en-US" sz="2000" dirty="0"/>
              <a:t>Value today of a future cash flow.</a:t>
            </a:r>
          </a:p>
          <a:p>
            <a:endParaRPr lang="en-US" b="1" dirty="0"/>
          </a:p>
        </p:txBody>
      </p:sp>
    </p:spTree>
    <p:extLst>
      <p:ext uri="{BB962C8B-B14F-4D97-AF65-F5344CB8AC3E}">
        <p14:creationId xmlns:p14="http://schemas.microsoft.com/office/powerpoint/2010/main" val="2916957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F7F6-39CE-0A57-148B-2D8D7788A4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54AF3-0A3F-74FD-1382-632FED4570C7}"/>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CF6C452B-6C5A-8F06-EFCD-3FDF4EBCE83B}"/>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16</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D7C01AD8-55DD-9FC0-3C8C-AF84D9127DD8}"/>
                  </a:ext>
                </a:extLst>
              </p:cNvPr>
              <p:cNvSpPr>
                <a:spLocks noGrp="1"/>
              </p:cNvSpPr>
              <p:nvPr>
                <p:ph sz="half" idx="1"/>
              </p:nvPr>
            </p:nvSpPr>
            <p:spPr>
              <a:xfrm>
                <a:off x="344184" y="2039592"/>
                <a:ext cx="11362010" cy="837172"/>
              </a:xfrm>
            </p:spPr>
            <p:txBody>
              <a:bodyPr vert="horz" lIns="91440" tIns="45720" rIns="91440" bIns="45720" rtlCol="0" anchor="ctr">
                <a:normAutofit/>
              </a:bodyPr>
              <a:lstStyle/>
              <a:p>
                <a:r>
                  <a:rPr lang="en-US" sz="2000" dirty="0"/>
                  <a:t>Future Value of $100 = FV, where in this context, </a:t>
                </a:r>
                <a14:m>
                  <m:oMath xmlns:m="http://schemas.openxmlformats.org/officeDocument/2006/math">
                    <m:r>
                      <a:rPr lang="en-US" sz="2000" i="1" dirty="0" smtClean="0">
                        <a:latin typeface="Cambria Math" panose="02040503050406030204" pitchFamily="18" charset="0"/>
                      </a:rPr>
                      <m:t>𝑡</m:t>
                    </m:r>
                  </m:oMath>
                </a14:m>
                <a:r>
                  <a:rPr lang="en-US" sz="2000" dirty="0"/>
                  <a:t> is the measured in years and </a:t>
                </a:r>
                <a14:m>
                  <m:oMath xmlns:m="http://schemas.openxmlformats.org/officeDocument/2006/math">
                    <m:r>
                      <a:rPr lang="en-US" sz="2000" i="1" dirty="0" smtClean="0">
                        <a:latin typeface="Cambria Math" panose="02040503050406030204" pitchFamily="18" charset="0"/>
                      </a:rPr>
                      <m:t>𝑟</m:t>
                    </m:r>
                  </m:oMath>
                </a14:m>
                <a:r>
                  <a:rPr lang="en-US" sz="2000" dirty="0"/>
                  <a:t> is the annualized rate of return (time value of money)</a:t>
                </a:r>
              </a:p>
            </p:txBody>
          </p:sp>
        </mc:Choice>
        <mc:Fallback xmlns="">
          <p:sp>
            <p:nvSpPr>
              <p:cNvPr id="10" name="Content Placeholder 2">
                <a:extLst>
                  <a:ext uri="{FF2B5EF4-FFF2-40B4-BE49-F238E27FC236}">
                    <a16:creationId xmlns:a16="http://schemas.microsoft.com/office/drawing/2014/main" id="{D7C01AD8-55DD-9FC0-3C8C-AF84D9127DD8}"/>
                  </a:ext>
                </a:extLst>
              </p:cNvPr>
              <p:cNvSpPr>
                <a:spLocks noGrp="1" noRot="1" noChangeAspect="1" noMove="1" noResize="1" noEditPoints="1" noAdjustHandles="1" noChangeArrowheads="1" noChangeShapeType="1" noTextEdit="1"/>
              </p:cNvSpPr>
              <p:nvPr>
                <p:ph sz="half" idx="1"/>
              </p:nvPr>
            </p:nvSpPr>
            <p:spPr>
              <a:xfrm>
                <a:off x="344184" y="2039592"/>
                <a:ext cx="11362010" cy="837172"/>
              </a:xfrm>
              <a:blipFill>
                <a:blip r:embed="rId3"/>
                <a:stretch>
                  <a:fillRect l="-268" r="-1019" b="-5109"/>
                </a:stretch>
              </a:blipFill>
            </p:spPr>
            <p:txBody>
              <a:bodyPr/>
              <a:lstStyle/>
              <a:p>
                <a:r>
                  <a:rPr lang="en-SG">
                    <a:noFill/>
                  </a:rPr>
                  <a:t> </a:t>
                </a:r>
              </a:p>
            </p:txBody>
          </p:sp>
        </mc:Fallback>
      </mc:AlternateContent>
      <p:sp>
        <p:nvSpPr>
          <p:cNvPr id="3" name="Content Placeholder 2">
            <a:extLst>
              <a:ext uri="{FF2B5EF4-FFF2-40B4-BE49-F238E27FC236}">
                <a16:creationId xmlns:a16="http://schemas.microsoft.com/office/drawing/2014/main" id="{C1B79931-E1B4-E9DA-8EF5-88A6FBC778B6}"/>
              </a:ext>
            </a:extLst>
          </p:cNvPr>
          <p:cNvSpPr txBox="1">
            <a:spLocks/>
          </p:cNvSpPr>
          <p:nvPr/>
        </p:nvSpPr>
        <p:spPr>
          <a:xfrm>
            <a:off x="344184" y="3491672"/>
            <a:ext cx="11362010" cy="47243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Example: </a:t>
            </a:r>
          </a:p>
          <a:p>
            <a:pPr lvl="1"/>
            <a:r>
              <a:rPr lang="en-US" sz="2000" dirty="0"/>
              <a:t>What is the future value of $100 if interest is compounded annually at a rate of 7% for 2 years?</a:t>
            </a:r>
          </a:p>
        </p:txBody>
      </p:sp>
      <p:graphicFrame>
        <p:nvGraphicFramePr>
          <p:cNvPr id="5" name="Object 4">
            <a:extLst>
              <a:ext uri="{FF2B5EF4-FFF2-40B4-BE49-F238E27FC236}">
                <a16:creationId xmlns:a16="http://schemas.microsoft.com/office/drawing/2014/main" id="{602F9963-14FC-8DDE-D1DC-036BAE019B6E}"/>
              </a:ext>
            </a:extLst>
          </p:cNvPr>
          <p:cNvGraphicFramePr>
            <a:graphicFrameLocks noChangeAspect="1"/>
          </p:cNvGraphicFramePr>
          <p:nvPr>
            <p:extLst>
              <p:ext uri="{D42A27DB-BD31-4B8C-83A1-F6EECF244321}">
                <p14:modId xmlns:p14="http://schemas.microsoft.com/office/powerpoint/2010/main" val="2422529350"/>
              </p:ext>
            </p:extLst>
          </p:nvPr>
        </p:nvGraphicFramePr>
        <p:xfrm>
          <a:off x="4658519" y="2876764"/>
          <a:ext cx="2484546" cy="515412"/>
        </p:xfrm>
        <a:graphic>
          <a:graphicData uri="http://schemas.openxmlformats.org/presentationml/2006/ole">
            <mc:AlternateContent xmlns:mc="http://schemas.openxmlformats.org/markup-compatibility/2006">
              <mc:Choice xmlns:v="urn:schemas-microsoft-com:vml" Requires="v">
                <p:oleObj name="Equation" r:id="rId4" imgW="2387520" imgH="495000" progId="Equation.DSMT4">
                  <p:embed/>
                </p:oleObj>
              </mc:Choice>
              <mc:Fallback>
                <p:oleObj name="Equation" r:id="rId4" imgW="2387520" imgH="495000" progId="Equation.DSMT4">
                  <p:embed/>
                  <p:pic>
                    <p:nvPicPr>
                      <p:cNvPr id="8" name="Object 7">
                        <a:extLst>
                          <a:ext uri="{FF2B5EF4-FFF2-40B4-BE49-F238E27FC236}">
                            <a16:creationId xmlns:a16="http://schemas.microsoft.com/office/drawing/2014/main" id="{1B78E011-C91E-6856-2821-8AC4FD45599A}"/>
                          </a:ext>
                        </a:extLst>
                      </p:cNvPr>
                      <p:cNvPicPr/>
                      <p:nvPr/>
                    </p:nvPicPr>
                    <p:blipFill>
                      <a:blip r:embed="rId5"/>
                      <a:stretch>
                        <a:fillRect/>
                      </a:stretch>
                    </p:blipFill>
                    <p:spPr>
                      <a:xfrm>
                        <a:off x="4658519" y="2876764"/>
                        <a:ext cx="2484546" cy="515412"/>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6D2D8515-9500-413A-5B93-6087F6912BD3}"/>
              </a:ext>
            </a:extLst>
          </p:cNvPr>
          <p:cNvGraphicFramePr>
            <a:graphicFrameLocks noChangeAspect="1"/>
          </p:cNvGraphicFramePr>
          <p:nvPr>
            <p:extLst>
              <p:ext uri="{D42A27DB-BD31-4B8C-83A1-F6EECF244321}">
                <p14:modId xmlns:p14="http://schemas.microsoft.com/office/powerpoint/2010/main" val="1838115252"/>
              </p:ext>
            </p:extLst>
          </p:nvPr>
        </p:nvGraphicFramePr>
        <p:xfrm>
          <a:off x="3701089" y="4579019"/>
          <a:ext cx="4648200" cy="355600"/>
        </p:xfrm>
        <a:graphic>
          <a:graphicData uri="http://schemas.openxmlformats.org/presentationml/2006/ole">
            <mc:AlternateContent xmlns:mc="http://schemas.openxmlformats.org/markup-compatibility/2006">
              <mc:Choice xmlns:v="urn:schemas-microsoft-com:vml" Requires="v">
                <p:oleObj name="Equation" r:id="rId6" imgW="4647960" imgH="355320" progId="Equation.DSMT4">
                  <p:embed/>
                </p:oleObj>
              </mc:Choice>
              <mc:Fallback>
                <p:oleObj name="Equation" r:id="rId6" imgW="4647960" imgH="355320" progId="Equation.DSMT4">
                  <p:embed/>
                  <p:pic>
                    <p:nvPicPr>
                      <p:cNvPr id="3" name="Object 2">
                        <a:extLst>
                          <a:ext uri="{FF2B5EF4-FFF2-40B4-BE49-F238E27FC236}">
                            <a16:creationId xmlns:a16="http://schemas.microsoft.com/office/drawing/2014/main" id="{8046DFFF-2AC1-0C58-EBA0-127A3422CE74}"/>
                          </a:ext>
                        </a:extLst>
                      </p:cNvPr>
                      <p:cNvPicPr/>
                      <p:nvPr/>
                    </p:nvPicPr>
                    <p:blipFill>
                      <a:blip r:embed="rId7"/>
                      <a:stretch>
                        <a:fillRect/>
                      </a:stretch>
                    </p:blipFill>
                    <p:spPr>
                      <a:xfrm>
                        <a:off x="3701089" y="4579019"/>
                        <a:ext cx="4648200" cy="3556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91BE46D9-80B1-F769-5208-10ED8A2C4B2E}"/>
              </a:ext>
            </a:extLst>
          </p:cNvPr>
          <p:cNvGraphicFramePr>
            <a:graphicFrameLocks noChangeAspect="1"/>
          </p:cNvGraphicFramePr>
          <p:nvPr>
            <p:extLst>
              <p:ext uri="{D42A27DB-BD31-4B8C-83A1-F6EECF244321}">
                <p14:modId xmlns:p14="http://schemas.microsoft.com/office/powerpoint/2010/main" val="989722126"/>
              </p:ext>
            </p:extLst>
          </p:nvPr>
        </p:nvGraphicFramePr>
        <p:xfrm>
          <a:off x="4110037" y="5065340"/>
          <a:ext cx="3971925" cy="484187"/>
        </p:xfrm>
        <a:graphic>
          <a:graphicData uri="http://schemas.openxmlformats.org/presentationml/2006/ole">
            <mc:AlternateContent xmlns:mc="http://schemas.openxmlformats.org/markup-compatibility/2006">
              <mc:Choice xmlns:v="urn:schemas-microsoft-com:vml" Requires="v">
                <p:oleObj name="Equation" r:id="rId8" imgW="4051080" imgH="495000" progId="Equation.DSMT4">
                  <p:embed/>
                </p:oleObj>
              </mc:Choice>
              <mc:Fallback>
                <p:oleObj name="Equation" r:id="rId8" imgW="4051080" imgH="495000" progId="Equation.DSMT4">
                  <p:embed/>
                  <p:pic>
                    <p:nvPicPr>
                      <p:cNvPr id="4" name="Object 3">
                        <a:extLst>
                          <a:ext uri="{FF2B5EF4-FFF2-40B4-BE49-F238E27FC236}">
                            <a16:creationId xmlns:a16="http://schemas.microsoft.com/office/drawing/2014/main" id="{31BE6ADF-132E-16A1-A9A0-BECBA25C50C5}"/>
                          </a:ext>
                        </a:extLst>
                      </p:cNvPr>
                      <p:cNvPicPr/>
                      <p:nvPr/>
                    </p:nvPicPr>
                    <p:blipFill>
                      <a:blip r:embed="rId9"/>
                      <a:stretch>
                        <a:fillRect/>
                      </a:stretch>
                    </p:blipFill>
                    <p:spPr>
                      <a:xfrm>
                        <a:off x="4110037" y="5065340"/>
                        <a:ext cx="3971925" cy="484187"/>
                      </a:xfrm>
                      <a:prstGeom prst="rect">
                        <a:avLst/>
                      </a:prstGeom>
                    </p:spPr>
                  </p:pic>
                </p:oleObj>
              </mc:Fallback>
            </mc:AlternateContent>
          </a:graphicData>
        </a:graphic>
      </p:graphicFrame>
    </p:spTree>
    <p:extLst>
      <p:ext uri="{BB962C8B-B14F-4D97-AF65-F5344CB8AC3E}">
        <p14:creationId xmlns:p14="http://schemas.microsoft.com/office/powerpoint/2010/main" val="2473888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4F3D0-1C16-984D-7A23-1EDD4BD2D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F1ACF9-4344-225B-CF70-16A0809E605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4E42A0AA-26DB-D0AA-C7B9-F84D7AE84B6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p:pic>
        <p:nvPicPr>
          <p:cNvPr id="6" name="Picture 5" descr="A line graph of future value of $100 versus the number of years plots 4 lines for r= 0, 5%, 10%, and 15%">
            <a:extLst>
              <a:ext uri="{FF2B5EF4-FFF2-40B4-BE49-F238E27FC236}">
                <a16:creationId xmlns:a16="http://schemas.microsoft.com/office/drawing/2014/main" id="{C5E2CB4B-42FE-13D3-DD68-5328F6B863C5}"/>
              </a:ext>
            </a:extLst>
          </p:cNvPr>
          <p:cNvPicPr>
            <a:picLocks noChangeAspect="1"/>
          </p:cNvPicPr>
          <p:nvPr/>
        </p:nvPicPr>
        <p:blipFill>
          <a:blip r:embed="rId3"/>
          <a:stretch>
            <a:fillRect/>
          </a:stretch>
        </p:blipFill>
        <p:spPr>
          <a:xfrm>
            <a:off x="2349042" y="2154330"/>
            <a:ext cx="7493915" cy="3998945"/>
          </a:xfrm>
          <a:prstGeom prst="rect">
            <a:avLst/>
          </a:prstGeom>
        </p:spPr>
      </p:pic>
    </p:spTree>
    <p:extLst>
      <p:ext uri="{BB962C8B-B14F-4D97-AF65-F5344CB8AC3E}">
        <p14:creationId xmlns:p14="http://schemas.microsoft.com/office/powerpoint/2010/main" val="3750301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41CED-57BB-B99F-0288-0ECFA31F9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1EED5-14E5-7527-880D-1402599817CA}"/>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7BB2C7C1-8834-FD00-0E03-8981B0B551F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p:sp>
        <p:nvSpPr>
          <p:cNvPr id="10" name="Content Placeholder 2">
            <a:extLst>
              <a:ext uri="{FF2B5EF4-FFF2-40B4-BE49-F238E27FC236}">
                <a16:creationId xmlns:a16="http://schemas.microsoft.com/office/drawing/2014/main" id="{C5F9CA9C-D646-1B4C-4831-DC984853D1F1}"/>
              </a:ext>
            </a:extLst>
          </p:cNvPr>
          <p:cNvSpPr>
            <a:spLocks noGrp="1"/>
          </p:cNvSpPr>
          <p:nvPr>
            <p:ph sz="half" idx="1"/>
          </p:nvPr>
        </p:nvSpPr>
        <p:spPr>
          <a:xfrm>
            <a:off x="344184" y="2039592"/>
            <a:ext cx="11362010" cy="837172"/>
          </a:xfrm>
        </p:spPr>
        <p:txBody>
          <a:bodyPr vert="horz" lIns="91440" tIns="45720" rIns="91440" bIns="45720" rtlCol="0" anchor="ctr">
            <a:normAutofit/>
          </a:bodyPr>
          <a:lstStyle/>
          <a:p>
            <a:r>
              <a:rPr lang="en-US" sz="2000" dirty="0"/>
              <a:t>Discount factor = DF = PV of $1. </a:t>
            </a:r>
            <a:r>
              <a:rPr lang="en-US" sz="2000" b="1" i="1" dirty="0"/>
              <a:t>Discount</a:t>
            </a:r>
            <a:r>
              <a:rPr lang="en-US" sz="2000" dirty="0"/>
              <a:t> factors are termed as such because a dollar today is worth less in future.</a:t>
            </a:r>
          </a:p>
        </p:txBody>
      </p:sp>
      <p:sp>
        <p:nvSpPr>
          <p:cNvPr id="3" name="Content Placeholder 2">
            <a:extLst>
              <a:ext uri="{FF2B5EF4-FFF2-40B4-BE49-F238E27FC236}">
                <a16:creationId xmlns:a16="http://schemas.microsoft.com/office/drawing/2014/main" id="{3C582C43-752E-7FD1-20CF-069EE66EE85B}"/>
              </a:ext>
            </a:extLst>
          </p:cNvPr>
          <p:cNvSpPr txBox="1">
            <a:spLocks/>
          </p:cNvSpPr>
          <p:nvPr/>
        </p:nvSpPr>
        <p:spPr>
          <a:xfrm>
            <a:off x="344184" y="3831232"/>
            <a:ext cx="11362010" cy="47243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Discount factors can be used to compute the present value of any cash flow.</a:t>
            </a:r>
          </a:p>
          <a:p>
            <a:r>
              <a:rPr lang="en-US" sz="2000" dirty="0"/>
              <a:t>Present value = PV</a:t>
            </a:r>
          </a:p>
        </p:txBody>
      </p:sp>
      <p:graphicFrame>
        <p:nvGraphicFramePr>
          <p:cNvPr id="8" name="Object 7">
            <a:extLst>
              <a:ext uri="{FF2B5EF4-FFF2-40B4-BE49-F238E27FC236}">
                <a16:creationId xmlns:a16="http://schemas.microsoft.com/office/drawing/2014/main" id="{D8B8932A-700E-180A-5AC3-640FEE964DF6}"/>
              </a:ext>
            </a:extLst>
          </p:cNvPr>
          <p:cNvGraphicFramePr>
            <a:graphicFrameLocks noChangeAspect="1"/>
          </p:cNvGraphicFramePr>
          <p:nvPr>
            <p:extLst>
              <p:ext uri="{D42A27DB-BD31-4B8C-83A1-F6EECF244321}">
                <p14:modId xmlns:p14="http://schemas.microsoft.com/office/powerpoint/2010/main" val="2323442982"/>
              </p:ext>
            </p:extLst>
          </p:nvPr>
        </p:nvGraphicFramePr>
        <p:xfrm>
          <a:off x="4899132" y="2615372"/>
          <a:ext cx="1612900" cy="876300"/>
        </p:xfrm>
        <a:graphic>
          <a:graphicData uri="http://schemas.openxmlformats.org/presentationml/2006/ole">
            <mc:AlternateContent xmlns:mc="http://schemas.openxmlformats.org/markup-compatibility/2006">
              <mc:Choice xmlns:v="urn:schemas-microsoft-com:vml" Requires="v">
                <p:oleObj name="Equation" r:id="rId3" imgW="1612800" imgH="876240" progId="Equation.DSMT4">
                  <p:embed/>
                </p:oleObj>
              </mc:Choice>
              <mc:Fallback>
                <p:oleObj name="Equation" r:id="rId3" imgW="1612800" imgH="876240" progId="Equation.DSMT4">
                  <p:embed/>
                  <p:pic>
                    <p:nvPicPr>
                      <p:cNvPr id="9" name="Object 8">
                        <a:extLst>
                          <a:ext uri="{FF2B5EF4-FFF2-40B4-BE49-F238E27FC236}">
                            <a16:creationId xmlns:a16="http://schemas.microsoft.com/office/drawing/2014/main" id="{9592C12E-636B-67C9-B0F5-1084CDE4C37B}"/>
                          </a:ext>
                        </a:extLst>
                      </p:cNvPr>
                      <p:cNvPicPr/>
                      <p:nvPr/>
                    </p:nvPicPr>
                    <p:blipFill>
                      <a:blip r:embed="rId4"/>
                      <a:stretch>
                        <a:fillRect/>
                      </a:stretch>
                    </p:blipFill>
                    <p:spPr>
                      <a:xfrm>
                        <a:off x="4899132" y="2615372"/>
                        <a:ext cx="1612900" cy="8763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418D1E15-964D-369E-BA97-CA7EBC5C1816}"/>
              </a:ext>
            </a:extLst>
          </p:cNvPr>
          <p:cNvGraphicFramePr>
            <a:graphicFrameLocks noChangeAspect="1"/>
          </p:cNvGraphicFramePr>
          <p:nvPr>
            <p:extLst>
              <p:ext uri="{D42A27DB-BD31-4B8C-83A1-F6EECF244321}">
                <p14:modId xmlns:p14="http://schemas.microsoft.com/office/powerpoint/2010/main" val="759074018"/>
              </p:ext>
            </p:extLst>
          </p:nvPr>
        </p:nvGraphicFramePr>
        <p:xfrm>
          <a:off x="4483100" y="4681863"/>
          <a:ext cx="3225800" cy="381000"/>
        </p:xfrm>
        <a:graphic>
          <a:graphicData uri="http://schemas.openxmlformats.org/presentationml/2006/ole">
            <mc:AlternateContent xmlns:mc="http://schemas.openxmlformats.org/markup-compatibility/2006">
              <mc:Choice xmlns:v="urn:schemas-microsoft-com:vml" Requires="v">
                <p:oleObj name="Equation" r:id="rId5" imgW="3225600" imgH="380880" progId="Equation.DSMT4">
                  <p:embed/>
                </p:oleObj>
              </mc:Choice>
              <mc:Fallback>
                <p:oleObj name="Equation" r:id="rId5" imgW="3225600" imgH="380880" progId="Equation.DSMT4">
                  <p:embed/>
                  <p:pic>
                    <p:nvPicPr>
                      <p:cNvPr id="8" name="Object 7">
                        <a:extLst>
                          <a:ext uri="{FF2B5EF4-FFF2-40B4-BE49-F238E27FC236}">
                            <a16:creationId xmlns:a16="http://schemas.microsoft.com/office/drawing/2014/main" id="{E3A3C9E8-22C6-148A-E072-C674F7EEE2A3}"/>
                          </a:ext>
                        </a:extLst>
                      </p:cNvPr>
                      <p:cNvPicPr/>
                      <p:nvPr/>
                    </p:nvPicPr>
                    <p:blipFill>
                      <a:blip r:embed="rId6"/>
                      <a:stretch>
                        <a:fillRect/>
                      </a:stretch>
                    </p:blipFill>
                    <p:spPr>
                      <a:xfrm>
                        <a:off x="4483100" y="4681863"/>
                        <a:ext cx="3225800" cy="3810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62E3953A-E81C-61FF-5F32-6940B0FFE2CA}"/>
              </a:ext>
            </a:extLst>
          </p:cNvPr>
          <p:cNvGraphicFramePr>
            <a:graphicFrameLocks noChangeAspect="1"/>
          </p:cNvGraphicFramePr>
          <p:nvPr>
            <p:extLst>
              <p:ext uri="{D42A27DB-BD31-4B8C-83A1-F6EECF244321}">
                <p14:modId xmlns:p14="http://schemas.microsoft.com/office/powerpoint/2010/main" val="3353606991"/>
              </p:ext>
            </p:extLst>
          </p:nvPr>
        </p:nvGraphicFramePr>
        <p:xfrm>
          <a:off x="4987355" y="5412674"/>
          <a:ext cx="1651000" cy="876300"/>
        </p:xfrm>
        <a:graphic>
          <a:graphicData uri="http://schemas.openxmlformats.org/presentationml/2006/ole">
            <mc:AlternateContent xmlns:mc="http://schemas.openxmlformats.org/markup-compatibility/2006">
              <mc:Choice xmlns:v="urn:schemas-microsoft-com:vml" Requires="v">
                <p:oleObj name="Equation" r:id="rId7" imgW="1650960" imgH="876240" progId="Equation.DSMT4">
                  <p:embed/>
                </p:oleObj>
              </mc:Choice>
              <mc:Fallback>
                <p:oleObj name="Equation" r:id="rId7" imgW="1650960" imgH="876240" progId="Equation.DSMT4">
                  <p:embed/>
                  <p:pic>
                    <p:nvPicPr>
                      <p:cNvPr id="10" name="Object 9">
                        <a:extLst>
                          <a:ext uri="{FF2B5EF4-FFF2-40B4-BE49-F238E27FC236}">
                            <a16:creationId xmlns:a16="http://schemas.microsoft.com/office/drawing/2014/main" id="{13828872-6BED-8670-0698-69F432331456}"/>
                          </a:ext>
                        </a:extLst>
                      </p:cNvPr>
                      <p:cNvPicPr/>
                      <p:nvPr/>
                    </p:nvPicPr>
                    <p:blipFill>
                      <a:blip r:embed="rId8"/>
                      <a:stretch>
                        <a:fillRect/>
                      </a:stretch>
                    </p:blipFill>
                    <p:spPr>
                      <a:xfrm>
                        <a:off x="4987355" y="5412674"/>
                        <a:ext cx="1651000" cy="876300"/>
                      </a:xfrm>
                      <a:prstGeom prst="rect">
                        <a:avLst/>
                      </a:prstGeom>
                    </p:spPr>
                  </p:pic>
                </p:oleObj>
              </mc:Fallback>
            </mc:AlternateContent>
          </a:graphicData>
        </a:graphic>
      </p:graphicFrame>
    </p:spTree>
    <p:extLst>
      <p:ext uri="{BB962C8B-B14F-4D97-AF65-F5344CB8AC3E}">
        <p14:creationId xmlns:p14="http://schemas.microsoft.com/office/powerpoint/2010/main" val="372924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80209-5E7B-BAFE-0C85-46E773CA5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E7FF9A-280C-B300-600A-0F31433AAF4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45880E9A-64FD-3635-D929-F5CD7DF56AC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sp>
        <p:nvSpPr>
          <p:cNvPr id="10" name="Content Placeholder 2">
            <a:extLst>
              <a:ext uri="{FF2B5EF4-FFF2-40B4-BE49-F238E27FC236}">
                <a16:creationId xmlns:a16="http://schemas.microsoft.com/office/drawing/2014/main" id="{430BC28C-6558-5560-427E-1DD35D28D420}"/>
              </a:ext>
            </a:extLst>
          </p:cNvPr>
          <p:cNvSpPr>
            <a:spLocks noGrp="1"/>
          </p:cNvSpPr>
          <p:nvPr>
            <p:ph sz="half" idx="1"/>
          </p:nvPr>
        </p:nvSpPr>
        <p:spPr>
          <a:xfrm>
            <a:off x="369869" y="2421182"/>
            <a:ext cx="11362010" cy="837172"/>
          </a:xfrm>
        </p:spPr>
        <p:txBody>
          <a:bodyPr vert="horz" lIns="91440" tIns="45720" rIns="91440" bIns="45720" rtlCol="0" anchor="ctr">
            <a:normAutofit fontScale="92500"/>
          </a:bodyPr>
          <a:lstStyle/>
          <a:p>
            <a:r>
              <a:rPr lang="en-US" sz="2400" dirty="0"/>
              <a:t>The P V formula has many applications. Given any variables in the equation, you can solve for the remaining variable. Also, you can reverse the prior example regarding future values.</a:t>
            </a:r>
          </a:p>
        </p:txBody>
      </p:sp>
      <p:graphicFrame>
        <p:nvGraphicFramePr>
          <p:cNvPr id="5" name="Object 4">
            <a:extLst>
              <a:ext uri="{FF2B5EF4-FFF2-40B4-BE49-F238E27FC236}">
                <a16:creationId xmlns:a16="http://schemas.microsoft.com/office/drawing/2014/main" id="{FB0CE10C-5362-2E4F-8DF6-27E7A45AB35C}"/>
              </a:ext>
            </a:extLst>
          </p:cNvPr>
          <p:cNvGraphicFramePr>
            <a:graphicFrameLocks noChangeAspect="1"/>
          </p:cNvGraphicFramePr>
          <p:nvPr>
            <p:extLst>
              <p:ext uri="{D42A27DB-BD31-4B8C-83A1-F6EECF244321}">
                <p14:modId xmlns:p14="http://schemas.microsoft.com/office/powerpoint/2010/main" val="1268794486"/>
              </p:ext>
            </p:extLst>
          </p:nvPr>
        </p:nvGraphicFramePr>
        <p:xfrm>
          <a:off x="4108541" y="3963580"/>
          <a:ext cx="1752600" cy="381000"/>
        </p:xfrm>
        <a:graphic>
          <a:graphicData uri="http://schemas.openxmlformats.org/presentationml/2006/ole">
            <mc:AlternateContent xmlns:mc="http://schemas.openxmlformats.org/markup-compatibility/2006">
              <mc:Choice xmlns:v="urn:schemas-microsoft-com:vml" Requires="v">
                <p:oleObj name="Equation" r:id="rId3" imgW="1752480" imgH="380880" progId="Equation.DSMT4">
                  <p:embed/>
                </p:oleObj>
              </mc:Choice>
              <mc:Fallback>
                <p:oleObj name="Equation" r:id="rId3" imgW="1752480" imgH="380880" progId="Equation.DSMT4">
                  <p:embed/>
                  <p:pic>
                    <p:nvPicPr>
                      <p:cNvPr id="4" name="Object 3">
                        <a:extLst>
                          <a:ext uri="{FF2B5EF4-FFF2-40B4-BE49-F238E27FC236}">
                            <a16:creationId xmlns:a16="http://schemas.microsoft.com/office/drawing/2014/main" id="{4E2441F3-65B7-520E-AF3C-6EBCFE745E48}"/>
                          </a:ext>
                        </a:extLst>
                      </p:cNvPr>
                      <p:cNvPicPr/>
                      <p:nvPr/>
                    </p:nvPicPr>
                    <p:blipFill>
                      <a:blip r:embed="rId4"/>
                      <a:stretch>
                        <a:fillRect/>
                      </a:stretch>
                    </p:blipFill>
                    <p:spPr>
                      <a:xfrm>
                        <a:off x="4108541" y="3963580"/>
                        <a:ext cx="1752600" cy="381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5AC52A7A-E78B-313F-CBE2-E12BFE71D542}"/>
              </a:ext>
            </a:extLst>
          </p:cNvPr>
          <p:cNvGraphicFramePr>
            <a:graphicFrameLocks noChangeAspect="1"/>
          </p:cNvGraphicFramePr>
          <p:nvPr>
            <p:extLst>
              <p:ext uri="{D42A27DB-BD31-4B8C-83A1-F6EECF244321}">
                <p14:modId xmlns:p14="http://schemas.microsoft.com/office/powerpoint/2010/main" val="2726653592"/>
              </p:ext>
            </p:extLst>
          </p:nvPr>
        </p:nvGraphicFramePr>
        <p:xfrm>
          <a:off x="4124805" y="4598580"/>
          <a:ext cx="4178300" cy="876300"/>
        </p:xfrm>
        <a:graphic>
          <a:graphicData uri="http://schemas.openxmlformats.org/presentationml/2006/ole">
            <mc:AlternateContent xmlns:mc="http://schemas.openxmlformats.org/markup-compatibility/2006">
              <mc:Choice xmlns:v="urn:schemas-microsoft-com:vml" Requires="v">
                <p:oleObj name="Equation" r:id="rId5" imgW="4178160" imgH="876240" progId="Equation.DSMT4">
                  <p:embed/>
                </p:oleObj>
              </mc:Choice>
              <mc:Fallback>
                <p:oleObj name="Equation" r:id="rId5" imgW="4178160" imgH="876240" progId="Equation.DSMT4">
                  <p:embed/>
                  <p:pic>
                    <p:nvPicPr>
                      <p:cNvPr id="5" name="Object 4">
                        <a:extLst>
                          <a:ext uri="{FF2B5EF4-FFF2-40B4-BE49-F238E27FC236}">
                            <a16:creationId xmlns:a16="http://schemas.microsoft.com/office/drawing/2014/main" id="{C9A0E72B-EC8F-9395-8EA0-EE91FF780714}"/>
                          </a:ext>
                        </a:extLst>
                      </p:cNvPr>
                      <p:cNvPicPr/>
                      <p:nvPr/>
                    </p:nvPicPr>
                    <p:blipFill>
                      <a:blip r:embed="rId6"/>
                      <a:stretch>
                        <a:fillRect/>
                      </a:stretch>
                    </p:blipFill>
                    <p:spPr>
                      <a:xfrm>
                        <a:off x="4124805" y="4598580"/>
                        <a:ext cx="4178300" cy="876300"/>
                      </a:xfrm>
                      <a:prstGeom prst="rect">
                        <a:avLst/>
                      </a:prstGeom>
                    </p:spPr>
                  </p:pic>
                </p:oleObj>
              </mc:Fallback>
            </mc:AlternateContent>
          </a:graphicData>
        </a:graphic>
      </p:graphicFrame>
    </p:spTree>
    <p:extLst>
      <p:ext uri="{BB962C8B-B14F-4D97-AF65-F5344CB8AC3E}">
        <p14:creationId xmlns:p14="http://schemas.microsoft.com/office/powerpoint/2010/main" val="1402812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Introduction and present values</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marL="0" indent="0">
              <a:lnSpc>
                <a:spcPct val="90000"/>
              </a:lnSpc>
              <a:buNone/>
            </a:pPr>
            <a:r>
              <a:rPr lang="en-US" sz="2000" dirty="0"/>
              <a:t>Introduction to Corporate Finance</a:t>
            </a:r>
          </a:p>
          <a:p>
            <a:pPr>
              <a:lnSpc>
                <a:spcPct val="90000"/>
              </a:lnSpc>
            </a:pPr>
            <a:r>
              <a:rPr lang="en-US" sz="2000" dirty="0"/>
              <a:t>Corporate Investment and Financing Decisions.</a:t>
            </a:r>
          </a:p>
          <a:p>
            <a:pPr>
              <a:lnSpc>
                <a:spcPct val="90000"/>
              </a:lnSpc>
            </a:pPr>
            <a:r>
              <a:rPr lang="en-US" sz="2000" dirty="0"/>
              <a:t>The Financial Goal of the Corporation.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6ECD7-4481-DC1D-1026-23A673F519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EC67E-A702-100E-B078-4BE3EB16050B}"/>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A6513EC3-BC39-620C-6DB7-B78EE938EA3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pic>
        <p:nvPicPr>
          <p:cNvPr id="8" name="Picture 7" descr="A line graph of present value of $100 versus number of years plots 4 lines for r= 0%, 5%, 10%, and 15%.">
            <a:extLst>
              <a:ext uri="{FF2B5EF4-FFF2-40B4-BE49-F238E27FC236}">
                <a16:creationId xmlns:a16="http://schemas.microsoft.com/office/drawing/2014/main" id="{BD71EB34-96E0-FACE-6D82-47BCA5AD4CC4}"/>
              </a:ext>
            </a:extLst>
          </p:cNvPr>
          <p:cNvPicPr>
            <a:picLocks noChangeAspect="1"/>
          </p:cNvPicPr>
          <p:nvPr/>
        </p:nvPicPr>
        <p:blipFill>
          <a:blip r:embed="rId3"/>
          <a:stretch>
            <a:fillRect/>
          </a:stretch>
        </p:blipFill>
        <p:spPr>
          <a:xfrm>
            <a:off x="2633552" y="2243791"/>
            <a:ext cx="6823810" cy="4180126"/>
          </a:xfrm>
          <a:prstGeom prst="rect">
            <a:avLst/>
          </a:prstGeom>
        </p:spPr>
      </p:pic>
    </p:spTree>
    <p:extLst>
      <p:ext uri="{BB962C8B-B14F-4D97-AF65-F5344CB8AC3E}">
        <p14:creationId xmlns:p14="http://schemas.microsoft.com/office/powerpoint/2010/main" val="1649477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F44BA-FDF3-53AD-5E66-0D80FE58A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39F29F-80B6-4BF2-A221-764C624B81F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ED5EF233-9708-46D0-8BEA-9E89B913EC1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21</a:t>
            </a:fld>
            <a:endParaRPr lang="en-US" dirty="0"/>
          </a:p>
        </p:txBody>
      </p:sp>
      <p:sp>
        <p:nvSpPr>
          <p:cNvPr id="10" name="Content Placeholder 2">
            <a:extLst>
              <a:ext uri="{FF2B5EF4-FFF2-40B4-BE49-F238E27FC236}">
                <a16:creationId xmlns:a16="http://schemas.microsoft.com/office/drawing/2014/main" id="{661E942E-515B-89B0-808A-CD308F58B27B}"/>
              </a:ext>
            </a:extLst>
          </p:cNvPr>
          <p:cNvSpPr>
            <a:spLocks noGrp="1"/>
          </p:cNvSpPr>
          <p:nvPr>
            <p:ph sz="half" idx="1"/>
          </p:nvPr>
        </p:nvSpPr>
        <p:spPr>
          <a:xfrm>
            <a:off x="369869" y="2421182"/>
            <a:ext cx="11362010" cy="837172"/>
          </a:xfrm>
        </p:spPr>
        <p:txBody>
          <a:bodyPr vert="horz" lIns="91440" tIns="45720" rIns="91440" bIns="45720" rtlCol="0" anchor="ctr">
            <a:normAutofit fontScale="92500" lnSpcReduction="20000"/>
          </a:bodyPr>
          <a:lstStyle/>
          <a:p>
            <a:pPr marL="0" indent="0">
              <a:buNone/>
            </a:pPr>
            <a:r>
              <a:rPr lang="en-US" sz="2400" dirty="0"/>
              <a:t>Example regarding whether coy should take on project (in textbook).</a:t>
            </a:r>
          </a:p>
          <a:p>
            <a:r>
              <a:rPr lang="en-US" sz="2400" b="1" dirty="0"/>
              <a:t>Step 1: </a:t>
            </a:r>
            <a:r>
              <a:rPr lang="en-US" sz="2400" dirty="0"/>
              <a:t>Forecast cash flows.</a:t>
            </a:r>
          </a:p>
        </p:txBody>
      </p:sp>
      <p:graphicFrame>
        <p:nvGraphicFramePr>
          <p:cNvPr id="3" name="Object 2">
            <a:extLst>
              <a:ext uri="{FF2B5EF4-FFF2-40B4-BE49-F238E27FC236}">
                <a16:creationId xmlns:a16="http://schemas.microsoft.com/office/drawing/2014/main" id="{4190E223-A724-6413-42B0-711CBA903184}"/>
              </a:ext>
            </a:extLst>
          </p:cNvPr>
          <p:cNvGraphicFramePr>
            <a:graphicFrameLocks noChangeAspect="1"/>
          </p:cNvGraphicFramePr>
          <p:nvPr>
            <p:extLst>
              <p:ext uri="{D42A27DB-BD31-4B8C-83A1-F6EECF244321}">
                <p14:modId xmlns:p14="http://schemas.microsoft.com/office/powerpoint/2010/main" val="3580228037"/>
              </p:ext>
            </p:extLst>
          </p:nvPr>
        </p:nvGraphicFramePr>
        <p:xfrm>
          <a:off x="2990850" y="3285733"/>
          <a:ext cx="3962400" cy="381000"/>
        </p:xfrm>
        <a:graphic>
          <a:graphicData uri="http://schemas.openxmlformats.org/presentationml/2006/ole">
            <mc:AlternateContent xmlns:mc="http://schemas.openxmlformats.org/markup-compatibility/2006">
              <mc:Choice xmlns:v="urn:schemas-microsoft-com:vml" Requires="v">
                <p:oleObj name="Equation" r:id="rId3" imgW="3962160" imgH="380880" progId="Equation.DSMT4">
                  <p:embed/>
                </p:oleObj>
              </mc:Choice>
              <mc:Fallback>
                <p:oleObj name="Equation" r:id="rId3" imgW="3962160" imgH="380880" progId="Equation.DSMT4">
                  <p:embed/>
                  <p:pic>
                    <p:nvPicPr>
                      <p:cNvPr id="13" name="Object 12">
                        <a:extLst>
                          <a:ext uri="{FF2B5EF4-FFF2-40B4-BE49-F238E27FC236}">
                            <a16:creationId xmlns:a16="http://schemas.microsoft.com/office/drawing/2014/main" id="{24848C99-5EB5-2792-6C42-03DEEE8CD786}"/>
                          </a:ext>
                        </a:extLst>
                      </p:cNvPr>
                      <p:cNvPicPr/>
                      <p:nvPr/>
                    </p:nvPicPr>
                    <p:blipFill>
                      <a:blip r:embed="rId4"/>
                      <a:stretch>
                        <a:fillRect/>
                      </a:stretch>
                    </p:blipFill>
                    <p:spPr>
                      <a:xfrm>
                        <a:off x="2990850" y="3285733"/>
                        <a:ext cx="3962400" cy="3810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9245F76D-94BB-C6E8-1363-76B8069D70A1}"/>
              </a:ext>
            </a:extLst>
          </p:cNvPr>
          <p:cNvGraphicFramePr>
            <a:graphicFrameLocks noChangeAspect="1"/>
          </p:cNvGraphicFramePr>
          <p:nvPr>
            <p:extLst>
              <p:ext uri="{D42A27DB-BD31-4B8C-83A1-F6EECF244321}">
                <p14:modId xmlns:p14="http://schemas.microsoft.com/office/powerpoint/2010/main" val="3165315808"/>
              </p:ext>
            </p:extLst>
          </p:nvPr>
        </p:nvGraphicFramePr>
        <p:xfrm>
          <a:off x="2978150" y="3808021"/>
          <a:ext cx="4318000" cy="381000"/>
        </p:xfrm>
        <a:graphic>
          <a:graphicData uri="http://schemas.openxmlformats.org/presentationml/2006/ole">
            <mc:AlternateContent xmlns:mc="http://schemas.openxmlformats.org/markup-compatibility/2006">
              <mc:Choice xmlns:v="urn:schemas-microsoft-com:vml" Requires="v">
                <p:oleObj name="Equation" r:id="rId5" imgW="4317840" imgH="380880" progId="Equation.DSMT4">
                  <p:embed/>
                </p:oleObj>
              </mc:Choice>
              <mc:Fallback>
                <p:oleObj name="Equation" r:id="rId5" imgW="4317840" imgH="380880" progId="Equation.DSMT4">
                  <p:embed/>
                  <p:pic>
                    <p:nvPicPr>
                      <p:cNvPr id="14" name="Object 13">
                        <a:extLst>
                          <a:ext uri="{FF2B5EF4-FFF2-40B4-BE49-F238E27FC236}">
                            <a16:creationId xmlns:a16="http://schemas.microsoft.com/office/drawing/2014/main" id="{3FBDC4D9-5B8D-DCAB-8659-73DE33D1E61B}"/>
                          </a:ext>
                        </a:extLst>
                      </p:cNvPr>
                      <p:cNvPicPr/>
                      <p:nvPr/>
                    </p:nvPicPr>
                    <p:blipFill>
                      <a:blip r:embed="rId6"/>
                      <a:stretch>
                        <a:fillRect/>
                      </a:stretch>
                    </p:blipFill>
                    <p:spPr>
                      <a:xfrm>
                        <a:off x="2978150" y="3808021"/>
                        <a:ext cx="4318000" cy="381000"/>
                      </a:xfrm>
                      <a:prstGeom prst="rect">
                        <a:avLst/>
                      </a:prstGeom>
                    </p:spPr>
                  </p:pic>
                </p:oleObj>
              </mc:Fallback>
            </mc:AlternateContent>
          </a:graphicData>
        </a:graphic>
      </p:graphicFrame>
      <p:sp>
        <p:nvSpPr>
          <p:cNvPr id="8" name="Content Placeholder 4">
            <a:extLst>
              <a:ext uri="{FF2B5EF4-FFF2-40B4-BE49-F238E27FC236}">
                <a16:creationId xmlns:a16="http://schemas.microsoft.com/office/drawing/2014/main" id="{43657408-EF38-E356-777D-294FB625257E}"/>
              </a:ext>
            </a:extLst>
          </p:cNvPr>
          <p:cNvSpPr txBox="1">
            <a:spLocks/>
          </p:cNvSpPr>
          <p:nvPr/>
        </p:nvSpPr>
        <p:spPr>
          <a:xfrm>
            <a:off x="2195673" y="5588933"/>
            <a:ext cx="8458200" cy="532481"/>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204913" lvl="1" indent="0">
              <a:spcBef>
                <a:spcPts val="1000"/>
              </a:spcBef>
              <a:spcAft>
                <a:spcPts val="0"/>
              </a:spcAft>
              <a:buFont typeface="Wingdings 2" panose="05020102010507070707" pitchFamily="18" charset="2"/>
              <a:buNone/>
            </a:pPr>
            <a:r>
              <a:rPr lang="en-US" sz="2400" dirty="0"/>
              <a:t>Cost of capital = </a:t>
            </a:r>
            <a:r>
              <a:rPr lang="en-US" sz="2400" i="1" dirty="0"/>
              <a:t>r</a:t>
            </a:r>
            <a:r>
              <a:rPr lang="en-US" sz="2400" dirty="0"/>
              <a:t> = 7%</a:t>
            </a:r>
          </a:p>
        </p:txBody>
      </p:sp>
      <p:sp>
        <p:nvSpPr>
          <p:cNvPr id="9" name="Content Placeholder 2">
            <a:extLst>
              <a:ext uri="{FF2B5EF4-FFF2-40B4-BE49-F238E27FC236}">
                <a16:creationId xmlns:a16="http://schemas.microsoft.com/office/drawing/2014/main" id="{17A1A161-B676-DE8C-E0AF-125224B7F997}"/>
              </a:ext>
            </a:extLst>
          </p:cNvPr>
          <p:cNvSpPr txBox="1">
            <a:spLocks/>
          </p:cNvSpPr>
          <p:nvPr/>
        </p:nvSpPr>
        <p:spPr>
          <a:xfrm>
            <a:off x="369869" y="4410991"/>
            <a:ext cx="11362010" cy="837172"/>
          </a:xfrm>
          <a:prstGeom prst="rect">
            <a:avLst/>
          </a:prstGeom>
        </p:spPr>
        <p:txBody>
          <a:bodyPr vert="horz" lIns="91440" tIns="45720" rIns="91440" bIns="45720" rtlCol="0" anchor="ctr">
            <a:normAutofit fontScale="92500"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400" b="1" dirty="0"/>
              <a:t>Step 2: </a:t>
            </a:r>
            <a:r>
              <a:rPr lang="en-US" sz="2400" dirty="0"/>
              <a:t>Estimate opportunity cost of capital.</a:t>
            </a:r>
          </a:p>
          <a:p>
            <a:pPr lvl="1"/>
            <a:r>
              <a:rPr lang="en-US" sz="2200" dirty="0"/>
              <a:t>	If equally risky investments in the capital market offer a return of 7%, then:</a:t>
            </a:r>
          </a:p>
        </p:txBody>
      </p:sp>
    </p:spTree>
    <p:extLst>
      <p:ext uri="{BB962C8B-B14F-4D97-AF65-F5344CB8AC3E}">
        <p14:creationId xmlns:p14="http://schemas.microsoft.com/office/powerpoint/2010/main" val="1459282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23FF1-26D9-6D7D-ADA8-C553F1EA6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F936C0-E519-70EE-7FE5-2CD6F561D730}"/>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8605FBCC-A46C-6F5A-AB44-F7329A8C7A1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22</a:t>
            </a:fld>
            <a:endParaRPr lang="en-US" dirty="0"/>
          </a:p>
        </p:txBody>
      </p:sp>
      <p:sp>
        <p:nvSpPr>
          <p:cNvPr id="10" name="Content Placeholder 2">
            <a:extLst>
              <a:ext uri="{FF2B5EF4-FFF2-40B4-BE49-F238E27FC236}">
                <a16:creationId xmlns:a16="http://schemas.microsoft.com/office/drawing/2014/main" id="{E8396D62-1EDA-91E7-43C2-0F9C76B25D1C}"/>
              </a:ext>
            </a:extLst>
          </p:cNvPr>
          <p:cNvSpPr>
            <a:spLocks noGrp="1"/>
          </p:cNvSpPr>
          <p:nvPr>
            <p:ph sz="half" idx="1"/>
          </p:nvPr>
        </p:nvSpPr>
        <p:spPr>
          <a:xfrm>
            <a:off x="369869" y="2421182"/>
            <a:ext cx="11362010" cy="837172"/>
          </a:xfrm>
        </p:spPr>
        <p:txBody>
          <a:bodyPr vert="horz" lIns="91440" tIns="45720" rIns="91440" bIns="45720" rtlCol="0" anchor="ctr">
            <a:normAutofit/>
          </a:bodyPr>
          <a:lstStyle/>
          <a:p>
            <a:r>
              <a:rPr lang="en-US" sz="2200" b="1" dirty="0"/>
              <a:t>Step 3: </a:t>
            </a:r>
            <a:r>
              <a:rPr lang="en-US" sz="2200" dirty="0"/>
              <a:t>Discount future cash flows.</a:t>
            </a:r>
          </a:p>
        </p:txBody>
      </p:sp>
      <p:sp>
        <p:nvSpPr>
          <p:cNvPr id="9" name="Content Placeholder 2">
            <a:extLst>
              <a:ext uri="{FF2B5EF4-FFF2-40B4-BE49-F238E27FC236}">
                <a16:creationId xmlns:a16="http://schemas.microsoft.com/office/drawing/2014/main" id="{31BD3C74-C0C7-1EC8-3529-93BCFE52E900}"/>
              </a:ext>
            </a:extLst>
          </p:cNvPr>
          <p:cNvSpPr txBox="1">
            <a:spLocks/>
          </p:cNvSpPr>
          <p:nvPr/>
        </p:nvSpPr>
        <p:spPr>
          <a:xfrm>
            <a:off x="369869" y="4263081"/>
            <a:ext cx="11362010" cy="837172"/>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200" b="1" dirty="0"/>
              <a:t>Step 4: </a:t>
            </a:r>
            <a:r>
              <a:rPr lang="en-US" sz="2200" dirty="0"/>
              <a:t>Go ahead if P V of payoff exceeds investment.</a:t>
            </a:r>
          </a:p>
        </p:txBody>
      </p:sp>
      <p:graphicFrame>
        <p:nvGraphicFramePr>
          <p:cNvPr id="5" name="Object 4">
            <a:extLst>
              <a:ext uri="{FF2B5EF4-FFF2-40B4-BE49-F238E27FC236}">
                <a16:creationId xmlns:a16="http://schemas.microsoft.com/office/drawing/2014/main" id="{1FC8968D-CF2D-5236-BB37-6A9D0C01D3AF}"/>
              </a:ext>
            </a:extLst>
          </p:cNvPr>
          <p:cNvGraphicFramePr>
            <a:graphicFrameLocks noChangeAspect="1"/>
          </p:cNvGraphicFramePr>
          <p:nvPr>
            <p:extLst>
              <p:ext uri="{D42A27DB-BD31-4B8C-83A1-F6EECF244321}">
                <p14:modId xmlns:p14="http://schemas.microsoft.com/office/powerpoint/2010/main" val="19759371"/>
              </p:ext>
            </p:extLst>
          </p:nvPr>
        </p:nvGraphicFramePr>
        <p:xfrm>
          <a:off x="3809324" y="3258354"/>
          <a:ext cx="4483100" cy="838200"/>
        </p:xfrm>
        <a:graphic>
          <a:graphicData uri="http://schemas.openxmlformats.org/presentationml/2006/ole">
            <mc:AlternateContent xmlns:mc="http://schemas.openxmlformats.org/markup-compatibility/2006">
              <mc:Choice xmlns:v="urn:schemas-microsoft-com:vml" Requires="v">
                <p:oleObj name="Equation" r:id="rId3" imgW="4483080" imgH="838080" progId="Equation.DSMT4">
                  <p:embed/>
                </p:oleObj>
              </mc:Choice>
              <mc:Fallback>
                <p:oleObj name="Equation" r:id="rId3" imgW="4483080" imgH="838080" progId="Equation.DSMT4">
                  <p:embed/>
                  <p:pic>
                    <p:nvPicPr>
                      <p:cNvPr id="9" name="Object 8">
                        <a:extLst>
                          <a:ext uri="{FF2B5EF4-FFF2-40B4-BE49-F238E27FC236}">
                            <a16:creationId xmlns:a16="http://schemas.microsoft.com/office/drawing/2014/main" id="{F83D8886-E2D2-34DB-8B31-44866ABD1D45}"/>
                          </a:ext>
                        </a:extLst>
                      </p:cNvPr>
                      <p:cNvPicPr/>
                      <p:nvPr/>
                    </p:nvPicPr>
                    <p:blipFill>
                      <a:blip r:embed="rId4"/>
                      <a:stretch>
                        <a:fillRect/>
                      </a:stretch>
                    </p:blipFill>
                    <p:spPr>
                      <a:xfrm>
                        <a:off x="3809324" y="3258354"/>
                        <a:ext cx="4483100" cy="838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22B6431B-AE8D-8FD9-CD69-53D3247B7F6C}"/>
              </a:ext>
            </a:extLst>
          </p:cNvPr>
          <p:cNvGraphicFramePr>
            <a:graphicFrameLocks noChangeAspect="1"/>
          </p:cNvGraphicFramePr>
          <p:nvPr>
            <p:extLst>
              <p:ext uri="{D42A27DB-BD31-4B8C-83A1-F6EECF244321}">
                <p14:modId xmlns:p14="http://schemas.microsoft.com/office/powerpoint/2010/main" val="1332767575"/>
              </p:ext>
            </p:extLst>
          </p:nvPr>
        </p:nvGraphicFramePr>
        <p:xfrm>
          <a:off x="3809324" y="5266780"/>
          <a:ext cx="3543300" cy="342900"/>
        </p:xfrm>
        <a:graphic>
          <a:graphicData uri="http://schemas.openxmlformats.org/presentationml/2006/ole">
            <mc:AlternateContent xmlns:mc="http://schemas.openxmlformats.org/markup-compatibility/2006">
              <mc:Choice xmlns:v="urn:schemas-microsoft-com:vml" Requires="v">
                <p:oleObj name="Equation" r:id="rId5" imgW="3543120" imgH="342720" progId="Equation.DSMT4">
                  <p:embed/>
                </p:oleObj>
              </mc:Choice>
              <mc:Fallback>
                <p:oleObj name="Equation" r:id="rId5" imgW="3543120" imgH="342720" progId="Equation.DSMT4">
                  <p:embed/>
                  <p:pic>
                    <p:nvPicPr>
                      <p:cNvPr id="10" name="Object 9">
                        <a:extLst>
                          <a:ext uri="{FF2B5EF4-FFF2-40B4-BE49-F238E27FC236}">
                            <a16:creationId xmlns:a16="http://schemas.microsoft.com/office/drawing/2014/main" id="{19E46DB1-1721-6ACB-B3E7-F157EACDBEF6}"/>
                          </a:ext>
                        </a:extLst>
                      </p:cNvPr>
                      <p:cNvPicPr/>
                      <p:nvPr/>
                    </p:nvPicPr>
                    <p:blipFill>
                      <a:blip r:embed="rId6"/>
                      <a:stretch>
                        <a:fillRect/>
                      </a:stretch>
                    </p:blipFill>
                    <p:spPr>
                      <a:xfrm>
                        <a:off x="3809324" y="5266780"/>
                        <a:ext cx="3543300" cy="3429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5BF8318C-7CD0-0620-5A69-E955A248C26D}"/>
              </a:ext>
            </a:extLst>
          </p:cNvPr>
          <p:cNvGraphicFramePr>
            <a:graphicFrameLocks noChangeAspect="1"/>
          </p:cNvGraphicFramePr>
          <p:nvPr>
            <p:extLst>
              <p:ext uri="{D42A27DB-BD31-4B8C-83A1-F6EECF244321}">
                <p14:modId xmlns:p14="http://schemas.microsoft.com/office/powerpoint/2010/main" val="414200393"/>
              </p:ext>
            </p:extLst>
          </p:nvPr>
        </p:nvGraphicFramePr>
        <p:xfrm>
          <a:off x="4569737" y="5744618"/>
          <a:ext cx="1257300" cy="342900"/>
        </p:xfrm>
        <a:graphic>
          <a:graphicData uri="http://schemas.openxmlformats.org/presentationml/2006/ole">
            <mc:AlternateContent xmlns:mc="http://schemas.openxmlformats.org/markup-compatibility/2006">
              <mc:Choice xmlns:v="urn:schemas-microsoft-com:vml" Requires="v">
                <p:oleObj name="Equation" r:id="rId7" imgW="1257120" imgH="342720" progId="Equation.DSMT4">
                  <p:embed/>
                </p:oleObj>
              </mc:Choice>
              <mc:Fallback>
                <p:oleObj name="Equation" r:id="rId7" imgW="1257120" imgH="342720" progId="Equation.DSMT4">
                  <p:embed/>
                  <p:pic>
                    <p:nvPicPr>
                      <p:cNvPr id="11" name="Object 10">
                        <a:extLst>
                          <a:ext uri="{FF2B5EF4-FFF2-40B4-BE49-F238E27FC236}">
                            <a16:creationId xmlns:a16="http://schemas.microsoft.com/office/drawing/2014/main" id="{5C6EC77B-31BE-2E0E-D121-4601FFB6E04C}"/>
                          </a:ext>
                        </a:extLst>
                      </p:cNvPr>
                      <p:cNvPicPr/>
                      <p:nvPr/>
                    </p:nvPicPr>
                    <p:blipFill>
                      <a:blip r:embed="rId8"/>
                      <a:stretch>
                        <a:fillRect/>
                      </a:stretch>
                    </p:blipFill>
                    <p:spPr>
                      <a:xfrm>
                        <a:off x="4569737" y="5744618"/>
                        <a:ext cx="1257300" cy="342900"/>
                      </a:xfrm>
                      <a:prstGeom prst="rect">
                        <a:avLst/>
                      </a:prstGeom>
                    </p:spPr>
                  </p:pic>
                </p:oleObj>
              </mc:Fallback>
            </mc:AlternateContent>
          </a:graphicData>
        </a:graphic>
      </p:graphicFrame>
    </p:spTree>
    <p:extLst>
      <p:ext uri="{BB962C8B-B14F-4D97-AF65-F5344CB8AC3E}">
        <p14:creationId xmlns:p14="http://schemas.microsoft.com/office/powerpoint/2010/main" val="364056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548D9-592C-0060-CFA6-101A41DE5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BD911-9F63-7EA6-3E91-C9F88EAC56B6}"/>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FE16F488-3495-79F1-3D9D-44E7D9C3624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23</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5ECE4E91-31F0-27C7-4369-4473761B93DC}"/>
                  </a:ext>
                </a:extLst>
              </p:cNvPr>
              <p:cNvSpPr>
                <a:spLocks noGrp="1"/>
              </p:cNvSpPr>
              <p:nvPr>
                <p:ph sz="half" idx="1"/>
              </p:nvPr>
            </p:nvSpPr>
            <p:spPr>
              <a:xfrm>
                <a:off x="369869" y="2421182"/>
                <a:ext cx="11362010" cy="837172"/>
              </a:xfrm>
            </p:spPr>
            <p:txBody>
              <a:bodyPr vert="horz" lIns="91440" tIns="45720" rIns="91440" bIns="45720" rtlCol="0" anchor="ctr">
                <a:normAutofit/>
              </a:bodyPr>
              <a:lstStyle/>
              <a:p>
                <a:r>
                  <a:rPr lang="en-US" sz="2200" dirty="0"/>
                  <a:t>Net Present Values (NPV), where PV of </a:t>
                </a:r>
                <a14:m>
                  <m:oMath xmlns:m="http://schemas.openxmlformats.org/officeDocument/2006/math">
                    <m:sSub>
                      <m:sSubPr>
                        <m:ctrlPr>
                          <a:rPr lang="en-US" sz="2200" i="1" dirty="0" smtClean="0">
                            <a:latin typeface="Cambria Math" panose="02040503050406030204" pitchFamily="18" charset="0"/>
                          </a:rPr>
                        </m:ctrlPr>
                      </m:sSubPr>
                      <m:e>
                        <m:r>
                          <a:rPr lang="en-US" sz="2200" b="0" i="1" dirty="0" smtClean="0">
                            <a:latin typeface="Cambria Math" panose="02040503050406030204" pitchFamily="18" charset="0"/>
                          </a:rPr>
                          <m:t>𝐶</m:t>
                        </m:r>
                      </m:e>
                      <m:sub>
                        <m:r>
                          <a:rPr lang="en-US" sz="2200" b="0" i="1" dirty="0" smtClean="0">
                            <a:latin typeface="Cambria Math" panose="02040503050406030204" pitchFamily="18" charset="0"/>
                          </a:rPr>
                          <m:t>1</m:t>
                        </m:r>
                      </m:sub>
                    </m:sSub>
                  </m:oMath>
                </a14:m>
                <a:r>
                  <a:rPr lang="en-US" sz="2200" dirty="0"/>
                  <a:t> are the returns from the project and </a:t>
                </a:r>
                <a14:m>
                  <m:oMath xmlns:m="http://schemas.openxmlformats.org/officeDocument/2006/math">
                    <m:sSub>
                      <m:sSubPr>
                        <m:ctrlPr>
                          <a:rPr lang="en-US" sz="2200" i="1" dirty="0">
                            <a:latin typeface="Cambria Math" panose="02040503050406030204" pitchFamily="18" charset="0"/>
                          </a:rPr>
                        </m:ctrlPr>
                      </m:sSubPr>
                      <m:e>
                        <m:r>
                          <a:rPr lang="en-US" sz="2200" i="1" dirty="0">
                            <a:latin typeface="Cambria Math" panose="02040503050406030204" pitchFamily="18" charset="0"/>
                          </a:rPr>
                          <m:t>𝐶</m:t>
                        </m:r>
                      </m:e>
                      <m:sub>
                        <m:r>
                          <a:rPr lang="en-US" sz="2200" b="0" i="1" dirty="0" smtClean="0">
                            <a:latin typeface="Cambria Math" panose="02040503050406030204" pitchFamily="18" charset="0"/>
                          </a:rPr>
                          <m:t>0</m:t>
                        </m:r>
                      </m:sub>
                    </m:sSub>
                  </m:oMath>
                </a14:m>
                <a:r>
                  <a:rPr lang="en-US" sz="2200" dirty="0"/>
                  <a:t> relates to the initial required investment:</a:t>
                </a:r>
              </a:p>
            </p:txBody>
          </p:sp>
        </mc:Choice>
        <mc:Fallback xmlns="">
          <p:sp>
            <p:nvSpPr>
              <p:cNvPr id="10" name="Content Placeholder 2">
                <a:extLst>
                  <a:ext uri="{FF2B5EF4-FFF2-40B4-BE49-F238E27FC236}">
                    <a16:creationId xmlns:a16="http://schemas.microsoft.com/office/drawing/2014/main" id="{5ECE4E91-31F0-27C7-4369-4473761B93DC}"/>
                  </a:ext>
                </a:extLst>
              </p:cNvPr>
              <p:cNvSpPr>
                <a:spLocks noGrp="1" noRot="1" noChangeAspect="1" noMove="1" noResize="1" noEditPoints="1" noAdjustHandles="1" noChangeArrowheads="1" noChangeShapeType="1" noTextEdit="1"/>
              </p:cNvSpPr>
              <p:nvPr>
                <p:ph sz="half" idx="1"/>
              </p:nvPr>
            </p:nvSpPr>
            <p:spPr>
              <a:xfrm>
                <a:off x="369869" y="2421182"/>
                <a:ext cx="11362010" cy="837172"/>
              </a:xfrm>
              <a:blipFill>
                <a:blip r:embed="rId3"/>
                <a:stretch>
                  <a:fillRect l="-429" b="-10145"/>
                </a:stretch>
              </a:blipFill>
            </p:spPr>
            <p:txBody>
              <a:bodyPr/>
              <a:lstStyle/>
              <a:p>
                <a:r>
                  <a:rPr lang="en-SG">
                    <a:noFill/>
                  </a:rPr>
                  <a:t> </a:t>
                </a:r>
              </a:p>
            </p:txBody>
          </p:sp>
        </mc:Fallback>
      </mc:AlternateContent>
      <p:graphicFrame>
        <p:nvGraphicFramePr>
          <p:cNvPr id="3" name="Object 2">
            <a:extLst>
              <a:ext uri="{FF2B5EF4-FFF2-40B4-BE49-F238E27FC236}">
                <a16:creationId xmlns:a16="http://schemas.microsoft.com/office/drawing/2014/main" id="{5E0DCC34-3CD6-F827-D06F-FB9A3050FE30}"/>
              </a:ext>
            </a:extLst>
          </p:cNvPr>
          <p:cNvGraphicFramePr>
            <a:graphicFrameLocks noChangeAspect="1"/>
          </p:cNvGraphicFramePr>
          <p:nvPr>
            <p:extLst>
              <p:ext uri="{D42A27DB-BD31-4B8C-83A1-F6EECF244321}">
                <p14:modId xmlns:p14="http://schemas.microsoft.com/office/powerpoint/2010/main" val="1499911567"/>
              </p:ext>
            </p:extLst>
          </p:nvPr>
        </p:nvGraphicFramePr>
        <p:xfrm>
          <a:off x="4211816" y="3673971"/>
          <a:ext cx="3962400" cy="342900"/>
        </p:xfrm>
        <a:graphic>
          <a:graphicData uri="http://schemas.openxmlformats.org/presentationml/2006/ole">
            <mc:AlternateContent xmlns:mc="http://schemas.openxmlformats.org/markup-compatibility/2006">
              <mc:Choice xmlns:v="urn:schemas-microsoft-com:vml" Requires="v">
                <p:oleObj name="Equation" r:id="rId4" imgW="3962160" imgH="342720" progId="Equation.DSMT4">
                  <p:embed/>
                </p:oleObj>
              </mc:Choice>
              <mc:Fallback>
                <p:oleObj name="Equation" r:id="rId4" imgW="3962160" imgH="342720" progId="Equation.DSMT4">
                  <p:embed/>
                  <p:pic>
                    <p:nvPicPr>
                      <p:cNvPr id="8" name="Object 7">
                        <a:extLst>
                          <a:ext uri="{FF2B5EF4-FFF2-40B4-BE49-F238E27FC236}">
                            <a16:creationId xmlns:a16="http://schemas.microsoft.com/office/drawing/2014/main" id="{2003C6B0-FD56-6DE4-E80D-4193E761E61C}"/>
                          </a:ext>
                        </a:extLst>
                      </p:cNvPr>
                      <p:cNvPicPr/>
                      <p:nvPr/>
                    </p:nvPicPr>
                    <p:blipFill>
                      <a:blip r:embed="rId5"/>
                      <a:stretch>
                        <a:fillRect/>
                      </a:stretch>
                    </p:blipFill>
                    <p:spPr>
                      <a:xfrm>
                        <a:off x="4211816" y="3673971"/>
                        <a:ext cx="3962400" cy="3429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F8AA90F6-515B-1B39-D533-709ED596D578}"/>
              </a:ext>
            </a:extLst>
          </p:cNvPr>
          <p:cNvGraphicFramePr>
            <a:graphicFrameLocks noChangeAspect="1"/>
          </p:cNvGraphicFramePr>
          <p:nvPr>
            <p:extLst>
              <p:ext uri="{D42A27DB-BD31-4B8C-83A1-F6EECF244321}">
                <p14:modId xmlns:p14="http://schemas.microsoft.com/office/powerpoint/2010/main" val="2902773030"/>
              </p:ext>
            </p:extLst>
          </p:nvPr>
        </p:nvGraphicFramePr>
        <p:xfrm>
          <a:off x="4211816" y="4274478"/>
          <a:ext cx="2044700" cy="723900"/>
        </p:xfrm>
        <a:graphic>
          <a:graphicData uri="http://schemas.openxmlformats.org/presentationml/2006/ole">
            <mc:AlternateContent xmlns:mc="http://schemas.openxmlformats.org/markup-compatibility/2006">
              <mc:Choice xmlns:v="urn:schemas-microsoft-com:vml" Requires="v">
                <p:oleObj name="Equation" r:id="rId6" imgW="2044440" imgH="723600" progId="Equation.DSMT4">
                  <p:embed/>
                </p:oleObj>
              </mc:Choice>
              <mc:Fallback>
                <p:oleObj name="Equation" r:id="rId6" imgW="2044440" imgH="723600" progId="Equation.DSMT4">
                  <p:embed/>
                  <p:pic>
                    <p:nvPicPr>
                      <p:cNvPr id="9" name="Object 8">
                        <a:extLst>
                          <a:ext uri="{FF2B5EF4-FFF2-40B4-BE49-F238E27FC236}">
                            <a16:creationId xmlns:a16="http://schemas.microsoft.com/office/drawing/2014/main" id="{C14DB344-1FB0-9E85-781A-A196EC70EBC7}"/>
                          </a:ext>
                        </a:extLst>
                      </p:cNvPr>
                      <p:cNvPicPr/>
                      <p:nvPr/>
                    </p:nvPicPr>
                    <p:blipFill>
                      <a:blip r:embed="rId7"/>
                      <a:stretch>
                        <a:fillRect/>
                      </a:stretch>
                    </p:blipFill>
                    <p:spPr>
                      <a:xfrm>
                        <a:off x="4211816" y="4274478"/>
                        <a:ext cx="2044700" cy="723900"/>
                      </a:xfrm>
                      <a:prstGeom prst="rect">
                        <a:avLst/>
                      </a:prstGeom>
                    </p:spPr>
                  </p:pic>
                </p:oleObj>
              </mc:Fallback>
            </mc:AlternateContent>
          </a:graphicData>
        </a:graphic>
      </p:graphicFrame>
    </p:spTree>
    <p:extLst>
      <p:ext uri="{BB962C8B-B14F-4D97-AF65-F5344CB8AC3E}">
        <p14:creationId xmlns:p14="http://schemas.microsoft.com/office/powerpoint/2010/main" val="778191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510EE-E208-3735-3F29-05F2AB4B1A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7E284-E595-D28D-B0FD-4A4631FF7D4F}"/>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C6C330C6-08A2-703C-4A6C-0BAF6415125A}"/>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24</a:t>
            </a:fld>
            <a:endParaRPr lang="en-US" dirty="0"/>
          </a:p>
        </p:txBody>
      </p:sp>
      <p:pic>
        <p:nvPicPr>
          <p:cNvPr id="8" name="Picture 7" descr=" A mathematical calculation of office development N P V.">
            <a:extLst>
              <a:ext uri="{FF2B5EF4-FFF2-40B4-BE49-F238E27FC236}">
                <a16:creationId xmlns:a16="http://schemas.microsoft.com/office/drawing/2014/main" id="{4D1EB5F5-1126-4F52-0894-26C747A5CC30}"/>
              </a:ext>
            </a:extLst>
          </p:cNvPr>
          <p:cNvPicPr>
            <a:picLocks noChangeAspect="1"/>
          </p:cNvPicPr>
          <p:nvPr/>
        </p:nvPicPr>
        <p:blipFill>
          <a:blip r:embed="rId3"/>
          <a:stretch>
            <a:fillRect/>
          </a:stretch>
        </p:blipFill>
        <p:spPr>
          <a:xfrm>
            <a:off x="3404818" y="2154871"/>
            <a:ext cx="5382363" cy="4245929"/>
          </a:xfrm>
          <a:prstGeom prst="rect">
            <a:avLst/>
          </a:prstGeom>
        </p:spPr>
      </p:pic>
    </p:spTree>
    <p:extLst>
      <p:ext uri="{BB962C8B-B14F-4D97-AF65-F5344CB8AC3E}">
        <p14:creationId xmlns:p14="http://schemas.microsoft.com/office/powerpoint/2010/main" val="36387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79979-14E4-69F9-1A8E-13A6A6EC0F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05B7E8-9425-8E74-5EE1-5DFD93E51F0E}"/>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4D0CB4D1-228D-047F-4FC0-20073DED587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25</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D3155956-F750-A994-D5A5-D0928534EFE5}"/>
                  </a:ext>
                </a:extLst>
              </p:cNvPr>
              <p:cNvSpPr>
                <a:spLocks noGrp="1"/>
              </p:cNvSpPr>
              <p:nvPr>
                <p:ph sz="half" idx="1"/>
              </p:nvPr>
            </p:nvSpPr>
            <p:spPr>
              <a:xfrm>
                <a:off x="369869" y="2095928"/>
                <a:ext cx="11362010" cy="1951142"/>
              </a:xfrm>
            </p:spPr>
            <p:txBody>
              <a:bodyPr vert="horz" lIns="91440" tIns="45720" rIns="91440" bIns="45720" rtlCol="0" anchor="ctr">
                <a:normAutofit/>
              </a:bodyPr>
              <a:lstStyle/>
              <a:p>
                <a:r>
                  <a:rPr lang="en-US" sz="2000" dirty="0"/>
                  <a:t>The NPV of a project will depend on what </a:t>
                </a:r>
                <a14:m>
                  <m:oMath xmlns:m="http://schemas.openxmlformats.org/officeDocument/2006/math">
                    <m:r>
                      <a:rPr lang="en-US" sz="2000" i="1" dirty="0" smtClean="0">
                        <a:latin typeface="Cambria Math" panose="02040503050406030204" pitchFamily="18" charset="0"/>
                      </a:rPr>
                      <m:t>𝑟</m:t>
                    </m:r>
                  </m:oMath>
                </a14:m>
                <a:r>
                  <a:rPr lang="en-US" sz="2000" dirty="0"/>
                  <a:t> is. </a:t>
                </a:r>
              </a:p>
              <a:p>
                <a:pPr lvl="1"/>
                <a:r>
                  <a:rPr lang="en-US" sz="2000" dirty="0"/>
                  <a:t>Problem: Determining </a:t>
                </a:r>
                <a14:m>
                  <m:oMath xmlns:m="http://schemas.openxmlformats.org/officeDocument/2006/math">
                    <m:r>
                      <a:rPr lang="en-US" sz="2000" i="1" dirty="0" smtClean="0">
                        <a:latin typeface="Cambria Math" panose="02040503050406030204" pitchFamily="18" charset="0"/>
                      </a:rPr>
                      <m:t>𝑟</m:t>
                    </m:r>
                  </m:oMath>
                </a14:m>
                <a:r>
                  <a:rPr lang="en-US" sz="2000" dirty="0"/>
                  <a:t> is complicated, as it depends on </a:t>
                </a:r>
                <a:r>
                  <a:rPr lang="en-US" sz="2000" b="1" dirty="0"/>
                  <a:t>the risk of the project </a:t>
                </a:r>
                <a:r>
                  <a:rPr lang="en-US" sz="2000" dirty="0"/>
                  <a:t>and </a:t>
                </a:r>
                <a:r>
                  <a:rPr lang="en-US" sz="2000" b="1" dirty="0"/>
                  <a:t>how financial markets currently price that risk. </a:t>
                </a:r>
                <a:r>
                  <a:rPr lang="en-US" sz="2000" dirty="0"/>
                  <a:t>We turn to how financiers determine </a:t>
                </a:r>
                <a14:m>
                  <m:oMath xmlns:m="http://schemas.openxmlformats.org/officeDocument/2006/math">
                    <m:r>
                      <a:rPr lang="en-US" sz="2000" i="1" dirty="0" smtClean="0">
                        <a:latin typeface="Cambria Math" panose="02040503050406030204" pitchFamily="18" charset="0"/>
                      </a:rPr>
                      <m:t>𝑟</m:t>
                    </m:r>
                  </m:oMath>
                </a14:m>
                <a:r>
                  <a:rPr lang="en-US" sz="2000" dirty="0"/>
                  <a:t> in future lessons.</a:t>
                </a:r>
              </a:p>
              <a:p>
                <a:pPr lvl="1"/>
                <a:r>
                  <a:rPr lang="en-US" sz="2000" dirty="0"/>
                  <a:t>For now, note that as the opportunity cost of capital, </a:t>
                </a:r>
                <a14:m>
                  <m:oMath xmlns:m="http://schemas.openxmlformats.org/officeDocument/2006/math">
                    <m:r>
                      <a:rPr lang="en-US" sz="2000" i="1" dirty="0" smtClean="0">
                        <a:latin typeface="Cambria Math" panose="02040503050406030204" pitchFamily="18" charset="0"/>
                      </a:rPr>
                      <m:t>𝑟</m:t>
                    </m:r>
                  </m:oMath>
                </a14:m>
                <a:r>
                  <a:rPr lang="en-US" sz="2000" dirty="0"/>
                  <a:t>, increases, the present value of future cash flows decreases. Why?</a:t>
                </a:r>
              </a:p>
            </p:txBody>
          </p:sp>
        </mc:Choice>
        <mc:Fallback xmlns="">
          <p:sp>
            <p:nvSpPr>
              <p:cNvPr id="10" name="Content Placeholder 2">
                <a:extLst>
                  <a:ext uri="{FF2B5EF4-FFF2-40B4-BE49-F238E27FC236}">
                    <a16:creationId xmlns:a16="http://schemas.microsoft.com/office/drawing/2014/main" id="{D3155956-F750-A994-D5A5-D0928534EFE5}"/>
                  </a:ext>
                </a:extLst>
              </p:cNvPr>
              <p:cNvSpPr>
                <a:spLocks noGrp="1" noRot="1" noChangeAspect="1" noMove="1" noResize="1" noEditPoints="1" noAdjustHandles="1" noChangeArrowheads="1" noChangeShapeType="1" noTextEdit="1"/>
              </p:cNvSpPr>
              <p:nvPr>
                <p:ph sz="half" idx="1"/>
              </p:nvPr>
            </p:nvSpPr>
            <p:spPr>
              <a:xfrm>
                <a:off x="369869" y="2095928"/>
                <a:ext cx="11362010" cy="1951142"/>
              </a:xfrm>
              <a:blipFill>
                <a:blip r:embed="rId3"/>
                <a:stretch>
                  <a:fillRect l="-322" t="-313" r="-54" b="-4062"/>
                </a:stretch>
              </a:blipFill>
            </p:spPr>
            <p:txBody>
              <a:bodyPr/>
              <a:lstStyle/>
              <a:p>
                <a:r>
                  <a:rPr lang="en-SG">
                    <a:noFill/>
                  </a:rPr>
                  <a:t> </a:t>
                </a:r>
              </a:p>
            </p:txBody>
          </p:sp>
        </mc:Fallback>
      </mc:AlternateContent>
      <p:graphicFrame>
        <p:nvGraphicFramePr>
          <p:cNvPr id="5" name="Object 4">
            <a:extLst>
              <a:ext uri="{FF2B5EF4-FFF2-40B4-BE49-F238E27FC236}">
                <a16:creationId xmlns:a16="http://schemas.microsoft.com/office/drawing/2014/main" id="{1BD98CB5-2018-319E-E007-AB702F3E15C6}"/>
              </a:ext>
            </a:extLst>
          </p:cNvPr>
          <p:cNvGraphicFramePr>
            <a:graphicFrameLocks noChangeAspect="1"/>
          </p:cNvGraphicFramePr>
          <p:nvPr>
            <p:extLst>
              <p:ext uri="{D42A27DB-BD31-4B8C-83A1-F6EECF244321}">
                <p14:modId xmlns:p14="http://schemas.microsoft.com/office/powerpoint/2010/main" val="3263305655"/>
              </p:ext>
            </p:extLst>
          </p:nvPr>
        </p:nvGraphicFramePr>
        <p:xfrm>
          <a:off x="4238625" y="4150579"/>
          <a:ext cx="3505200" cy="381000"/>
        </p:xfrm>
        <a:graphic>
          <a:graphicData uri="http://schemas.openxmlformats.org/presentationml/2006/ole">
            <mc:AlternateContent xmlns:mc="http://schemas.openxmlformats.org/markup-compatibility/2006">
              <mc:Choice xmlns:v="urn:schemas-microsoft-com:vml" Requires="v">
                <p:oleObj name="Equation" r:id="rId4" imgW="3504960" imgH="380880" progId="Equation.DSMT4">
                  <p:embed/>
                </p:oleObj>
              </mc:Choice>
              <mc:Fallback>
                <p:oleObj name="Equation" r:id="rId4" imgW="3504960" imgH="380880" progId="Equation.DSMT4">
                  <p:embed/>
                  <p:pic>
                    <p:nvPicPr>
                      <p:cNvPr id="8" name="Object 7">
                        <a:extLst>
                          <a:ext uri="{FF2B5EF4-FFF2-40B4-BE49-F238E27FC236}">
                            <a16:creationId xmlns:a16="http://schemas.microsoft.com/office/drawing/2014/main" id="{C4623363-65C0-1E68-A537-935AB5749CAA}"/>
                          </a:ext>
                        </a:extLst>
                      </p:cNvPr>
                      <p:cNvPicPr/>
                      <p:nvPr/>
                    </p:nvPicPr>
                    <p:blipFill>
                      <a:blip r:embed="rId5"/>
                      <a:stretch>
                        <a:fillRect/>
                      </a:stretch>
                    </p:blipFill>
                    <p:spPr>
                      <a:xfrm>
                        <a:off x="4238625" y="4150579"/>
                        <a:ext cx="3505200" cy="381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DA35F53-0F01-6A2F-EB19-9862F1F1B91A}"/>
              </a:ext>
            </a:extLst>
          </p:cNvPr>
          <p:cNvGraphicFramePr>
            <a:graphicFrameLocks noChangeAspect="1"/>
          </p:cNvGraphicFramePr>
          <p:nvPr>
            <p:extLst>
              <p:ext uri="{D42A27DB-BD31-4B8C-83A1-F6EECF244321}">
                <p14:modId xmlns:p14="http://schemas.microsoft.com/office/powerpoint/2010/main" val="337042057"/>
              </p:ext>
            </p:extLst>
          </p:nvPr>
        </p:nvGraphicFramePr>
        <p:xfrm>
          <a:off x="4238625" y="4635088"/>
          <a:ext cx="3416300" cy="736600"/>
        </p:xfrm>
        <a:graphic>
          <a:graphicData uri="http://schemas.openxmlformats.org/presentationml/2006/ole">
            <mc:AlternateContent xmlns:mc="http://schemas.openxmlformats.org/markup-compatibility/2006">
              <mc:Choice xmlns:v="urn:schemas-microsoft-com:vml" Requires="v">
                <p:oleObj name="Equation" r:id="rId6" imgW="3416040" imgH="736560" progId="Equation.DSMT4">
                  <p:embed/>
                </p:oleObj>
              </mc:Choice>
              <mc:Fallback>
                <p:oleObj name="Equation" r:id="rId6" imgW="3416040" imgH="736560" progId="Equation.DSMT4">
                  <p:embed/>
                  <p:pic>
                    <p:nvPicPr>
                      <p:cNvPr id="9" name="Object 8">
                        <a:extLst>
                          <a:ext uri="{FF2B5EF4-FFF2-40B4-BE49-F238E27FC236}">
                            <a16:creationId xmlns:a16="http://schemas.microsoft.com/office/drawing/2014/main" id="{7F393955-CEEE-709B-CF5E-3C0283207494}"/>
                          </a:ext>
                        </a:extLst>
                      </p:cNvPr>
                      <p:cNvPicPr/>
                      <p:nvPr/>
                    </p:nvPicPr>
                    <p:blipFill>
                      <a:blip r:embed="rId7"/>
                      <a:stretch>
                        <a:fillRect/>
                      </a:stretch>
                    </p:blipFill>
                    <p:spPr>
                      <a:xfrm>
                        <a:off x="4238625" y="4635088"/>
                        <a:ext cx="3416300" cy="7366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7C53D36F-8CC8-00CC-C95E-4542C970F211}"/>
              </a:ext>
            </a:extLst>
          </p:cNvPr>
          <p:cNvGraphicFramePr>
            <a:graphicFrameLocks noChangeAspect="1"/>
          </p:cNvGraphicFramePr>
          <p:nvPr>
            <p:extLst>
              <p:ext uri="{D42A27DB-BD31-4B8C-83A1-F6EECF244321}">
                <p14:modId xmlns:p14="http://schemas.microsoft.com/office/powerpoint/2010/main" val="2061242951"/>
              </p:ext>
            </p:extLst>
          </p:nvPr>
        </p:nvGraphicFramePr>
        <p:xfrm>
          <a:off x="4238625" y="5475197"/>
          <a:ext cx="3390900" cy="381000"/>
        </p:xfrm>
        <a:graphic>
          <a:graphicData uri="http://schemas.openxmlformats.org/presentationml/2006/ole">
            <mc:AlternateContent xmlns:mc="http://schemas.openxmlformats.org/markup-compatibility/2006">
              <mc:Choice xmlns:v="urn:schemas-microsoft-com:vml" Requires="v">
                <p:oleObj name="Equation" r:id="rId8" imgW="3390840" imgH="380880" progId="Equation.DSMT4">
                  <p:embed/>
                </p:oleObj>
              </mc:Choice>
              <mc:Fallback>
                <p:oleObj name="Equation" r:id="rId8" imgW="3390840" imgH="380880" progId="Equation.DSMT4">
                  <p:embed/>
                  <p:pic>
                    <p:nvPicPr>
                      <p:cNvPr id="10" name="Object 9">
                        <a:extLst>
                          <a:ext uri="{FF2B5EF4-FFF2-40B4-BE49-F238E27FC236}">
                            <a16:creationId xmlns:a16="http://schemas.microsoft.com/office/drawing/2014/main" id="{F971E57F-2FB3-D358-297A-F15A3B809299}"/>
                          </a:ext>
                        </a:extLst>
                      </p:cNvPr>
                      <p:cNvPicPr/>
                      <p:nvPr/>
                    </p:nvPicPr>
                    <p:blipFill>
                      <a:blip r:embed="rId9"/>
                      <a:stretch>
                        <a:fillRect/>
                      </a:stretch>
                    </p:blipFill>
                    <p:spPr>
                      <a:xfrm>
                        <a:off x="4238625" y="5475197"/>
                        <a:ext cx="3390900" cy="3810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83910D35-1CA2-BB2C-D1E7-0A0189B333A7}"/>
              </a:ext>
            </a:extLst>
          </p:cNvPr>
          <p:cNvGraphicFramePr>
            <a:graphicFrameLocks noChangeAspect="1"/>
          </p:cNvGraphicFramePr>
          <p:nvPr>
            <p:extLst>
              <p:ext uri="{D42A27DB-BD31-4B8C-83A1-F6EECF244321}">
                <p14:modId xmlns:p14="http://schemas.microsoft.com/office/powerpoint/2010/main" val="525590758"/>
              </p:ext>
            </p:extLst>
          </p:nvPr>
        </p:nvGraphicFramePr>
        <p:xfrm>
          <a:off x="4251325" y="5959706"/>
          <a:ext cx="3390900" cy="736600"/>
        </p:xfrm>
        <a:graphic>
          <a:graphicData uri="http://schemas.openxmlformats.org/presentationml/2006/ole">
            <mc:AlternateContent xmlns:mc="http://schemas.openxmlformats.org/markup-compatibility/2006">
              <mc:Choice xmlns:v="urn:schemas-microsoft-com:vml" Requires="v">
                <p:oleObj name="Equation" r:id="rId10" imgW="3390840" imgH="736560" progId="Equation.DSMT4">
                  <p:embed/>
                </p:oleObj>
              </mc:Choice>
              <mc:Fallback>
                <p:oleObj name="Equation" r:id="rId10" imgW="3390840" imgH="736560" progId="Equation.DSMT4">
                  <p:embed/>
                  <p:pic>
                    <p:nvPicPr>
                      <p:cNvPr id="13" name="Object 12">
                        <a:extLst>
                          <a:ext uri="{FF2B5EF4-FFF2-40B4-BE49-F238E27FC236}">
                            <a16:creationId xmlns:a16="http://schemas.microsoft.com/office/drawing/2014/main" id="{32FB2B5E-B20F-5652-432F-E5741178C2A6}"/>
                          </a:ext>
                        </a:extLst>
                      </p:cNvPr>
                      <p:cNvPicPr/>
                      <p:nvPr/>
                    </p:nvPicPr>
                    <p:blipFill>
                      <a:blip r:embed="rId11"/>
                      <a:stretch>
                        <a:fillRect/>
                      </a:stretch>
                    </p:blipFill>
                    <p:spPr>
                      <a:xfrm>
                        <a:off x="4251325" y="5959706"/>
                        <a:ext cx="3390900" cy="736600"/>
                      </a:xfrm>
                      <a:prstGeom prst="rect">
                        <a:avLst/>
                      </a:prstGeom>
                    </p:spPr>
                  </p:pic>
                </p:oleObj>
              </mc:Fallback>
            </mc:AlternateContent>
          </a:graphicData>
        </a:graphic>
      </p:graphicFrame>
    </p:spTree>
    <p:extLst>
      <p:ext uri="{BB962C8B-B14F-4D97-AF65-F5344CB8AC3E}">
        <p14:creationId xmlns:p14="http://schemas.microsoft.com/office/powerpoint/2010/main" val="164397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59FF4-59AE-97DC-BB6D-3C4B6A3F4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BD0D2-5077-8B25-5307-A37CF46487A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589D9A21-93DF-5A56-853D-07736B9F145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26</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C6D47A48-FC57-5084-79DE-98B4FA5955C3}"/>
                  </a:ext>
                </a:extLst>
              </p:cNvPr>
              <p:cNvSpPr>
                <a:spLocks noGrp="1"/>
              </p:cNvSpPr>
              <p:nvPr>
                <p:ph sz="half" idx="1"/>
              </p:nvPr>
            </p:nvSpPr>
            <p:spPr>
              <a:xfrm>
                <a:off x="369869" y="2095928"/>
                <a:ext cx="11362010" cy="1951142"/>
              </a:xfrm>
            </p:spPr>
            <p:txBody>
              <a:bodyPr vert="horz" lIns="91440" tIns="45720" rIns="91440" bIns="45720" rtlCol="0" anchor="ctr">
                <a:normAutofit/>
              </a:bodyPr>
              <a:lstStyle/>
              <a:p>
                <a:r>
                  <a:rPr lang="en-US" sz="2000" dirty="0"/>
                  <a:t>The NPV of a project will depend on what </a:t>
                </a:r>
                <a14:m>
                  <m:oMath xmlns:m="http://schemas.openxmlformats.org/officeDocument/2006/math">
                    <m:r>
                      <a:rPr lang="en-US" sz="2000" i="1" dirty="0" smtClean="0">
                        <a:latin typeface="Cambria Math" panose="02040503050406030204" pitchFamily="18" charset="0"/>
                      </a:rPr>
                      <m:t>𝑟</m:t>
                    </m:r>
                  </m:oMath>
                </a14:m>
                <a:r>
                  <a:rPr lang="en-US" sz="2000" dirty="0"/>
                  <a:t> is. </a:t>
                </a:r>
              </a:p>
              <a:p>
                <a:pPr lvl="1"/>
                <a:r>
                  <a:rPr lang="en-US" sz="2000" dirty="0"/>
                  <a:t>Problem: Determining </a:t>
                </a:r>
                <a14:m>
                  <m:oMath xmlns:m="http://schemas.openxmlformats.org/officeDocument/2006/math">
                    <m:r>
                      <a:rPr lang="en-US" sz="2000" i="1" dirty="0" smtClean="0">
                        <a:latin typeface="Cambria Math" panose="02040503050406030204" pitchFamily="18" charset="0"/>
                      </a:rPr>
                      <m:t>𝑟</m:t>
                    </m:r>
                  </m:oMath>
                </a14:m>
                <a:r>
                  <a:rPr lang="en-US" sz="2000" dirty="0"/>
                  <a:t> is complicated, as it depends on </a:t>
                </a:r>
                <a:r>
                  <a:rPr lang="en-US" sz="2000" b="1" dirty="0"/>
                  <a:t>the risk of the project </a:t>
                </a:r>
                <a:r>
                  <a:rPr lang="en-US" sz="2000" dirty="0"/>
                  <a:t>and </a:t>
                </a:r>
                <a:r>
                  <a:rPr lang="en-US" sz="2000" b="1" dirty="0"/>
                  <a:t>how financial markets currently price that risk. </a:t>
                </a:r>
                <a:r>
                  <a:rPr lang="en-US" sz="2000" dirty="0"/>
                  <a:t>We turn to how financiers determine </a:t>
                </a:r>
                <a14:m>
                  <m:oMath xmlns:m="http://schemas.openxmlformats.org/officeDocument/2006/math">
                    <m:r>
                      <a:rPr lang="en-US" sz="2000" i="1" dirty="0" smtClean="0">
                        <a:latin typeface="Cambria Math" panose="02040503050406030204" pitchFamily="18" charset="0"/>
                      </a:rPr>
                      <m:t>𝑟</m:t>
                    </m:r>
                  </m:oMath>
                </a14:m>
                <a:r>
                  <a:rPr lang="en-US" sz="2000" dirty="0"/>
                  <a:t> in future lessons.</a:t>
                </a:r>
              </a:p>
              <a:p>
                <a:pPr lvl="1"/>
                <a:r>
                  <a:rPr lang="en-US" sz="2000" dirty="0"/>
                  <a:t>For now, note that as the opportunity cost of capital, </a:t>
                </a:r>
                <a14:m>
                  <m:oMath xmlns:m="http://schemas.openxmlformats.org/officeDocument/2006/math">
                    <m:r>
                      <a:rPr lang="en-US" sz="2000" i="1" dirty="0" smtClean="0">
                        <a:latin typeface="Cambria Math" panose="02040503050406030204" pitchFamily="18" charset="0"/>
                      </a:rPr>
                      <m:t>𝑟</m:t>
                    </m:r>
                  </m:oMath>
                </a14:m>
                <a:r>
                  <a:rPr lang="en-US" sz="2000" dirty="0"/>
                  <a:t>, increases, the present value of future cash flows decreases. Why?</a:t>
                </a:r>
              </a:p>
            </p:txBody>
          </p:sp>
        </mc:Choice>
        <mc:Fallback xmlns="">
          <p:sp>
            <p:nvSpPr>
              <p:cNvPr id="10" name="Content Placeholder 2">
                <a:extLst>
                  <a:ext uri="{FF2B5EF4-FFF2-40B4-BE49-F238E27FC236}">
                    <a16:creationId xmlns:a16="http://schemas.microsoft.com/office/drawing/2014/main" id="{C6D47A48-FC57-5084-79DE-98B4FA5955C3}"/>
                  </a:ext>
                </a:extLst>
              </p:cNvPr>
              <p:cNvSpPr>
                <a:spLocks noGrp="1" noRot="1" noChangeAspect="1" noMove="1" noResize="1" noEditPoints="1" noAdjustHandles="1" noChangeArrowheads="1" noChangeShapeType="1" noTextEdit="1"/>
              </p:cNvSpPr>
              <p:nvPr>
                <p:ph sz="half" idx="1"/>
              </p:nvPr>
            </p:nvSpPr>
            <p:spPr>
              <a:xfrm>
                <a:off x="369869" y="2095928"/>
                <a:ext cx="11362010" cy="1951142"/>
              </a:xfrm>
              <a:blipFill>
                <a:blip r:embed="rId3"/>
                <a:stretch>
                  <a:fillRect l="-322" t="-313" r="-54" b="-4062"/>
                </a:stretch>
              </a:blipFill>
            </p:spPr>
            <p:txBody>
              <a:bodyPr/>
              <a:lstStyle/>
              <a:p>
                <a:r>
                  <a:rPr lang="en-SG">
                    <a:noFill/>
                  </a:rPr>
                  <a:t> </a:t>
                </a:r>
              </a:p>
            </p:txBody>
          </p:sp>
        </mc:Fallback>
      </mc:AlternateContent>
      <p:graphicFrame>
        <p:nvGraphicFramePr>
          <p:cNvPr id="3" name="Object 2">
            <a:extLst>
              <a:ext uri="{FF2B5EF4-FFF2-40B4-BE49-F238E27FC236}">
                <a16:creationId xmlns:a16="http://schemas.microsoft.com/office/drawing/2014/main" id="{7BAB5F34-758D-329C-2E74-5E4A22A804D8}"/>
              </a:ext>
            </a:extLst>
          </p:cNvPr>
          <p:cNvGraphicFramePr>
            <a:graphicFrameLocks noChangeAspect="1"/>
          </p:cNvGraphicFramePr>
          <p:nvPr>
            <p:extLst>
              <p:ext uri="{D42A27DB-BD31-4B8C-83A1-F6EECF244321}">
                <p14:modId xmlns:p14="http://schemas.microsoft.com/office/powerpoint/2010/main" val="300183172"/>
              </p:ext>
            </p:extLst>
          </p:nvPr>
        </p:nvGraphicFramePr>
        <p:xfrm>
          <a:off x="4103295" y="4342044"/>
          <a:ext cx="3987800" cy="342900"/>
        </p:xfrm>
        <a:graphic>
          <a:graphicData uri="http://schemas.openxmlformats.org/presentationml/2006/ole">
            <mc:AlternateContent xmlns:mc="http://schemas.openxmlformats.org/markup-compatibility/2006">
              <mc:Choice xmlns:v="urn:schemas-microsoft-com:vml" Requires="v">
                <p:oleObj name="Equation" r:id="rId4" imgW="3987720" imgH="342720" progId="Equation.DSMT4">
                  <p:embed/>
                </p:oleObj>
              </mc:Choice>
              <mc:Fallback>
                <p:oleObj name="Equation" r:id="rId4" imgW="3987720" imgH="342720" progId="Equation.DSMT4">
                  <p:embed/>
                  <p:pic>
                    <p:nvPicPr>
                      <p:cNvPr id="3" name="Object 2">
                        <a:extLst>
                          <a:ext uri="{FF2B5EF4-FFF2-40B4-BE49-F238E27FC236}">
                            <a16:creationId xmlns:a16="http://schemas.microsoft.com/office/drawing/2014/main" id="{ADC54825-5595-A367-B855-F6AE1E6F75F3}"/>
                          </a:ext>
                        </a:extLst>
                      </p:cNvPr>
                      <p:cNvPicPr/>
                      <p:nvPr/>
                    </p:nvPicPr>
                    <p:blipFill>
                      <a:blip r:embed="rId5"/>
                      <a:stretch>
                        <a:fillRect/>
                      </a:stretch>
                    </p:blipFill>
                    <p:spPr>
                      <a:xfrm>
                        <a:off x="4103295" y="4342044"/>
                        <a:ext cx="3987800" cy="3429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EC784708-9F64-7319-D773-3401A7691210}"/>
              </a:ext>
            </a:extLst>
          </p:cNvPr>
          <p:cNvGraphicFramePr>
            <a:graphicFrameLocks noChangeAspect="1"/>
          </p:cNvGraphicFramePr>
          <p:nvPr>
            <p:extLst>
              <p:ext uri="{D42A27DB-BD31-4B8C-83A1-F6EECF244321}">
                <p14:modId xmlns:p14="http://schemas.microsoft.com/office/powerpoint/2010/main" val="2529691276"/>
              </p:ext>
            </p:extLst>
          </p:nvPr>
        </p:nvGraphicFramePr>
        <p:xfrm>
          <a:off x="4103295" y="4942913"/>
          <a:ext cx="3517900" cy="355600"/>
        </p:xfrm>
        <a:graphic>
          <a:graphicData uri="http://schemas.openxmlformats.org/presentationml/2006/ole">
            <mc:AlternateContent xmlns:mc="http://schemas.openxmlformats.org/markup-compatibility/2006">
              <mc:Choice xmlns:v="urn:schemas-microsoft-com:vml" Requires="v">
                <p:oleObj name="Equation" r:id="rId6" imgW="3517560" imgH="355320" progId="Equation.DSMT4">
                  <p:embed/>
                </p:oleObj>
              </mc:Choice>
              <mc:Fallback>
                <p:oleObj name="Equation" r:id="rId6" imgW="3517560" imgH="355320" progId="Equation.DSMT4">
                  <p:embed/>
                  <p:pic>
                    <p:nvPicPr>
                      <p:cNvPr id="4" name="Object 3">
                        <a:extLst>
                          <a:ext uri="{FF2B5EF4-FFF2-40B4-BE49-F238E27FC236}">
                            <a16:creationId xmlns:a16="http://schemas.microsoft.com/office/drawing/2014/main" id="{2AEC9302-6E4E-0A72-B72E-A0171AE742A6}"/>
                          </a:ext>
                        </a:extLst>
                      </p:cNvPr>
                      <p:cNvPicPr/>
                      <p:nvPr/>
                    </p:nvPicPr>
                    <p:blipFill>
                      <a:blip r:embed="rId7"/>
                      <a:stretch>
                        <a:fillRect/>
                      </a:stretch>
                    </p:blipFill>
                    <p:spPr>
                      <a:xfrm>
                        <a:off x="4103295" y="4942913"/>
                        <a:ext cx="3517900" cy="3556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81B0D4FA-7A4E-572B-B72D-420F7F44C929}"/>
              </a:ext>
            </a:extLst>
          </p:cNvPr>
          <p:cNvGraphicFramePr>
            <a:graphicFrameLocks noChangeAspect="1"/>
          </p:cNvGraphicFramePr>
          <p:nvPr>
            <p:extLst>
              <p:ext uri="{D42A27DB-BD31-4B8C-83A1-F6EECF244321}">
                <p14:modId xmlns:p14="http://schemas.microsoft.com/office/powerpoint/2010/main" val="3853690589"/>
              </p:ext>
            </p:extLst>
          </p:nvPr>
        </p:nvGraphicFramePr>
        <p:xfrm>
          <a:off x="4793574" y="5385032"/>
          <a:ext cx="1257300" cy="342900"/>
        </p:xfrm>
        <a:graphic>
          <a:graphicData uri="http://schemas.openxmlformats.org/presentationml/2006/ole">
            <mc:AlternateContent xmlns:mc="http://schemas.openxmlformats.org/markup-compatibility/2006">
              <mc:Choice xmlns:v="urn:schemas-microsoft-com:vml" Requires="v">
                <p:oleObj name="Equation" r:id="rId8" imgW="1257120" imgH="342720" progId="Equation.DSMT4">
                  <p:embed/>
                </p:oleObj>
              </mc:Choice>
              <mc:Fallback>
                <p:oleObj name="Equation" r:id="rId8" imgW="1257120" imgH="342720" progId="Equation.DSMT4">
                  <p:embed/>
                  <p:pic>
                    <p:nvPicPr>
                      <p:cNvPr id="5" name="Object 4">
                        <a:extLst>
                          <a:ext uri="{FF2B5EF4-FFF2-40B4-BE49-F238E27FC236}">
                            <a16:creationId xmlns:a16="http://schemas.microsoft.com/office/drawing/2014/main" id="{111BD393-8835-C71F-2429-F1475E0A8347}"/>
                          </a:ext>
                        </a:extLst>
                      </p:cNvPr>
                      <p:cNvPicPr/>
                      <p:nvPr/>
                    </p:nvPicPr>
                    <p:blipFill>
                      <a:blip r:embed="rId9"/>
                      <a:stretch>
                        <a:fillRect/>
                      </a:stretch>
                    </p:blipFill>
                    <p:spPr>
                      <a:xfrm>
                        <a:off x="4793574" y="5385032"/>
                        <a:ext cx="1257300" cy="342900"/>
                      </a:xfrm>
                      <a:prstGeom prst="rect">
                        <a:avLst/>
                      </a:prstGeom>
                    </p:spPr>
                  </p:pic>
                </p:oleObj>
              </mc:Fallback>
            </mc:AlternateContent>
          </a:graphicData>
        </a:graphic>
      </p:graphicFrame>
    </p:spTree>
    <p:extLst>
      <p:ext uri="{BB962C8B-B14F-4D97-AF65-F5344CB8AC3E}">
        <p14:creationId xmlns:p14="http://schemas.microsoft.com/office/powerpoint/2010/main" val="2926598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30711-8BE7-BBBB-3A95-39099B284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0702E9-3D0F-6CF0-E891-72FE7140D7C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5308EB69-0EE8-1B79-B4A4-8D6006BC6939}"/>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27</a:t>
            </a:fld>
            <a:endParaRPr lang="en-US" dirty="0"/>
          </a:p>
        </p:txBody>
      </p:sp>
      <p:sp>
        <p:nvSpPr>
          <p:cNvPr id="10" name="Content Placeholder 2">
            <a:extLst>
              <a:ext uri="{FF2B5EF4-FFF2-40B4-BE49-F238E27FC236}">
                <a16:creationId xmlns:a16="http://schemas.microsoft.com/office/drawing/2014/main" id="{F99D8DAF-7AEE-3CAF-9A88-DF1B6988AF3E}"/>
              </a:ext>
            </a:extLst>
          </p:cNvPr>
          <p:cNvSpPr>
            <a:spLocks noGrp="1"/>
          </p:cNvSpPr>
          <p:nvPr>
            <p:ph sz="half" idx="1"/>
          </p:nvPr>
        </p:nvSpPr>
        <p:spPr>
          <a:xfrm>
            <a:off x="369869" y="2095928"/>
            <a:ext cx="11362010" cy="1808252"/>
          </a:xfrm>
        </p:spPr>
        <p:txBody>
          <a:bodyPr vert="horz" lIns="91440" tIns="45720" rIns="91440" bIns="45720" rtlCol="0" anchor="ctr">
            <a:normAutofit/>
          </a:bodyPr>
          <a:lstStyle/>
          <a:p>
            <a:r>
              <a:rPr lang="en-US" sz="2200" dirty="0"/>
              <a:t>A rule of thumb for the CFO: </a:t>
            </a:r>
            <a:r>
              <a:rPr lang="en-US" sz="2200" b="1" dirty="0"/>
              <a:t>Always accept investments which have positive net present value.</a:t>
            </a:r>
          </a:p>
          <a:p>
            <a:r>
              <a:rPr lang="en-US" sz="2400" dirty="0"/>
              <a:t>Example:</a:t>
            </a:r>
          </a:p>
          <a:p>
            <a:pPr lvl="1"/>
            <a:r>
              <a:rPr lang="en-US" sz="2200" dirty="0"/>
              <a:t>Use the original example. Should we accept the project given a 10% expected return?</a:t>
            </a:r>
          </a:p>
        </p:txBody>
      </p:sp>
      <p:graphicFrame>
        <p:nvGraphicFramePr>
          <p:cNvPr id="5" name="Object 4">
            <a:extLst>
              <a:ext uri="{FF2B5EF4-FFF2-40B4-BE49-F238E27FC236}">
                <a16:creationId xmlns:a16="http://schemas.microsoft.com/office/drawing/2014/main" id="{63DA1B65-A59C-5873-B3BC-F66D43E0DC7B}"/>
              </a:ext>
            </a:extLst>
          </p:cNvPr>
          <p:cNvGraphicFramePr>
            <a:graphicFrameLocks noChangeAspect="1"/>
          </p:cNvGraphicFramePr>
          <p:nvPr>
            <p:extLst>
              <p:ext uri="{D42A27DB-BD31-4B8C-83A1-F6EECF244321}">
                <p14:modId xmlns:p14="http://schemas.microsoft.com/office/powerpoint/2010/main" val="4174736478"/>
              </p:ext>
            </p:extLst>
          </p:nvPr>
        </p:nvGraphicFramePr>
        <p:xfrm>
          <a:off x="3433636" y="4505047"/>
          <a:ext cx="5016500" cy="736600"/>
        </p:xfrm>
        <a:graphic>
          <a:graphicData uri="http://schemas.openxmlformats.org/presentationml/2006/ole">
            <mc:AlternateContent xmlns:mc="http://schemas.openxmlformats.org/markup-compatibility/2006">
              <mc:Choice xmlns:v="urn:schemas-microsoft-com:vml" Requires="v">
                <p:oleObj name="Equation" r:id="rId3" imgW="5016240" imgH="736560" progId="Equation.DSMT4">
                  <p:embed/>
                </p:oleObj>
              </mc:Choice>
              <mc:Fallback>
                <p:oleObj name="Equation" r:id="rId3" imgW="5016240" imgH="736560" progId="Equation.DSMT4">
                  <p:embed/>
                  <p:pic>
                    <p:nvPicPr>
                      <p:cNvPr id="3" name="Object 2">
                        <a:extLst>
                          <a:ext uri="{FF2B5EF4-FFF2-40B4-BE49-F238E27FC236}">
                            <a16:creationId xmlns:a16="http://schemas.microsoft.com/office/drawing/2014/main" id="{ABE6FD87-654E-0FA3-7206-63B1C50B1A3B}"/>
                          </a:ext>
                        </a:extLst>
                      </p:cNvPr>
                      <p:cNvPicPr/>
                      <p:nvPr/>
                    </p:nvPicPr>
                    <p:blipFill>
                      <a:blip r:embed="rId4"/>
                      <a:stretch>
                        <a:fillRect/>
                      </a:stretch>
                    </p:blipFill>
                    <p:spPr>
                      <a:xfrm>
                        <a:off x="3433636" y="4505047"/>
                        <a:ext cx="5016500" cy="736600"/>
                      </a:xfrm>
                      <a:prstGeom prst="rect">
                        <a:avLst/>
                      </a:prstGeom>
                    </p:spPr>
                  </p:pic>
                </p:oleObj>
              </mc:Fallback>
            </mc:AlternateContent>
          </a:graphicData>
        </a:graphic>
      </p:graphicFrame>
    </p:spTree>
    <p:extLst>
      <p:ext uri="{BB962C8B-B14F-4D97-AF65-F5344CB8AC3E}">
        <p14:creationId xmlns:p14="http://schemas.microsoft.com/office/powerpoint/2010/main" val="1747528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561E4-3103-6804-F6DC-067299FD9A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93E04-17FC-9378-354A-D3ABA651893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E4D611BD-069F-F924-7001-A437BE97742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28</a:t>
            </a:fld>
            <a:endParaRPr lang="en-US" dirty="0"/>
          </a:p>
        </p:txBody>
      </p:sp>
      <p:sp>
        <p:nvSpPr>
          <p:cNvPr id="10" name="Content Placeholder 2">
            <a:extLst>
              <a:ext uri="{FF2B5EF4-FFF2-40B4-BE49-F238E27FC236}">
                <a16:creationId xmlns:a16="http://schemas.microsoft.com/office/drawing/2014/main" id="{D7EFFE0D-212F-F91F-D095-6C0500238964}"/>
              </a:ext>
            </a:extLst>
          </p:cNvPr>
          <p:cNvSpPr>
            <a:spLocks noGrp="1"/>
          </p:cNvSpPr>
          <p:nvPr>
            <p:ph sz="half" idx="1"/>
          </p:nvPr>
        </p:nvSpPr>
        <p:spPr>
          <a:xfrm>
            <a:off x="369869" y="2095928"/>
            <a:ext cx="11362010" cy="1808252"/>
          </a:xfrm>
        </p:spPr>
        <p:txBody>
          <a:bodyPr vert="horz" lIns="91440" tIns="45720" rIns="91440" bIns="45720" rtlCol="0" anchor="ctr">
            <a:normAutofit fontScale="92500"/>
          </a:bodyPr>
          <a:lstStyle/>
          <a:p>
            <a:r>
              <a:rPr lang="en-US" sz="2200" dirty="0"/>
              <a:t>Alternative rule of thumb for the CFO: </a:t>
            </a:r>
            <a:r>
              <a:rPr lang="en-US" sz="2200" b="1" dirty="0"/>
              <a:t>Accept investments that offer rates of return in excess of their opportunity cost of capital.</a:t>
            </a:r>
          </a:p>
          <a:p>
            <a:r>
              <a:rPr lang="en-US" sz="2400" dirty="0"/>
              <a:t>Example:</a:t>
            </a:r>
          </a:p>
          <a:p>
            <a:pPr lvl="1"/>
            <a:r>
              <a:rPr lang="en-US" sz="2200" dirty="0"/>
              <a:t>In the project listed below, the foregone investment opportunity is 12%. Should we do the project?</a:t>
            </a:r>
          </a:p>
        </p:txBody>
      </p:sp>
      <p:graphicFrame>
        <p:nvGraphicFramePr>
          <p:cNvPr id="3" name="Object 2">
            <a:extLst>
              <a:ext uri="{FF2B5EF4-FFF2-40B4-BE49-F238E27FC236}">
                <a16:creationId xmlns:a16="http://schemas.microsoft.com/office/drawing/2014/main" id="{19172A7D-C8F9-27BF-16FA-DA315C9A7BB6}"/>
              </a:ext>
            </a:extLst>
          </p:cNvPr>
          <p:cNvGraphicFramePr>
            <a:graphicFrameLocks noChangeAspect="1"/>
          </p:cNvGraphicFramePr>
          <p:nvPr/>
        </p:nvGraphicFramePr>
        <p:xfrm>
          <a:off x="2768351" y="4088332"/>
          <a:ext cx="2565400" cy="736600"/>
        </p:xfrm>
        <a:graphic>
          <a:graphicData uri="http://schemas.openxmlformats.org/presentationml/2006/ole">
            <mc:AlternateContent xmlns:mc="http://schemas.openxmlformats.org/markup-compatibility/2006">
              <mc:Choice xmlns:v="urn:schemas-microsoft-com:vml" Requires="v">
                <p:oleObj name="Equation" r:id="rId3" imgW="2565360" imgH="736560" progId="Equation.DSMT4">
                  <p:embed/>
                </p:oleObj>
              </mc:Choice>
              <mc:Fallback>
                <p:oleObj name="Equation" r:id="rId3" imgW="2565360" imgH="736560" progId="Equation.DSMT4">
                  <p:embed/>
                  <p:pic>
                    <p:nvPicPr>
                      <p:cNvPr id="5" name="Object 4">
                        <a:extLst>
                          <a:ext uri="{FF2B5EF4-FFF2-40B4-BE49-F238E27FC236}">
                            <a16:creationId xmlns:a16="http://schemas.microsoft.com/office/drawing/2014/main" id="{420E74F4-97FC-858F-0505-1F2F3D709FB1}"/>
                          </a:ext>
                        </a:extLst>
                      </p:cNvPr>
                      <p:cNvPicPr/>
                      <p:nvPr/>
                    </p:nvPicPr>
                    <p:blipFill>
                      <a:blip r:embed="rId4"/>
                      <a:stretch>
                        <a:fillRect/>
                      </a:stretch>
                    </p:blipFill>
                    <p:spPr>
                      <a:xfrm>
                        <a:off x="2768351" y="4088332"/>
                        <a:ext cx="2565400" cy="7366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4D0BA149-F7CD-BDD0-4603-1631D373D7A2}"/>
              </a:ext>
            </a:extLst>
          </p:cNvPr>
          <p:cNvGraphicFramePr>
            <a:graphicFrameLocks noChangeAspect="1"/>
          </p:cNvGraphicFramePr>
          <p:nvPr/>
        </p:nvGraphicFramePr>
        <p:xfrm>
          <a:off x="3527425" y="5181600"/>
          <a:ext cx="4991100" cy="800100"/>
        </p:xfrm>
        <a:graphic>
          <a:graphicData uri="http://schemas.openxmlformats.org/presentationml/2006/ole">
            <mc:AlternateContent xmlns:mc="http://schemas.openxmlformats.org/markup-compatibility/2006">
              <mc:Choice xmlns:v="urn:schemas-microsoft-com:vml" Requires="v">
                <p:oleObj name="Equation" r:id="rId5" imgW="4991040" imgH="799920" progId="Equation.DSMT4">
                  <p:embed/>
                </p:oleObj>
              </mc:Choice>
              <mc:Fallback>
                <p:oleObj name="Equation" r:id="rId5" imgW="4991040" imgH="799920" progId="Equation.DSMT4">
                  <p:embed/>
                  <p:pic>
                    <p:nvPicPr>
                      <p:cNvPr id="8" name="Object 7">
                        <a:extLst>
                          <a:ext uri="{FF2B5EF4-FFF2-40B4-BE49-F238E27FC236}">
                            <a16:creationId xmlns:a16="http://schemas.microsoft.com/office/drawing/2014/main" id="{2304E5E4-FB4C-D2FC-BABF-35FE9DC202C3}"/>
                          </a:ext>
                        </a:extLst>
                      </p:cNvPr>
                      <p:cNvPicPr/>
                      <p:nvPr/>
                    </p:nvPicPr>
                    <p:blipFill>
                      <a:blip r:embed="rId6"/>
                      <a:stretch>
                        <a:fillRect/>
                      </a:stretch>
                    </p:blipFill>
                    <p:spPr>
                      <a:xfrm>
                        <a:off x="3527425" y="5181600"/>
                        <a:ext cx="4991100" cy="800100"/>
                      </a:xfrm>
                      <a:prstGeom prst="rect">
                        <a:avLst/>
                      </a:prstGeom>
                    </p:spPr>
                  </p:pic>
                </p:oleObj>
              </mc:Fallback>
            </mc:AlternateContent>
          </a:graphicData>
        </a:graphic>
      </p:graphicFrame>
    </p:spTree>
    <p:extLst>
      <p:ext uri="{BB962C8B-B14F-4D97-AF65-F5344CB8AC3E}">
        <p14:creationId xmlns:p14="http://schemas.microsoft.com/office/powerpoint/2010/main" val="3113624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870A0-ABDB-BB92-3B83-16AC5F69F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06DD7-8588-32D6-121C-45F92174E6C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AFEDB23D-3013-5222-69B1-4DB0F965FE0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29</a:t>
            </a:fld>
            <a:endParaRPr lang="en-US" dirty="0"/>
          </a:p>
        </p:txBody>
      </p:sp>
      <p:sp>
        <p:nvSpPr>
          <p:cNvPr id="10" name="Content Placeholder 2">
            <a:extLst>
              <a:ext uri="{FF2B5EF4-FFF2-40B4-BE49-F238E27FC236}">
                <a16:creationId xmlns:a16="http://schemas.microsoft.com/office/drawing/2014/main" id="{B7DCAF5A-FCAB-769F-9695-BA5680EC8144}"/>
              </a:ext>
            </a:extLst>
          </p:cNvPr>
          <p:cNvSpPr>
            <a:spLocks noGrp="1"/>
          </p:cNvSpPr>
          <p:nvPr>
            <p:ph sz="half" idx="1"/>
          </p:nvPr>
        </p:nvSpPr>
        <p:spPr>
          <a:xfrm>
            <a:off x="369869" y="2095928"/>
            <a:ext cx="11362010" cy="1951142"/>
          </a:xfrm>
        </p:spPr>
        <p:txBody>
          <a:bodyPr vert="horz" lIns="91440" tIns="45720" rIns="91440" bIns="45720" rtlCol="0" anchor="ctr">
            <a:normAutofit/>
          </a:bodyPr>
          <a:lstStyle/>
          <a:p>
            <a:r>
              <a:rPr lang="en-US" sz="2000" dirty="0"/>
              <a:t>Thus far, we have been working with a stylized model where [discrete] cash flows are realized (i.e., paid out) in 1 year or 2 years. What about settings where an investment has payoffs across multiple periods?</a:t>
            </a:r>
          </a:p>
          <a:p>
            <a:r>
              <a:rPr lang="en-US" sz="2000" dirty="0"/>
              <a:t>For multiple periods, we have the </a:t>
            </a:r>
            <a:r>
              <a:rPr lang="en-US" sz="2000" b="1" dirty="0"/>
              <a:t>discounted cash flow (DCF) formula</a:t>
            </a:r>
            <a:r>
              <a:rPr lang="en-US" sz="2000" dirty="0"/>
              <a:t>:</a:t>
            </a:r>
          </a:p>
          <a:p>
            <a:pPr lvl="1"/>
            <a:r>
              <a:rPr lang="en-US" sz="1800" dirty="0"/>
              <a:t>As we will learn next week, this is the central pricing formula for all fixed income instruments like bonds.</a:t>
            </a:r>
          </a:p>
        </p:txBody>
      </p:sp>
      <p:graphicFrame>
        <p:nvGraphicFramePr>
          <p:cNvPr id="3" name="Object 2">
            <a:extLst>
              <a:ext uri="{FF2B5EF4-FFF2-40B4-BE49-F238E27FC236}">
                <a16:creationId xmlns:a16="http://schemas.microsoft.com/office/drawing/2014/main" id="{9560346F-A3A9-B2D8-D8F4-3B056F803123}"/>
              </a:ext>
            </a:extLst>
          </p:cNvPr>
          <p:cNvGraphicFramePr>
            <a:graphicFrameLocks noChangeAspect="1"/>
          </p:cNvGraphicFramePr>
          <p:nvPr>
            <p:extLst>
              <p:ext uri="{D42A27DB-BD31-4B8C-83A1-F6EECF244321}">
                <p14:modId xmlns:p14="http://schemas.microsoft.com/office/powerpoint/2010/main" val="4121911320"/>
              </p:ext>
            </p:extLst>
          </p:nvPr>
        </p:nvGraphicFramePr>
        <p:xfrm>
          <a:off x="3716945" y="3965522"/>
          <a:ext cx="4330700" cy="876300"/>
        </p:xfrm>
        <a:graphic>
          <a:graphicData uri="http://schemas.openxmlformats.org/presentationml/2006/ole">
            <mc:AlternateContent xmlns:mc="http://schemas.openxmlformats.org/markup-compatibility/2006">
              <mc:Choice xmlns:v="urn:schemas-microsoft-com:vml" Requires="v">
                <p:oleObj name="Equation" r:id="rId3" imgW="4330440" imgH="876240" progId="Equation.DSMT4">
                  <p:embed/>
                </p:oleObj>
              </mc:Choice>
              <mc:Fallback>
                <p:oleObj name="Equation" r:id="rId3" imgW="4330440" imgH="876240" progId="Equation.DSMT4">
                  <p:embed/>
                  <p:pic>
                    <p:nvPicPr>
                      <p:cNvPr id="10" name="Object 9">
                        <a:extLst>
                          <a:ext uri="{FF2B5EF4-FFF2-40B4-BE49-F238E27FC236}">
                            <a16:creationId xmlns:a16="http://schemas.microsoft.com/office/drawing/2014/main" id="{C4548539-CDE1-66E5-3D27-9B7B8954376E}"/>
                          </a:ext>
                        </a:extLst>
                      </p:cNvPr>
                      <p:cNvPicPr/>
                      <p:nvPr/>
                    </p:nvPicPr>
                    <p:blipFill>
                      <a:blip r:embed="rId4"/>
                      <a:stretch>
                        <a:fillRect/>
                      </a:stretch>
                    </p:blipFill>
                    <p:spPr>
                      <a:xfrm>
                        <a:off x="3716945" y="3965522"/>
                        <a:ext cx="4330700" cy="8763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F7BADF82-543F-586E-2D93-1B17638871B5}"/>
              </a:ext>
            </a:extLst>
          </p:cNvPr>
          <p:cNvGraphicFramePr>
            <a:graphicFrameLocks noChangeAspect="1"/>
          </p:cNvGraphicFramePr>
          <p:nvPr>
            <p:extLst>
              <p:ext uri="{D42A27DB-BD31-4B8C-83A1-F6EECF244321}">
                <p14:modId xmlns:p14="http://schemas.microsoft.com/office/powerpoint/2010/main" val="1772706448"/>
              </p:ext>
            </p:extLst>
          </p:nvPr>
        </p:nvGraphicFramePr>
        <p:xfrm>
          <a:off x="3716945" y="5149797"/>
          <a:ext cx="2705100" cy="889000"/>
        </p:xfrm>
        <a:graphic>
          <a:graphicData uri="http://schemas.openxmlformats.org/presentationml/2006/ole">
            <mc:AlternateContent xmlns:mc="http://schemas.openxmlformats.org/markup-compatibility/2006">
              <mc:Choice xmlns:v="urn:schemas-microsoft-com:vml" Requires="v">
                <p:oleObj name="Equation" r:id="rId5" imgW="2705040" imgH="888840" progId="Equation.DSMT4">
                  <p:embed/>
                </p:oleObj>
              </mc:Choice>
              <mc:Fallback>
                <p:oleObj name="Equation" r:id="rId5" imgW="2705040" imgH="888840" progId="Equation.DSMT4">
                  <p:embed/>
                  <p:pic>
                    <p:nvPicPr>
                      <p:cNvPr id="11" name="Object 10">
                        <a:extLst>
                          <a:ext uri="{FF2B5EF4-FFF2-40B4-BE49-F238E27FC236}">
                            <a16:creationId xmlns:a16="http://schemas.microsoft.com/office/drawing/2014/main" id="{41340AB9-923D-6C01-457A-EDFB28EE5FB6}"/>
                          </a:ext>
                        </a:extLst>
                      </p:cNvPr>
                      <p:cNvPicPr/>
                      <p:nvPr/>
                    </p:nvPicPr>
                    <p:blipFill>
                      <a:blip r:embed="rId6"/>
                      <a:stretch>
                        <a:fillRect/>
                      </a:stretch>
                    </p:blipFill>
                    <p:spPr>
                      <a:xfrm>
                        <a:off x="3716945" y="5149797"/>
                        <a:ext cx="2705100" cy="889000"/>
                      </a:xfrm>
                      <a:prstGeom prst="rect">
                        <a:avLst/>
                      </a:prstGeom>
                    </p:spPr>
                  </p:pic>
                </p:oleObj>
              </mc:Fallback>
            </mc:AlternateContent>
          </a:graphicData>
        </a:graphic>
      </p:graphicFrame>
    </p:spTree>
    <p:extLst>
      <p:ext uri="{BB962C8B-B14F-4D97-AF65-F5344CB8AC3E}">
        <p14:creationId xmlns:p14="http://schemas.microsoft.com/office/powerpoint/2010/main" val="2495089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0239-DCD3-4D2C-4136-A2E850F7A6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76243C-145F-6560-E2FC-DDAF84FDC41C}"/>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Introduction and present values</a:t>
            </a:r>
          </a:p>
        </p:txBody>
      </p:sp>
      <p:pic>
        <p:nvPicPr>
          <p:cNvPr id="6" name="Picture 5" descr="A picture containing drawing&#10;&#10;Description automatically generated">
            <a:extLst>
              <a:ext uri="{FF2B5EF4-FFF2-40B4-BE49-F238E27FC236}">
                <a16:creationId xmlns:a16="http://schemas.microsoft.com/office/drawing/2014/main" id="{C13CFF41-9094-5DD9-6392-BAEAEE12DD7B}"/>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8E93B442-88D2-B2AF-827F-6A1C4663B192}"/>
              </a:ext>
            </a:extLst>
          </p:cNvPr>
          <p:cNvSpPr>
            <a:spLocks noGrp="1"/>
          </p:cNvSpPr>
          <p:nvPr>
            <p:ph idx="1"/>
          </p:nvPr>
        </p:nvSpPr>
        <p:spPr>
          <a:xfrm>
            <a:off x="4505325" y="2180496"/>
            <a:ext cx="7105481" cy="4045683"/>
          </a:xfrm>
        </p:spPr>
        <p:txBody>
          <a:bodyPr>
            <a:noAutofit/>
          </a:bodyPr>
          <a:lstStyle/>
          <a:p>
            <a:pPr marL="0" indent="0">
              <a:lnSpc>
                <a:spcPct val="90000"/>
              </a:lnSpc>
              <a:buNone/>
            </a:pPr>
            <a:r>
              <a:rPr lang="en-US" sz="2000" dirty="0"/>
              <a:t>Present Values</a:t>
            </a:r>
          </a:p>
          <a:p>
            <a:pPr>
              <a:lnSpc>
                <a:spcPct val="90000"/>
              </a:lnSpc>
            </a:pPr>
            <a:r>
              <a:rPr lang="en-US" sz="2000" dirty="0"/>
              <a:t>Calculating Future and Present Values.</a:t>
            </a:r>
          </a:p>
          <a:p>
            <a:pPr>
              <a:lnSpc>
                <a:spcPct val="90000"/>
              </a:lnSpc>
            </a:pPr>
            <a:r>
              <a:rPr lang="en-US" sz="2000" dirty="0"/>
              <a:t>Valuing Perpetuities and Annuities.</a:t>
            </a:r>
          </a:p>
          <a:p>
            <a:pPr>
              <a:lnSpc>
                <a:spcPct val="90000"/>
              </a:lnSpc>
            </a:pPr>
            <a:r>
              <a:rPr lang="en-US" sz="2000" dirty="0"/>
              <a:t>How Interest Is Paid and Quoted.</a:t>
            </a:r>
          </a:p>
        </p:txBody>
      </p:sp>
      <p:sp>
        <p:nvSpPr>
          <p:cNvPr id="4" name="Slide Number Placeholder 3">
            <a:extLst>
              <a:ext uri="{FF2B5EF4-FFF2-40B4-BE49-F238E27FC236}">
                <a16:creationId xmlns:a16="http://schemas.microsoft.com/office/drawing/2014/main" id="{8939F206-1130-5194-C7F8-40AEE045CEE1}"/>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3</a:t>
            </a:fld>
            <a:endParaRPr lang="en-US" dirty="0"/>
          </a:p>
        </p:txBody>
      </p:sp>
    </p:spTree>
    <p:extLst>
      <p:ext uri="{BB962C8B-B14F-4D97-AF65-F5344CB8AC3E}">
        <p14:creationId xmlns:p14="http://schemas.microsoft.com/office/powerpoint/2010/main" val="1493523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ADE0F-D494-E3AB-5225-AA9FFFDD7A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29FF4-1AAE-F0CA-3552-52E7EC4BCDB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Calculating Future and Present Values.</a:t>
            </a:r>
          </a:p>
        </p:txBody>
      </p:sp>
      <p:sp>
        <p:nvSpPr>
          <p:cNvPr id="4" name="Slide Number Placeholder 3">
            <a:extLst>
              <a:ext uri="{FF2B5EF4-FFF2-40B4-BE49-F238E27FC236}">
                <a16:creationId xmlns:a16="http://schemas.microsoft.com/office/drawing/2014/main" id="{3EAED92E-5984-1189-A29F-9FAFF95E684A}"/>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30</a:t>
            </a:fld>
            <a:endParaRPr lang="en-US" dirty="0"/>
          </a:p>
        </p:txBody>
      </p:sp>
      <p:pic>
        <p:nvPicPr>
          <p:cNvPr id="8" name="Picture 7" descr="A mathematical calculation of N P V for revised office development.">
            <a:extLst>
              <a:ext uri="{FF2B5EF4-FFF2-40B4-BE49-F238E27FC236}">
                <a16:creationId xmlns:a16="http://schemas.microsoft.com/office/drawing/2014/main" id="{6AAF90E9-2220-EE4D-4859-CB4481E980B9}"/>
              </a:ext>
            </a:extLst>
          </p:cNvPr>
          <p:cNvPicPr>
            <a:picLocks noChangeAspect="1"/>
          </p:cNvPicPr>
          <p:nvPr/>
        </p:nvPicPr>
        <p:blipFill>
          <a:blip r:embed="rId3"/>
          <a:stretch>
            <a:fillRect/>
          </a:stretch>
        </p:blipFill>
        <p:spPr>
          <a:xfrm>
            <a:off x="2530898" y="2098141"/>
            <a:ext cx="7130203" cy="4448760"/>
          </a:xfrm>
          <a:prstGeom prst="rect">
            <a:avLst/>
          </a:prstGeom>
        </p:spPr>
      </p:pic>
    </p:spTree>
    <p:extLst>
      <p:ext uri="{BB962C8B-B14F-4D97-AF65-F5344CB8AC3E}">
        <p14:creationId xmlns:p14="http://schemas.microsoft.com/office/powerpoint/2010/main" val="2150019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0FA4A-3F1C-04D5-C6A9-6A5EC9EF0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0940E-75CD-2052-CBE6-D7583356BCC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04A68CE8-66DC-7C0F-7091-787AF621FCB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31</a:t>
            </a:fld>
            <a:endParaRPr lang="en-US" dirty="0"/>
          </a:p>
        </p:txBody>
      </p:sp>
      <p:sp>
        <p:nvSpPr>
          <p:cNvPr id="10" name="Content Placeholder 2">
            <a:extLst>
              <a:ext uri="{FF2B5EF4-FFF2-40B4-BE49-F238E27FC236}">
                <a16:creationId xmlns:a16="http://schemas.microsoft.com/office/drawing/2014/main" id="{F02C9CC3-A393-362E-8AA1-7FD2CEB57207}"/>
              </a:ext>
            </a:extLst>
          </p:cNvPr>
          <p:cNvSpPr>
            <a:spLocks noGrp="1"/>
          </p:cNvSpPr>
          <p:nvPr>
            <p:ph sz="half" idx="1"/>
          </p:nvPr>
        </p:nvSpPr>
        <p:spPr>
          <a:xfrm>
            <a:off x="369869" y="2095927"/>
            <a:ext cx="11362010" cy="4417889"/>
          </a:xfrm>
        </p:spPr>
        <p:txBody>
          <a:bodyPr vert="horz" lIns="91440" tIns="45720" rIns="91440" bIns="45720" rtlCol="0" anchor="ctr">
            <a:normAutofit/>
          </a:bodyPr>
          <a:lstStyle/>
          <a:p>
            <a:r>
              <a:rPr lang="en-US" sz="2400" dirty="0"/>
              <a:t>Sometimes there are shortcuts that make it very easy to calculate the present value of an asset that pays off in different periods.</a:t>
            </a:r>
          </a:p>
          <a:p>
            <a:r>
              <a:rPr lang="en-US" sz="2400" dirty="0"/>
              <a:t>These tools allow us to cut through the calculations quickly.</a:t>
            </a:r>
          </a:p>
          <a:p>
            <a:pPr lvl="1"/>
            <a:r>
              <a:rPr lang="en-US" sz="2000" dirty="0"/>
              <a:t>Shortcuts can be formally derived from the DCF formula expounded above.</a:t>
            </a:r>
          </a:p>
        </p:txBody>
      </p:sp>
    </p:spTree>
    <p:extLst>
      <p:ext uri="{BB962C8B-B14F-4D97-AF65-F5344CB8AC3E}">
        <p14:creationId xmlns:p14="http://schemas.microsoft.com/office/powerpoint/2010/main" val="4242345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F61AD-5FED-9591-50D4-3E97E2092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77582-23FA-80B1-9F60-8B42F12AF49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D121B1D6-31E7-8DC7-72EE-D447CC8B35B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32</a:t>
            </a:fld>
            <a:endParaRPr lang="en-US" dirty="0"/>
          </a:p>
        </p:txBody>
      </p:sp>
      <p:sp>
        <p:nvSpPr>
          <p:cNvPr id="10" name="Content Placeholder 2">
            <a:extLst>
              <a:ext uri="{FF2B5EF4-FFF2-40B4-BE49-F238E27FC236}">
                <a16:creationId xmlns:a16="http://schemas.microsoft.com/office/drawing/2014/main" id="{388F0794-E609-B41D-9C07-37D0571C1E5D}"/>
              </a:ext>
            </a:extLst>
          </p:cNvPr>
          <p:cNvSpPr>
            <a:spLocks noGrp="1"/>
          </p:cNvSpPr>
          <p:nvPr>
            <p:ph sz="half" idx="1"/>
          </p:nvPr>
        </p:nvSpPr>
        <p:spPr>
          <a:xfrm>
            <a:off x="407794" y="1760300"/>
            <a:ext cx="11362010" cy="2337371"/>
          </a:xfrm>
        </p:spPr>
        <p:txBody>
          <a:bodyPr vert="horz" lIns="91440" tIns="45720" rIns="91440" bIns="45720" rtlCol="0" anchor="ctr">
            <a:normAutofit/>
          </a:bodyPr>
          <a:lstStyle/>
          <a:p>
            <a:r>
              <a:rPr lang="en-US" sz="2000" dirty="0"/>
              <a:t>We first turn to the valuation formulation of a </a:t>
            </a:r>
            <a:r>
              <a:rPr lang="en-US" sz="2000" b="1" u="sng" dirty="0"/>
              <a:t>Perpetuity</a:t>
            </a:r>
            <a:r>
              <a:rPr lang="en-US" sz="2000" dirty="0"/>
              <a:t>: Financial instrument in which a cash flow is theoretically received forever.</a:t>
            </a:r>
          </a:p>
          <a:p>
            <a:pPr lvl="1"/>
            <a:r>
              <a:rPr lang="en-US" sz="1800" dirty="0"/>
              <a:t>Assume each cash flow is received at the end of the period. Then:</a:t>
            </a:r>
          </a:p>
        </p:txBody>
      </p:sp>
      <p:graphicFrame>
        <p:nvGraphicFramePr>
          <p:cNvPr id="5" name="Object 4">
            <a:extLst>
              <a:ext uri="{FF2B5EF4-FFF2-40B4-BE49-F238E27FC236}">
                <a16:creationId xmlns:a16="http://schemas.microsoft.com/office/drawing/2014/main" id="{7DA06ADC-FC1A-0F3D-16D3-25B9CA58DD38}"/>
              </a:ext>
            </a:extLst>
          </p:cNvPr>
          <p:cNvGraphicFramePr>
            <a:graphicFrameLocks noChangeAspect="1"/>
          </p:cNvGraphicFramePr>
          <p:nvPr>
            <p:extLst>
              <p:ext uri="{D42A27DB-BD31-4B8C-83A1-F6EECF244321}">
                <p14:modId xmlns:p14="http://schemas.microsoft.com/office/powerpoint/2010/main" val="1466736584"/>
              </p:ext>
            </p:extLst>
          </p:nvPr>
        </p:nvGraphicFramePr>
        <p:xfrm>
          <a:off x="4000001" y="3646474"/>
          <a:ext cx="3873500" cy="736600"/>
        </p:xfrm>
        <a:graphic>
          <a:graphicData uri="http://schemas.openxmlformats.org/presentationml/2006/ole">
            <mc:AlternateContent xmlns:mc="http://schemas.openxmlformats.org/markup-compatibility/2006">
              <mc:Choice xmlns:v="urn:schemas-microsoft-com:vml" Requires="v">
                <p:oleObj name="Equation" r:id="rId3" imgW="3873240" imgH="736560" progId="Equation.DSMT4">
                  <p:embed/>
                </p:oleObj>
              </mc:Choice>
              <mc:Fallback>
                <p:oleObj name="Equation" r:id="rId3" imgW="3873240" imgH="736560" progId="Equation.DSMT4">
                  <p:embed/>
                  <p:pic>
                    <p:nvPicPr>
                      <p:cNvPr id="5" name="Object 4">
                        <a:extLst>
                          <a:ext uri="{FF2B5EF4-FFF2-40B4-BE49-F238E27FC236}">
                            <a16:creationId xmlns:a16="http://schemas.microsoft.com/office/drawing/2014/main" id="{3B4A3309-A5F2-F4AA-8EA6-FADFB4E60F10}"/>
                          </a:ext>
                        </a:extLst>
                      </p:cNvPr>
                      <p:cNvPicPr/>
                      <p:nvPr/>
                    </p:nvPicPr>
                    <p:blipFill>
                      <a:blip r:embed="rId4"/>
                      <a:stretch>
                        <a:fillRect/>
                      </a:stretch>
                    </p:blipFill>
                    <p:spPr>
                      <a:xfrm>
                        <a:off x="4000001" y="3646474"/>
                        <a:ext cx="3873500" cy="7366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5045577F-8026-4195-4A59-CD718C80A369}"/>
              </a:ext>
            </a:extLst>
          </p:cNvPr>
          <p:cNvGraphicFramePr>
            <a:graphicFrameLocks noChangeAspect="1"/>
          </p:cNvGraphicFramePr>
          <p:nvPr>
            <p:extLst>
              <p:ext uri="{D42A27DB-BD31-4B8C-83A1-F6EECF244321}">
                <p14:modId xmlns:p14="http://schemas.microsoft.com/office/powerpoint/2010/main" val="326649099"/>
              </p:ext>
            </p:extLst>
          </p:nvPr>
        </p:nvGraphicFramePr>
        <p:xfrm>
          <a:off x="5504884" y="4542321"/>
          <a:ext cx="1003300" cy="723900"/>
        </p:xfrm>
        <a:graphic>
          <a:graphicData uri="http://schemas.openxmlformats.org/presentationml/2006/ole">
            <mc:AlternateContent xmlns:mc="http://schemas.openxmlformats.org/markup-compatibility/2006">
              <mc:Choice xmlns:v="urn:schemas-microsoft-com:vml" Requires="v">
                <p:oleObj name="Equation" r:id="rId5" imgW="1002960" imgH="723600" progId="Equation.DSMT4">
                  <p:embed/>
                </p:oleObj>
              </mc:Choice>
              <mc:Fallback>
                <p:oleObj name="Equation" r:id="rId5" imgW="1002960" imgH="723600" progId="Equation.DSMT4">
                  <p:embed/>
                  <p:pic>
                    <p:nvPicPr>
                      <p:cNvPr id="6" name="Object 5">
                        <a:extLst>
                          <a:ext uri="{FF2B5EF4-FFF2-40B4-BE49-F238E27FC236}">
                            <a16:creationId xmlns:a16="http://schemas.microsoft.com/office/drawing/2014/main" id="{FEA1E101-A044-0369-23CE-9456D4B2B746}"/>
                          </a:ext>
                        </a:extLst>
                      </p:cNvPr>
                      <p:cNvPicPr/>
                      <p:nvPr/>
                    </p:nvPicPr>
                    <p:blipFill>
                      <a:blip r:embed="rId6"/>
                      <a:stretch>
                        <a:fillRect/>
                      </a:stretch>
                    </p:blipFill>
                    <p:spPr>
                      <a:xfrm>
                        <a:off x="5504884" y="4542321"/>
                        <a:ext cx="1003300" cy="72390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A0674D-782B-F649-55CE-250FC0E1533E}"/>
                  </a:ext>
                </a:extLst>
              </p:cNvPr>
              <p:cNvSpPr txBox="1">
                <a:spLocks/>
              </p:cNvSpPr>
              <p:nvPr/>
            </p:nvSpPr>
            <p:spPr>
              <a:xfrm>
                <a:off x="407794" y="4912757"/>
                <a:ext cx="11362010" cy="2337371"/>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Note that this is the exact same formula as adding up the discounted cash flows of C from periods 1 to infinity. Homework: Derive this on your own. </a:t>
                </a:r>
              </a:p>
              <a:p>
                <a:pPr lvl="1"/>
                <a:r>
                  <a:rPr lang="en-US" dirty="0"/>
                  <a:t>Hint: Multiply both sides of the equation by </a:t>
                </a:r>
                <a14:m>
                  <m:oMath xmlns:m="http://schemas.openxmlformats.org/officeDocument/2006/math">
                    <m:r>
                      <a:rPr lang="en-US" i="1" dirty="0" smtClean="0">
                        <a:latin typeface="Cambria Math" panose="02040503050406030204" pitchFamily="18" charset="0"/>
                      </a:rPr>
                      <m:t>1+</m:t>
                    </m:r>
                    <m:r>
                      <a:rPr lang="en-US" i="1" dirty="0" smtClean="0">
                        <a:latin typeface="Cambria Math" panose="02040503050406030204" pitchFamily="18" charset="0"/>
                      </a:rPr>
                      <m:t>𝑟</m:t>
                    </m:r>
                  </m:oMath>
                </a14:m>
                <a:r>
                  <a:rPr lang="en-US" dirty="0"/>
                  <a:t>, then notice that the RHS is just C+ the PV of future cash flows from periods 1 to infinity. </a:t>
                </a:r>
              </a:p>
            </p:txBody>
          </p:sp>
        </mc:Choice>
        <mc:Fallback xmlns="">
          <p:sp>
            <p:nvSpPr>
              <p:cNvPr id="3" name="Content Placeholder 2">
                <a:extLst>
                  <a:ext uri="{FF2B5EF4-FFF2-40B4-BE49-F238E27FC236}">
                    <a16:creationId xmlns:a16="http://schemas.microsoft.com/office/drawing/2014/main" id="{0EA0674D-782B-F649-55CE-250FC0E1533E}"/>
                  </a:ext>
                </a:extLst>
              </p:cNvPr>
              <p:cNvSpPr txBox="1">
                <a:spLocks noRot="1" noChangeAspect="1" noMove="1" noResize="1" noEditPoints="1" noAdjustHandles="1" noChangeArrowheads="1" noChangeShapeType="1" noTextEdit="1"/>
              </p:cNvSpPr>
              <p:nvPr/>
            </p:nvSpPr>
            <p:spPr>
              <a:xfrm>
                <a:off x="407794" y="4912757"/>
                <a:ext cx="11362010" cy="2337371"/>
              </a:xfrm>
              <a:prstGeom prst="rect">
                <a:avLst/>
              </a:prstGeom>
              <a:blipFill>
                <a:blip r:embed="rId7"/>
                <a:stretch>
                  <a:fillRect l="-322" r="-54"/>
                </a:stretch>
              </a:blipFill>
            </p:spPr>
            <p:txBody>
              <a:bodyPr/>
              <a:lstStyle/>
              <a:p>
                <a:r>
                  <a:rPr lang="en-SG">
                    <a:noFill/>
                  </a:rPr>
                  <a:t> </a:t>
                </a:r>
              </a:p>
            </p:txBody>
          </p:sp>
        </mc:Fallback>
      </mc:AlternateContent>
    </p:spTree>
    <p:extLst>
      <p:ext uri="{BB962C8B-B14F-4D97-AF65-F5344CB8AC3E}">
        <p14:creationId xmlns:p14="http://schemas.microsoft.com/office/powerpoint/2010/main" val="3696343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E0B88-2CBF-744B-61C9-05993D2DA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8C6706-A9CF-145F-7943-E215D150953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E8C95F66-55FC-5A30-8BE1-1B48C52F858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33</a:t>
            </a:fld>
            <a:endParaRPr lang="en-US" dirty="0"/>
          </a:p>
        </p:txBody>
      </p:sp>
      <p:sp>
        <p:nvSpPr>
          <p:cNvPr id="10" name="Content Placeholder 2">
            <a:extLst>
              <a:ext uri="{FF2B5EF4-FFF2-40B4-BE49-F238E27FC236}">
                <a16:creationId xmlns:a16="http://schemas.microsoft.com/office/drawing/2014/main" id="{68429436-7CFA-1213-9A1A-56A0FC1E3F79}"/>
              </a:ext>
            </a:extLst>
          </p:cNvPr>
          <p:cNvSpPr>
            <a:spLocks noGrp="1"/>
          </p:cNvSpPr>
          <p:nvPr>
            <p:ph sz="half" idx="1"/>
          </p:nvPr>
        </p:nvSpPr>
        <p:spPr>
          <a:xfrm>
            <a:off x="369869" y="2095928"/>
            <a:ext cx="11362010" cy="1535988"/>
          </a:xfrm>
        </p:spPr>
        <p:txBody>
          <a:bodyPr vert="horz" lIns="91440" tIns="45720" rIns="91440" bIns="45720" rtlCol="0" anchor="ctr">
            <a:normAutofit/>
          </a:bodyPr>
          <a:lstStyle/>
          <a:p>
            <a:r>
              <a:rPr lang="en-US" sz="2400" dirty="0"/>
              <a:t>Example:</a:t>
            </a:r>
          </a:p>
          <a:p>
            <a:pPr lvl="1"/>
            <a:r>
              <a:rPr lang="en-US" sz="2000" dirty="0"/>
              <a:t>What is the present value of $1 billion every year, for all eternity, if you estimate the perpetual discount rate to be 10%?</a:t>
            </a:r>
          </a:p>
        </p:txBody>
      </p:sp>
      <p:graphicFrame>
        <p:nvGraphicFramePr>
          <p:cNvPr id="3" name="Object 2">
            <a:extLst>
              <a:ext uri="{FF2B5EF4-FFF2-40B4-BE49-F238E27FC236}">
                <a16:creationId xmlns:a16="http://schemas.microsoft.com/office/drawing/2014/main" id="{9437C33E-48D3-4F7C-EE67-43708CC1AD7C}"/>
              </a:ext>
            </a:extLst>
          </p:cNvPr>
          <p:cNvGraphicFramePr>
            <a:graphicFrameLocks noChangeAspect="1"/>
          </p:cNvGraphicFramePr>
          <p:nvPr>
            <p:extLst>
              <p:ext uri="{D42A27DB-BD31-4B8C-83A1-F6EECF244321}">
                <p14:modId xmlns:p14="http://schemas.microsoft.com/office/powerpoint/2010/main" val="2383002338"/>
              </p:ext>
            </p:extLst>
          </p:nvPr>
        </p:nvGraphicFramePr>
        <p:xfrm>
          <a:off x="4336374" y="5724276"/>
          <a:ext cx="3429000" cy="736600"/>
        </p:xfrm>
        <a:graphic>
          <a:graphicData uri="http://schemas.openxmlformats.org/presentationml/2006/ole">
            <mc:AlternateContent xmlns:mc="http://schemas.openxmlformats.org/markup-compatibility/2006">
              <mc:Choice xmlns:v="urn:schemas-microsoft-com:vml" Requires="v">
                <p:oleObj name="Equation" r:id="rId3" imgW="3429000" imgH="736560" progId="Equation.DSMT4">
                  <p:embed/>
                </p:oleObj>
              </mc:Choice>
              <mc:Fallback>
                <p:oleObj name="Equation" r:id="rId3" imgW="3429000" imgH="736560" progId="Equation.DSMT4">
                  <p:embed/>
                  <p:pic>
                    <p:nvPicPr>
                      <p:cNvPr id="7" name="Object 6">
                        <a:extLst>
                          <a:ext uri="{FF2B5EF4-FFF2-40B4-BE49-F238E27FC236}">
                            <a16:creationId xmlns:a16="http://schemas.microsoft.com/office/drawing/2014/main" id="{D7566C37-EAC5-24DE-C04E-624F9724A30E}"/>
                          </a:ext>
                        </a:extLst>
                      </p:cNvPr>
                      <p:cNvPicPr/>
                      <p:nvPr/>
                    </p:nvPicPr>
                    <p:blipFill>
                      <a:blip r:embed="rId4"/>
                      <a:stretch>
                        <a:fillRect/>
                      </a:stretch>
                    </p:blipFill>
                    <p:spPr>
                      <a:xfrm>
                        <a:off x="4336374" y="5724276"/>
                        <a:ext cx="3429000" cy="736600"/>
                      </a:xfrm>
                      <a:prstGeom prst="rect">
                        <a:avLst/>
                      </a:prstGeom>
                    </p:spPr>
                  </p:pic>
                </p:oleObj>
              </mc:Fallback>
            </mc:AlternateContent>
          </a:graphicData>
        </a:graphic>
      </p:graphicFrame>
      <p:sp>
        <p:nvSpPr>
          <p:cNvPr id="7" name="Content Placeholder 2">
            <a:extLst>
              <a:ext uri="{FF2B5EF4-FFF2-40B4-BE49-F238E27FC236}">
                <a16:creationId xmlns:a16="http://schemas.microsoft.com/office/drawing/2014/main" id="{48EE3EED-A26F-8ED6-8D0F-DF567D4A6AB3}"/>
              </a:ext>
            </a:extLst>
          </p:cNvPr>
          <p:cNvSpPr txBox="1">
            <a:spLocks/>
          </p:cNvSpPr>
          <p:nvPr/>
        </p:nvSpPr>
        <p:spPr>
          <a:xfrm>
            <a:off x="327060" y="4248364"/>
            <a:ext cx="11362010" cy="1535988"/>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400" dirty="0"/>
              <a:t>Example:</a:t>
            </a:r>
          </a:p>
          <a:p>
            <a:pPr lvl="1"/>
            <a:r>
              <a:rPr lang="en-US" sz="2000" dirty="0"/>
              <a:t>What if the investment does not start making money for 3 years (first payment received at the end of the third year)? This is just the discount factor for 3 years multiplied by the value of the perpetuity right now.</a:t>
            </a:r>
          </a:p>
        </p:txBody>
      </p:sp>
      <p:graphicFrame>
        <p:nvGraphicFramePr>
          <p:cNvPr id="8" name="Object 7">
            <a:extLst>
              <a:ext uri="{FF2B5EF4-FFF2-40B4-BE49-F238E27FC236}">
                <a16:creationId xmlns:a16="http://schemas.microsoft.com/office/drawing/2014/main" id="{4FEBC8E2-37EF-2F1D-6B66-46F0891A96D5}"/>
              </a:ext>
            </a:extLst>
          </p:cNvPr>
          <p:cNvGraphicFramePr>
            <a:graphicFrameLocks noChangeAspect="1"/>
          </p:cNvGraphicFramePr>
          <p:nvPr>
            <p:extLst>
              <p:ext uri="{D42A27DB-BD31-4B8C-83A1-F6EECF244321}">
                <p14:modId xmlns:p14="http://schemas.microsoft.com/office/powerpoint/2010/main" val="445832941"/>
              </p:ext>
            </p:extLst>
          </p:nvPr>
        </p:nvGraphicFramePr>
        <p:xfrm>
          <a:off x="3651250" y="3631916"/>
          <a:ext cx="4889500" cy="812800"/>
        </p:xfrm>
        <a:graphic>
          <a:graphicData uri="http://schemas.openxmlformats.org/presentationml/2006/ole">
            <mc:AlternateContent xmlns:mc="http://schemas.openxmlformats.org/markup-compatibility/2006">
              <mc:Choice xmlns:v="urn:schemas-microsoft-com:vml" Requires="v">
                <p:oleObj name="Equation" r:id="rId5" imgW="4889160" imgH="812520" progId="Equation.DSMT4">
                  <p:embed/>
                </p:oleObj>
              </mc:Choice>
              <mc:Fallback>
                <p:oleObj name="Equation" r:id="rId5" imgW="4889160" imgH="812520" progId="Equation.DSMT4">
                  <p:embed/>
                  <p:pic>
                    <p:nvPicPr>
                      <p:cNvPr id="3" name="Object 2">
                        <a:extLst>
                          <a:ext uri="{FF2B5EF4-FFF2-40B4-BE49-F238E27FC236}">
                            <a16:creationId xmlns:a16="http://schemas.microsoft.com/office/drawing/2014/main" id="{EABE9FFD-2D4F-F97C-68F8-2A01C5C6ED36}"/>
                          </a:ext>
                        </a:extLst>
                      </p:cNvPr>
                      <p:cNvPicPr/>
                      <p:nvPr/>
                    </p:nvPicPr>
                    <p:blipFill>
                      <a:blip r:embed="rId6"/>
                      <a:stretch>
                        <a:fillRect/>
                      </a:stretch>
                    </p:blipFill>
                    <p:spPr>
                      <a:xfrm>
                        <a:off x="3651250" y="3631916"/>
                        <a:ext cx="4889500" cy="812800"/>
                      </a:xfrm>
                      <a:prstGeom prst="rect">
                        <a:avLst/>
                      </a:prstGeom>
                    </p:spPr>
                  </p:pic>
                </p:oleObj>
              </mc:Fallback>
            </mc:AlternateContent>
          </a:graphicData>
        </a:graphic>
      </p:graphicFrame>
    </p:spTree>
    <p:extLst>
      <p:ext uri="{BB962C8B-B14F-4D97-AF65-F5344CB8AC3E}">
        <p14:creationId xmlns:p14="http://schemas.microsoft.com/office/powerpoint/2010/main" val="446981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E8716-56B5-EE41-333A-561408E3B4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FD6076-BE2C-7B90-E3CA-075D11302A6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FE692AE4-D39A-95AA-E7D9-7FFF285A166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34</a:t>
            </a:fld>
            <a:endParaRPr lang="en-US" dirty="0"/>
          </a:p>
        </p:txBody>
      </p:sp>
      <p:sp>
        <p:nvSpPr>
          <p:cNvPr id="10" name="Content Placeholder 2">
            <a:extLst>
              <a:ext uri="{FF2B5EF4-FFF2-40B4-BE49-F238E27FC236}">
                <a16:creationId xmlns:a16="http://schemas.microsoft.com/office/drawing/2014/main" id="{A43F59DF-F760-3B40-FC57-272B8D0249BA}"/>
              </a:ext>
            </a:extLst>
          </p:cNvPr>
          <p:cNvSpPr>
            <a:spLocks noGrp="1"/>
          </p:cNvSpPr>
          <p:nvPr>
            <p:ph sz="half" idx="1"/>
          </p:nvPr>
        </p:nvSpPr>
        <p:spPr>
          <a:xfrm>
            <a:off x="369869" y="2095927"/>
            <a:ext cx="11362010" cy="2337371"/>
          </a:xfrm>
        </p:spPr>
        <p:txBody>
          <a:bodyPr vert="horz" lIns="91440" tIns="45720" rIns="91440" bIns="45720" rtlCol="0" anchor="ctr">
            <a:normAutofit/>
          </a:bodyPr>
          <a:lstStyle/>
          <a:p>
            <a:r>
              <a:rPr lang="en-US" sz="2000" dirty="0"/>
              <a:t>Next, we turn to the valuation formulation of an </a:t>
            </a:r>
            <a:r>
              <a:rPr lang="en-US" sz="2000" b="1" u="sng" dirty="0"/>
              <a:t>Annuity</a:t>
            </a:r>
            <a:r>
              <a:rPr lang="en-US" sz="2000" dirty="0"/>
              <a:t>: Financial instrument which pays a fixed sum each year for a specified number of years.</a:t>
            </a:r>
          </a:p>
          <a:p>
            <a:pPr lvl="1"/>
            <a:r>
              <a:rPr lang="en-US" sz="1800" dirty="0"/>
              <a:t>Assume each cash flow is received at the end of the period. Then:</a:t>
            </a:r>
          </a:p>
        </p:txBody>
      </p:sp>
      <p:graphicFrame>
        <p:nvGraphicFramePr>
          <p:cNvPr id="3" name="Object 2">
            <a:extLst>
              <a:ext uri="{FF2B5EF4-FFF2-40B4-BE49-F238E27FC236}">
                <a16:creationId xmlns:a16="http://schemas.microsoft.com/office/drawing/2014/main" id="{F4461245-BBEF-79BB-09AF-5432BC0B3EDD}"/>
              </a:ext>
            </a:extLst>
          </p:cNvPr>
          <p:cNvGraphicFramePr>
            <a:graphicFrameLocks noChangeAspect="1"/>
          </p:cNvGraphicFramePr>
          <p:nvPr>
            <p:extLst>
              <p:ext uri="{D42A27DB-BD31-4B8C-83A1-F6EECF244321}">
                <p14:modId xmlns:p14="http://schemas.microsoft.com/office/powerpoint/2010/main" val="2736187649"/>
              </p:ext>
            </p:extLst>
          </p:nvPr>
        </p:nvGraphicFramePr>
        <p:xfrm>
          <a:off x="3834724" y="4078695"/>
          <a:ext cx="4432300" cy="1041400"/>
        </p:xfrm>
        <a:graphic>
          <a:graphicData uri="http://schemas.openxmlformats.org/presentationml/2006/ole">
            <mc:AlternateContent xmlns:mc="http://schemas.openxmlformats.org/markup-compatibility/2006">
              <mc:Choice xmlns:v="urn:schemas-microsoft-com:vml" Requires="v">
                <p:oleObj name="Equation" r:id="rId3" imgW="4431960" imgH="1041120" progId="Equation.DSMT4">
                  <p:embed/>
                </p:oleObj>
              </mc:Choice>
              <mc:Fallback>
                <p:oleObj name="Equation" r:id="rId3" imgW="4431960" imgH="1041120" progId="Equation.DSMT4">
                  <p:embed/>
                  <p:pic>
                    <p:nvPicPr>
                      <p:cNvPr id="4" name="Object 3">
                        <a:extLst>
                          <a:ext uri="{FF2B5EF4-FFF2-40B4-BE49-F238E27FC236}">
                            <a16:creationId xmlns:a16="http://schemas.microsoft.com/office/drawing/2014/main" id="{DEAE3E16-70CF-E2AA-9AF8-3BB58472ECC3}"/>
                          </a:ext>
                        </a:extLst>
                      </p:cNvPr>
                      <p:cNvPicPr/>
                      <p:nvPr/>
                    </p:nvPicPr>
                    <p:blipFill>
                      <a:blip r:embed="rId4"/>
                      <a:stretch>
                        <a:fillRect/>
                      </a:stretch>
                    </p:blipFill>
                    <p:spPr>
                      <a:xfrm>
                        <a:off x="3834724" y="4078695"/>
                        <a:ext cx="4432300" cy="104140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53ED9717-9C5F-2485-3D99-37E44BB666B6}"/>
                  </a:ext>
                </a:extLst>
              </p:cNvPr>
              <p:cNvSpPr txBox="1">
                <a:spLocks/>
              </p:cNvSpPr>
              <p:nvPr/>
            </p:nvSpPr>
            <p:spPr>
              <a:xfrm>
                <a:off x="414995" y="4599395"/>
                <a:ext cx="11362010" cy="2337371"/>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Note that this is the exact same formula as adding up the discounted cash flows of C from periods 1 to t. Homework: Derive this on your own. </a:t>
                </a:r>
              </a:p>
              <a:p>
                <a:pPr lvl="1"/>
                <a:r>
                  <a:rPr lang="en-US" dirty="0"/>
                  <a:t>Hint: Multiply both sides of the equation by </a:t>
                </a:r>
                <a14:m>
                  <m:oMath xmlns:m="http://schemas.openxmlformats.org/officeDocument/2006/math">
                    <m:r>
                      <a:rPr lang="en-US" i="1" dirty="0" smtClean="0">
                        <a:latin typeface="Cambria Math" panose="02040503050406030204" pitchFamily="18" charset="0"/>
                      </a:rPr>
                      <m:t>1/1+</m:t>
                    </m:r>
                    <m:r>
                      <a:rPr lang="en-US" i="1" dirty="0" smtClean="0">
                        <a:latin typeface="Cambria Math" panose="02040503050406030204" pitchFamily="18" charset="0"/>
                      </a:rPr>
                      <m:t>𝑟</m:t>
                    </m:r>
                  </m:oMath>
                </a14:m>
                <a:r>
                  <a:rPr lang="en-US" dirty="0"/>
                  <a:t>, then subtract the second equation from the first. </a:t>
                </a:r>
              </a:p>
            </p:txBody>
          </p:sp>
        </mc:Choice>
        <mc:Fallback xmlns="">
          <p:sp>
            <p:nvSpPr>
              <p:cNvPr id="9" name="Content Placeholder 2">
                <a:extLst>
                  <a:ext uri="{FF2B5EF4-FFF2-40B4-BE49-F238E27FC236}">
                    <a16:creationId xmlns:a16="http://schemas.microsoft.com/office/drawing/2014/main" id="{53ED9717-9C5F-2485-3D99-37E44BB666B6}"/>
                  </a:ext>
                </a:extLst>
              </p:cNvPr>
              <p:cNvSpPr txBox="1">
                <a:spLocks noRot="1" noChangeAspect="1" noMove="1" noResize="1" noEditPoints="1" noAdjustHandles="1" noChangeArrowheads="1" noChangeShapeType="1" noTextEdit="1"/>
              </p:cNvSpPr>
              <p:nvPr/>
            </p:nvSpPr>
            <p:spPr>
              <a:xfrm>
                <a:off x="414995" y="4599395"/>
                <a:ext cx="11362010" cy="2337371"/>
              </a:xfrm>
              <a:prstGeom prst="rect">
                <a:avLst/>
              </a:prstGeom>
              <a:blipFill>
                <a:blip r:embed="rId5"/>
                <a:stretch>
                  <a:fillRect l="-268" r="-536"/>
                </a:stretch>
              </a:blipFill>
            </p:spPr>
            <p:txBody>
              <a:bodyPr/>
              <a:lstStyle/>
              <a:p>
                <a:r>
                  <a:rPr lang="en-SG">
                    <a:noFill/>
                  </a:rPr>
                  <a:t> </a:t>
                </a:r>
              </a:p>
            </p:txBody>
          </p:sp>
        </mc:Fallback>
      </mc:AlternateContent>
    </p:spTree>
    <p:extLst>
      <p:ext uri="{BB962C8B-B14F-4D97-AF65-F5344CB8AC3E}">
        <p14:creationId xmlns:p14="http://schemas.microsoft.com/office/powerpoint/2010/main" val="2440522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79476-9797-D53A-20AA-DFC994465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CDB0BE-4A60-4F4B-EAA2-DD9FFEA5B4A6}"/>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D393071E-DF77-91FF-A242-A067FCF5B92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35</a:t>
            </a:fld>
            <a:endParaRPr lang="en-US" dirty="0"/>
          </a:p>
        </p:txBody>
      </p:sp>
      <p:sp>
        <p:nvSpPr>
          <p:cNvPr id="10" name="Content Placeholder 2">
            <a:extLst>
              <a:ext uri="{FF2B5EF4-FFF2-40B4-BE49-F238E27FC236}">
                <a16:creationId xmlns:a16="http://schemas.microsoft.com/office/drawing/2014/main" id="{7879ECBB-9D82-440B-0FC1-0E7168C30C45}"/>
              </a:ext>
            </a:extLst>
          </p:cNvPr>
          <p:cNvSpPr>
            <a:spLocks noGrp="1"/>
          </p:cNvSpPr>
          <p:nvPr>
            <p:ph sz="half" idx="1"/>
          </p:nvPr>
        </p:nvSpPr>
        <p:spPr>
          <a:xfrm>
            <a:off x="369869" y="2095927"/>
            <a:ext cx="11362010" cy="2337371"/>
          </a:xfrm>
        </p:spPr>
        <p:txBody>
          <a:bodyPr vert="horz" lIns="91440" tIns="45720" rIns="91440" bIns="45720" rtlCol="0" anchor="ctr">
            <a:normAutofit/>
          </a:bodyPr>
          <a:lstStyle/>
          <a:p>
            <a:r>
              <a:rPr lang="en-US" sz="2000" dirty="0"/>
              <a:t>P V Annuity Factor (PVAF): The present value of $1 a year for each of t years.</a:t>
            </a:r>
          </a:p>
        </p:txBody>
      </p:sp>
      <p:graphicFrame>
        <p:nvGraphicFramePr>
          <p:cNvPr id="5" name="Object 4">
            <a:extLst>
              <a:ext uri="{FF2B5EF4-FFF2-40B4-BE49-F238E27FC236}">
                <a16:creationId xmlns:a16="http://schemas.microsoft.com/office/drawing/2014/main" id="{9FAE0C83-41CB-1323-DC57-23EC0F38C347}"/>
              </a:ext>
            </a:extLst>
          </p:cNvPr>
          <p:cNvGraphicFramePr>
            <a:graphicFrameLocks noChangeAspect="1"/>
          </p:cNvGraphicFramePr>
          <p:nvPr>
            <p:extLst>
              <p:ext uri="{D42A27DB-BD31-4B8C-83A1-F6EECF244321}">
                <p14:modId xmlns:p14="http://schemas.microsoft.com/office/powerpoint/2010/main" val="2011553377"/>
              </p:ext>
            </p:extLst>
          </p:nvPr>
        </p:nvGraphicFramePr>
        <p:xfrm>
          <a:off x="4443645" y="3854949"/>
          <a:ext cx="2832100" cy="1041400"/>
        </p:xfrm>
        <a:graphic>
          <a:graphicData uri="http://schemas.openxmlformats.org/presentationml/2006/ole">
            <mc:AlternateContent xmlns:mc="http://schemas.openxmlformats.org/markup-compatibility/2006">
              <mc:Choice xmlns:v="urn:schemas-microsoft-com:vml" Requires="v">
                <p:oleObj name="Equation" r:id="rId3" imgW="2831760" imgH="1041120" progId="Equation.DSMT4">
                  <p:embed/>
                </p:oleObj>
              </mc:Choice>
              <mc:Fallback>
                <p:oleObj name="Equation" r:id="rId3" imgW="2831760" imgH="1041120" progId="Equation.DSMT4">
                  <p:embed/>
                  <p:pic>
                    <p:nvPicPr>
                      <p:cNvPr id="3" name="Object 2">
                        <a:extLst>
                          <a:ext uri="{FF2B5EF4-FFF2-40B4-BE49-F238E27FC236}">
                            <a16:creationId xmlns:a16="http://schemas.microsoft.com/office/drawing/2014/main" id="{15875709-84B8-4A20-3D4F-F73F4334DC1A}"/>
                          </a:ext>
                        </a:extLst>
                      </p:cNvPr>
                      <p:cNvPicPr/>
                      <p:nvPr/>
                    </p:nvPicPr>
                    <p:blipFill>
                      <a:blip r:embed="rId4"/>
                      <a:stretch>
                        <a:fillRect/>
                      </a:stretch>
                    </p:blipFill>
                    <p:spPr>
                      <a:xfrm>
                        <a:off x="4443645" y="3854949"/>
                        <a:ext cx="2832100" cy="1041400"/>
                      </a:xfrm>
                      <a:prstGeom prst="rect">
                        <a:avLst/>
                      </a:prstGeom>
                    </p:spPr>
                  </p:pic>
                </p:oleObj>
              </mc:Fallback>
            </mc:AlternateContent>
          </a:graphicData>
        </a:graphic>
      </p:graphicFrame>
    </p:spTree>
    <p:extLst>
      <p:ext uri="{BB962C8B-B14F-4D97-AF65-F5344CB8AC3E}">
        <p14:creationId xmlns:p14="http://schemas.microsoft.com/office/powerpoint/2010/main" val="23974921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27047-D77F-BEA1-6CB6-EA4944A4A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CD57A-A7FF-D478-5DE5-64378CCCB0D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023DD6A4-EFE9-C448-37A2-879294BE733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36</a:t>
            </a:fld>
            <a:endParaRPr lang="en-US" dirty="0"/>
          </a:p>
        </p:txBody>
      </p:sp>
      <p:pic>
        <p:nvPicPr>
          <p:cNvPr id="7" name="Picture 6" descr="A cash flow chart showing present value calculations for perpetuities and annuities.">
            <a:extLst>
              <a:ext uri="{FF2B5EF4-FFF2-40B4-BE49-F238E27FC236}">
                <a16:creationId xmlns:a16="http://schemas.microsoft.com/office/drawing/2014/main" id="{75596176-C82F-9AFB-1CA3-9BDD89D44C54}"/>
              </a:ext>
            </a:extLst>
          </p:cNvPr>
          <p:cNvPicPr>
            <a:picLocks noChangeAspect="1"/>
          </p:cNvPicPr>
          <p:nvPr/>
        </p:nvPicPr>
        <p:blipFill>
          <a:blip r:embed="rId3"/>
          <a:stretch>
            <a:fillRect/>
          </a:stretch>
        </p:blipFill>
        <p:spPr>
          <a:xfrm>
            <a:off x="2273728" y="2145519"/>
            <a:ext cx="7644543" cy="4437843"/>
          </a:xfrm>
          <a:prstGeom prst="rect">
            <a:avLst/>
          </a:prstGeom>
        </p:spPr>
      </p:pic>
    </p:spTree>
    <p:extLst>
      <p:ext uri="{BB962C8B-B14F-4D97-AF65-F5344CB8AC3E}">
        <p14:creationId xmlns:p14="http://schemas.microsoft.com/office/powerpoint/2010/main" val="39042859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10071-4B84-E108-2AB8-ECA333AEDD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4CE82-248A-560E-F59A-A1EC679B060F}"/>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5A0863B5-46B2-7E27-C350-C6BC505FCDC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37</a:t>
            </a:fld>
            <a:endParaRPr lang="en-US" dirty="0"/>
          </a:p>
        </p:txBody>
      </p:sp>
      <p:pic>
        <p:nvPicPr>
          <p:cNvPr id="3" name="Picture 2" descr="A timeline of a lease valuation. $5,000 annual payments discounted at 7% over 5 years, yielding a present value of $20,501.">
            <a:extLst>
              <a:ext uri="{FF2B5EF4-FFF2-40B4-BE49-F238E27FC236}">
                <a16:creationId xmlns:a16="http://schemas.microsoft.com/office/drawing/2014/main" id="{8D2E3D8B-4BCB-F708-816C-058D4B037E08}"/>
              </a:ext>
            </a:extLst>
          </p:cNvPr>
          <p:cNvPicPr>
            <a:picLocks noChangeAspect="1"/>
          </p:cNvPicPr>
          <p:nvPr/>
        </p:nvPicPr>
        <p:blipFill>
          <a:blip r:embed="rId3"/>
          <a:stretch>
            <a:fillRect/>
          </a:stretch>
        </p:blipFill>
        <p:spPr>
          <a:xfrm>
            <a:off x="2311573" y="2139113"/>
            <a:ext cx="7568854" cy="4444249"/>
          </a:xfrm>
          <a:prstGeom prst="rect">
            <a:avLst/>
          </a:prstGeom>
        </p:spPr>
      </p:pic>
    </p:spTree>
    <p:extLst>
      <p:ext uri="{BB962C8B-B14F-4D97-AF65-F5344CB8AC3E}">
        <p14:creationId xmlns:p14="http://schemas.microsoft.com/office/powerpoint/2010/main" val="1941880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2F8B-700A-0320-B1CC-E90B8DCE74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0A3BE-F705-F0D8-FB73-3F0B490B8B2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Valuing Perpetuities and Annuities.</a:t>
            </a:r>
          </a:p>
        </p:txBody>
      </p:sp>
      <p:sp>
        <p:nvSpPr>
          <p:cNvPr id="4" name="Slide Number Placeholder 3">
            <a:extLst>
              <a:ext uri="{FF2B5EF4-FFF2-40B4-BE49-F238E27FC236}">
                <a16:creationId xmlns:a16="http://schemas.microsoft.com/office/drawing/2014/main" id="{9A821471-AF61-5ADE-DBE7-DAF6742E79F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38</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022C82E8-20C7-B291-3A9E-299D20A26281}"/>
                  </a:ext>
                </a:extLst>
              </p:cNvPr>
              <p:cNvSpPr>
                <a:spLocks noGrp="1"/>
              </p:cNvSpPr>
              <p:nvPr>
                <p:ph sz="half" idx="1"/>
              </p:nvPr>
            </p:nvSpPr>
            <p:spPr>
              <a:xfrm>
                <a:off x="414995" y="1645592"/>
                <a:ext cx="11362010" cy="2337371"/>
              </a:xfrm>
            </p:spPr>
            <p:txBody>
              <a:bodyPr vert="horz" lIns="91440" tIns="45720" rIns="91440" bIns="45720" rtlCol="0" anchor="ctr">
                <a:normAutofit/>
              </a:bodyPr>
              <a:lstStyle/>
              <a:p>
                <a:r>
                  <a:rPr lang="en-US" sz="2000" b="1" dirty="0"/>
                  <a:t>Future Value of an Annuity: </a:t>
                </a:r>
                <a:r>
                  <a:rPr lang="en-US" sz="2000" dirty="0"/>
                  <a:t>The future value of an asset that pays a fixed sum each year for a specified number of years.</a:t>
                </a:r>
              </a:p>
              <a:p>
                <a:pPr lvl="1"/>
                <a:r>
                  <a:rPr lang="en-US" sz="1800" dirty="0"/>
                  <a:t>Simple derivation: </a:t>
                </a:r>
                <a14:m>
                  <m:oMath xmlns:m="http://schemas.openxmlformats.org/officeDocument/2006/math">
                    <m:sSup>
                      <m:sSupPr>
                        <m:ctrlPr>
                          <a:rPr lang="en-US" sz="1800" i="1" dirty="0" smtClean="0">
                            <a:latin typeface="Cambria Math" panose="02040503050406030204" pitchFamily="18" charset="0"/>
                          </a:rPr>
                        </m:ctrlPr>
                      </m:sSupPr>
                      <m:e>
                        <m:r>
                          <a:rPr lang="en-US" sz="1800" i="1" dirty="0">
                            <a:latin typeface="Cambria Math" panose="02040503050406030204" pitchFamily="18" charset="0"/>
                          </a:rPr>
                          <m:t>(1+</m:t>
                        </m:r>
                        <m:r>
                          <a:rPr lang="en-US" sz="1800" i="1" dirty="0">
                            <a:latin typeface="Cambria Math" panose="02040503050406030204" pitchFamily="18" charset="0"/>
                          </a:rPr>
                          <m:t>𝑟</m:t>
                        </m:r>
                        <m:r>
                          <a:rPr lang="en-US" sz="1800" i="1" dirty="0">
                            <a:latin typeface="Cambria Math" panose="02040503050406030204" pitchFamily="18" charset="0"/>
                          </a:rPr>
                          <m:t>)</m:t>
                        </m:r>
                      </m:e>
                      <m:sup>
                        <m:r>
                          <a:rPr lang="en-US" sz="1800" b="0" i="1" dirty="0" smtClean="0">
                            <a:latin typeface="Cambria Math" panose="02040503050406030204" pitchFamily="18" charset="0"/>
                          </a:rPr>
                          <m:t>𝑡</m:t>
                        </m:r>
                      </m:sup>
                    </m:sSup>
                  </m:oMath>
                </a14:m>
                <a:r>
                  <a:rPr lang="en-US" sz="1800" dirty="0"/>
                  <a:t> multiplied by the PV of the annuity.</a:t>
                </a:r>
              </a:p>
            </p:txBody>
          </p:sp>
        </mc:Choice>
        <mc:Fallback xmlns="">
          <p:sp>
            <p:nvSpPr>
              <p:cNvPr id="10" name="Content Placeholder 2">
                <a:extLst>
                  <a:ext uri="{FF2B5EF4-FFF2-40B4-BE49-F238E27FC236}">
                    <a16:creationId xmlns:a16="http://schemas.microsoft.com/office/drawing/2014/main" id="{022C82E8-20C7-B291-3A9E-299D20A26281}"/>
                  </a:ext>
                </a:extLst>
              </p:cNvPr>
              <p:cNvSpPr>
                <a:spLocks noGrp="1" noRot="1" noChangeAspect="1" noMove="1" noResize="1" noEditPoints="1" noAdjustHandles="1" noChangeArrowheads="1" noChangeShapeType="1" noTextEdit="1"/>
              </p:cNvSpPr>
              <p:nvPr>
                <p:ph sz="half" idx="1"/>
              </p:nvPr>
            </p:nvSpPr>
            <p:spPr>
              <a:xfrm>
                <a:off x="414995" y="1645592"/>
                <a:ext cx="11362010" cy="2337371"/>
              </a:xfrm>
              <a:blipFill>
                <a:blip r:embed="rId3"/>
                <a:stretch>
                  <a:fillRect l="-268" r="-858"/>
                </a:stretch>
              </a:blipFill>
            </p:spPr>
            <p:txBody>
              <a:bodyPr/>
              <a:lstStyle/>
              <a:p>
                <a:r>
                  <a:rPr lang="en-SG">
                    <a:noFill/>
                  </a:rPr>
                  <a:t> </a:t>
                </a:r>
              </a:p>
            </p:txBody>
          </p:sp>
        </mc:Fallback>
      </mc:AlternateContent>
      <p:graphicFrame>
        <p:nvGraphicFramePr>
          <p:cNvPr id="3" name="Object 2">
            <a:extLst>
              <a:ext uri="{FF2B5EF4-FFF2-40B4-BE49-F238E27FC236}">
                <a16:creationId xmlns:a16="http://schemas.microsoft.com/office/drawing/2014/main" id="{FAECEDFC-12CA-FC46-0964-552ECAE920F4}"/>
              </a:ext>
            </a:extLst>
          </p:cNvPr>
          <p:cNvGraphicFramePr>
            <a:graphicFrameLocks noChangeAspect="1"/>
          </p:cNvGraphicFramePr>
          <p:nvPr>
            <p:extLst>
              <p:ext uri="{D42A27DB-BD31-4B8C-83A1-F6EECF244321}">
                <p14:modId xmlns:p14="http://schemas.microsoft.com/office/powerpoint/2010/main" val="3055708265"/>
              </p:ext>
            </p:extLst>
          </p:nvPr>
        </p:nvGraphicFramePr>
        <p:xfrm>
          <a:off x="4036212" y="3503315"/>
          <a:ext cx="4025900" cy="1041400"/>
        </p:xfrm>
        <a:graphic>
          <a:graphicData uri="http://schemas.openxmlformats.org/presentationml/2006/ole">
            <mc:AlternateContent xmlns:mc="http://schemas.openxmlformats.org/markup-compatibility/2006">
              <mc:Choice xmlns:v="urn:schemas-microsoft-com:vml" Requires="v">
                <p:oleObj name="Equation" r:id="rId4" imgW="4025880" imgH="1041120" progId="Equation.DSMT4">
                  <p:embed/>
                </p:oleObj>
              </mc:Choice>
              <mc:Fallback>
                <p:oleObj name="Equation" r:id="rId4" imgW="4025880" imgH="1041120" progId="Equation.DSMT4">
                  <p:embed/>
                  <p:pic>
                    <p:nvPicPr>
                      <p:cNvPr id="7" name="Object 6">
                        <a:extLst>
                          <a:ext uri="{FF2B5EF4-FFF2-40B4-BE49-F238E27FC236}">
                            <a16:creationId xmlns:a16="http://schemas.microsoft.com/office/drawing/2014/main" id="{C258F737-5457-CDB8-9AE2-B2AACF2A5579}"/>
                          </a:ext>
                        </a:extLst>
                      </p:cNvPr>
                      <p:cNvPicPr/>
                      <p:nvPr/>
                    </p:nvPicPr>
                    <p:blipFill>
                      <a:blip r:embed="rId5"/>
                      <a:stretch>
                        <a:fillRect/>
                      </a:stretch>
                    </p:blipFill>
                    <p:spPr>
                      <a:xfrm>
                        <a:off x="4036212" y="3503315"/>
                        <a:ext cx="4025900" cy="1041400"/>
                      </a:xfrm>
                      <a:prstGeom prst="rect">
                        <a:avLst/>
                      </a:prstGeom>
                    </p:spPr>
                  </p:pic>
                </p:oleObj>
              </mc:Fallback>
            </mc:AlternateContent>
          </a:graphicData>
        </a:graphic>
      </p:graphicFrame>
      <p:sp>
        <p:nvSpPr>
          <p:cNvPr id="6" name="Content Placeholder 2">
            <a:extLst>
              <a:ext uri="{FF2B5EF4-FFF2-40B4-BE49-F238E27FC236}">
                <a16:creationId xmlns:a16="http://schemas.microsoft.com/office/drawing/2014/main" id="{CC6ACC0B-B593-559E-C2F6-53E969F718EE}"/>
              </a:ext>
            </a:extLst>
          </p:cNvPr>
          <p:cNvSpPr txBox="1">
            <a:spLocks/>
          </p:cNvSpPr>
          <p:nvPr/>
        </p:nvSpPr>
        <p:spPr>
          <a:xfrm>
            <a:off x="414995" y="4024015"/>
            <a:ext cx="11362010" cy="1816843"/>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b="1" dirty="0"/>
              <a:t>Example: </a:t>
            </a:r>
            <a:r>
              <a:rPr lang="en-US" sz="2000" dirty="0"/>
              <a:t>What is the future value of $20,000 paid at the end of each of the following 5 years, assuming your investment returns 8% per year?</a:t>
            </a:r>
          </a:p>
        </p:txBody>
      </p:sp>
      <p:graphicFrame>
        <p:nvGraphicFramePr>
          <p:cNvPr id="7" name="Object 6">
            <a:extLst>
              <a:ext uri="{FF2B5EF4-FFF2-40B4-BE49-F238E27FC236}">
                <a16:creationId xmlns:a16="http://schemas.microsoft.com/office/drawing/2014/main" id="{88CF51F6-905F-7BBC-E2D6-1FD90A4D3163}"/>
              </a:ext>
            </a:extLst>
          </p:cNvPr>
          <p:cNvGraphicFramePr>
            <a:graphicFrameLocks noChangeAspect="1"/>
          </p:cNvGraphicFramePr>
          <p:nvPr>
            <p:extLst>
              <p:ext uri="{D42A27DB-BD31-4B8C-83A1-F6EECF244321}">
                <p14:modId xmlns:p14="http://schemas.microsoft.com/office/powerpoint/2010/main" val="57694364"/>
              </p:ext>
            </p:extLst>
          </p:nvPr>
        </p:nvGraphicFramePr>
        <p:xfrm>
          <a:off x="4442075" y="5114444"/>
          <a:ext cx="3924300" cy="1041400"/>
        </p:xfrm>
        <a:graphic>
          <a:graphicData uri="http://schemas.openxmlformats.org/presentationml/2006/ole">
            <mc:AlternateContent xmlns:mc="http://schemas.openxmlformats.org/markup-compatibility/2006">
              <mc:Choice xmlns:v="urn:schemas-microsoft-com:vml" Requires="v">
                <p:oleObj name="Equation" r:id="rId6" imgW="3924000" imgH="1041120" progId="Equation.DSMT4">
                  <p:embed/>
                </p:oleObj>
              </mc:Choice>
              <mc:Fallback>
                <p:oleObj name="Equation" r:id="rId6" imgW="3924000" imgH="1041120" progId="Equation.DSMT4">
                  <p:embed/>
                  <p:pic>
                    <p:nvPicPr>
                      <p:cNvPr id="3" name="Object 2">
                        <a:extLst>
                          <a:ext uri="{FF2B5EF4-FFF2-40B4-BE49-F238E27FC236}">
                            <a16:creationId xmlns:a16="http://schemas.microsoft.com/office/drawing/2014/main" id="{982C9E2A-7D5A-D091-C5C4-7F41A2FDBAB6}"/>
                          </a:ext>
                        </a:extLst>
                      </p:cNvPr>
                      <p:cNvPicPr/>
                      <p:nvPr/>
                    </p:nvPicPr>
                    <p:blipFill>
                      <a:blip r:embed="rId7"/>
                      <a:stretch>
                        <a:fillRect/>
                      </a:stretch>
                    </p:blipFill>
                    <p:spPr>
                      <a:xfrm>
                        <a:off x="4442075" y="5114444"/>
                        <a:ext cx="3924300" cy="10414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DD4ECC23-81C8-DF20-7636-5DE5CDE03079}"/>
              </a:ext>
            </a:extLst>
          </p:cNvPr>
          <p:cNvGraphicFramePr>
            <a:graphicFrameLocks noChangeAspect="1"/>
          </p:cNvGraphicFramePr>
          <p:nvPr>
            <p:extLst>
              <p:ext uri="{D42A27DB-BD31-4B8C-83A1-F6EECF244321}">
                <p14:modId xmlns:p14="http://schemas.microsoft.com/office/powerpoint/2010/main" val="2989039929"/>
              </p:ext>
            </p:extLst>
          </p:nvPr>
        </p:nvGraphicFramePr>
        <p:xfrm>
          <a:off x="4938409" y="6229350"/>
          <a:ext cx="1409700" cy="342900"/>
        </p:xfrm>
        <a:graphic>
          <a:graphicData uri="http://schemas.openxmlformats.org/presentationml/2006/ole">
            <mc:AlternateContent xmlns:mc="http://schemas.openxmlformats.org/markup-compatibility/2006">
              <mc:Choice xmlns:v="urn:schemas-microsoft-com:vml" Requires="v">
                <p:oleObj name="Equation" r:id="rId8" imgW="1409400" imgH="342720" progId="Equation.DSMT4">
                  <p:embed/>
                </p:oleObj>
              </mc:Choice>
              <mc:Fallback>
                <p:oleObj name="Equation" r:id="rId8" imgW="1409400" imgH="342720" progId="Equation.DSMT4">
                  <p:embed/>
                  <p:pic>
                    <p:nvPicPr>
                      <p:cNvPr id="4" name="Object 3">
                        <a:extLst>
                          <a:ext uri="{FF2B5EF4-FFF2-40B4-BE49-F238E27FC236}">
                            <a16:creationId xmlns:a16="http://schemas.microsoft.com/office/drawing/2014/main" id="{A44EA8F5-CD7B-1B8D-CAC8-10B52E24CEFF}"/>
                          </a:ext>
                        </a:extLst>
                      </p:cNvPr>
                      <p:cNvPicPr/>
                      <p:nvPr/>
                    </p:nvPicPr>
                    <p:blipFill>
                      <a:blip r:embed="rId9"/>
                      <a:stretch>
                        <a:fillRect/>
                      </a:stretch>
                    </p:blipFill>
                    <p:spPr>
                      <a:xfrm>
                        <a:off x="4938409" y="6229350"/>
                        <a:ext cx="1409700" cy="342900"/>
                      </a:xfrm>
                      <a:prstGeom prst="rect">
                        <a:avLst/>
                      </a:prstGeom>
                    </p:spPr>
                  </p:pic>
                </p:oleObj>
              </mc:Fallback>
            </mc:AlternateContent>
          </a:graphicData>
        </a:graphic>
      </p:graphicFrame>
    </p:spTree>
    <p:extLst>
      <p:ext uri="{BB962C8B-B14F-4D97-AF65-F5344CB8AC3E}">
        <p14:creationId xmlns:p14="http://schemas.microsoft.com/office/powerpoint/2010/main" val="1532786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0F2CE-3E0B-804A-04CF-7B577E74B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A599A-D92E-E6F4-6401-701F999FB19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How interest is paid and quoted</a:t>
            </a:r>
          </a:p>
        </p:txBody>
      </p:sp>
      <p:sp>
        <p:nvSpPr>
          <p:cNvPr id="4" name="Slide Number Placeholder 3">
            <a:extLst>
              <a:ext uri="{FF2B5EF4-FFF2-40B4-BE49-F238E27FC236}">
                <a16:creationId xmlns:a16="http://schemas.microsoft.com/office/drawing/2014/main" id="{F2E43631-FC04-68A3-D0F7-843431C42C5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39</a:t>
            </a:fld>
            <a:endParaRPr lang="en-US" dirty="0"/>
          </a:p>
        </p:txBody>
      </p:sp>
      <p:sp>
        <p:nvSpPr>
          <p:cNvPr id="10" name="Content Placeholder 2">
            <a:extLst>
              <a:ext uri="{FF2B5EF4-FFF2-40B4-BE49-F238E27FC236}">
                <a16:creationId xmlns:a16="http://schemas.microsoft.com/office/drawing/2014/main" id="{1565C3A1-AFC0-8FF4-1DB5-07668F177F75}"/>
              </a:ext>
            </a:extLst>
          </p:cNvPr>
          <p:cNvSpPr>
            <a:spLocks noGrp="1"/>
          </p:cNvSpPr>
          <p:nvPr>
            <p:ph sz="half" idx="1"/>
          </p:nvPr>
        </p:nvSpPr>
        <p:spPr>
          <a:xfrm>
            <a:off x="369869" y="2095927"/>
            <a:ext cx="11362010" cy="4536041"/>
          </a:xfrm>
        </p:spPr>
        <p:txBody>
          <a:bodyPr vert="horz" lIns="91440" tIns="45720" rIns="91440" bIns="45720" rtlCol="0" anchor="ctr">
            <a:normAutofit/>
          </a:bodyPr>
          <a:lstStyle/>
          <a:p>
            <a:r>
              <a:rPr lang="en-US" sz="2000" dirty="0"/>
              <a:t>We have assumed that cash flows occur only at the end of each year. This is sometimes the case. For example, in France and Germany, the government pays interest on its bonds annually. However, in the U.S. and UK, government bonds pay interest semiannually. </a:t>
            </a:r>
          </a:p>
          <a:p>
            <a:pPr lvl="1"/>
            <a:r>
              <a:rPr lang="en-US" sz="1800" dirty="0"/>
              <a:t>Thus, if a U.S. government bond promises to pay interest of 10% a year, the investor in practice receives interest of 5% every six months.</a:t>
            </a:r>
          </a:p>
          <a:p>
            <a:r>
              <a:rPr lang="en-US" sz="2000" b="1" dirty="0"/>
              <a:t>Annual Percentage Rate</a:t>
            </a:r>
            <a:r>
              <a:rPr lang="en-US" sz="2000" dirty="0"/>
              <a:t>: Interest rate that is annualized using simple interest.</a:t>
            </a:r>
          </a:p>
          <a:p>
            <a:pPr lvl="1"/>
            <a:r>
              <a:rPr lang="en-US" sz="1800" dirty="0"/>
              <a:t>This is the 10% figure quoted above.</a:t>
            </a:r>
          </a:p>
          <a:p>
            <a:r>
              <a:rPr lang="en-US" sz="2000" b="1" dirty="0"/>
              <a:t>Effective Annual Interest Rate</a:t>
            </a:r>
            <a:r>
              <a:rPr lang="en-US" sz="2000" dirty="0"/>
              <a:t>: Interest rate that is annualized using compound interest.</a:t>
            </a:r>
          </a:p>
          <a:p>
            <a:pPr lvl="1"/>
            <a:r>
              <a:rPr lang="en-US" sz="1800" dirty="0"/>
              <a:t>Because interest is paid every 6 months, interim interest payments can be reinvested to earn additional returns before the end of the year, a semi-annual rate (e.g., 5% every six months) results in a higher effective annual yield (e.g., 10.25%) than a simple annual rate. How do we get this rate?</a:t>
            </a:r>
          </a:p>
        </p:txBody>
      </p:sp>
    </p:spTree>
    <p:extLst>
      <p:ext uri="{BB962C8B-B14F-4D97-AF65-F5344CB8AC3E}">
        <p14:creationId xmlns:p14="http://schemas.microsoft.com/office/powerpoint/2010/main" val="3361119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5" name="Rectangle 2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Corporate Investment and Financing Decisions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295820" y="2041795"/>
            <a:ext cx="7513454" cy="4574762"/>
          </a:xfrm>
        </p:spPr>
        <p:txBody>
          <a:bodyPr vert="horz" lIns="91440" tIns="45720" rIns="91440" bIns="45720" rtlCol="0" anchor="ctr">
            <a:normAutofit lnSpcReduction="10000"/>
          </a:bodyPr>
          <a:lstStyle/>
          <a:p>
            <a:r>
              <a:rPr lang="en-US" sz="2000" dirty="0"/>
              <a:t>To do business, a company requires inputs which are then used to produce goods and services. These inputs are known by financiers as “</a:t>
            </a:r>
            <a:r>
              <a:rPr lang="en-US" sz="2000" b="1" dirty="0"/>
              <a:t>real assets</a:t>
            </a:r>
            <a:r>
              <a:rPr lang="en-US" sz="2000" dirty="0"/>
              <a:t>”, as they have intrinsic value in and of themselves, rather than having value only from what they can buy. Two categories of real assets:</a:t>
            </a:r>
          </a:p>
          <a:p>
            <a:pPr lvl="1"/>
            <a:r>
              <a:rPr lang="en-US" sz="1800" b="1" dirty="0"/>
              <a:t>Tangible Assets</a:t>
            </a:r>
            <a:r>
              <a:rPr lang="en-US" sz="1800" dirty="0"/>
              <a:t>: Physical assets such as oil fields, factories, and machines (things you can touch).</a:t>
            </a:r>
          </a:p>
          <a:p>
            <a:pPr lvl="1"/>
            <a:r>
              <a:rPr lang="en-US" sz="1800" b="1" dirty="0"/>
              <a:t>Intangible Assets</a:t>
            </a:r>
            <a:r>
              <a:rPr lang="en-US" sz="1800" dirty="0"/>
              <a:t>: No physical substance, such as patents, brands, and corporate culture</a:t>
            </a:r>
            <a:r>
              <a:rPr lang="en-US" sz="1800"/>
              <a:t>. </a:t>
            </a:r>
            <a:endParaRPr lang="en-US" sz="1800" dirty="0"/>
          </a:p>
          <a:p>
            <a:r>
              <a:rPr lang="en-US" sz="2000" dirty="0"/>
              <a:t>Real assets must be bought externally or developed internally; either way, they cost money. Companies pay for their real assets by </a:t>
            </a:r>
            <a:r>
              <a:rPr lang="en-US" sz="2000" b="1" dirty="0"/>
              <a:t>selling claims on them </a:t>
            </a:r>
            <a:r>
              <a:rPr lang="en-US" sz="2000" dirty="0"/>
              <a:t>and the cash flows they will generate. These claims are termed “</a:t>
            </a:r>
            <a:r>
              <a:rPr lang="en-US" sz="2000" b="1" dirty="0"/>
              <a:t>financial assets</a:t>
            </a:r>
            <a:r>
              <a:rPr lang="en-US" sz="2000" dirty="0"/>
              <a:t>”.</a:t>
            </a:r>
          </a:p>
          <a:p>
            <a:pPr lvl="1"/>
            <a:r>
              <a:rPr lang="en-US" sz="1800" dirty="0"/>
              <a:t>E.g., issuance of shares/corporate bonds. Tradeable financial assets are known as </a:t>
            </a:r>
            <a:r>
              <a:rPr lang="en-US" sz="1800" b="1" dirty="0"/>
              <a:t>securities</a:t>
            </a:r>
            <a:r>
              <a:rPr lang="en-US" sz="18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2744" r="22744"/>
          <a:stretch/>
        </p:blipFill>
        <p:spPr>
          <a:xfrm>
            <a:off x="8051799" y="1871133"/>
            <a:ext cx="3683001" cy="4504267"/>
          </a:xfrm>
          <a:prstGeom prst="rect">
            <a:avLst/>
          </a:prstGeom>
        </p:spPr>
      </p:pic>
      <p:sp>
        <p:nvSpPr>
          <p:cNvPr id="5" name="TextBox 4">
            <a:extLst>
              <a:ext uri="{FF2B5EF4-FFF2-40B4-BE49-F238E27FC236}">
                <a16:creationId xmlns:a16="http://schemas.microsoft.com/office/drawing/2014/main" id="{BA9A87F7-4427-E85E-46C3-1AAF28A83627}"/>
              </a:ext>
            </a:extLst>
          </p:cNvPr>
          <p:cNvSpPr txBox="1"/>
          <p:nvPr/>
        </p:nvSpPr>
        <p:spPr>
          <a:xfrm>
            <a:off x="8051799" y="6375400"/>
            <a:ext cx="3683001" cy="230832"/>
          </a:xfrm>
          <a:prstGeom prst="rect">
            <a:avLst/>
          </a:prstGeom>
          <a:noFill/>
        </p:spPr>
        <p:txBody>
          <a:bodyPr wrap="square" rtlCol="0">
            <a:spAutoFit/>
          </a:bodyPr>
          <a:lstStyle/>
          <a:p>
            <a:r>
              <a:rPr lang="en-SG" sz="900">
                <a:hlinkClick r:id="rId4" tooltip="https://www.thebluediamondgallery.com/wooden-tile/a/asset.html"/>
              </a:rPr>
              <a:t>This Photo</a:t>
            </a:r>
            <a:r>
              <a:rPr lang="en-SG" sz="900"/>
              <a:t> by Unknown Author is licensed under </a:t>
            </a:r>
            <a:r>
              <a:rPr lang="en-SG" sz="900">
                <a:hlinkClick r:id="rId5" tooltip="https://creativecommons.org/licenses/by-sa/3.0/"/>
              </a:rPr>
              <a:t>CC BY-SA</a:t>
            </a:r>
            <a:endParaRPr lang="en-SG" sz="900"/>
          </a:p>
        </p:txBody>
      </p:sp>
    </p:spTree>
    <p:extLst>
      <p:ext uri="{BB962C8B-B14F-4D97-AF65-F5344CB8AC3E}">
        <p14:creationId xmlns:p14="http://schemas.microsoft.com/office/powerpoint/2010/main" val="576415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9495A-BF0C-050B-4DCD-DC47C5CB7E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06306-933F-44CD-82E1-510E96142D0C}"/>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How interest is paid and quoted</a:t>
            </a:r>
          </a:p>
        </p:txBody>
      </p:sp>
      <p:sp>
        <p:nvSpPr>
          <p:cNvPr id="4" name="Slide Number Placeholder 3">
            <a:extLst>
              <a:ext uri="{FF2B5EF4-FFF2-40B4-BE49-F238E27FC236}">
                <a16:creationId xmlns:a16="http://schemas.microsoft.com/office/drawing/2014/main" id="{ED964803-2AAE-FFB3-5803-61A30437A9A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40</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32D7FC06-8D2C-78B3-8CF3-DC03FDF1F53E}"/>
                  </a:ext>
                </a:extLst>
              </p:cNvPr>
              <p:cNvSpPr>
                <a:spLocks noGrp="1"/>
              </p:cNvSpPr>
              <p:nvPr>
                <p:ph sz="half" idx="1"/>
              </p:nvPr>
            </p:nvSpPr>
            <p:spPr>
              <a:xfrm>
                <a:off x="369869" y="2095928"/>
                <a:ext cx="11362010" cy="2024010"/>
              </a:xfrm>
            </p:spPr>
            <p:txBody>
              <a:bodyPr vert="horz" lIns="91440" tIns="45720" rIns="91440" bIns="45720" rtlCol="0" anchor="ctr">
                <a:normAutofit/>
              </a:bodyPr>
              <a:lstStyle/>
              <a:p>
                <a:r>
                  <a:rPr lang="en-US" sz="2200" b="1" dirty="0"/>
                  <a:t>Annual Percentage Rate</a:t>
                </a:r>
                <a:r>
                  <a:rPr lang="en-US" sz="2200" dirty="0"/>
                  <a:t>: Interest rate that is annualized using simple interest.</a:t>
                </a:r>
              </a:p>
              <a:p>
                <a:pPr lvl="1"/>
                <a:r>
                  <a:rPr lang="en-US" sz="2000" dirty="0"/>
                  <a:t>Notice that </a:t>
                </a:r>
                <a14:m>
                  <m:oMath xmlns:m="http://schemas.openxmlformats.org/officeDocument/2006/math">
                    <m:r>
                      <a:rPr lang="en-US" sz="2000" i="1" dirty="0" smtClean="0">
                        <a:latin typeface="Cambria Math" panose="02040503050406030204" pitchFamily="18" charset="0"/>
                      </a:rPr>
                      <m:t>0.05</m:t>
                    </m:r>
                    <m:r>
                      <a:rPr lang="en-US" sz="2000" i="1" dirty="0">
                        <a:latin typeface="Cambria Math" panose="02040503050406030204" pitchFamily="18" charset="0"/>
                      </a:rPr>
                      <m:t> </m:t>
                    </m:r>
                    <m:r>
                      <a:rPr lang="en-US" sz="2000" i="1" dirty="0" smtClean="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rPr>
                      <m:t> </m:t>
                    </m:r>
                    <m:r>
                      <a:rPr lang="en-US" sz="2000" i="1" dirty="0" smtClean="0">
                        <a:latin typeface="Cambria Math" panose="02040503050406030204" pitchFamily="18" charset="0"/>
                      </a:rPr>
                      <m:t>2</m:t>
                    </m:r>
                    <m:r>
                      <a:rPr lang="en-US" sz="2000" i="1" dirty="0">
                        <a:latin typeface="Cambria Math" panose="02040503050406030204" pitchFamily="18" charset="0"/>
                      </a:rPr>
                      <m:t> </m:t>
                    </m:r>
                    <m:r>
                      <a:rPr lang="en-US" sz="2000" i="1" dirty="0" smtClean="0">
                        <a:latin typeface="Cambria Math" panose="02040503050406030204" pitchFamily="18" charset="0"/>
                      </a:rPr>
                      <m:t>=</m:t>
                    </m:r>
                    <m:r>
                      <a:rPr lang="en-US" sz="2000" i="1" dirty="0">
                        <a:latin typeface="Cambria Math" panose="02040503050406030204" pitchFamily="18" charset="0"/>
                      </a:rPr>
                      <m:t> </m:t>
                    </m:r>
                    <m:r>
                      <a:rPr lang="en-US" sz="2000" i="1" dirty="0" smtClean="0">
                        <a:latin typeface="Cambria Math" panose="02040503050406030204" pitchFamily="18" charset="0"/>
                      </a:rPr>
                      <m:t>0.10 = 10%</m:t>
                    </m:r>
                  </m:oMath>
                </a14:m>
                <a:endParaRPr lang="en-US" sz="2000" dirty="0"/>
              </a:p>
            </p:txBody>
          </p:sp>
        </mc:Choice>
        <mc:Fallback xmlns="">
          <p:sp>
            <p:nvSpPr>
              <p:cNvPr id="10" name="Content Placeholder 2">
                <a:extLst>
                  <a:ext uri="{FF2B5EF4-FFF2-40B4-BE49-F238E27FC236}">
                    <a16:creationId xmlns:a16="http://schemas.microsoft.com/office/drawing/2014/main" id="{32D7FC06-8D2C-78B3-8CF3-DC03FDF1F53E}"/>
                  </a:ext>
                </a:extLst>
              </p:cNvPr>
              <p:cNvSpPr>
                <a:spLocks noGrp="1" noRot="1" noChangeAspect="1" noMove="1" noResize="1" noEditPoints="1" noAdjustHandles="1" noChangeArrowheads="1" noChangeShapeType="1" noTextEdit="1"/>
              </p:cNvSpPr>
              <p:nvPr>
                <p:ph sz="half" idx="1"/>
              </p:nvPr>
            </p:nvSpPr>
            <p:spPr>
              <a:xfrm>
                <a:off x="369869" y="2095928"/>
                <a:ext cx="11362010" cy="2024010"/>
              </a:xfrm>
              <a:blipFill>
                <a:blip r:embed="rId3"/>
                <a:stretch>
                  <a:fillRect l="-429"/>
                </a:stretch>
              </a:blipFill>
            </p:spPr>
            <p:txBody>
              <a:bodyPr/>
              <a:lstStyle/>
              <a:p>
                <a:r>
                  <a:rPr lang="en-SG">
                    <a:noFill/>
                  </a:rPr>
                  <a:t> </a:t>
                </a:r>
              </a:p>
            </p:txBody>
          </p:sp>
        </mc:Fallback>
      </mc:AlternateContent>
      <p:graphicFrame>
        <p:nvGraphicFramePr>
          <p:cNvPr id="3" name="Object 2">
            <a:extLst>
              <a:ext uri="{FF2B5EF4-FFF2-40B4-BE49-F238E27FC236}">
                <a16:creationId xmlns:a16="http://schemas.microsoft.com/office/drawing/2014/main" id="{16B1C43A-7A6E-612E-BF67-5BC98660140A}"/>
              </a:ext>
            </a:extLst>
          </p:cNvPr>
          <p:cNvGraphicFramePr>
            <a:graphicFrameLocks noChangeAspect="1"/>
          </p:cNvGraphicFramePr>
          <p:nvPr>
            <p:extLst>
              <p:ext uri="{D42A27DB-BD31-4B8C-83A1-F6EECF244321}">
                <p14:modId xmlns:p14="http://schemas.microsoft.com/office/powerpoint/2010/main" val="1866761177"/>
              </p:ext>
            </p:extLst>
          </p:nvPr>
        </p:nvGraphicFramePr>
        <p:xfrm>
          <a:off x="3172628" y="3791936"/>
          <a:ext cx="4826000" cy="342900"/>
        </p:xfrm>
        <a:graphic>
          <a:graphicData uri="http://schemas.openxmlformats.org/presentationml/2006/ole">
            <mc:AlternateContent xmlns:mc="http://schemas.openxmlformats.org/markup-compatibility/2006">
              <mc:Choice xmlns:v="urn:schemas-microsoft-com:vml" Requires="v">
                <p:oleObj name="Equation" r:id="rId4" imgW="4825800" imgH="342720" progId="Equation.DSMT4">
                  <p:embed/>
                </p:oleObj>
              </mc:Choice>
              <mc:Fallback>
                <p:oleObj name="Equation" r:id="rId4" imgW="4825800" imgH="342720" progId="Equation.DSMT4">
                  <p:embed/>
                  <p:pic>
                    <p:nvPicPr>
                      <p:cNvPr id="3" name="Object 2">
                        <a:extLst>
                          <a:ext uri="{FF2B5EF4-FFF2-40B4-BE49-F238E27FC236}">
                            <a16:creationId xmlns:a16="http://schemas.microsoft.com/office/drawing/2014/main" id="{CF99C8A2-8ABD-7502-0828-A361711315B4}"/>
                          </a:ext>
                        </a:extLst>
                      </p:cNvPr>
                      <p:cNvPicPr/>
                      <p:nvPr/>
                    </p:nvPicPr>
                    <p:blipFill>
                      <a:blip r:embed="rId5"/>
                      <a:stretch>
                        <a:fillRect/>
                      </a:stretch>
                    </p:blipFill>
                    <p:spPr>
                      <a:xfrm>
                        <a:off x="3172628" y="3791936"/>
                        <a:ext cx="4826000" cy="34290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3CCD04E9-176F-1DDD-B7D8-95C8656FEF7F}"/>
                  </a:ext>
                </a:extLst>
              </p:cNvPr>
              <p:cNvSpPr txBox="1">
                <a:spLocks/>
              </p:cNvSpPr>
              <p:nvPr/>
            </p:nvSpPr>
            <p:spPr>
              <a:xfrm>
                <a:off x="369869" y="3919592"/>
                <a:ext cx="11362010" cy="1652854"/>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200" b="1" dirty="0"/>
                  <a:t>Effective Annual Interest Rate</a:t>
                </a:r>
                <a:r>
                  <a:rPr lang="en-US" sz="2200" dirty="0"/>
                  <a:t>: Interest rate that is annualized using compound interest.</a:t>
                </a:r>
              </a:p>
              <a:p>
                <a:pPr lvl="1"/>
                <a:r>
                  <a:rPr lang="en-US" sz="2000" dirty="0"/>
                  <a:t>Notice that </a:t>
                </a:r>
                <a14:m>
                  <m:oMath xmlns:m="http://schemas.openxmlformats.org/officeDocument/2006/math">
                    <m:sSup>
                      <m:sSupPr>
                        <m:ctrlPr>
                          <a:rPr lang="en-US" sz="2000" i="1" dirty="0" smtClean="0">
                            <a:latin typeface="Cambria Math" panose="02040503050406030204" pitchFamily="18" charset="0"/>
                          </a:rPr>
                        </m:ctrlPr>
                      </m:sSupPr>
                      <m:e>
                        <m:r>
                          <a:rPr lang="en-US" sz="2000" b="0" i="1" dirty="0" smtClean="0">
                            <a:latin typeface="Cambria Math" panose="02040503050406030204" pitchFamily="18" charset="0"/>
                          </a:rPr>
                          <m:t>(1+0.05)</m:t>
                        </m:r>
                      </m:e>
                      <m:sup>
                        <m:r>
                          <a:rPr lang="en-US" sz="2000" b="0" i="1" dirty="0" smtClean="0">
                            <a:latin typeface="Cambria Math" panose="02040503050406030204" pitchFamily="18" charset="0"/>
                          </a:rPr>
                          <m:t>2</m:t>
                        </m:r>
                      </m:sup>
                    </m:sSup>
                    <m:r>
                      <a:rPr lang="en-US" sz="2000" i="1" dirty="0" smtClean="0">
                        <a:latin typeface="Cambria Math" panose="02040503050406030204" pitchFamily="18" charset="0"/>
                      </a:rPr>
                      <m:t> −1</m:t>
                    </m:r>
                    <m:r>
                      <a:rPr lang="en-US" sz="2000" i="1" dirty="0">
                        <a:latin typeface="Cambria Math" panose="02040503050406030204" pitchFamily="18" charset="0"/>
                      </a:rPr>
                      <m:t> </m:t>
                    </m:r>
                    <m:r>
                      <a:rPr lang="en-US" sz="2000" i="1" dirty="0" smtClean="0">
                        <a:latin typeface="Cambria Math" panose="02040503050406030204" pitchFamily="18" charset="0"/>
                      </a:rPr>
                      <m:t>=</m:t>
                    </m:r>
                    <m:r>
                      <a:rPr lang="en-US" sz="2000" i="1" dirty="0">
                        <a:latin typeface="Cambria Math" panose="02040503050406030204" pitchFamily="18" charset="0"/>
                      </a:rPr>
                      <m:t> </m:t>
                    </m:r>
                    <m:r>
                      <a:rPr lang="en-US" sz="2000" i="1" dirty="0" smtClean="0">
                        <a:latin typeface="Cambria Math" panose="02040503050406030204" pitchFamily="18" charset="0"/>
                      </a:rPr>
                      <m:t>0.1025</m:t>
                    </m:r>
                    <m:r>
                      <a:rPr lang="en-US" sz="2000" b="0" i="0" dirty="0" smtClean="0">
                        <a:latin typeface="Cambria Math" panose="02040503050406030204" pitchFamily="18" charset="0"/>
                      </a:rPr>
                      <m:t>=10.25%</m:t>
                    </m:r>
                  </m:oMath>
                </a14:m>
                <a:r>
                  <a:rPr lang="en-US" sz="2000" dirty="0"/>
                  <a:t>.</a:t>
                </a:r>
              </a:p>
            </p:txBody>
          </p:sp>
        </mc:Choice>
        <mc:Fallback xmlns="">
          <p:sp>
            <p:nvSpPr>
              <p:cNvPr id="5" name="Content Placeholder 2">
                <a:extLst>
                  <a:ext uri="{FF2B5EF4-FFF2-40B4-BE49-F238E27FC236}">
                    <a16:creationId xmlns:a16="http://schemas.microsoft.com/office/drawing/2014/main" id="{3CCD04E9-176F-1DDD-B7D8-95C8656FEF7F}"/>
                  </a:ext>
                </a:extLst>
              </p:cNvPr>
              <p:cNvSpPr txBox="1">
                <a:spLocks noRot="1" noChangeAspect="1" noMove="1" noResize="1" noEditPoints="1" noAdjustHandles="1" noChangeArrowheads="1" noChangeShapeType="1" noTextEdit="1"/>
              </p:cNvSpPr>
              <p:nvPr/>
            </p:nvSpPr>
            <p:spPr>
              <a:xfrm>
                <a:off x="369869" y="3919592"/>
                <a:ext cx="11362010" cy="1652854"/>
              </a:xfrm>
              <a:prstGeom prst="rect">
                <a:avLst/>
              </a:prstGeom>
              <a:blipFill>
                <a:blip r:embed="rId6"/>
                <a:stretch>
                  <a:fillRect l="-429"/>
                </a:stretch>
              </a:blipFill>
            </p:spPr>
            <p:txBody>
              <a:bodyPr/>
              <a:lstStyle/>
              <a:p>
                <a:r>
                  <a:rPr lang="en-SG">
                    <a:noFill/>
                  </a:rPr>
                  <a:t> </a:t>
                </a:r>
              </a:p>
            </p:txBody>
          </p:sp>
        </mc:Fallback>
      </mc:AlternateContent>
      <p:graphicFrame>
        <p:nvGraphicFramePr>
          <p:cNvPr id="6" name="Object 5">
            <a:extLst>
              <a:ext uri="{FF2B5EF4-FFF2-40B4-BE49-F238E27FC236}">
                <a16:creationId xmlns:a16="http://schemas.microsoft.com/office/drawing/2014/main" id="{48ED4AEF-755A-46AD-443A-C31079734F43}"/>
              </a:ext>
            </a:extLst>
          </p:cNvPr>
          <p:cNvGraphicFramePr>
            <a:graphicFrameLocks noChangeAspect="1"/>
          </p:cNvGraphicFramePr>
          <p:nvPr>
            <p:extLst>
              <p:ext uri="{D42A27DB-BD31-4B8C-83A1-F6EECF244321}">
                <p14:modId xmlns:p14="http://schemas.microsoft.com/office/powerpoint/2010/main" val="1791149302"/>
              </p:ext>
            </p:extLst>
          </p:nvPr>
        </p:nvGraphicFramePr>
        <p:xfrm>
          <a:off x="3147228" y="5449843"/>
          <a:ext cx="4876800" cy="495300"/>
        </p:xfrm>
        <a:graphic>
          <a:graphicData uri="http://schemas.openxmlformats.org/presentationml/2006/ole">
            <mc:AlternateContent xmlns:mc="http://schemas.openxmlformats.org/markup-compatibility/2006">
              <mc:Choice xmlns:v="urn:schemas-microsoft-com:vml" Requires="v">
                <p:oleObj name="Equation" r:id="rId7" imgW="4876560" imgH="495000" progId="Equation.DSMT4">
                  <p:embed/>
                </p:oleObj>
              </mc:Choice>
              <mc:Fallback>
                <p:oleObj name="Equation" r:id="rId7" imgW="4876560" imgH="495000" progId="Equation.DSMT4">
                  <p:embed/>
                  <p:pic>
                    <p:nvPicPr>
                      <p:cNvPr id="5" name="Object 4">
                        <a:extLst>
                          <a:ext uri="{FF2B5EF4-FFF2-40B4-BE49-F238E27FC236}">
                            <a16:creationId xmlns:a16="http://schemas.microsoft.com/office/drawing/2014/main" id="{6EC344CF-BEBA-CB04-6BD6-72FFEC88F298}"/>
                          </a:ext>
                        </a:extLst>
                      </p:cNvPr>
                      <p:cNvPicPr/>
                      <p:nvPr/>
                    </p:nvPicPr>
                    <p:blipFill>
                      <a:blip r:embed="rId8"/>
                      <a:stretch>
                        <a:fillRect/>
                      </a:stretch>
                    </p:blipFill>
                    <p:spPr>
                      <a:xfrm>
                        <a:off x="3147228" y="5449843"/>
                        <a:ext cx="4876800" cy="495300"/>
                      </a:xfrm>
                      <a:prstGeom prst="rect">
                        <a:avLst/>
                      </a:prstGeom>
                    </p:spPr>
                  </p:pic>
                </p:oleObj>
              </mc:Fallback>
            </mc:AlternateContent>
          </a:graphicData>
        </a:graphic>
      </p:graphicFrame>
    </p:spTree>
    <p:extLst>
      <p:ext uri="{BB962C8B-B14F-4D97-AF65-F5344CB8AC3E}">
        <p14:creationId xmlns:p14="http://schemas.microsoft.com/office/powerpoint/2010/main" val="322053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Thurs.</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5" name="Rectangle 2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Corporate Investment and Financing Decisions</a:t>
            </a:r>
          </a:p>
        </p:txBody>
      </p:sp>
      <p:sp>
        <p:nvSpPr>
          <p:cNvPr id="31" name="Rectangle 3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18548" r="18548"/>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6335805" y="2180496"/>
            <a:ext cx="5275001" cy="4045683"/>
          </a:xfrm>
        </p:spPr>
        <p:txBody>
          <a:bodyPr vert="horz" lIns="91440" tIns="45720" rIns="91440" bIns="45720" rtlCol="0" anchor="ctr">
            <a:normAutofit fontScale="62500" lnSpcReduction="20000"/>
          </a:bodyPr>
          <a:lstStyle/>
          <a:p>
            <a:r>
              <a:rPr lang="en-US" sz="2800" dirty="0"/>
              <a:t>The defining feature common to all assets that </a:t>
            </a:r>
            <a:r>
              <a:rPr lang="en-US" sz="2800" b="1" dirty="0"/>
              <a:t>they generate benefits to the owner in the future</a:t>
            </a:r>
            <a:r>
              <a:rPr lang="en-US" sz="2800" dirty="0"/>
              <a:t>. </a:t>
            </a:r>
          </a:p>
          <a:p>
            <a:r>
              <a:rPr lang="en-US" sz="2800" u="sng" dirty="0"/>
              <a:t>Corporate finance is the study of </a:t>
            </a:r>
            <a:r>
              <a:rPr lang="en-US" sz="2800" b="1" u="sng" dirty="0"/>
              <a:t>how to value assets</a:t>
            </a:r>
            <a:r>
              <a:rPr lang="en-US" sz="2800" u="sng" dirty="0"/>
              <a:t> to see if they are worth the cost (The Investment Decision) and </a:t>
            </a:r>
            <a:r>
              <a:rPr lang="en-US" sz="2800" b="1" u="sng" dirty="0"/>
              <a:t>how to raise the funds to pay for them </a:t>
            </a:r>
            <a:r>
              <a:rPr lang="en-US" sz="2800" u="sng" dirty="0"/>
              <a:t>(The Financing Decision).</a:t>
            </a:r>
          </a:p>
          <a:p>
            <a:r>
              <a:rPr lang="en-US" sz="2800" dirty="0"/>
              <a:t>The investment decision typically involves the purchase of real assets.</a:t>
            </a:r>
          </a:p>
          <a:p>
            <a:pPr lvl="1"/>
            <a:r>
              <a:rPr lang="en-US" sz="2400" dirty="0"/>
              <a:t>E.g., whether the coy should build a new factory</a:t>
            </a:r>
          </a:p>
          <a:p>
            <a:r>
              <a:rPr lang="en-US" sz="2800" dirty="0"/>
              <a:t>The financing decision typically involves the sale of financial assets.</a:t>
            </a:r>
          </a:p>
          <a:p>
            <a:pPr lvl="1"/>
            <a:r>
              <a:rPr lang="en-US" sz="2400" dirty="0"/>
              <a:t>E.g., whether the coy should issue shares/bonds.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a:p>
        </p:txBody>
      </p:sp>
    </p:spTree>
    <p:extLst>
      <p:ext uri="{BB962C8B-B14F-4D97-AF65-F5344CB8AC3E}">
        <p14:creationId xmlns:p14="http://schemas.microsoft.com/office/powerpoint/2010/main" val="2999956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0D554C-8A3B-AD83-CD9F-ED7340598F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1" name="Rectangle 20">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E02E6B3E-7130-C4D6-8BD3-79D730738F56}"/>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Corporate Investment and Financing Decisions</a:t>
            </a:r>
          </a:p>
        </p:txBody>
      </p:sp>
      <p:sp>
        <p:nvSpPr>
          <p:cNvPr id="10" name="Content Placeholder 2">
            <a:extLst>
              <a:ext uri="{FF2B5EF4-FFF2-40B4-BE49-F238E27FC236}">
                <a16:creationId xmlns:a16="http://schemas.microsoft.com/office/drawing/2014/main" id="{DF03D782-6C58-2B2A-F535-0254BE5F22E0}"/>
              </a:ext>
            </a:extLst>
          </p:cNvPr>
          <p:cNvSpPr>
            <a:spLocks noGrp="1"/>
          </p:cNvSpPr>
          <p:nvPr>
            <p:ph sz="half" idx="1"/>
          </p:nvPr>
        </p:nvSpPr>
        <p:spPr>
          <a:xfrm>
            <a:off x="581192" y="2180496"/>
            <a:ext cx="7225075" cy="3678303"/>
          </a:xfrm>
        </p:spPr>
        <p:txBody>
          <a:bodyPr vert="horz" lIns="91440" tIns="45720" rIns="91440" bIns="45720" rtlCol="0" anchor="ctr">
            <a:normAutofit/>
          </a:bodyPr>
          <a:lstStyle/>
          <a:p>
            <a:r>
              <a:rPr lang="en-US" dirty="0"/>
              <a:t>The investment decision involves decisions whether to invest in tangible or intangible assets.</a:t>
            </a:r>
          </a:p>
          <a:p>
            <a:pPr lvl="1"/>
            <a:r>
              <a:rPr lang="en-US" dirty="0"/>
              <a:t>Decisions to invest in tangible assets (e.g., to build a new data </a:t>
            </a:r>
            <a:r>
              <a:rPr lang="en-US" dirty="0" err="1"/>
              <a:t>centre</a:t>
            </a:r>
            <a:r>
              <a:rPr lang="en-US" dirty="0"/>
              <a:t>) are known as capital expenditure, or CAPEX decisions. </a:t>
            </a:r>
          </a:p>
          <a:p>
            <a:pPr lvl="1"/>
            <a:r>
              <a:rPr lang="en-US" dirty="0"/>
              <a:t>Decisions to invest in intangible assets include R&amp;D, advertising, and marketing decisions. </a:t>
            </a:r>
          </a:p>
          <a:p>
            <a:r>
              <a:rPr lang="en-US" dirty="0" err="1"/>
              <a:t>Brealy</a:t>
            </a:r>
            <a:r>
              <a:rPr lang="en-US" dirty="0"/>
              <a:t> et al: “Consumer goods companies, such as Unilever or Procter &amp; Gamble, invest huge sums in advertising and marketing their products. These outlays are investments because they build know-how, brand recognition, and reputation for the long run.” </a:t>
            </a:r>
          </a:p>
        </p:txBody>
      </p:sp>
      <p:sp>
        <p:nvSpPr>
          <p:cNvPr id="4" name="Slide Number Placeholder 3">
            <a:extLst>
              <a:ext uri="{FF2B5EF4-FFF2-40B4-BE49-F238E27FC236}">
                <a16:creationId xmlns:a16="http://schemas.microsoft.com/office/drawing/2014/main" id="{D916DAA5-B49A-5AFD-3482-8A152FC192B1}"/>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dirty="0"/>
          </a:p>
        </p:txBody>
      </p:sp>
      <p:pic>
        <p:nvPicPr>
          <p:cNvPr id="6" name="Picture 5">
            <a:extLst>
              <a:ext uri="{FF2B5EF4-FFF2-40B4-BE49-F238E27FC236}">
                <a16:creationId xmlns:a16="http://schemas.microsoft.com/office/drawing/2014/main" id="{6808D14C-F482-B388-8B7E-1AB562395B25}"/>
              </a:ext>
            </a:extLst>
          </p:cNvPr>
          <p:cNvPicPr>
            <a:picLocks noChangeAspect="1"/>
          </p:cNvPicPr>
          <p:nvPr/>
        </p:nvPicPr>
        <p:blipFill>
          <a:blip r:embed="rId3"/>
          <a:srcRect l="4531" r="14517" b="-4"/>
          <a:stretch>
            <a:fillRect/>
          </a:stretch>
        </p:blipFill>
        <p:spPr>
          <a:xfrm>
            <a:off x="8051799" y="1871133"/>
            <a:ext cx="3683001" cy="4504267"/>
          </a:xfrm>
          <a:prstGeom prst="rect">
            <a:avLst/>
          </a:prstGeom>
        </p:spPr>
      </p:pic>
    </p:spTree>
    <p:extLst>
      <p:ext uri="{BB962C8B-B14F-4D97-AF65-F5344CB8AC3E}">
        <p14:creationId xmlns:p14="http://schemas.microsoft.com/office/powerpoint/2010/main" val="3287891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EB2BE-7BD5-CC6B-6FC4-B04A575D15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B8550-4BBA-C5C1-B77A-A00A5417DA7B}"/>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Corporate Investment and Financing Decisions</a:t>
            </a:r>
            <a:endParaRPr lang="en-US" dirty="0"/>
          </a:p>
        </p:txBody>
      </p:sp>
      <p:sp>
        <p:nvSpPr>
          <p:cNvPr id="4" name="Slide Number Placeholder 3">
            <a:extLst>
              <a:ext uri="{FF2B5EF4-FFF2-40B4-BE49-F238E27FC236}">
                <a16:creationId xmlns:a16="http://schemas.microsoft.com/office/drawing/2014/main" id="{6BF5E4D0-4F99-3048-D027-998BC90A3CAA}"/>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dirty="0"/>
          </a:p>
        </p:txBody>
      </p:sp>
      <p:sp>
        <p:nvSpPr>
          <p:cNvPr id="10" name="Content Placeholder 2">
            <a:extLst>
              <a:ext uri="{FF2B5EF4-FFF2-40B4-BE49-F238E27FC236}">
                <a16:creationId xmlns:a16="http://schemas.microsoft.com/office/drawing/2014/main" id="{92D8BF62-94A9-13D5-7B2A-1B7BC6BF8702}"/>
              </a:ext>
            </a:extLst>
          </p:cNvPr>
          <p:cNvSpPr>
            <a:spLocks noGrp="1"/>
          </p:cNvSpPr>
          <p:nvPr>
            <p:ph sz="half" idx="1"/>
          </p:nvPr>
        </p:nvSpPr>
        <p:spPr>
          <a:xfrm>
            <a:off x="344184" y="2039592"/>
            <a:ext cx="11362010" cy="4607788"/>
          </a:xfrm>
        </p:spPr>
        <p:txBody>
          <a:bodyPr vert="horz" lIns="91440" tIns="45720" rIns="91440" bIns="45720" rtlCol="0" anchor="ctr">
            <a:normAutofit/>
          </a:bodyPr>
          <a:lstStyle/>
          <a:p>
            <a:r>
              <a:rPr lang="en-US" sz="2000" dirty="0"/>
              <a:t>The financing decision largely involves decisions as to whether to raise funding via debt or equity. The choice between debt and equity financing is called </a:t>
            </a:r>
            <a:r>
              <a:rPr lang="en-US" sz="2000" b="1" dirty="0"/>
              <a:t>the capital structure decision</a:t>
            </a:r>
            <a:r>
              <a:rPr lang="en-US" sz="2000" dirty="0"/>
              <a:t>:</a:t>
            </a:r>
          </a:p>
          <a:p>
            <a:pPr lvl="1"/>
            <a:r>
              <a:rPr lang="en-US" sz="1800" dirty="0"/>
              <a:t>Debt: Lenders provide debt. In return, they receive an agreed rate of interest and are repaid the debt at maturity, the end of the loan. </a:t>
            </a:r>
          </a:p>
          <a:p>
            <a:pPr lvl="1"/>
            <a:r>
              <a:rPr lang="en-US" sz="1800" dirty="0"/>
              <a:t>Equity: Shareholders provide equity. In return, they [may] receive a fraction of any future dividends the company chooses to pay out. </a:t>
            </a:r>
          </a:p>
          <a:p>
            <a:r>
              <a:rPr lang="en-US" sz="2000" dirty="0"/>
              <a:t>The financing choices available to large companies seem almost endless. Suppose the firm chooses debt. Should it borrow from a bank or issue tradeable bonds? Should it borrow for 1 year or 20 years? If it borrows for 20 years, should it reserve the right to pay off the debt early? Suppose the firm chooses equity. Should it issue dividends to the shareholders, or should it reinvest profits into real assets via retained earnings?</a:t>
            </a:r>
          </a:p>
          <a:p>
            <a:pPr lvl="1"/>
            <a:r>
              <a:rPr lang="en-US" sz="1800" dirty="0"/>
              <a:t>C.f. focus in law (e.g., Luh Luh’s course), where we are concerned about the </a:t>
            </a:r>
            <a:r>
              <a:rPr lang="en-US" sz="1800" b="1" dirty="0"/>
              <a:t>legal regime that constrains financing decisions</a:t>
            </a:r>
            <a:r>
              <a:rPr lang="en-US" sz="1800" dirty="0"/>
              <a:t>.</a:t>
            </a:r>
          </a:p>
        </p:txBody>
      </p:sp>
    </p:spTree>
    <p:extLst>
      <p:ext uri="{BB962C8B-B14F-4D97-AF65-F5344CB8AC3E}">
        <p14:creationId xmlns:p14="http://schemas.microsoft.com/office/powerpoint/2010/main" val="3328346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50D76-6D8C-8C14-667D-E0B9382002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F28523-82B1-6FB7-8175-56508158B015}"/>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Corporate Investment and Financing Decisions</a:t>
            </a:r>
            <a:endParaRPr lang="en-US" dirty="0"/>
          </a:p>
        </p:txBody>
      </p:sp>
      <p:sp>
        <p:nvSpPr>
          <p:cNvPr id="4" name="Slide Number Placeholder 3">
            <a:extLst>
              <a:ext uri="{FF2B5EF4-FFF2-40B4-BE49-F238E27FC236}">
                <a16:creationId xmlns:a16="http://schemas.microsoft.com/office/drawing/2014/main" id="{4827AE37-C88B-33BB-860E-8309E8E29B7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dirty="0"/>
          </a:p>
        </p:txBody>
      </p:sp>
      <p:graphicFrame>
        <p:nvGraphicFramePr>
          <p:cNvPr id="6" name="Table 9">
            <a:extLst>
              <a:ext uri="{FF2B5EF4-FFF2-40B4-BE49-F238E27FC236}">
                <a16:creationId xmlns:a16="http://schemas.microsoft.com/office/drawing/2014/main" id="{CADBE7B9-E5A2-0624-E3D3-17E06AF55BD9}"/>
              </a:ext>
            </a:extLst>
          </p:cNvPr>
          <p:cNvGraphicFramePr>
            <a:graphicFrameLocks noGrp="1"/>
          </p:cNvGraphicFramePr>
          <p:nvPr>
            <p:extLst>
              <p:ext uri="{D42A27DB-BD31-4B8C-83A1-F6EECF244321}">
                <p14:modId xmlns:p14="http://schemas.microsoft.com/office/powerpoint/2010/main" val="1368630320"/>
              </p:ext>
            </p:extLst>
          </p:nvPr>
        </p:nvGraphicFramePr>
        <p:xfrm>
          <a:off x="2152728" y="2029146"/>
          <a:ext cx="7886544" cy="4593721"/>
        </p:xfrm>
        <a:graphic>
          <a:graphicData uri="http://schemas.openxmlformats.org/drawingml/2006/table">
            <a:tbl>
              <a:tblPr firstRow="1" bandRow="1">
                <a:tableStyleId>{5C22544A-7EE6-4342-B048-85BDC9FD1C3A}</a:tableStyleId>
              </a:tblPr>
              <a:tblGrid>
                <a:gridCol w="1865743">
                  <a:extLst>
                    <a:ext uri="{9D8B030D-6E8A-4147-A177-3AD203B41FA5}">
                      <a16:colId xmlns:a16="http://schemas.microsoft.com/office/drawing/2014/main" val="1994840649"/>
                    </a:ext>
                  </a:extLst>
                </a:gridCol>
                <a:gridCol w="3156634">
                  <a:extLst>
                    <a:ext uri="{9D8B030D-6E8A-4147-A177-3AD203B41FA5}">
                      <a16:colId xmlns:a16="http://schemas.microsoft.com/office/drawing/2014/main" val="1213569130"/>
                    </a:ext>
                  </a:extLst>
                </a:gridCol>
                <a:gridCol w="2864167">
                  <a:extLst>
                    <a:ext uri="{9D8B030D-6E8A-4147-A177-3AD203B41FA5}">
                      <a16:colId xmlns:a16="http://schemas.microsoft.com/office/drawing/2014/main" val="2659718133"/>
                    </a:ext>
                  </a:extLst>
                </a:gridCol>
              </a:tblGrid>
              <a:tr h="613097">
                <a:tc>
                  <a:txBody>
                    <a:bodyPr/>
                    <a:lstStyle/>
                    <a:p>
                      <a:r>
                        <a:rPr lang="en-US" sz="1600" dirty="0"/>
                        <a:t>Company</a:t>
                      </a:r>
                    </a:p>
                  </a:txBody>
                  <a:tcPr/>
                </a:tc>
                <a:tc>
                  <a:txBody>
                    <a:bodyPr/>
                    <a:lstStyle/>
                    <a:p>
                      <a:r>
                        <a:rPr lang="en-US" sz="1600" dirty="0"/>
                        <a:t>Recent Investment Decisions</a:t>
                      </a:r>
                    </a:p>
                  </a:txBody>
                  <a:tcPr/>
                </a:tc>
                <a:tc>
                  <a:txBody>
                    <a:bodyPr/>
                    <a:lstStyle/>
                    <a:p>
                      <a:r>
                        <a:rPr lang="en-US" sz="1600" dirty="0"/>
                        <a:t>Recent Financing Decisions</a:t>
                      </a:r>
                    </a:p>
                  </a:txBody>
                  <a:tcPr/>
                </a:tc>
                <a:extLst>
                  <a:ext uri="{0D108BD9-81ED-4DB2-BD59-A6C34878D82A}">
                    <a16:rowId xmlns:a16="http://schemas.microsoft.com/office/drawing/2014/main" val="3524318364"/>
                  </a:ext>
                </a:extLst>
              </a:tr>
              <a:tr h="792444">
                <a:tc>
                  <a:txBody>
                    <a:bodyPr/>
                    <a:lstStyle/>
                    <a:p>
                      <a:r>
                        <a:rPr lang="en-US" sz="1600" dirty="0"/>
                        <a:t>Intel (US)</a:t>
                      </a:r>
                    </a:p>
                  </a:txBody>
                  <a:tcPr/>
                </a:tc>
                <a:tc>
                  <a:txBody>
                    <a:bodyPr/>
                    <a:lstStyle/>
                    <a:p>
                      <a:r>
                        <a:rPr lang="en-US" sz="1600" dirty="0"/>
                        <a:t>Invests $7 billion in expanding semiconductor plant in Chandler, Arizona.</a:t>
                      </a:r>
                    </a:p>
                  </a:txBody>
                  <a:tcPr/>
                </a:tc>
                <a:tc>
                  <a:txBody>
                    <a:bodyPr/>
                    <a:lstStyle/>
                    <a:p>
                      <a:r>
                        <a:rPr lang="en-US" sz="1600" dirty="0"/>
                        <a:t>Borrows $600 million from Chandler Industrial Development Authority.</a:t>
                      </a:r>
                    </a:p>
                  </a:txBody>
                  <a:tcPr/>
                </a:tc>
                <a:extLst>
                  <a:ext uri="{0D108BD9-81ED-4DB2-BD59-A6C34878D82A}">
                    <a16:rowId xmlns:a16="http://schemas.microsoft.com/office/drawing/2014/main" val="3605431750"/>
                  </a:ext>
                </a:extLst>
              </a:tr>
              <a:tr h="755872">
                <a:tc>
                  <a:txBody>
                    <a:bodyPr/>
                    <a:lstStyle/>
                    <a:p>
                      <a:r>
                        <a:rPr lang="en-US" sz="1600" dirty="0"/>
                        <a:t>Amazon (US)</a:t>
                      </a:r>
                    </a:p>
                  </a:txBody>
                  <a:tcPr/>
                </a:tc>
                <a:tc>
                  <a:txBody>
                    <a:bodyPr/>
                    <a:lstStyle/>
                    <a:p>
                      <a:r>
                        <a:rPr lang="en-US" sz="1600" dirty="0"/>
                        <a:t>Acquires self-driving start-up, </a:t>
                      </a:r>
                      <a:r>
                        <a:rPr lang="en-US" sz="1600" dirty="0" err="1"/>
                        <a:t>Zoox</a:t>
                      </a:r>
                      <a:r>
                        <a:rPr lang="en-US" sz="1600" dirty="0"/>
                        <a:t>, for over $1.2 billion</a:t>
                      </a:r>
                    </a:p>
                  </a:txBody>
                  <a:tcPr/>
                </a:tc>
                <a:tc>
                  <a:txBody>
                    <a:bodyPr/>
                    <a:lstStyle/>
                    <a:p>
                      <a:r>
                        <a:rPr lang="en-US" sz="1600" dirty="0"/>
                        <a:t>Reinvests $33 billion that it generates from operations</a:t>
                      </a:r>
                    </a:p>
                  </a:txBody>
                  <a:tcPr/>
                </a:tc>
                <a:extLst>
                  <a:ext uri="{0D108BD9-81ED-4DB2-BD59-A6C34878D82A}">
                    <a16:rowId xmlns:a16="http://schemas.microsoft.com/office/drawing/2014/main" val="3916050718"/>
                  </a:ext>
                </a:extLst>
              </a:tr>
              <a:tr h="792444">
                <a:tc>
                  <a:txBody>
                    <a:bodyPr/>
                    <a:lstStyle/>
                    <a:p>
                      <a:r>
                        <a:rPr lang="en-US" sz="1600" dirty="0"/>
                        <a:t>Tesla (US)</a:t>
                      </a:r>
                    </a:p>
                  </a:txBody>
                  <a:tcPr/>
                </a:tc>
                <a:tc>
                  <a:txBody>
                    <a:bodyPr/>
                    <a:lstStyle/>
                    <a:p>
                      <a:r>
                        <a:rPr lang="en-US" sz="1600" dirty="0"/>
                        <a:t>Announces construction of new plant to build the electric </a:t>
                      </a:r>
                      <a:r>
                        <a:rPr lang="en-US" sz="1600" dirty="0" err="1"/>
                        <a:t>Cybertruck</a:t>
                      </a:r>
                      <a:endParaRPr lang="en-US" sz="1600" dirty="0"/>
                    </a:p>
                  </a:txBody>
                  <a:tcPr/>
                </a:tc>
                <a:tc>
                  <a:txBody>
                    <a:bodyPr/>
                    <a:lstStyle/>
                    <a:p>
                      <a:r>
                        <a:rPr lang="en-US" sz="1600" dirty="0"/>
                        <a:t>Announces plans to sell $2 billion of shares</a:t>
                      </a:r>
                    </a:p>
                  </a:txBody>
                  <a:tcPr/>
                </a:tc>
                <a:extLst>
                  <a:ext uri="{0D108BD9-81ED-4DB2-BD59-A6C34878D82A}">
                    <a16:rowId xmlns:a16="http://schemas.microsoft.com/office/drawing/2014/main" val="2539725806"/>
                  </a:ext>
                </a:extLst>
              </a:tr>
              <a:tr h="755872">
                <a:tc>
                  <a:txBody>
                    <a:bodyPr/>
                    <a:lstStyle/>
                    <a:p>
                      <a:r>
                        <a:rPr lang="en-US" sz="1600" dirty="0"/>
                        <a:t>Shell (UK)</a:t>
                      </a:r>
                    </a:p>
                  </a:txBody>
                  <a:tcPr/>
                </a:tc>
                <a:tc>
                  <a:txBody>
                    <a:bodyPr/>
                    <a:lstStyle/>
                    <a:p>
                      <a:r>
                        <a:rPr lang="en-US" sz="1600" dirty="0"/>
                        <a:t>Starts production at a deep water development in the Gulf of Mexico</a:t>
                      </a:r>
                    </a:p>
                  </a:txBody>
                  <a:tcPr/>
                </a:tc>
                <a:tc>
                  <a:txBody>
                    <a:bodyPr/>
                    <a:lstStyle/>
                    <a:p>
                      <a:r>
                        <a:rPr lang="en-US" sz="1600" dirty="0"/>
                        <a:t>Cuts dividend to preserve cash</a:t>
                      </a:r>
                    </a:p>
                  </a:txBody>
                  <a:tcPr/>
                </a:tc>
                <a:extLst>
                  <a:ext uri="{0D108BD9-81ED-4DB2-BD59-A6C34878D82A}">
                    <a16:rowId xmlns:a16="http://schemas.microsoft.com/office/drawing/2014/main" val="2090028308"/>
                  </a:ext>
                </a:extLst>
              </a:tr>
              <a:tr h="792444">
                <a:tc>
                  <a:txBody>
                    <a:bodyPr/>
                    <a:lstStyle/>
                    <a:p>
                      <a:r>
                        <a:rPr lang="en-US" sz="1600" dirty="0"/>
                        <a:t>B</a:t>
                      </a:r>
                      <a:r>
                        <a:rPr lang="en-US" sz="100" dirty="0"/>
                        <a:t> </a:t>
                      </a:r>
                      <a:r>
                        <a:rPr lang="en-US" sz="1600" dirty="0"/>
                        <a:t>Y</a:t>
                      </a:r>
                      <a:r>
                        <a:rPr lang="en-US" sz="100" dirty="0"/>
                        <a:t> </a:t>
                      </a:r>
                      <a:r>
                        <a:rPr lang="en-US" sz="1600" dirty="0"/>
                        <a:t>D (China)</a:t>
                      </a:r>
                    </a:p>
                  </a:txBody>
                  <a:tcPr/>
                </a:tc>
                <a:tc>
                  <a:txBody>
                    <a:bodyPr/>
                    <a:lstStyle/>
                    <a:p>
                      <a:r>
                        <a:rPr lang="en-US" sz="1600" dirty="0"/>
                        <a:t>Increases production capacity to meet fast-growing demand for its electric cars</a:t>
                      </a:r>
                    </a:p>
                  </a:txBody>
                  <a:tcPr/>
                </a:tc>
                <a:tc>
                  <a:txBody>
                    <a:bodyPr/>
                    <a:lstStyle/>
                    <a:p>
                      <a:r>
                        <a:rPr lang="en-US" sz="1600" dirty="0"/>
                        <a:t>Reduces total debt from RMB 33.7 billion to RMB 18.5 billion</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23574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9DE5D-A6E2-E17F-25B5-BFA9D8E94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63237-590D-D213-0A52-D887700E9C83}"/>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Corporate Investment and Financing Decisions</a:t>
            </a:r>
            <a:endParaRPr lang="en-US" dirty="0"/>
          </a:p>
        </p:txBody>
      </p:sp>
      <p:sp>
        <p:nvSpPr>
          <p:cNvPr id="4" name="Slide Number Placeholder 3">
            <a:extLst>
              <a:ext uri="{FF2B5EF4-FFF2-40B4-BE49-F238E27FC236}">
                <a16:creationId xmlns:a16="http://schemas.microsoft.com/office/drawing/2014/main" id="{62127590-A699-239F-80CB-4765DFB0EEBA}"/>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dirty="0"/>
          </a:p>
        </p:txBody>
      </p:sp>
      <p:pic>
        <p:nvPicPr>
          <p:cNvPr id="3" name="Picture 2" descr="A diagram of cash flow cycle. 1, firm raises funds, 2, invests in operations, 3, generates cash,4, reinvests/pays investors.">
            <a:extLst>
              <a:ext uri="{FF2B5EF4-FFF2-40B4-BE49-F238E27FC236}">
                <a16:creationId xmlns:a16="http://schemas.microsoft.com/office/drawing/2014/main" id="{8FE77140-4D0E-7AB8-A63D-7F17662FF6BA}"/>
              </a:ext>
            </a:extLst>
          </p:cNvPr>
          <p:cNvPicPr>
            <a:picLocks noChangeAspect="1"/>
          </p:cNvPicPr>
          <p:nvPr/>
        </p:nvPicPr>
        <p:blipFill>
          <a:blip r:embed="rId3"/>
          <a:stretch>
            <a:fillRect/>
          </a:stretch>
        </p:blipFill>
        <p:spPr>
          <a:xfrm>
            <a:off x="2836284" y="2036399"/>
            <a:ext cx="6519429" cy="2363855"/>
          </a:xfrm>
          <a:prstGeom prst="rect">
            <a:avLst/>
          </a:prstGeom>
        </p:spPr>
      </p:pic>
      <p:sp>
        <p:nvSpPr>
          <p:cNvPr id="7" name="Content Placeholder 2">
            <a:extLst>
              <a:ext uri="{FF2B5EF4-FFF2-40B4-BE49-F238E27FC236}">
                <a16:creationId xmlns:a16="http://schemas.microsoft.com/office/drawing/2014/main" id="{CAF8365A-B86A-692F-8B00-E407180A8ED7}"/>
              </a:ext>
            </a:extLst>
          </p:cNvPr>
          <p:cNvSpPr>
            <a:spLocks noGrp="1"/>
          </p:cNvSpPr>
          <p:nvPr>
            <p:ph sz="half" idx="1"/>
          </p:nvPr>
        </p:nvSpPr>
        <p:spPr>
          <a:xfrm>
            <a:off x="2114131" y="4564640"/>
            <a:ext cx="7963734" cy="2136874"/>
          </a:xfrm>
        </p:spPr>
        <p:txBody>
          <a:bodyPr vert="horz" lIns="91440" tIns="45720" rIns="91440" bIns="45720" rtlCol="0" anchor="ctr">
            <a:normAutofit/>
          </a:bodyPr>
          <a:lstStyle/>
          <a:p>
            <a:pPr marL="342900" indent="-342900">
              <a:buFont typeface="+mj-lt"/>
              <a:buAutoNum type="arabicPeriod"/>
            </a:pPr>
            <a:r>
              <a:rPr lang="en-US" dirty="0"/>
              <a:t>Cash raised by selling financial assets to investors.</a:t>
            </a:r>
          </a:p>
          <a:p>
            <a:pPr marL="342900" indent="-342900">
              <a:buFont typeface="+mj-lt"/>
              <a:buAutoNum type="arabicPeriod"/>
            </a:pPr>
            <a:r>
              <a:rPr lang="en-US" dirty="0"/>
              <a:t>Cash invested in the firm’s operations and used to purchase real assets.</a:t>
            </a:r>
          </a:p>
          <a:p>
            <a:pPr marL="342900" indent="-342900">
              <a:buFont typeface="+mj-lt"/>
              <a:buAutoNum type="arabicPeriod"/>
            </a:pPr>
            <a:r>
              <a:rPr lang="en-US" dirty="0"/>
              <a:t>Cash generated by the firm’s operations.</a:t>
            </a:r>
          </a:p>
          <a:p>
            <a:pPr marL="342900" indent="-342900">
              <a:buFont typeface="+mj-lt"/>
              <a:buAutoNum type="arabicPeriod"/>
            </a:pPr>
            <a:r>
              <a:rPr lang="en-US" dirty="0"/>
              <a:t>(a) Cash reinvested (b) Cash returned to investors.</a:t>
            </a:r>
          </a:p>
          <a:p>
            <a:pPr marL="0" indent="0">
              <a:buNone/>
            </a:pPr>
            <a:r>
              <a:rPr lang="en-US" dirty="0"/>
              <a:t>Q: Who is the “financial manager” here?</a:t>
            </a:r>
          </a:p>
        </p:txBody>
      </p:sp>
    </p:spTree>
    <p:extLst>
      <p:ext uri="{BB962C8B-B14F-4D97-AF65-F5344CB8AC3E}">
        <p14:creationId xmlns:p14="http://schemas.microsoft.com/office/powerpoint/2010/main" val="9309274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7196</TotalTime>
  <Words>2947</Words>
  <Application>Microsoft Office PowerPoint</Application>
  <PresentationFormat>Widescreen</PresentationFormat>
  <Paragraphs>265</Paragraphs>
  <Slides>41</Slides>
  <Notes>41</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41</vt:i4>
      </vt:variant>
    </vt:vector>
  </HeadingPairs>
  <TitlesOfParts>
    <vt:vector size="49" baseType="lpstr">
      <vt:lpstr>Arial</vt:lpstr>
      <vt:lpstr>Calibri</vt:lpstr>
      <vt:lpstr>Cambria Math</vt:lpstr>
      <vt:lpstr>Gill Sans MT</vt:lpstr>
      <vt:lpstr>Wingdings 2</vt:lpstr>
      <vt:lpstr>Dividend</vt:lpstr>
      <vt:lpstr>3_MainContentSlideMaster</vt:lpstr>
      <vt:lpstr>Equation</vt:lpstr>
      <vt:lpstr>Advanced Corporate Finance (LL4554V/LL5554V/LLJ5554V/LL6554V) 2. Introduction and present values</vt:lpstr>
      <vt:lpstr>Introduction and present values</vt:lpstr>
      <vt:lpstr>Introduction and present values</vt:lpstr>
      <vt:lpstr>Corporate Investment and Financing Decisions</vt:lpstr>
      <vt:lpstr>Corporate Investment and Financing Decisions</vt:lpstr>
      <vt:lpstr>Corporate Investment and Financing Decisions</vt:lpstr>
      <vt:lpstr>Corporate Investment and Financing Decisions</vt:lpstr>
      <vt:lpstr>Corporate Investment and Financing Decisions</vt:lpstr>
      <vt:lpstr>Corporate Investment and Financing Decisions</vt:lpstr>
      <vt:lpstr>The Financial Goal of the Corporation</vt:lpstr>
      <vt:lpstr>The Financial Goal of the Corporation</vt:lpstr>
      <vt:lpstr>The Financial Goal of the Corporation</vt:lpstr>
      <vt:lpstr>The Financial Goal of the Corporation</vt:lpstr>
      <vt:lpstr>The Financial Goal of the Corporation</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Calculating Future and Present Values.</vt:lpstr>
      <vt:lpstr>Valuing Perpetuities and Annuities.</vt:lpstr>
      <vt:lpstr>Valuing Perpetuities and Annuities.</vt:lpstr>
      <vt:lpstr>Valuing Perpetuities and Annuities.</vt:lpstr>
      <vt:lpstr>Valuing Perpetuities and Annuities.</vt:lpstr>
      <vt:lpstr>Valuing Perpetuities and Annuities.</vt:lpstr>
      <vt:lpstr>Valuing Perpetuities and Annuities.</vt:lpstr>
      <vt:lpstr>Valuing Perpetuities and Annuities.</vt:lpstr>
      <vt:lpstr>Valuing Perpetuities and Annuities.</vt:lpstr>
      <vt:lpstr>How interest is paid and quoted</vt:lpstr>
      <vt:lpstr>How interest is paid and quoted</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474</cp:revision>
  <dcterms:created xsi:type="dcterms:W3CDTF">2020-08-16T02:59:54Z</dcterms:created>
  <dcterms:modified xsi:type="dcterms:W3CDTF">2026-02-21T07:27:09Z</dcterms:modified>
</cp:coreProperties>
</file>