
<file path=[Content_Types].xml><?xml version="1.0" encoding="utf-8"?>
<Types xmlns="http://schemas.openxmlformats.org/package/2006/content-types">
  <Default Extension="bin" ContentType="application/vnd.openxmlformats-officedocument.oleObject"/>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7" r:id="rId1"/>
    <p:sldMasterId id="2147483842" r:id="rId2"/>
  </p:sldMasterIdLst>
  <p:notesMasterIdLst>
    <p:notesMasterId r:id="rId50"/>
  </p:notesMasterIdLst>
  <p:sldIdLst>
    <p:sldId id="256" r:id="rId3"/>
    <p:sldId id="339" r:id="rId4"/>
    <p:sldId id="377" r:id="rId5"/>
    <p:sldId id="1670" r:id="rId6"/>
    <p:sldId id="1671" r:id="rId7"/>
    <p:sldId id="1672" r:id="rId8"/>
    <p:sldId id="1673" r:id="rId9"/>
    <p:sldId id="1675" r:id="rId10"/>
    <p:sldId id="1676" r:id="rId11"/>
    <p:sldId id="1677" r:id="rId12"/>
    <p:sldId id="1685" r:id="rId13"/>
    <p:sldId id="1679" r:id="rId14"/>
    <p:sldId id="1708" r:id="rId15"/>
    <p:sldId id="1709" r:id="rId16"/>
    <p:sldId id="1680" r:id="rId17"/>
    <p:sldId id="1681" r:id="rId18"/>
    <p:sldId id="1678" r:id="rId19"/>
    <p:sldId id="1683" r:id="rId20"/>
    <p:sldId id="1684" r:id="rId21"/>
    <p:sldId id="1686" r:id="rId22"/>
    <p:sldId id="1687" r:id="rId23"/>
    <p:sldId id="1688" r:id="rId24"/>
    <p:sldId id="1689" r:id="rId25"/>
    <p:sldId id="1691" r:id="rId26"/>
    <p:sldId id="1693" r:id="rId27"/>
    <p:sldId id="1694" r:id="rId28"/>
    <p:sldId id="1695" r:id="rId29"/>
    <p:sldId id="1690" r:id="rId30"/>
    <p:sldId id="1696" r:id="rId31"/>
    <p:sldId id="1697" r:id="rId32"/>
    <p:sldId id="1698" r:id="rId33"/>
    <p:sldId id="1692" r:id="rId34"/>
    <p:sldId id="1682" r:id="rId35"/>
    <p:sldId id="1699" r:id="rId36"/>
    <p:sldId id="1700" r:id="rId37"/>
    <p:sldId id="1701" r:id="rId38"/>
    <p:sldId id="1702" r:id="rId39"/>
    <p:sldId id="1703" r:id="rId40"/>
    <p:sldId id="1704" r:id="rId41"/>
    <p:sldId id="1705" r:id="rId42"/>
    <p:sldId id="1706" r:id="rId43"/>
    <p:sldId id="1707" r:id="rId44"/>
    <p:sldId id="1710" r:id="rId45"/>
    <p:sldId id="1712" r:id="rId46"/>
    <p:sldId id="1713" r:id="rId47"/>
    <p:sldId id="1711" r:id="rId48"/>
    <p:sldId id="337" r:id="rId4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06" autoAdjust="0"/>
    <p:restoredTop sz="86093" autoAdjust="0"/>
  </p:normalViewPr>
  <p:slideViewPr>
    <p:cSldViewPr snapToGrid="0">
      <p:cViewPr varScale="1">
        <p:scale>
          <a:sx n="93" d="100"/>
          <a:sy n="93" d="100"/>
        </p:scale>
        <p:origin x="315"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notesMaster" Target="notesMasters/notesMaster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theme" Target="theme/theme1.xml"/><Relationship Id="rId5" Type="http://schemas.openxmlformats.org/officeDocument/2006/relationships/slide" Target="slides/slide3.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8" Type="http://schemas.openxmlformats.org/officeDocument/2006/relationships/slide" Target="slides/slide6.xml"/><Relationship Id="rId51" Type="http://schemas.openxmlformats.org/officeDocument/2006/relationships/presProps" Target="pres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E62B2E0-41D4-4BD0-8F27-233CF851A423}" type="datetimeFigureOut">
              <a:rPr lang="en-US" smtClean="0"/>
              <a:t>1/22/2026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5CB39C3-7704-43B7-896D-E2F268455EEA}" type="slidenum">
              <a:rPr lang="en-US" smtClean="0"/>
              <a:t>‹#›</a:t>
            </a:fld>
            <a:endParaRPr lang="en-US" dirty="0"/>
          </a:p>
        </p:txBody>
      </p:sp>
    </p:spTree>
    <p:extLst>
      <p:ext uri="{BB962C8B-B14F-4D97-AF65-F5344CB8AC3E}">
        <p14:creationId xmlns:p14="http://schemas.microsoft.com/office/powerpoint/2010/main" val="36824139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a:t>
            </a:fld>
            <a:endParaRPr lang="en-US" dirty="0"/>
          </a:p>
        </p:txBody>
      </p:sp>
    </p:spTree>
    <p:extLst>
      <p:ext uri="{BB962C8B-B14F-4D97-AF65-F5344CB8AC3E}">
        <p14:creationId xmlns:p14="http://schemas.microsoft.com/office/powerpoint/2010/main" val="12472378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154BBB-C40C-E732-86E0-39FA9F178C3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A04811A-3778-F3D1-B271-C6188C20D35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CD9B741-5709-B72B-F34D-E1431463A4B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66904CA-F096-FCF5-2884-0AE95D9CE829}"/>
              </a:ext>
            </a:extLst>
          </p:cNvPr>
          <p:cNvSpPr>
            <a:spLocks noGrp="1"/>
          </p:cNvSpPr>
          <p:nvPr>
            <p:ph type="sldNum" sz="quarter" idx="5"/>
          </p:nvPr>
        </p:nvSpPr>
        <p:spPr/>
        <p:txBody>
          <a:bodyPr/>
          <a:lstStyle/>
          <a:p>
            <a:fld id="{C5CB39C3-7704-43B7-896D-E2F268455EEA}" type="slidenum">
              <a:rPr lang="en-US" smtClean="0"/>
              <a:t>10</a:t>
            </a:fld>
            <a:endParaRPr lang="en-US" dirty="0"/>
          </a:p>
        </p:txBody>
      </p:sp>
    </p:spTree>
    <p:extLst>
      <p:ext uri="{BB962C8B-B14F-4D97-AF65-F5344CB8AC3E}">
        <p14:creationId xmlns:p14="http://schemas.microsoft.com/office/powerpoint/2010/main" val="33924430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0C943B-4CA1-A387-3397-83B13DBE094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CB1BA3-7E13-5797-252B-81405C5B2D7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CD69409-9EC9-B21B-9334-F05D31D7D94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12088D2-9DB1-E5CC-AAEB-713C44C09568}"/>
              </a:ext>
            </a:extLst>
          </p:cNvPr>
          <p:cNvSpPr>
            <a:spLocks noGrp="1"/>
          </p:cNvSpPr>
          <p:nvPr>
            <p:ph type="sldNum" sz="quarter" idx="5"/>
          </p:nvPr>
        </p:nvSpPr>
        <p:spPr/>
        <p:txBody>
          <a:bodyPr/>
          <a:lstStyle/>
          <a:p>
            <a:fld id="{C5CB39C3-7704-43B7-896D-E2F268455EEA}" type="slidenum">
              <a:rPr lang="en-US" smtClean="0"/>
              <a:t>11</a:t>
            </a:fld>
            <a:endParaRPr lang="en-US" dirty="0"/>
          </a:p>
        </p:txBody>
      </p:sp>
    </p:spTree>
    <p:extLst>
      <p:ext uri="{BB962C8B-B14F-4D97-AF65-F5344CB8AC3E}">
        <p14:creationId xmlns:p14="http://schemas.microsoft.com/office/powerpoint/2010/main" val="26197060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982990-F04A-B2A8-0BBF-8A7F500AF2F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375E54-210E-6489-07D8-25FD9201FBB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ABF5EEE-94D5-B3EB-9D8D-36F08D4504C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03116A6-F18F-AB6B-A244-B977A992BEEA}"/>
              </a:ext>
            </a:extLst>
          </p:cNvPr>
          <p:cNvSpPr>
            <a:spLocks noGrp="1"/>
          </p:cNvSpPr>
          <p:nvPr>
            <p:ph type="sldNum" sz="quarter" idx="5"/>
          </p:nvPr>
        </p:nvSpPr>
        <p:spPr/>
        <p:txBody>
          <a:bodyPr/>
          <a:lstStyle/>
          <a:p>
            <a:fld id="{C5CB39C3-7704-43B7-896D-E2F268455EEA}" type="slidenum">
              <a:rPr lang="en-US" smtClean="0"/>
              <a:t>12</a:t>
            </a:fld>
            <a:endParaRPr lang="en-US" dirty="0"/>
          </a:p>
        </p:txBody>
      </p:sp>
    </p:spTree>
    <p:extLst>
      <p:ext uri="{BB962C8B-B14F-4D97-AF65-F5344CB8AC3E}">
        <p14:creationId xmlns:p14="http://schemas.microsoft.com/office/powerpoint/2010/main" val="28287015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9337B0-A95C-9137-4EA9-A218527652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4D7F99-723E-E152-C943-F493D41177F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8658161-83B2-4347-8416-334680D8AA1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C14C7E1-1821-93AC-B2DB-C8FDF715D2CE}"/>
              </a:ext>
            </a:extLst>
          </p:cNvPr>
          <p:cNvSpPr>
            <a:spLocks noGrp="1"/>
          </p:cNvSpPr>
          <p:nvPr>
            <p:ph type="sldNum" sz="quarter" idx="5"/>
          </p:nvPr>
        </p:nvSpPr>
        <p:spPr/>
        <p:txBody>
          <a:bodyPr/>
          <a:lstStyle/>
          <a:p>
            <a:fld id="{C5CB39C3-7704-43B7-896D-E2F268455EEA}" type="slidenum">
              <a:rPr lang="en-US" smtClean="0"/>
              <a:t>13</a:t>
            </a:fld>
            <a:endParaRPr lang="en-US" dirty="0"/>
          </a:p>
        </p:txBody>
      </p:sp>
    </p:spTree>
    <p:extLst>
      <p:ext uri="{BB962C8B-B14F-4D97-AF65-F5344CB8AC3E}">
        <p14:creationId xmlns:p14="http://schemas.microsoft.com/office/powerpoint/2010/main" val="41284627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E26396-DFEC-9209-E62A-94B06BD6100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0C50E2-4D61-41B8-D444-B08F780E740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BDB48A2-232D-E058-54F8-A09D2F2C54C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1B51163-FAD3-581E-87BC-33AC8CB61025}"/>
              </a:ext>
            </a:extLst>
          </p:cNvPr>
          <p:cNvSpPr>
            <a:spLocks noGrp="1"/>
          </p:cNvSpPr>
          <p:nvPr>
            <p:ph type="sldNum" sz="quarter" idx="5"/>
          </p:nvPr>
        </p:nvSpPr>
        <p:spPr/>
        <p:txBody>
          <a:bodyPr/>
          <a:lstStyle/>
          <a:p>
            <a:fld id="{C5CB39C3-7704-43B7-896D-E2F268455EEA}" type="slidenum">
              <a:rPr lang="en-US" smtClean="0"/>
              <a:t>14</a:t>
            </a:fld>
            <a:endParaRPr lang="en-US" dirty="0"/>
          </a:p>
        </p:txBody>
      </p:sp>
    </p:spTree>
    <p:extLst>
      <p:ext uri="{BB962C8B-B14F-4D97-AF65-F5344CB8AC3E}">
        <p14:creationId xmlns:p14="http://schemas.microsoft.com/office/powerpoint/2010/main" val="42237006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CD61A0-078C-5299-A184-944C000016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037D65F-E958-DA23-ED5C-A2ED8673393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C5041C9-2D87-A614-42F0-BEA71AFE5D1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DF368FC-83E1-2C0B-2965-4FA4019A1031}"/>
              </a:ext>
            </a:extLst>
          </p:cNvPr>
          <p:cNvSpPr>
            <a:spLocks noGrp="1"/>
          </p:cNvSpPr>
          <p:nvPr>
            <p:ph type="sldNum" sz="quarter" idx="5"/>
          </p:nvPr>
        </p:nvSpPr>
        <p:spPr/>
        <p:txBody>
          <a:bodyPr/>
          <a:lstStyle/>
          <a:p>
            <a:fld id="{C5CB39C3-7704-43B7-896D-E2F268455EEA}" type="slidenum">
              <a:rPr lang="en-US" smtClean="0"/>
              <a:t>15</a:t>
            </a:fld>
            <a:endParaRPr lang="en-US" dirty="0"/>
          </a:p>
        </p:txBody>
      </p:sp>
    </p:spTree>
    <p:extLst>
      <p:ext uri="{BB962C8B-B14F-4D97-AF65-F5344CB8AC3E}">
        <p14:creationId xmlns:p14="http://schemas.microsoft.com/office/powerpoint/2010/main" val="83268659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9DFFD7-202D-3B26-7689-743E83A6741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2DF636-116F-07D8-7F12-98507FCD0E4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5F61E93-75D1-D220-ABAD-3EDCBC8B3B1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2069CB7-CB82-0547-C610-62CDCAA79C78}"/>
              </a:ext>
            </a:extLst>
          </p:cNvPr>
          <p:cNvSpPr>
            <a:spLocks noGrp="1"/>
          </p:cNvSpPr>
          <p:nvPr>
            <p:ph type="sldNum" sz="quarter" idx="5"/>
          </p:nvPr>
        </p:nvSpPr>
        <p:spPr/>
        <p:txBody>
          <a:bodyPr/>
          <a:lstStyle/>
          <a:p>
            <a:fld id="{C5CB39C3-7704-43B7-896D-E2F268455EEA}" type="slidenum">
              <a:rPr lang="en-US" smtClean="0"/>
              <a:t>16</a:t>
            </a:fld>
            <a:endParaRPr lang="en-US" dirty="0"/>
          </a:p>
        </p:txBody>
      </p:sp>
    </p:spTree>
    <p:extLst>
      <p:ext uri="{BB962C8B-B14F-4D97-AF65-F5344CB8AC3E}">
        <p14:creationId xmlns:p14="http://schemas.microsoft.com/office/powerpoint/2010/main" val="216215867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CBE461-63FC-A4EF-E36B-D5B913E7251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2A665DF-74F4-7688-78C9-8C0D4D7A79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52E482F-0D6E-E459-F610-5A5F70173AA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10D816E-5127-BC0F-3FEC-542A97A952BD}"/>
              </a:ext>
            </a:extLst>
          </p:cNvPr>
          <p:cNvSpPr>
            <a:spLocks noGrp="1"/>
          </p:cNvSpPr>
          <p:nvPr>
            <p:ph type="sldNum" sz="quarter" idx="5"/>
          </p:nvPr>
        </p:nvSpPr>
        <p:spPr/>
        <p:txBody>
          <a:bodyPr/>
          <a:lstStyle/>
          <a:p>
            <a:fld id="{C5CB39C3-7704-43B7-896D-E2F268455EEA}" type="slidenum">
              <a:rPr lang="en-US" smtClean="0"/>
              <a:t>17</a:t>
            </a:fld>
            <a:endParaRPr lang="en-US" dirty="0"/>
          </a:p>
        </p:txBody>
      </p:sp>
    </p:spTree>
    <p:extLst>
      <p:ext uri="{BB962C8B-B14F-4D97-AF65-F5344CB8AC3E}">
        <p14:creationId xmlns:p14="http://schemas.microsoft.com/office/powerpoint/2010/main" val="303490760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710683-7CA6-F6A7-7A02-70FC3D07B41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9B878EA-2EB7-28AB-4933-570C894CBBC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5EC2B5C-0C4B-1D52-D063-07F3D5ACBC0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5DC8900-3F27-F367-B936-2E0818DE6F51}"/>
              </a:ext>
            </a:extLst>
          </p:cNvPr>
          <p:cNvSpPr>
            <a:spLocks noGrp="1"/>
          </p:cNvSpPr>
          <p:nvPr>
            <p:ph type="sldNum" sz="quarter" idx="5"/>
          </p:nvPr>
        </p:nvSpPr>
        <p:spPr/>
        <p:txBody>
          <a:bodyPr/>
          <a:lstStyle/>
          <a:p>
            <a:fld id="{C5CB39C3-7704-43B7-896D-E2F268455EEA}" type="slidenum">
              <a:rPr lang="en-US" smtClean="0"/>
              <a:t>18</a:t>
            </a:fld>
            <a:endParaRPr lang="en-US" dirty="0"/>
          </a:p>
        </p:txBody>
      </p:sp>
    </p:spTree>
    <p:extLst>
      <p:ext uri="{BB962C8B-B14F-4D97-AF65-F5344CB8AC3E}">
        <p14:creationId xmlns:p14="http://schemas.microsoft.com/office/powerpoint/2010/main" val="364871979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7DFA33-BEAE-C016-05D9-29D148FD41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04054DF-50E5-E437-514D-3BCACF9343F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1D92518-67C4-D7B0-A792-F6B0D3D6193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FDC12D3-695C-108A-761E-17C644C1421E}"/>
              </a:ext>
            </a:extLst>
          </p:cNvPr>
          <p:cNvSpPr>
            <a:spLocks noGrp="1"/>
          </p:cNvSpPr>
          <p:nvPr>
            <p:ph type="sldNum" sz="quarter" idx="5"/>
          </p:nvPr>
        </p:nvSpPr>
        <p:spPr/>
        <p:txBody>
          <a:bodyPr/>
          <a:lstStyle/>
          <a:p>
            <a:fld id="{C5CB39C3-7704-43B7-896D-E2F268455EEA}" type="slidenum">
              <a:rPr lang="en-US" smtClean="0"/>
              <a:t>19</a:t>
            </a:fld>
            <a:endParaRPr lang="en-US" dirty="0"/>
          </a:p>
        </p:txBody>
      </p:sp>
    </p:spTree>
    <p:extLst>
      <p:ext uri="{BB962C8B-B14F-4D97-AF65-F5344CB8AC3E}">
        <p14:creationId xmlns:p14="http://schemas.microsoft.com/office/powerpoint/2010/main" val="41321071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a:t>
            </a:fld>
            <a:endParaRPr lang="en-US" dirty="0"/>
          </a:p>
        </p:txBody>
      </p:sp>
    </p:spTree>
    <p:extLst>
      <p:ext uri="{BB962C8B-B14F-4D97-AF65-F5344CB8AC3E}">
        <p14:creationId xmlns:p14="http://schemas.microsoft.com/office/powerpoint/2010/main" val="21986240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DADC86-7811-9E93-CC53-A51BA97F2DE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D950338-2B8B-7B84-26AD-59DF3EC28EF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7836757-2C3C-629F-23E5-2CA0B25C653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D3A6E07-6175-4BDD-2660-3810290948B1}"/>
              </a:ext>
            </a:extLst>
          </p:cNvPr>
          <p:cNvSpPr>
            <a:spLocks noGrp="1"/>
          </p:cNvSpPr>
          <p:nvPr>
            <p:ph type="sldNum" sz="quarter" idx="5"/>
          </p:nvPr>
        </p:nvSpPr>
        <p:spPr/>
        <p:txBody>
          <a:bodyPr/>
          <a:lstStyle/>
          <a:p>
            <a:fld id="{C5CB39C3-7704-43B7-896D-E2F268455EEA}" type="slidenum">
              <a:rPr lang="en-US" smtClean="0"/>
              <a:t>20</a:t>
            </a:fld>
            <a:endParaRPr lang="en-US" dirty="0"/>
          </a:p>
        </p:txBody>
      </p:sp>
    </p:spTree>
    <p:extLst>
      <p:ext uri="{BB962C8B-B14F-4D97-AF65-F5344CB8AC3E}">
        <p14:creationId xmlns:p14="http://schemas.microsoft.com/office/powerpoint/2010/main" val="111086711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2225C9-F5E7-5652-E8E8-4410DE91B6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C62C41-8C7B-ED52-0A27-91FA6A5AF76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C1E11E4-E2A4-A2E8-0794-D59EED1174B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D801A61-5277-BFFD-5F10-FD3C0C124EE7}"/>
              </a:ext>
            </a:extLst>
          </p:cNvPr>
          <p:cNvSpPr>
            <a:spLocks noGrp="1"/>
          </p:cNvSpPr>
          <p:nvPr>
            <p:ph type="sldNum" sz="quarter" idx="5"/>
          </p:nvPr>
        </p:nvSpPr>
        <p:spPr/>
        <p:txBody>
          <a:bodyPr/>
          <a:lstStyle/>
          <a:p>
            <a:fld id="{C5CB39C3-7704-43B7-896D-E2F268455EEA}" type="slidenum">
              <a:rPr lang="en-US" smtClean="0"/>
              <a:t>21</a:t>
            </a:fld>
            <a:endParaRPr lang="en-US" dirty="0"/>
          </a:p>
        </p:txBody>
      </p:sp>
    </p:spTree>
    <p:extLst>
      <p:ext uri="{BB962C8B-B14F-4D97-AF65-F5344CB8AC3E}">
        <p14:creationId xmlns:p14="http://schemas.microsoft.com/office/powerpoint/2010/main" val="244771284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F941A9-F7E7-4BE7-B530-1B749887164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1B18C1-8BAD-8E98-BAE4-4DA8E557AD4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96E4F45-B5D2-0625-20F9-80B4C491F3B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32011DF-23B8-BDB5-31CA-82920216CF1B}"/>
              </a:ext>
            </a:extLst>
          </p:cNvPr>
          <p:cNvSpPr>
            <a:spLocks noGrp="1"/>
          </p:cNvSpPr>
          <p:nvPr>
            <p:ph type="sldNum" sz="quarter" idx="5"/>
          </p:nvPr>
        </p:nvSpPr>
        <p:spPr/>
        <p:txBody>
          <a:bodyPr/>
          <a:lstStyle/>
          <a:p>
            <a:fld id="{C5CB39C3-7704-43B7-896D-E2F268455EEA}" type="slidenum">
              <a:rPr lang="en-US" smtClean="0"/>
              <a:t>22</a:t>
            </a:fld>
            <a:endParaRPr lang="en-US" dirty="0"/>
          </a:p>
        </p:txBody>
      </p:sp>
    </p:spTree>
    <p:extLst>
      <p:ext uri="{BB962C8B-B14F-4D97-AF65-F5344CB8AC3E}">
        <p14:creationId xmlns:p14="http://schemas.microsoft.com/office/powerpoint/2010/main" val="241730768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1746E4-6223-E4D6-00C2-6E1F15F2F97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14AF6D6-7BBA-0E33-3945-B0D84571070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857973C-D70A-7F05-17DC-C1B1B433694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F3D3EB9-3284-DF46-A2B8-40D5D5E76929}"/>
              </a:ext>
            </a:extLst>
          </p:cNvPr>
          <p:cNvSpPr>
            <a:spLocks noGrp="1"/>
          </p:cNvSpPr>
          <p:nvPr>
            <p:ph type="sldNum" sz="quarter" idx="5"/>
          </p:nvPr>
        </p:nvSpPr>
        <p:spPr/>
        <p:txBody>
          <a:bodyPr/>
          <a:lstStyle/>
          <a:p>
            <a:fld id="{C5CB39C3-7704-43B7-896D-E2F268455EEA}" type="slidenum">
              <a:rPr lang="en-US" smtClean="0"/>
              <a:t>23</a:t>
            </a:fld>
            <a:endParaRPr lang="en-US" dirty="0"/>
          </a:p>
        </p:txBody>
      </p:sp>
    </p:spTree>
    <p:extLst>
      <p:ext uri="{BB962C8B-B14F-4D97-AF65-F5344CB8AC3E}">
        <p14:creationId xmlns:p14="http://schemas.microsoft.com/office/powerpoint/2010/main" val="76632663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69DFEB-A0F4-5BAA-75C3-CCAA2E6EFB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D21BBD-2D03-61C0-32A8-D75C8644CFE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993F5B3-A585-9900-5DE2-73D7AB2DE24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317BAA6-484E-40D5-97BD-C8A5C93A5BE2}"/>
              </a:ext>
            </a:extLst>
          </p:cNvPr>
          <p:cNvSpPr>
            <a:spLocks noGrp="1"/>
          </p:cNvSpPr>
          <p:nvPr>
            <p:ph type="sldNum" sz="quarter" idx="5"/>
          </p:nvPr>
        </p:nvSpPr>
        <p:spPr/>
        <p:txBody>
          <a:bodyPr/>
          <a:lstStyle/>
          <a:p>
            <a:fld id="{C5CB39C3-7704-43B7-896D-E2F268455EEA}" type="slidenum">
              <a:rPr lang="en-US" smtClean="0"/>
              <a:t>24</a:t>
            </a:fld>
            <a:endParaRPr lang="en-US" dirty="0"/>
          </a:p>
        </p:txBody>
      </p:sp>
    </p:spTree>
    <p:extLst>
      <p:ext uri="{BB962C8B-B14F-4D97-AF65-F5344CB8AC3E}">
        <p14:creationId xmlns:p14="http://schemas.microsoft.com/office/powerpoint/2010/main" val="285980976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6B535C-D4B2-2A27-526A-B7B8ACB483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E852C17-AA1E-7F65-6CBA-84E7B766FF6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15F2319-B73E-EC46-77B6-B63723E0D98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914F016-BEC9-C84D-E2D3-232B41ED26AC}"/>
              </a:ext>
            </a:extLst>
          </p:cNvPr>
          <p:cNvSpPr>
            <a:spLocks noGrp="1"/>
          </p:cNvSpPr>
          <p:nvPr>
            <p:ph type="sldNum" sz="quarter" idx="5"/>
          </p:nvPr>
        </p:nvSpPr>
        <p:spPr/>
        <p:txBody>
          <a:bodyPr/>
          <a:lstStyle/>
          <a:p>
            <a:fld id="{C5CB39C3-7704-43B7-896D-E2F268455EEA}" type="slidenum">
              <a:rPr lang="en-US" smtClean="0"/>
              <a:t>25</a:t>
            </a:fld>
            <a:endParaRPr lang="en-US" dirty="0"/>
          </a:p>
        </p:txBody>
      </p:sp>
    </p:spTree>
    <p:extLst>
      <p:ext uri="{BB962C8B-B14F-4D97-AF65-F5344CB8AC3E}">
        <p14:creationId xmlns:p14="http://schemas.microsoft.com/office/powerpoint/2010/main" val="62241751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53275C-929B-7F41-A6FB-45428FDCE5D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D45409E-2F2E-FDA9-606F-F0DC4060422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7FBA028-974E-66F7-DF6D-966F0884CB2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694D1F5-6716-0CB0-412A-DD96B0F81CC3}"/>
              </a:ext>
            </a:extLst>
          </p:cNvPr>
          <p:cNvSpPr>
            <a:spLocks noGrp="1"/>
          </p:cNvSpPr>
          <p:nvPr>
            <p:ph type="sldNum" sz="quarter" idx="5"/>
          </p:nvPr>
        </p:nvSpPr>
        <p:spPr/>
        <p:txBody>
          <a:bodyPr/>
          <a:lstStyle/>
          <a:p>
            <a:fld id="{C5CB39C3-7704-43B7-896D-E2F268455EEA}" type="slidenum">
              <a:rPr lang="en-US" smtClean="0"/>
              <a:t>26</a:t>
            </a:fld>
            <a:endParaRPr lang="en-US" dirty="0"/>
          </a:p>
        </p:txBody>
      </p:sp>
    </p:spTree>
    <p:extLst>
      <p:ext uri="{BB962C8B-B14F-4D97-AF65-F5344CB8AC3E}">
        <p14:creationId xmlns:p14="http://schemas.microsoft.com/office/powerpoint/2010/main" val="78885051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76FD74-A1AA-91EC-9DAA-0ABC7E337A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6A86B5-71C1-F3A9-C801-F3C5CCB4130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FCEDBD4-B226-791F-C264-87DAFBA47C8E}"/>
              </a:ext>
            </a:extLst>
          </p:cNvPr>
          <p:cNvSpPr>
            <a:spLocks noGrp="1"/>
          </p:cNvSpPr>
          <p:nvPr>
            <p:ph type="body" idx="1"/>
          </p:nvPr>
        </p:nvSpPr>
        <p:spPr/>
        <p:txBody>
          <a:bodyPr/>
          <a:lstStyle/>
          <a:p>
            <a:r>
              <a:rPr lang="en-US" dirty="0"/>
              <a:t>Suppose 10%. I buy 1-year bond now (lend), next year, I get my money back and reinvest at 10%.</a:t>
            </a:r>
          </a:p>
          <a:p>
            <a:r>
              <a:rPr lang="en-US" dirty="0"/>
              <a:t>Suppose 8%. I should lock in the 2-year bond now (lend). My alternative is to buy 1-year bond now, reinvest next year and get 8% (which would yield me lower returns than locking in now).</a:t>
            </a:r>
          </a:p>
        </p:txBody>
      </p:sp>
      <p:sp>
        <p:nvSpPr>
          <p:cNvPr id="4" name="Slide Number Placeholder 3">
            <a:extLst>
              <a:ext uri="{FF2B5EF4-FFF2-40B4-BE49-F238E27FC236}">
                <a16:creationId xmlns:a16="http://schemas.microsoft.com/office/drawing/2014/main" id="{807F4DF6-95D4-AD41-8A20-4DFF2BEFBF85}"/>
              </a:ext>
            </a:extLst>
          </p:cNvPr>
          <p:cNvSpPr>
            <a:spLocks noGrp="1"/>
          </p:cNvSpPr>
          <p:nvPr>
            <p:ph type="sldNum" sz="quarter" idx="5"/>
          </p:nvPr>
        </p:nvSpPr>
        <p:spPr/>
        <p:txBody>
          <a:bodyPr/>
          <a:lstStyle/>
          <a:p>
            <a:fld id="{C5CB39C3-7704-43B7-896D-E2F268455EEA}" type="slidenum">
              <a:rPr lang="en-US" smtClean="0"/>
              <a:t>27</a:t>
            </a:fld>
            <a:endParaRPr lang="en-US" dirty="0"/>
          </a:p>
        </p:txBody>
      </p:sp>
    </p:spTree>
    <p:extLst>
      <p:ext uri="{BB962C8B-B14F-4D97-AF65-F5344CB8AC3E}">
        <p14:creationId xmlns:p14="http://schemas.microsoft.com/office/powerpoint/2010/main" val="185683092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39D4F4-6EE0-9A60-D418-DE0CADB37DD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AA1236-390D-45CD-663C-F1C3D03E649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DBD1CD-1B2B-4098-F4E0-EB82229B634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B8FC5E9-E86C-4B05-63D1-4E5ABCC6932E}"/>
              </a:ext>
            </a:extLst>
          </p:cNvPr>
          <p:cNvSpPr>
            <a:spLocks noGrp="1"/>
          </p:cNvSpPr>
          <p:nvPr>
            <p:ph type="sldNum" sz="quarter" idx="5"/>
          </p:nvPr>
        </p:nvSpPr>
        <p:spPr/>
        <p:txBody>
          <a:bodyPr/>
          <a:lstStyle/>
          <a:p>
            <a:fld id="{C5CB39C3-7704-43B7-896D-E2F268455EEA}" type="slidenum">
              <a:rPr lang="en-US" smtClean="0"/>
              <a:t>28</a:t>
            </a:fld>
            <a:endParaRPr lang="en-US" dirty="0"/>
          </a:p>
        </p:txBody>
      </p:sp>
    </p:spTree>
    <p:extLst>
      <p:ext uri="{BB962C8B-B14F-4D97-AF65-F5344CB8AC3E}">
        <p14:creationId xmlns:p14="http://schemas.microsoft.com/office/powerpoint/2010/main" val="184368962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A98880-7AB1-0EF1-ABAB-37A3F7A091C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0BD6C61-1954-8795-92F1-F1991C2C1B6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8D106B7-43E0-6BCB-32CB-1B7D22449A9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F24E243-3AC0-D004-2FB7-EC9EB07BA3A2}"/>
              </a:ext>
            </a:extLst>
          </p:cNvPr>
          <p:cNvSpPr>
            <a:spLocks noGrp="1"/>
          </p:cNvSpPr>
          <p:nvPr>
            <p:ph type="sldNum" sz="quarter" idx="5"/>
          </p:nvPr>
        </p:nvSpPr>
        <p:spPr/>
        <p:txBody>
          <a:bodyPr/>
          <a:lstStyle/>
          <a:p>
            <a:fld id="{C5CB39C3-7704-43B7-896D-E2F268455EEA}" type="slidenum">
              <a:rPr lang="en-US" smtClean="0"/>
              <a:t>29</a:t>
            </a:fld>
            <a:endParaRPr lang="en-US" dirty="0"/>
          </a:p>
        </p:txBody>
      </p:sp>
    </p:spTree>
    <p:extLst>
      <p:ext uri="{BB962C8B-B14F-4D97-AF65-F5344CB8AC3E}">
        <p14:creationId xmlns:p14="http://schemas.microsoft.com/office/powerpoint/2010/main" val="8340689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a:t>
            </a:fld>
            <a:endParaRPr lang="en-US" dirty="0"/>
          </a:p>
        </p:txBody>
      </p:sp>
    </p:spTree>
    <p:extLst>
      <p:ext uri="{BB962C8B-B14F-4D97-AF65-F5344CB8AC3E}">
        <p14:creationId xmlns:p14="http://schemas.microsoft.com/office/powerpoint/2010/main" val="317928110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BFDFF1-0640-2C45-17EB-E6AF9EACA63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074D112-63A5-054A-F3DC-280655DA3C6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E583E2-28FF-EDCB-001C-A0EF670B970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7B89A63-A437-0166-A816-5D939FA27EEC}"/>
              </a:ext>
            </a:extLst>
          </p:cNvPr>
          <p:cNvSpPr>
            <a:spLocks noGrp="1"/>
          </p:cNvSpPr>
          <p:nvPr>
            <p:ph type="sldNum" sz="quarter" idx="5"/>
          </p:nvPr>
        </p:nvSpPr>
        <p:spPr/>
        <p:txBody>
          <a:bodyPr/>
          <a:lstStyle/>
          <a:p>
            <a:fld id="{C5CB39C3-7704-43B7-896D-E2F268455EEA}" type="slidenum">
              <a:rPr lang="en-US" smtClean="0"/>
              <a:t>30</a:t>
            </a:fld>
            <a:endParaRPr lang="en-US" dirty="0"/>
          </a:p>
        </p:txBody>
      </p:sp>
    </p:spTree>
    <p:extLst>
      <p:ext uri="{BB962C8B-B14F-4D97-AF65-F5344CB8AC3E}">
        <p14:creationId xmlns:p14="http://schemas.microsoft.com/office/powerpoint/2010/main" val="381282454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C01E59-93E5-AB52-F94D-2736562BED3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4CCD3CF-C7D8-D4E9-604C-AC4A4F20F79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805C88E-2017-46FD-C888-7C8469971C2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A96C2D5-64EF-A4FD-2D41-6E9F1631E38A}"/>
              </a:ext>
            </a:extLst>
          </p:cNvPr>
          <p:cNvSpPr>
            <a:spLocks noGrp="1"/>
          </p:cNvSpPr>
          <p:nvPr>
            <p:ph type="sldNum" sz="quarter" idx="5"/>
          </p:nvPr>
        </p:nvSpPr>
        <p:spPr/>
        <p:txBody>
          <a:bodyPr/>
          <a:lstStyle/>
          <a:p>
            <a:fld id="{C5CB39C3-7704-43B7-896D-E2F268455EEA}" type="slidenum">
              <a:rPr lang="en-US" smtClean="0"/>
              <a:t>31</a:t>
            </a:fld>
            <a:endParaRPr lang="en-US" dirty="0"/>
          </a:p>
        </p:txBody>
      </p:sp>
    </p:spTree>
    <p:extLst>
      <p:ext uri="{BB962C8B-B14F-4D97-AF65-F5344CB8AC3E}">
        <p14:creationId xmlns:p14="http://schemas.microsoft.com/office/powerpoint/2010/main" val="78143082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C81E82-1575-CF9A-FA28-44ADD5E690F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B74CC18-E18F-D126-AF07-223EA769780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7D1A317-7F0F-E529-F652-9C6EF484D51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2037858-036E-3DC8-8D1D-EF1C825618AB}"/>
              </a:ext>
            </a:extLst>
          </p:cNvPr>
          <p:cNvSpPr>
            <a:spLocks noGrp="1"/>
          </p:cNvSpPr>
          <p:nvPr>
            <p:ph type="sldNum" sz="quarter" idx="5"/>
          </p:nvPr>
        </p:nvSpPr>
        <p:spPr/>
        <p:txBody>
          <a:bodyPr/>
          <a:lstStyle/>
          <a:p>
            <a:fld id="{C5CB39C3-7704-43B7-896D-E2F268455EEA}" type="slidenum">
              <a:rPr lang="en-US" smtClean="0"/>
              <a:t>32</a:t>
            </a:fld>
            <a:endParaRPr lang="en-US" dirty="0"/>
          </a:p>
        </p:txBody>
      </p:sp>
    </p:spTree>
    <p:extLst>
      <p:ext uri="{BB962C8B-B14F-4D97-AF65-F5344CB8AC3E}">
        <p14:creationId xmlns:p14="http://schemas.microsoft.com/office/powerpoint/2010/main" val="92164390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6943AD-0B68-732A-101A-9A8E0D7B78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04D4228-032D-0E33-432B-A9A74E8CF69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6170B65-FDDB-5D10-6AE6-B6A23378FA7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58DF6D9-9649-BFE0-FCC6-A32E704D6F22}"/>
              </a:ext>
            </a:extLst>
          </p:cNvPr>
          <p:cNvSpPr>
            <a:spLocks noGrp="1"/>
          </p:cNvSpPr>
          <p:nvPr>
            <p:ph type="sldNum" sz="quarter" idx="5"/>
          </p:nvPr>
        </p:nvSpPr>
        <p:spPr/>
        <p:txBody>
          <a:bodyPr/>
          <a:lstStyle/>
          <a:p>
            <a:fld id="{C5CB39C3-7704-43B7-896D-E2F268455EEA}" type="slidenum">
              <a:rPr lang="en-US" smtClean="0"/>
              <a:t>33</a:t>
            </a:fld>
            <a:endParaRPr lang="en-US" dirty="0"/>
          </a:p>
        </p:txBody>
      </p:sp>
    </p:spTree>
    <p:extLst>
      <p:ext uri="{BB962C8B-B14F-4D97-AF65-F5344CB8AC3E}">
        <p14:creationId xmlns:p14="http://schemas.microsoft.com/office/powerpoint/2010/main" val="172352464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CE50F9-AEF6-43DA-B477-9E4C9FFF026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032E3E0-DCFD-1EC6-584B-B310C58DA45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89FDC7F-03A2-2C3F-4185-CAA8334AB55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8FA3DE8-7249-E4AA-C8A8-ED012A8B4A5A}"/>
              </a:ext>
            </a:extLst>
          </p:cNvPr>
          <p:cNvSpPr>
            <a:spLocks noGrp="1"/>
          </p:cNvSpPr>
          <p:nvPr>
            <p:ph type="sldNum" sz="quarter" idx="5"/>
          </p:nvPr>
        </p:nvSpPr>
        <p:spPr/>
        <p:txBody>
          <a:bodyPr/>
          <a:lstStyle/>
          <a:p>
            <a:fld id="{C5CB39C3-7704-43B7-896D-E2F268455EEA}" type="slidenum">
              <a:rPr lang="en-US" smtClean="0"/>
              <a:t>34</a:t>
            </a:fld>
            <a:endParaRPr lang="en-US" dirty="0"/>
          </a:p>
        </p:txBody>
      </p:sp>
    </p:spTree>
    <p:extLst>
      <p:ext uri="{BB962C8B-B14F-4D97-AF65-F5344CB8AC3E}">
        <p14:creationId xmlns:p14="http://schemas.microsoft.com/office/powerpoint/2010/main" val="220941208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F3D373-FA07-6DE5-C09B-5E499623BB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C860F60-6DD5-5FA4-B800-2F4E1173E85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EF7405D-2963-ABF5-2A1D-6E6242D3F0C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8EDBD2F-7BD4-81CE-A44D-4C509B1B9B74}"/>
              </a:ext>
            </a:extLst>
          </p:cNvPr>
          <p:cNvSpPr>
            <a:spLocks noGrp="1"/>
          </p:cNvSpPr>
          <p:nvPr>
            <p:ph type="sldNum" sz="quarter" idx="5"/>
          </p:nvPr>
        </p:nvSpPr>
        <p:spPr/>
        <p:txBody>
          <a:bodyPr/>
          <a:lstStyle/>
          <a:p>
            <a:fld id="{C5CB39C3-7704-43B7-896D-E2F268455EEA}" type="slidenum">
              <a:rPr lang="en-US" smtClean="0"/>
              <a:t>35</a:t>
            </a:fld>
            <a:endParaRPr lang="en-US" dirty="0"/>
          </a:p>
        </p:txBody>
      </p:sp>
    </p:spTree>
    <p:extLst>
      <p:ext uri="{BB962C8B-B14F-4D97-AF65-F5344CB8AC3E}">
        <p14:creationId xmlns:p14="http://schemas.microsoft.com/office/powerpoint/2010/main" val="319652928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5F9CE-F7EA-8DDA-0FCF-4587D9DE8F9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DC341B7-1551-EDF9-AA6A-01822D4C72C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A6D936C-1EEA-DE5C-82C5-9437C32D26C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CB9CB60-ABE9-E892-6F64-0DF93D28F462}"/>
              </a:ext>
            </a:extLst>
          </p:cNvPr>
          <p:cNvSpPr>
            <a:spLocks noGrp="1"/>
          </p:cNvSpPr>
          <p:nvPr>
            <p:ph type="sldNum" sz="quarter" idx="5"/>
          </p:nvPr>
        </p:nvSpPr>
        <p:spPr/>
        <p:txBody>
          <a:bodyPr/>
          <a:lstStyle/>
          <a:p>
            <a:fld id="{C5CB39C3-7704-43B7-896D-E2F268455EEA}" type="slidenum">
              <a:rPr lang="en-US" smtClean="0"/>
              <a:t>36</a:t>
            </a:fld>
            <a:endParaRPr lang="en-US" dirty="0"/>
          </a:p>
        </p:txBody>
      </p:sp>
    </p:spTree>
    <p:extLst>
      <p:ext uri="{BB962C8B-B14F-4D97-AF65-F5344CB8AC3E}">
        <p14:creationId xmlns:p14="http://schemas.microsoft.com/office/powerpoint/2010/main" val="152086309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B15D62-1198-BE3E-7821-22822197BCA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E63A28D-025C-B210-6918-793839809E7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54A38FB-D1A7-5FE6-59D8-10DB2E0C958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A9E6067-E929-C4DE-38BB-EA784FB35CB1}"/>
              </a:ext>
            </a:extLst>
          </p:cNvPr>
          <p:cNvSpPr>
            <a:spLocks noGrp="1"/>
          </p:cNvSpPr>
          <p:nvPr>
            <p:ph type="sldNum" sz="quarter" idx="5"/>
          </p:nvPr>
        </p:nvSpPr>
        <p:spPr/>
        <p:txBody>
          <a:bodyPr/>
          <a:lstStyle/>
          <a:p>
            <a:fld id="{C5CB39C3-7704-43B7-896D-E2F268455EEA}" type="slidenum">
              <a:rPr lang="en-US" smtClean="0"/>
              <a:t>37</a:t>
            </a:fld>
            <a:endParaRPr lang="en-US" dirty="0"/>
          </a:p>
        </p:txBody>
      </p:sp>
    </p:spTree>
    <p:extLst>
      <p:ext uri="{BB962C8B-B14F-4D97-AF65-F5344CB8AC3E}">
        <p14:creationId xmlns:p14="http://schemas.microsoft.com/office/powerpoint/2010/main" val="95367319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3659D6-F303-12DA-18B5-274DE96B320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60BA16-8582-5C04-A275-78A2891C047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2CDB1FC-CDD9-286E-549A-58C910FCDBF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24321CF-D616-44F9-A975-53F9307770F7}"/>
              </a:ext>
            </a:extLst>
          </p:cNvPr>
          <p:cNvSpPr>
            <a:spLocks noGrp="1"/>
          </p:cNvSpPr>
          <p:nvPr>
            <p:ph type="sldNum" sz="quarter" idx="5"/>
          </p:nvPr>
        </p:nvSpPr>
        <p:spPr/>
        <p:txBody>
          <a:bodyPr/>
          <a:lstStyle/>
          <a:p>
            <a:fld id="{C5CB39C3-7704-43B7-896D-E2F268455EEA}" type="slidenum">
              <a:rPr lang="en-US" smtClean="0"/>
              <a:t>38</a:t>
            </a:fld>
            <a:endParaRPr lang="en-US" dirty="0"/>
          </a:p>
        </p:txBody>
      </p:sp>
    </p:spTree>
    <p:extLst>
      <p:ext uri="{BB962C8B-B14F-4D97-AF65-F5344CB8AC3E}">
        <p14:creationId xmlns:p14="http://schemas.microsoft.com/office/powerpoint/2010/main" val="333292313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08BAB0-85D7-918D-A82E-DB62D7C4DF7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13B229-F2EE-7FC0-397F-7A175ABAFF6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C48F4F9-E126-26FA-A010-64B0F86EA7E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66AB8A2-1276-794A-61EB-1197160DFA94}"/>
              </a:ext>
            </a:extLst>
          </p:cNvPr>
          <p:cNvSpPr>
            <a:spLocks noGrp="1"/>
          </p:cNvSpPr>
          <p:nvPr>
            <p:ph type="sldNum" sz="quarter" idx="5"/>
          </p:nvPr>
        </p:nvSpPr>
        <p:spPr/>
        <p:txBody>
          <a:bodyPr/>
          <a:lstStyle/>
          <a:p>
            <a:fld id="{C5CB39C3-7704-43B7-896D-E2F268455EEA}" type="slidenum">
              <a:rPr lang="en-US" smtClean="0"/>
              <a:t>39</a:t>
            </a:fld>
            <a:endParaRPr lang="en-US" dirty="0"/>
          </a:p>
        </p:txBody>
      </p:sp>
    </p:spTree>
    <p:extLst>
      <p:ext uri="{BB962C8B-B14F-4D97-AF65-F5344CB8AC3E}">
        <p14:creationId xmlns:p14="http://schemas.microsoft.com/office/powerpoint/2010/main" val="4318079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CB0783-97F5-D660-DD5E-5F9DB23A46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BE73D5-5269-09A4-2812-1BAE0B38664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C5ACB25-6672-717E-8ECF-075FD13EBA6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0B204AD-FEFB-A10C-5E70-99B939D99DF5}"/>
              </a:ext>
            </a:extLst>
          </p:cNvPr>
          <p:cNvSpPr>
            <a:spLocks noGrp="1"/>
          </p:cNvSpPr>
          <p:nvPr>
            <p:ph type="sldNum" sz="quarter" idx="5"/>
          </p:nvPr>
        </p:nvSpPr>
        <p:spPr/>
        <p:txBody>
          <a:bodyPr/>
          <a:lstStyle/>
          <a:p>
            <a:fld id="{C5CB39C3-7704-43B7-896D-E2F268455EEA}" type="slidenum">
              <a:rPr lang="en-US" smtClean="0"/>
              <a:t>4</a:t>
            </a:fld>
            <a:endParaRPr lang="en-US" dirty="0"/>
          </a:p>
        </p:txBody>
      </p:sp>
    </p:spTree>
    <p:extLst>
      <p:ext uri="{BB962C8B-B14F-4D97-AF65-F5344CB8AC3E}">
        <p14:creationId xmlns:p14="http://schemas.microsoft.com/office/powerpoint/2010/main" val="261184265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FEA997-D85E-FC93-DCB2-3B2BDAE4A06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1DDDF16-13AA-FA15-58B7-B9668D0B6E6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9163F28-AE86-98E7-AA9B-41629854334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BD333D4-3CA6-E609-840D-682481478799}"/>
              </a:ext>
            </a:extLst>
          </p:cNvPr>
          <p:cNvSpPr>
            <a:spLocks noGrp="1"/>
          </p:cNvSpPr>
          <p:nvPr>
            <p:ph type="sldNum" sz="quarter" idx="5"/>
          </p:nvPr>
        </p:nvSpPr>
        <p:spPr/>
        <p:txBody>
          <a:bodyPr/>
          <a:lstStyle/>
          <a:p>
            <a:fld id="{C5CB39C3-7704-43B7-896D-E2F268455EEA}" type="slidenum">
              <a:rPr lang="en-US" smtClean="0"/>
              <a:t>40</a:t>
            </a:fld>
            <a:endParaRPr lang="en-US" dirty="0"/>
          </a:p>
        </p:txBody>
      </p:sp>
    </p:spTree>
    <p:extLst>
      <p:ext uri="{BB962C8B-B14F-4D97-AF65-F5344CB8AC3E}">
        <p14:creationId xmlns:p14="http://schemas.microsoft.com/office/powerpoint/2010/main" val="219607829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07476F-F7CD-F46A-1369-AAFF5EDBA0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B0ABEFE-F0FD-20F6-164F-1CD2F774B36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8A0EA29-9443-F679-9898-3394C807B11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42DDD45-135A-7667-DF86-0A905BBAD70E}"/>
              </a:ext>
            </a:extLst>
          </p:cNvPr>
          <p:cNvSpPr>
            <a:spLocks noGrp="1"/>
          </p:cNvSpPr>
          <p:nvPr>
            <p:ph type="sldNum" sz="quarter" idx="5"/>
          </p:nvPr>
        </p:nvSpPr>
        <p:spPr/>
        <p:txBody>
          <a:bodyPr/>
          <a:lstStyle/>
          <a:p>
            <a:fld id="{C5CB39C3-7704-43B7-896D-E2F268455EEA}" type="slidenum">
              <a:rPr lang="en-US" smtClean="0"/>
              <a:t>41</a:t>
            </a:fld>
            <a:endParaRPr lang="en-US" dirty="0"/>
          </a:p>
        </p:txBody>
      </p:sp>
    </p:spTree>
    <p:extLst>
      <p:ext uri="{BB962C8B-B14F-4D97-AF65-F5344CB8AC3E}">
        <p14:creationId xmlns:p14="http://schemas.microsoft.com/office/powerpoint/2010/main" val="177756892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2C12A0-54A6-17BF-E25A-F2FB7309C9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EB9895-A9ED-39C6-B236-9902719DBAF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B26FE80-90ED-F3AC-DA1C-8154295E5C7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A460EA8-30B7-0BA8-F497-F9FE946B0F4E}"/>
              </a:ext>
            </a:extLst>
          </p:cNvPr>
          <p:cNvSpPr>
            <a:spLocks noGrp="1"/>
          </p:cNvSpPr>
          <p:nvPr>
            <p:ph type="sldNum" sz="quarter" idx="5"/>
          </p:nvPr>
        </p:nvSpPr>
        <p:spPr/>
        <p:txBody>
          <a:bodyPr/>
          <a:lstStyle/>
          <a:p>
            <a:fld id="{C5CB39C3-7704-43B7-896D-E2F268455EEA}" type="slidenum">
              <a:rPr lang="en-US" smtClean="0"/>
              <a:t>42</a:t>
            </a:fld>
            <a:endParaRPr lang="en-US" dirty="0"/>
          </a:p>
        </p:txBody>
      </p:sp>
    </p:spTree>
    <p:extLst>
      <p:ext uri="{BB962C8B-B14F-4D97-AF65-F5344CB8AC3E}">
        <p14:creationId xmlns:p14="http://schemas.microsoft.com/office/powerpoint/2010/main" val="295661060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274CB6-8702-7512-6B5A-D291AA9735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8A8F28B-8D97-F607-8FDA-9B05C5D68B9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DC8B93A-0137-7D7D-F1B8-504131873A6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B885336-FDB1-8AD2-8C79-1BE5FF8376CE}"/>
              </a:ext>
            </a:extLst>
          </p:cNvPr>
          <p:cNvSpPr>
            <a:spLocks noGrp="1"/>
          </p:cNvSpPr>
          <p:nvPr>
            <p:ph type="sldNum" sz="quarter" idx="5"/>
          </p:nvPr>
        </p:nvSpPr>
        <p:spPr/>
        <p:txBody>
          <a:bodyPr/>
          <a:lstStyle/>
          <a:p>
            <a:fld id="{C5CB39C3-7704-43B7-896D-E2F268455EEA}" type="slidenum">
              <a:rPr lang="en-US" smtClean="0"/>
              <a:t>43</a:t>
            </a:fld>
            <a:endParaRPr lang="en-US" dirty="0"/>
          </a:p>
        </p:txBody>
      </p:sp>
    </p:spTree>
    <p:extLst>
      <p:ext uri="{BB962C8B-B14F-4D97-AF65-F5344CB8AC3E}">
        <p14:creationId xmlns:p14="http://schemas.microsoft.com/office/powerpoint/2010/main" val="359217883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49C522-4F17-BEB7-FC13-490D77A248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2686CC0-BD81-107F-3F9B-0B810AB536E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BD36170-0FEC-C7E8-CD74-EEDB5620F40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4665ED4-950E-70F3-7054-9349DDDFA279}"/>
              </a:ext>
            </a:extLst>
          </p:cNvPr>
          <p:cNvSpPr>
            <a:spLocks noGrp="1"/>
          </p:cNvSpPr>
          <p:nvPr>
            <p:ph type="sldNum" sz="quarter" idx="5"/>
          </p:nvPr>
        </p:nvSpPr>
        <p:spPr/>
        <p:txBody>
          <a:bodyPr/>
          <a:lstStyle/>
          <a:p>
            <a:fld id="{C5CB39C3-7704-43B7-896D-E2F268455EEA}" type="slidenum">
              <a:rPr lang="en-US" smtClean="0"/>
              <a:t>44</a:t>
            </a:fld>
            <a:endParaRPr lang="en-US" dirty="0"/>
          </a:p>
        </p:txBody>
      </p:sp>
    </p:spTree>
    <p:extLst>
      <p:ext uri="{BB962C8B-B14F-4D97-AF65-F5344CB8AC3E}">
        <p14:creationId xmlns:p14="http://schemas.microsoft.com/office/powerpoint/2010/main" val="215761730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461978-2E04-A21A-2970-DFFBEDC7B11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6BA957D-6563-36FD-AA85-B9395FAE9BD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FB09020-7E2E-E596-D1B5-BA8990E408F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38E2FF2-725F-452E-8037-6F92CFB31A8F}"/>
              </a:ext>
            </a:extLst>
          </p:cNvPr>
          <p:cNvSpPr>
            <a:spLocks noGrp="1"/>
          </p:cNvSpPr>
          <p:nvPr>
            <p:ph type="sldNum" sz="quarter" idx="5"/>
          </p:nvPr>
        </p:nvSpPr>
        <p:spPr/>
        <p:txBody>
          <a:bodyPr/>
          <a:lstStyle/>
          <a:p>
            <a:fld id="{C5CB39C3-7704-43B7-896D-E2F268455EEA}" type="slidenum">
              <a:rPr lang="en-US" smtClean="0"/>
              <a:t>45</a:t>
            </a:fld>
            <a:endParaRPr lang="en-US" dirty="0"/>
          </a:p>
        </p:txBody>
      </p:sp>
    </p:spTree>
    <p:extLst>
      <p:ext uri="{BB962C8B-B14F-4D97-AF65-F5344CB8AC3E}">
        <p14:creationId xmlns:p14="http://schemas.microsoft.com/office/powerpoint/2010/main" val="141617486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8534CF-7644-72AE-6921-36089A3AE3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B185E7-4466-6AF7-6EA8-7DDAF432997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5D44982-E898-853D-5965-CFAB8697143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DBB17BF-0F7E-B1A2-7D0F-2F097C25FDAB}"/>
              </a:ext>
            </a:extLst>
          </p:cNvPr>
          <p:cNvSpPr>
            <a:spLocks noGrp="1"/>
          </p:cNvSpPr>
          <p:nvPr>
            <p:ph type="sldNum" sz="quarter" idx="5"/>
          </p:nvPr>
        </p:nvSpPr>
        <p:spPr/>
        <p:txBody>
          <a:bodyPr/>
          <a:lstStyle/>
          <a:p>
            <a:fld id="{C5CB39C3-7704-43B7-896D-E2F268455EEA}" type="slidenum">
              <a:rPr lang="en-US" smtClean="0"/>
              <a:t>46</a:t>
            </a:fld>
            <a:endParaRPr lang="en-US" dirty="0"/>
          </a:p>
        </p:txBody>
      </p:sp>
    </p:spTree>
    <p:extLst>
      <p:ext uri="{BB962C8B-B14F-4D97-AF65-F5344CB8AC3E}">
        <p14:creationId xmlns:p14="http://schemas.microsoft.com/office/powerpoint/2010/main" val="178822838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47</a:t>
            </a:fld>
            <a:endParaRPr lang="en-US" dirty="0"/>
          </a:p>
        </p:txBody>
      </p:sp>
    </p:spTree>
    <p:extLst>
      <p:ext uri="{BB962C8B-B14F-4D97-AF65-F5344CB8AC3E}">
        <p14:creationId xmlns:p14="http://schemas.microsoft.com/office/powerpoint/2010/main" val="23854739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AB9CB6-D99E-FB4A-E7CC-8F3043201A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FAA303E-8CDA-D63E-F1CC-33BE1147835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7387BCE-5C27-6E47-EEC2-CA2FBE307CF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F918B0C-B568-C5CD-A2ED-AFBAF17B8EEB}"/>
              </a:ext>
            </a:extLst>
          </p:cNvPr>
          <p:cNvSpPr>
            <a:spLocks noGrp="1"/>
          </p:cNvSpPr>
          <p:nvPr>
            <p:ph type="sldNum" sz="quarter" idx="5"/>
          </p:nvPr>
        </p:nvSpPr>
        <p:spPr/>
        <p:txBody>
          <a:bodyPr/>
          <a:lstStyle/>
          <a:p>
            <a:fld id="{C5CB39C3-7704-43B7-896D-E2F268455EEA}" type="slidenum">
              <a:rPr lang="en-US" smtClean="0"/>
              <a:t>5</a:t>
            </a:fld>
            <a:endParaRPr lang="en-US" dirty="0"/>
          </a:p>
        </p:txBody>
      </p:sp>
    </p:spTree>
    <p:extLst>
      <p:ext uri="{BB962C8B-B14F-4D97-AF65-F5344CB8AC3E}">
        <p14:creationId xmlns:p14="http://schemas.microsoft.com/office/powerpoint/2010/main" val="11403986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8F11E1-6C09-7957-F9E4-9378479B544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7BC8528-4656-DC0D-A00B-EECB0E81C2E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24C4AED-D8DC-A2E8-207F-35295CE0D80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6E12CA9-AD19-896E-8750-913202FE1976}"/>
              </a:ext>
            </a:extLst>
          </p:cNvPr>
          <p:cNvSpPr>
            <a:spLocks noGrp="1"/>
          </p:cNvSpPr>
          <p:nvPr>
            <p:ph type="sldNum" sz="quarter" idx="5"/>
          </p:nvPr>
        </p:nvSpPr>
        <p:spPr/>
        <p:txBody>
          <a:bodyPr/>
          <a:lstStyle/>
          <a:p>
            <a:fld id="{C5CB39C3-7704-43B7-896D-E2F268455EEA}" type="slidenum">
              <a:rPr lang="en-US" smtClean="0"/>
              <a:t>6</a:t>
            </a:fld>
            <a:endParaRPr lang="en-US" dirty="0"/>
          </a:p>
        </p:txBody>
      </p:sp>
    </p:spTree>
    <p:extLst>
      <p:ext uri="{BB962C8B-B14F-4D97-AF65-F5344CB8AC3E}">
        <p14:creationId xmlns:p14="http://schemas.microsoft.com/office/powerpoint/2010/main" val="34303648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EFA258-08C8-2164-28EF-824FE89BEFC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9C6605-45E0-D8CD-D2D9-2DED905ADCE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1515F66-9140-79F9-83D4-02D853569F1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0766392-DCDB-5FD6-C863-276093518C84}"/>
              </a:ext>
            </a:extLst>
          </p:cNvPr>
          <p:cNvSpPr>
            <a:spLocks noGrp="1"/>
          </p:cNvSpPr>
          <p:nvPr>
            <p:ph type="sldNum" sz="quarter" idx="5"/>
          </p:nvPr>
        </p:nvSpPr>
        <p:spPr/>
        <p:txBody>
          <a:bodyPr/>
          <a:lstStyle/>
          <a:p>
            <a:fld id="{C5CB39C3-7704-43B7-896D-E2F268455EEA}" type="slidenum">
              <a:rPr lang="en-US" smtClean="0"/>
              <a:t>7</a:t>
            </a:fld>
            <a:endParaRPr lang="en-US" dirty="0"/>
          </a:p>
        </p:txBody>
      </p:sp>
    </p:spTree>
    <p:extLst>
      <p:ext uri="{BB962C8B-B14F-4D97-AF65-F5344CB8AC3E}">
        <p14:creationId xmlns:p14="http://schemas.microsoft.com/office/powerpoint/2010/main" val="1267445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541507-62B8-49D2-0877-6ED0993CCB3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4BDCE9-91F5-1ECF-6899-5BEFFEB0C55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F359AD-3796-0A98-2139-2001D9951EB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D0BC42F-EFE6-D437-A64D-70E5A772BCC9}"/>
              </a:ext>
            </a:extLst>
          </p:cNvPr>
          <p:cNvSpPr>
            <a:spLocks noGrp="1"/>
          </p:cNvSpPr>
          <p:nvPr>
            <p:ph type="sldNum" sz="quarter" idx="5"/>
          </p:nvPr>
        </p:nvSpPr>
        <p:spPr/>
        <p:txBody>
          <a:bodyPr/>
          <a:lstStyle/>
          <a:p>
            <a:fld id="{C5CB39C3-7704-43B7-896D-E2F268455EEA}" type="slidenum">
              <a:rPr lang="en-US" smtClean="0"/>
              <a:t>8</a:t>
            </a:fld>
            <a:endParaRPr lang="en-US" dirty="0"/>
          </a:p>
        </p:txBody>
      </p:sp>
    </p:spTree>
    <p:extLst>
      <p:ext uri="{BB962C8B-B14F-4D97-AF65-F5344CB8AC3E}">
        <p14:creationId xmlns:p14="http://schemas.microsoft.com/office/powerpoint/2010/main" val="32347735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A7A44A-100D-2779-3693-60D4068857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03B8443-1076-0CE2-5C8B-25ED69F699F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DE00B00-F3BB-9FDC-8968-449CF1F78B7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65F91BF-EC9D-079F-883A-188389BC324D}"/>
              </a:ext>
            </a:extLst>
          </p:cNvPr>
          <p:cNvSpPr>
            <a:spLocks noGrp="1"/>
          </p:cNvSpPr>
          <p:nvPr>
            <p:ph type="sldNum" sz="quarter" idx="5"/>
          </p:nvPr>
        </p:nvSpPr>
        <p:spPr/>
        <p:txBody>
          <a:bodyPr/>
          <a:lstStyle/>
          <a:p>
            <a:fld id="{C5CB39C3-7704-43B7-896D-E2F268455EEA}" type="slidenum">
              <a:rPr lang="en-US" smtClean="0"/>
              <a:t>9</a:t>
            </a:fld>
            <a:endParaRPr lang="en-US" dirty="0"/>
          </a:p>
        </p:txBody>
      </p:sp>
    </p:spTree>
    <p:extLst>
      <p:ext uri="{BB962C8B-B14F-4D97-AF65-F5344CB8AC3E}">
        <p14:creationId xmlns:p14="http://schemas.microsoft.com/office/powerpoint/2010/main" val="17137427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BC9AB8A9-18BE-4EDF-90DD-E48A588FE9E1}" type="datetime1">
              <a:rPr lang="en-US" smtClean="0"/>
              <a:t>1/22/2026</a:t>
            </a:fld>
            <a:endParaRPr lang="en-US" dirty="0"/>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7128DA7F-F6FE-453F-B8BB-1900E7257DA6}" type="slidenum">
              <a:rPr lang="en-US" smtClean="0"/>
              <a:t>‹#›</a:t>
            </a:fld>
            <a:endParaRPr lang="en-US" dirty="0"/>
          </a:p>
        </p:txBody>
      </p:sp>
    </p:spTree>
    <p:extLst>
      <p:ext uri="{BB962C8B-B14F-4D97-AF65-F5344CB8AC3E}">
        <p14:creationId xmlns:p14="http://schemas.microsoft.com/office/powerpoint/2010/main" val="7267998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1C11933-86B0-441A-B639-BD29FDFEFE70}" type="datetime1">
              <a:rPr lang="en-US" smtClean="0"/>
              <a:t>1/22/2026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32902138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74662F02-AFBF-41E7-AC4B-D00C212D7A74}" type="datetime1">
              <a:rPr lang="en-US" smtClean="0"/>
              <a:t>1/22/2026</a:t>
            </a:fld>
            <a:endParaRPr lang="en-US" dirty="0"/>
          </a:p>
        </p:txBody>
      </p:sp>
      <p:sp>
        <p:nvSpPr>
          <p:cNvPr id="5" name="Footer Placeholder 4"/>
          <p:cNvSpPr>
            <a:spLocks noGrp="1"/>
          </p:cNvSpPr>
          <p:nvPr>
            <p:ph type="ftr" sz="quarter" idx="11"/>
          </p:nvPr>
        </p:nvSpPr>
        <p:spPr>
          <a:xfrm>
            <a:off x="774923" y="5951811"/>
            <a:ext cx="7896279" cy="365125"/>
          </a:xfrm>
        </p:spPr>
        <p:txBody>
          <a:bodyPr/>
          <a:lstStyle/>
          <a:p>
            <a:endParaRPr lang="en-US" dirty="0"/>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7128DA7F-F6FE-453F-B8BB-1900E7257DA6}" type="slidenum">
              <a:rPr lang="en-US" smtClean="0"/>
              <a:t>‹#›</a:t>
            </a:fld>
            <a:endParaRPr lang="en-US" dirty="0"/>
          </a:p>
        </p:txBody>
      </p:sp>
    </p:spTree>
    <p:extLst>
      <p:ext uri="{BB962C8B-B14F-4D97-AF65-F5344CB8AC3E}">
        <p14:creationId xmlns:p14="http://schemas.microsoft.com/office/powerpoint/2010/main" val="37293319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One Main Placeholder">
    <p:spTree>
      <p:nvGrpSpPr>
        <p:cNvPr id="1" name=""/>
        <p:cNvGrpSpPr/>
        <p:nvPr/>
      </p:nvGrpSpPr>
      <p:grpSpPr>
        <a:xfrm>
          <a:off x="0" y="0"/>
          <a:ext cx="0" cy="0"/>
          <a:chOff x="0" y="0"/>
          <a:chExt cx="0" cy="0"/>
        </a:xfrm>
      </p:grpSpPr>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457200" y="1276710"/>
            <a:ext cx="11277600" cy="4971691"/>
          </a:xfrm>
          <a:prstGeom prst="rect">
            <a:avLst/>
          </a:prstGeom>
        </p:spPr>
        <p:txBody>
          <a:bodyPr/>
          <a:lstStyle>
            <a:lvl1pPr>
              <a:defRPr/>
            </a:lvl1pPr>
          </a:lstStyle>
          <a:p>
            <a:pPr lvl="0"/>
            <a:r>
              <a:rPr lang="en-US" dirty="0"/>
              <a:t>Slide Content</a:t>
            </a:r>
          </a:p>
          <a:p>
            <a:pPr lvl="1"/>
            <a:r>
              <a:rPr lang="en-US" dirty="0"/>
              <a:t>Second level</a:t>
            </a:r>
          </a:p>
          <a:p>
            <a:pPr lvl="2"/>
            <a:r>
              <a:rPr lang="en-US" dirty="0"/>
              <a:t>Third level</a:t>
            </a:r>
          </a:p>
        </p:txBody>
      </p:sp>
      <p:sp>
        <p:nvSpPr>
          <p:cNvPr id="6" name="Appendix Link">
            <a:extLst>
              <a:ext uri="{FF2B5EF4-FFF2-40B4-BE49-F238E27FC236}">
                <a16:creationId xmlns:a16="http://schemas.microsoft.com/office/drawing/2014/main" id="{B99614B3-68E1-0DE1-8128-450F1A4F3729}"/>
              </a:ext>
            </a:extLst>
          </p:cNvPr>
          <p:cNvSpPr>
            <a:spLocks noGrp="1"/>
          </p:cNvSpPr>
          <p:nvPr>
            <p:ph type="body" sz="quarter" idx="14" hasCustomPrompt="1"/>
          </p:nvPr>
        </p:nvSpPr>
        <p:spPr>
          <a:xfrm>
            <a:off x="4498848" y="6336792"/>
            <a:ext cx="3206496" cy="192024"/>
          </a:xfrm>
        </p:spPr>
        <p:txBody>
          <a:bodyPr anchor="ctr">
            <a:noAutofit/>
          </a:bodyPr>
          <a:lstStyle>
            <a:lvl1pPr algn="ctr">
              <a:defRPr sz="900"/>
            </a:lvl1pPr>
            <a:lvl2pPr>
              <a:defRPr sz="900"/>
            </a:lvl2pPr>
            <a:lvl3pPr>
              <a:defRPr sz="900"/>
            </a:lvl3pPr>
            <a:lvl4pPr>
              <a:defRPr sz="900"/>
            </a:lvl4pPr>
            <a:lvl5pPr>
              <a:defRPr sz="900"/>
            </a:lvl5pPr>
          </a:lstStyle>
          <a:p>
            <a:pPr marL="0" marR="0" lvl="0" indent="0" algn="ct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Add text alternative link, if needed.</a:t>
            </a:r>
          </a:p>
        </p:txBody>
      </p:sp>
      <p:sp>
        <p:nvSpPr>
          <p:cNvPr id="10" name="Image Credit">
            <a:extLst>
              <a:ext uri="{FF2B5EF4-FFF2-40B4-BE49-F238E27FC236}">
                <a16:creationId xmlns:a16="http://schemas.microsoft.com/office/drawing/2014/main" id="{01A60C2A-770F-089E-ED18-3A2EE77616FE}"/>
              </a:ext>
            </a:extLst>
          </p:cNvPr>
          <p:cNvSpPr>
            <a:spLocks noGrp="1"/>
          </p:cNvSpPr>
          <p:nvPr>
            <p:ph type="body" sz="quarter" idx="15" hasCustomPrompt="1"/>
          </p:nvPr>
        </p:nvSpPr>
        <p:spPr>
          <a:xfrm>
            <a:off x="2082800" y="6684264"/>
            <a:ext cx="9296400" cy="173736"/>
          </a:xfrm>
        </p:spPr>
        <p:txBody>
          <a:bodyPr anchor="ctr">
            <a:noAutofit/>
          </a:bodyPr>
          <a:lstStyle>
            <a:lvl1pPr algn="r">
              <a:defRPr sz="800"/>
            </a:lvl1pPr>
            <a:lvl2pPr algn="r">
              <a:defRPr sz="800"/>
            </a:lvl2pPr>
            <a:lvl3pPr algn="r">
              <a:defRPr sz="800"/>
            </a:lvl3pPr>
            <a:lvl4pPr algn="r">
              <a:defRPr sz="800"/>
            </a:lvl4pPr>
            <a:lvl5pPr algn="r">
              <a:defRPr sz="800"/>
            </a:lvl5pPr>
          </a:lstStyle>
          <a:p>
            <a:pPr marL="0" marR="0" lvl="0" indent="0" algn="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p:txBody>
          <a:bodyPr/>
          <a:lstStyle/>
          <a:p>
            <a:fld id="{68151E55-6873-49E2-B8D5-2F265E6F1973}" type="slidenum">
              <a:rPr lang="en-US" smtClean="0"/>
              <a:t>‹#›</a:t>
            </a:fld>
            <a:endParaRPr lang="en-US" dirty="0"/>
          </a:p>
        </p:txBody>
      </p:sp>
    </p:spTree>
    <p:extLst>
      <p:ext uri="{BB962C8B-B14F-4D97-AF65-F5344CB8AC3E}">
        <p14:creationId xmlns:p14="http://schemas.microsoft.com/office/powerpoint/2010/main" val="3283422053"/>
      </p:ext>
    </p:extLst>
  </p:cSld>
  <p:clrMapOvr>
    <a:masterClrMapping/>
  </p:clrMapOvr>
  <p:extLst>
    <p:ext uri="{DCECCB84-F9BA-43D5-87BE-67443E8EF086}">
      <p15:sldGuideLst xmlns:p15="http://schemas.microsoft.com/office/powerpoint/2012/main">
        <p15:guide id="1" pos="2880">
          <p15:clr>
            <a:srgbClr val="FBAE40"/>
          </p15:clr>
        </p15:guide>
        <p15:guide id="2" orient="horz" pos="360">
          <p15:clr>
            <a:srgbClr val="FBAE40"/>
          </p15:clr>
        </p15:guide>
        <p15:guide id="3" pos="264">
          <p15:clr>
            <a:srgbClr val="FBAE40"/>
          </p15:clr>
        </p15:guide>
        <p15:guide id="4" orient="horz" pos="216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One Main Placeholder">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457200" y="304801"/>
            <a:ext cx="11277600" cy="678611"/>
          </a:xfrm>
          <a:prstGeom prst="rect">
            <a:avLst/>
          </a:prstGeom>
        </p:spPr>
        <p:txBody>
          <a:bodyPr anchor="ctr"/>
          <a:lstStyle>
            <a:lvl1pPr>
              <a:defRPr sz="2400"/>
            </a:lvl1pPr>
          </a:lstStyle>
          <a:p>
            <a:r>
              <a:rPr lang="en-US" dirty="0"/>
              <a:t>Slide Title</a:t>
            </a:r>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457200" y="1276710"/>
            <a:ext cx="11277600" cy="4971691"/>
          </a:xfrm>
          <a:prstGeom prst="rect">
            <a:avLst/>
          </a:prstGeom>
        </p:spPr>
        <p:txBody>
          <a:bodyPr/>
          <a:lstStyle>
            <a:lvl1pPr>
              <a:defRPr/>
            </a:lvl1pPr>
          </a:lstStyle>
          <a:p>
            <a:pPr lvl="0"/>
            <a:r>
              <a:rPr lang="en-US" dirty="0"/>
              <a:t>Slide Content</a:t>
            </a:r>
          </a:p>
          <a:p>
            <a:pPr lvl="1"/>
            <a:r>
              <a:rPr lang="en-US" dirty="0"/>
              <a:t>Second level</a:t>
            </a:r>
          </a:p>
          <a:p>
            <a:pPr lvl="2"/>
            <a:r>
              <a:rPr lang="en-US" dirty="0"/>
              <a:t>Third level</a:t>
            </a:r>
          </a:p>
        </p:txBody>
      </p:sp>
      <p:sp>
        <p:nvSpPr>
          <p:cNvPr id="6" name="Appendix Link">
            <a:extLst>
              <a:ext uri="{FF2B5EF4-FFF2-40B4-BE49-F238E27FC236}">
                <a16:creationId xmlns:a16="http://schemas.microsoft.com/office/drawing/2014/main" id="{B99614B3-68E1-0DE1-8128-450F1A4F3729}"/>
              </a:ext>
            </a:extLst>
          </p:cNvPr>
          <p:cNvSpPr>
            <a:spLocks noGrp="1"/>
          </p:cNvSpPr>
          <p:nvPr>
            <p:ph type="body" sz="quarter" idx="14" hasCustomPrompt="1"/>
          </p:nvPr>
        </p:nvSpPr>
        <p:spPr>
          <a:xfrm>
            <a:off x="4498848" y="6336792"/>
            <a:ext cx="3206496" cy="192024"/>
          </a:xfrm>
        </p:spPr>
        <p:txBody>
          <a:bodyPr anchor="ctr">
            <a:noAutofit/>
          </a:bodyPr>
          <a:lstStyle>
            <a:lvl1pPr algn="ctr">
              <a:defRPr sz="900"/>
            </a:lvl1pPr>
            <a:lvl2pPr>
              <a:defRPr sz="900"/>
            </a:lvl2pPr>
            <a:lvl3pPr>
              <a:defRPr sz="900"/>
            </a:lvl3pPr>
            <a:lvl4pPr>
              <a:defRPr sz="900"/>
            </a:lvl4pPr>
            <a:lvl5pPr>
              <a:defRPr sz="900"/>
            </a:lvl5pPr>
          </a:lstStyle>
          <a:p>
            <a:pPr marL="0" marR="0" lvl="0" indent="0" algn="ct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Add text alternative link, if needed.</a:t>
            </a:r>
          </a:p>
        </p:txBody>
      </p:sp>
      <p:sp>
        <p:nvSpPr>
          <p:cNvPr id="10" name="Image Credit">
            <a:extLst>
              <a:ext uri="{FF2B5EF4-FFF2-40B4-BE49-F238E27FC236}">
                <a16:creationId xmlns:a16="http://schemas.microsoft.com/office/drawing/2014/main" id="{01A60C2A-770F-089E-ED18-3A2EE77616FE}"/>
              </a:ext>
            </a:extLst>
          </p:cNvPr>
          <p:cNvSpPr>
            <a:spLocks noGrp="1"/>
          </p:cNvSpPr>
          <p:nvPr>
            <p:ph type="body" sz="quarter" idx="15" hasCustomPrompt="1"/>
          </p:nvPr>
        </p:nvSpPr>
        <p:spPr>
          <a:xfrm>
            <a:off x="2082800" y="6684264"/>
            <a:ext cx="9296400" cy="173736"/>
          </a:xfrm>
        </p:spPr>
        <p:txBody>
          <a:bodyPr anchor="ctr">
            <a:noAutofit/>
          </a:bodyPr>
          <a:lstStyle>
            <a:lvl1pPr algn="r">
              <a:defRPr sz="800"/>
            </a:lvl1pPr>
            <a:lvl2pPr algn="r">
              <a:defRPr sz="800"/>
            </a:lvl2pPr>
            <a:lvl3pPr algn="r">
              <a:defRPr sz="800"/>
            </a:lvl3pPr>
            <a:lvl4pPr algn="r">
              <a:defRPr sz="800"/>
            </a:lvl4pPr>
            <a:lvl5pPr algn="r">
              <a:defRPr sz="800"/>
            </a:lvl5pPr>
          </a:lstStyle>
          <a:p>
            <a:pPr marL="0" marR="0" lvl="0" indent="0" algn="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p:txBody>
          <a:bodyPr/>
          <a:lstStyle/>
          <a:p>
            <a:fld id="{68151E55-6873-49E2-B8D5-2F265E6F1973}" type="slidenum">
              <a:rPr lang="en-US" smtClean="0"/>
              <a:t>‹#›</a:t>
            </a:fld>
            <a:endParaRPr lang="en-US" dirty="0"/>
          </a:p>
        </p:txBody>
      </p:sp>
    </p:spTree>
    <p:extLst>
      <p:ext uri="{BB962C8B-B14F-4D97-AF65-F5344CB8AC3E}">
        <p14:creationId xmlns:p14="http://schemas.microsoft.com/office/powerpoint/2010/main" val="3996726705"/>
      </p:ext>
    </p:extLst>
  </p:cSld>
  <p:clrMapOvr>
    <a:masterClrMapping/>
  </p:clrMapOvr>
  <p:extLst>
    <p:ext uri="{DCECCB84-F9BA-43D5-87BE-67443E8EF086}">
      <p15:sldGuideLst xmlns:p15="http://schemas.microsoft.com/office/powerpoint/2012/main">
        <p15:guide id="1" pos="2880">
          <p15:clr>
            <a:srgbClr val="FBAE40"/>
          </p15:clr>
        </p15:guide>
        <p15:guide id="2" orient="horz" pos="360">
          <p15:clr>
            <a:srgbClr val="FBAE40"/>
          </p15:clr>
        </p15:guide>
        <p15:guide id="3" pos="264">
          <p15:clr>
            <a:srgbClr val="FBAE40"/>
          </p15:clr>
        </p15:guide>
        <p15:guide id="4" orient="horz" pos="216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wo Horizontal Main Placeholders">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457200" y="304801"/>
            <a:ext cx="11277600" cy="678611"/>
          </a:xfrm>
          <a:prstGeom prst="rect">
            <a:avLst/>
          </a:prstGeom>
        </p:spPr>
        <p:txBody>
          <a:bodyPr anchor="ctr"/>
          <a:lstStyle>
            <a:lvl1pPr>
              <a:defRPr sz="2400"/>
            </a:lvl1pPr>
          </a:lstStyle>
          <a:p>
            <a:r>
              <a:rPr lang="en-US" dirty="0"/>
              <a:t>Slide Title</a:t>
            </a:r>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457200" y="1276710"/>
            <a:ext cx="11277600" cy="2838091"/>
          </a:xfrm>
          <a:prstGeom prst="rect">
            <a:avLst/>
          </a:prstGeom>
        </p:spPr>
        <p:txBody>
          <a:bodyPr/>
          <a:lstStyle>
            <a:lvl1pPr>
              <a:defRPr/>
            </a:lvl1pPr>
          </a:lstStyle>
          <a:p>
            <a:pPr lvl="0"/>
            <a:r>
              <a:rPr lang="en-US" dirty="0"/>
              <a:t>Slide Content</a:t>
            </a:r>
          </a:p>
          <a:p>
            <a:pPr lvl="1"/>
            <a:r>
              <a:rPr lang="en-US" dirty="0"/>
              <a:t>Second level</a:t>
            </a:r>
          </a:p>
          <a:p>
            <a:pPr lvl="2"/>
            <a:r>
              <a:rPr lang="en-US" dirty="0"/>
              <a:t>Third level</a:t>
            </a:r>
          </a:p>
        </p:txBody>
      </p:sp>
      <p:sp>
        <p:nvSpPr>
          <p:cNvPr id="6" name="Content Placeholder 2">
            <a:extLst>
              <a:ext uri="{FF2B5EF4-FFF2-40B4-BE49-F238E27FC236}">
                <a16:creationId xmlns:a16="http://schemas.microsoft.com/office/drawing/2014/main" id="{0B2D170F-7AF9-40BB-A11B-08474DF5C3AA}"/>
              </a:ext>
            </a:extLst>
          </p:cNvPr>
          <p:cNvSpPr>
            <a:spLocks noGrp="1"/>
          </p:cNvSpPr>
          <p:nvPr>
            <p:ph sz="quarter" idx="14" hasCustomPrompt="1"/>
          </p:nvPr>
        </p:nvSpPr>
        <p:spPr>
          <a:xfrm>
            <a:off x="457200" y="4343400"/>
            <a:ext cx="11277600" cy="1905000"/>
          </a:xfrm>
        </p:spPr>
        <p:txBody>
          <a:bodyPr/>
          <a:lstStyle>
            <a:lvl1pPr>
              <a:defRPr/>
            </a:lvl1pPr>
            <a:lvl4pPr marL="455613" indent="0">
              <a:buNone/>
              <a:defRPr/>
            </a:lvl4pPr>
          </a:lstStyle>
          <a:p>
            <a:pPr lvl="0"/>
            <a:r>
              <a:rPr lang="en-US" dirty="0"/>
              <a:t>Slide Content 2</a:t>
            </a:r>
          </a:p>
          <a:p>
            <a:pPr lvl="1"/>
            <a:r>
              <a:rPr lang="en-US" dirty="0"/>
              <a:t>Second level</a:t>
            </a:r>
          </a:p>
          <a:p>
            <a:pPr lvl="2"/>
            <a:r>
              <a:rPr lang="en-US" dirty="0"/>
              <a:t>Third level</a:t>
            </a:r>
          </a:p>
        </p:txBody>
      </p:sp>
      <p:sp>
        <p:nvSpPr>
          <p:cNvPr id="4" name="Appendix Link">
            <a:extLst>
              <a:ext uri="{FF2B5EF4-FFF2-40B4-BE49-F238E27FC236}">
                <a16:creationId xmlns:a16="http://schemas.microsoft.com/office/drawing/2014/main" id="{2D4455DD-B128-CECB-404F-2A75BE70BFFF}"/>
              </a:ext>
            </a:extLst>
          </p:cNvPr>
          <p:cNvSpPr>
            <a:spLocks noGrp="1"/>
          </p:cNvSpPr>
          <p:nvPr>
            <p:ph type="body" sz="quarter" idx="15" hasCustomPrompt="1"/>
          </p:nvPr>
        </p:nvSpPr>
        <p:spPr>
          <a:xfrm>
            <a:off x="4498848" y="6336792"/>
            <a:ext cx="3206496" cy="192024"/>
          </a:xfrm>
        </p:spPr>
        <p:txBody>
          <a:bodyPr anchor="ctr">
            <a:noAutofit/>
          </a:bodyPr>
          <a:lstStyle>
            <a:lvl1pPr algn="ctr">
              <a:defRPr sz="900"/>
            </a:lvl1pPr>
            <a:lvl2pPr>
              <a:defRPr sz="900"/>
            </a:lvl2pPr>
            <a:lvl3pPr>
              <a:defRPr sz="900"/>
            </a:lvl3pPr>
            <a:lvl4pPr>
              <a:defRPr sz="900"/>
            </a:lvl4pPr>
            <a:lvl5pPr>
              <a:defRPr sz="900"/>
            </a:lvl5pPr>
          </a:lstStyle>
          <a:p>
            <a:pPr marL="0" marR="0" lvl="0" indent="0" algn="ct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Add text alternative link, if needed.</a:t>
            </a:r>
          </a:p>
        </p:txBody>
      </p:sp>
      <p:sp>
        <p:nvSpPr>
          <p:cNvPr id="8" name="Image Credit">
            <a:extLst>
              <a:ext uri="{FF2B5EF4-FFF2-40B4-BE49-F238E27FC236}">
                <a16:creationId xmlns:a16="http://schemas.microsoft.com/office/drawing/2014/main" id="{79309574-D610-BFFB-5373-96999640699F}"/>
              </a:ext>
            </a:extLst>
          </p:cNvPr>
          <p:cNvSpPr>
            <a:spLocks noGrp="1"/>
          </p:cNvSpPr>
          <p:nvPr>
            <p:ph type="body" sz="quarter" idx="16" hasCustomPrompt="1"/>
          </p:nvPr>
        </p:nvSpPr>
        <p:spPr>
          <a:xfrm>
            <a:off x="2082800" y="6684264"/>
            <a:ext cx="9296400" cy="173736"/>
          </a:xfrm>
        </p:spPr>
        <p:txBody>
          <a:bodyPr anchor="ctr">
            <a:noAutofit/>
          </a:bodyPr>
          <a:lstStyle>
            <a:lvl1pPr algn="r">
              <a:defRPr sz="800"/>
            </a:lvl1pPr>
            <a:lvl2pPr algn="r">
              <a:defRPr sz="800"/>
            </a:lvl2pPr>
            <a:lvl3pPr algn="r">
              <a:defRPr sz="800"/>
            </a:lvl3pPr>
            <a:lvl4pPr algn="r">
              <a:defRPr sz="800"/>
            </a:lvl4pPr>
            <a:lvl5pPr algn="r">
              <a:defRPr sz="800"/>
            </a:lvl5pPr>
          </a:lstStyle>
          <a:p>
            <a:pPr marL="0" marR="0" lvl="0" indent="0" algn="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p:txBody>
          <a:bodyPr/>
          <a:lstStyle/>
          <a:p>
            <a:fld id="{68151E55-6873-49E2-B8D5-2F265E6F1973}" type="slidenum">
              <a:rPr lang="en-US" smtClean="0"/>
              <a:t>‹#›</a:t>
            </a:fld>
            <a:endParaRPr lang="en-US" dirty="0"/>
          </a:p>
        </p:txBody>
      </p:sp>
    </p:spTree>
    <p:extLst>
      <p:ext uri="{BB962C8B-B14F-4D97-AF65-F5344CB8AC3E}">
        <p14:creationId xmlns:p14="http://schemas.microsoft.com/office/powerpoint/2010/main" val="2723522197"/>
      </p:ext>
    </p:extLst>
  </p:cSld>
  <p:clrMapOvr>
    <a:masterClrMapping/>
  </p:clrMapOvr>
  <p:extLst>
    <p:ext uri="{DCECCB84-F9BA-43D5-87BE-67443E8EF086}">
      <p15:sldGuideLst xmlns:p15="http://schemas.microsoft.com/office/powerpoint/2012/main">
        <p15:guide id="1" orient="horz" pos="2592">
          <p15:clr>
            <a:srgbClr val="FBAE40"/>
          </p15:clr>
        </p15:guide>
        <p15:guide id="2" orient="horz" pos="2736">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wo Comparison Placeholders">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457200" y="304801"/>
            <a:ext cx="11277600" cy="678611"/>
          </a:xfrm>
          <a:prstGeom prst="rect">
            <a:avLst/>
          </a:prstGeom>
        </p:spPr>
        <p:txBody>
          <a:bodyPr anchor="ctr"/>
          <a:lstStyle>
            <a:lvl1pPr>
              <a:defRPr sz="2400"/>
            </a:lvl1pPr>
          </a:lstStyle>
          <a:p>
            <a:r>
              <a:rPr lang="en-US" dirty="0"/>
              <a:t>Slide Title</a:t>
            </a:r>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457200" y="1276710"/>
            <a:ext cx="5435600" cy="4971691"/>
          </a:xfrm>
          <a:prstGeom prst="rect">
            <a:avLst/>
          </a:prstGeom>
        </p:spPr>
        <p:txBody>
          <a:bodyPr/>
          <a:lstStyle>
            <a:lvl1pPr>
              <a:defRPr/>
            </a:lvl1pPr>
          </a:lstStyle>
          <a:p>
            <a:pPr lvl="0"/>
            <a:r>
              <a:rPr lang="en-US" dirty="0"/>
              <a:t>Slide Content</a:t>
            </a:r>
          </a:p>
          <a:p>
            <a:pPr lvl="1"/>
            <a:r>
              <a:rPr lang="en-US" dirty="0"/>
              <a:t>Second level</a:t>
            </a:r>
          </a:p>
          <a:p>
            <a:pPr lvl="2"/>
            <a:r>
              <a:rPr lang="en-US" dirty="0"/>
              <a:t>Third level</a:t>
            </a:r>
          </a:p>
        </p:txBody>
      </p:sp>
      <p:sp>
        <p:nvSpPr>
          <p:cNvPr id="6" name="Content Placeholder 2">
            <a:extLst>
              <a:ext uri="{FF2B5EF4-FFF2-40B4-BE49-F238E27FC236}">
                <a16:creationId xmlns:a16="http://schemas.microsoft.com/office/drawing/2014/main" id="{0B2D170F-7AF9-40BB-A11B-08474DF5C3AA}"/>
              </a:ext>
            </a:extLst>
          </p:cNvPr>
          <p:cNvSpPr>
            <a:spLocks noGrp="1"/>
          </p:cNvSpPr>
          <p:nvPr>
            <p:ph sz="quarter" idx="14" hasCustomPrompt="1"/>
          </p:nvPr>
        </p:nvSpPr>
        <p:spPr>
          <a:xfrm>
            <a:off x="6299200" y="1280160"/>
            <a:ext cx="5435600" cy="4991100"/>
          </a:xfrm>
        </p:spPr>
        <p:txBody>
          <a:bodyPr/>
          <a:lstStyle>
            <a:lvl1pPr>
              <a:defRPr/>
            </a:lvl1pPr>
          </a:lstStyle>
          <a:p>
            <a:pPr lvl="0"/>
            <a:r>
              <a:rPr lang="en-US" dirty="0"/>
              <a:t>Slide Content 2</a:t>
            </a:r>
          </a:p>
          <a:p>
            <a:pPr lvl="1"/>
            <a:r>
              <a:rPr lang="en-US" dirty="0"/>
              <a:t>Second level</a:t>
            </a:r>
          </a:p>
          <a:p>
            <a:pPr lvl="2"/>
            <a:r>
              <a:rPr lang="en-US" dirty="0"/>
              <a:t>Third level</a:t>
            </a:r>
          </a:p>
        </p:txBody>
      </p:sp>
      <p:sp>
        <p:nvSpPr>
          <p:cNvPr id="4" name="Appendix Link">
            <a:extLst>
              <a:ext uri="{FF2B5EF4-FFF2-40B4-BE49-F238E27FC236}">
                <a16:creationId xmlns:a16="http://schemas.microsoft.com/office/drawing/2014/main" id="{68583DF4-3680-1BFA-EEF3-AB9E3536D2C7}"/>
              </a:ext>
            </a:extLst>
          </p:cNvPr>
          <p:cNvSpPr>
            <a:spLocks noGrp="1"/>
          </p:cNvSpPr>
          <p:nvPr>
            <p:ph type="body" sz="quarter" idx="15" hasCustomPrompt="1"/>
          </p:nvPr>
        </p:nvSpPr>
        <p:spPr>
          <a:xfrm>
            <a:off x="4498848" y="6336792"/>
            <a:ext cx="3206496" cy="192024"/>
          </a:xfrm>
        </p:spPr>
        <p:txBody>
          <a:bodyPr anchor="ctr">
            <a:noAutofit/>
          </a:bodyPr>
          <a:lstStyle>
            <a:lvl1pPr algn="ctr">
              <a:defRPr sz="900"/>
            </a:lvl1pPr>
            <a:lvl2pPr>
              <a:defRPr sz="900"/>
            </a:lvl2pPr>
            <a:lvl3pPr>
              <a:defRPr sz="900"/>
            </a:lvl3pPr>
            <a:lvl4pPr>
              <a:defRPr sz="900"/>
            </a:lvl4pPr>
            <a:lvl5pPr>
              <a:defRPr sz="900"/>
            </a:lvl5pPr>
          </a:lstStyle>
          <a:p>
            <a:pPr marL="0" marR="0" lvl="0" indent="0" algn="ct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Add text alternative link, if needed.</a:t>
            </a:r>
          </a:p>
        </p:txBody>
      </p:sp>
      <p:sp>
        <p:nvSpPr>
          <p:cNvPr id="8" name="Image Credit">
            <a:extLst>
              <a:ext uri="{FF2B5EF4-FFF2-40B4-BE49-F238E27FC236}">
                <a16:creationId xmlns:a16="http://schemas.microsoft.com/office/drawing/2014/main" id="{D1776C0A-7638-5444-47F7-AC1D483DCB49}"/>
              </a:ext>
            </a:extLst>
          </p:cNvPr>
          <p:cNvSpPr>
            <a:spLocks noGrp="1"/>
          </p:cNvSpPr>
          <p:nvPr>
            <p:ph type="body" sz="quarter" idx="16" hasCustomPrompt="1"/>
          </p:nvPr>
        </p:nvSpPr>
        <p:spPr>
          <a:xfrm>
            <a:off x="2082800" y="6684264"/>
            <a:ext cx="9296400" cy="173736"/>
          </a:xfrm>
        </p:spPr>
        <p:txBody>
          <a:bodyPr anchor="ctr">
            <a:noAutofit/>
          </a:bodyPr>
          <a:lstStyle>
            <a:lvl1pPr algn="r">
              <a:defRPr sz="800"/>
            </a:lvl1pPr>
            <a:lvl2pPr algn="r">
              <a:defRPr sz="800"/>
            </a:lvl2pPr>
            <a:lvl3pPr algn="r">
              <a:defRPr sz="800"/>
            </a:lvl3pPr>
            <a:lvl4pPr algn="r">
              <a:defRPr sz="800"/>
            </a:lvl4pPr>
            <a:lvl5pPr algn="r">
              <a:defRPr sz="800"/>
            </a:lvl5pPr>
          </a:lstStyle>
          <a:p>
            <a:pPr marL="0" marR="0" lvl="0" indent="0" algn="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p:txBody>
          <a:bodyPr/>
          <a:lstStyle/>
          <a:p>
            <a:fld id="{68151E55-6873-49E2-B8D5-2F265E6F1973}" type="slidenum">
              <a:rPr lang="en-US" smtClean="0"/>
              <a:t>‹#›</a:t>
            </a:fld>
            <a:endParaRPr lang="en-US" dirty="0"/>
          </a:p>
        </p:txBody>
      </p:sp>
    </p:spTree>
    <p:extLst>
      <p:ext uri="{BB962C8B-B14F-4D97-AF65-F5344CB8AC3E}">
        <p14:creationId xmlns:p14="http://schemas.microsoft.com/office/powerpoint/2010/main" val="1920969978"/>
      </p:ext>
    </p:extLst>
  </p:cSld>
  <p:clrMapOvr>
    <a:masterClrMapping/>
  </p:clrMapOvr>
  <p:extLst>
    <p:ext uri="{DCECCB84-F9BA-43D5-87BE-67443E8EF086}">
      <p15:sldGuideLst xmlns:p15="http://schemas.microsoft.com/office/powerpoint/2012/main">
        <p15:guide id="1" orient="horz" pos="2592">
          <p15:clr>
            <a:srgbClr val="FBAE40"/>
          </p15:clr>
        </p15:guide>
        <p15:guide id="2" orient="horz" pos="2736">
          <p15:clr>
            <a:srgbClr val="FBAE40"/>
          </p15:clr>
        </p15:guide>
        <p15:guide id="3" pos="2880">
          <p15:clr>
            <a:srgbClr val="FBAE40"/>
          </p15:clr>
        </p15:guide>
        <p15:guide id="4" pos="2976">
          <p15:clr>
            <a:srgbClr val="FBAE40"/>
          </p15:clr>
        </p15:guide>
        <p15:guide id="5" pos="2784">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One Main One Secondary">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457200" y="304801"/>
            <a:ext cx="11277600" cy="678611"/>
          </a:xfrm>
          <a:prstGeom prst="rect">
            <a:avLst/>
          </a:prstGeom>
        </p:spPr>
        <p:txBody>
          <a:bodyPr anchor="ctr"/>
          <a:lstStyle>
            <a:lvl1pPr>
              <a:defRPr sz="2400"/>
            </a:lvl1pPr>
          </a:lstStyle>
          <a:p>
            <a:r>
              <a:rPr lang="en-US" dirty="0"/>
              <a:t>Slide Title</a:t>
            </a:r>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457200" y="1280161"/>
            <a:ext cx="7721600" cy="4971691"/>
          </a:xfrm>
          <a:prstGeom prst="rect">
            <a:avLst/>
          </a:prstGeom>
        </p:spPr>
        <p:txBody>
          <a:bodyPr/>
          <a:lstStyle>
            <a:lvl1pPr>
              <a:defRPr/>
            </a:lvl1pPr>
          </a:lstStyle>
          <a:p>
            <a:pPr lvl="0"/>
            <a:r>
              <a:rPr lang="en-US" dirty="0"/>
              <a:t>Slide Content</a:t>
            </a:r>
          </a:p>
          <a:p>
            <a:pPr lvl="1"/>
            <a:r>
              <a:rPr lang="en-US" dirty="0"/>
              <a:t>Second level</a:t>
            </a:r>
          </a:p>
          <a:p>
            <a:pPr lvl="2"/>
            <a:r>
              <a:rPr lang="en-US" dirty="0"/>
              <a:t>Third level</a:t>
            </a:r>
          </a:p>
        </p:txBody>
      </p:sp>
      <p:sp>
        <p:nvSpPr>
          <p:cNvPr id="6" name="Content Placeholder 2">
            <a:extLst>
              <a:ext uri="{FF2B5EF4-FFF2-40B4-BE49-F238E27FC236}">
                <a16:creationId xmlns:a16="http://schemas.microsoft.com/office/drawing/2014/main" id="{0B2D170F-7AF9-40BB-A11B-08474DF5C3AA}"/>
              </a:ext>
            </a:extLst>
          </p:cNvPr>
          <p:cNvSpPr>
            <a:spLocks noGrp="1"/>
          </p:cNvSpPr>
          <p:nvPr>
            <p:ph sz="quarter" idx="14" hasCustomPrompt="1"/>
          </p:nvPr>
        </p:nvSpPr>
        <p:spPr>
          <a:xfrm>
            <a:off x="8557403" y="1280160"/>
            <a:ext cx="3177396" cy="4991100"/>
          </a:xfrm>
        </p:spPr>
        <p:txBody>
          <a:bodyPr/>
          <a:lstStyle>
            <a:lvl1pPr>
              <a:defRPr/>
            </a:lvl1pPr>
          </a:lstStyle>
          <a:p>
            <a:pPr lvl="0"/>
            <a:r>
              <a:rPr lang="en-US" dirty="0"/>
              <a:t>Slide Content 2</a:t>
            </a:r>
          </a:p>
          <a:p>
            <a:pPr lvl="1"/>
            <a:r>
              <a:rPr lang="en-US" dirty="0"/>
              <a:t>Second level</a:t>
            </a:r>
          </a:p>
          <a:p>
            <a:pPr lvl="2"/>
            <a:r>
              <a:rPr lang="en-US" dirty="0"/>
              <a:t>Third level</a:t>
            </a:r>
          </a:p>
        </p:txBody>
      </p:sp>
      <p:sp>
        <p:nvSpPr>
          <p:cNvPr id="4" name="Appendix Link">
            <a:extLst>
              <a:ext uri="{FF2B5EF4-FFF2-40B4-BE49-F238E27FC236}">
                <a16:creationId xmlns:a16="http://schemas.microsoft.com/office/drawing/2014/main" id="{C7C4A88E-C6C1-9C26-54D3-56A7322E0B94}"/>
              </a:ext>
            </a:extLst>
          </p:cNvPr>
          <p:cNvSpPr>
            <a:spLocks noGrp="1"/>
          </p:cNvSpPr>
          <p:nvPr>
            <p:ph type="body" sz="quarter" idx="15" hasCustomPrompt="1"/>
          </p:nvPr>
        </p:nvSpPr>
        <p:spPr>
          <a:xfrm>
            <a:off x="4498848" y="6336792"/>
            <a:ext cx="3206496" cy="192024"/>
          </a:xfrm>
        </p:spPr>
        <p:txBody>
          <a:bodyPr anchor="ctr">
            <a:noAutofit/>
          </a:bodyPr>
          <a:lstStyle>
            <a:lvl1pPr algn="ctr">
              <a:defRPr sz="900"/>
            </a:lvl1pPr>
            <a:lvl2pPr>
              <a:defRPr sz="900"/>
            </a:lvl2pPr>
            <a:lvl3pPr>
              <a:defRPr sz="900"/>
            </a:lvl3pPr>
            <a:lvl4pPr>
              <a:defRPr sz="900"/>
            </a:lvl4pPr>
            <a:lvl5pPr>
              <a:defRPr sz="900"/>
            </a:lvl5pPr>
          </a:lstStyle>
          <a:p>
            <a:pPr marL="0" marR="0" lvl="0" indent="0" algn="ct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Add text alternative link, if needed.</a:t>
            </a:r>
          </a:p>
        </p:txBody>
      </p:sp>
      <p:sp>
        <p:nvSpPr>
          <p:cNvPr id="8" name="Image Credit">
            <a:extLst>
              <a:ext uri="{FF2B5EF4-FFF2-40B4-BE49-F238E27FC236}">
                <a16:creationId xmlns:a16="http://schemas.microsoft.com/office/drawing/2014/main" id="{4774A48E-4907-6467-DBA3-7082350CDF85}"/>
              </a:ext>
            </a:extLst>
          </p:cNvPr>
          <p:cNvSpPr>
            <a:spLocks noGrp="1"/>
          </p:cNvSpPr>
          <p:nvPr>
            <p:ph type="body" sz="quarter" idx="16" hasCustomPrompt="1"/>
          </p:nvPr>
        </p:nvSpPr>
        <p:spPr>
          <a:xfrm>
            <a:off x="2082800" y="6684264"/>
            <a:ext cx="9296400" cy="173736"/>
          </a:xfrm>
        </p:spPr>
        <p:txBody>
          <a:bodyPr anchor="ctr">
            <a:noAutofit/>
          </a:bodyPr>
          <a:lstStyle>
            <a:lvl1pPr algn="r">
              <a:defRPr sz="800"/>
            </a:lvl1pPr>
            <a:lvl2pPr algn="r">
              <a:defRPr sz="800"/>
            </a:lvl2pPr>
            <a:lvl3pPr algn="r">
              <a:defRPr sz="800"/>
            </a:lvl3pPr>
            <a:lvl4pPr algn="r">
              <a:defRPr sz="800"/>
            </a:lvl4pPr>
            <a:lvl5pPr algn="r">
              <a:defRPr sz="800"/>
            </a:lvl5pPr>
          </a:lstStyle>
          <a:p>
            <a:pPr marL="0" marR="0" lvl="0" indent="0" algn="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p:txBody>
          <a:bodyPr/>
          <a:lstStyle/>
          <a:p>
            <a:fld id="{68151E55-6873-49E2-B8D5-2F265E6F1973}" type="slidenum">
              <a:rPr lang="en-US" smtClean="0"/>
              <a:t>‹#›</a:t>
            </a:fld>
            <a:endParaRPr lang="en-US" dirty="0"/>
          </a:p>
        </p:txBody>
      </p:sp>
    </p:spTree>
    <p:extLst>
      <p:ext uri="{BB962C8B-B14F-4D97-AF65-F5344CB8AC3E}">
        <p14:creationId xmlns:p14="http://schemas.microsoft.com/office/powerpoint/2010/main" val="3005291951"/>
      </p:ext>
    </p:extLst>
  </p:cSld>
  <p:clrMapOvr>
    <a:masterClrMapping/>
  </p:clrMapOvr>
  <p:extLst>
    <p:ext uri="{DCECCB84-F9BA-43D5-87BE-67443E8EF086}">
      <p15:sldGuideLst xmlns:p15="http://schemas.microsoft.com/office/powerpoint/2012/main">
        <p15:guide id="1" orient="horz" pos="2592">
          <p15:clr>
            <a:srgbClr val="FBAE40"/>
          </p15:clr>
        </p15:guide>
        <p15:guide id="2" orient="horz" pos="2736">
          <p15:clr>
            <a:srgbClr val="FBAE40"/>
          </p15:clr>
        </p15:guide>
        <p15:guide id="4" pos="4032">
          <p15:clr>
            <a:srgbClr val="FBAE40"/>
          </p15:clr>
        </p15:guide>
        <p15:guide id="5" pos="3864">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hree with Third as Accent">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457200" y="304801"/>
            <a:ext cx="11277600" cy="678611"/>
          </a:xfrm>
          <a:prstGeom prst="rect">
            <a:avLst/>
          </a:prstGeom>
        </p:spPr>
        <p:txBody>
          <a:bodyPr anchor="ctr"/>
          <a:lstStyle>
            <a:lvl1pPr>
              <a:defRPr sz="2400"/>
            </a:lvl1pPr>
          </a:lstStyle>
          <a:p>
            <a:r>
              <a:rPr lang="en-US" dirty="0"/>
              <a:t>Slide Title</a:t>
            </a:r>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457200" y="1276710"/>
            <a:ext cx="11277600" cy="2838091"/>
          </a:xfrm>
          <a:prstGeom prst="rect">
            <a:avLst/>
          </a:prstGeom>
        </p:spPr>
        <p:txBody>
          <a:bodyPr/>
          <a:lstStyle>
            <a:lvl1pPr>
              <a:defRPr/>
            </a:lvl1pPr>
          </a:lstStyle>
          <a:p>
            <a:pPr lvl="0"/>
            <a:r>
              <a:rPr lang="en-US" dirty="0"/>
              <a:t>Slide Content</a:t>
            </a:r>
          </a:p>
          <a:p>
            <a:pPr lvl="1"/>
            <a:r>
              <a:rPr lang="en-US" dirty="0"/>
              <a:t>Second level</a:t>
            </a:r>
          </a:p>
          <a:p>
            <a:pPr lvl="2"/>
            <a:r>
              <a:rPr lang="en-US" dirty="0"/>
              <a:t>Third level</a:t>
            </a:r>
          </a:p>
        </p:txBody>
      </p:sp>
      <p:sp>
        <p:nvSpPr>
          <p:cNvPr id="6" name="Content Placeholder 2">
            <a:extLst>
              <a:ext uri="{FF2B5EF4-FFF2-40B4-BE49-F238E27FC236}">
                <a16:creationId xmlns:a16="http://schemas.microsoft.com/office/drawing/2014/main" id="{0B2D170F-7AF9-40BB-A11B-08474DF5C3AA}"/>
              </a:ext>
            </a:extLst>
          </p:cNvPr>
          <p:cNvSpPr>
            <a:spLocks noGrp="1"/>
          </p:cNvSpPr>
          <p:nvPr>
            <p:ph sz="quarter" idx="14" hasCustomPrompt="1"/>
          </p:nvPr>
        </p:nvSpPr>
        <p:spPr>
          <a:xfrm>
            <a:off x="457201" y="4343400"/>
            <a:ext cx="7721600" cy="1905000"/>
          </a:xfrm>
        </p:spPr>
        <p:txBody>
          <a:bodyPr/>
          <a:lstStyle>
            <a:lvl1pPr>
              <a:defRPr/>
            </a:lvl1pPr>
          </a:lstStyle>
          <a:p>
            <a:pPr lvl="0"/>
            <a:r>
              <a:rPr lang="en-US" dirty="0"/>
              <a:t>Slide Content 2</a:t>
            </a:r>
          </a:p>
          <a:p>
            <a:pPr lvl="1"/>
            <a:r>
              <a:rPr lang="en-US" dirty="0"/>
              <a:t>Second level</a:t>
            </a:r>
          </a:p>
          <a:p>
            <a:pPr lvl="2"/>
            <a:r>
              <a:rPr lang="en-US" dirty="0"/>
              <a:t>Third level</a:t>
            </a:r>
          </a:p>
        </p:txBody>
      </p:sp>
      <p:sp>
        <p:nvSpPr>
          <p:cNvPr id="8" name="Content Placeholder 3">
            <a:extLst>
              <a:ext uri="{FF2B5EF4-FFF2-40B4-BE49-F238E27FC236}">
                <a16:creationId xmlns:a16="http://schemas.microsoft.com/office/drawing/2014/main" id="{22432755-BCF5-451F-968D-CFFD10D87BE2}"/>
              </a:ext>
            </a:extLst>
          </p:cNvPr>
          <p:cNvSpPr>
            <a:spLocks noGrp="1"/>
          </p:cNvSpPr>
          <p:nvPr>
            <p:ph sz="quarter" idx="15" hasCustomPrompt="1"/>
          </p:nvPr>
        </p:nvSpPr>
        <p:spPr>
          <a:xfrm>
            <a:off x="8534400" y="4343400"/>
            <a:ext cx="3200400" cy="1905000"/>
          </a:xfrm>
        </p:spPr>
        <p:txBody>
          <a:bodyPr/>
          <a:lstStyle>
            <a:lvl1pPr>
              <a:defRPr/>
            </a:lvl1pPr>
          </a:lstStyle>
          <a:p>
            <a:pPr lvl="0"/>
            <a:r>
              <a:rPr lang="en-US" dirty="0"/>
              <a:t>Slide Content 3</a:t>
            </a:r>
          </a:p>
          <a:p>
            <a:pPr lvl="1"/>
            <a:r>
              <a:rPr lang="en-US" dirty="0"/>
              <a:t>Second level</a:t>
            </a:r>
          </a:p>
          <a:p>
            <a:pPr lvl="2"/>
            <a:r>
              <a:rPr lang="en-US" dirty="0"/>
              <a:t>Third level</a:t>
            </a:r>
          </a:p>
        </p:txBody>
      </p:sp>
      <p:sp>
        <p:nvSpPr>
          <p:cNvPr id="4" name="Appendix Link">
            <a:extLst>
              <a:ext uri="{FF2B5EF4-FFF2-40B4-BE49-F238E27FC236}">
                <a16:creationId xmlns:a16="http://schemas.microsoft.com/office/drawing/2014/main" id="{440D52BF-78D2-BC33-D8BC-6EC31F5A606D}"/>
              </a:ext>
            </a:extLst>
          </p:cNvPr>
          <p:cNvSpPr>
            <a:spLocks noGrp="1"/>
          </p:cNvSpPr>
          <p:nvPr>
            <p:ph type="body" sz="quarter" idx="16" hasCustomPrompt="1"/>
          </p:nvPr>
        </p:nvSpPr>
        <p:spPr>
          <a:xfrm>
            <a:off x="4498848" y="6336792"/>
            <a:ext cx="3206496" cy="192024"/>
          </a:xfrm>
        </p:spPr>
        <p:txBody>
          <a:bodyPr anchor="ctr">
            <a:noAutofit/>
          </a:bodyPr>
          <a:lstStyle>
            <a:lvl1pPr algn="ctr">
              <a:defRPr sz="900"/>
            </a:lvl1pPr>
            <a:lvl2pPr>
              <a:defRPr sz="900"/>
            </a:lvl2pPr>
            <a:lvl3pPr>
              <a:defRPr sz="900"/>
            </a:lvl3pPr>
            <a:lvl4pPr>
              <a:defRPr sz="900"/>
            </a:lvl4pPr>
            <a:lvl5pPr>
              <a:defRPr sz="900"/>
            </a:lvl5pPr>
          </a:lstStyle>
          <a:p>
            <a:pPr marL="0" marR="0" lvl="0" indent="0" algn="ct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Add text alternative link, if needed.</a:t>
            </a:r>
          </a:p>
        </p:txBody>
      </p:sp>
      <p:sp>
        <p:nvSpPr>
          <p:cNvPr id="10" name="Image Credit">
            <a:extLst>
              <a:ext uri="{FF2B5EF4-FFF2-40B4-BE49-F238E27FC236}">
                <a16:creationId xmlns:a16="http://schemas.microsoft.com/office/drawing/2014/main" id="{AE400176-E509-870D-D3BF-2E071B2553D4}"/>
              </a:ext>
            </a:extLst>
          </p:cNvPr>
          <p:cNvSpPr>
            <a:spLocks noGrp="1"/>
          </p:cNvSpPr>
          <p:nvPr>
            <p:ph type="body" sz="quarter" idx="17" hasCustomPrompt="1"/>
          </p:nvPr>
        </p:nvSpPr>
        <p:spPr>
          <a:xfrm>
            <a:off x="2082800" y="6684264"/>
            <a:ext cx="9296400" cy="173736"/>
          </a:xfrm>
        </p:spPr>
        <p:txBody>
          <a:bodyPr anchor="ctr">
            <a:noAutofit/>
          </a:bodyPr>
          <a:lstStyle>
            <a:lvl1pPr algn="r">
              <a:defRPr sz="800"/>
            </a:lvl1pPr>
            <a:lvl2pPr algn="r">
              <a:defRPr sz="800"/>
            </a:lvl2pPr>
            <a:lvl3pPr algn="r">
              <a:defRPr sz="800"/>
            </a:lvl3pPr>
            <a:lvl4pPr algn="r">
              <a:defRPr sz="800"/>
            </a:lvl4pPr>
            <a:lvl5pPr algn="r">
              <a:defRPr sz="800"/>
            </a:lvl5pPr>
          </a:lstStyle>
          <a:p>
            <a:pPr marL="0" marR="0" lvl="0" indent="0" algn="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p:txBody>
          <a:bodyPr/>
          <a:lstStyle/>
          <a:p>
            <a:fld id="{68151E55-6873-49E2-B8D5-2F265E6F1973}" type="slidenum">
              <a:rPr lang="en-US" smtClean="0"/>
              <a:t>‹#›</a:t>
            </a:fld>
            <a:endParaRPr lang="en-US" dirty="0"/>
          </a:p>
        </p:txBody>
      </p:sp>
    </p:spTree>
    <p:extLst>
      <p:ext uri="{BB962C8B-B14F-4D97-AF65-F5344CB8AC3E}">
        <p14:creationId xmlns:p14="http://schemas.microsoft.com/office/powerpoint/2010/main" val="3201688037"/>
      </p:ext>
    </p:extLst>
  </p:cSld>
  <p:clrMapOvr>
    <a:masterClrMapping/>
  </p:clrMapOvr>
  <p:extLst>
    <p:ext uri="{DCECCB84-F9BA-43D5-87BE-67443E8EF086}">
      <p15:sldGuideLst xmlns:p15="http://schemas.microsoft.com/office/powerpoint/2012/main">
        <p15:guide id="1" orient="horz" pos="2592">
          <p15:clr>
            <a:srgbClr val="FBAE40"/>
          </p15:clr>
        </p15:guide>
        <p15:guide id="2" orient="horz" pos="2736">
          <p15:clr>
            <a:srgbClr val="FBAE40"/>
          </p15:clr>
        </p15:guide>
        <p15:guide id="4" pos="4032">
          <p15:clr>
            <a:srgbClr val="FBAE40"/>
          </p15:clr>
        </p15:guide>
        <p15:guide id="5" pos="3864">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ix Main Placeholders">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457200" y="304801"/>
            <a:ext cx="11277600" cy="678611"/>
          </a:xfrm>
          <a:prstGeom prst="rect">
            <a:avLst/>
          </a:prstGeom>
        </p:spPr>
        <p:txBody>
          <a:bodyPr anchor="ctr"/>
          <a:lstStyle>
            <a:lvl1pPr>
              <a:defRPr sz="2400"/>
            </a:lvl1pPr>
          </a:lstStyle>
          <a:p>
            <a:r>
              <a:rPr lang="en-US" dirty="0"/>
              <a:t>Slide Title</a:t>
            </a:r>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457200" y="1276710"/>
            <a:ext cx="11277600" cy="612476"/>
          </a:xfrm>
          <a:prstGeom prst="rect">
            <a:avLst/>
          </a:prstGeom>
        </p:spPr>
        <p:txBody>
          <a:bodyPr/>
          <a:lstStyle>
            <a:lvl1pPr>
              <a:defRPr/>
            </a:lvl1pPr>
          </a:lstStyle>
          <a:p>
            <a:pPr lvl="0"/>
            <a:r>
              <a:rPr lang="en-US" dirty="0"/>
              <a:t>Slide Content</a:t>
            </a:r>
          </a:p>
          <a:p>
            <a:pPr lvl="1"/>
            <a:r>
              <a:rPr lang="en-US" dirty="0"/>
              <a:t>Second level</a:t>
            </a:r>
          </a:p>
          <a:p>
            <a:pPr lvl="2"/>
            <a:r>
              <a:rPr lang="en-US" dirty="0"/>
              <a:t>Third level</a:t>
            </a:r>
          </a:p>
        </p:txBody>
      </p:sp>
      <p:sp>
        <p:nvSpPr>
          <p:cNvPr id="6" name="Content Placeholder 2">
            <a:extLst>
              <a:ext uri="{FF2B5EF4-FFF2-40B4-BE49-F238E27FC236}">
                <a16:creationId xmlns:a16="http://schemas.microsoft.com/office/drawing/2014/main" id="{0B2D170F-7AF9-40BB-A11B-08474DF5C3AA}"/>
              </a:ext>
            </a:extLst>
          </p:cNvPr>
          <p:cNvSpPr>
            <a:spLocks noGrp="1"/>
          </p:cNvSpPr>
          <p:nvPr>
            <p:ph sz="quarter" idx="14" hasCustomPrompt="1"/>
          </p:nvPr>
        </p:nvSpPr>
        <p:spPr>
          <a:xfrm>
            <a:off x="457200" y="2070496"/>
            <a:ext cx="11277600" cy="649138"/>
          </a:xfrm>
        </p:spPr>
        <p:txBody>
          <a:bodyPr/>
          <a:lstStyle>
            <a:lvl1pPr>
              <a:defRPr/>
            </a:lvl1pPr>
          </a:lstStyle>
          <a:p>
            <a:pPr lvl="0"/>
            <a:r>
              <a:rPr lang="en-US" dirty="0"/>
              <a:t>Slide Content 2</a:t>
            </a:r>
          </a:p>
          <a:p>
            <a:pPr lvl="1"/>
            <a:r>
              <a:rPr lang="en-US" dirty="0"/>
              <a:t>Second level</a:t>
            </a:r>
          </a:p>
          <a:p>
            <a:pPr lvl="2"/>
            <a:r>
              <a:rPr lang="en-US" dirty="0"/>
              <a:t>Third level</a:t>
            </a:r>
          </a:p>
        </p:txBody>
      </p:sp>
      <p:sp>
        <p:nvSpPr>
          <p:cNvPr id="8" name="Content Placeholder 3">
            <a:extLst>
              <a:ext uri="{FF2B5EF4-FFF2-40B4-BE49-F238E27FC236}">
                <a16:creationId xmlns:a16="http://schemas.microsoft.com/office/drawing/2014/main" id="{3356A590-66B5-4770-8441-82DC031F56EA}"/>
              </a:ext>
            </a:extLst>
          </p:cNvPr>
          <p:cNvSpPr>
            <a:spLocks noGrp="1"/>
          </p:cNvSpPr>
          <p:nvPr>
            <p:ph sz="quarter" idx="15" hasCustomPrompt="1"/>
          </p:nvPr>
        </p:nvSpPr>
        <p:spPr>
          <a:xfrm>
            <a:off x="457200" y="2900944"/>
            <a:ext cx="11277600" cy="673100"/>
          </a:xfrm>
        </p:spPr>
        <p:txBody>
          <a:bodyPr/>
          <a:lstStyle>
            <a:lvl1pPr>
              <a:defRPr/>
            </a:lvl1pPr>
          </a:lstStyle>
          <a:p>
            <a:pPr lvl="0"/>
            <a:r>
              <a:rPr lang="en-US" dirty="0"/>
              <a:t>Slide Content 3</a:t>
            </a:r>
          </a:p>
          <a:p>
            <a:pPr lvl="1"/>
            <a:r>
              <a:rPr lang="en-US" dirty="0"/>
              <a:t>Second level</a:t>
            </a:r>
          </a:p>
          <a:p>
            <a:pPr lvl="2"/>
            <a:r>
              <a:rPr lang="en-US" dirty="0"/>
              <a:t>Third level</a:t>
            </a:r>
          </a:p>
        </p:txBody>
      </p:sp>
      <p:sp>
        <p:nvSpPr>
          <p:cNvPr id="11" name="Content Placeholder 4">
            <a:extLst>
              <a:ext uri="{FF2B5EF4-FFF2-40B4-BE49-F238E27FC236}">
                <a16:creationId xmlns:a16="http://schemas.microsoft.com/office/drawing/2014/main" id="{30BD29E5-BD7B-4CD0-9B09-8F8B24F89FBE}"/>
              </a:ext>
            </a:extLst>
          </p:cNvPr>
          <p:cNvSpPr>
            <a:spLocks noGrp="1"/>
          </p:cNvSpPr>
          <p:nvPr>
            <p:ph sz="quarter" idx="16" hasCustomPrompt="1"/>
          </p:nvPr>
        </p:nvSpPr>
        <p:spPr>
          <a:xfrm>
            <a:off x="457200" y="3755354"/>
            <a:ext cx="11277600" cy="698500"/>
          </a:xfrm>
        </p:spPr>
        <p:txBody>
          <a:bodyPr/>
          <a:lstStyle>
            <a:lvl1pPr>
              <a:defRPr/>
            </a:lvl1pPr>
          </a:lstStyle>
          <a:p>
            <a:pPr lvl="0"/>
            <a:r>
              <a:rPr lang="en-US" dirty="0"/>
              <a:t>Slide Content 4</a:t>
            </a:r>
          </a:p>
          <a:p>
            <a:pPr lvl="1"/>
            <a:r>
              <a:rPr lang="en-US" dirty="0"/>
              <a:t>Second level</a:t>
            </a:r>
          </a:p>
          <a:p>
            <a:pPr lvl="2"/>
            <a:r>
              <a:rPr lang="en-US" dirty="0"/>
              <a:t>Third level</a:t>
            </a:r>
          </a:p>
        </p:txBody>
      </p:sp>
      <p:sp>
        <p:nvSpPr>
          <p:cNvPr id="13" name="Content Placeholder 5">
            <a:extLst>
              <a:ext uri="{FF2B5EF4-FFF2-40B4-BE49-F238E27FC236}">
                <a16:creationId xmlns:a16="http://schemas.microsoft.com/office/drawing/2014/main" id="{E908CA92-5DB2-4DC0-937B-1B178AA91781}"/>
              </a:ext>
            </a:extLst>
          </p:cNvPr>
          <p:cNvSpPr>
            <a:spLocks noGrp="1"/>
          </p:cNvSpPr>
          <p:nvPr>
            <p:ph sz="quarter" idx="17" hasCustomPrompt="1"/>
          </p:nvPr>
        </p:nvSpPr>
        <p:spPr>
          <a:xfrm>
            <a:off x="457200" y="4635164"/>
            <a:ext cx="11277600" cy="698500"/>
          </a:xfrm>
        </p:spPr>
        <p:txBody>
          <a:bodyPr/>
          <a:lstStyle>
            <a:lvl1pPr>
              <a:defRPr/>
            </a:lvl1pPr>
          </a:lstStyle>
          <a:p>
            <a:pPr lvl="0"/>
            <a:r>
              <a:rPr lang="en-US" dirty="0"/>
              <a:t>Slide Content 5</a:t>
            </a:r>
          </a:p>
          <a:p>
            <a:pPr lvl="1"/>
            <a:r>
              <a:rPr lang="en-US" dirty="0"/>
              <a:t>Second level</a:t>
            </a:r>
          </a:p>
          <a:p>
            <a:pPr lvl="2"/>
            <a:r>
              <a:rPr lang="en-US" dirty="0"/>
              <a:t>Third level</a:t>
            </a:r>
          </a:p>
        </p:txBody>
      </p:sp>
      <p:sp>
        <p:nvSpPr>
          <p:cNvPr id="15" name="Content Placeholder 6">
            <a:extLst>
              <a:ext uri="{FF2B5EF4-FFF2-40B4-BE49-F238E27FC236}">
                <a16:creationId xmlns:a16="http://schemas.microsoft.com/office/drawing/2014/main" id="{8B728CCD-2639-461B-9841-57505AC13467}"/>
              </a:ext>
            </a:extLst>
          </p:cNvPr>
          <p:cNvSpPr>
            <a:spLocks noGrp="1"/>
          </p:cNvSpPr>
          <p:nvPr>
            <p:ph sz="quarter" idx="18" hasCustomPrompt="1"/>
          </p:nvPr>
        </p:nvSpPr>
        <p:spPr>
          <a:xfrm>
            <a:off x="457200" y="5514976"/>
            <a:ext cx="11277600" cy="733425"/>
          </a:xfrm>
        </p:spPr>
        <p:txBody>
          <a:bodyPr/>
          <a:lstStyle>
            <a:lvl1pPr>
              <a:defRPr/>
            </a:lvl1pPr>
          </a:lstStyle>
          <a:p>
            <a:pPr lvl="0"/>
            <a:r>
              <a:rPr lang="en-US" dirty="0"/>
              <a:t>Slide Content 6</a:t>
            </a:r>
          </a:p>
          <a:p>
            <a:pPr lvl="1"/>
            <a:r>
              <a:rPr lang="en-US" dirty="0"/>
              <a:t>Second level</a:t>
            </a:r>
          </a:p>
          <a:p>
            <a:pPr lvl="2"/>
            <a:r>
              <a:rPr lang="en-US" dirty="0"/>
              <a:t>Third level</a:t>
            </a:r>
          </a:p>
        </p:txBody>
      </p:sp>
      <p:sp>
        <p:nvSpPr>
          <p:cNvPr id="4" name="Appendix Link">
            <a:extLst>
              <a:ext uri="{FF2B5EF4-FFF2-40B4-BE49-F238E27FC236}">
                <a16:creationId xmlns:a16="http://schemas.microsoft.com/office/drawing/2014/main" id="{9EC53C63-EC17-7106-362C-B3EB75D4B5FA}"/>
              </a:ext>
            </a:extLst>
          </p:cNvPr>
          <p:cNvSpPr>
            <a:spLocks noGrp="1"/>
          </p:cNvSpPr>
          <p:nvPr>
            <p:ph type="body" sz="quarter" idx="19" hasCustomPrompt="1"/>
          </p:nvPr>
        </p:nvSpPr>
        <p:spPr>
          <a:xfrm>
            <a:off x="4498848" y="6336792"/>
            <a:ext cx="3206496" cy="192024"/>
          </a:xfrm>
        </p:spPr>
        <p:txBody>
          <a:bodyPr anchor="ctr">
            <a:noAutofit/>
          </a:bodyPr>
          <a:lstStyle>
            <a:lvl1pPr algn="ctr">
              <a:defRPr sz="900"/>
            </a:lvl1pPr>
            <a:lvl2pPr>
              <a:defRPr sz="900"/>
            </a:lvl2pPr>
            <a:lvl3pPr>
              <a:defRPr sz="900"/>
            </a:lvl3pPr>
            <a:lvl4pPr>
              <a:defRPr sz="900"/>
            </a:lvl4pPr>
            <a:lvl5pPr>
              <a:defRPr sz="900"/>
            </a:lvl5pPr>
          </a:lstStyle>
          <a:p>
            <a:pPr marL="0" marR="0" lvl="0" indent="0" algn="ct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Add text alternative link, if needed.</a:t>
            </a:r>
          </a:p>
        </p:txBody>
      </p:sp>
      <p:sp>
        <p:nvSpPr>
          <p:cNvPr id="10" name="Image Credit">
            <a:extLst>
              <a:ext uri="{FF2B5EF4-FFF2-40B4-BE49-F238E27FC236}">
                <a16:creationId xmlns:a16="http://schemas.microsoft.com/office/drawing/2014/main" id="{62AAB954-99EB-E7CF-6444-CABDCDE5BC77}"/>
              </a:ext>
            </a:extLst>
          </p:cNvPr>
          <p:cNvSpPr>
            <a:spLocks noGrp="1"/>
          </p:cNvSpPr>
          <p:nvPr>
            <p:ph type="body" sz="quarter" idx="20" hasCustomPrompt="1"/>
          </p:nvPr>
        </p:nvSpPr>
        <p:spPr>
          <a:xfrm>
            <a:off x="2082800" y="6684264"/>
            <a:ext cx="9296400" cy="173736"/>
          </a:xfrm>
        </p:spPr>
        <p:txBody>
          <a:bodyPr anchor="ctr">
            <a:noAutofit/>
          </a:bodyPr>
          <a:lstStyle>
            <a:lvl1pPr algn="r">
              <a:defRPr sz="800"/>
            </a:lvl1pPr>
            <a:lvl2pPr algn="r">
              <a:defRPr sz="800"/>
            </a:lvl2pPr>
            <a:lvl3pPr algn="r">
              <a:defRPr sz="800"/>
            </a:lvl3pPr>
            <a:lvl4pPr algn="r">
              <a:defRPr sz="800"/>
            </a:lvl4pPr>
            <a:lvl5pPr algn="r">
              <a:defRPr sz="800"/>
            </a:lvl5pPr>
          </a:lstStyle>
          <a:p>
            <a:pPr marL="0" marR="0" lvl="0" indent="0" algn="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p:txBody>
          <a:bodyPr/>
          <a:lstStyle/>
          <a:p>
            <a:fld id="{68151E55-6873-49E2-B8D5-2F265E6F1973}" type="slidenum">
              <a:rPr lang="en-US" smtClean="0"/>
              <a:t>‹#›</a:t>
            </a:fld>
            <a:endParaRPr lang="en-US" dirty="0"/>
          </a:p>
        </p:txBody>
      </p:sp>
    </p:spTree>
    <p:extLst>
      <p:ext uri="{BB962C8B-B14F-4D97-AF65-F5344CB8AC3E}">
        <p14:creationId xmlns:p14="http://schemas.microsoft.com/office/powerpoint/2010/main" val="1121182115"/>
      </p:ext>
    </p:extLst>
  </p:cSld>
  <p:clrMapOvr>
    <a:masterClrMapping/>
  </p:clrMapOvr>
  <p:extLst>
    <p:ext uri="{DCECCB84-F9BA-43D5-87BE-67443E8EF086}">
      <p15:sldGuideLst xmlns:p15="http://schemas.microsoft.com/office/powerpoint/2012/main">
        <p15:guide id="1" orient="horz" pos="2592">
          <p15:clr>
            <a:srgbClr val="FBAE40"/>
          </p15:clr>
        </p15:guide>
        <p15:guide id="2" orient="horz" pos="2736">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One Main Placeholder">
    <p:spTree>
      <p:nvGrpSpPr>
        <p:cNvPr id="1" name=""/>
        <p:cNvGrpSpPr/>
        <p:nvPr/>
      </p:nvGrpSpPr>
      <p:grpSpPr>
        <a:xfrm>
          <a:off x="0" y="0"/>
          <a:ext cx="0" cy="0"/>
          <a:chOff x="0" y="0"/>
          <a:chExt cx="0" cy="0"/>
        </a:xfrm>
      </p:grpSpPr>
      <p:grpSp>
        <p:nvGrpSpPr>
          <p:cNvPr id="4" name="MGH Shape">
            <a:extLst>
              <a:ext uri="{FF2B5EF4-FFF2-40B4-BE49-F238E27FC236}">
                <a16:creationId xmlns:a16="http://schemas.microsoft.com/office/drawing/2014/main" id="{7270E885-EF49-1A67-8A6F-D8E31640E4E3}"/>
              </a:ext>
              <a:ext uri="{C183D7F6-B498-43B3-948B-1728B52AA6E4}">
                <adec:decorative xmlns:adec="http://schemas.microsoft.com/office/drawing/2017/decorative" val="1"/>
              </a:ext>
            </a:extLst>
          </p:cNvPr>
          <p:cNvGrpSpPr/>
          <p:nvPr userDrawn="1"/>
        </p:nvGrpSpPr>
        <p:grpSpPr>
          <a:xfrm>
            <a:off x="8830323" y="1"/>
            <a:ext cx="3361677" cy="6623843"/>
            <a:chOff x="3491346" y="0"/>
            <a:chExt cx="2508933" cy="6367263"/>
          </a:xfrm>
        </p:grpSpPr>
        <p:sp>
          <p:nvSpPr>
            <p:cNvPr id="7" name="Freeform 11">
              <a:extLst>
                <a:ext uri="{FF2B5EF4-FFF2-40B4-BE49-F238E27FC236}">
                  <a16:creationId xmlns:a16="http://schemas.microsoft.com/office/drawing/2014/main" id="{1527B357-5D9A-BEAB-AA19-315A33642D17}"/>
                </a:ext>
              </a:extLst>
            </p:cNvPr>
            <p:cNvSpPr/>
            <p:nvPr/>
          </p:nvSpPr>
          <p:spPr>
            <a:xfrm rot="10800000">
              <a:off x="5468761" y="1352709"/>
              <a:ext cx="531517" cy="1821241"/>
            </a:xfrm>
            <a:custGeom>
              <a:avLst/>
              <a:gdLst>
                <a:gd name="connsiteX0" fmla="*/ 0 w 531517"/>
                <a:gd name="connsiteY0" fmla="*/ 1821241 h 1821241"/>
                <a:gd name="connsiteX1" fmla="*/ 0 w 531517"/>
                <a:gd name="connsiteY1" fmla="*/ 0 h 1821241"/>
                <a:gd name="connsiteX2" fmla="*/ 531517 w 531517"/>
                <a:gd name="connsiteY2" fmla="*/ 672400 h 1821241"/>
                <a:gd name="connsiteX3" fmla="*/ 0 w 531517"/>
                <a:gd name="connsiteY3" fmla="*/ 1821241 h 1821241"/>
              </a:gdLst>
              <a:ahLst/>
              <a:cxnLst>
                <a:cxn ang="0">
                  <a:pos x="connsiteX0" y="connsiteY0"/>
                </a:cxn>
                <a:cxn ang="0">
                  <a:pos x="connsiteX1" y="connsiteY1"/>
                </a:cxn>
                <a:cxn ang="0">
                  <a:pos x="connsiteX2" y="connsiteY2"/>
                </a:cxn>
                <a:cxn ang="0">
                  <a:pos x="connsiteX3" y="connsiteY3"/>
                </a:cxn>
              </a:cxnLst>
              <a:rect l="l" t="t" r="r" b="b"/>
              <a:pathLst>
                <a:path w="531517" h="1821241">
                  <a:moveTo>
                    <a:pt x="0" y="1821241"/>
                  </a:moveTo>
                  <a:lnTo>
                    <a:pt x="0" y="0"/>
                  </a:lnTo>
                  <a:lnTo>
                    <a:pt x="531517" y="672400"/>
                  </a:lnTo>
                  <a:lnTo>
                    <a:pt x="0" y="1821241"/>
                  </a:lnTo>
                  <a:close/>
                </a:path>
              </a:pathLst>
            </a:custGeom>
            <a:solidFill>
              <a:srgbClr val="9F22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chemeClr val="tx2"/>
                </a:solidFill>
              </a:endParaRPr>
            </a:p>
          </p:txBody>
        </p:sp>
        <p:sp>
          <p:nvSpPr>
            <p:cNvPr id="8" name="Freeform 12">
              <a:extLst>
                <a:ext uri="{FF2B5EF4-FFF2-40B4-BE49-F238E27FC236}">
                  <a16:creationId xmlns:a16="http://schemas.microsoft.com/office/drawing/2014/main" id="{13789522-1B9E-0A06-3374-29C8718672C2}"/>
                </a:ext>
              </a:extLst>
            </p:cNvPr>
            <p:cNvSpPr/>
            <p:nvPr/>
          </p:nvSpPr>
          <p:spPr>
            <a:xfrm rot="10800000">
              <a:off x="3491346" y="0"/>
              <a:ext cx="2508932" cy="2501550"/>
            </a:xfrm>
            <a:custGeom>
              <a:avLst/>
              <a:gdLst>
                <a:gd name="connsiteX0" fmla="*/ 2508932 w 2508932"/>
                <a:gd name="connsiteY0" fmla="*/ 2501550 h 2501550"/>
                <a:gd name="connsiteX1" fmla="*/ 0 w 2508932"/>
                <a:gd name="connsiteY1" fmla="*/ 2501550 h 2501550"/>
                <a:gd name="connsiteX2" fmla="*/ 0 w 2508932"/>
                <a:gd name="connsiteY2" fmla="*/ 1148841 h 2501550"/>
                <a:gd name="connsiteX3" fmla="*/ 531517 w 2508932"/>
                <a:gd name="connsiteY3" fmla="*/ 0 h 2501550"/>
                <a:gd name="connsiteX4" fmla="*/ 2508932 w 2508932"/>
                <a:gd name="connsiteY4" fmla="*/ 2501550 h 2501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932" h="2501550">
                  <a:moveTo>
                    <a:pt x="2508932" y="2501550"/>
                  </a:moveTo>
                  <a:lnTo>
                    <a:pt x="0" y="2501550"/>
                  </a:lnTo>
                  <a:lnTo>
                    <a:pt x="0" y="1148841"/>
                  </a:lnTo>
                  <a:lnTo>
                    <a:pt x="531517" y="0"/>
                  </a:lnTo>
                  <a:lnTo>
                    <a:pt x="2508932" y="2501550"/>
                  </a:lnTo>
                  <a:close/>
                </a:path>
              </a:pathLst>
            </a:custGeom>
            <a:solidFill>
              <a:srgbClr val="E2DF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chemeClr val="tx2"/>
                </a:solidFill>
              </a:endParaRPr>
            </a:p>
          </p:txBody>
        </p:sp>
        <p:sp>
          <p:nvSpPr>
            <p:cNvPr id="9" name="Freeform 13">
              <a:extLst>
                <a:ext uri="{FF2B5EF4-FFF2-40B4-BE49-F238E27FC236}">
                  <a16:creationId xmlns:a16="http://schemas.microsoft.com/office/drawing/2014/main" id="{2F359338-0AA2-A49E-B0A1-A042CE3D667B}"/>
                </a:ext>
              </a:extLst>
            </p:cNvPr>
            <p:cNvSpPr/>
            <p:nvPr/>
          </p:nvSpPr>
          <p:spPr>
            <a:xfrm rot="10800000">
              <a:off x="3680272" y="1352707"/>
              <a:ext cx="2320007" cy="5014556"/>
            </a:xfrm>
            <a:custGeom>
              <a:avLst/>
              <a:gdLst>
                <a:gd name="connsiteX0" fmla="*/ 0 w 2320007"/>
                <a:gd name="connsiteY0" fmla="*/ 5014556 h 5014556"/>
                <a:gd name="connsiteX1" fmla="*/ 0 w 2320007"/>
                <a:gd name="connsiteY1" fmla="*/ 0 h 5014556"/>
                <a:gd name="connsiteX2" fmla="*/ 2320007 w 2320007"/>
                <a:gd name="connsiteY2" fmla="*/ 0 h 5014556"/>
                <a:gd name="connsiteX3" fmla="*/ 531518 w 2320007"/>
                <a:gd name="connsiteY3" fmla="*/ 3865713 h 5014556"/>
                <a:gd name="connsiteX4" fmla="*/ 1 w 2320007"/>
                <a:gd name="connsiteY4" fmla="*/ 3193313 h 5014556"/>
                <a:gd name="connsiteX5" fmla="*/ 1 w 2320007"/>
                <a:gd name="connsiteY5" fmla="*/ 5014554 h 5014556"/>
                <a:gd name="connsiteX6" fmla="*/ 0 w 2320007"/>
                <a:gd name="connsiteY6" fmla="*/ 5014556 h 5014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20007" h="5014556">
                  <a:moveTo>
                    <a:pt x="0" y="5014556"/>
                  </a:moveTo>
                  <a:lnTo>
                    <a:pt x="0" y="0"/>
                  </a:lnTo>
                  <a:lnTo>
                    <a:pt x="2320007" y="0"/>
                  </a:lnTo>
                  <a:lnTo>
                    <a:pt x="531518" y="3865713"/>
                  </a:lnTo>
                  <a:lnTo>
                    <a:pt x="1" y="3193313"/>
                  </a:lnTo>
                  <a:lnTo>
                    <a:pt x="1" y="5014554"/>
                  </a:lnTo>
                  <a:lnTo>
                    <a:pt x="0" y="501455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chemeClr val="tx2"/>
                </a:solidFill>
              </a:endParaRPr>
            </a:p>
          </p:txBody>
        </p:sp>
      </p:grpSp>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457200" y="304801"/>
            <a:ext cx="11277600" cy="678611"/>
          </a:xfrm>
          <a:prstGeom prst="rect">
            <a:avLst/>
          </a:prstGeom>
        </p:spPr>
        <p:txBody>
          <a:bodyPr anchor="ctr"/>
          <a:lstStyle>
            <a:lvl1pPr>
              <a:defRPr sz="2400"/>
            </a:lvl1pPr>
          </a:lstStyle>
          <a:p>
            <a:r>
              <a:rPr lang="en-US" dirty="0"/>
              <a:t>Slide Title</a:t>
            </a:r>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457200" y="1276710"/>
            <a:ext cx="11277600" cy="4971691"/>
          </a:xfrm>
          <a:prstGeom prst="rect">
            <a:avLst/>
          </a:prstGeom>
        </p:spPr>
        <p:txBody>
          <a:bodyPr/>
          <a:lstStyle>
            <a:lvl1pPr>
              <a:defRPr/>
            </a:lvl1pPr>
          </a:lstStyle>
          <a:p>
            <a:pPr lvl="0"/>
            <a:r>
              <a:rPr lang="en-US" dirty="0"/>
              <a:t>Slide Content</a:t>
            </a:r>
          </a:p>
          <a:p>
            <a:pPr lvl="1"/>
            <a:r>
              <a:rPr lang="en-US" dirty="0"/>
              <a:t>Second level</a:t>
            </a:r>
          </a:p>
          <a:p>
            <a:pPr lvl="2"/>
            <a:r>
              <a:rPr lang="en-US" dirty="0"/>
              <a:t>Third level</a:t>
            </a:r>
          </a:p>
        </p:txBody>
      </p:sp>
      <p:sp>
        <p:nvSpPr>
          <p:cNvPr id="6" name="Appendix Link">
            <a:extLst>
              <a:ext uri="{FF2B5EF4-FFF2-40B4-BE49-F238E27FC236}">
                <a16:creationId xmlns:a16="http://schemas.microsoft.com/office/drawing/2014/main" id="{B99614B3-68E1-0DE1-8128-450F1A4F3729}"/>
              </a:ext>
            </a:extLst>
          </p:cNvPr>
          <p:cNvSpPr>
            <a:spLocks noGrp="1"/>
          </p:cNvSpPr>
          <p:nvPr>
            <p:ph type="body" sz="quarter" idx="14" hasCustomPrompt="1"/>
          </p:nvPr>
        </p:nvSpPr>
        <p:spPr>
          <a:xfrm>
            <a:off x="4498848" y="6336792"/>
            <a:ext cx="3206496" cy="192024"/>
          </a:xfrm>
        </p:spPr>
        <p:txBody>
          <a:bodyPr anchor="ctr">
            <a:noAutofit/>
          </a:bodyPr>
          <a:lstStyle>
            <a:lvl1pPr algn="ctr">
              <a:defRPr sz="900"/>
            </a:lvl1pPr>
            <a:lvl2pPr>
              <a:defRPr sz="900"/>
            </a:lvl2pPr>
            <a:lvl3pPr>
              <a:defRPr sz="900"/>
            </a:lvl3pPr>
            <a:lvl4pPr>
              <a:defRPr sz="900"/>
            </a:lvl4pPr>
            <a:lvl5pPr>
              <a:defRPr sz="900"/>
            </a:lvl5pPr>
          </a:lstStyle>
          <a:p>
            <a:pPr marL="0" marR="0" lvl="0" indent="0" algn="ct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Add text alternative link, if needed.</a:t>
            </a:r>
          </a:p>
        </p:txBody>
      </p:sp>
      <p:sp>
        <p:nvSpPr>
          <p:cNvPr id="10" name="Image Credit">
            <a:extLst>
              <a:ext uri="{FF2B5EF4-FFF2-40B4-BE49-F238E27FC236}">
                <a16:creationId xmlns:a16="http://schemas.microsoft.com/office/drawing/2014/main" id="{01A60C2A-770F-089E-ED18-3A2EE77616FE}"/>
              </a:ext>
            </a:extLst>
          </p:cNvPr>
          <p:cNvSpPr>
            <a:spLocks noGrp="1"/>
          </p:cNvSpPr>
          <p:nvPr>
            <p:ph type="body" sz="quarter" idx="15" hasCustomPrompt="1"/>
          </p:nvPr>
        </p:nvSpPr>
        <p:spPr>
          <a:xfrm>
            <a:off x="2082800" y="6684264"/>
            <a:ext cx="9296400" cy="173736"/>
          </a:xfrm>
        </p:spPr>
        <p:txBody>
          <a:bodyPr anchor="ctr">
            <a:noAutofit/>
          </a:bodyPr>
          <a:lstStyle>
            <a:lvl1pPr algn="r">
              <a:defRPr sz="800"/>
            </a:lvl1pPr>
            <a:lvl2pPr algn="r">
              <a:defRPr sz="800"/>
            </a:lvl2pPr>
            <a:lvl3pPr algn="r">
              <a:defRPr sz="800"/>
            </a:lvl3pPr>
            <a:lvl4pPr algn="r">
              <a:defRPr sz="800"/>
            </a:lvl4pPr>
            <a:lvl5pPr algn="r">
              <a:defRPr sz="800"/>
            </a:lvl5pPr>
          </a:lstStyle>
          <a:p>
            <a:pPr marL="0" marR="0" lvl="0" indent="0" algn="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p:txBody>
          <a:bodyPr/>
          <a:lstStyle/>
          <a:p>
            <a:fld id="{68151E55-6873-49E2-B8D5-2F265E6F1973}" type="slidenum">
              <a:rPr lang="en-US" smtClean="0"/>
              <a:t>‹#›</a:t>
            </a:fld>
            <a:endParaRPr lang="en-US" dirty="0"/>
          </a:p>
        </p:txBody>
      </p:sp>
    </p:spTree>
    <p:extLst>
      <p:ext uri="{BB962C8B-B14F-4D97-AF65-F5344CB8AC3E}">
        <p14:creationId xmlns:p14="http://schemas.microsoft.com/office/powerpoint/2010/main" val="1092080159"/>
      </p:ext>
    </p:extLst>
  </p:cSld>
  <p:clrMapOvr>
    <a:masterClrMapping/>
  </p:clrMapOvr>
  <p:extLst>
    <p:ext uri="{DCECCB84-F9BA-43D5-87BE-67443E8EF086}">
      <p15:sldGuideLst xmlns:p15="http://schemas.microsoft.com/office/powerpoint/2012/main">
        <p15:guide id="1" pos="2880">
          <p15:clr>
            <a:srgbClr val="FBAE40"/>
          </p15:clr>
        </p15:guide>
        <p15:guide id="2" orient="horz" pos="360">
          <p15:clr>
            <a:srgbClr val="FBAE40"/>
          </p15:clr>
        </p15:guide>
        <p15:guide id="3" pos="264">
          <p15:clr>
            <a:srgbClr val="FBAE40"/>
          </p15:clr>
        </p15:guide>
        <p15:guide id="4" orient="horz" pos="216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2"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F466308-2A9A-43A3-8189-DAED754C8691}" type="datetime1">
              <a:rPr lang="en-US" smtClean="0"/>
              <a:t>1/22/2026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558300" y="5956137"/>
            <a:ext cx="1052508" cy="365125"/>
          </a:xfrm>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404893504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losingSlide">
    <p:spTree>
      <p:nvGrpSpPr>
        <p:cNvPr id="1" name=""/>
        <p:cNvGrpSpPr/>
        <p:nvPr/>
      </p:nvGrpSpPr>
      <p:grpSpPr>
        <a:xfrm>
          <a:off x="0" y="0"/>
          <a:ext cx="0" cy="0"/>
          <a:chOff x="0" y="0"/>
          <a:chExt cx="0" cy="0"/>
        </a:xfrm>
      </p:grpSpPr>
      <p:sp>
        <p:nvSpPr>
          <p:cNvPr id="2" name="Hidden Slide Title">
            <a:extLst>
              <a:ext uri="{FF2B5EF4-FFF2-40B4-BE49-F238E27FC236}">
                <a16:creationId xmlns:a16="http://schemas.microsoft.com/office/drawing/2014/main" id="{D3229D0C-04EF-482F-B26C-8D49CD33DBE3}"/>
              </a:ext>
            </a:extLst>
          </p:cNvPr>
          <p:cNvSpPr>
            <a:spLocks noGrp="1"/>
          </p:cNvSpPr>
          <p:nvPr>
            <p:ph type="title" hasCustomPrompt="1"/>
          </p:nvPr>
        </p:nvSpPr>
        <p:spPr>
          <a:xfrm>
            <a:off x="4567933" y="418392"/>
            <a:ext cx="3056137" cy="291823"/>
          </a:xfrm>
          <a:prstGeom prst="rect">
            <a:avLst/>
          </a:prstGeom>
        </p:spPr>
        <p:txBody>
          <a:bodyPr/>
          <a:lstStyle>
            <a:lvl1pPr>
              <a:defRPr>
                <a:solidFill>
                  <a:schemeClr val="tx1"/>
                </a:solidFill>
              </a:defRPr>
            </a:lvl1pPr>
          </a:lstStyle>
          <a:p>
            <a:r>
              <a:rPr lang="en-US" dirty="0"/>
              <a:t>Add hidden title here </a:t>
            </a:r>
          </a:p>
        </p:txBody>
      </p:sp>
      <p:pic>
        <p:nvPicPr>
          <p:cNvPr id="6" name="MGH Logo">
            <a:extLst>
              <a:ext uri="{FF2B5EF4-FFF2-40B4-BE49-F238E27FC236}">
                <a16:creationId xmlns:a16="http://schemas.microsoft.com/office/drawing/2014/main" id="{60DCFDF5-2A5B-440E-888A-BC0BFEF9FF5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466949" y="1005698"/>
            <a:ext cx="3258105" cy="2443579"/>
          </a:xfrm>
          <a:prstGeom prst="rect">
            <a:avLst/>
          </a:prstGeom>
        </p:spPr>
      </p:pic>
      <p:sp>
        <p:nvSpPr>
          <p:cNvPr id="9" name="MGH Tagline">
            <a:extLst>
              <a:ext uri="{FF2B5EF4-FFF2-40B4-BE49-F238E27FC236}">
                <a16:creationId xmlns:a16="http://schemas.microsoft.com/office/drawing/2014/main" id="{F040BF5C-A78D-440C-93DF-72F3F641F3F1}"/>
              </a:ext>
            </a:extLst>
          </p:cNvPr>
          <p:cNvSpPr txBox="1"/>
          <p:nvPr userDrawn="1"/>
        </p:nvSpPr>
        <p:spPr>
          <a:xfrm>
            <a:off x="2307662" y="3796683"/>
            <a:ext cx="7576677" cy="4690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40" normalizeH="0" baseline="0" noProof="0" dirty="0">
                <a:ln>
                  <a:noFill/>
                </a:ln>
                <a:solidFill>
                  <a:srgbClr val="000000"/>
                </a:solidFill>
                <a:effectLst/>
                <a:uLnTx/>
                <a:uFillTx/>
                <a:latin typeface="Arial" panose="020B0604020202020204" pitchFamily="34" charset="0"/>
                <a:ea typeface="Calibri" panose="020F0502020204030204" pitchFamily="34" charset="0"/>
                <a:cs typeface="+mn-cs"/>
              </a:rPr>
              <a:t>Because learning changes everything.</a:t>
            </a:r>
            <a:r>
              <a:rPr kumimoji="0" lang="en-US" sz="1400" b="0" i="0" u="none" strike="noStrike" kern="1200" cap="none" spc="40" normalizeH="0" baseline="60000" noProof="0" dirty="0">
                <a:ln>
                  <a:noFill/>
                </a:ln>
                <a:solidFill>
                  <a:srgbClr val="000000"/>
                </a:solidFill>
                <a:effectLst/>
                <a:uLnTx/>
                <a:uFillTx/>
                <a:latin typeface="Arial" panose="020B0604020202020204" pitchFamily="34" charset="0"/>
                <a:ea typeface="Calibri" panose="020F0502020204030204" pitchFamily="34" charset="0"/>
                <a:cs typeface="+mn-cs"/>
              </a:rPr>
              <a:t>®</a:t>
            </a:r>
            <a:endParaRPr kumimoji="0" lang="en-US" sz="2400" b="0" i="0" u="none" strike="noStrike" kern="1200" cap="none" spc="40" normalizeH="0" baseline="60000" noProof="0" dirty="0">
              <a:ln>
                <a:noFill/>
              </a:ln>
              <a:solidFill>
                <a:srgbClr val="000000"/>
              </a:solidFill>
              <a:effectLst/>
              <a:uLnTx/>
              <a:uFillTx/>
              <a:latin typeface="+mn-lt"/>
              <a:ea typeface="+mn-ea"/>
              <a:cs typeface="+mn-cs"/>
            </a:endParaRPr>
          </a:p>
        </p:txBody>
      </p:sp>
      <p:sp>
        <p:nvSpPr>
          <p:cNvPr id="10" name="MGH URL">
            <a:extLst>
              <a:ext uri="{FF2B5EF4-FFF2-40B4-BE49-F238E27FC236}">
                <a16:creationId xmlns:a16="http://schemas.microsoft.com/office/drawing/2014/main" id="{2215B5DD-E18E-478F-81B9-79BA83A9A251}"/>
              </a:ext>
            </a:extLst>
          </p:cNvPr>
          <p:cNvSpPr txBox="1"/>
          <p:nvPr userDrawn="1"/>
        </p:nvSpPr>
        <p:spPr>
          <a:xfrm>
            <a:off x="4358781" y="5329121"/>
            <a:ext cx="3474441"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mn-lt"/>
                <a:ea typeface="+mn-ea"/>
                <a:cs typeface="+mn-cs"/>
              </a:rPr>
              <a:t>www.mheducation.com</a:t>
            </a:r>
            <a:endParaRPr kumimoji="0" lang="en-US" sz="2000" b="0" i="0" u="none" strike="noStrike" kern="1200" cap="none" spc="0" normalizeH="0" baseline="0" noProof="0" dirty="0">
              <a:ln>
                <a:noFill/>
              </a:ln>
              <a:solidFill>
                <a:srgbClr val="000000"/>
              </a:solidFill>
              <a:effectLst/>
              <a:uLnTx/>
              <a:uFillTx/>
              <a:latin typeface="+mn-lt"/>
              <a:ea typeface="+mn-ea"/>
              <a:cs typeface="+mn-cs"/>
            </a:endParaRPr>
          </a:p>
        </p:txBody>
      </p:sp>
      <p:sp>
        <p:nvSpPr>
          <p:cNvPr id="5" name="Content Placeholder 4">
            <a:extLst>
              <a:ext uri="{FF2B5EF4-FFF2-40B4-BE49-F238E27FC236}">
                <a16:creationId xmlns:a16="http://schemas.microsoft.com/office/drawing/2014/main" id="{F91892E2-935E-4CF8-A8C9-889BC59AE0FF}"/>
              </a:ext>
            </a:extLst>
          </p:cNvPr>
          <p:cNvSpPr>
            <a:spLocks noGrp="1"/>
          </p:cNvSpPr>
          <p:nvPr>
            <p:ph sz="quarter" idx="10"/>
          </p:nvPr>
        </p:nvSpPr>
        <p:spPr>
          <a:xfrm>
            <a:off x="245533" y="6551614"/>
            <a:ext cx="11745384" cy="179387"/>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076648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FC51178D-1D9D-49FF-BA4D-77D5F3F2ABE7}" type="datetime1">
              <a:rPr lang="en-US" smtClean="0"/>
              <a:t>1/22/2026</a:t>
            </a:fld>
            <a:endParaRPr lang="en-US"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7128DA7F-F6FE-453F-B8BB-1900E7257DA6}" type="slidenum">
              <a:rPr lang="en-US" smtClean="0"/>
              <a:t>‹#›</a:t>
            </a:fld>
            <a:endParaRPr lang="en-US" dirty="0"/>
          </a:p>
        </p:txBody>
      </p:sp>
    </p:spTree>
    <p:extLst>
      <p:ext uri="{BB962C8B-B14F-4D97-AF65-F5344CB8AC3E}">
        <p14:creationId xmlns:p14="http://schemas.microsoft.com/office/powerpoint/2010/main" val="27209607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4A73D5F-7352-4D75-84BB-BEEE96694360}" type="datetime1">
              <a:rPr lang="en-US" smtClean="0"/>
              <a:t>1/22/2026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29665417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3AEC2FA-EF00-4A47-8C60-11D9B66273AB}" type="datetime1">
              <a:rPr lang="en-US" smtClean="0"/>
              <a:t>1/22/2026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34816264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9C03762-E4E4-41FB-87AC-4875A8A25370}" type="datetime1">
              <a:rPr lang="en-US" smtClean="0"/>
              <a:t>1/22/2026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4630672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63153EE-997E-48D6-BC05-B28D307B015C}" type="datetime1">
              <a:rPr lang="en-US" smtClean="0"/>
              <a:t>1/22/2026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1216849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en-US"/>
              <a:t>Click to edit Master title style</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E67CB83A-8CDA-4EB5-9F88-80628B7C644C}" type="datetime1">
              <a:rPr lang="en-US" smtClean="0"/>
              <a:t>1/22/2026</a:t>
            </a:fld>
            <a:endParaRPr lang="en-US"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7128DA7F-F6FE-453F-B8BB-1900E7257DA6}" type="slidenum">
              <a:rPr lang="en-US" smtClean="0"/>
              <a:t>‹#›</a:t>
            </a:fld>
            <a:endParaRPr lang="en-US" dirty="0"/>
          </a:p>
        </p:txBody>
      </p:sp>
    </p:spTree>
    <p:extLst>
      <p:ext uri="{BB962C8B-B14F-4D97-AF65-F5344CB8AC3E}">
        <p14:creationId xmlns:p14="http://schemas.microsoft.com/office/powerpoint/2010/main" val="23991122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2FEB533-51F5-4A09-A69B-BDA5FA92A366}" type="datetime1">
              <a:rPr lang="en-US" smtClean="0"/>
              <a:t>1/22/2026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33420735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 Id="rId9"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64819377-49A4-4FAF-9376-1B9935A96765}" type="datetime1">
              <a:rPr lang="en-US" smtClean="0"/>
              <a:t>1/22/2026</a:t>
            </a:fld>
            <a:endParaRPr lang="en-US" dirty="0"/>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dirty="0"/>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7128DA7F-F6FE-453F-B8BB-1900E7257DA6}" type="slidenum">
              <a:rPr lang="en-US" smtClean="0"/>
              <a:t>‹#›</a:t>
            </a:fld>
            <a:endParaRPr lang="en-US" dirty="0"/>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Tree>
    <p:extLst>
      <p:ext uri="{BB962C8B-B14F-4D97-AF65-F5344CB8AC3E}">
        <p14:creationId xmlns:p14="http://schemas.microsoft.com/office/powerpoint/2010/main" val="245226655"/>
      </p:ext>
    </p:extLst>
  </p:cSld>
  <p:clrMap bg1="lt1" tx1="dk1" bg2="lt2" tx2="dk2" accent1="accent1" accent2="accent2" accent3="accent3" accent4="accent4" accent5="accent5" accent6="accent6" hlink="hlink" folHlink="folHlink"/>
  <p:sldLayoutIdLst>
    <p:sldLayoutId id="2147483828" r:id="rId1"/>
    <p:sldLayoutId id="2147483829" r:id="rId2"/>
    <p:sldLayoutId id="2147483830" r:id="rId3"/>
    <p:sldLayoutId id="2147483831" r:id="rId4"/>
    <p:sldLayoutId id="2147483832" r:id="rId5"/>
    <p:sldLayoutId id="2147483833" r:id="rId6"/>
    <p:sldLayoutId id="2147483834" r:id="rId7"/>
    <p:sldLayoutId id="2147483835" r:id="rId8"/>
    <p:sldLayoutId id="2147483836" r:id="rId9"/>
    <p:sldLayoutId id="2147483837" r:id="rId10"/>
    <p:sldLayoutId id="2147483838" r:id="rId11"/>
    <p:sldLayoutId id="2147483839" r:id="rId12"/>
  </p:sldLayoutIdLst>
  <p:hf hdr="0" ftr="0" dt="0"/>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itle Placeholder">
            <a:extLst>
              <a:ext uri="{FF2B5EF4-FFF2-40B4-BE49-F238E27FC236}">
                <a16:creationId xmlns:a16="http://schemas.microsoft.com/office/drawing/2014/main" id="{881C4C4E-EEEF-442A-AE3B-63C7E062F18C}"/>
              </a:ext>
            </a:extLst>
          </p:cNvPr>
          <p:cNvSpPr>
            <a:spLocks noGrp="1"/>
          </p:cNvSpPr>
          <p:nvPr>
            <p:ph type="title"/>
          </p:nvPr>
        </p:nvSpPr>
        <p:spPr>
          <a:xfrm>
            <a:off x="457200" y="136257"/>
            <a:ext cx="11277600" cy="685800"/>
          </a:xfrm>
          <a:prstGeom prst="rect">
            <a:avLst/>
          </a:prstGeom>
        </p:spPr>
        <p:txBody>
          <a:bodyPr vert="horz" lIns="91440" tIns="45720" rIns="91440" bIns="45720" rtlCol="0" anchor="ctr">
            <a:normAutofit/>
          </a:bodyPr>
          <a:lstStyle/>
          <a:p>
            <a:r>
              <a:rPr lang="en-US" dirty="0"/>
              <a:t>Title goes here</a:t>
            </a:r>
          </a:p>
        </p:txBody>
      </p:sp>
      <p:sp>
        <p:nvSpPr>
          <p:cNvPr id="5" name="Text Placeholder">
            <a:extLst>
              <a:ext uri="{FF2B5EF4-FFF2-40B4-BE49-F238E27FC236}">
                <a16:creationId xmlns:a16="http://schemas.microsoft.com/office/drawing/2014/main" id="{4F2C87DD-ADFA-433D-B7C8-4E9E42BC9E0F}"/>
              </a:ext>
            </a:extLst>
          </p:cNvPr>
          <p:cNvSpPr>
            <a:spLocks noGrp="1"/>
          </p:cNvSpPr>
          <p:nvPr>
            <p:ph type="body" idx="1"/>
          </p:nvPr>
        </p:nvSpPr>
        <p:spPr>
          <a:xfrm>
            <a:off x="457200" y="1273877"/>
            <a:ext cx="11277600" cy="4944374"/>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p:txBody>
      </p:sp>
      <p:sp>
        <p:nvSpPr>
          <p:cNvPr id="12" name="Slide Number Placeholder">
            <a:extLst>
              <a:ext uri="{FF2B5EF4-FFF2-40B4-BE49-F238E27FC236}">
                <a16:creationId xmlns:a16="http://schemas.microsoft.com/office/drawing/2014/main" id="{C2E4AF62-4201-4F5D-966F-4A59CD13C9F3}"/>
              </a:ext>
            </a:extLst>
          </p:cNvPr>
          <p:cNvSpPr>
            <a:spLocks noGrp="1"/>
          </p:cNvSpPr>
          <p:nvPr>
            <p:ph type="sldNum" sz="quarter" idx="4"/>
          </p:nvPr>
        </p:nvSpPr>
        <p:spPr>
          <a:xfrm>
            <a:off x="11501883" y="6673531"/>
            <a:ext cx="474453" cy="161396"/>
          </a:xfrm>
          <a:prstGeom prst="rect">
            <a:avLst/>
          </a:prstGeom>
        </p:spPr>
        <p:txBody>
          <a:bodyPr vert="horz" lIns="45720" tIns="45720" rIns="45720" bIns="45720" rtlCol="0" anchor="ctr"/>
          <a:lstStyle>
            <a:lvl1pPr algn="r">
              <a:defRPr sz="800">
                <a:solidFill>
                  <a:schemeClr val="tx1"/>
                </a:solidFill>
              </a:defRPr>
            </a:lvl1pPr>
          </a:lstStyle>
          <a:p>
            <a:fld id="{68151E55-6873-49E2-B8D5-2F265E6F1973}" type="slidenum">
              <a:rPr lang="en-US" smtClean="0"/>
              <a:pPr/>
              <a:t>‹#›</a:t>
            </a:fld>
            <a:endParaRPr lang="en-US" dirty="0"/>
          </a:p>
        </p:txBody>
      </p:sp>
      <p:sp>
        <p:nvSpPr>
          <p:cNvPr id="2" name="Short Copyright">
            <a:extLst>
              <a:ext uri="{FF2B5EF4-FFF2-40B4-BE49-F238E27FC236}">
                <a16:creationId xmlns:a16="http://schemas.microsoft.com/office/drawing/2014/main" id="{286672F0-EFBD-F477-833D-074BA85D520A}"/>
              </a:ext>
            </a:extLst>
          </p:cNvPr>
          <p:cNvSpPr txBox="1"/>
          <p:nvPr userDrawn="1"/>
        </p:nvSpPr>
        <p:spPr>
          <a:xfrm>
            <a:off x="287544" y="6619890"/>
            <a:ext cx="1644771" cy="215444"/>
          </a:xfrm>
          <a:prstGeom prst="rect">
            <a:avLst/>
          </a:prstGeom>
          <a:noFill/>
        </p:spPr>
        <p:txBody>
          <a:bodyPr wrap="square" lIns="45720" rIns="45720" rtlCol="0" anchor="ctr">
            <a:spAutoFit/>
          </a:bodyPr>
          <a:lstStyle/>
          <a:p>
            <a:r>
              <a:rPr lang="en-US" sz="800" b="0" dirty="0">
                <a:solidFill>
                  <a:schemeClr val="tx1"/>
                </a:solidFill>
              </a:rPr>
              <a:t>© McGraw Hill LLC</a:t>
            </a:r>
          </a:p>
        </p:txBody>
      </p:sp>
    </p:spTree>
    <p:extLst>
      <p:ext uri="{BB962C8B-B14F-4D97-AF65-F5344CB8AC3E}">
        <p14:creationId xmlns:p14="http://schemas.microsoft.com/office/powerpoint/2010/main" val="3683504877"/>
      </p:ext>
    </p:extLst>
  </p:cSld>
  <p:clrMap bg1="lt1" tx1="dk1" bg2="lt2" tx2="dk2" accent1="accent1" accent2="accent2" accent3="accent3" accent4="accent4" accent5="accent5" accent6="accent6" hlink="hlink" folHlink="folHlink"/>
  <p:sldLayoutIdLst>
    <p:sldLayoutId id="2147483843" r:id="rId1"/>
    <p:sldLayoutId id="2147483844" r:id="rId2"/>
    <p:sldLayoutId id="2147483845" r:id="rId3"/>
    <p:sldLayoutId id="2147483846" r:id="rId4"/>
    <p:sldLayoutId id="2147483847" r:id="rId5"/>
    <p:sldLayoutId id="2147483848" r:id="rId6"/>
    <p:sldLayoutId id="2147483849" r:id="rId7"/>
    <p:sldLayoutId id="2147483850" r:id="rId8"/>
  </p:sldLayoutIdLst>
  <p:hf hdr="0" dt="0"/>
  <p:txStyles>
    <p:titleStyle>
      <a:lvl1pPr algn="ctr" defTabSz="914400" rtl="0" eaLnBrk="1" latinLnBrk="0" hangingPunct="1">
        <a:lnSpc>
          <a:spcPct val="100000"/>
        </a:lnSpc>
        <a:spcBef>
          <a:spcPct val="0"/>
        </a:spcBef>
        <a:buNone/>
        <a:defRPr sz="2400" b="1" kern="1200">
          <a:solidFill>
            <a:schemeClr val="tx2"/>
          </a:solidFill>
          <a:latin typeface="+mj-lt"/>
          <a:ea typeface="+mj-ea"/>
          <a:cs typeface="+mj-cs"/>
        </a:defRPr>
      </a:lvl1pPr>
    </p:titleStyle>
    <p:bodyStyle>
      <a:lvl1pPr marL="0" marR="0" indent="0" algn="l" defTabSz="914400" rtl="0" eaLnBrk="1" fontAlgn="auto" latinLnBrk="0" hangingPunct="1">
        <a:lnSpc>
          <a:spcPct val="100000"/>
        </a:lnSpc>
        <a:spcBef>
          <a:spcPts val="0"/>
        </a:spcBef>
        <a:spcAft>
          <a:spcPts val="800"/>
        </a:spcAft>
        <a:buClrTx/>
        <a:buSzTx/>
        <a:buFont typeface="Arial" panose="020B0604020202020204" pitchFamily="34" charset="0"/>
        <a:buNone/>
        <a:tabLst/>
        <a:defRPr sz="2000" kern="1200">
          <a:solidFill>
            <a:schemeClr val="tx2"/>
          </a:solidFill>
          <a:latin typeface="+mn-lt"/>
          <a:ea typeface="+mn-ea"/>
          <a:cs typeface="+mn-cs"/>
        </a:defRPr>
      </a:lvl1pPr>
      <a:lvl2pPr marL="344488" indent="-342900" algn="l" defTabSz="914400" rtl="0" eaLnBrk="1" latinLnBrk="0" hangingPunct="1">
        <a:lnSpc>
          <a:spcPct val="100000"/>
        </a:lnSpc>
        <a:spcBef>
          <a:spcPts val="800"/>
        </a:spcBef>
        <a:spcAft>
          <a:spcPts val="800"/>
        </a:spcAft>
        <a:buClrTx/>
        <a:buFont typeface="Arial" panose="020B0604020202020204" pitchFamily="34" charset="0"/>
        <a:buChar char="•"/>
        <a:defRPr sz="2000" kern="1200">
          <a:solidFill>
            <a:schemeClr val="tx2"/>
          </a:solidFill>
          <a:latin typeface="+mn-lt"/>
          <a:ea typeface="+mn-ea"/>
          <a:cs typeface="+mn-cs"/>
        </a:defRPr>
      </a:lvl2pPr>
      <a:lvl3pPr marL="517525" indent="-285750" algn="l" defTabSz="914400" rtl="0" eaLnBrk="1" latinLnBrk="0" hangingPunct="1">
        <a:lnSpc>
          <a:spcPct val="100000"/>
        </a:lnSpc>
        <a:spcBef>
          <a:spcPts val="800"/>
        </a:spcBef>
        <a:spcAft>
          <a:spcPts val="800"/>
        </a:spcAft>
        <a:buFont typeface="Arial" panose="020B0604020202020204" pitchFamily="34" charset="0"/>
        <a:buChar char="•"/>
        <a:defRPr sz="1800" kern="1200">
          <a:solidFill>
            <a:schemeClr val="tx2"/>
          </a:solidFill>
          <a:latin typeface="+mn-lt"/>
          <a:ea typeface="+mn-ea"/>
          <a:cs typeface="+mn-cs"/>
        </a:defRPr>
      </a:lvl3pPr>
      <a:lvl4pPr marL="741363" indent="-285750" algn="l" defTabSz="914400" rtl="0" eaLnBrk="1" latinLnBrk="0" hangingPunct="1">
        <a:lnSpc>
          <a:spcPct val="100000"/>
        </a:lnSpc>
        <a:spcBef>
          <a:spcPts val="800"/>
        </a:spcBef>
        <a:spcAft>
          <a:spcPts val="800"/>
        </a:spcAft>
        <a:buFont typeface="Arial" panose="020B0604020202020204" pitchFamily="34" charset="0"/>
        <a:buChar char="•"/>
        <a:defRPr sz="1200" kern="1200">
          <a:solidFill>
            <a:schemeClr val="tx1"/>
          </a:solidFill>
          <a:latin typeface="+mn-lt"/>
          <a:ea typeface="+mn-ea"/>
          <a:cs typeface="+mn-cs"/>
        </a:defRPr>
      </a:lvl4pPr>
      <a:lvl5pPr marL="971550" indent="-285750" algn="l" defTabSz="914400" rtl="0" eaLnBrk="1" latinLnBrk="0" hangingPunct="1">
        <a:lnSpc>
          <a:spcPct val="100000"/>
        </a:lnSpc>
        <a:spcBef>
          <a:spcPts val="8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orient="horz" pos="192">
          <p15:clr>
            <a:srgbClr val="F26B43"/>
          </p15:clr>
        </p15:guide>
        <p15:guide id="6" pos="216">
          <p15:clr>
            <a:srgbClr val="F26B43"/>
          </p15:clr>
        </p15:guide>
        <p15:guide id="7" pos="5544">
          <p15:clr>
            <a:srgbClr val="F26B43"/>
          </p15:clr>
        </p15:guide>
        <p15:guide id="9" orient="horz" pos="4211">
          <p15:clr>
            <a:srgbClr val="F26B43"/>
          </p15:clr>
        </p15:guide>
        <p15:guide id="10" orient="horz" pos="624">
          <p15:clr>
            <a:srgbClr val="F26B43"/>
          </p15:clr>
        </p15:guide>
        <p15:guide id="11" orient="horz" pos="4104">
          <p15:clr>
            <a:srgbClr val="F26B43"/>
          </p15:clr>
        </p15:guide>
        <p15:guide id="12" orient="horz" pos="864">
          <p15:clr>
            <a:srgbClr val="F26B43"/>
          </p15:clr>
        </p15:guide>
        <p15:guide id="13" orient="horz" pos="360">
          <p15:clr>
            <a:srgbClr val="F26B43"/>
          </p15:clr>
        </p15:guide>
        <p15:guide id="14" orient="horz" pos="3936">
          <p15:clr>
            <a:srgbClr val="F26B43"/>
          </p15:clr>
        </p15:guide>
        <p15:guide id="15" pos="984">
          <p15:clr>
            <a:srgbClr val="F26B43"/>
          </p15:clr>
        </p15:guide>
        <p15:guide id="16" pos="5376">
          <p15:clr>
            <a:srgbClr val="F26B43"/>
          </p15:clr>
        </p15:guide>
        <p15:guide id="17" pos="264">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image" Target="../media/image200.png"/></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8" Type="http://schemas.openxmlformats.org/officeDocument/2006/relationships/image" Target="../media/image28.wmf"/><Relationship Id="rId3" Type="http://schemas.openxmlformats.org/officeDocument/2006/relationships/oleObject" Target="../embeddings/oleObject14.bin"/><Relationship Id="rId7" Type="http://schemas.openxmlformats.org/officeDocument/2006/relationships/oleObject" Target="../embeddings/oleObject16.bin"/><Relationship Id="rId2" Type="http://schemas.openxmlformats.org/officeDocument/2006/relationships/notesSlide" Target="../notesSlides/notesSlide17.xml"/><Relationship Id="rId1" Type="http://schemas.openxmlformats.org/officeDocument/2006/relationships/slideLayout" Target="../slideLayouts/slideLayout4.xml"/><Relationship Id="rId6" Type="http://schemas.openxmlformats.org/officeDocument/2006/relationships/image" Target="../media/image27.wmf"/><Relationship Id="rId5" Type="http://schemas.openxmlformats.org/officeDocument/2006/relationships/oleObject" Target="../embeddings/oleObject15.bin"/><Relationship Id="rId10" Type="http://schemas.openxmlformats.org/officeDocument/2006/relationships/image" Target="../media/image29.wmf"/><Relationship Id="rId4" Type="http://schemas.openxmlformats.org/officeDocument/2006/relationships/image" Target="../media/image26.wmf"/><Relationship Id="rId9" Type="http://schemas.openxmlformats.org/officeDocument/2006/relationships/oleObject" Target="../embeddings/oleObject17.bin"/></Relationships>
</file>

<file path=ppt/slides/_rels/slide1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310.pn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320.png"/><Relationship Id="rId2" Type="http://schemas.openxmlformats.org/officeDocument/2006/relationships/notesSlide" Target="../notesSlides/notesSlide23.xml"/><Relationship Id="rId1" Type="http://schemas.openxmlformats.org/officeDocument/2006/relationships/slideLayout" Target="../slideLayouts/slideLayout4.xml"/><Relationship Id="rId4" Type="http://schemas.openxmlformats.org/officeDocument/2006/relationships/image" Target="../media/image33.png"/></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4.xml"/><Relationship Id="rId1" Type="http://schemas.openxmlformats.org/officeDocument/2006/relationships/slideLayout" Target="../slideLayouts/slideLayout4.xml"/><Relationship Id="rId4" Type="http://schemas.openxmlformats.org/officeDocument/2006/relationships/image" Target="../media/image35.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hyperlink" Target="https://www.usatoday.com/money/blueprint/investing/how-to-buy-bonds/" TargetMode="External"/></Relationships>
</file>

<file path=ppt/slides/_rels/slide30.xml.rels><?xml version="1.0" encoding="UTF-8" standalone="yes"?>
<Relationships xmlns="http://schemas.openxmlformats.org/package/2006/relationships"><Relationship Id="rId3" Type="http://schemas.openxmlformats.org/officeDocument/2006/relationships/oleObject" Target="../embeddings/oleObject18.bin"/><Relationship Id="rId2" Type="http://schemas.openxmlformats.org/officeDocument/2006/relationships/notesSlide" Target="../notesSlides/notesSlide30.xml"/><Relationship Id="rId1" Type="http://schemas.openxmlformats.org/officeDocument/2006/relationships/slideLayout" Target="../slideLayouts/slideLayout4.xml"/><Relationship Id="rId4" Type="http://schemas.openxmlformats.org/officeDocument/2006/relationships/image" Target="../media/image38.wmf"/></Relationships>
</file>

<file path=ppt/slides/_rels/slide31.xml.rels><?xml version="1.0" encoding="UTF-8" standalone="yes"?>
<Relationships xmlns="http://schemas.openxmlformats.org/package/2006/relationships"><Relationship Id="rId3" Type="http://schemas.openxmlformats.org/officeDocument/2006/relationships/oleObject" Target="../embeddings/oleObject19.bin"/><Relationship Id="rId2" Type="http://schemas.openxmlformats.org/officeDocument/2006/relationships/notesSlide" Target="../notesSlides/notesSlide31.xml"/><Relationship Id="rId1" Type="http://schemas.openxmlformats.org/officeDocument/2006/relationships/slideLayout" Target="../slideLayouts/slideLayout4.xml"/><Relationship Id="rId4" Type="http://schemas.openxmlformats.org/officeDocument/2006/relationships/image" Target="../media/image39.wmf"/></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5.wmf"/></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43.xml"/><Relationship Id="rId1" Type="http://schemas.openxmlformats.org/officeDocument/2006/relationships/slideLayout" Target="../slideLayouts/slideLayout4.xml"/><Relationship Id="rId5" Type="http://schemas.openxmlformats.org/officeDocument/2006/relationships/image" Target="../media/image45.png"/><Relationship Id="rId4" Type="http://schemas.openxmlformats.org/officeDocument/2006/relationships/image" Target="../media/image44.png"/></Relationships>
</file>

<file path=ppt/slides/_rels/slide4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44.xml"/><Relationship Id="rId1" Type="http://schemas.openxmlformats.org/officeDocument/2006/relationships/slideLayout" Target="../slideLayouts/slideLayout4.xml"/><Relationship Id="rId5" Type="http://schemas.openxmlformats.org/officeDocument/2006/relationships/image" Target="../media/image48.png"/><Relationship Id="rId4" Type="http://schemas.openxmlformats.org/officeDocument/2006/relationships/image" Target="../media/image47.png"/></Relationships>
</file>

<file path=ppt/slides/_rels/slide4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45.xml"/><Relationship Id="rId1" Type="http://schemas.openxmlformats.org/officeDocument/2006/relationships/slideLayout" Target="../slideLayouts/slideLayout4.xml"/><Relationship Id="rId4" Type="http://schemas.openxmlformats.org/officeDocument/2006/relationships/image" Target="../media/image50.png"/></Relationships>
</file>

<file path=ppt/slides/_rels/slide4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46.xml"/><Relationship Id="rId1" Type="http://schemas.openxmlformats.org/officeDocument/2006/relationships/slideLayout" Target="../slideLayouts/slideLayout4.xml"/><Relationship Id="rId4" Type="http://schemas.openxmlformats.org/officeDocument/2006/relationships/image" Target="../media/image52.png"/></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7.wmf"/><Relationship Id="rId5" Type="http://schemas.openxmlformats.org/officeDocument/2006/relationships/oleObject" Target="../embeddings/oleObject3.bin"/><Relationship Id="rId4" Type="http://schemas.openxmlformats.org/officeDocument/2006/relationships/image" Target="../media/image6.wmf"/></Relationships>
</file>

<file path=ppt/slides/_rels/slide6.xml.rels><?xml version="1.0" encoding="UTF-8" standalone="yes"?>
<Relationships xmlns="http://schemas.openxmlformats.org/package/2006/relationships"><Relationship Id="rId8" Type="http://schemas.openxmlformats.org/officeDocument/2006/relationships/image" Target="../media/image10.wmf"/><Relationship Id="rId3" Type="http://schemas.openxmlformats.org/officeDocument/2006/relationships/oleObject" Target="../embeddings/oleObject4.bin"/><Relationship Id="rId7" Type="http://schemas.openxmlformats.org/officeDocument/2006/relationships/oleObject" Target="../embeddings/oleObject6.bin"/><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image" Target="../media/image9.wmf"/><Relationship Id="rId5" Type="http://schemas.openxmlformats.org/officeDocument/2006/relationships/oleObject" Target="../embeddings/oleObject5.bin"/><Relationship Id="rId4" Type="http://schemas.openxmlformats.org/officeDocument/2006/relationships/image" Target="../media/image8.wmf"/></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7.bin"/><Relationship Id="rId7"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openxmlformats.org/officeDocument/2006/relationships/image" Target="../media/image12.wmf"/><Relationship Id="rId5" Type="http://schemas.openxmlformats.org/officeDocument/2006/relationships/oleObject" Target="../embeddings/oleObject8.bin"/><Relationship Id="rId4" Type="http://schemas.openxmlformats.org/officeDocument/2006/relationships/image" Target="../media/image11.wmf"/></Relationships>
</file>

<file path=ppt/slides/_rels/slide8.xml.rels><?xml version="1.0" encoding="UTF-8" standalone="yes"?>
<Relationships xmlns="http://schemas.openxmlformats.org/package/2006/relationships"><Relationship Id="rId8" Type="http://schemas.openxmlformats.org/officeDocument/2006/relationships/image" Target="../media/image16.wmf"/><Relationship Id="rId3" Type="http://schemas.openxmlformats.org/officeDocument/2006/relationships/oleObject" Target="../embeddings/oleObject9.bin"/><Relationship Id="rId7" Type="http://schemas.openxmlformats.org/officeDocument/2006/relationships/oleObject" Target="../embeddings/oleObject11.bin"/><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image" Target="../media/image15.wmf"/><Relationship Id="rId5" Type="http://schemas.openxmlformats.org/officeDocument/2006/relationships/oleObject" Target="../embeddings/oleObject10.bin"/><Relationship Id="rId4" Type="http://schemas.openxmlformats.org/officeDocument/2006/relationships/image" Target="../media/image14.w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notesSlide" Target="../notesSlides/notesSlide9.xml"/><Relationship Id="rId1" Type="http://schemas.openxmlformats.org/officeDocument/2006/relationships/slideLayout" Target="../slideLayouts/slideLayout4.xml"/><Relationship Id="rId6" Type="http://schemas.openxmlformats.org/officeDocument/2006/relationships/image" Target="../media/image18.wmf"/><Relationship Id="rId5" Type="http://schemas.openxmlformats.org/officeDocument/2006/relationships/oleObject" Target="../embeddings/oleObject13.bin"/><Relationship Id="rId4" Type="http://schemas.openxmlformats.org/officeDocument/2006/relationships/image" Target="../media/image17.wmf"/></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3" name="Rectangle 46">
            <a:extLst>
              <a:ext uri="{FF2B5EF4-FFF2-40B4-BE49-F238E27FC236}">
                <a16:creationId xmlns:a16="http://schemas.microsoft.com/office/drawing/2014/main" id="{4B526CBF-0AA4-49A9-B305-EE0AF3AF6D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9" name="Graphic 6">
            <a:extLst>
              <a:ext uri="{FF2B5EF4-FFF2-40B4-BE49-F238E27FC236}">
                <a16:creationId xmlns:a16="http://schemas.microsoft.com/office/drawing/2014/main" id="{D0C97962-9B04-4057-B188-11149357C5A9}"/>
              </a:ext>
            </a:extLst>
          </p:cNvPr>
          <p:cNvPicPr>
            <a:picLocks noChangeAspect="1"/>
          </p:cNvPicPr>
          <p:nvPr/>
        </p:nvPicPr>
        <p:blipFill rotWithShape="1">
          <a:blip r:embed="rId3">
            <a:extLst>
              <a:ext uri="{28A0092B-C50C-407E-A947-70E740481C1C}">
                <a14:useLocalDpi xmlns:a14="http://schemas.microsoft.com/office/drawing/2010/main" val="0"/>
              </a:ext>
            </a:extLst>
          </a:blip>
          <a:srcRect t="20410" r="9091"/>
          <a:stretch/>
        </p:blipFill>
        <p:spPr>
          <a:xfrm>
            <a:off x="20" y="10"/>
            <a:ext cx="12191980" cy="6857990"/>
          </a:xfrm>
          <a:prstGeom prst="rect">
            <a:avLst/>
          </a:prstGeom>
        </p:spPr>
      </p:pic>
      <p:grpSp>
        <p:nvGrpSpPr>
          <p:cNvPr id="54" name="Group 48">
            <a:extLst>
              <a:ext uri="{FF2B5EF4-FFF2-40B4-BE49-F238E27FC236}">
                <a16:creationId xmlns:a16="http://schemas.microsoft.com/office/drawing/2014/main" id="{CC8B5139-02E6-4DEA-9CCE-962CAF0AFBA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38068" y="457200"/>
            <a:ext cx="3703320" cy="5935132"/>
            <a:chOff x="438068" y="457200"/>
            <a:chExt cx="3703320" cy="5935132"/>
          </a:xfrm>
        </p:grpSpPr>
        <p:sp>
          <p:nvSpPr>
            <p:cNvPr id="50" name="Rectangle 49">
              <a:extLst>
                <a:ext uri="{FF2B5EF4-FFF2-40B4-BE49-F238E27FC236}">
                  <a16:creationId xmlns:a16="http://schemas.microsoft.com/office/drawing/2014/main" id="{C0470BC0-AB0D-4A03-B4F1-5DDA9A31C1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618067"/>
              <a:ext cx="3702134" cy="5774265"/>
            </a:xfrm>
            <a:prstGeom prst="rect">
              <a:avLst/>
            </a:prstGeom>
            <a:solidFill>
              <a:schemeClr val="accent1">
                <a:alpha val="97000"/>
              </a:schemeClr>
            </a:solidFill>
            <a:ln w="6350" cmpd="sng">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55" name="Rectangle 50">
              <a:extLst>
                <a:ext uri="{FF2B5EF4-FFF2-40B4-BE49-F238E27FC236}">
                  <a16:creationId xmlns:a16="http://schemas.microsoft.com/office/drawing/2014/main" id="{724A08B2-EC2C-4641-81BE-FE8B068BE1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grpSp>
      <p:sp>
        <p:nvSpPr>
          <p:cNvPr id="2" name="Title 1">
            <a:extLst>
              <a:ext uri="{FF2B5EF4-FFF2-40B4-BE49-F238E27FC236}">
                <a16:creationId xmlns:a16="http://schemas.microsoft.com/office/drawing/2014/main" id="{BD45297A-70E3-4F5C-AA43-1D8C6B3C1737}"/>
              </a:ext>
            </a:extLst>
          </p:cNvPr>
          <p:cNvSpPr>
            <a:spLocks noGrp="1"/>
          </p:cNvSpPr>
          <p:nvPr>
            <p:ph type="ctrTitle"/>
          </p:nvPr>
        </p:nvSpPr>
        <p:spPr>
          <a:xfrm>
            <a:off x="584200" y="2142067"/>
            <a:ext cx="3412067" cy="2971801"/>
          </a:xfrm>
        </p:spPr>
        <p:txBody>
          <a:bodyPr>
            <a:normAutofit/>
          </a:bodyPr>
          <a:lstStyle/>
          <a:p>
            <a:pPr>
              <a:lnSpc>
                <a:spcPct val="90000"/>
              </a:lnSpc>
            </a:pPr>
            <a:r>
              <a:rPr lang="en-US" sz="2800" dirty="0">
                <a:solidFill>
                  <a:srgbClr val="FFFFFF"/>
                </a:solidFill>
              </a:rPr>
              <a:t>Advanced Corporate Finance (LL4554V/LL5554V/LLJ5554V/LL6554V)</a:t>
            </a:r>
            <a:br>
              <a:rPr lang="en-US" sz="2800" dirty="0">
                <a:solidFill>
                  <a:srgbClr val="FFFFFF"/>
                </a:solidFill>
              </a:rPr>
            </a:br>
            <a:r>
              <a:rPr lang="en-US" sz="2800" dirty="0">
                <a:solidFill>
                  <a:srgbClr val="FFFFFF"/>
                </a:solidFill>
              </a:rPr>
              <a:t>3. valuing bonds</a:t>
            </a:r>
          </a:p>
        </p:txBody>
      </p:sp>
      <p:sp>
        <p:nvSpPr>
          <p:cNvPr id="3" name="Subtitle 2">
            <a:extLst>
              <a:ext uri="{FF2B5EF4-FFF2-40B4-BE49-F238E27FC236}">
                <a16:creationId xmlns:a16="http://schemas.microsoft.com/office/drawing/2014/main" id="{B4F399D7-8786-400E-A7D4-C11F30DD6F1A}"/>
              </a:ext>
            </a:extLst>
          </p:cNvPr>
          <p:cNvSpPr>
            <a:spLocks noGrp="1"/>
          </p:cNvSpPr>
          <p:nvPr>
            <p:ph type="subTitle" idx="1"/>
          </p:nvPr>
        </p:nvSpPr>
        <p:spPr>
          <a:xfrm>
            <a:off x="584200" y="5145513"/>
            <a:ext cx="3412067" cy="738820"/>
          </a:xfrm>
        </p:spPr>
        <p:txBody>
          <a:bodyPr>
            <a:normAutofit/>
          </a:bodyPr>
          <a:lstStyle/>
          <a:p>
            <a:pPr>
              <a:lnSpc>
                <a:spcPct val="90000"/>
              </a:lnSpc>
            </a:pPr>
            <a:r>
              <a:rPr lang="en-US" sz="1000" cap="none" dirty="0">
                <a:solidFill>
                  <a:srgbClr val="EBEBEB"/>
                </a:solidFill>
              </a:rPr>
              <a:t>Kenneth Khoo</a:t>
            </a:r>
          </a:p>
          <a:p>
            <a:pPr>
              <a:lnSpc>
                <a:spcPct val="90000"/>
              </a:lnSpc>
            </a:pPr>
            <a:r>
              <a:rPr lang="en-US" sz="1000" cap="none" dirty="0">
                <a:solidFill>
                  <a:srgbClr val="EBEBEB"/>
                </a:solidFill>
              </a:rPr>
              <a:t>kenneth.khoo@nus.edu.sg</a:t>
            </a:r>
          </a:p>
        </p:txBody>
      </p:sp>
      <p:sp>
        <p:nvSpPr>
          <p:cNvPr id="4" name="Slide Number Placeholder 3">
            <a:extLst>
              <a:ext uri="{FF2B5EF4-FFF2-40B4-BE49-F238E27FC236}">
                <a16:creationId xmlns:a16="http://schemas.microsoft.com/office/drawing/2014/main" id="{E99180A0-7C01-47B5-8308-3D0F8B7C101C}"/>
              </a:ext>
            </a:extLst>
          </p:cNvPr>
          <p:cNvSpPr>
            <a:spLocks noGrp="1"/>
          </p:cNvSpPr>
          <p:nvPr>
            <p:ph type="sldNum" sz="quarter" idx="12"/>
          </p:nvPr>
        </p:nvSpPr>
        <p:spPr/>
        <p:txBody>
          <a:bodyPr/>
          <a:lstStyle/>
          <a:p>
            <a:fld id="{7128DA7F-F6FE-453F-B8BB-1900E7257DA6}" type="slidenum">
              <a:rPr lang="en-US" smtClean="0"/>
              <a:t>1</a:t>
            </a:fld>
            <a:endParaRPr lang="en-US" dirty="0"/>
          </a:p>
        </p:txBody>
      </p:sp>
    </p:spTree>
    <p:extLst>
      <p:ext uri="{BB962C8B-B14F-4D97-AF65-F5344CB8AC3E}">
        <p14:creationId xmlns:p14="http://schemas.microsoft.com/office/powerpoint/2010/main" val="21541499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3FFDBA-0977-8A09-1622-E429FDE7D67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3AB0840-CE1A-575D-EE14-146A6C264B15}"/>
              </a:ext>
            </a:extLst>
          </p:cNvPr>
          <p:cNvSpPr>
            <a:spLocks noGrp="1"/>
          </p:cNvSpPr>
          <p:nvPr>
            <p:ph type="title"/>
          </p:nvPr>
        </p:nvSpPr>
        <p:spPr>
          <a:xfrm>
            <a:off x="581192" y="702156"/>
            <a:ext cx="11029616" cy="1013800"/>
          </a:xfrm>
        </p:spPr>
        <p:txBody>
          <a:bodyPr vert="horz" lIns="91440" tIns="45720" rIns="91440" bIns="45720" rtlCol="0" anchor="b">
            <a:normAutofit/>
          </a:bodyPr>
          <a:lstStyle/>
          <a:p>
            <a:r>
              <a:rPr lang="en-US" dirty="0"/>
              <a:t>PV Formula to Value a Bond</a:t>
            </a:r>
          </a:p>
        </p:txBody>
      </p:sp>
      <p:sp>
        <p:nvSpPr>
          <p:cNvPr id="4" name="Slide Number Placeholder 3">
            <a:extLst>
              <a:ext uri="{FF2B5EF4-FFF2-40B4-BE49-F238E27FC236}">
                <a16:creationId xmlns:a16="http://schemas.microsoft.com/office/drawing/2014/main" id="{4757D88D-B41B-79E3-F587-7E2B48E55B1E}"/>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10</a:t>
            </a:fld>
            <a:endParaRPr lang="en-US" dirty="0"/>
          </a:p>
        </p:txBody>
      </p:sp>
      <p:sp>
        <p:nvSpPr>
          <p:cNvPr id="7" name="Content Placeholder 2">
            <a:extLst>
              <a:ext uri="{FF2B5EF4-FFF2-40B4-BE49-F238E27FC236}">
                <a16:creationId xmlns:a16="http://schemas.microsoft.com/office/drawing/2014/main" id="{8C8E6853-5B54-9D2B-A2D4-06007318E42A}"/>
              </a:ext>
            </a:extLst>
          </p:cNvPr>
          <p:cNvSpPr>
            <a:spLocks noGrp="1"/>
          </p:cNvSpPr>
          <p:nvPr>
            <p:ph sz="half" idx="1"/>
          </p:nvPr>
        </p:nvSpPr>
        <p:spPr>
          <a:xfrm>
            <a:off x="2283654" y="6044960"/>
            <a:ext cx="7963734" cy="711680"/>
          </a:xfrm>
        </p:spPr>
        <p:txBody>
          <a:bodyPr vert="horz" lIns="91440" tIns="45720" rIns="91440" bIns="45720" rtlCol="0" anchor="ctr">
            <a:normAutofit/>
          </a:bodyPr>
          <a:lstStyle/>
          <a:p>
            <a:r>
              <a:rPr lang="en-US" dirty="0"/>
              <a:t>In practice, yields are derived from the bond price and the coupon rates + par value. How so?</a:t>
            </a:r>
          </a:p>
        </p:txBody>
      </p:sp>
      <p:pic>
        <p:nvPicPr>
          <p:cNvPr id="5" name="Picture 4" descr="A line graph displays the fluctuating interest rate on the 10-year U S treasury bond yields.">
            <a:extLst>
              <a:ext uri="{FF2B5EF4-FFF2-40B4-BE49-F238E27FC236}">
                <a16:creationId xmlns:a16="http://schemas.microsoft.com/office/drawing/2014/main" id="{38B3F57D-89E1-98AE-6FF1-D85E0FD7F34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83206" y="2057887"/>
            <a:ext cx="6225584" cy="3931947"/>
          </a:xfrm>
          <a:prstGeom prst="rect">
            <a:avLst/>
          </a:prstGeom>
        </p:spPr>
      </p:pic>
    </p:spTree>
    <p:extLst>
      <p:ext uri="{BB962C8B-B14F-4D97-AF65-F5344CB8AC3E}">
        <p14:creationId xmlns:p14="http://schemas.microsoft.com/office/powerpoint/2010/main" val="33746276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64138B-3355-3CC7-D13B-C2142EE922B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6043F24-D705-08BB-A025-D53FA214035A}"/>
              </a:ext>
            </a:extLst>
          </p:cNvPr>
          <p:cNvSpPr>
            <a:spLocks noGrp="1"/>
          </p:cNvSpPr>
          <p:nvPr>
            <p:ph type="title"/>
          </p:nvPr>
        </p:nvSpPr>
        <p:spPr>
          <a:xfrm>
            <a:off x="581192" y="702156"/>
            <a:ext cx="11029616" cy="1013800"/>
          </a:xfrm>
        </p:spPr>
        <p:txBody>
          <a:bodyPr vert="horz" lIns="91440" tIns="45720" rIns="91440" bIns="45720" rtlCol="0" anchor="b">
            <a:normAutofit/>
          </a:bodyPr>
          <a:lstStyle/>
          <a:p>
            <a:r>
              <a:rPr lang="en-US" dirty="0"/>
              <a:t>PV Formula to Value a Bond</a:t>
            </a:r>
          </a:p>
        </p:txBody>
      </p:sp>
      <p:sp>
        <p:nvSpPr>
          <p:cNvPr id="4" name="Slide Number Placeholder 3">
            <a:extLst>
              <a:ext uri="{FF2B5EF4-FFF2-40B4-BE49-F238E27FC236}">
                <a16:creationId xmlns:a16="http://schemas.microsoft.com/office/drawing/2014/main" id="{0E17B2EC-FF73-03FA-66E4-2FF41CEC7EE8}"/>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11</a:t>
            </a:fld>
            <a:endParaRPr lang="en-US" dirty="0"/>
          </a:p>
        </p:txBody>
      </p:sp>
      <p:pic>
        <p:nvPicPr>
          <p:cNvPr id="9" name="Picture 8">
            <a:extLst>
              <a:ext uri="{FF2B5EF4-FFF2-40B4-BE49-F238E27FC236}">
                <a16:creationId xmlns:a16="http://schemas.microsoft.com/office/drawing/2014/main" id="{9523FBF0-6F97-2E8E-C662-0D5BA7D576E2}"/>
              </a:ext>
            </a:extLst>
          </p:cNvPr>
          <p:cNvPicPr>
            <a:picLocks noChangeAspect="1"/>
          </p:cNvPicPr>
          <p:nvPr/>
        </p:nvPicPr>
        <p:blipFill>
          <a:blip r:embed="rId3"/>
          <a:stretch>
            <a:fillRect/>
          </a:stretch>
        </p:blipFill>
        <p:spPr>
          <a:xfrm>
            <a:off x="1439189" y="3344239"/>
            <a:ext cx="9313622" cy="1550117"/>
          </a:xfrm>
          <a:prstGeom prst="rect">
            <a:avLst/>
          </a:prstGeom>
        </p:spPr>
      </p:pic>
      <mc:AlternateContent xmlns:mc="http://schemas.openxmlformats.org/markup-compatibility/2006" xmlns:a14="http://schemas.microsoft.com/office/drawing/2010/main">
        <mc:Choice Requires="a14">
          <p:sp>
            <p:nvSpPr>
              <p:cNvPr id="10" name="Content Placeholder 2">
                <a:extLst>
                  <a:ext uri="{FF2B5EF4-FFF2-40B4-BE49-F238E27FC236}">
                    <a16:creationId xmlns:a16="http://schemas.microsoft.com/office/drawing/2014/main" id="{2160222A-6D19-E688-3AD3-A310FE20F9DB}"/>
                  </a:ext>
                </a:extLst>
              </p:cNvPr>
              <p:cNvSpPr>
                <a:spLocks noGrp="1"/>
              </p:cNvSpPr>
              <p:nvPr>
                <p:ph sz="half" idx="1"/>
              </p:nvPr>
            </p:nvSpPr>
            <p:spPr>
              <a:xfrm>
                <a:off x="2042211" y="5084326"/>
                <a:ext cx="7963734" cy="711680"/>
              </a:xfrm>
            </p:spPr>
            <p:txBody>
              <a:bodyPr vert="horz" lIns="91440" tIns="45720" rIns="91440" bIns="45720" rtlCol="0" anchor="ctr">
                <a:normAutofit/>
              </a:bodyPr>
              <a:lstStyle/>
              <a:p>
                <a:r>
                  <a:rPr lang="en-US" dirty="0"/>
                  <a:t>More on how we derive yield </a:t>
                </a:r>
                <a14:m>
                  <m:oMath xmlns:m="http://schemas.openxmlformats.org/officeDocument/2006/math">
                    <m:r>
                      <a:rPr lang="en-US" i="1" dirty="0" smtClean="0">
                        <a:latin typeface="Cambria Math" panose="02040503050406030204" pitchFamily="18" charset="0"/>
                      </a:rPr>
                      <m:t>𝑦</m:t>
                    </m:r>
                  </m:oMath>
                </a14:m>
                <a:r>
                  <a:rPr lang="en-US" dirty="0"/>
                  <a:t> later.</a:t>
                </a:r>
              </a:p>
            </p:txBody>
          </p:sp>
        </mc:Choice>
        <mc:Fallback xmlns="">
          <p:sp>
            <p:nvSpPr>
              <p:cNvPr id="10" name="Content Placeholder 2">
                <a:extLst>
                  <a:ext uri="{FF2B5EF4-FFF2-40B4-BE49-F238E27FC236}">
                    <a16:creationId xmlns:a16="http://schemas.microsoft.com/office/drawing/2014/main" id="{2160222A-6D19-E688-3AD3-A310FE20F9DB}"/>
                  </a:ext>
                </a:extLst>
              </p:cNvPr>
              <p:cNvSpPr>
                <a:spLocks noGrp="1" noRot="1" noChangeAspect="1" noMove="1" noResize="1" noEditPoints="1" noAdjustHandles="1" noChangeArrowheads="1" noChangeShapeType="1" noTextEdit="1"/>
              </p:cNvSpPr>
              <p:nvPr>
                <p:ph sz="half" idx="1"/>
              </p:nvPr>
            </p:nvSpPr>
            <p:spPr>
              <a:xfrm>
                <a:off x="2042211" y="5084326"/>
                <a:ext cx="7963734" cy="711680"/>
              </a:xfrm>
              <a:blipFill>
                <a:blip r:embed="rId4"/>
                <a:stretch>
                  <a:fillRect l="-306"/>
                </a:stretch>
              </a:blipFill>
            </p:spPr>
            <p:txBody>
              <a:bodyPr/>
              <a:lstStyle/>
              <a:p>
                <a:r>
                  <a:rPr lang="en-SG">
                    <a:noFill/>
                  </a:rPr>
                  <a:t> </a:t>
                </a:r>
              </a:p>
            </p:txBody>
          </p:sp>
        </mc:Fallback>
      </mc:AlternateContent>
    </p:spTree>
    <p:extLst>
      <p:ext uri="{BB962C8B-B14F-4D97-AF65-F5344CB8AC3E}">
        <p14:creationId xmlns:p14="http://schemas.microsoft.com/office/powerpoint/2010/main" val="30348518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061E583-7472-C5A5-3F28-A146DDD26CFE}"/>
            </a:ext>
          </a:extLst>
        </p:cNvPr>
        <p:cNvGrpSpPr/>
        <p:nvPr/>
      </p:nvGrpSpPr>
      <p:grpSpPr>
        <a:xfrm>
          <a:off x="0" y="0"/>
          <a:ext cx="0" cy="0"/>
          <a:chOff x="0" y="0"/>
          <a:chExt cx="0" cy="0"/>
        </a:xfrm>
      </p:grpSpPr>
      <p:sp>
        <p:nvSpPr>
          <p:cNvPr id="25" name="Rectangle 24">
            <a:extLst>
              <a:ext uri="{FF2B5EF4-FFF2-40B4-BE49-F238E27FC236}">
                <a16:creationId xmlns:a16="http://schemas.microsoft.com/office/drawing/2014/main" id="{2928117C-9446-4E7F-AE62-95E0F6DB5B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27" name="Rectangle 26">
            <a:extLst>
              <a:ext uri="{FF2B5EF4-FFF2-40B4-BE49-F238E27FC236}">
                <a16:creationId xmlns:a16="http://schemas.microsoft.com/office/drawing/2014/main" id="{84D30AFB-4D71-48B0-AA00-28EE92363A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29" name="Rectangle 28">
            <a:extLst>
              <a:ext uri="{FF2B5EF4-FFF2-40B4-BE49-F238E27FC236}">
                <a16:creationId xmlns:a16="http://schemas.microsoft.com/office/drawing/2014/main" id="{96A0B76F-8010-4C62-B4B6-C5FC438C05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31" name="Rectangle 30">
            <a:extLst>
              <a:ext uri="{FF2B5EF4-FFF2-40B4-BE49-F238E27FC236}">
                <a16:creationId xmlns:a16="http://schemas.microsoft.com/office/drawing/2014/main" id="{B36BEBD5-A373-4C8C-8C06-CD8007E22F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2" name="Title 1">
            <a:extLst>
              <a:ext uri="{FF2B5EF4-FFF2-40B4-BE49-F238E27FC236}">
                <a16:creationId xmlns:a16="http://schemas.microsoft.com/office/drawing/2014/main" id="{7CDFBCFE-AF4D-B79A-58AE-728110B7CFDC}"/>
              </a:ext>
            </a:extLst>
          </p:cNvPr>
          <p:cNvSpPr>
            <a:spLocks noGrp="1"/>
          </p:cNvSpPr>
          <p:nvPr>
            <p:ph type="title"/>
          </p:nvPr>
        </p:nvSpPr>
        <p:spPr>
          <a:xfrm>
            <a:off x="581192" y="702156"/>
            <a:ext cx="11029616" cy="1013800"/>
          </a:xfrm>
        </p:spPr>
        <p:txBody>
          <a:bodyPr vert="horz" lIns="91440" tIns="45720" rIns="91440" bIns="45720" rtlCol="0" anchor="b">
            <a:normAutofit/>
          </a:bodyPr>
          <a:lstStyle/>
          <a:p>
            <a:r>
              <a:rPr lang="en-US" dirty="0"/>
              <a:t>How Bond Prices Vary With Interest Rates</a:t>
            </a:r>
            <a:endParaRPr lang="en-US"/>
          </a:p>
        </p:txBody>
      </p:sp>
      <p:sp>
        <p:nvSpPr>
          <p:cNvPr id="33" name="Rectangle 32">
            <a:extLst>
              <a:ext uri="{FF2B5EF4-FFF2-40B4-BE49-F238E27FC236}">
                <a16:creationId xmlns:a16="http://schemas.microsoft.com/office/drawing/2014/main" id="{FF48D04A-B18A-4669-86FA-1F7C104C46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3" y="2180496"/>
            <a:ext cx="5404639" cy="4045683"/>
          </a:xfrm>
          <a:prstGeom prst="rect">
            <a:avLst/>
          </a:prstGeom>
          <a:no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Content Placeholder 2">
            <a:extLst>
              <a:ext uri="{FF2B5EF4-FFF2-40B4-BE49-F238E27FC236}">
                <a16:creationId xmlns:a16="http://schemas.microsoft.com/office/drawing/2014/main" id="{883318B2-27D1-6214-BA9D-9BC0F48261A1}"/>
              </a:ext>
            </a:extLst>
          </p:cNvPr>
          <p:cNvSpPr>
            <a:spLocks noGrp="1"/>
          </p:cNvSpPr>
          <p:nvPr>
            <p:ph sz="half" idx="1"/>
          </p:nvPr>
        </p:nvSpPr>
        <p:spPr>
          <a:xfrm>
            <a:off x="6335805" y="2180496"/>
            <a:ext cx="5275001" cy="4045683"/>
          </a:xfrm>
        </p:spPr>
        <p:txBody>
          <a:bodyPr vert="horz" lIns="91440" tIns="45720" rIns="91440" bIns="45720" rtlCol="0" anchor="ctr">
            <a:normAutofit/>
          </a:bodyPr>
          <a:lstStyle/>
          <a:p>
            <a:r>
              <a:rPr lang="en-US" b="1" dirty="0"/>
              <a:t>Yields are inversely related to bond prices. </a:t>
            </a:r>
            <a:r>
              <a:rPr lang="en-US" dirty="0"/>
              <a:t>The yield is in the denominator, so if yield increases, bond prices decrease.</a:t>
            </a:r>
          </a:p>
          <a:p>
            <a:r>
              <a:rPr lang="en-US" dirty="0"/>
              <a:t>Yields (or YTM) are often used as “the (market) interest rate” for that bond, as it is the bond’s market-implied discount rate.</a:t>
            </a:r>
          </a:p>
          <a:p>
            <a:r>
              <a:rPr lang="en-US" dirty="0"/>
              <a:t>This figure plots bond prices as a function of the interest rate. The price of long-term bonds is more sensitive to changes in the interest rate than the price of short-term bonds.</a:t>
            </a:r>
          </a:p>
          <a:p>
            <a:r>
              <a:rPr lang="en-US" dirty="0"/>
              <a:t>Does maturity length determine “duration” for pricing? Not entirely.</a:t>
            </a:r>
          </a:p>
        </p:txBody>
      </p:sp>
      <p:sp>
        <p:nvSpPr>
          <p:cNvPr id="4" name="Slide Number Placeholder 3">
            <a:extLst>
              <a:ext uri="{FF2B5EF4-FFF2-40B4-BE49-F238E27FC236}">
                <a16:creationId xmlns:a16="http://schemas.microsoft.com/office/drawing/2014/main" id="{D2CABA9D-1CF0-23A3-24CE-C08BE13A4231}"/>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12</a:t>
            </a:fld>
            <a:endParaRPr lang="en-US" dirty="0"/>
          </a:p>
        </p:txBody>
      </p:sp>
      <p:pic>
        <p:nvPicPr>
          <p:cNvPr id="6" name="Picture 5" descr="A graph presents bond prices that vary with interest rates.">
            <a:extLst>
              <a:ext uri="{FF2B5EF4-FFF2-40B4-BE49-F238E27FC236}">
                <a16:creationId xmlns:a16="http://schemas.microsoft.com/office/drawing/2014/main" id="{F3DD8EF7-EAEF-25D4-8762-B4912B5A8BE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5940" y="2366054"/>
            <a:ext cx="5185823" cy="3576122"/>
          </a:xfrm>
          <a:prstGeom prst="rect">
            <a:avLst/>
          </a:prstGeom>
        </p:spPr>
      </p:pic>
    </p:spTree>
    <p:extLst>
      <p:ext uri="{BB962C8B-B14F-4D97-AF65-F5344CB8AC3E}">
        <p14:creationId xmlns:p14="http://schemas.microsoft.com/office/powerpoint/2010/main" val="36510498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9042A6C-7356-3589-0BF9-B21B48022782}"/>
            </a:ext>
          </a:extLst>
        </p:cNvPr>
        <p:cNvGrpSpPr/>
        <p:nvPr/>
      </p:nvGrpSpPr>
      <p:grpSpPr>
        <a:xfrm>
          <a:off x="0" y="0"/>
          <a:ext cx="0" cy="0"/>
          <a:chOff x="0" y="0"/>
          <a:chExt cx="0" cy="0"/>
        </a:xfrm>
      </p:grpSpPr>
      <p:sp>
        <p:nvSpPr>
          <p:cNvPr id="35" name="Rectangle 34">
            <a:extLst>
              <a:ext uri="{FF2B5EF4-FFF2-40B4-BE49-F238E27FC236}">
                <a16:creationId xmlns:a16="http://schemas.microsoft.com/office/drawing/2014/main" id="{DB691D59-8F51-4DD8-AD41-D568D29B08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37" name="Rectangle 36">
            <a:extLst>
              <a:ext uri="{FF2B5EF4-FFF2-40B4-BE49-F238E27FC236}">
                <a16:creationId xmlns:a16="http://schemas.microsoft.com/office/drawing/2014/main" id="{204AEF18-0627-48F3-9B3D-F7E8F050B1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39" name="Rectangle 38">
            <a:extLst>
              <a:ext uri="{FF2B5EF4-FFF2-40B4-BE49-F238E27FC236}">
                <a16:creationId xmlns:a16="http://schemas.microsoft.com/office/drawing/2014/main" id="{CEAEE08A-C572-438F-9753-B0D527A51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41" name="Rectangle 40">
            <a:extLst>
              <a:ext uri="{FF2B5EF4-FFF2-40B4-BE49-F238E27FC236}">
                <a16:creationId xmlns:a16="http://schemas.microsoft.com/office/drawing/2014/main" id="{DB93146F-62ED-4C59-844C-0935D0FB50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useBgFill="1">
        <p:nvSpPr>
          <p:cNvPr id="43" name="Rectangle 42">
            <a:extLst>
              <a:ext uri="{FF2B5EF4-FFF2-40B4-BE49-F238E27FC236}">
                <a16:creationId xmlns:a16="http://schemas.microsoft.com/office/drawing/2014/main" id="{BF3D65BA-1C65-40FB-92EF-83951BDC1D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38175"/>
            <a:ext cx="12191999" cy="62198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408D4791-3402-037B-9945-B31B8B37B6F9}"/>
              </a:ext>
            </a:extLst>
          </p:cNvPr>
          <p:cNvPicPr>
            <a:picLocks noChangeAspect="1"/>
          </p:cNvPicPr>
          <p:nvPr/>
        </p:nvPicPr>
        <p:blipFill>
          <a:blip r:embed="rId3"/>
          <a:stretch>
            <a:fillRect/>
          </a:stretch>
        </p:blipFill>
        <p:spPr>
          <a:xfrm>
            <a:off x="410467" y="129951"/>
            <a:ext cx="7439088" cy="6453411"/>
          </a:xfrm>
          <a:prstGeom prst="rect">
            <a:avLst/>
          </a:prstGeom>
        </p:spPr>
      </p:pic>
      <p:sp>
        <p:nvSpPr>
          <p:cNvPr id="45" name="Rectangle 44">
            <a:extLst>
              <a:ext uri="{FF2B5EF4-FFF2-40B4-BE49-F238E27FC236}">
                <a16:creationId xmlns:a16="http://schemas.microsoft.com/office/drawing/2014/main" id="{ADF52CCA-FCDD-49A0-BFFC-3BD41F1B82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723899"/>
            <a:ext cx="3703320" cy="5666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2" name="Title 1">
            <a:extLst>
              <a:ext uri="{FF2B5EF4-FFF2-40B4-BE49-F238E27FC236}">
                <a16:creationId xmlns:a16="http://schemas.microsoft.com/office/drawing/2014/main" id="{B2A4569F-13FA-864B-BE94-D33EA2201CCA}"/>
              </a:ext>
            </a:extLst>
          </p:cNvPr>
          <p:cNvSpPr>
            <a:spLocks noGrp="1"/>
          </p:cNvSpPr>
          <p:nvPr>
            <p:ph type="title"/>
          </p:nvPr>
        </p:nvSpPr>
        <p:spPr>
          <a:xfrm>
            <a:off x="8296275" y="1419225"/>
            <a:ext cx="3081576" cy="2085869"/>
          </a:xfrm>
        </p:spPr>
        <p:txBody>
          <a:bodyPr vert="horz" lIns="91440" tIns="45720" rIns="91440" bIns="45720" rtlCol="0" anchor="b">
            <a:normAutofit/>
          </a:bodyPr>
          <a:lstStyle/>
          <a:p>
            <a:pPr>
              <a:lnSpc>
                <a:spcPct val="90000"/>
              </a:lnSpc>
            </a:pPr>
            <a:r>
              <a:rPr lang="en-US" sz="3100">
                <a:solidFill>
                  <a:srgbClr val="FFFFFF"/>
                </a:solidFill>
              </a:rPr>
              <a:t>How Bond Prices Vary With Interest Rates</a:t>
            </a:r>
          </a:p>
        </p:txBody>
      </p:sp>
      <p:sp>
        <p:nvSpPr>
          <p:cNvPr id="4" name="Slide Number Placeholder 3">
            <a:extLst>
              <a:ext uri="{FF2B5EF4-FFF2-40B4-BE49-F238E27FC236}">
                <a16:creationId xmlns:a16="http://schemas.microsoft.com/office/drawing/2014/main" id="{84B76890-073A-ACB6-BBB1-194AF0EDAE48}"/>
              </a:ext>
            </a:extLst>
          </p:cNvPr>
          <p:cNvSpPr>
            <a:spLocks noGrp="1"/>
          </p:cNvSpPr>
          <p:nvPr>
            <p:ph type="sldNum" sz="quarter" idx="12"/>
          </p:nvPr>
        </p:nvSpPr>
        <p:spPr>
          <a:xfrm>
            <a:off x="10558300" y="6400800"/>
            <a:ext cx="1016440" cy="365125"/>
          </a:xfrm>
        </p:spPr>
        <p:txBody>
          <a:bodyPr vert="horz" lIns="91440" tIns="45720" rIns="91440" bIns="45720" rtlCol="0" anchor="ctr">
            <a:normAutofit/>
          </a:bodyPr>
          <a:lstStyle/>
          <a:p>
            <a:pPr defTabSz="914400">
              <a:spcAft>
                <a:spcPts val="600"/>
              </a:spcAft>
            </a:pPr>
            <a:fld id="{7128DA7F-F6FE-453F-B8BB-1900E7257DA6}" type="slidenum">
              <a:rPr lang="en-US" smtClean="0">
                <a:solidFill>
                  <a:schemeClr val="accent1">
                    <a:lumMod val="75000"/>
                    <a:lumOff val="25000"/>
                  </a:schemeClr>
                </a:solidFill>
              </a:rPr>
              <a:pPr defTabSz="914400">
                <a:spcAft>
                  <a:spcPts val="600"/>
                </a:spcAft>
              </a:pPr>
              <a:t>13</a:t>
            </a:fld>
            <a:endParaRPr lang="en-US">
              <a:solidFill>
                <a:schemeClr val="accent1">
                  <a:lumMod val="75000"/>
                  <a:lumOff val="25000"/>
                </a:schemeClr>
              </a:solidFill>
            </a:endParaRPr>
          </a:p>
        </p:txBody>
      </p:sp>
    </p:spTree>
    <p:extLst>
      <p:ext uri="{BB962C8B-B14F-4D97-AF65-F5344CB8AC3E}">
        <p14:creationId xmlns:p14="http://schemas.microsoft.com/office/powerpoint/2010/main" val="15365080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90FC29A-6A44-A5E6-8724-FBCB7DFE634E}"/>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DB691D59-8F51-4DD8-AD41-D568D29B08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12" name="Rectangle 11">
            <a:extLst>
              <a:ext uri="{FF2B5EF4-FFF2-40B4-BE49-F238E27FC236}">
                <a16:creationId xmlns:a16="http://schemas.microsoft.com/office/drawing/2014/main" id="{204AEF18-0627-48F3-9B3D-F7E8F050B1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14" name="Rectangle 13">
            <a:extLst>
              <a:ext uri="{FF2B5EF4-FFF2-40B4-BE49-F238E27FC236}">
                <a16:creationId xmlns:a16="http://schemas.microsoft.com/office/drawing/2014/main" id="{CEAEE08A-C572-438F-9753-B0D527A51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16" name="Rectangle 15">
            <a:extLst>
              <a:ext uri="{FF2B5EF4-FFF2-40B4-BE49-F238E27FC236}">
                <a16:creationId xmlns:a16="http://schemas.microsoft.com/office/drawing/2014/main" id="{DB93146F-62ED-4C59-844C-0935D0FB50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useBgFill="1">
        <p:nvSpPr>
          <p:cNvPr id="18" name="Rectangle 17">
            <a:extLst>
              <a:ext uri="{FF2B5EF4-FFF2-40B4-BE49-F238E27FC236}">
                <a16:creationId xmlns:a16="http://schemas.microsoft.com/office/drawing/2014/main" id="{BF3D65BA-1C65-40FB-92EF-83951BDC1D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38175"/>
            <a:ext cx="12191999" cy="62198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FC1F9A5F-6A4C-E24D-4317-08060E2FB281}"/>
              </a:ext>
            </a:extLst>
          </p:cNvPr>
          <p:cNvPicPr>
            <a:picLocks noChangeAspect="1"/>
          </p:cNvPicPr>
          <p:nvPr/>
        </p:nvPicPr>
        <p:blipFill>
          <a:blip r:embed="rId3"/>
          <a:stretch>
            <a:fillRect/>
          </a:stretch>
        </p:blipFill>
        <p:spPr>
          <a:xfrm>
            <a:off x="297451" y="70709"/>
            <a:ext cx="6380751" cy="6716582"/>
          </a:xfrm>
          <a:prstGeom prst="rect">
            <a:avLst/>
          </a:prstGeom>
        </p:spPr>
      </p:pic>
      <p:sp>
        <p:nvSpPr>
          <p:cNvPr id="20" name="Rectangle 19">
            <a:extLst>
              <a:ext uri="{FF2B5EF4-FFF2-40B4-BE49-F238E27FC236}">
                <a16:creationId xmlns:a16="http://schemas.microsoft.com/office/drawing/2014/main" id="{ADF52CCA-FCDD-49A0-BFFC-3BD41F1B82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723899"/>
            <a:ext cx="3703320" cy="5666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2" name="Title 1">
            <a:extLst>
              <a:ext uri="{FF2B5EF4-FFF2-40B4-BE49-F238E27FC236}">
                <a16:creationId xmlns:a16="http://schemas.microsoft.com/office/drawing/2014/main" id="{C8959C6B-885D-EAB0-7D1E-B84AAEDA4998}"/>
              </a:ext>
            </a:extLst>
          </p:cNvPr>
          <p:cNvSpPr>
            <a:spLocks noGrp="1"/>
          </p:cNvSpPr>
          <p:nvPr>
            <p:ph type="title"/>
          </p:nvPr>
        </p:nvSpPr>
        <p:spPr>
          <a:xfrm>
            <a:off x="8296275" y="1419225"/>
            <a:ext cx="3081576" cy="2085869"/>
          </a:xfrm>
        </p:spPr>
        <p:txBody>
          <a:bodyPr vert="horz" lIns="91440" tIns="45720" rIns="91440" bIns="45720" rtlCol="0" anchor="b">
            <a:normAutofit/>
          </a:bodyPr>
          <a:lstStyle/>
          <a:p>
            <a:pPr>
              <a:lnSpc>
                <a:spcPct val="90000"/>
              </a:lnSpc>
            </a:pPr>
            <a:r>
              <a:rPr lang="en-US" sz="3100">
                <a:solidFill>
                  <a:srgbClr val="FFFFFF"/>
                </a:solidFill>
              </a:rPr>
              <a:t>How Bond Prices Vary With Interest Rates</a:t>
            </a:r>
          </a:p>
        </p:txBody>
      </p:sp>
      <p:sp>
        <p:nvSpPr>
          <p:cNvPr id="4" name="Slide Number Placeholder 3">
            <a:extLst>
              <a:ext uri="{FF2B5EF4-FFF2-40B4-BE49-F238E27FC236}">
                <a16:creationId xmlns:a16="http://schemas.microsoft.com/office/drawing/2014/main" id="{5D5662F9-745B-6A5A-4FBF-F6DCF74E4B45}"/>
              </a:ext>
            </a:extLst>
          </p:cNvPr>
          <p:cNvSpPr>
            <a:spLocks noGrp="1"/>
          </p:cNvSpPr>
          <p:nvPr>
            <p:ph type="sldNum" sz="quarter" idx="12"/>
          </p:nvPr>
        </p:nvSpPr>
        <p:spPr>
          <a:xfrm>
            <a:off x="10558300" y="6400800"/>
            <a:ext cx="1016440" cy="365125"/>
          </a:xfrm>
        </p:spPr>
        <p:txBody>
          <a:bodyPr vert="horz" lIns="91440" tIns="45720" rIns="91440" bIns="45720" rtlCol="0" anchor="ctr">
            <a:normAutofit/>
          </a:bodyPr>
          <a:lstStyle/>
          <a:p>
            <a:pPr defTabSz="914400">
              <a:spcAft>
                <a:spcPts val="600"/>
              </a:spcAft>
            </a:pPr>
            <a:fld id="{7128DA7F-F6FE-453F-B8BB-1900E7257DA6}" type="slidenum">
              <a:rPr lang="en-US" smtClean="0">
                <a:solidFill>
                  <a:schemeClr val="accent1">
                    <a:lumMod val="75000"/>
                    <a:lumOff val="25000"/>
                  </a:schemeClr>
                </a:solidFill>
              </a:rPr>
              <a:pPr defTabSz="914400">
                <a:spcAft>
                  <a:spcPts val="600"/>
                </a:spcAft>
              </a:pPr>
              <a:t>14</a:t>
            </a:fld>
            <a:endParaRPr lang="en-US">
              <a:solidFill>
                <a:schemeClr val="accent1">
                  <a:lumMod val="75000"/>
                  <a:lumOff val="25000"/>
                </a:schemeClr>
              </a:solidFill>
            </a:endParaRPr>
          </a:p>
        </p:txBody>
      </p:sp>
    </p:spTree>
    <p:extLst>
      <p:ext uri="{BB962C8B-B14F-4D97-AF65-F5344CB8AC3E}">
        <p14:creationId xmlns:p14="http://schemas.microsoft.com/office/powerpoint/2010/main" val="3447564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F4F38BC-AB99-9314-DDA8-E0AF6C0BBFDE}"/>
            </a:ext>
          </a:extLst>
        </p:cNvPr>
        <p:cNvGrpSpPr/>
        <p:nvPr/>
      </p:nvGrpSpPr>
      <p:grpSpPr>
        <a:xfrm>
          <a:off x="0" y="0"/>
          <a:ext cx="0" cy="0"/>
          <a:chOff x="0" y="0"/>
          <a:chExt cx="0" cy="0"/>
        </a:xfrm>
      </p:grpSpPr>
      <p:sp>
        <p:nvSpPr>
          <p:cNvPr id="25" name="Rectangle 24">
            <a:extLst>
              <a:ext uri="{FF2B5EF4-FFF2-40B4-BE49-F238E27FC236}">
                <a16:creationId xmlns:a16="http://schemas.microsoft.com/office/drawing/2014/main" id="{DB691D59-8F51-4DD8-AD41-D568D29B08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27" name="Rectangle 26">
            <a:extLst>
              <a:ext uri="{FF2B5EF4-FFF2-40B4-BE49-F238E27FC236}">
                <a16:creationId xmlns:a16="http://schemas.microsoft.com/office/drawing/2014/main" id="{204AEF18-0627-48F3-9B3D-F7E8F050B1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29" name="Rectangle 28">
            <a:extLst>
              <a:ext uri="{FF2B5EF4-FFF2-40B4-BE49-F238E27FC236}">
                <a16:creationId xmlns:a16="http://schemas.microsoft.com/office/drawing/2014/main" id="{CEAEE08A-C572-438F-9753-B0D527A51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31" name="Rectangle 30">
            <a:extLst>
              <a:ext uri="{FF2B5EF4-FFF2-40B4-BE49-F238E27FC236}">
                <a16:creationId xmlns:a16="http://schemas.microsoft.com/office/drawing/2014/main" id="{993F09C6-4F57-4B05-9592-E253D8BC62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2" name="Title 1">
            <a:extLst>
              <a:ext uri="{FF2B5EF4-FFF2-40B4-BE49-F238E27FC236}">
                <a16:creationId xmlns:a16="http://schemas.microsoft.com/office/drawing/2014/main" id="{4A87BA35-1503-9749-1A89-D1881249CEB3}"/>
              </a:ext>
            </a:extLst>
          </p:cNvPr>
          <p:cNvSpPr>
            <a:spLocks noGrp="1"/>
          </p:cNvSpPr>
          <p:nvPr>
            <p:ph type="title"/>
          </p:nvPr>
        </p:nvSpPr>
        <p:spPr>
          <a:xfrm>
            <a:off x="581192" y="702156"/>
            <a:ext cx="11029616" cy="1013800"/>
          </a:xfrm>
        </p:spPr>
        <p:txBody>
          <a:bodyPr vert="horz" lIns="91440" tIns="45720" rIns="91440" bIns="45720" rtlCol="0" anchor="b">
            <a:normAutofit/>
          </a:bodyPr>
          <a:lstStyle/>
          <a:p>
            <a:r>
              <a:rPr lang="en-US">
                <a:solidFill>
                  <a:srgbClr val="FFFFFF"/>
                </a:solidFill>
              </a:rPr>
              <a:t>How Bond Prices Vary With Interest Rates</a:t>
            </a:r>
          </a:p>
        </p:txBody>
      </p:sp>
      <p:sp>
        <p:nvSpPr>
          <p:cNvPr id="7" name="Content Placeholder 2">
            <a:extLst>
              <a:ext uri="{FF2B5EF4-FFF2-40B4-BE49-F238E27FC236}">
                <a16:creationId xmlns:a16="http://schemas.microsoft.com/office/drawing/2014/main" id="{3325CD02-31B6-BE6F-DF12-A014062F4C85}"/>
              </a:ext>
            </a:extLst>
          </p:cNvPr>
          <p:cNvSpPr>
            <a:spLocks noGrp="1"/>
          </p:cNvSpPr>
          <p:nvPr>
            <p:ph sz="half" idx="1"/>
          </p:nvPr>
        </p:nvSpPr>
        <p:spPr>
          <a:xfrm>
            <a:off x="822636" y="4484670"/>
            <a:ext cx="11029614" cy="2174446"/>
          </a:xfrm>
        </p:spPr>
        <p:txBody>
          <a:bodyPr vert="horz" lIns="91440" tIns="45720" rIns="91440" bIns="45720" rtlCol="0" anchor="ctr">
            <a:normAutofit fontScale="92500"/>
          </a:bodyPr>
          <a:lstStyle/>
          <a:p>
            <a:r>
              <a:rPr lang="en-US" dirty="0"/>
              <a:t>Q: Suppose the YTM on each bond falls to 3%. Which bond would you prefer to own?</a:t>
            </a:r>
          </a:p>
          <a:p>
            <a:r>
              <a:rPr lang="en-US" dirty="0"/>
              <a:t>Ans: If YTM falls (e.g., to 3%), both bonds’ prices rise — but the </a:t>
            </a:r>
            <a:r>
              <a:rPr lang="en-US" b="1" dirty="0"/>
              <a:t>bond with higher duration rises more</a:t>
            </a:r>
            <a:r>
              <a:rPr lang="en-US" dirty="0"/>
              <a:t>. Macaulay Duration (or Duration) measures price sensitivity to yield changes.</a:t>
            </a:r>
          </a:p>
          <a:p>
            <a:r>
              <a:rPr lang="en-US" dirty="0"/>
              <a:t>With the same maturity, </a:t>
            </a:r>
            <a:r>
              <a:rPr lang="en-US" b="1" dirty="0"/>
              <a:t>the lower-coupon bond has the longer “effective life” </a:t>
            </a:r>
            <a:r>
              <a:rPr lang="en-US" dirty="0"/>
              <a:t>(higher Macaulay duration) because </a:t>
            </a:r>
            <a:r>
              <a:rPr lang="en-US" b="1" dirty="0"/>
              <a:t>more of its present value comes from the principal paid at maturity </a:t>
            </a:r>
            <a:r>
              <a:rPr lang="en-US" dirty="0"/>
              <a:t>(cash flows are weighted later).</a:t>
            </a:r>
          </a:p>
          <a:p>
            <a:r>
              <a:rPr lang="en-US" dirty="0"/>
              <a:t>Therefore, prefer the low-coupon bond (“3s”): it benefits most from the fall in yields.</a:t>
            </a:r>
          </a:p>
        </p:txBody>
      </p:sp>
      <p:pic>
        <p:nvPicPr>
          <p:cNvPr id="5" name="Picture 4">
            <a:extLst>
              <a:ext uri="{FF2B5EF4-FFF2-40B4-BE49-F238E27FC236}">
                <a16:creationId xmlns:a16="http://schemas.microsoft.com/office/drawing/2014/main" id="{FD982EC6-BF39-63D4-F349-819FBE84064D}"/>
              </a:ext>
            </a:extLst>
          </p:cNvPr>
          <p:cNvPicPr>
            <a:picLocks noChangeAspect="1"/>
          </p:cNvPicPr>
          <p:nvPr/>
        </p:nvPicPr>
        <p:blipFill>
          <a:blip r:embed="rId3"/>
          <a:stretch>
            <a:fillRect/>
          </a:stretch>
        </p:blipFill>
        <p:spPr>
          <a:xfrm>
            <a:off x="2647634" y="2000097"/>
            <a:ext cx="6891711" cy="2481016"/>
          </a:xfrm>
          <a:prstGeom prst="rect">
            <a:avLst/>
          </a:prstGeom>
        </p:spPr>
      </p:pic>
      <p:sp>
        <p:nvSpPr>
          <p:cNvPr id="4" name="Slide Number Placeholder 3">
            <a:extLst>
              <a:ext uri="{FF2B5EF4-FFF2-40B4-BE49-F238E27FC236}">
                <a16:creationId xmlns:a16="http://schemas.microsoft.com/office/drawing/2014/main" id="{8DA361C9-0318-61F8-DAF1-CE60FB5B2912}"/>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defTabSz="914400">
              <a:spcAft>
                <a:spcPts val="600"/>
              </a:spcAft>
            </a:pPr>
            <a:fld id="{7128DA7F-F6FE-453F-B8BB-1900E7257DA6}" type="slidenum">
              <a:rPr lang="en-US" smtClean="0"/>
              <a:pPr defTabSz="914400">
                <a:spcAft>
                  <a:spcPts val="600"/>
                </a:spcAft>
              </a:pPr>
              <a:t>15</a:t>
            </a:fld>
            <a:endParaRPr lang="en-US"/>
          </a:p>
        </p:txBody>
      </p:sp>
    </p:spTree>
    <p:extLst>
      <p:ext uri="{BB962C8B-B14F-4D97-AF65-F5344CB8AC3E}">
        <p14:creationId xmlns:p14="http://schemas.microsoft.com/office/powerpoint/2010/main" val="23905794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83D8CF-25BF-DB56-7933-F0A988553D9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4AC9C50-67C1-1332-6CBF-22A21241D69E}"/>
              </a:ext>
            </a:extLst>
          </p:cNvPr>
          <p:cNvSpPr>
            <a:spLocks noGrp="1"/>
          </p:cNvSpPr>
          <p:nvPr>
            <p:ph type="title"/>
          </p:nvPr>
        </p:nvSpPr>
        <p:spPr>
          <a:xfrm>
            <a:off x="581192" y="702156"/>
            <a:ext cx="11029616" cy="1013800"/>
          </a:xfrm>
        </p:spPr>
        <p:txBody>
          <a:bodyPr vert="horz" lIns="91440" tIns="45720" rIns="91440" bIns="45720" rtlCol="0" anchor="b">
            <a:normAutofit/>
          </a:bodyPr>
          <a:lstStyle/>
          <a:p>
            <a:r>
              <a:rPr lang="en-US" dirty="0">
                <a:solidFill>
                  <a:srgbClr val="FFFFFF"/>
                </a:solidFill>
              </a:rPr>
              <a:t>How Bond Prices Vary With Interest Rates</a:t>
            </a:r>
          </a:p>
        </p:txBody>
      </p:sp>
      <p:sp>
        <p:nvSpPr>
          <p:cNvPr id="4" name="Slide Number Placeholder 3">
            <a:extLst>
              <a:ext uri="{FF2B5EF4-FFF2-40B4-BE49-F238E27FC236}">
                <a16:creationId xmlns:a16="http://schemas.microsoft.com/office/drawing/2014/main" id="{8BE351A5-5869-5A25-778C-97D14F584F3C}"/>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defTabSz="914400">
              <a:spcAft>
                <a:spcPts val="600"/>
              </a:spcAft>
            </a:pPr>
            <a:fld id="{7128DA7F-F6FE-453F-B8BB-1900E7257DA6}" type="slidenum">
              <a:rPr lang="en-US" smtClean="0"/>
              <a:pPr defTabSz="914400">
                <a:spcAft>
                  <a:spcPts val="600"/>
                </a:spcAft>
              </a:pPr>
              <a:t>16</a:t>
            </a:fld>
            <a:endParaRPr lang="en-US"/>
          </a:p>
        </p:txBody>
      </p:sp>
      <p:pic>
        <p:nvPicPr>
          <p:cNvPr id="9" name="Picture 8">
            <a:extLst>
              <a:ext uri="{FF2B5EF4-FFF2-40B4-BE49-F238E27FC236}">
                <a16:creationId xmlns:a16="http://schemas.microsoft.com/office/drawing/2014/main" id="{A807787A-8EFD-E8DC-E58A-CFD7BC3B4893}"/>
              </a:ext>
            </a:extLst>
          </p:cNvPr>
          <p:cNvPicPr>
            <a:picLocks noChangeAspect="1"/>
          </p:cNvPicPr>
          <p:nvPr/>
        </p:nvPicPr>
        <p:blipFill>
          <a:blip r:embed="rId3"/>
          <a:stretch>
            <a:fillRect/>
          </a:stretch>
        </p:blipFill>
        <p:spPr>
          <a:xfrm>
            <a:off x="1010402" y="2350633"/>
            <a:ext cx="10171195" cy="3469678"/>
          </a:xfrm>
          <a:prstGeom prst="rect">
            <a:avLst/>
          </a:prstGeom>
        </p:spPr>
      </p:pic>
    </p:spTree>
    <p:extLst>
      <p:ext uri="{BB962C8B-B14F-4D97-AF65-F5344CB8AC3E}">
        <p14:creationId xmlns:p14="http://schemas.microsoft.com/office/powerpoint/2010/main" val="12032445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0AFCE5-CC3E-2201-D9E1-AF1651CEA91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FC35BD4-B791-08EC-3771-64AEE59CA4B8}"/>
              </a:ext>
            </a:extLst>
          </p:cNvPr>
          <p:cNvSpPr>
            <a:spLocks noGrp="1"/>
          </p:cNvSpPr>
          <p:nvPr>
            <p:ph type="title"/>
          </p:nvPr>
        </p:nvSpPr>
        <p:spPr>
          <a:xfrm>
            <a:off x="581192" y="702156"/>
            <a:ext cx="11029616" cy="1013800"/>
          </a:xfrm>
        </p:spPr>
        <p:txBody>
          <a:bodyPr vert="horz" lIns="91440" tIns="45720" rIns="91440" bIns="45720" rtlCol="0" anchor="b">
            <a:normAutofit/>
          </a:bodyPr>
          <a:lstStyle/>
          <a:p>
            <a:pPr>
              <a:lnSpc>
                <a:spcPct val="90000"/>
              </a:lnSpc>
            </a:pPr>
            <a:r>
              <a:rPr lang="en-US" dirty="0">
                <a:solidFill>
                  <a:srgbClr val="FFFFFF"/>
                </a:solidFill>
              </a:rPr>
              <a:t>How Bond Prices Vary With Interest Rates</a:t>
            </a:r>
            <a:endParaRPr lang="en-US" dirty="0"/>
          </a:p>
        </p:txBody>
      </p:sp>
      <p:sp>
        <p:nvSpPr>
          <p:cNvPr id="4" name="Slide Number Placeholder 3">
            <a:extLst>
              <a:ext uri="{FF2B5EF4-FFF2-40B4-BE49-F238E27FC236}">
                <a16:creationId xmlns:a16="http://schemas.microsoft.com/office/drawing/2014/main" id="{C2975119-39CB-82F7-D06A-C2FFDD55FA50}"/>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17</a:t>
            </a:fld>
            <a:endParaRPr lang="en-US" dirty="0"/>
          </a:p>
        </p:txBody>
      </p:sp>
      <p:sp>
        <p:nvSpPr>
          <p:cNvPr id="10" name="Content Placeholder 2">
            <a:extLst>
              <a:ext uri="{FF2B5EF4-FFF2-40B4-BE49-F238E27FC236}">
                <a16:creationId xmlns:a16="http://schemas.microsoft.com/office/drawing/2014/main" id="{2874D89B-A690-D4C7-06C5-48B514EE90BA}"/>
              </a:ext>
            </a:extLst>
          </p:cNvPr>
          <p:cNvSpPr>
            <a:spLocks noGrp="1"/>
          </p:cNvSpPr>
          <p:nvPr>
            <p:ph sz="half" idx="1"/>
          </p:nvPr>
        </p:nvSpPr>
        <p:spPr>
          <a:xfrm>
            <a:off x="414995" y="2273331"/>
            <a:ext cx="11362010" cy="1465706"/>
          </a:xfrm>
        </p:spPr>
        <p:txBody>
          <a:bodyPr vert="horz" lIns="91440" tIns="45720" rIns="91440" bIns="45720" rtlCol="0" anchor="ctr">
            <a:noAutofit/>
          </a:bodyPr>
          <a:lstStyle/>
          <a:p>
            <a:r>
              <a:rPr lang="en-US" dirty="0"/>
              <a:t>A bond’s “Duration” is also known as the Macaulay duration.</a:t>
            </a:r>
          </a:p>
          <a:p>
            <a:pPr lvl="1"/>
            <a:r>
              <a:rPr lang="en-US" b="1" dirty="0"/>
              <a:t>Weighted average</a:t>
            </a:r>
            <a:r>
              <a:rPr lang="en-US" dirty="0"/>
              <a:t> of the times (t) to each of the cash payments.</a:t>
            </a:r>
          </a:p>
          <a:p>
            <a:r>
              <a:rPr lang="en-US" dirty="0"/>
              <a:t>A bond’s “modified duration” is also termed the “Volatility” of the bond.</a:t>
            </a:r>
          </a:p>
          <a:p>
            <a:pPr lvl="1"/>
            <a:r>
              <a:rPr lang="en-US" dirty="0"/>
              <a:t>It measures how bond prices change when the interest rates change. HW: Derive Volatility as a function of changes in bond price and interest rates (i.e., elasticity)</a:t>
            </a:r>
          </a:p>
        </p:txBody>
      </p:sp>
      <p:graphicFrame>
        <p:nvGraphicFramePr>
          <p:cNvPr id="5" name="Object 4">
            <a:extLst>
              <a:ext uri="{FF2B5EF4-FFF2-40B4-BE49-F238E27FC236}">
                <a16:creationId xmlns:a16="http://schemas.microsoft.com/office/drawing/2014/main" id="{199550C6-6627-3464-2212-24F1073100CD}"/>
              </a:ext>
            </a:extLst>
          </p:cNvPr>
          <p:cNvGraphicFramePr>
            <a:graphicFrameLocks noChangeAspect="1"/>
          </p:cNvGraphicFramePr>
          <p:nvPr>
            <p:extLst>
              <p:ext uri="{D42A27DB-BD31-4B8C-83A1-F6EECF244321}">
                <p14:modId xmlns:p14="http://schemas.microsoft.com/office/powerpoint/2010/main" val="3031290412"/>
              </p:ext>
            </p:extLst>
          </p:nvPr>
        </p:nvGraphicFramePr>
        <p:xfrm>
          <a:off x="2004015" y="4027742"/>
          <a:ext cx="2832100" cy="768350"/>
        </p:xfrm>
        <a:graphic>
          <a:graphicData uri="http://schemas.openxmlformats.org/presentationml/2006/ole">
            <mc:AlternateContent xmlns:mc="http://schemas.openxmlformats.org/markup-compatibility/2006">
              <mc:Choice xmlns:v="urn:schemas-microsoft-com:vml" Requires="v">
                <p:oleObj name="Equation" r:id="rId3" imgW="1638000" imgH="444240" progId="Equation.DSMT4">
                  <p:embed/>
                </p:oleObj>
              </mc:Choice>
              <mc:Fallback>
                <p:oleObj name="Equation" r:id="rId3" imgW="1638000" imgH="444240" progId="Equation.DSMT4">
                  <p:embed/>
                  <p:pic>
                    <p:nvPicPr>
                      <p:cNvPr id="13" name="Object 12">
                        <a:extLst>
                          <a:ext uri="{FF2B5EF4-FFF2-40B4-BE49-F238E27FC236}">
                            <a16:creationId xmlns:a16="http://schemas.microsoft.com/office/drawing/2014/main" id="{74D1C35F-01FD-FA8A-8A29-2DDE272E18CB}"/>
                          </a:ext>
                        </a:extLst>
                      </p:cNvPr>
                      <p:cNvPicPr/>
                      <p:nvPr/>
                    </p:nvPicPr>
                    <p:blipFill>
                      <a:blip r:embed="rId4"/>
                      <a:stretch>
                        <a:fillRect/>
                      </a:stretch>
                    </p:blipFill>
                    <p:spPr>
                      <a:xfrm>
                        <a:off x="2004015" y="4027742"/>
                        <a:ext cx="2832100" cy="768350"/>
                      </a:xfrm>
                      <a:prstGeom prst="rect">
                        <a:avLst/>
                      </a:prstGeom>
                    </p:spPr>
                  </p:pic>
                </p:oleObj>
              </mc:Fallback>
            </mc:AlternateContent>
          </a:graphicData>
        </a:graphic>
      </p:graphicFrame>
      <p:graphicFrame>
        <p:nvGraphicFramePr>
          <p:cNvPr id="6" name="Object 5">
            <a:extLst>
              <a:ext uri="{FF2B5EF4-FFF2-40B4-BE49-F238E27FC236}">
                <a16:creationId xmlns:a16="http://schemas.microsoft.com/office/drawing/2014/main" id="{D5AD5296-001C-7AF1-4CB1-05D848B3E5E2}"/>
              </a:ext>
            </a:extLst>
          </p:cNvPr>
          <p:cNvGraphicFramePr>
            <a:graphicFrameLocks noChangeAspect="1"/>
          </p:cNvGraphicFramePr>
          <p:nvPr>
            <p:extLst>
              <p:ext uri="{D42A27DB-BD31-4B8C-83A1-F6EECF244321}">
                <p14:modId xmlns:p14="http://schemas.microsoft.com/office/powerpoint/2010/main" val="2010013023"/>
              </p:ext>
            </p:extLst>
          </p:nvPr>
        </p:nvGraphicFramePr>
        <p:xfrm>
          <a:off x="3096251" y="4796092"/>
          <a:ext cx="7080250" cy="752475"/>
        </p:xfrm>
        <a:graphic>
          <a:graphicData uri="http://schemas.openxmlformats.org/presentationml/2006/ole">
            <mc:AlternateContent xmlns:mc="http://schemas.openxmlformats.org/markup-compatibility/2006">
              <mc:Choice xmlns:v="urn:schemas-microsoft-com:vml" Requires="v">
                <p:oleObj name="Equation" r:id="rId5" imgW="3936960" imgH="419040" progId="Equation.DSMT4">
                  <p:embed/>
                </p:oleObj>
              </mc:Choice>
              <mc:Fallback>
                <p:oleObj name="Equation" r:id="rId5" imgW="3936960" imgH="419040" progId="Equation.DSMT4">
                  <p:embed/>
                  <p:pic>
                    <p:nvPicPr>
                      <p:cNvPr id="12" name="Object 11">
                        <a:extLst>
                          <a:ext uri="{FF2B5EF4-FFF2-40B4-BE49-F238E27FC236}">
                            <a16:creationId xmlns:a16="http://schemas.microsoft.com/office/drawing/2014/main" id="{C7917CB9-23F4-F091-FD87-6B1481D9B52D}"/>
                          </a:ext>
                        </a:extLst>
                      </p:cNvPr>
                      <p:cNvPicPr/>
                      <p:nvPr/>
                    </p:nvPicPr>
                    <p:blipFill>
                      <a:blip r:embed="rId6"/>
                      <a:stretch>
                        <a:fillRect/>
                      </a:stretch>
                    </p:blipFill>
                    <p:spPr>
                      <a:xfrm>
                        <a:off x="3096251" y="4796092"/>
                        <a:ext cx="7080250" cy="752475"/>
                      </a:xfrm>
                      <a:prstGeom prst="rect">
                        <a:avLst/>
                      </a:prstGeom>
                    </p:spPr>
                  </p:pic>
                </p:oleObj>
              </mc:Fallback>
            </mc:AlternateContent>
          </a:graphicData>
        </a:graphic>
      </p:graphicFrame>
      <p:graphicFrame>
        <p:nvGraphicFramePr>
          <p:cNvPr id="8" name="Object 7">
            <a:extLst>
              <a:ext uri="{FF2B5EF4-FFF2-40B4-BE49-F238E27FC236}">
                <a16:creationId xmlns:a16="http://schemas.microsoft.com/office/drawing/2014/main" id="{9BA96638-D50D-993B-CB3F-02D18BFDB924}"/>
              </a:ext>
            </a:extLst>
          </p:cNvPr>
          <p:cNvGraphicFramePr>
            <a:graphicFrameLocks noChangeAspect="1"/>
          </p:cNvGraphicFramePr>
          <p:nvPr>
            <p:extLst>
              <p:ext uri="{D42A27DB-BD31-4B8C-83A1-F6EECF244321}">
                <p14:modId xmlns:p14="http://schemas.microsoft.com/office/powerpoint/2010/main" val="3769549734"/>
              </p:ext>
            </p:extLst>
          </p:nvPr>
        </p:nvGraphicFramePr>
        <p:xfrm>
          <a:off x="2004015" y="5803881"/>
          <a:ext cx="4727575" cy="361950"/>
        </p:xfrm>
        <a:graphic>
          <a:graphicData uri="http://schemas.openxmlformats.org/presentationml/2006/ole">
            <mc:AlternateContent xmlns:mc="http://schemas.openxmlformats.org/markup-compatibility/2006">
              <mc:Choice xmlns:v="urn:schemas-microsoft-com:vml" Requires="v">
                <p:oleObj name="Equation" r:id="rId7" imgW="2654280" imgH="203040" progId="Equation.DSMT4">
                  <p:embed/>
                </p:oleObj>
              </mc:Choice>
              <mc:Fallback>
                <p:oleObj name="Equation" r:id="rId7" imgW="2654280" imgH="203040" progId="Equation.DSMT4">
                  <p:embed/>
                  <p:pic>
                    <p:nvPicPr>
                      <p:cNvPr id="14" name="Object 13">
                        <a:extLst>
                          <a:ext uri="{FF2B5EF4-FFF2-40B4-BE49-F238E27FC236}">
                            <a16:creationId xmlns:a16="http://schemas.microsoft.com/office/drawing/2014/main" id="{419A92AB-2B2B-CA78-1841-493575318E2F}"/>
                          </a:ext>
                        </a:extLst>
                      </p:cNvPr>
                      <p:cNvPicPr/>
                      <p:nvPr/>
                    </p:nvPicPr>
                    <p:blipFill>
                      <a:blip r:embed="rId8"/>
                      <a:stretch>
                        <a:fillRect/>
                      </a:stretch>
                    </p:blipFill>
                    <p:spPr>
                      <a:xfrm>
                        <a:off x="2004015" y="5803881"/>
                        <a:ext cx="4727575" cy="361950"/>
                      </a:xfrm>
                      <a:prstGeom prst="rect">
                        <a:avLst/>
                      </a:prstGeom>
                    </p:spPr>
                  </p:pic>
                </p:oleObj>
              </mc:Fallback>
            </mc:AlternateContent>
          </a:graphicData>
        </a:graphic>
      </p:graphicFrame>
      <p:graphicFrame>
        <p:nvGraphicFramePr>
          <p:cNvPr id="9" name="Object 8">
            <a:extLst>
              <a:ext uri="{FF2B5EF4-FFF2-40B4-BE49-F238E27FC236}">
                <a16:creationId xmlns:a16="http://schemas.microsoft.com/office/drawing/2014/main" id="{2716C64C-1326-4AFF-8F7A-A9E7EB6F67FB}"/>
              </a:ext>
            </a:extLst>
          </p:cNvPr>
          <p:cNvGraphicFramePr>
            <a:graphicFrameLocks noChangeAspect="1"/>
          </p:cNvGraphicFramePr>
          <p:nvPr>
            <p:extLst>
              <p:ext uri="{D42A27DB-BD31-4B8C-83A1-F6EECF244321}">
                <p14:modId xmlns:p14="http://schemas.microsoft.com/office/powerpoint/2010/main" val="3311513884"/>
              </p:ext>
            </p:extLst>
          </p:nvPr>
        </p:nvGraphicFramePr>
        <p:xfrm>
          <a:off x="2050538" y="6316917"/>
          <a:ext cx="7226432" cy="380343"/>
        </p:xfrm>
        <a:graphic>
          <a:graphicData uri="http://schemas.openxmlformats.org/presentationml/2006/ole">
            <mc:AlternateContent xmlns:mc="http://schemas.openxmlformats.org/markup-compatibility/2006">
              <mc:Choice xmlns:v="urn:schemas-microsoft-com:vml" Requires="v">
                <p:oleObj name="Equation" r:id="rId9" imgW="3860640" imgH="203040" progId="Equation.DSMT4">
                  <p:embed/>
                </p:oleObj>
              </mc:Choice>
              <mc:Fallback>
                <p:oleObj name="Equation" r:id="rId9" imgW="3860640" imgH="203040" progId="Equation.DSMT4">
                  <p:embed/>
                  <p:pic>
                    <p:nvPicPr>
                      <p:cNvPr id="15" name="Object 14">
                        <a:extLst>
                          <a:ext uri="{FF2B5EF4-FFF2-40B4-BE49-F238E27FC236}">
                            <a16:creationId xmlns:a16="http://schemas.microsoft.com/office/drawing/2014/main" id="{0B9773C2-B758-FFC3-27BD-DB8F7DAC8E77}"/>
                          </a:ext>
                        </a:extLst>
                      </p:cNvPr>
                      <p:cNvPicPr/>
                      <p:nvPr/>
                    </p:nvPicPr>
                    <p:blipFill>
                      <a:blip r:embed="rId10"/>
                      <a:stretch>
                        <a:fillRect/>
                      </a:stretch>
                    </p:blipFill>
                    <p:spPr>
                      <a:xfrm>
                        <a:off x="2050538" y="6316917"/>
                        <a:ext cx="7226432" cy="380343"/>
                      </a:xfrm>
                      <a:prstGeom prst="rect">
                        <a:avLst/>
                      </a:prstGeom>
                    </p:spPr>
                  </p:pic>
                </p:oleObj>
              </mc:Fallback>
            </mc:AlternateContent>
          </a:graphicData>
        </a:graphic>
      </p:graphicFrame>
    </p:spTree>
    <p:extLst>
      <p:ext uri="{BB962C8B-B14F-4D97-AF65-F5344CB8AC3E}">
        <p14:creationId xmlns:p14="http://schemas.microsoft.com/office/powerpoint/2010/main" val="12990332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345E4E-9CCE-BB99-B1F4-5583C5285E2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34C9BEF-C59E-1DDC-D0A8-691978DB55CD}"/>
              </a:ext>
            </a:extLst>
          </p:cNvPr>
          <p:cNvSpPr>
            <a:spLocks noGrp="1"/>
          </p:cNvSpPr>
          <p:nvPr>
            <p:ph type="title"/>
          </p:nvPr>
        </p:nvSpPr>
        <p:spPr>
          <a:xfrm>
            <a:off x="581192" y="702156"/>
            <a:ext cx="11029616" cy="1013800"/>
          </a:xfrm>
        </p:spPr>
        <p:txBody>
          <a:bodyPr vert="horz" lIns="91440" tIns="45720" rIns="91440" bIns="45720" rtlCol="0" anchor="b">
            <a:normAutofit/>
          </a:bodyPr>
          <a:lstStyle/>
          <a:p>
            <a:r>
              <a:rPr lang="en-US" dirty="0">
                <a:solidFill>
                  <a:srgbClr val="FFFFFF"/>
                </a:solidFill>
              </a:rPr>
              <a:t>How Bond Prices Vary With Interest Rates</a:t>
            </a:r>
            <a:endParaRPr lang="en-US" dirty="0"/>
          </a:p>
        </p:txBody>
      </p:sp>
      <p:sp>
        <p:nvSpPr>
          <p:cNvPr id="4" name="Slide Number Placeholder 3">
            <a:extLst>
              <a:ext uri="{FF2B5EF4-FFF2-40B4-BE49-F238E27FC236}">
                <a16:creationId xmlns:a16="http://schemas.microsoft.com/office/drawing/2014/main" id="{F3DD4472-4153-4459-1284-2900CC5A2A54}"/>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18</a:t>
            </a:fld>
            <a:endParaRPr lang="en-US" dirty="0"/>
          </a:p>
        </p:txBody>
      </p:sp>
      <p:pic>
        <p:nvPicPr>
          <p:cNvPr id="8" name="Picture 7">
            <a:extLst>
              <a:ext uri="{FF2B5EF4-FFF2-40B4-BE49-F238E27FC236}">
                <a16:creationId xmlns:a16="http://schemas.microsoft.com/office/drawing/2014/main" id="{C6B9DA42-B87D-21E1-4EFD-24F8BBFF4401}"/>
              </a:ext>
            </a:extLst>
          </p:cNvPr>
          <p:cNvPicPr>
            <a:picLocks noChangeAspect="1"/>
          </p:cNvPicPr>
          <p:nvPr/>
        </p:nvPicPr>
        <p:blipFill>
          <a:blip r:embed="rId3"/>
          <a:stretch>
            <a:fillRect/>
          </a:stretch>
        </p:blipFill>
        <p:spPr>
          <a:xfrm>
            <a:off x="636431" y="2080684"/>
            <a:ext cx="11214809" cy="3904505"/>
          </a:xfrm>
          <a:prstGeom prst="rect">
            <a:avLst/>
          </a:prstGeom>
        </p:spPr>
      </p:pic>
    </p:spTree>
    <p:extLst>
      <p:ext uri="{BB962C8B-B14F-4D97-AF65-F5344CB8AC3E}">
        <p14:creationId xmlns:p14="http://schemas.microsoft.com/office/powerpoint/2010/main" val="11998261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838E7D-FEED-A754-42AC-774885D86D6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9990E95-14E7-BC2A-1D12-689746807C9E}"/>
              </a:ext>
            </a:extLst>
          </p:cNvPr>
          <p:cNvSpPr>
            <a:spLocks noGrp="1"/>
          </p:cNvSpPr>
          <p:nvPr>
            <p:ph type="title"/>
          </p:nvPr>
        </p:nvSpPr>
        <p:spPr>
          <a:xfrm>
            <a:off x="581192" y="702156"/>
            <a:ext cx="11029616" cy="1013800"/>
          </a:xfrm>
        </p:spPr>
        <p:txBody>
          <a:bodyPr vert="horz" lIns="91440" tIns="45720" rIns="91440" bIns="45720" rtlCol="0" anchor="b">
            <a:normAutofit/>
          </a:bodyPr>
          <a:lstStyle/>
          <a:p>
            <a:pPr>
              <a:lnSpc>
                <a:spcPct val="90000"/>
              </a:lnSpc>
            </a:pPr>
            <a:r>
              <a:rPr lang="en-US" dirty="0">
                <a:solidFill>
                  <a:srgbClr val="FFFFFF"/>
                </a:solidFill>
              </a:rPr>
              <a:t>How Bond Prices Vary With Interest Rates</a:t>
            </a:r>
            <a:endParaRPr lang="en-US" dirty="0"/>
          </a:p>
        </p:txBody>
      </p:sp>
      <p:sp>
        <p:nvSpPr>
          <p:cNvPr id="4" name="Slide Number Placeholder 3">
            <a:extLst>
              <a:ext uri="{FF2B5EF4-FFF2-40B4-BE49-F238E27FC236}">
                <a16:creationId xmlns:a16="http://schemas.microsoft.com/office/drawing/2014/main" id="{D2E4E907-4B0F-B7E4-98E9-764A9CD93638}"/>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19</a:t>
            </a:fld>
            <a:endParaRPr lang="en-US" dirty="0"/>
          </a:p>
        </p:txBody>
      </p:sp>
      <p:sp>
        <p:nvSpPr>
          <p:cNvPr id="10" name="Content Placeholder 2">
            <a:extLst>
              <a:ext uri="{FF2B5EF4-FFF2-40B4-BE49-F238E27FC236}">
                <a16:creationId xmlns:a16="http://schemas.microsoft.com/office/drawing/2014/main" id="{D69E0EF8-2CB5-9863-8D4E-FB9CABC7465A}"/>
              </a:ext>
            </a:extLst>
          </p:cNvPr>
          <p:cNvSpPr>
            <a:spLocks noGrp="1"/>
          </p:cNvSpPr>
          <p:nvPr>
            <p:ph sz="half" idx="1"/>
          </p:nvPr>
        </p:nvSpPr>
        <p:spPr>
          <a:xfrm>
            <a:off x="414994" y="2006959"/>
            <a:ext cx="11374601" cy="1881810"/>
          </a:xfrm>
        </p:spPr>
        <p:txBody>
          <a:bodyPr vert="horz" lIns="91440" tIns="45720" rIns="91440" bIns="45720" rtlCol="0" anchor="ctr">
            <a:noAutofit/>
          </a:bodyPr>
          <a:lstStyle/>
          <a:p>
            <a:r>
              <a:rPr lang="en-US" sz="1900" dirty="0"/>
              <a:t>Example: Suppose the duration of the aforementioned bond is 5.69 years. </a:t>
            </a:r>
          </a:p>
          <a:p>
            <a:pPr lvl="1"/>
            <a:r>
              <a:rPr lang="en-US" sz="1700" dirty="0"/>
              <a:t>Then the modified duration is duration/(1+yield) = 5.69/1.04 = 5.47</a:t>
            </a:r>
          </a:p>
          <a:p>
            <a:pPr lvl="1"/>
            <a:r>
              <a:rPr lang="en-US" sz="1700" dirty="0"/>
              <a:t>1% change in yield should change bond price by 5.47%</a:t>
            </a:r>
          </a:p>
          <a:p>
            <a:pPr lvl="1"/>
            <a:r>
              <a:rPr lang="en-US" sz="1700" dirty="0"/>
              <a:t>-2.687% + 2.784% = 5.47%</a:t>
            </a:r>
            <a:endParaRPr lang="en-US" sz="1500" dirty="0"/>
          </a:p>
        </p:txBody>
      </p:sp>
      <p:pic>
        <p:nvPicPr>
          <p:cNvPr id="6" name="Picture 5">
            <a:extLst>
              <a:ext uri="{FF2B5EF4-FFF2-40B4-BE49-F238E27FC236}">
                <a16:creationId xmlns:a16="http://schemas.microsoft.com/office/drawing/2014/main" id="{FC329262-EF07-C15C-F960-6E7127BAF1E6}"/>
              </a:ext>
            </a:extLst>
          </p:cNvPr>
          <p:cNvPicPr>
            <a:picLocks noChangeAspect="1"/>
          </p:cNvPicPr>
          <p:nvPr/>
        </p:nvPicPr>
        <p:blipFill>
          <a:blip r:embed="rId3"/>
          <a:stretch>
            <a:fillRect/>
          </a:stretch>
        </p:blipFill>
        <p:spPr>
          <a:xfrm>
            <a:off x="3385856" y="3888769"/>
            <a:ext cx="5519188" cy="2151069"/>
          </a:xfrm>
          <a:prstGeom prst="rect">
            <a:avLst/>
          </a:prstGeom>
        </p:spPr>
      </p:pic>
    </p:spTree>
    <p:extLst>
      <p:ext uri="{BB962C8B-B14F-4D97-AF65-F5344CB8AC3E}">
        <p14:creationId xmlns:p14="http://schemas.microsoft.com/office/powerpoint/2010/main" val="24579756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581192" y="702156"/>
            <a:ext cx="11029616" cy="1013800"/>
          </a:xfrm>
        </p:spPr>
        <p:txBody>
          <a:bodyPr>
            <a:normAutofit/>
          </a:bodyPr>
          <a:lstStyle/>
          <a:p>
            <a:r>
              <a:rPr lang="en-US" dirty="0">
                <a:solidFill>
                  <a:srgbClr val="FFFFFF"/>
                </a:solidFill>
              </a:rPr>
              <a:t>Valuing bonds</a:t>
            </a:r>
          </a:p>
        </p:txBody>
      </p:sp>
      <p:sp>
        <p:nvSpPr>
          <p:cNvPr id="11" name="Rectangle 10">
            <a:extLst>
              <a:ext uri="{FF2B5EF4-FFF2-40B4-BE49-F238E27FC236}">
                <a16:creationId xmlns:a16="http://schemas.microsoft.com/office/drawing/2014/main" id="{5F9644DA-21E4-4D4B-B872-F14551490E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2180496"/>
            <a:ext cx="3703320" cy="4045683"/>
          </a:xfrm>
          <a:prstGeom prst="rect">
            <a:avLst/>
          </a:prstGeom>
          <a:solidFill>
            <a:srgbClr val="FFFFFF"/>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descr="A picture containing drawing&#10;&#10;Description automatically generated">
            <a:extLst>
              <a:ext uri="{FF2B5EF4-FFF2-40B4-BE49-F238E27FC236}">
                <a16:creationId xmlns:a16="http://schemas.microsoft.com/office/drawing/2014/main" id="{4BAA0921-244A-4243-B5C8-9DC525FF1CA0}"/>
              </a:ext>
            </a:extLst>
          </p:cNvPr>
          <p:cNvPicPr>
            <a:picLocks noChangeAspect="1"/>
          </p:cNvPicPr>
          <p:nvPr/>
        </p:nvPicPr>
        <p:blipFill rotWithShape="1">
          <a:blip r:embed="rId3">
            <a:extLst>
              <a:ext uri="{28A0092B-C50C-407E-A947-70E740481C1C}">
                <a14:useLocalDpi xmlns:a14="http://schemas.microsoft.com/office/drawing/2010/main" val="0"/>
              </a:ext>
            </a:extLst>
          </a:blip>
          <a:srcRect l="19870" r="44807" b="-2"/>
          <a:stretch/>
        </p:blipFill>
        <p:spPr>
          <a:xfrm>
            <a:off x="657225" y="2361056"/>
            <a:ext cx="3305175" cy="3649219"/>
          </a:xfrm>
          <a:prstGeom prst="rect">
            <a:avLst/>
          </a:prstGeom>
        </p:spPr>
      </p:pic>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4505325" y="2180496"/>
            <a:ext cx="7105481" cy="4045683"/>
          </a:xfrm>
        </p:spPr>
        <p:txBody>
          <a:bodyPr>
            <a:noAutofit/>
          </a:bodyPr>
          <a:lstStyle/>
          <a:p>
            <a:pPr>
              <a:lnSpc>
                <a:spcPct val="90000"/>
              </a:lnSpc>
            </a:pPr>
            <a:r>
              <a:rPr lang="en-US" sz="2000" dirty="0"/>
              <a:t>Using the Present Value Formula to Value Bonds.</a:t>
            </a:r>
          </a:p>
          <a:p>
            <a:pPr>
              <a:lnSpc>
                <a:spcPct val="90000"/>
              </a:lnSpc>
            </a:pPr>
            <a:r>
              <a:rPr lang="en-US" sz="2000" dirty="0"/>
              <a:t>How Bond Prices Vary With Interest Rates.</a:t>
            </a:r>
          </a:p>
          <a:p>
            <a:pPr>
              <a:lnSpc>
                <a:spcPct val="90000"/>
              </a:lnSpc>
            </a:pPr>
            <a:r>
              <a:rPr lang="en-US" sz="2000" dirty="0"/>
              <a:t>The Term Structure of Interest Rates.</a:t>
            </a:r>
          </a:p>
          <a:p>
            <a:pPr>
              <a:lnSpc>
                <a:spcPct val="90000"/>
              </a:lnSpc>
            </a:pPr>
            <a:r>
              <a:rPr lang="en-US" sz="2000" dirty="0"/>
              <a:t>Explaining the Term Structure.</a:t>
            </a:r>
          </a:p>
          <a:p>
            <a:pPr>
              <a:lnSpc>
                <a:spcPct val="90000"/>
              </a:lnSpc>
            </a:pPr>
            <a:r>
              <a:rPr lang="en-US" sz="2000" dirty="0"/>
              <a:t>Real and Nominal Rates of Interest.</a:t>
            </a:r>
          </a:p>
          <a:p>
            <a:pPr>
              <a:lnSpc>
                <a:spcPct val="90000"/>
              </a:lnSpc>
            </a:pPr>
            <a:r>
              <a:rPr lang="en-US" sz="2000" dirty="0"/>
              <a:t>The Risk of Default.</a:t>
            </a:r>
          </a:p>
        </p:txBody>
      </p:sp>
      <p:sp>
        <p:nvSpPr>
          <p:cNvPr id="4" name="Slide Number Placeholder 3">
            <a:extLst>
              <a:ext uri="{FF2B5EF4-FFF2-40B4-BE49-F238E27FC236}">
                <a16:creationId xmlns:a16="http://schemas.microsoft.com/office/drawing/2014/main" id="{0B5E5A25-AC98-493D-AB03-76077FCE0C45}"/>
              </a:ext>
            </a:extLst>
          </p:cNvPr>
          <p:cNvSpPr>
            <a:spLocks noGrp="1"/>
          </p:cNvSpPr>
          <p:nvPr>
            <p:ph type="sldNum" sz="quarter" idx="12"/>
          </p:nvPr>
        </p:nvSpPr>
        <p:spPr>
          <a:xfrm>
            <a:off x="10558300" y="6400800"/>
            <a:ext cx="1052508" cy="365125"/>
          </a:xfrm>
        </p:spPr>
        <p:txBody>
          <a:bodyPr>
            <a:normAutofit/>
          </a:bodyPr>
          <a:lstStyle/>
          <a:p>
            <a:pPr>
              <a:spcAft>
                <a:spcPts val="600"/>
              </a:spcAft>
            </a:pPr>
            <a:fld id="{7128DA7F-F6FE-453F-B8BB-1900E7257DA6}" type="slidenum">
              <a:rPr lang="en-US" smtClean="0"/>
              <a:pPr>
                <a:spcAft>
                  <a:spcPts val="600"/>
                </a:spcAft>
              </a:pPr>
              <a:t>2</a:t>
            </a:fld>
            <a:endParaRPr lang="en-US" dirty="0"/>
          </a:p>
        </p:txBody>
      </p:sp>
    </p:spTree>
    <p:extLst>
      <p:ext uri="{BB962C8B-B14F-4D97-AF65-F5344CB8AC3E}">
        <p14:creationId xmlns:p14="http://schemas.microsoft.com/office/powerpoint/2010/main" val="20364838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011495-EA07-5E37-957C-8DF8FA1CA65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8783582-2F65-00ED-2817-2016EAC6B2E5}"/>
              </a:ext>
            </a:extLst>
          </p:cNvPr>
          <p:cNvSpPr>
            <a:spLocks noGrp="1"/>
          </p:cNvSpPr>
          <p:nvPr>
            <p:ph type="title"/>
          </p:nvPr>
        </p:nvSpPr>
        <p:spPr>
          <a:xfrm>
            <a:off x="581192" y="702156"/>
            <a:ext cx="11029616" cy="1013800"/>
          </a:xfrm>
        </p:spPr>
        <p:txBody>
          <a:bodyPr vert="horz" lIns="91440" tIns="45720" rIns="91440" bIns="45720" rtlCol="0" anchor="b">
            <a:normAutofit/>
          </a:bodyPr>
          <a:lstStyle/>
          <a:p>
            <a:pPr>
              <a:lnSpc>
                <a:spcPct val="90000"/>
              </a:lnSpc>
            </a:pPr>
            <a:r>
              <a:rPr lang="en-US" dirty="0"/>
              <a:t>The term structure of interest rates</a:t>
            </a:r>
          </a:p>
        </p:txBody>
      </p:sp>
      <p:sp>
        <p:nvSpPr>
          <p:cNvPr id="4" name="Slide Number Placeholder 3">
            <a:extLst>
              <a:ext uri="{FF2B5EF4-FFF2-40B4-BE49-F238E27FC236}">
                <a16:creationId xmlns:a16="http://schemas.microsoft.com/office/drawing/2014/main" id="{86FFA001-71AD-99A4-60BA-F99D35CC77EA}"/>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20</a:t>
            </a:fld>
            <a:endParaRPr lang="en-US" dirty="0"/>
          </a:p>
        </p:txBody>
      </p:sp>
      <p:sp>
        <p:nvSpPr>
          <p:cNvPr id="10" name="Content Placeholder 2">
            <a:extLst>
              <a:ext uri="{FF2B5EF4-FFF2-40B4-BE49-F238E27FC236}">
                <a16:creationId xmlns:a16="http://schemas.microsoft.com/office/drawing/2014/main" id="{F2F67E7D-494A-89DC-B446-A4233058F920}"/>
              </a:ext>
            </a:extLst>
          </p:cNvPr>
          <p:cNvSpPr>
            <a:spLocks noGrp="1"/>
          </p:cNvSpPr>
          <p:nvPr>
            <p:ph sz="half" idx="1"/>
          </p:nvPr>
        </p:nvSpPr>
        <p:spPr>
          <a:xfrm>
            <a:off x="414994" y="2006959"/>
            <a:ext cx="11374601" cy="4265414"/>
          </a:xfrm>
        </p:spPr>
        <p:txBody>
          <a:bodyPr vert="horz" lIns="91440" tIns="45720" rIns="91440" bIns="45720" rtlCol="0" anchor="ctr">
            <a:noAutofit/>
          </a:bodyPr>
          <a:lstStyle/>
          <a:p>
            <a:r>
              <a:rPr lang="en-US" sz="2000" dirty="0"/>
              <a:t>In the seminar on PV, we used the same discount rate to calculate the value of each period's cash flow. </a:t>
            </a:r>
          </a:p>
          <a:p>
            <a:pPr lvl="1"/>
            <a:r>
              <a:rPr lang="en-US" sz="1800" dirty="0"/>
              <a:t>However, short-term interest rates may be different from long-term rates. In this case, it may be worth discounting each cash flow at a different rate.</a:t>
            </a:r>
          </a:p>
          <a:p>
            <a:r>
              <a:rPr lang="en-US" sz="2000" dirty="0"/>
              <a:t>The relationship between short- and long-term interest rates is called the </a:t>
            </a:r>
            <a:r>
              <a:rPr lang="en-US" sz="2000" b="1" dirty="0"/>
              <a:t>term structure</a:t>
            </a:r>
            <a:r>
              <a:rPr lang="en-US" sz="2000" dirty="0"/>
              <a:t> of interest rates. </a:t>
            </a:r>
          </a:p>
          <a:p>
            <a:pPr lvl="1"/>
            <a:r>
              <a:rPr lang="en-US" sz="1800" dirty="0"/>
              <a:t>The term structure is also commonly known as the “yield curve”.</a:t>
            </a:r>
          </a:p>
        </p:txBody>
      </p:sp>
    </p:spTree>
    <p:extLst>
      <p:ext uri="{BB962C8B-B14F-4D97-AF65-F5344CB8AC3E}">
        <p14:creationId xmlns:p14="http://schemas.microsoft.com/office/powerpoint/2010/main" val="30631369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9AB50B-C9B9-3915-6598-4E73B3A7055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575C879-E4B7-1761-C7A6-82B2DEB78453}"/>
              </a:ext>
            </a:extLst>
          </p:cNvPr>
          <p:cNvSpPr>
            <a:spLocks noGrp="1"/>
          </p:cNvSpPr>
          <p:nvPr>
            <p:ph type="title"/>
          </p:nvPr>
        </p:nvSpPr>
        <p:spPr>
          <a:xfrm>
            <a:off x="581192" y="702156"/>
            <a:ext cx="11029616" cy="1013800"/>
          </a:xfrm>
        </p:spPr>
        <p:txBody>
          <a:bodyPr vert="horz" lIns="91440" tIns="45720" rIns="91440" bIns="45720" rtlCol="0" anchor="b">
            <a:normAutofit/>
          </a:bodyPr>
          <a:lstStyle/>
          <a:p>
            <a:pPr>
              <a:lnSpc>
                <a:spcPct val="90000"/>
              </a:lnSpc>
            </a:pPr>
            <a:r>
              <a:rPr lang="en-US" dirty="0"/>
              <a:t>The term structure of interest rates</a:t>
            </a:r>
          </a:p>
        </p:txBody>
      </p:sp>
      <p:sp>
        <p:nvSpPr>
          <p:cNvPr id="4" name="Slide Number Placeholder 3">
            <a:extLst>
              <a:ext uri="{FF2B5EF4-FFF2-40B4-BE49-F238E27FC236}">
                <a16:creationId xmlns:a16="http://schemas.microsoft.com/office/drawing/2014/main" id="{CBBA0AE9-012D-EE13-5043-BBCCF8F62FDE}"/>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21</a:t>
            </a:fld>
            <a:endParaRPr lang="en-US" dirty="0"/>
          </a:p>
        </p:txBody>
      </p:sp>
      <p:pic>
        <p:nvPicPr>
          <p:cNvPr id="8" name="Picture 7" descr="A graph presents the term structure of interest rates.">
            <a:extLst>
              <a:ext uri="{FF2B5EF4-FFF2-40B4-BE49-F238E27FC236}">
                <a16:creationId xmlns:a16="http://schemas.microsoft.com/office/drawing/2014/main" id="{A2FA874F-359C-2B12-1F84-9A87D8E481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09469" y="2162499"/>
            <a:ext cx="6302186" cy="3431779"/>
          </a:xfrm>
          <a:prstGeom prst="rect">
            <a:avLst/>
          </a:prstGeom>
        </p:spPr>
      </p:pic>
      <p:sp>
        <p:nvSpPr>
          <p:cNvPr id="9" name="Content Placeholder 2">
            <a:extLst>
              <a:ext uri="{FF2B5EF4-FFF2-40B4-BE49-F238E27FC236}">
                <a16:creationId xmlns:a16="http://schemas.microsoft.com/office/drawing/2014/main" id="{1A28788C-42B3-EDE2-00A5-FB26FCC01248}"/>
              </a:ext>
            </a:extLst>
          </p:cNvPr>
          <p:cNvSpPr>
            <a:spLocks noGrp="1"/>
          </p:cNvSpPr>
          <p:nvPr>
            <p:ph sz="half" idx="1"/>
          </p:nvPr>
        </p:nvSpPr>
        <p:spPr>
          <a:xfrm>
            <a:off x="1658718" y="5789185"/>
            <a:ext cx="9425836" cy="503272"/>
          </a:xfrm>
        </p:spPr>
        <p:txBody>
          <a:bodyPr vert="horz" lIns="91440" tIns="45720" rIns="91440" bIns="45720" rtlCol="0" anchor="ctr">
            <a:normAutofit/>
          </a:bodyPr>
          <a:lstStyle/>
          <a:p>
            <a:pPr marL="0" indent="0">
              <a:buNone/>
            </a:pPr>
            <a:r>
              <a:rPr lang="en-US" dirty="0"/>
              <a:t>In April 2024, the term structure was mostly downward sloping; in May 2020, it was upward sloping.</a:t>
            </a:r>
          </a:p>
        </p:txBody>
      </p:sp>
    </p:spTree>
    <p:extLst>
      <p:ext uri="{BB962C8B-B14F-4D97-AF65-F5344CB8AC3E}">
        <p14:creationId xmlns:p14="http://schemas.microsoft.com/office/powerpoint/2010/main" val="15303782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8FDA7F-89D7-45D7-8D05-88D52857140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2E5484E-9FE1-7BDE-076F-81A08E60036C}"/>
              </a:ext>
            </a:extLst>
          </p:cNvPr>
          <p:cNvSpPr>
            <a:spLocks noGrp="1"/>
          </p:cNvSpPr>
          <p:nvPr>
            <p:ph type="title"/>
          </p:nvPr>
        </p:nvSpPr>
        <p:spPr>
          <a:xfrm>
            <a:off x="581192" y="702156"/>
            <a:ext cx="11029616" cy="1013800"/>
          </a:xfrm>
        </p:spPr>
        <p:txBody>
          <a:bodyPr vert="horz" lIns="91440" tIns="45720" rIns="91440" bIns="45720" rtlCol="0" anchor="b">
            <a:normAutofit/>
          </a:bodyPr>
          <a:lstStyle/>
          <a:p>
            <a:pPr>
              <a:lnSpc>
                <a:spcPct val="90000"/>
              </a:lnSpc>
            </a:pPr>
            <a:r>
              <a:rPr lang="en-US" dirty="0"/>
              <a:t>The term structure of interest rates</a:t>
            </a:r>
          </a:p>
        </p:txBody>
      </p:sp>
      <p:sp>
        <p:nvSpPr>
          <p:cNvPr id="4" name="Slide Number Placeholder 3">
            <a:extLst>
              <a:ext uri="{FF2B5EF4-FFF2-40B4-BE49-F238E27FC236}">
                <a16:creationId xmlns:a16="http://schemas.microsoft.com/office/drawing/2014/main" id="{B99EB1B5-A56B-1BE7-308E-6BFFC3EABD28}"/>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22</a:t>
            </a:fld>
            <a:endParaRPr lang="en-US" dirty="0"/>
          </a:p>
        </p:txBody>
      </p:sp>
      <mc:AlternateContent xmlns:mc="http://schemas.openxmlformats.org/markup-compatibility/2006" xmlns:a14="http://schemas.microsoft.com/office/drawing/2010/main">
        <mc:Choice Requires="a14">
          <p:sp>
            <p:nvSpPr>
              <p:cNvPr id="10" name="Content Placeholder 2">
                <a:extLst>
                  <a:ext uri="{FF2B5EF4-FFF2-40B4-BE49-F238E27FC236}">
                    <a16:creationId xmlns:a16="http://schemas.microsoft.com/office/drawing/2014/main" id="{A43E99B1-357E-95F3-864F-E1C48554398C}"/>
                  </a:ext>
                </a:extLst>
              </p:cNvPr>
              <p:cNvSpPr>
                <a:spLocks noGrp="1"/>
              </p:cNvSpPr>
              <p:nvPr>
                <p:ph sz="half" idx="1"/>
              </p:nvPr>
            </p:nvSpPr>
            <p:spPr>
              <a:xfrm>
                <a:off x="414994" y="2006959"/>
                <a:ext cx="11374601" cy="4265414"/>
              </a:xfrm>
            </p:spPr>
            <p:txBody>
              <a:bodyPr vert="horz" lIns="91440" tIns="45720" rIns="91440" bIns="45720" rtlCol="0" anchor="ctr">
                <a:noAutofit/>
              </a:bodyPr>
              <a:lstStyle/>
              <a:p>
                <a:r>
                  <a:rPr lang="en-US" sz="2000" dirty="0"/>
                  <a:t>Define the </a:t>
                </a:r>
                <a:r>
                  <a:rPr lang="en-US" sz="2000" b="1" dirty="0"/>
                  <a:t>spot rate </a:t>
                </a:r>
                <a:r>
                  <a:rPr lang="en-US" sz="2000" dirty="0"/>
                  <a:t>as the rate of interest on a bond that makes </a:t>
                </a:r>
                <a:r>
                  <a:rPr lang="en-US" sz="2000" b="1" dirty="0"/>
                  <a:t>a single payment at time </a:t>
                </a:r>
                <a14:m>
                  <m:oMath xmlns:m="http://schemas.openxmlformats.org/officeDocument/2006/math">
                    <m:r>
                      <a:rPr lang="en-US" sz="2000" b="1" i="1" dirty="0" smtClean="0">
                        <a:latin typeface="Cambria Math" panose="02040503050406030204" pitchFamily="18" charset="0"/>
                      </a:rPr>
                      <m:t>𝒕</m:t>
                    </m:r>
                  </m:oMath>
                </a14:m>
                <a:r>
                  <a:rPr lang="en-US" sz="2000" dirty="0"/>
                  <a:t> (c.f., typical bonds which make multiple coupon payments over time + the principal at the end of the bond’s maturity).</a:t>
                </a:r>
              </a:p>
              <a:p>
                <a:pPr lvl="1"/>
                <a:r>
                  <a:rPr lang="en-US" sz="1800" dirty="0"/>
                  <a:t>Such simple bonds do exist.</a:t>
                </a:r>
              </a:p>
              <a:p>
                <a:pPr lvl="1"/>
                <a:r>
                  <a:rPr lang="en-US" sz="1800" dirty="0"/>
                  <a:t>They are known as stripped bonds, or strips.</a:t>
                </a:r>
              </a:p>
              <a:p>
                <a:pPr lvl="1"/>
                <a:r>
                  <a:rPr lang="en-US" sz="1800" dirty="0"/>
                  <a:t>Trading is much more active in Treasury bonds than in strips, and as a result, the price data are more reliable.</a:t>
                </a:r>
              </a:p>
            </p:txBody>
          </p:sp>
        </mc:Choice>
        <mc:Fallback xmlns="">
          <p:sp>
            <p:nvSpPr>
              <p:cNvPr id="10" name="Content Placeholder 2">
                <a:extLst>
                  <a:ext uri="{FF2B5EF4-FFF2-40B4-BE49-F238E27FC236}">
                    <a16:creationId xmlns:a16="http://schemas.microsoft.com/office/drawing/2014/main" id="{A43E99B1-357E-95F3-864F-E1C48554398C}"/>
                  </a:ext>
                </a:extLst>
              </p:cNvPr>
              <p:cNvSpPr>
                <a:spLocks noGrp="1" noRot="1" noChangeAspect="1" noMove="1" noResize="1" noEditPoints="1" noAdjustHandles="1" noChangeArrowheads="1" noChangeShapeType="1" noTextEdit="1"/>
              </p:cNvSpPr>
              <p:nvPr>
                <p:ph sz="half" idx="1"/>
              </p:nvPr>
            </p:nvSpPr>
            <p:spPr>
              <a:xfrm>
                <a:off x="414994" y="2006959"/>
                <a:ext cx="11374601" cy="4265414"/>
              </a:xfrm>
              <a:blipFill>
                <a:blip r:embed="rId3"/>
                <a:stretch>
                  <a:fillRect l="-268"/>
                </a:stretch>
              </a:blipFill>
            </p:spPr>
            <p:txBody>
              <a:bodyPr/>
              <a:lstStyle/>
              <a:p>
                <a:r>
                  <a:rPr lang="en-SG">
                    <a:noFill/>
                  </a:rPr>
                  <a:t> </a:t>
                </a:r>
              </a:p>
            </p:txBody>
          </p:sp>
        </mc:Fallback>
      </mc:AlternateContent>
    </p:spTree>
    <p:extLst>
      <p:ext uri="{BB962C8B-B14F-4D97-AF65-F5344CB8AC3E}">
        <p14:creationId xmlns:p14="http://schemas.microsoft.com/office/powerpoint/2010/main" val="33944941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11A058-4A4F-8AEC-1780-189CD261439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C750D0F-1FCE-5449-51B3-975780959E22}"/>
              </a:ext>
            </a:extLst>
          </p:cNvPr>
          <p:cNvSpPr>
            <a:spLocks noGrp="1"/>
          </p:cNvSpPr>
          <p:nvPr>
            <p:ph type="title"/>
          </p:nvPr>
        </p:nvSpPr>
        <p:spPr>
          <a:xfrm>
            <a:off x="581192" y="702156"/>
            <a:ext cx="11029616" cy="1013800"/>
          </a:xfrm>
        </p:spPr>
        <p:txBody>
          <a:bodyPr vert="horz" lIns="91440" tIns="45720" rIns="91440" bIns="45720" rtlCol="0" anchor="b">
            <a:normAutofit/>
          </a:bodyPr>
          <a:lstStyle/>
          <a:p>
            <a:pPr>
              <a:lnSpc>
                <a:spcPct val="90000"/>
              </a:lnSpc>
            </a:pPr>
            <a:r>
              <a:rPr lang="en-US" dirty="0"/>
              <a:t>The term structure of interest rates</a:t>
            </a:r>
          </a:p>
        </p:txBody>
      </p:sp>
      <p:sp>
        <p:nvSpPr>
          <p:cNvPr id="4" name="Slide Number Placeholder 3">
            <a:extLst>
              <a:ext uri="{FF2B5EF4-FFF2-40B4-BE49-F238E27FC236}">
                <a16:creationId xmlns:a16="http://schemas.microsoft.com/office/drawing/2014/main" id="{906D5A72-C016-DDBE-ED55-90D179BBC01E}"/>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23</a:t>
            </a:fld>
            <a:endParaRPr lang="en-US" dirty="0"/>
          </a:p>
        </p:txBody>
      </p:sp>
      <mc:AlternateContent xmlns:mc="http://schemas.openxmlformats.org/markup-compatibility/2006" xmlns:a14="http://schemas.microsoft.com/office/drawing/2010/main">
        <mc:Choice Requires="a14">
          <p:sp>
            <p:nvSpPr>
              <p:cNvPr id="10" name="Content Placeholder 2">
                <a:extLst>
                  <a:ext uri="{FF2B5EF4-FFF2-40B4-BE49-F238E27FC236}">
                    <a16:creationId xmlns:a16="http://schemas.microsoft.com/office/drawing/2014/main" id="{8F8B5851-FA6D-D844-AC0F-1DDDB276FBD7}"/>
                  </a:ext>
                </a:extLst>
              </p:cNvPr>
              <p:cNvSpPr>
                <a:spLocks noGrp="1"/>
              </p:cNvSpPr>
              <p:nvPr>
                <p:ph sz="half" idx="1"/>
              </p:nvPr>
            </p:nvSpPr>
            <p:spPr>
              <a:xfrm>
                <a:off x="414994" y="2006959"/>
                <a:ext cx="11374601" cy="1422041"/>
              </a:xfrm>
            </p:spPr>
            <p:txBody>
              <a:bodyPr vert="horz" lIns="91440" tIns="45720" rIns="91440" bIns="45720" rtlCol="0" anchor="ctr">
                <a:noAutofit/>
              </a:bodyPr>
              <a:lstStyle/>
              <a:p>
                <a:r>
                  <a:rPr lang="en-US" sz="2000" dirty="0"/>
                  <a:t>Consider the valuation of a simple debt instrument that pays $1 at the end of years 1 and 2. If the spot rates are different, say, </a:t>
                </a:r>
                <a14:m>
                  <m:oMath xmlns:m="http://schemas.openxmlformats.org/officeDocument/2006/math">
                    <m:sSub>
                      <m:sSubPr>
                        <m:ctrlPr>
                          <a:rPr lang="en-US" sz="2000" i="1" smtClean="0">
                            <a:latin typeface="Cambria Math" panose="02040503050406030204" pitchFamily="18" charset="0"/>
                          </a:rPr>
                        </m:ctrlPr>
                      </m:sSubPr>
                      <m:e>
                        <m:r>
                          <a:rPr lang="en-US" sz="2000" b="0" i="1" smtClean="0">
                            <a:latin typeface="Cambria Math" panose="02040503050406030204" pitchFamily="18" charset="0"/>
                          </a:rPr>
                          <m:t>𝑟</m:t>
                        </m:r>
                      </m:e>
                      <m:sub>
                        <m:r>
                          <a:rPr lang="en-US" sz="2000" b="0" i="1" smtClean="0">
                            <a:latin typeface="Cambria Math" panose="02040503050406030204" pitchFamily="18" charset="0"/>
                          </a:rPr>
                          <m:t>1</m:t>
                        </m:r>
                      </m:sub>
                    </m:sSub>
                  </m:oMath>
                </a14:m>
                <a:r>
                  <a:rPr lang="en-US" sz="2000" dirty="0"/>
                  <a:t> is 3% and </a:t>
                </a:r>
                <a14:m>
                  <m:oMath xmlns:m="http://schemas.openxmlformats.org/officeDocument/2006/math">
                    <m:sSub>
                      <m:sSubPr>
                        <m:ctrlPr>
                          <a:rPr lang="en-US" sz="2000" i="1">
                            <a:latin typeface="Cambria Math" panose="02040503050406030204" pitchFamily="18" charset="0"/>
                          </a:rPr>
                        </m:ctrlPr>
                      </m:sSubPr>
                      <m:e>
                        <m:r>
                          <a:rPr lang="en-US" sz="2000" i="1">
                            <a:latin typeface="Cambria Math" panose="02040503050406030204" pitchFamily="18" charset="0"/>
                          </a:rPr>
                          <m:t>𝑟</m:t>
                        </m:r>
                      </m:e>
                      <m:sub>
                        <m:r>
                          <a:rPr lang="en-US" sz="2000" b="0" i="1" smtClean="0">
                            <a:latin typeface="Cambria Math" panose="02040503050406030204" pitchFamily="18" charset="0"/>
                          </a:rPr>
                          <m:t>2</m:t>
                        </m:r>
                      </m:sub>
                    </m:sSub>
                  </m:oMath>
                </a14:m>
                <a:r>
                  <a:rPr lang="en-US" sz="2000" dirty="0"/>
                  <a:t> is 4%, then we need two discount rates to calculate PV.</a:t>
                </a:r>
              </a:p>
            </p:txBody>
          </p:sp>
        </mc:Choice>
        <mc:Fallback xmlns="">
          <p:sp>
            <p:nvSpPr>
              <p:cNvPr id="10" name="Content Placeholder 2">
                <a:extLst>
                  <a:ext uri="{FF2B5EF4-FFF2-40B4-BE49-F238E27FC236}">
                    <a16:creationId xmlns:a16="http://schemas.microsoft.com/office/drawing/2014/main" id="{8F8B5851-FA6D-D844-AC0F-1DDDB276FBD7}"/>
                  </a:ext>
                </a:extLst>
              </p:cNvPr>
              <p:cNvSpPr>
                <a:spLocks noGrp="1" noRot="1" noChangeAspect="1" noMove="1" noResize="1" noEditPoints="1" noAdjustHandles="1" noChangeArrowheads="1" noChangeShapeType="1" noTextEdit="1"/>
              </p:cNvSpPr>
              <p:nvPr>
                <p:ph sz="half" idx="1"/>
              </p:nvPr>
            </p:nvSpPr>
            <p:spPr>
              <a:xfrm>
                <a:off x="414994" y="2006959"/>
                <a:ext cx="11374601" cy="1422041"/>
              </a:xfrm>
              <a:blipFill>
                <a:blip r:embed="rId3"/>
                <a:stretch>
                  <a:fillRect l="-268"/>
                </a:stretch>
              </a:blipFill>
            </p:spPr>
            <p:txBody>
              <a:bodyPr/>
              <a:lstStyle/>
              <a:p>
                <a:r>
                  <a:rPr lang="en-SG">
                    <a:noFill/>
                  </a:rPr>
                  <a:t> </a:t>
                </a:r>
              </a:p>
            </p:txBody>
          </p:sp>
        </mc:Fallback>
      </mc:AlternateContent>
      <p:pic>
        <p:nvPicPr>
          <p:cNvPr id="5" name="Picture 4">
            <a:extLst>
              <a:ext uri="{FF2B5EF4-FFF2-40B4-BE49-F238E27FC236}">
                <a16:creationId xmlns:a16="http://schemas.microsoft.com/office/drawing/2014/main" id="{D8598046-F707-6AB5-6B08-877556CEAC5C}"/>
              </a:ext>
            </a:extLst>
          </p:cNvPr>
          <p:cNvPicPr>
            <a:picLocks noChangeAspect="1"/>
          </p:cNvPicPr>
          <p:nvPr/>
        </p:nvPicPr>
        <p:blipFill>
          <a:blip r:embed="rId4"/>
          <a:stretch>
            <a:fillRect/>
          </a:stretch>
        </p:blipFill>
        <p:spPr>
          <a:xfrm>
            <a:off x="3425138" y="3429000"/>
            <a:ext cx="5172395" cy="1209673"/>
          </a:xfrm>
          <a:prstGeom prst="rect">
            <a:avLst/>
          </a:prstGeom>
        </p:spPr>
      </p:pic>
      <p:sp>
        <p:nvSpPr>
          <p:cNvPr id="6" name="Content Placeholder 2">
            <a:extLst>
              <a:ext uri="{FF2B5EF4-FFF2-40B4-BE49-F238E27FC236}">
                <a16:creationId xmlns:a16="http://schemas.microsoft.com/office/drawing/2014/main" id="{5056F604-1C4B-54BB-D3FF-A71877E137B9}"/>
              </a:ext>
            </a:extLst>
          </p:cNvPr>
          <p:cNvSpPr txBox="1">
            <a:spLocks/>
          </p:cNvSpPr>
          <p:nvPr/>
        </p:nvSpPr>
        <p:spPr>
          <a:xfrm>
            <a:off x="408699" y="4733803"/>
            <a:ext cx="11374601" cy="1422041"/>
          </a:xfrm>
          <a:prstGeom prst="rect">
            <a:avLst/>
          </a:prstGeom>
        </p:spPr>
        <p:txBody>
          <a:bodyPr vert="horz" lIns="91440" tIns="45720" rIns="91440" bIns="45720" rtlCol="0" anchor="ctr">
            <a:no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r>
              <a:rPr lang="en-US" sz="2000" dirty="0"/>
              <a:t>When the term structure is not flat, so the </a:t>
            </a:r>
            <a:r>
              <a:rPr lang="en-US" sz="2000" b="1" dirty="0"/>
              <a:t>spot rates vary across years</a:t>
            </a:r>
            <a:r>
              <a:rPr lang="en-US" sz="2000" dirty="0"/>
              <a:t>, we need to use a </a:t>
            </a:r>
            <a:r>
              <a:rPr lang="en-US" sz="2000" b="1" dirty="0"/>
              <a:t>different spot rate</a:t>
            </a:r>
            <a:r>
              <a:rPr lang="en-US" sz="2000" dirty="0"/>
              <a:t> to discount each cash flow.</a:t>
            </a:r>
          </a:p>
        </p:txBody>
      </p:sp>
    </p:spTree>
    <p:extLst>
      <p:ext uri="{BB962C8B-B14F-4D97-AF65-F5344CB8AC3E}">
        <p14:creationId xmlns:p14="http://schemas.microsoft.com/office/powerpoint/2010/main" val="39866064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73400D-BEEF-61CE-F9D1-300149975DE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CA7D9E0-F577-CBC2-A3AC-D76C83D7935D}"/>
              </a:ext>
            </a:extLst>
          </p:cNvPr>
          <p:cNvSpPr>
            <a:spLocks noGrp="1"/>
          </p:cNvSpPr>
          <p:nvPr>
            <p:ph type="title"/>
          </p:nvPr>
        </p:nvSpPr>
        <p:spPr>
          <a:xfrm>
            <a:off x="581192" y="702156"/>
            <a:ext cx="11029616" cy="1013800"/>
          </a:xfrm>
        </p:spPr>
        <p:txBody>
          <a:bodyPr vert="horz" lIns="91440" tIns="45720" rIns="91440" bIns="45720" rtlCol="0" anchor="b">
            <a:normAutofit/>
          </a:bodyPr>
          <a:lstStyle/>
          <a:p>
            <a:pPr>
              <a:lnSpc>
                <a:spcPct val="90000"/>
              </a:lnSpc>
            </a:pPr>
            <a:r>
              <a:rPr lang="en-US" dirty="0"/>
              <a:t>The term structure of interest rates</a:t>
            </a:r>
          </a:p>
        </p:txBody>
      </p:sp>
      <p:sp>
        <p:nvSpPr>
          <p:cNvPr id="4" name="Slide Number Placeholder 3">
            <a:extLst>
              <a:ext uri="{FF2B5EF4-FFF2-40B4-BE49-F238E27FC236}">
                <a16:creationId xmlns:a16="http://schemas.microsoft.com/office/drawing/2014/main" id="{4DE58E81-3987-0C98-DC1D-C0AE2D89E8CB}"/>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24</a:t>
            </a:fld>
            <a:endParaRPr lang="en-US" dirty="0"/>
          </a:p>
        </p:txBody>
      </p:sp>
      <mc:AlternateContent xmlns:mc="http://schemas.openxmlformats.org/markup-compatibility/2006" xmlns:a14="http://schemas.microsoft.com/office/drawing/2010/main">
        <mc:Choice Requires="a14">
          <p:sp>
            <p:nvSpPr>
              <p:cNvPr id="10" name="Content Placeholder 2">
                <a:extLst>
                  <a:ext uri="{FF2B5EF4-FFF2-40B4-BE49-F238E27FC236}">
                    <a16:creationId xmlns:a16="http://schemas.microsoft.com/office/drawing/2014/main" id="{24683ABB-2ADC-6DBE-9960-095B2D0BF2EF}"/>
                  </a:ext>
                </a:extLst>
              </p:cNvPr>
              <p:cNvSpPr>
                <a:spLocks noGrp="1"/>
              </p:cNvSpPr>
              <p:nvPr>
                <p:ph sz="half" idx="1"/>
              </p:nvPr>
            </p:nvSpPr>
            <p:spPr>
              <a:xfrm>
                <a:off x="414994" y="2006959"/>
                <a:ext cx="11374601" cy="1422041"/>
              </a:xfrm>
            </p:spPr>
            <p:txBody>
              <a:bodyPr vert="horz" lIns="91440" tIns="45720" rIns="91440" bIns="45720" rtlCol="0" anchor="ctr">
                <a:noAutofit/>
              </a:bodyPr>
              <a:lstStyle/>
              <a:p>
                <a:r>
                  <a:rPr lang="en-US" sz="2000" dirty="0"/>
                  <a:t>The </a:t>
                </a:r>
                <a:r>
                  <a:rPr lang="en-US" sz="2000" b="1" dirty="0"/>
                  <a:t>yield to maturity</a:t>
                </a:r>
                <a:r>
                  <a:rPr lang="en-US" sz="2000" dirty="0"/>
                  <a:t>, in contrast to the spot rate, is the </a:t>
                </a:r>
                <a:r>
                  <a:rPr lang="en-US" sz="2000" b="1" dirty="0"/>
                  <a:t>single discount rate </a:t>
                </a:r>
                <a:r>
                  <a:rPr lang="en-US" sz="2000" dirty="0"/>
                  <a:t>that, when applied to all cash flows, gives the same present value. Once we know that PV = 1.895, we can calculate the yield by solving for </a:t>
                </a:r>
                <a14:m>
                  <m:oMath xmlns:m="http://schemas.openxmlformats.org/officeDocument/2006/math">
                    <m:r>
                      <a:rPr lang="en-US" sz="2000" i="1" dirty="0" smtClean="0">
                        <a:latin typeface="Cambria Math" panose="02040503050406030204" pitchFamily="18" charset="0"/>
                      </a:rPr>
                      <m:t>𝑦</m:t>
                    </m:r>
                  </m:oMath>
                </a14:m>
                <a:r>
                  <a:rPr lang="en-US" sz="2000" dirty="0"/>
                  <a:t> in the following equation:</a:t>
                </a:r>
              </a:p>
            </p:txBody>
          </p:sp>
        </mc:Choice>
        <mc:Fallback xmlns="">
          <p:sp>
            <p:nvSpPr>
              <p:cNvPr id="10" name="Content Placeholder 2">
                <a:extLst>
                  <a:ext uri="{FF2B5EF4-FFF2-40B4-BE49-F238E27FC236}">
                    <a16:creationId xmlns:a16="http://schemas.microsoft.com/office/drawing/2014/main" id="{24683ABB-2ADC-6DBE-9960-095B2D0BF2EF}"/>
                  </a:ext>
                </a:extLst>
              </p:cNvPr>
              <p:cNvSpPr>
                <a:spLocks noGrp="1" noRot="1" noChangeAspect="1" noMove="1" noResize="1" noEditPoints="1" noAdjustHandles="1" noChangeArrowheads="1" noChangeShapeType="1" noTextEdit="1"/>
              </p:cNvSpPr>
              <p:nvPr>
                <p:ph sz="half" idx="1"/>
              </p:nvPr>
            </p:nvSpPr>
            <p:spPr>
              <a:xfrm>
                <a:off x="414994" y="2006959"/>
                <a:ext cx="11374601" cy="1422041"/>
              </a:xfrm>
              <a:blipFill>
                <a:blip r:embed="rId3"/>
                <a:stretch>
                  <a:fillRect l="-268"/>
                </a:stretch>
              </a:blipFill>
            </p:spPr>
            <p:txBody>
              <a:bodyPr/>
              <a:lstStyle/>
              <a:p>
                <a:r>
                  <a:rPr lang="en-SG">
                    <a:noFill/>
                  </a:rPr>
                  <a:t> </a:t>
                </a:r>
              </a:p>
            </p:txBody>
          </p:sp>
        </mc:Fallback>
      </mc:AlternateContent>
      <p:sp>
        <p:nvSpPr>
          <p:cNvPr id="6" name="Content Placeholder 2">
            <a:extLst>
              <a:ext uri="{FF2B5EF4-FFF2-40B4-BE49-F238E27FC236}">
                <a16:creationId xmlns:a16="http://schemas.microsoft.com/office/drawing/2014/main" id="{D04F7E69-2981-2209-1F53-C75805168E59}"/>
              </a:ext>
            </a:extLst>
          </p:cNvPr>
          <p:cNvSpPr txBox="1">
            <a:spLocks/>
          </p:cNvSpPr>
          <p:nvPr/>
        </p:nvSpPr>
        <p:spPr>
          <a:xfrm>
            <a:off x="408699" y="4733803"/>
            <a:ext cx="11374601" cy="1422041"/>
          </a:xfrm>
          <a:prstGeom prst="rect">
            <a:avLst/>
          </a:prstGeom>
        </p:spPr>
        <p:txBody>
          <a:bodyPr vert="horz" lIns="91440" tIns="45720" rIns="91440" bIns="45720" rtlCol="0" anchor="ctr">
            <a:no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r>
              <a:rPr lang="en-US" sz="2000" dirty="0"/>
              <a:t>This gives a YTM of 3.66%: in between the spot rates of 3% and 4%. </a:t>
            </a:r>
          </a:p>
          <a:p>
            <a:pPr lvl="1"/>
            <a:r>
              <a:rPr lang="en-US" sz="1800" dirty="0"/>
              <a:t>YTM is a weighted average of the spot rates, where the weights depend on the size of the cash flows received in each year.</a:t>
            </a:r>
          </a:p>
        </p:txBody>
      </p:sp>
      <p:pic>
        <p:nvPicPr>
          <p:cNvPr id="7" name="Picture 6">
            <a:extLst>
              <a:ext uri="{FF2B5EF4-FFF2-40B4-BE49-F238E27FC236}">
                <a16:creationId xmlns:a16="http://schemas.microsoft.com/office/drawing/2014/main" id="{185EA717-12A0-D9D5-63E7-7910C671D85C}"/>
              </a:ext>
            </a:extLst>
          </p:cNvPr>
          <p:cNvPicPr>
            <a:picLocks noChangeAspect="1"/>
          </p:cNvPicPr>
          <p:nvPr/>
        </p:nvPicPr>
        <p:blipFill>
          <a:blip r:embed="rId4"/>
          <a:stretch>
            <a:fillRect/>
          </a:stretch>
        </p:blipFill>
        <p:spPr>
          <a:xfrm>
            <a:off x="3620936" y="3580649"/>
            <a:ext cx="4865176" cy="1088956"/>
          </a:xfrm>
          <a:prstGeom prst="rect">
            <a:avLst/>
          </a:prstGeom>
        </p:spPr>
      </p:pic>
    </p:spTree>
    <p:extLst>
      <p:ext uri="{BB962C8B-B14F-4D97-AF65-F5344CB8AC3E}">
        <p14:creationId xmlns:p14="http://schemas.microsoft.com/office/powerpoint/2010/main" val="39883827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C128F2-F3B0-D2FF-A687-F3CC09EEF2F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1AD7246-14B1-8453-F682-190DA8EF8EA0}"/>
              </a:ext>
            </a:extLst>
          </p:cNvPr>
          <p:cNvSpPr>
            <a:spLocks noGrp="1"/>
          </p:cNvSpPr>
          <p:nvPr>
            <p:ph type="title"/>
          </p:nvPr>
        </p:nvSpPr>
        <p:spPr>
          <a:xfrm>
            <a:off x="581192" y="702156"/>
            <a:ext cx="11029616" cy="1013800"/>
          </a:xfrm>
        </p:spPr>
        <p:txBody>
          <a:bodyPr vert="horz" lIns="91440" tIns="45720" rIns="91440" bIns="45720" rtlCol="0" anchor="b">
            <a:normAutofit/>
          </a:bodyPr>
          <a:lstStyle/>
          <a:p>
            <a:pPr>
              <a:lnSpc>
                <a:spcPct val="90000"/>
              </a:lnSpc>
            </a:pPr>
            <a:r>
              <a:rPr lang="en-US" dirty="0"/>
              <a:t>The term structure of interest rates</a:t>
            </a:r>
          </a:p>
        </p:txBody>
      </p:sp>
      <p:sp>
        <p:nvSpPr>
          <p:cNvPr id="4" name="Slide Number Placeholder 3">
            <a:extLst>
              <a:ext uri="{FF2B5EF4-FFF2-40B4-BE49-F238E27FC236}">
                <a16:creationId xmlns:a16="http://schemas.microsoft.com/office/drawing/2014/main" id="{6EE547AE-4731-4184-1865-6C5D60CC7EDD}"/>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25</a:t>
            </a:fld>
            <a:endParaRPr lang="en-US" dirty="0"/>
          </a:p>
        </p:txBody>
      </p:sp>
      <p:sp>
        <p:nvSpPr>
          <p:cNvPr id="10" name="Content Placeholder 2">
            <a:extLst>
              <a:ext uri="{FF2B5EF4-FFF2-40B4-BE49-F238E27FC236}">
                <a16:creationId xmlns:a16="http://schemas.microsoft.com/office/drawing/2014/main" id="{804C1D2C-E79E-DF7A-1C9C-37615048DAFF}"/>
              </a:ext>
            </a:extLst>
          </p:cNvPr>
          <p:cNvSpPr>
            <a:spLocks noGrp="1"/>
          </p:cNvSpPr>
          <p:nvPr>
            <p:ph sz="half" idx="1"/>
          </p:nvPr>
        </p:nvSpPr>
        <p:spPr>
          <a:xfrm>
            <a:off x="414994" y="2006959"/>
            <a:ext cx="11431109" cy="4517131"/>
          </a:xfrm>
        </p:spPr>
        <p:txBody>
          <a:bodyPr vert="horz" lIns="91440" tIns="45720" rIns="91440" bIns="45720" rtlCol="0" anchor="ctr">
            <a:noAutofit/>
          </a:bodyPr>
          <a:lstStyle/>
          <a:p>
            <a:r>
              <a:rPr lang="en-US" sz="2000" dirty="0"/>
              <a:t>Notice the two steps we went through to calculate the yield:</a:t>
            </a:r>
          </a:p>
          <a:p>
            <a:pPr marL="666900" lvl="1" indent="-342900">
              <a:buFont typeface="+mj-lt"/>
              <a:buAutoNum type="arabicPeriod"/>
            </a:pPr>
            <a:r>
              <a:rPr lang="en-US" sz="1800" dirty="0"/>
              <a:t>Use spot rates to calculate the bond price.</a:t>
            </a:r>
          </a:p>
          <a:p>
            <a:pPr marL="666900" lvl="1" indent="-342900">
              <a:buFont typeface="+mj-lt"/>
              <a:buAutoNum type="arabicPeriod"/>
            </a:pPr>
            <a:r>
              <a:rPr lang="en-US" sz="1800" dirty="0"/>
              <a:t>Use the bond price to calculate the yield..</a:t>
            </a:r>
          </a:p>
          <a:p>
            <a:r>
              <a:rPr lang="en-US" sz="2000" dirty="0"/>
              <a:t>Important: </a:t>
            </a:r>
            <a:r>
              <a:rPr lang="en-US" sz="2000" b="1" dirty="0"/>
              <a:t>Spot rates come first</a:t>
            </a:r>
            <a:r>
              <a:rPr lang="en-US" sz="2000" dirty="0"/>
              <a:t>. </a:t>
            </a:r>
            <a:r>
              <a:rPr lang="en-US" sz="2000" b="1" dirty="0"/>
              <a:t>Yields come later</a:t>
            </a:r>
            <a:r>
              <a:rPr lang="en-US" sz="2000" dirty="0"/>
              <a:t>, after bond prices are set. </a:t>
            </a:r>
          </a:p>
          <a:p>
            <a:pPr lvl="1"/>
            <a:r>
              <a:rPr lang="en-US" sz="1800" dirty="0"/>
              <a:t>Spot rates allow you to price any bond. </a:t>
            </a:r>
          </a:p>
          <a:p>
            <a:pPr lvl="1"/>
            <a:r>
              <a:rPr lang="en-US" sz="1800" dirty="0"/>
              <a:t>The yield of a bond allows one to price a particular bond only.</a:t>
            </a:r>
          </a:p>
        </p:txBody>
      </p:sp>
    </p:spTree>
    <p:extLst>
      <p:ext uri="{BB962C8B-B14F-4D97-AF65-F5344CB8AC3E}">
        <p14:creationId xmlns:p14="http://schemas.microsoft.com/office/powerpoint/2010/main" val="36453275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9491C4-64D1-C253-F9E7-E7A3FE3790A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4600D39-2BDF-B47B-FCEE-22FBF547972F}"/>
              </a:ext>
            </a:extLst>
          </p:cNvPr>
          <p:cNvSpPr>
            <a:spLocks noGrp="1"/>
          </p:cNvSpPr>
          <p:nvPr>
            <p:ph type="title"/>
          </p:nvPr>
        </p:nvSpPr>
        <p:spPr>
          <a:xfrm>
            <a:off x="581192" y="702156"/>
            <a:ext cx="11029616" cy="1013800"/>
          </a:xfrm>
        </p:spPr>
        <p:txBody>
          <a:bodyPr vert="horz" lIns="91440" tIns="45720" rIns="91440" bIns="45720" rtlCol="0" anchor="b">
            <a:normAutofit/>
          </a:bodyPr>
          <a:lstStyle/>
          <a:p>
            <a:pPr>
              <a:lnSpc>
                <a:spcPct val="90000"/>
              </a:lnSpc>
            </a:pPr>
            <a:r>
              <a:rPr lang="en-US" dirty="0"/>
              <a:t>Explaining the term structure</a:t>
            </a:r>
          </a:p>
        </p:txBody>
      </p:sp>
      <p:sp>
        <p:nvSpPr>
          <p:cNvPr id="4" name="Slide Number Placeholder 3">
            <a:extLst>
              <a:ext uri="{FF2B5EF4-FFF2-40B4-BE49-F238E27FC236}">
                <a16:creationId xmlns:a16="http://schemas.microsoft.com/office/drawing/2014/main" id="{67EBA207-A4C3-B680-8FD3-6F5C89AFAB58}"/>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26</a:t>
            </a:fld>
            <a:endParaRPr lang="en-US" dirty="0"/>
          </a:p>
        </p:txBody>
      </p:sp>
      <p:sp>
        <p:nvSpPr>
          <p:cNvPr id="10" name="Content Placeholder 2">
            <a:extLst>
              <a:ext uri="{FF2B5EF4-FFF2-40B4-BE49-F238E27FC236}">
                <a16:creationId xmlns:a16="http://schemas.microsoft.com/office/drawing/2014/main" id="{D1CA55CA-A256-8A75-6452-7002631C3421}"/>
              </a:ext>
            </a:extLst>
          </p:cNvPr>
          <p:cNvSpPr>
            <a:spLocks noGrp="1"/>
          </p:cNvSpPr>
          <p:nvPr>
            <p:ph sz="half" idx="1"/>
          </p:nvPr>
        </p:nvSpPr>
        <p:spPr>
          <a:xfrm>
            <a:off x="414994" y="2006959"/>
            <a:ext cx="11431109" cy="4517131"/>
          </a:xfrm>
        </p:spPr>
        <p:txBody>
          <a:bodyPr vert="horz" lIns="91440" tIns="45720" rIns="91440" bIns="45720" rtlCol="0" anchor="ctr">
            <a:noAutofit/>
          </a:bodyPr>
          <a:lstStyle/>
          <a:p>
            <a:r>
              <a:rPr lang="en-US" sz="2000" dirty="0"/>
              <a:t>Yield-curves tend to be upward sloping, although sometimes they can change their form to be downward sloping as well.</a:t>
            </a:r>
          </a:p>
          <a:p>
            <a:pPr lvl="1"/>
            <a:r>
              <a:rPr lang="en-US" sz="2000" dirty="0"/>
              <a:t>This presents an opportunity for arbitrage. If I can borrow at X% and then invest that amount for Y%, I can pocket the difference.</a:t>
            </a:r>
          </a:p>
          <a:p>
            <a:pPr lvl="1"/>
            <a:r>
              <a:rPr lang="en-US" sz="2000" dirty="0"/>
              <a:t>Braeley et al (2025): “[In May 2020], long-term spot rates of interest were about 1.4%; short-term rates were close to zero. Why, then, didn't everyone rush to buy long-term bonds?”</a:t>
            </a:r>
          </a:p>
        </p:txBody>
      </p:sp>
    </p:spTree>
    <p:extLst>
      <p:ext uri="{BB962C8B-B14F-4D97-AF65-F5344CB8AC3E}">
        <p14:creationId xmlns:p14="http://schemas.microsoft.com/office/powerpoint/2010/main" val="90383045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D01D89-76CB-F7FC-9310-C9395C7A137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C92029C-C7D8-CFFC-30E6-F7B6EE4557CE}"/>
              </a:ext>
            </a:extLst>
          </p:cNvPr>
          <p:cNvSpPr>
            <a:spLocks noGrp="1"/>
          </p:cNvSpPr>
          <p:nvPr>
            <p:ph type="title"/>
          </p:nvPr>
        </p:nvSpPr>
        <p:spPr>
          <a:xfrm>
            <a:off x="581192" y="702156"/>
            <a:ext cx="11029616" cy="1013800"/>
          </a:xfrm>
        </p:spPr>
        <p:txBody>
          <a:bodyPr vert="horz" lIns="91440" tIns="45720" rIns="91440" bIns="45720" rtlCol="0" anchor="b">
            <a:normAutofit/>
          </a:bodyPr>
          <a:lstStyle/>
          <a:p>
            <a:pPr>
              <a:lnSpc>
                <a:spcPct val="90000"/>
              </a:lnSpc>
            </a:pPr>
            <a:r>
              <a:rPr lang="en-US" dirty="0"/>
              <a:t>Explaining the term structure</a:t>
            </a:r>
          </a:p>
        </p:txBody>
      </p:sp>
      <p:sp>
        <p:nvSpPr>
          <p:cNvPr id="4" name="Slide Number Placeholder 3">
            <a:extLst>
              <a:ext uri="{FF2B5EF4-FFF2-40B4-BE49-F238E27FC236}">
                <a16:creationId xmlns:a16="http://schemas.microsoft.com/office/drawing/2014/main" id="{0D4F355A-0F67-1425-F5A9-2CF666A65672}"/>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27</a:t>
            </a:fld>
            <a:endParaRPr lang="en-US" dirty="0"/>
          </a:p>
        </p:txBody>
      </p:sp>
      <mc:AlternateContent xmlns:mc="http://schemas.openxmlformats.org/markup-compatibility/2006" xmlns:a14="http://schemas.microsoft.com/office/drawing/2010/main">
        <mc:Choice Requires="a14">
          <p:sp>
            <p:nvSpPr>
              <p:cNvPr id="10" name="Content Placeholder 2">
                <a:extLst>
                  <a:ext uri="{FF2B5EF4-FFF2-40B4-BE49-F238E27FC236}">
                    <a16:creationId xmlns:a16="http://schemas.microsoft.com/office/drawing/2014/main" id="{B1ACA31D-EC10-C61D-8E21-14E8C9D3348F}"/>
                  </a:ext>
                </a:extLst>
              </p:cNvPr>
              <p:cNvSpPr>
                <a:spLocks noGrp="1"/>
              </p:cNvSpPr>
              <p:nvPr>
                <p:ph sz="half" idx="1"/>
              </p:nvPr>
            </p:nvSpPr>
            <p:spPr>
              <a:xfrm>
                <a:off x="414994" y="2006959"/>
                <a:ext cx="11431109" cy="4517131"/>
              </a:xfrm>
            </p:spPr>
            <p:txBody>
              <a:bodyPr vert="horz" lIns="91440" tIns="45720" rIns="91440" bIns="45720" rtlCol="0" anchor="ctr">
                <a:noAutofit/>
              </a:bodyPr>
              <a:lstStyle/>
              <a:p>
                <a:r>
                  <a:rPr lang="en-US" dirty="0"/>
                  <a:t>Current Market Rates</a:t>
                </a:r>
              </a:p>
              <a:p>
                <a:pPr lvl="1"/>
                <a:r>
                  <a:rPr lang="en-US" dirty="0"/>
                  <a:t>1-Year Interest Rate (</a:t>
                </a:r>
                <a14:m>
                  <m:oMath xmlns:m="http://schemas.openxmlformats.org/officeDocument/2006/math">
                    <m:sSub>
                      <m:sSubPr>
                        <m:ctrlPr>
                          <a:rPr lang="en-US" i="1" dirty="0" smtClean="0">
                            <a:latin typeface="Cambria Math" panose="02040503050406030204" pitchFamily="18" charset="0"/>
                          </a:rPr>
                        </m:ctrlPr>
                      </m:sSubPr>
                      <m:e>
                        <m:r>
                          <a:rPr lang="en-US" i="1" dirty="0" smtClean="0">
                            <a:latin typeface="Cambria Math" panose="02040503050406030204" pitchFamily="18" charset="0"/>
                          </a:rPr>
                          <m:t>𝑟</m:t>
                        </m:r>
                      </m:e>
                      <m:sub>
                        <m:r>
                          <a:rPr lang="en-US" i="1" dirty="0" smtClean="0">
                            <a:latin typeface="Cambria Math" panose="02040503050406030204" pitchFamily="18" charset="0"/>
                          </a:rPr>
                          <m:t>1</m:t>
                        </m:r>
                      </m:sub>
                    </m:sSub>
                  </m:oMath>
                </a14:m>
                <a:r>
                  <a:rPr lang="en-US" dirty="0"/>
                  <a:t>): 5%</a:t>
                </a:r>
              </a:p>
              <a:p>
                <a:pPr lvl="1"/>
                <a:r>
                  <a:rPr lang="en-US" dirty="0"/>
                  <a:t>2-Year Interest Rate (</a:t>
                </a:r>
                <a14:m>
                  <m:oMath xmlns:m="http://schemas.openxmlformats.org/officeDocument/2006/math">
                    <m:sSub>
                      <m:sSubPr>
                        <m:ctrlPr>
                          <a:rPr lang="en-US" i="1" dirty="0" smtClean="0">
                            <a:latin typeface="Cambria Math" panose="02040503050406030204" pitchFamily="18" charset="0"/>
                          </a:rPr>
                        </m:ctrlPr>
                      </m:sSubPr>
                      <m:e>
                        <m:r>
                          <a:rPr lang="en-US" i="1" dirty="0" smtClean="0">
                            <a:latin typeface="Cambria Math" panose="02040503050406030204" pitchFamily="18" charset="0"/>
                          </a:rPr>
                          <m:t>𝑟</m:t>
                        </m:r>
                      </m:e>
                      <m:sub>
                        <m:r>
                          <a:rPr lang="en-US" i="1" dirty="0" smtClean="0">
                            <a:latin typeface="Cambria Math" panose="02040503050406030204" pitchFamily="18" charset="0"/>
                          </a:rPr>
                          <m:t>2</m:t>
                        </m:r>
                      </m:sub>
                    </m:sSub>
                  </m:oMath>
                </a14:m>
                <a:r>
                  <a:rPr lang="en-US" dirty="0"/>
                  <a:t>): 7%</a:t>
                </a:r>
              </a:p>
              <a:p>
                <a:r>
                  <a:rPr lang="en-US" dirty="0"/>
                  <a:t>The "Break-Even" Rate (Forward Rate)</a:t>
                </a:r>
              </a:p>
              <a:p>
                <a:pPr lvl="1"/>
                <a:r>
                  <a:rPr lang="en-US" dirty="0"/>
                  <a:t>To match the cumulative return of the 2-year bond, the interest rate in the second year must be 9.0%.</a:t>
                </a:r>
              </a:p>
              <a:p>
                <a:pPr lvl="1"/>
                <a:r>
                  <a:rPr lang="en-US" dirty="0"/>
                  <a:t>Calculation: </a:t>
                </a:r>
                <a14:m>
                  <m:oMath xmlns:m="http://schemas.openxmlformats.org/officeDocument/2006/math">
                    <m:d>
                      <m:dPr>
                        <m:ctrlPr>
                          <a:rPr lang="en-US" i="1" dirty="0" smtClean="0">
                            <a:latin typeface="Cambria Math" panose="02040503050406030204" pitchFamily="18" charset="0"/>
                          </a:rPr>
                        </m:ctrlPr>
                      </m:dPr>
                      <m:e>
                        <m:sSup>
                          <m:sSupPr>
                            <m:ctrlPr>
                              <a:rPr lang="en-US" i="1" dirty="0" smtClean="0">
                                <a:latin typeface="Cambria Math" panose="02040503050406030204" pitchFamily="18" charset="0"/>
                              </a:rPr>
                            </m:ctrlPr>
                          </m:sSupPr>
                          <m:e>
                            <m:r>
                              <a:rPr lang="en-US" i="1" dirty="0" smtClean="0">
                                <a:latin typeface="Cambria Math" panose="02040503050406030204" pitchFamily="18" charset="0"/>
                              </a:rPr>
                              <m:t>1.07</m:t>
                            </m:r>
                          </m:e>
                          <m:sup>
                            <m:r>
                              <a:rPr lang="en-US" i="1" dirty="0" smtClean="0">
                                <a:latin typeface="Cambria Math" panose="02040503050406030204" pitchFamily="18" charset="0"/>
                              </a:rPr>
                              <m:t>2</m:t>
                            </m:r>
                          </m:sup>
                        </m:sSup>
                        <m:r>
                          <m:rPr>
                            <m:lit/>
                          </m:rPr>
                          <a:rPr lang="en-US" i="1" dirty="0" smtClean="0">
                            <a:latin typeface="Cambria Math" panose="02040503050406030204" pitchFamily="18" charset="0"/>
                          </a:rPr>
                          <m:t>/</m:t>
                        </m:r>
                        <m:r>
                          <a:rPr lang="en-US" i="1" dirty="0" smtClean="0">
                            <a:latin typeface="Cambria Math" panose="02040503050406030204" pitchFamily="18" charset="0"/>
                          </a:rPr>
                          <m:t>1.05</m:t>
                        </m:r>
                      </m:e>
                    </m:d>
                    <m:r>
                      <a:rPr lang="en-US" i="1" dirty="0" smtClean="0">
                        <a:latin typeface="Cambria Math" panose="02040503050406030204" pitchFamily="18" charset="0"/>
                      </a:rPr>
                      <m:t>−1=9.0%</m:t>
                    </m:r>
                  </m:oMath>
                </a14:m>
                <a:endParaRPr lang="en-US" dirty="0"/>
              </a:p>
              <a:p>
                <a:r>
                  <a:rPr lang="en-US" dirty="0"/>
                  <a:t>Investment Strategy (Based on 12-Month Forecast)</a:t>
                </a:r>
              </a:p>
              <a:p>
                <a:pPr lvl="1"/>
                <a:r>
                  <a:rPr lang="en-US" dirty="0"/>
                  <a:t>Expect Rate &gt; 9.0%: Buy 1-Year Bond (Invest short now, reinvest at the higher rate next year).</a:t>
                </a:r>
              </a:p>
              <a:p>
                <a:pPr lvl="1"/>
                <a:r>
                  <a:rPr lang="en-US" dirty="0"/>
                  <a:t>Expect Rate &lt; 9.0%: Buy 2-Year Bond (Lock in the current yield; you are better off holding the 2-year asset).</a:t>
                </a:r>
              </a:p>
              <a:p>
                <a:pPr lvl="1"/>
                <a:r>
                  <a:rPr lang="en-US" dirty="0"/>
                  <a:t>Expect Rate = 9.0%: Indifferent (Returns will be identical).</a:t>
                </a:r>
              </a:p>
              <a:p>
                <a:r>
                  <a:rPr lang="en-US" dirty="0"/>
                  <a:t>The fact that both rates exist is implied by the </a:t>
                </a:r>
                <a:r>
                  <a:rPr lang="en-US" b="1" dirty="0"/>
                  <a:t>expectations theory</a:t>
                </a:r>
                <a:r>
                  <a:rPr lang="en-US" dirty="0"/>
                  <a:t> of the term structure. It states that investment in a series of short-maturity bonds must offer the same expected return as an investment in a single long-maturity bond.</a:t>
                </a:r>
              </a:p>
            </p:txBody>
          </p:sp>
        </mc:Choice>
        <mc:Fallback xmlns="">
          <p:sp>
            <p:nvSpPr>
              <p:cNvPr id="10" name="Content Placeholder 2">
                <a:extLst>
                  <a:ext uri="{FF2B5EF4-FFF2-40B4-BE49-F238E27FC236}">
                    <a16:creationId xmlns:a16="http://schemas.microsoft.com/office/drawing/2014/main" id="{B1ACA31D-EC10-C61D-8E21-14E8C9D3348F}"/>
                  </a:ext>
                </a:extLst>
              </p:cNvPr>
              <p:cNvSpPr>
                <a:spLocks noGrp="1" noRot="1" noChangeAspect="1" noMove="1" noResize="1" noEditPoints="1" noAdjustHandles="1" noChangeArrowheads="1" noChangeShapeType="1" noTextEdit="1"/>
              </p:cNvSpPr>
              <p:nvPr>
                <p:ph sz="half" idx="1"/>
              </p:nvPr>
            </p:nvSpPr>
            <p:spPr>
              <a:xfrm>
                <a:off x="414994" y="2006959"/>
                <a:ext cx="11431109" cy="4517131"/>
              </a:xfrm>
              <a:blipFill>
                <a:blip r:embed="rId3"/>
                <a:stretch>
                  <a:fillRect l="-213" t="-3239" r="-107" b="-4723"/>
                </a:stretch>
              </a:blipFill>
            </p:spPr>
            <p:txBody>
              <a:bodyPr/>
              <a:lstStyle/>
              <a:p>
                <a:r>
                  <a:rPr lang="en-SG">
                    <a:noFill/>
                  </a:rPr>
                  <a:t> </a:t>
                </a:r>
              </a:p>
            </p:txBody>
          </p:sp>
        </mc:Fallback>
      </mc:AlternateContent>
    </p:spTree>
    <p:extLst>
      <p:ext uri="{BB962C8B-B14F-4D97-AF65-F5344CB8AC3E}">
        <p14:creationId xmlns:p14="http://schemas.microsoft.com/office/powerpoint/2010/main" val="334082027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43EB597-E60B-8C19-CA35-C940EACAF5A0}"/>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DB691D59-8F51-4DD8-AD41-D568D29B08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12" name="Rectangle 11">
            <a:extLst>
              <a:ext uri="{FF2B5EF4-FFF2-40B4-BE49-F238E27FC236}">
                <a16:creationId xmlns:a16="http://schemas.microsoft.com/office/drawing/2014/main" id="{204AEF18-0627-48F3-9B3D-F7E8F050B1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14" name="Rectangle 13">
            <a:extLst>
              <a:ext uri="{FF2B5EF4-FFF2-40B4-BE49-F238E27FC236}">
                <a16:creationId xmlns:a16="http://schemas.microsoft.com/office/drawing/2014/main" id="{CEAEE08A-C572-438F-9753-B0D527A51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16" name="Rectangle 15">
            <a:extLst>
              <a:ext uri="{FF2B5EF4-FFF2-40B4-BE49-F238E27FC236}">
                <a16:creationId xmlns:a16="http://schemas.microsoft.com/office/drawing/2014/main" id="{DB93146F-62ED-4C59-844C-0935D0FB50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useBgFill="1">
        <p:nvSpPr>
          <p:cNvPr id="18" name="Rectangle 17">
            <a:extLst>
              <a:ext uri="{FF2B5EF4-FFF2-40B4-BE49-F238E27FC236}">
                <a16:creationId xmlns:a16="http://schemas.microsoft.com/office/drawing/2014/main" id="{BF3D65BA-1C65-40FB-92EF-83951BDC1D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38175"/>
            <a:ext cx="12191999" cy="62198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B13C6F4F-46B7-1EA3-800D-5864C3A46F5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97193" y="66090"/>
            <a:ext cx="3951854" cy="6586427"/>
          </a:xfrm>
          <a:prstGeom prst="rect">
            <a:avLst/>
          </a:prstGeom>
        </p:spPr>
      </p:pic>
      <p:sp>
        <p:nvSpPr>
          <p:cNvPr id="20" name="Rectangle 19">
            <a:extLst>
              <a:ext uri="{FF2B5EF4-FFF2-40B4-BE49-F238E27FC236}">
                <a16:creationId xmlns:a16="http://schemas.microsoft.com/office/drawing/2014/main" id="{ADF52CCA-FCDD-49A0-BFFC-3BD41F1B82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723899"/>
            <a:ext cx="3703320" cy="5666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2" name="Title 1">
            <a:extLst>
              <a:ext uri="{FF2B5EF4-FFF2-40B4-BE49-F238E27FC236}">
                <a16:creationId xmlns:a16="http://schemas.microsoft.com/office/drawing/2014/main" id="{D5F48ADC-6116-580C-4B65-F55A779F54C8}"/>
              </a:ext>
            </a:extLst>
          </p:cNvPr>
          <p:cNvSpPr>
            <a:spLocks noGrp="1"/>
          </p:cNvSpPr>
          <p:nvPr>
            <p:ph type="title"/>
          </p:nvPr>
        </p:nvSpPr>
        <p:spPr>
          <a:xfrm>
            <a:off x="8296275" y="1419225"/>
            <a:ext cx="3081576" cy="2085869"/>
          </a:xfrm>
        </p:spPr>
        <p:txBody>
          <a:bodyPr vert="horz" lIns="91440" tIns="45720" rIns="91440" bIns="45720" rtlCol="0" anchor="b">
            <a:normAutofit/>
          </a:bodyPr>
          <a:lstStyle/>
          <a:p>
            <a:pPr>
              <a:lnSpc>
                <a:spcPct val="90000"/>
              </a:lnSpc>
            </a:pPr>
            <a:r>
              <a:rPr lang="en-US" sz="3600" dirty="0"/>
              <a:t>Explaining the term structure</a:t>
            </a:r>
            <a:endParaRPr lang="en-US" sz="3600" dirty="0">
              <a:solidFill>
                <a:srgbClr val="FFFFFF"/>
              </a:solidFill>
            </a:endParaRPr>
          </a:p>
        </p:txBody>
      </p:sp>
      <p:sp>
        <p:nvSpPr>
          <p:cNvPr id="4" name="Slide Number Placeholder 3">
            <a:extLst>
              <a:ext uri="{FF2B5EF4-FFF2-40B4-BE49-F238E27FC236}">
                <a16:creationId xmlns:a16="http://schemas.microsoft.com/office/drawing/2014/main" id="{69AEBE88-4224-0324-97DD-B4E465D9C9EF}"/>
              </a:ext>
            </a:extLst>
          </p:cNvPr>
          <p:cNvSpPr>
            <a:spLocks noGrp="1"/>
          </p:cNvSpPr>
          <p:nvPr>
            <p:ph type="sldNum" sz="quarter" idx="12"/>
          </p:nvPr>
        </p:nvSpPr>
        <p:spPr>
          <a:xfrm>
            <a:off x="10558300" y="6400800"/>
            <a:ext cx="1016440" cy="365125"/>
          </a:xfrm>
        </p:spPr>
        <p:txBody>
          <a:bodyPr vert="horz" lIns="91440" tIns="45720" rIns="91440" bIns="45720" rtlCol="0" anchor="ctr">
            <a:normAutofit/>
          </a:bodyPr>
          <a:lstStyle/>
          <a:p>
            <a:pPr defTabSz="914400">
              <a:spcAft>
                <a:spcPts val="600"/>
              </a:spcAft>
            </a:pPr>
            <a:fld id="{7128DA7F-F6FE-453F-B8BB-1900E7257DA6}" type="slidenum">
              <a:rPr lang="en-US" smtClean="0">
                <a:solidFill>
                  <a:schemeClr val="accent1">
                    <a:lumMod val="75000"/>
                    <a:lumOff val="25000"/>
                  </a:schemeClr>
                </a:solidFill>
              </a:rPr>
              <a:pPr defTabSz="914400">
                <a:spcAft>
                  <a:spcPts val="600"/>
                </a:spcAft>
              </a:pPr>
              <a:t>28</a:t>
            </a:fld>
            <a:endParaRPr lang="en-US">
              <a:solidFill>
                <a:schemeClr val="accent1">
                  <a:lumMod val="75000"/>
                  <a:lumOff val="25000"/>
                </a:schemeClr>
              </a:solidFill>
            </a:endParaRPr>
          </a:p>
        </p:txBody>
      </p:sp>
      <p:sp>
        <p:nvSpPr>
          <p:cNvPr id="11" name="TextBox 10">
            <a:extLst>
              <a:ext uri="{FF2B5EF4-FFF2-40B4-BE49-F238E27FC236}">
                <a16:creationId xmlns:a16="http://schemas.microsoft.com/office/drawing/2014/main" id="{B020E1F5-881B-A6B2-5099-AD1CA96ADDE5}"/>
              </a:ext>
            </a:extLst>
          </p:cNvPr>
          <p:cNvSpPr txBox="1"/>
          <p:nvPr/>
        </p:nvSpPr>
        <p:spPr>
          <a:xfrm>
            <a:off x="2455524" y="6149083"/>
            <a:ext cx="3893523" cy="482348"/>
          </a:xfrm>
          <a:prstGeom prst="rect">
            <a:avLst/>
          </a:prstGeom>
          <a:noFill/>
          <a:ln w="28575">
            <a:solidFill>
              <a:schemeClr val="accent1"/>
            </a:solidFill>
          </a:ln>
        </p:spPr>
        <p:txBody>
          <a:bodyPr wrap="square" rtlCol="0">
            <a:spAutoFit/>
          </a:bodyPr>
          <a:lstStyle/>
          <a:p>
            <a:endParaRPr lang="en-SG" dirty="0"/>
          </a:p>
        </p:txBody>
      </p:sp>
    </p:spTree>
    <p:extLst>
      <p:ext uri="{BB962C8B-B14F-4D97-AF65-F5344CB8AC3E}">
        <p14:creationId xmlns:p14="http://schemas.microsoft.com/office/powerpoint/2010/main" val="412519055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6E1466-CC3B-F0E0-88AC-E7402474A93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CC9DE1D-D6EA-F44D-7644-783F68CB78CA}"/>
              </a:ext>
            </a:extLst>
          </p:cNvPr>
          <p:cNvSpPr>
            <a:spLocks noGrp="1"/>
          </p:cNvSpPr>
          <p:nvPr>
            <p:ph type="title"/>
          </p:nvPr>
        </p:nvSpPr>
        <p:spPr>
          <a:xfrm>
            <a:off x="581192" y="702156"/>
            <a:ext cx="11029616" cy="1013800"/>
          </a:xfrm>
        </p:spPr>
        <p:txBody>
          <a:bodyPr vert="horz" lIns="91440" tIns="45720" rIns="91440" bIns="45720" rtlCol="0" anchor="b">
            <a:normAutofit/>
          </a:bodyPr>
          <a:lstStyle/>
          <a:p>
            <a:pPr>
              <a:lnSpc>
                <a:spcPct val="90000"/>
              </a:lnSpc>
            </a:pPr>
            <a:r>
              <a:rPr lang="en-US" dirty="0"/>
              <a:t>Explaining the term structure</a:t>
            </a:r>
          </a:p>
        </p:txBody>
      </p:sp>
      <p:sp>
        <p:nvSpPr>
          <p:cNvPr id="4" name="Slide Number Placeholder 3">
            <a:extLst>
              <a:ext uri="{FF2B5EF4-FFF2-40B4-BE49-F238E27FC236}">
                <a16:creationId xmlns:a16="http://schemas.microsoft.com/office/drawing/2014/main" id="{93BD1305-719E-FF83-B009-695CB38EDA26}"/>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29</a:t>
            </a:fld>
            <a:endParaRPr lang="en-US" dirty="0"/>
          </a:p>
        </p:txBody>
      </p:sp>
      <p:sp>
        <p:nvSpPr>
          <p:cNvPr id="10" name="Content Placeholder 2">
            <a:extLst>
              <a:ext uri="{FF2B5EF4-FFF2-40B4-BE49-F238E27FC236}">
                <a16:creationId xmlns:a16="http://schemas.microsoft.com/office/drawing/2014/main" id="{0FA106ED-D112-EB23-1CF6-B4D43089497C}"/>
              </a:ext>
            </a:extLst>
          </p:cNvPr>
          <p:cNvSpPr>
            <a:spLocks noGrp="1"/>
          </p:cNvSpPr>
          <p:nvPr>
            <p:ph sz="half" idx="1"/>
          </p:nvPr>
        </p:nvSpPr>
        <p:spPr>
          <a:xfrm>
            <a:off x="414994" y="2006959"/>
            <a:ext cx="11431109" cy="4517131"/>
          </a:xfrm>
        </p:spPr>
        <p:txBody>
          <a:bodyPr vert="horz" lIns="91440" tIns="45720" rIns="91440" bIns="45720" rtlCol="0" anchor="ctr">
            <a:noAutofit/>
          </a:bodyPr>
          <a:lstStyle/>
          <a:p>
            <a:r>
              <a:rPr lang="en-US" sz="2000" dirty="0"/>
              <a:t>Interest rate risk</a:t>
            </a:r>
          </a:p>
          <a:p>
            <a:pPr lvl="1"/>
            <a:r>
              <a:rPr lang="en-US" sz="1800" dirty="0"/>
              <a:t>Prices of long-duration bonds are significantly more volatile than short-duration bonds, with sharp interest rate increases potentially dropping long-term values by 30% to 40%.</a:t>
            </a:r>
          </a:p>
          <a:p>
            <a:pPr lvl="1"/>
            <a:r>
              <a:rPr lang="en-US" sz="1800" dirty="0"/>
              <a:t>Investors without matching long-term obligations, such as those saving for a near-term purchase, typically require higher prospective returns to accept this volatility.</a:t>
            </a:r>
          </a:p>
          <a:p>
            <a:r>
              <a:rPr lang="en-US" sz="2000" dirty="0"/>
              <a:t>Inflation risk</a:t>
            </a:r>
          </a:p>
          <a:p>
            <a:pPr lvl="1"/>
            <a:r>
              <a:rPr lang="en-US" sz="1800" dirty="0"/>
              <a:t>Predicting inflation over a 10 to 15-year horizon is highly uncertain, making it risky to lock in long-term interest rates.</a:t>
            </a:r>
          </a:p>
          <a:p>
            <a:pPr lvl="1"/>
            <a:r>
              <a:rPr lang="en-US" sz="1800" dirty="0"/>
              <a:t>Investors can reduce exposure to inflation risk by investing in short-term assets and rolling them over, as future rates will likely adjust to match rising inflation.</a:t>
            </a:r>
          </a:p>
          <a:p>
            <a:pPr lvl="1"/>
            <a:r>
              <a:rPr lang="en-US" sz="1800" dirty="0"/>
              <a:t>Because of this uncertainty, borrowers must offer incentives to induce long-term lending, which often results in a steeply upward-sloping yield curve.</a:t>
            </a:r>
          </a:p>
        </p:txBody>
      </p:sp>
    </p:spTree>
    <p:extLst>
      <p:ext uri="{BB962C8B-B14F-4D97-AF65-F5344CB8AC3E}">
        <p14:creationId xmlns:p14="http://schemas.microsoft.com/office/powerpoint/2010/main" val="2212482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4" name="Rectangle 33">
            <a:extLst>
              <a:ext uri="{FF2B5EF4-FFF2-40B4-BE49-F238E27FC236}">
                <a16:creationId xmlns:a16="http://schemas.microsoft.com/office/drawing/2014/main" id="{2928117C-9446-4E7F-AE62-95E0F6DB5B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36" name="Rectangle 35">
            <a:extLst>
              <a:ext uri="{FF2B5EF4-FFF2-40B4-BE49-F238E27FC236}">
                <a16:creationId xmlns:a16="http://schemas.microsoft.com/office/drawing/2014/main" id="{84D30AFB-4D71-48B0-AA00-28EE92363A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38" name="Rectangle 37">
            <a:extLst>
              <a:ext uri="{FF2B5EF4-FFF2-40B4-BE49-F238E27FC236}">
                <a16:creationId xmlns:a16="http://schemas.microsoft.com/office/drawing/2014/main" id="{96A0B76F-8010-4C62-B4B6-C5FC438C05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40" name="Rectangle 39">
            <a:extLst>
              <a:ext uri="{FF2B5EF4-FFF2-40B4-BE49-F238E27FC236}">
                <a16:creationId xmlns:a16="http://schemas.microsoft.com/office/drawing/2014/main" id="{B36BEBD5-A373-4C8C-8C06-CD8007E22F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581192" y="702156"/>
            <a:ext cx="11029616" cy="1013800"/>
          </a:xfrm>
        </p:spPr>
        <p:txBody>
          <a:bodyPr vert="horz" lIns="91440" tIns="45720" rIns="91440" bIns="45720" rtlCol="0" anchor="b">
            <a:normAutofit/>
          </a:bodyPr>
          <a:lstStyle/>
          <a:p>
            <a:r>
              <a:rPr lang="en-US"/>
              <a:t>Terminology</a:t>
            </a:r>
          </a:p>
        </p:txBody>
      </p:sp>
      <p:sp>
        <p:nvSpPr>
          <p:cNvPr id="42" name="Rectangle 41">
            <a:extLst>
              <a:ext uri="{FF2B5EF4-FFF2-40B4-BE49-F238E27FC236}">
                <a16:creationId xmlns:a16="http://schemas.microsoft.com/office/drawing/2014/main" id="{FF48D04A-B18A-4669-86FA-1F7C104C46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3" y="2180496"/>
            <a:ext cx="5404639" cy="4045683"/>
          </a:xfrm>
          <a:prstGeom prst="rect">
            <a:avLst/>
          </a:prstGeom>
          <a:no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Content Placeholder 6">
            <a:extLst>
              <a:ext uri="{FF2B5EF4-FFF2-40B4-BE49-F238E27FC236}">
                <a16:creationId xmlns:a16="http://schemas.microsoft.com/office/drawing/2014/main" id="{F26DE1D4-5FCD-D7C6-F28D-E8620109A68B}"/>
              </a:ext>
            </a:extLst>
          </p:cNvPr>
          <p:cNvPicPr>
            <a:picLocks noGrp="1" noChangeAspect="1"/>
          </p:cNvPicPr>
          <p:nvPr>
            <p:ph sz="half" idx="2"/>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12273" r="11234" b="2"/>
          <a:stretch>
            <a:fillRect/>
          </a:stretch>
        </p:blipFill>
        <p:spPr>
          <a:xfrm>
            <a:off x="657225" y="2361056"/>
            <a:ext cx="4962525" cy="3649219"/>
          </a:xfrm>
          <a:prstGeom prst="rect">
            <a:avLst/>
          </a:prstGeom>
        </p:spPr>
      </p:pic>
      <p:sp>
        <p:nvSpPr>
          <p:cNvPr id="3" name="Content Placeholder 2">
            <a:extLst>
              <a:ext uri="{FF2B5EF4-FFF2-40B4-BE49-F238E27FC236}">
                <a16:creationId xmlns:a16="http://schemas.microsoft.com/office/drawing/2014/main" id="{D3D1AD1C-49A8-41B1-9189-3179F1DD1BE4}"/>
              </a:ext>
            </a:extLst>
          </p:cNvPr>
          <p:cNvSpPr>
            <a:spLocks noGrp="1"/>
          </p:cNvSpPr>
          <p:nvPr>
            <p:ph sz="half" idx="1"/>
          </p:nvPr>
        </p:nvSpPr>
        <p:spPr>
          <a:xfrm>
            <a:off x="6093490" y="2352355"/>
            <a:ext cx="5991545" cy="4045683"/>
          </a:xfrm>
        </p:spPr>
        <p:txBody>
          <a:bodyPr vert="horz" lIns="91440" tIns="45720" rIns="91440" bIns="45720" rtlCol="0" anchor="ctr">
            <a:noAutofit/>
          </a:bodyPr>
          <a:lstStyle/>
          <a:p>
            <a:pPr>
              <a:lnSpc>
                <a:spcPct val="90000"/>
              </a:lnSpc>
            </a:pPr>
            <a:r>
              <a:rPr lang="en-US" sz="1900" b="1" dirty="0"/>
              <a:t>Bond</a:t>
            </a:r>
          </a:p>
          <a:p>
            <a:pPr lvl="1">
              <a:lnSpc>
                <a:spcPct val="90000"/>
              </a:lnSpc>
            </a:pPr>
            <a:r>
              <a:rPr lang="en-US" sz="1900" dirty="0"/>
              <a:t>Security that obligates the issuer to make specified payments to the bondholder.</a:t>
            </a:r>
          </a:p>
          <a:p>
            <a:pPr>
              <a:lnSpc>
                <a:spcPct val="90000"/>
              </a:lnSpc>
            </a:pPr>
            <a:r>
              <a:rPr lang="en-US" sz="1900" b="1" dirty="0"/>
              <a:t>Face value (par value or principal value).</a:t>
            </a:r>
          </a:p>
          <a:p>
            <a:pPr lvl="1">
              <a:lnSpc>
                <a:spcPct val="90000"/>
              </a:lnSpc>
            </a:pPr>
            <a:r>
              <a:rPr lang="en-US" sz="1900" dirty="0"/>
              <a:t>Payment at the maturity of the bond.</a:t>
            </a:r>
          </a:p>
          <a:p>
            <a:pPr>
              <a:lnSpc>
                <a:spcPct val="90000"/>
              </a:lnSpc>
            </a:pPr>
            <a:r>
              <a:rPr lang="en-US" sz="1900" b="1" dirty="0"/>
              <a:t>Coupon</a:t>
            </a:r>
          </a:p>
          <a:p>
            <a:pPr lvl="1">
              <a:lnSpc>
                <a:spcPct val="90000"/>
              </a:lnSpc>
            </a:pPr>
            <a:r>
              <a:rPr lang="en-US" sz="1900" dirty="0"/>
              <a:t>The periodic interest payments made to the bondholder.</a:t>
            </a:r>
          </a:p>
          <a:p>
            <a:pPr>
              <a:lnSpc>
                <a:spcPct val="90000"/>
              </a:lnSpc>
            </a:pPr>
            <a:r>
              <a:rPr lang="en-US" sz="1900" b="1" dirty="0"/>
              <a:t>Coupon rate</a:t>
            </a:r>
          </a:p>
          <a:p>
            <a:pPr lvl="1">
              <a:lnSpc>
                <a:spcPct val="90000"/>
              </a:lnSpc>
            </a:pPr>
            <a:r>
              <a:rPr lang="en-US" sz="1900" dirty="0"/>
              <a:t>Annual interest payment, as a percentage of face value.</a:t>
            </a:r>
          </a:p>
          <a:p>
            <a:pPr>
              <a:lnSpc>
                <a:spcPct val="90000"/>
              </a:lnSpc>
            </a:pPr>
            <a:r>
              <a:rPr lang="en-US" sz="1900" b="1" u="sng" dirty="0" err="1"/>
              <a:t>Impt</a:t>
            </a:r>
            <a:r>
              <a:rPr lang="en-US" sz="1900" b="1" u="sng" dirty="0"/>
              <a:t>: The coupon rate is not the “interest rate” of the bond!</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3</a:t>
            </a:fld>
            <a:endParaRPr lang="en-US"/>
          </a:p>
        </p:txBody>
      </p:sp>
    </p:spTree>
    <p:extLst>
      <p:ext uri="{BB962C8B-B14F-4D97-AF65-F5344CB8AC3E}">
        <p14:creationId xmlns:p14="http://schemas.microsoft.com/office/powerpoint/2010/main" val="5764154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AD576A-39AE-3DE7-DC0A-83C99B77839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E9A2192-0549-976D-928D-5B49213BBDB8}"/>
              </a:ext>
            </a:extLst>
          </p:cNvPr>
          <p:cNvSpPr>
            <a:spLocks noGrp="1"/>
          </p:cNvSpPr>
          <p:nvPr>
            <p:ph type="title"/>
          </p:nvPr>
        </p:nvSpPr>
        <p:spPr>
          <a:xfrm>
            <a:off x="581192" y="702156"/>
            <a:ext cx="11029616" cy="1013800"/>
          </a:xfrm>
        </p:spPr>
        <p:txBody>
          <a:bodyPr vert="horz" lIns="91440" tIns="45720" rIns="91440" bIns="45720" rtlCol="0" anchor="b">
            <a:normAutofit/>
          </a:bodyPr>
          <a:lstStyle/>
          <a:p>
            <a:pPr>
              <a:lnSpc>
                <a:spcPct val="90000"/>
              </a:lnSpc>
            </a:pPr>
            <a:r>
              <a:rPr lang="en-US" dirty="0"/>
              <a:t>Real and nominal rates of interest</a:t>
            </a:r>
          </a:p>
        </p:txBody>
      </p:sp>
      <p:sp>
        <p:nvSpPr>
          <p:cNvPr id="4" name="Slide Number Placeholder 3">
            <a:extLst>
              <a:ext uri="{FF2B5EF4-FFF2-40B4-BE49-F238E27FC236}">
                <a16:creationId xmlns:a16="http://schemas.microsoft.com/office/drawing/2014/main" id="{8C0B30C7-955D-E95E-57B4-D766E13FAE15}"/>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30</a:t>
            </a:fld>
            <a:endParaRPr lang="en-US" dirty="0"/>
          </a:p>
        </p:txBody>
      </p:sp>
      <p:sp>
        <p:nvSpPr>
          <p:cNvPr id="10" name="Content Placeholder 2">
            <a:extLst>
              <a:ext uri="{FF2B5EF4-FFF2-40B4-BE49-F238E27FC236}">
                <a16:creationId xmlns:a16="http://schemas.microsoft.com/office/drawing/2014/main" id="{D15792BE-FD72-EAD7-BD15-98E7176F882D}"/>
              </a:ext>
            </a:extLst>
          </p:cNvPr>
          <p:cNvSpPr>
            <a:spLocks noGrp="1"/>
          </p:cNvSpPr>
          <p:nvPr>
            <p:ph sz="half" idx="1"/>
          </p:nvPr>
        </p:nvSpPr>
        <p:spPr>
          <a:xfrm>
            <a:off x="380445" y="2050175"/>
            <a:ext cx="11431109" cy="3283180"/>
          </a:xfrm>
        </p:spPr>
        <p:txBody>
          <a:bodyPr vert="horz" lIns="91440" tIns="45720" rIns="91440" bIns="45720" rtlCol="0" anchor="ctr">
            <a:noAutofit/>
          </a:bodyPr>
          <a:lstStyle/>
          <a:p>
            <a:r>
              <a:rPr lang="en-US" sz="2000" dirty="0"/>
              <a:t>Inflation measures the rate at which the prices of goods and services increase over time.</a:t>
            </a:r>
          </a:p>
          <a:p>
            <a:r>
              <a:rPr lang="en-US" sz="2000" b="1" dirty="0"/>
              <a:t>Nominal dollars </a:t>
            </a:r>
            <a:r>
              <a:rPr lang="en-US" sz="2000" dirty="0"/>
              <a:t>represent the absolute monetary value in financial terms, such as the specific figure in a bank balance or net worth statement.</a:t>
            </a:r>
          </a:p>
          <a:p>
            <a:r>
              <a:rPr lang="en-US" sz="2000" b="1" dirty="0"/>
              <a:t>Real dollars </a:t>
            </a:r>
            <a:r>
              <a:rPr lang="en-US" sz="2000" dirty="0"/>
              <a:t>reflect actual purchasing power, indicating the tangible volume of goods and services that can be purchased with that money.</a:t>
            </a:r>
          </a:p>
          <a:p>
            <a:r>
              <a:rPr lang="en-US" sz="2000" dirty="0"/>
              <a:t>In the presence of inflation, an investor’s real interest rate is always less than the nominal interest rate.</a:t>
            </a:r>
          </a:p>
          <a:p>
            <a:pPr lvl="1"/>
            <a:r>
              <a:rPr lang="en-US" sz="1800" dirty="0"/>
              <a:t>Real rate of return:</a:t>
            </a:r>
          </a:p>
        </p:txBody>
      </p:sp>
      <p:graphicFrame>
        <p:nvGraphicFramePr>
          <p:cNvPr id="3" name="Object 2">
            <a:extLst>
              <a:ext uri="{FF2B5EF4-FFF2-40B4-BE49-F238E27FC236}">
                <a16:creationId xmlns:a16="http://schemas.microsoft.com/office/drawing/2014/main" id="{57499F0A-04BB-DB00-D46C-4EBEF6FE5CDA}"/>
              </a:ext>
            </a:extLst>
          </p:cNvPr>
          <p:cNvGraphicFramePr>
            <a:graphicFrameLocks noChangeAspect="1"/>
          </p:cNvGraphicFramePr>
          <p:nvPr>
            <p:extLst>
              <p:ext uri="{D42A27DB-BD31-4B8C-83A1-F6EECF244321}">
                <p14:modId xmlns:p14="http://schemas.microsoft.com/office/powerpoint/2010/main" val="3105715361"/>
              </p:ext>
            </p:extLst>
          </p:nvPr>
        </p:nvGraphicFramePr>
        <p:xfrm>
          <a:off x="3409517" y="5240872"/>
          <a:ext cx="4996246" cy="504669"/>
        </p:xfrm>
        <a:graphic>
          <a:graphicData uri="http://schemas.openxmlformats.org/presentationml/2006/ole">
            <mc:AlternateContent xmlns:mc="http://schemas.openxmlformats.org/markup-compatibility/2006">
              <mc:Choice xmlns:v="urn:schemas-microsoft-com:vml" Requires="v">
                <p:oleObj name="Equation" r:id="rId3" imgW="2514600" imgH="253800" progId="Equation.DSMT4">
                  <p:embed/>
                </p:oleObj>
              </mc:Choice>
              <mc:Fallback>
                <p:oleObj name="Equation" r:id="rId3" imgW="2514600" imgH="253800" progId="Equation.DSMT4">
                  <p:embed/>
                  <p:pic>
                    <p:nvPicPr>
                      <p:cNvPr id="4" name="Object 3">
                        <a:extLst>
                          <a:ext uri="{FF2B5EF4-FFF2-40B4-BE49-F238E27FC236}">
                            <a16:creationId xmlns:a16="http://schemas.microsoft.com/office/drawing/2014/main" id="{61381490-2C16-5655-AE41-8D89B7DB2BDE}"/>
                          </a:ext>
                        </a:extLst>
                      </p:cNvPr>
                      <p:cNvPicPr/>
                      <p:nvPr/>
                    </p:nvPicPr>
                    <p:blipFill>
                      <a:blip r:embed="rId4"/>
                      <a:stretch>
                        <a:fillRect/>
                      </a:stretch>
                    </p:blipFill>
                    <p:spPr>
                      <a:xfrm>
                        <a:off x="3409517" y="5240872"/>
                        <a:ext cx="4996246" cy="504669"/>
                      </a:xfrm>
                      <a:prstGeom prst="rect">
                        <a:avLst/>
                      </a:prstGeom>
                    </p:spPr>
                  </p:pic>
                </p:oleObj>
              </mc:Fallback>
            </mc:AlternateContent>
          </a:graphicData>
        </a:graphic>
      </p:graphicFrame>
    </p:spTree>
    <p:extLst>
      <p:ext uri="{BB962C8B-B14F-4D97-AF65-F5344CB8AC3E}">
        <p14:creationId xmlns:p14="http://schemas.microsoft.com/office/powerpoint/2010/main" val="141963143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330442-91B0-371A-5716-E4E8898E3F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C5A6E65-9D47-A89F-1DEC-DD550B67A622}"/>
              </a:ext>
            </a:extLst>
          </p:cNvPr>
          <p:cNvSpPr>
            <a:spLocks noGrp="1"/>
          </p:cNvSpPr>
          <p:nvPr>
            <p:ph type="title"/>
          </p:nvPr>
        </p:nvSpPr>
        <p:spPr>
          <a:xfrm>
            <a:off x="581192" y="702156"/>
            <a:ext cx="11029616" cy="1013800"/>
          </a:xfrm>
        </p:spPr>
        <p:txBody>
          <a:bodyPr vert="horz" lIns="91440" tIns="45720" rIns="91440" bIns="45720" rtlCol="0" anchor="b">
            <a:normAutofit/>
          </a:bodyPr>
          <a:lstStyle/>
          <a:p>
            <a:pPr>
              <a:lnSpc>
                <a:spcPct val="90000"/>
              </a:lnSpc>
            </a:pPr>
            <a:r>
              <a:rPr lang="en-US" dirty="0"/>
              <a:t>Real and nominal rates of interest</a:t>
            </a:r>
          </a:p>
        </p:txBody>
      </p:sp>
      <p:sp>
        <p:nvSpPr>
          <p:cNvPr id="4" name="Slide Number Placeholder 3">
            <a:extLst>
              <a:ext uri="{FF2B5EF4-FFF2-40B4-BE49-F238E27FC236}">
                <a16:creationId xmlns:a16="http://schemas.microsoft.com/office/drawing/2014/main" id="{7E4B1CCF-170B-BFF9-B1C6-294FA846D2BE}"/>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31</a:t>
            </a:fld>
            <a:endParaRPr lang="en-US" dirty="0"/>
          </a:p>
        </p:txBody>
      </p:sp>
      <p:sp>
        <p:nvSpPr>
          <p:cNvPr id="10" name="Content Placeholder 2">
            <a:extLst>
              <a:ext uri="{FF2B5EF4-FFF2-40B4-BE49-F238E27FC236}">
                <a16:creationId xmlns:a16="http://schemas.microsoft.com/office/drawing/2014/main" id="{40936B85-98F2-9D94-8BEB-74E18D51F955}"/>
              </a:ext>
            </a:extLst>
          </p:cNvPr>
          <p:cNvSpPr>
            <a:spLocks noGrp="1"/>
          </p:cNvSpPr>
          <p:nvPr>
            <p:ph sz="half" idx="1"/>
          </p:nvPr>
        </p:nvSpPr>
        <p:spPr>
          <a:xfrm>
            <a:off x="380445" y="2050175"/>
            <a:ext cx="11431109" cy="1828319"/>
          </a:xfrm>
        </p:spPr>
        <p:txBody>
          <a:bodyPr vert="horz" lIns="91440" tIns="45720" rIns="91440" bIns="45720" rtlCol="0" anchor="ctr">
            <a:noAutofit/>
          </a:bodyPr>
          <a:lstStyle/>
          <a:p>
            <a:r>
              <a:rPr lang="en-US" sz="2000" dirty="0"/>
              <a:t>Example: If you invest in a security that pays 10% interest annually and inflation is 6%, what is your real interest rate?</a:t>
            </a:r>
          </a:p>
          <a:p>
            <a:pPr lvl="1"/>
            <a:r>
              <a:rPr lang="en-US" sz="2000" dirty="0"/>
              <a:t>Real interest rate = 0.03774 or 3.774%</a:t>
            </a:r>
          </a:p>
        </p:txBody>
      </p:sp>
      <p:graphicFrame>
        <p:nvGraphicFramePr>
          <p:cNvPr id="5" name="Object 4">
            <a:extLst>
              <a:ext uri="{FF2B5EF4-FFF2-40B4-BE49-F238E27FC236}">
                <a16:creationId xmlns:a16="http://schemas.microsoft.com/office/drawing/2014/main" id="{5E917678-B989-705B-090A-405501B45424}"/>
              </a:ext>
            </a:extLst>
          </p:cNvPr>
          <p:cNvGraphicFramePr>
            <a:graphicFrameLocks noChangeAspect="1"/>
          </p:cNvGraphicFramePr>
          <p:nvPr>
            <p:extLst>
              <p:ext uri="{D42A27DB-BD31-4B8C-83A1-F6EECF244321}">
                <p14:modId xmlns:p14="http://schemas.microsoft.com/office/powerpoint/2010/main" val="4088380473"/>
              </p:ext>
            </p:extLst>
          </p:nvPr>
        </p:nvGraphicFramePr>
        <p:xfrm>
          <a:off x="4299825" y="4212713"/>
          <a:ext cx="2701925" cy="506412"/>
        </p:xfrm>
        <a:graphic>
          <a:graphicData uri="http://schemas.openxmlformats.org/presentationml/2006/ole">
            <mc:AlternateContent xmlns:mc="http://schemas.openxmlformats.org/markup-compatibility/2006">
              <mc:Choice xmlns:v="urn:schemas-microsoft-com:vml" Requires="v">
                <p:oleObj name="Equation" r:id="rId3" imgW="1218960" imgH="228600" progId="Equation.DSMT4">
                  <p:embed/>
                </p:oleObj>
              </mc:Choice>
              <mc:Fallback>
                <p:oleObj name="Equation" r:id="rId3" imgW="1218960" imgH="228600" progId="Equation.DSMT4">
                  <p:embed/>
                  <p:pic>
                    <p:nvPicPr>
                      <p:cNvPr id="9" name="Object 8">
                        <a:extLst>
                          <a:ext uri="{FF2B5EF4-FFF2-40B4-BE49-F238E27FC236}">
                            <a16:creationId xmlns:a16="http://schemas.microsoft.com/office/drawing/2014/main" id="{7C4EDFD9-AF30-A9A0-F7AF-FAE7EA011F99}"/>
                          </a:ext>
                        </a:extLst>
                      </p:cNvPr>
                      <p:cNvPicPr/>
                      <p:nvPr/>
                    </p:nvPicPr>
                    <p:blipFill>
                      <a:blip r:embed="rId4"/>
                      <a:stretch>
                        <a:fillRect/>
                      </a:stretch>
                    </p:blipFill>
                    <p:spPr>
                      <a:xfrm>
                        <a:off x="4299825" y="4212713"/>
                        <a:ext cx="2701925" cy="506412"/>
                      </a:xfrm>
                      <a:prstGeom prst="rect">
                        <a:avLst/>
                      </a:prstGeom>
                    </p:spPr>
                  </p:pic>
                </p:oleObj>
              </mc:Fallback>
            </mc:AlternateContent>
          </a:graphicData>
        </a:graphic>
      </p:graphicFrame>
    </p:spTree>
    <p:extLst>
      <p:ext uri="{BB962C8B-B14F-4D97-AF65-F5344CB8AC3E}">
        <p14:creationId xmlns:p14="http://schemas.microsoft.com/office/powerpoint/2010/main" val="37171962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D3491A-898A-7088-4BCA-27657D47D4C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F7CD5EB-9C59-A3AC-5E61-0741EEADA9C1}"/>
              </a:ext>
            </a:extLst>
          </p:cNvPr>
          <p:cNvSpPr>
            <a:spLocks noGrp="1"/>
          </p:cNvSpPr>
          <p:nvPr>
            <p:ph type="title"/>
          </p:nvPr>
        </p:nvSpPr>
        <p:spPr>
          <a:xfrm>
            <a:off x="581192" y="702156"/>
            <a:ext cx="11029616" cy="1013800"/>
          </a:xfrm>
        </p:spPr>
        <p:txBody>
          <a:bodyPr vert="horz" lIns="91440" tIns="45720" rIns="91440" bIns="45720" rtlCol="0" anchor="b">
            <a:normAutofit/>
          </a:bodyPr>
          <a:lstStyle/>
          <a:p>
            <a:pPr>
              <a:lnSpc>
                <a:spcPct val="90000"/>
              </a:lnSpc>
            </a:pPr>
            <a:r>
              <a:rPr lang="en-US" dirty="0"/>
              <a:t>Real and nominal rates of interest</a:t>
            </a:r>
          </a:p>
        </p:txBody>
      </p:sp>
      <p:sp>
        <p:nvSpPr>
          <p:cNvPr id="4" name="Slide Number Placeholder 3">
            <a:extLst>
              <a:ext uri="{FF2B5EF4-FFF2-40B4-BE49-F238E27FC236}">
                <a16:creationId xmlns:a16="http://schemas.microsoft.com/office/drawing/2014/main" id="{47318963-0305-8904-38DC-FAA88D528E61}"/>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32</a:t>
            </a:fld>
            <a:endParaRPr lang="en-US" dirty="0"/>
          </a:p>
        </p:txBody>
      </p:sp>
      <p:graphicFrame>
        <p:nvGraphicFramePr>
          <p:cNvPr id="9" name="Table 8">
            <a:extLst>
              <a:ext uri="{FF2B5EF4-FFF2-40B4-BE49-F238E27FC236}">
                <a16:creationId xmlns:a16="http://schemas.microsoft.com/office/drawing/2014/main" id="{0003EE22-D838-0C45-EF1B-B8064F31523E}"/>
              </a:ext>
            </a:extLst>
          </p:cNvPr>
          <p:cNvGraphicFramePr>
            <a:graphicFrameLocks noGrp="1"/>
          </p:cNvGraphicFramePr>
          <p:nvPr>
            <p:extLst>
              <p:ext uri="{D42A27DB-BD31-4B8C-83A1-F6EECF244321}">
                <p14:modId xmlns:p14="http://schemas.microsoft.com/office/powerpoint/2010/main" val="2510061607"/>
              </p:ext>
            </p:extLst>
          </p:nvPr>
        </p:nvGraphicFramePr>
        <p:xfrm>
          <a:off x="425260" y="3107844"/>
          <a:ext cx="11029950" cy="3048000"/>
        </p:xfrm>
        <a:graphic>
          <a:graphicData uri="http://schemas.openxmlformats.org/drawingml/2006/table">
            <a:tbl>
              <a:tblPr bandCol="1">
                <a:tableStyleId>{C083E6E3-FA7D-4D7B-A595-EF9225AFEA82}</a:tableStyleId>
              </a:tblPr>
              <a:tblGrid>
                <a:gridCol w="3676650">
                  <a:extLst>
                    <a:ext uri="{9D8B030D-6E8A-4147-A177-3AD203B41FA5}">
                      <a16:colId xmlns:a16="http://schemas.microsoft.com/office/drawing/2014/main" val="251513532"/>
                    </a:ext>
                  </a:extLst>
                </a:gridCol>
                <a:gridCol w="3676650">
                  <a:extLst>
                    <a:ext uri="{9D8B030D-6E8A-4147-A177-3AD203B41FA5}">
                      <a16:colId xmlns:a16="http://schemas.microsoft.com/office/drawing/2014/main" val="3239912309"/>
                    </a:ext>
                  </a:extLst>
                </a:gridCol>
                <a:gridCol w="3676650">
                  <a:extLst>
                    <a:ext uri="{9D8B030D-6E8A-4147-A177-3AD203B41FA5}">
                      <a16:colId xmlns:a16="http://schemas.microsoft.com/office/drawing/2014/main" val="325379473"/>
                    </a:ext>
                  </a:extLst>
                </a:gridCol>
              </a:tblGrid>
              <a:tr h="0">
                <a:tc>
                  <a:txBody>
                    <a:bodyPr/>
                    <a:lstStyle/>
                    <a:p>
                      <a:pPr rtl="0">
                        <a:buNone/>
                      </a:pPr>
                      <a:r>
                        <a:rPr lang="en-SG" b="1">
                          <a:solidFill>
                            <a:srgbClr val="1F1F1F"/>
                          </a:solidFill>
                          <a:effectLst/>
                        </a:rPr>
                        <a:t>Future Annual Inflation</a:t>
                      </a:r>
                      <a:endParaRPr lang="en-SG">
                        <a:solidFill>
                          <a:srgbClr val="1F1F1F"/>
                        </a:solidFill>
                        <a:effectLst/>
                        <a:latin typeface="Google Sans Text"/>
                      </a:endParaRPr>
                    </a:p>
                  </a:txBody>
                  <a:tcPr marL="57150" marR="57150" marT="38100" marB="38100" anchor="ctr"/>
                </a:tc>
                <a:tc>
                  <a:txBody>
                    <a:bodyPr/>
                    <a:lstStyle/>
                    <a:p>
                      <a:pPr rtl="0">
                        <a:buNone/>
                      </a:pPr>
                      <a:r>
                        <a:rPr lang="en-SG" b="1">
                          <a:solidFill>
                            <a:srgbClr val="1F1F1F"/>
                          </a:solidFill>
                          <a:effectLst/>
                        </a:rPr>
                        <a:t>Outcome Analysis</a:t>
                      </a:r>
                      <a:endParaRPr lang="en-SG">
                        <a:solidFill>
                          <a:srgbClr val="1F1F1F"/>
                        </a:solidFill>
                        <a:effectLst/>
                        <a:latin typeface="Google Sans Text"/>
                      </a:endParaRPr>
                    </a:p>
                  </a:txBody>
                  <a:tcPr marL="57150" marR="57150" marT="38100" marB="38100" anchor="ctr"/>
                </a:tc>
                <a:tc>
                  <a:txBody>
                    <a:bodyPr/>
                    <a:lstStyle/>
                    <a:p>
                      <a:pPr rtl="0">
                        <a:buNone/>
                      </a:pPr>
                      <a:r>
                        <a:rPr lang="en-SG" b="1" dirty="0">
                          <a:solidFill>
                            <a:srgbClr val="1F1F1F"/>
                          </a:solidFill>
                          <a:effectLst/>
                        </a:rPr>
                        <a:t>Better Investment</a:t>
                      </a:r>
                      <a:endParaRPr lang="en-SG" dirty="0">
                        <a:solidFill>
                          <a:srgbClr val="1F1F1F"/>
                        </a:solidFill>
                        <a:effectLst/>
                        <a:latin typeface="Google Sans Text"/>
                      </a:endParaRPr>
                    </a:p>
                  </a:txBody>
                  <a:tcPr marL="57150" marR="57150" marT="38100" marB="38100" anchor="ctr"/>
                </a:tc>
                <a:extLst>
                  <a:ext uri="{0D108BD9-81ED-4DB2-BD59-A6C34878D82A}">
                    <a16:rowId xmlns:a16="http://schemas.microsoft.com/office/drawing/2014/main" val="2664494423"/>
                  </a:ext>
                </a:extLst>
              </a:tr>
              <a:tr h="0">
                <a:tc>
                  <a:txBody>
                    <a:bodyPr/>
                    <a:lstStyle/>
                    <a:p>
                      <a:pPr rtl="0">
                        <a:buNone/>
                      </a:pPr>
                      <a:r>
                        <a:rPr lang="en-SG" b="1">
                          <a:solidFill>
                            <a:srgbClr val="1F1F1F"/>
                          </a:solidFill>
                          <a:effectLst/>
                        </a:rPr>
                        <a:t>Higher than 2.3%</a:t>
                      </a:r>
                      <a:endParaRPr lang="en-SG">
                        <a:solidFill>
                          <a:srgbClr val="1F1F1F"/>
                        </a:solidFill>
                        <a:effectLst/>
                        <a:latin typeface="Google Sans Text"/>
                      </a:endParaRPr>
                    </a:p>
                  </a:txBody>
                  <a:tcPr marL="57150" marR="57150" marT="38100" marB="38100" anchor="ctr"/>
                </a:tc>
                <a:tc>
                  <a:txBody>
                    <a:bodyPr/>
                    <a:lstStyle/>
                    <a:p>
                      <a:pPr rtl="0">
                        <a:buNone/>
                      </a:pPr>
                      <a:r>
                        <a:rPr lang="en-US" dirty="0">
                          <a:solidFill>
                            <a:srgbClr val="1F1F1F"/>
                          </a:solidFill>
                          <a:effectLst/>
                        </a:rPr>
                        <a:t>The inflation adjustment on TIPS exceeds the yield advantage of nominal bonds.</a:t>
                      </a:r>
                      <a:endParaRPr lang="en-US" dirty="0">
                        <a:solidFill>
                          <a:srgbClr val="1F1F1F"/>
                        </a:solidFill>
                        <a:effectLst/>
                        <a:latin typeface="Google Sans Text"/>
                      </a:endParaRPr>
                    </a:p>
                  </a:txBody>
                  <a:tcPr marL="57150" marR="57150" marT="38100" marB="38100" anchor="ctr"/>
                </a:tc>
                <a:tc>
                  <a:txBody>
                    <a:bodyPr/>
                    <a:lstStyle/>
                    <a:p>
                      <a:pPr rtl="0">
                        <a:buNone/>
                      </a:pPr>
                      <a:r>
                        <a:rPr lang="en-SG" b="1">
                          <a:solidFill>
                            <a:srgbClr val="1F1F1F"/>
                          </a:solidFill>
                          <a:effectLst/>
                        </a:rPr>
                        <a:t>TIPS</a:t>
                      </a:r>
                      <a:endParaRPr lang="en-SG">
                        <a:solidFill>
                          <a:srgbClr val="1F1F1F"/>
                        </a:solidFill>
                        <a:effectLst/>
                        <a:latin typeface="Google Sans Text"/>
                      </a:endParaRPr>
                    </a:p>
                  </a:txBody>
                  <a:tcPr marL="57150" marR="57150" marT="38100" marB="38100" anchor="ctr"/>
                </a:tc>
                <a:extLst>
                  <a:ext uri="{0D108BD9-81ED-4DB2-BD59-A6C34878D82A}">
                    <a16:rowId xmlns:a16="http://schemas.microsoft.com/office/drawing/2014/main" val="3840083696"/>
                  </a:ext>
                </a:extLst>
              </a:tr>
              <a:tr h="0">
                <a:tc>
                  <a:txBody>
                    <a:bodyPr/>
                    <a:lstStyle/>
                    <a:p>
                      <a:pPr rtl="0">
                        <a:buNone/>
                      </a:pPr>
                      <a:r>
                        <a:rPr lang="en-SG" b="1">
                          <a:solidFill>
                            <a:srgbClr val="1F1F1F"/>
                          </a:solidFill>
                          <a:effectLst/>
                        </a:rPr>
                        <a:t>Lower than 2.3%</a:t>
                      </a:r>
                      <a:endParaRPr lang="en-SG">
                        <a:solidFill>
                          <a:srgbClr val="1F1F1F"/>
                        </a:solidFill>
                        <a:effectLst/>
                        <a:latin typeface="Google Sans Text"/>
                      </a:endParaRPr>
                    </a:p>
                  </a:txBody>
                  <a:tcPr marL="57150" marR="57150" marT="38100" marB="38100" anchor="ctr"/>
                </a:tc>
                <a:tc>
                  <a:txBody>
                    <a:bodyPr/>
                    <a:lstStyle/>
                    <a:p>
                      <a:pPr rtl="0">
                        <a:buNone/>
                      </a:pPr>
                      <a:r>
                        <a:rPr lang="en-US">
                          <a:solidFill>
                            <a:srgbClr val="1F1F1F"/>
                          </a:solidFill>
                          <a:effectLst/>
                        </a:rPr>
                        <a:t>The fixed rate on nominal bonds provides a better return than the inflation-adjusted TIPS.</a:t>
                      </a:r>
                      <a:endParaRPr lang="en-US">
                        <a:solidFill>
                          <a:srgbClr val="1F1F1F"/>
                        </a:solidFill>
                        <a:effectLst/>
                        <a:latin typeface="Google Sans Text"/>
                      </a:endParaRPr>
                    </a:p>
                  </a:txBody>
                  <a:tcPr marL="57150" marR="57150" marT="38100" marB="38100" anchor="ctr"/>
                </a:tc>
                <a:tc>
                  <a:txBody>
                    <a:bodyPr/>
                    <a:lstStyle/>
                    <a:p>
                      <a:pPr rtl="0">
                        <a:buNone/>
                      </a:pPr>
                      <a:r>
                        <a:rPr lang="en-SG" b="1">
                          <a:solidFill>
                            <a:srgbClr val="1F1F1F"/>
                          </a:solidFill>
                          <a:effectLst/>
                        </a:rPr>
                        <a:t>Nominal Bonds</a:t>
                      </a:r>
                      <a:endParaRPr lang="en-SG">
                        <a:solidFill>
                          <a:srgbClr val="1F1F1F"/>
                        </a:solidFill>
                        <a:effectLst/>
                        <a:latin typeface="Google Sans Text"/>
                      </a:endParaRPr>
                    </a:p>
                  </a:txBody>
                  <a:tcPr marL="57150" marR="57150" marT="38100" marB="38100" anchor="ctr"/>
                </a:tc>
                <a:extLst>
                  <a:ext uri="{0D108BD9-81ED-4DB2-BD59-A6C34878D82A}">
                    <a16:rowId xmlns:a16="http://schemas.microsoft.com/office/drawing/2014/main" val="1675764637"/>
                  </a:ext>
                </a:extLst>
              </a:tr>
              <a:tr h="0">
                <a:tc>
                  <a:txBody>
                    <a:bodyPr/>
                    <a:lstStyle/>
                    <a:p>
                      <a:pPr rtl="0">
                        <a:buNone/>
                      </a:pPr>
                      <a:r>
                        <a:rPr lang="en-SG" b="1" dirty="0">
                          <a:solidFill>
                            <a:srgbClr val="1F1F1F"/>
                          </a:solidFill>
                          <a:effectLst/>
                        </a:rPr>
                        <a:t>Exactly 2.3%</a:t>
                      </a:r>
                      <a:endParaRPr lang="en-SG" dirty="0">
                        <a:solidFill>
                          <a:srgbClr val="1F1F1F"/>
                        </a:solidFill>
                        <a:effectLst/>
                        <a:latin typeface="Google Sans Text"/>
                      </a:endParaRPr>
                    </a:p>
                  </a:txBody>
                  <a:tcPr marL="57150" marR="57150" marT="38100" marB="38100" anchor="ctr"/>
                </a:tc>
                <a:tc>
                  <a:txBody>
                    <a:bodyPr/>
                    <a:lstStyle/>
                    <a:p>
                      <a:pPr rtl="0">
                        <a:buNone/>
                      </a:pPr>
                      <a:r>
                        <a:rPr lang="en-US" dirty="0">
                          <a:solidFill>
                            <a:srgbClr val="1F1F1F"/>
                          </a:solidFill>
                          <a:effectLst/>
                        </a:rPr>
                        <a:t>The returns on both investments are identical (the "break-even" inflation rate).</a:t>
                      </a:r>
                      <a:endParaRPr lang="en-US" dirty="0">
                        <a:solidFill>
                          <a:srgbClr val="1F1F1F"/>
                        </a:solidFill>
                        <a:effectLst/>
                        <a:latin typeface="Google Sans Text"/>
                      </a:endParaRPr>
                    </a:p>
                  </a:txBody>
                  <a:tcPr marL="57150" marR="57150" marT="38100" marB="38100" anchor="ctr"/>
                </a:tc>
                <a:tc>
                  <a:txBody>
                    <a:bodyPr/>
                    <a:lstStyle/>
                    <a:p>
                      <a:pPr rtl="0">
                        <a:buNone/>
                      </a:pPr>
                      <a:r>
                        <a:rPr lang="en-SG" b="1" dirty="0">
                          <a:solidFill>
                            <a:srgbClr val="1F1F1F"/>
                          </a:solidFill>
                          <a:effectLst/>
                        </a:rPr>
                        <a:t>Indifferent</a:t>
                      </a:r>
                      <a:endParaRPr lang="en-SG" dirty="0">
                        <a:solidFill>
                          <a:srgbClr val="1F1F1F"/>
                        </a:solidFill>
                        <a:effectLst/>
                        <a:latin typeface="Google Sans Text"/>
                      </a:endParaRPr>
                    </a:p>
                  </a:txBody>
                  <a:tcPr marL="57150" marR="57150" marT="38100" marB="38100" anchor="ctr"/>
                </a:tc>
                <a:extLst>
                  <a:ext uri="{0D108BD9-81ED-4DB2-BD59-A6C34878D82A}">
                    <a16:rowId xmlns:a16="http://schemas.microsoft.com/office/drawing/2014/main" val="3062688449"/>
                  </a:ext>
                </a:extLst>
              </a:tr>
            </a:tbl>
          </a:graphicData>
        </a:graphic>
      </p:graphicFrame>
      <p:sp>
        <p:nvSpPr>
          <p:cNvPr id="11" name="Content Placeholder 2">
            <a:extLst>
              <a:ext uri="{FF2B5EF4-FFF2-40B4-BE49-F238E27FC236}">
                <a16:creationId xmlns:a16="http://schemas.microsoft.com/office/drawing/2014/main" id="{DA31932B-6078-C8FA-E80B-9A903898FA33}"/>
              </a:ext>
            </a:extLst>
          </p:cNvPr>
          <p:cNvSpPr txBox="1">
            <a:spLocks/>
          </p:cNvSpPr>
          <p:nvPr/>
        </p:nvSpPr>
        <p:spPr>
          <a:xfrm>
            <a:off x="425260" y="2376045"/>
            <a:ext cx="11134344" cy="506412"/>
          </a:xfrm>
          <a:prstGeom prst="rect">
            <a:avLst/>
          </a:prstGeom>
        </p:spPr>
        <p:txBody>
          <a:bodyPr vert="horz" lIns="91440" tIns="45720" rIns="91440" bIns="45720" rtlCol="0" anchor="ctr">
            <a:noAutofit/>
          </a:bodyPr>
          <a:lstStyle>
            <a:defPPr>
              <a:defRPr lang="en-US"/>
            </a:defPPr>
            <a:lvl1pPr marL="0" algn="l" defTabSz="457200" rtl="0" eaLnBrk="1" latinLnBrk="0" hangingPunct="1">
              <a:defRPr sz="900" kern="1200" cap="all">
                <a:solidFill>
                  <a:schemeClr val="accent2"/>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lvl="1">
              <a:spcBef>
                <a:spcPts val="1000"/>
              </a:spcBef>
            </a:pPr>
            <a:r>
              <a:rPr lang="en-US" altLang="en-US" sz="2000" dirty="0"/>
              <a:t>Treasury Inflation-Protected Securities (T</a:t>
            </a:r>
            <a:r>
              <a:rPr lang="en-US" altLang="en-US" sz="100" dirty="0"/>
              <a:t> </a:t>
            </a:r>
            <a:r>
              <a:rPr lang="en-US" altLang="en-US" sz="2000" dirty="0"/>
              <a:t>I</a:t>
            </a:r>
            <a:r>
              <a:rPr lang="en-US" altLang="en-US" sz="100" dirty="0"/>
              <a:t> </a:t>
            </a:r>
            <a:r>
              <a:rPr lang="en-US" altLang="en-US" sz="2000" dirty="0"/>
              <a:t>P</a:t>
            </a:r>
            <a:r>
              <a:rPr lang="en-US" altLang="en-US" sz="100" dirty="0"/>
              <a:t> </a:t>
            </a:r>
            <a:r>
              <a:rPr lang="en-US" altLang="en-US" sz="2000" dirty="0"/>
              <a:t>S) have a lower yield but “protects” investors against inflation</a:t>
            </a:r>
          </a:p>
        </p:txBody>
      </p:sp>
    </p:spTree>
    <p:extLst>
      <p:ext uri="{BB962C8B-B14F-4D97-AF65-F5344CB8AC3E}">
        <p14:creationId xmlns:p14="http://schemas.microsoft.com/office/powerpoint/2010/main" val="393129764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DF820F-EB3D-851D-41ED-BD624DE46A4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EC6300E-22DC-238A-817A-AB565050476A}"/>
              </a:ext>
            </a:extLst>
          </p:cNvPr>
          <p:cNvSpPr>
            <a:spLocks noGrp="1"/>
          </p:cNvSpPr>
          <p:nvPr>
            <p:ph type="title"/>
          </p:nvPr>
        </p:nvSpPr>
        <p:spPr>
          <a:xfrm>
            <a:off x="581192" y="702156"/>
            <a:ext cx="11029616" cy="1013800"/>
          </a:xfrm>
        </p:spPr>
        <p:txBody>
          <a:bodyPr vert="horz" lIns="91440" tIns="45720" rIns="91440" bIns="45720" rtlCol="0" anchor="b">
            <a:normAutofit/>
          </a:bodyPr>
          <a:lstStyle/>
          <a:p>
            <a:pPr>
              <a:lnSpc>
                <a:spcPct val="90000"/>
              </a:lnSpc>
            </a:pPr>
            <a:r>
              <a:rPr lang="en-US" dirty="0"/>
              <a:t>Real and nominal rates of interest</a:t>
            </a:r>
          </a:p>
        </p:txBody>
      </p:sp>
      <p:sp>
        <p:nvSpPr>
          <p:cNvPr id="4" name="Slide Number Placeholder 3">
            <a:extLst>
              <a:ext uri="{FF2B5EF4-FFF2-40B4-BE49-F238E27FC236}">
                <a16:creationId xmlns:a16="http://schemas.microsoft.com/office/drawing/2014/main" id="{1D47A325-71FC-FDA3-0047-2000E5F5EF52}"/>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33</a:t>
            </a:fld>
            <a:endParaRPr lang="en-US" dirty="0"/>
          </a:p>
        </p:txBody>
      </p:sp>
      <p:sp>
        <p:nvSpPr>
          <p:cNvPr id="10" name="Content Placeholder 2">
            <a:extLst>
              <a:ext uri="{FF2B5EF4-FFF2-40B4-BE49-F238E27FC236}">
                <a16:creationId xmlns:a16="http://schemas.microsoft.com/office/drawing/2014/main" id="{2BA4C097-9A8A-A032-1B6F-3390934BAF13}"/>
              </a:ext>
            </a:extLst>
          </p:cNvPr>
          <p:cNvSpPr>
            <a:spLocks noGrp="1"/>
          </p:cNvSpPr>
          <p:nvPr>
            <p:ph sz="half" idx="1"/>
          </p:nvPr>
        </p:nvSpPr>
        <p:spPr>
          <a:xfrm>
            <a:off x="476640" y="5659422"/>
            <a:ext cx="11362010" cy="1198578"/>
          </a:xfrm>
        </p:spPr>
        <p:txBody>
          <a:bodyPr vert="horz" lIns="91440" tIns="45720" rIns="91440" bIns="45720" rtlCol="0" anchor="ctr">
            <a:noAutofit/>
          </a:bodyPr>
          <a:lstStyle/>
          <a:p>
            <a:r>
              <a:rPr lang="en-US" dirty="0"/>
              <a:t>In practice, bonds are typically valued using nominal rates; not real interest rates. </a:t>
            </a:r>
          </a:p>
          <a:p>
            <a:pPr lvl="1"/>
            <a:r>
              <a:rPr lang="en-US" sz="1800" dirty="0"/>
              <a:t>Real interest rates are “baked” into nominal rates because nominal rates tend to adjust upward when (expected) inflation increases.</a:t>
            </a:r>
          </a:p>
        </p:txBody>
      </p:sp>
      <p:pic>
        <p:nvPicPr>
          <p:cNvPr id="5" name="Picture 4" descr="A graph for nominal and real interest rates, from 2003 to 2024.">
            <a:extLst>
              <a:ext uri="{FF2B5EF4-FFF2-40B4-BE49-F238E27FC236}">
                <a16:creationId xmlns:a16="http://schemas.microsoft.com/office/drawing/2014/main" id="{EAA87CE7-41E3-EF3B-B68B-5291A0F8018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97460" y="1873395"/>
            <a:ext cx="5342959" cy="3719354"/>
          </a:xfrm>
          <a:prstGeom prst="rect">
            <a:avLst/>
          </a:prstGeom>
        </p:spPr>
      </p:pic>
    </p:spTree>
    <p:extLst>
      <p:ext uri="{BB962C8B-B14F-4D97-AF65-F5344CB8AC3E}">
        <p14:creationId xmlns:p14="http://schemas.microsoft.com/office/powerpoint/2010/main" val="29303010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309B9-3F70-7208-CEB4-EC0135963CF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7A3D2D0-3225-EEAB-4E2E-B6C9C8034BB5}"/>
              </a:ext>
            </a:extLst>
          </p:cNvPr>
          <p:cNvSpPr>
            <a:spLocks noGrp="1"/>
          </p:cNvSpPr>
          <p:nvPr>
            <p:ph type="title"/>
          </p:nvPr>
        </p:nvSpPr>
        <p:spPr>
          <a:xfrm>
            <a:off x="581192" y="702156"/>
            <a:ext cx="11029616" cy="1013800"/>
          </a:xfrm>
        </p:spPr>
        <p:txBody>
          <a:bodyPr vert="horz" lIns="91440" tIns="45720" rIns="91440" bIns="45720" rtlCol="0" anchor="b">
            <a:normAutofit/>
          </a:bodyPr>
          <a:lstStyle/>
          <a:p>
            <a:pPr>
              <a:lnSpc>
                <a:spcPct val="90000"/>
              </a:lnSpc>
            </a:pPr>
            <a:r>
              <a:rPr lang="en-US" dirty="0"/>
              <a:t>Real and nominal rates of interest</a:t>
            </a:r>
          </a:p>
        </p:txBody>
      </p:sp>
      <p:sp>
        <p:nvSpPr>
          <p:cNvPr id="4" name="Slide Number Placeholder 3">
            <a:extLst>
              <a:ext uri="{FF2B5EF4-FFF2-40B4-BE49-F238E27FC236}">
                <a16:creationId xmlns:a16="http://schemas.microsoft.com/office/drawing/2014/main" id="{0C584D2D-1E10-CF04-C177-CC0F492D4183}"/>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34</a:t>
            </a:fld>
            <a:endParaRPr lang="en-US" dirty="0"/>
          </a:p>
        </p:txBody>
      </p:sp>
      <p:pic>
        <p:nvPicPr>
          <p:cNvPr id="7" name="Picture 6" descr="A graph of treasury bill returns and inflation.">
            <a:extLst>
              <a:ext uri="{FF2B5EF4-FFF2-40B4-BE49-F238E27FC236}">
                <a16:creationId xmlns:a16="http://schemas.microsoft.com/office/drawing/2014/main" id="{695BB51B-B5F5-F36E-C4ED-B40E3D3A804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37513" y="2087845"/>
            <a:ext cx="6716974" cy="4198108"/>
          </a:xfrm>
          <a:prstGeom prst="rect">
            <a:avLst/>
          </a:prstGeom>
        </p:spPr>
      </p:pic>
      <p:sp>
        <p:nvSpPr>
          <p:cNvPr id="8" name="Content Placeholder 2">
            <a:extLst>
              <a:ext uri="{FF2B5EF4-FFF2-40B4-BE49-F238E27FC236}">
                <a16:creationId xmlns:a16="http://schemas.microsoft.com/office/drawing/2014/main" id="{B285C5DA-B55F-3FA2-6362-70E359AC17DA}"/>
              </a:ext>
            </a:extLst>
          </p:cNvPr>
          <p:cNvSpPr>
            <a:spLocks noGrp="1"/>
          </p:cNvSpPr>
          <p:nvPr>
            <p:ph sz="half" idx="1"/>
          </p:nvPr>
        </p:nvSpPr>
        <p:spPr>
          <a:xfrm>
            <a:off x="476640" y="6087438"/>
            <a:ext cx="11362010" cy="770562"/>
          </a:xfrm>
        </p:spPr>
        <p:txBody>
          <a:bodyPr vert="horz" lIns="91440" tIns="45720" rIns="91440" bIns="45720" rtlCol="0" anchor="ctr">
            <a:noAutofit/>
          </a:bodyPr>
          <a:lstStyle/>
          <a:p>
            <a:r>
              <a:rPr lang="en-US" dirty="0"/>
              <a:t>Fisher: Real rates are constant; if expected inflation increases, so do nominal interest rates.</a:t>
            </a:r>
            <a:endParaRPr lang="en-US" sz="1800" dirty="0"/>
          </a:p>
        </p:txBody>
      </p:sp>
    </p:spTree>
    <p:extLst>
      <p:ext uri="{BB962C8B-B14F-4D97-AF65-F5344CB8AC3E}">
        <p14:creationId xmlns:p14="http://schemas.microsoft.com/office/powerpoint/2010/main" val="205821999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AC4DD2-A073-4B35-EA8D-5DEB90FA8DA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55188C4-18C1-23E4-8109-059620881413}"/>
              </a:ext>
            </a:extLst>
          </p:cNvPr>
          <p:cNvSpPr>
            <a:spLocks noGrp="1"/>
          </p:cNvSpPr>
          <p:nvPr>
            <p:ph type="title"/>
          </p:nvPr>
        </p:nvSpPr>
        <p:spPr>
          <a:xfrm>
            <a:off x="581192" y="702156"/>
            <a:ext cx="11029616" cy="1013800"/>
          </a:xfrm>
        </p:spPr>
        <p:txBody>
          <a:bodyPr vert="horz" lIns="91440" tIns="45720" rIns="91440" bIns="45720" rtlCol="0" anchor="b">
            <a:normAutofit/>
          </a:bodyPr>
          <a:lstStyle/>
          <a:p>
            <a:pPr>
              <a:lnSpc>
                <a:spcPct val="90000"/>
              </a:lnSpc>
            </a:pPr>
            <a:r>
              <a:rPr lang="en-US" dirty="0"/>
              <a:t>The Risk of Default</a:t>
            </a:r>
          </a:p>
        </p:txBody>
      </p:sp>
      <p:sp>
        <p:nvSpPr>
          <p:cNvPr id="4" name="Slide Number Placeholder 3">
            <a:extLst>
              <a:ext uri="{FF2B5EF4-FFF2-40B4-BE49-F238E27FC236}">
                <a16:creationId xmlns:a16="http://schemas.microsoft.com/office/drawing/2014/main" id="{E4F8216E-EBDE-72D4-EA41-3BF7FBCFDFDD}"/>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35</a:t>
            </a:fld>
            <a:endParaRPr lang="en-US" dirty="0"/>
          </a:p>
        </p:txBody>
      </p:sp>
      <p:sp>
        <p:nvSpPr>
          <p:cNvPr id="10" name="Content Placeholder 2">
            <a:extLst>
              <a:ext uri="{FF2B5EF4-FFF2-40B4-BE49-F238E27FC236}">
                <a16:creationId xmlns:a16="http://schemas.microsoft.com/office/drawing/2014/main" id="{43B25894-3EA3-2F69-2382-1C25AC71B8F1}"/>
              </a:ext>
            </a:extLst>
          </p:cNvPr>
          <p:cNvSpPr>
            <a:spLocks noGrp="1"/>
          </p:cNvSpPr>
          <p:nvPr>
            <p:ph sz="half" idx="1"/>
          </p:nvPr>
        </p:nvSpPr>
        <p:spPr>
          <a:xfrm>
            <a:off x="414994" y="2006959"/>
            <a:ext cx="11431109" cy="4393841"/>
          </a:xfrm>
        </p:spPr>
        <p:txBody>
          <a:bodyPr vert="horz" lIns="91440" tIns="45720" rIns="91440" bIns="45720" rtlCol="0" anchor="ctr">
            <a:noAutofit/>
          </a:bodyPr>
          <a:lstStyle/>
          <a:p>
            <a:r>
              <a:rPr lang="en-US" sz="2000" dirty="0"/>
              <a:t>Default or Credit Risk: The risk that a bond issuer may default on its bonds.</a:t>
            </a:r>
          </a:p>
          <a:p>
            <a:pPr lvl="1"/>
            <a:r>
              <a:rPr lang="en-US" sz="1800" dirty="0"/>
              <a:t>Direct consequence from Limited Liability</a:t>
            </a:r>
          </a:p>
          <a:p>
            <a:r>
              <a:rPr lang="en-US" altLang="en-US" sz="2000" dirty="0"/>
              <a:t>Default premium: </a:t>
            </a:r>
            <a:r>
              <a:rPr lang="en-US" sz="2000" dirty="0"/>
              <a:t>The additional yield on a bond that investors require for bearing credit risk.</a:t>
            </a:r>
          </a:p>
          <a:p>
            <a:r>
              <a:rPr lang="en-US" altLang="en-US" sz="2000" dirty="0"/>
              <a:t>Investment-grade bonds: </a:t>
            </a:r>
            <a:r>
              <a:rPr lang="en-US" sz="2000" dirty="0"/>
              <a:t>Bonds rated Baa or above by Moody’s or BBB or above by Standard and Poor’s.</a:t>
            </a:r>
          </a:p>
          <a:p>
            <a:r>
              <a:rPr lang="en-US" sz="2000" dirty="0"/>
              <a:t>Junk bonds: Bonds with a rating below Baa or BBB.</a:t>
            </a:r>
          </a:p>
          <a:p>
            <a:endParaRPr lang="en-US" sz="2000" dirty="0"/>
          </a:p>
          <a:p>
            <a:pPr marL="0" indent="0">
              <a:buNone/>
            </a:pPr>
            <a:endParaRPr lang="en-US" sz="2000" dirty="0"/>
          </a:p>
        </p:txBody>
      </p:sp>
    </p:spTree>
    <p:extLst>
      <p:ext uri="{BB962C8B-B14F-4D97-AF65-F5344CB8AC3E}">
        <p14:creationId xmlns:p14="http://schemas.microsoft.com/office/powerpoint/2010/main" val="184794244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C42BF1-A387-8ECC-DE0F-82A05B06111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71DD11-8D36-9100-F04D-C52FA07C7383}"/>
              </a:ext>
            </a:extLst>
          </p:cNvPr>
          <p:cNvSpPr>
            <a:spLocks noGrp="1"/>
          </p:cNvSpPr>
          <p:nvPr>
            <p:ph type="title"/>
          </p:nvPr>
        </p:nvSpPr>
        <p:spPr>
          <a:xfrm>
            <a:off x="581192" y="702156"/>
            <a:ext cx="11029616" cy="1013800"/>
          </a:xfrm>
        </p:spPr>
        <p:txBody>
          <a:bodyPr vert="horz" lIns="91440" tIns="45720" rIns="91440" bIns="45720" rtlCol="0" anchor="b">
            <a:normAutofit/>
          </a:bodyPr>
          <a:lstStyle/>
          <a:p>
            <a:pPr>
              <a:lnSpc>
                <a:spcPct val="90000"/>
              </a:lnSpc>
            </a:pPr>
            <a:r>
              <a:rPr lang="en-US" dirty="0"/>
              <a:t>The Risk of Default</a:t>
            </a:r>
          </a:p>
        </p:txBody>
      </p:sp>
      <p:sp>
        <p:nvSpPr>
          <p:cNvPr id="4" name="Slide Number Placeholder 3">
            <a:extLst>
              <a:ext uri="{FF2B5EF4-FFF2-40B4-BE49-F238E27FC236}">
                <a16:creationId xmlns:a16="http://schemas.microsoft.com/office/drawing/2014/main" id="{154C6BD3-A577-5D06-9674-2D29953B3E1B}"/>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36</a:t>
            </a:fld>
            <a:endParaRPr lang="en-US" dirty="0"/>
          </a:p>
        </p:txBody>
      </p:sp>
      <p:graphicFrame>
        <p:nvGraphicFramePr>
          <p:cNvPr id="6" name="Table 4">
            <a:extLst>
              <a:ext uri="{FF2B5EF4-FFF2-40B4-BE49-F238E27FC236}">
                <a16:creationId xmlns:a16="http://schemas.microsoft.com/office/drawing/2014/main" id="{2366737F-7CA6-0475-02A0-77E58AC1835E}"/>
              </a:ext>
            </a:extLst>
          </p:cNvPr>
          <p:cNvGraphicFramePr>
            <a:graphicFrameLocks noGrp="1"/>
          </p:cNvGraphicFramePr>
          <p:nvPr>
            <p:extLst>
              <p:ext uri="{D42A27DB-BD31-4B8C-83A1-F6EECF244321}">
                <p14:modId xmlns:p14="http://schemas.microsoft.com/office/powerpoint/2010/main" val="2347022571"/>
              </p:ext>
            </p:extLst>
          </p:nvPr>
        </p:nvGraphicFramePr>
        <p:xfrm>
          <a:off x="2002216" y="2546541"/>
          <a:ext cx="8187568" cy="3175000"/>
        </p:xfrm>
        <a:graphic>
          <a:graphicData uri="http://schemas.openxmlformats.org/drawingml/2006/table">
            <a:tbl>
              <a:tblPr firstRow="1" bandRow="1">
                <a:tableStyleId>{5C22544A-7EE6-4342-B048-85BDC9FD1C3A}</a:tableStyleId>
              </a:tblPr>
              <a:tblGrid>
                <a:gridCol w="2144110">
                  <a:extLst>
                    <a:ext uri="{9D8B030D-6E8A-4147-A177-3AD203B41FA5}">
                      <a16:colId xmlns:a16="http://schemas.microsoft.com/office/drawing/2014/main" val="792208196"/>
                    </a:ext>
                  </a:extLst>
                </a:gridCol>
                <a:gridCol w="1387366">
                  <a:extLst>
                    <a:ext uri="{9D8B030D-6E8A-4147-A177-3AD203B41FA5}">
                      <a16:colId xmlns:a16="http://schemas.microsoft.com/office/drawing/2014/main" val="3443963099"/>
                    </a:ext>
                  </a:extLst>
                </a:gridCol>
                <a:gridCol w="1132524">
                  <a:extLst>
                    <a:ext uri="{9D8B030D-6E8A-4147-A177-3AD203B41FA5}">
                      <a16:colId xmlns:a16="http://schemas.microsoft.com/office/drawing/2014/main" val="3083067742"/>
                    </a:ext>
                  </a:extLst>
                </a:gridCol>
                <a:gridCol w="1181528">
                  <a:extLst>
                    <a:ext uri="{9D8B030D-6E8A-4147-A177-3AD203B41FA5}">
                      <a16:colId xmlns:a16="http://schemas.microsoft.com/office/drawing/2014/main" val="4068776848"/>
                    </a:ext>
                  </a:extLst>
                </a:gridCol>
                <a:gridCol w="1138596">
                  <a:extLst>
                    <a:ext uri="{9D8B030D-6E8A-4147-A177-3AD203B41FA5}">
                      <a16:colId xmlns:a16="http://schemas.microsoft.com/office/drawing/2014/main" val="3282681347"/>
                    </a:ext>
                  </a:extLst>
                </a:gridCol>
                <a:gridCol w="1203444">
                  <a:extLst>
                    <a:ext uri="{9D8B030D-6E8A-4147-A177-3AD203B41FA5}">
                      <a16:colId xmlns:a16="http://schemas.microsoft.com/office/drawing/2014/main" val="28501184"/>
                    </a:ext>
                  </a:extLst>
                </a:gridCol>
              </a:tblGrid>
              <a:tr h="370840">
                <a:tc>
                  <a:txBody>
                    <a:bodyPr/>
                    <a:lstStyle/>
                    <a:p>
                      <a:pPr algn="ctr"/>
                      <a:r>
                        <a:rPr lang="en-US" sz="1600" dirty="0"/>
                        <a:t>Issuer Name</a:t>
                      </a:r>
                    </a:p>
                  </a:txBody>
                  <a:tcPr/>
                </a:tc>
                <a:tc>
                  <a:txBody>
                    <a:bodyPr/>
                    <a:lstStyle/>
                    <a:p>
                      <a:pPr algn="ctr"/>
                      <a:r>
                        <a:rPr lang="en-US" sz="1600" dirty="0"/>
                        <a:t>Coupon (%)</a:t>
                      </a:r>
                    </a:p>
                  </a:txBody>
                  <a:tcPr/>
                </a:tc>
                <a:tc>
                  <a:txBody>
                    <a:bodyPr/>
                    <a:lstStyle/>
                    <a:p>
                      <a:pPr algn="ctr"/>
                      <a:r>
                        <a:rPr lang="en-US" sz="1600" dirty="0"/>
                        <a:t>Maturity</a:t>
                      </a:r>
                    </a:p>
                  </a:txBody>
                  <a:tcPr/>
                </a:tc>
                <a:tc>
                  <a:txBody>
                    <a:bodyPr/>
                    <a:lstStyle/>
                    <a:p>
                      <a:pPr algn="ctr"/>
                      <a:r>
                        <a:rPr lang="en-US" sz="1600" dirty="0"/>
                        <a:t>S&amp;P Rating</a:t>
                      </a:r>
                    </a:p>
                  </a:txBody>
                  <a:tcPr/>
                </a:tc>
                <a:tc>
                  <a:txBody>
                    <a:bodyPr/>
                    <a:lstStyle/>
                    <a:p>
                      <a:pPr algn="ctr"/>
                      <a:r>
                        <a:rPr lang="en-US" sz="1600" dirty="0"/>
                        <a:t>Price (%)</a:t>
                      </a:r>
                    </a:p>
                  </a:txBody>
                  <a:tcPr/>
                </a:tc>
                <a:tc>
                  <a:txBody>
                    <a:bodyPr/>
                    <a:lstStyle/>
                    <a:p>
                      <a:pPr algn="ctr"/>
                      <a:r>
                        <a:rPr lang="en-US" sz="1600" dirty="0"/>
                        <a:t>Yield (%)</a:t>
                      </a:r>
                    </a:p>
                  </a:txBody>
                  <a:tcPr/>
                </a:tc>
                <a:extLst>
                  <a:ext uri="{0D108BD9-81ED-4DB2-BD59-A6C34878D82A}">
                    <a16:rowId xmlns:a16="http://schemas.microsoft.com/office/drawing/2014/main" val="2102246590"/>
                  </a:ext>
                </a:extLst>
              </a:tr>
              <a:tr h="370840">
                <a:tc>
                  <a:txBody>
                    <a:bodyPr/>
                    <a:lstStyle/>
                    <a:p>
                      <a:r>
                        <a:rPr lang="en-US" sz="1600"/>
                        <a:t>Johnson &amp; Johnson</a:t>
                      </a:r>
                      <a:endParaRPr lang="en-US" sz="1600" dirty="0"/>
                    </a:p>
                  </a:txBody>
                  <a:tcPr/>
                </a:tc>
                <a:tc>
                  <a:txBody>
                    <a:bodyPr/>
                    <a:lstStyle/>
                    <a:p>
                      <a:r>
                        <a:rPr lang="en-US" sz="1600" dirty="0"/>
                        <a:t>4.95</a:t>
                      </a:r>
                    </a:p>
                  </a:txBody>
                  <a:tcPr/>
                </a:tc>
                <a:tc>
                  <a:txBody>
                    <a:bodyPr/>
                    <a:lstStyle/>
                    <a:p>
                      <a:r>
                        <a:rPr lang="en-US" sz="1600" dirty="0"/>
                        <a:t>2033</a:t>
                      </a:r>
                    </a:p>
                  </a:txBody>
                  <a:tcPr/>
                </a:tc>
                <a:tc>
                  <a:txBody>
                    <a:bodyPr/>
                    <a:lstStyle/>
                    <a:p>
                      <a:r>
                        <a:rPr lang="en-US" sz="1600"/>
                        <a:t>AAA</a:t>
                      </a:r>
                      <a:endParaRPr lang="en-US" sz="1600" dirty="0"/>
                    </a:p>
                  </a:txBody>
                  <a:tcPr/>
                </a:tc>
                <a:tc>
                  <a:txBody>
                    <a:bodyPr/>
                    <a:lstStyle/>
                    <a:p>
                      <a:r>
                        <a:rPr lang="en-US" sz="1600" dirty="0"/>
                        <a:t>105.09</a:t>
                      </a:r>
                    </a:p>
                  </a:txBody>
                  <a:tcPr/>
                </a:tc>
                <a:tc>
                  <a:txBody>
                    <a:bodyPr/>
                    <a:lstStyle/>
                    <a:p>
                      <a:pPr algn="r"/>
                      <a:r>
                        <a:rPr lang="en-US" sz="1600" dirty="0"/>
                        <a:t>4.26</a:t>
                      </a:r>
                    </a:p>
                  </a:txBody>
                  <a:tcPr/>
                </a:tc>
                <a:extLst>
                  <a:ext uri="{0D108BD9-81ED-4DB2-BD59-A6C34878D82A}">
                    <a16:rowId xmlns:a16="http://schemas.microsoft.com/office/drawing/2014/main" val="326809927"/>
                  </a:ext>
                </a:extLst>
              </a:tr>
              <a:tr h="370840">
                <a:tc>
                  <a:txBody>
                    <a:bodyPr/>
                    <a:lstStyle/>
                    <a:p>
                      <a:r>
                        <a:rPr lang="en-US" sz="1600" dirty="0"/>
                        <a:t>ExxonMobil</a:t>
                      </a:r>
                    </a:p>
                  </a:txBody>
                  <a:tcPr/>
                </a:tc>
                <a:tc>
                  <a:txBody>
                    <a:bodyPr/>
                    <a:lstStyle/>
                    <a:p>
                      <a:r>
                        <a:rPr lang="en-US" sz="1600" dirty="0"/>
                        <a:t>2.6</a:t>
                      </a:r>
                    </a:p>
                  </a:txBody>
                  <a:tcPr/>
                </a:tc>
                <a:tc>
                  <a:txBody>
                    <a:bodyPr/>
                    <a:lstStyle/>
                    <a:p>
                      <a:r>
                        <a:rPr lang="en-US" sz="1600" dirty="0"/>
                        <a:t>2030</a:t>
                      </a:r>
                    </a:p>
                  </a:txBody>
                  <a:tcPr/>
                </a:tc>
                <a:tc>
                  <a:txBody>
                    <a:bodyPr/>
                    <a:lstStyle/>
                    <a:p>
                      <a:r>
                        <a:rPr lang="en-US" sz="1600"/>
                        <a:t>AA</a:t>
                      </a:r>
                      <a:endParaRPr lang="en-US" sz="1600" dirty="0"/>
                    </a:p>
                  </a:txBody>
                  <a:tcPr/>
                </a:tc>
                <a:tc>
                  <a:txBody>
                    <a:bodyPr/>
                    <a:lstStyle/>
                    <a:p>
                      <a:r>
                        <a:rPr lang="en-US" sz="1600" dirty="0"/>
                        <a:t>86.6</a:t>
                      </a:r>
                    </a:p>
                  </a:txBody>
                  <a:tcPr/>
                </a:tc>
                <a:tc>
                  <a:txBody>
                    <a:bodyPr/>
                    <a:lstStyle/>
                    <a:p>
                      <a:pPr algn="r"/>
                      <a:r>
                        <a:rPr lang="en-US" sz="1600" dirty="0"/>
                        <a:t>4.86</a:t>
                      </a:r>
                    </a:p>
                  </a:txBody>
                  <a:tcPr/>
                </a:tc>
                <a:extLst>
                  <a:ext uri="{0D108BD9-81ED-4DB2-BD59-A6C34878D82A}">
                    <a16:rowId xmlns:a16="http://schemas.microsoft.com/office/drawing/2014/main" val="4108064591"/>
                  </a:ext>
                </a:extLst>
              </a:tr>
              <a:tr h="370840">
                <a:tc>
                  <a:txBody>
                    <a:bodyPr/>
                    <a:lstStyle/>
                    <a:p>
                      <a:r>
                        <a:rPr lang="en-US" sz="1600" dirty="0"/>
                        <a:t>Bristol Myers</a:t>
                      </a:r>
                    </a:p>
                  </a:txBody>
                  <a:tcPr/>
                </a:tc>
                <a:tc>
                  <a:txBody>
                    <a:bodyPr/>
                    <a:lstStyle/>
                    <a:p>
                      <a:r>
                        <a:rPr lang="en-US" sz="1600" dirty="0"/>
                        <a:t>2.95</a:t>
                      </a:r>
                    </a:p>
                  </a:txBody>
                  <a:tcPr/>
                </a:tc>
                <a:tc>
                  <a:txBody>
                    <a:bodyPr/>
                    <a:lstStyle/>
                    <a:p>
                      <a:r>
                        <a:rPr lang="en-US" sz="1600" dirty="0"/>
                        <a:t>2032</a:t>
                      </a:r>
                    </a:p>
                  </a:txBody>
                  <a:tcPr/>
                </a:tc>
                <a:tc>
                  <a:txBody>
                    <a:bodyPr/>
                    <a:lstStyle/>
                    <a:p>
                      <a:r>
                        <a:rPr lang="en-US" sz="1600"/>
                        <a:t>A</a:t>
                      </a:r>
                      <a:endParaRPr lang="en-US" sz="1600" dirty="0"/>
                    </a:p>
                  </a:txBody>
                  <a:tcPr/>
                </a:tc>
                <a:tc>
                  <a:txBody>
                    <a:bodyPr/>
                    <a:lstStyle/>
                    <a:p>
                      <a:r>
                        <a:rPr lang="en-US" sz="1600" dirty="0"/>
                        <a:t>86.70</a:t>
                      </a:r>
                    </a:p>
                  </a:txBody>
                  <a:tcPr/>
                </a:tc>
                <a:tc>
                  <a:txBody>
                    <a:bodyPr/>
                    <a:lstStyle/>
                    <a:p>
                      <a:pPr algn="r"/>
                      <a:r>
                        <a:rPr lang="en-US" sz="1600" dirty="0"/>
                        <a:t>4.88</a:t>
                      </a:r>
                    </a:p>
                  </a:txBody>
                  <a:tcPr/>
                </a:tc>
                <a:extLst>
                  <a:ext uri="{0D108BD9-81ED-4DB2-BD59-A6C34878D82A}">
                    <a16:rowId xmlns:a16="http://schemas.microsoft.com/office/drawing/2014/main" val="2939182792"/>
                  </a:ext>
                </a:extLst>
              </a:tr>
              <a:tr h="370840">
                <a:tc>
                  <a:txBody>
                    <a:bodyPr/>
                    <a:lstStyle/>
                    <a:p>
                      <a:r>
                        <a:rPr lang="en-US" sz="1600" dirty="0"/>
                        <a:t>Hess</a:t>
                      </a:r>
                    </a:p>
                  </a:txBody>
                  <a:tcPr/>
                </a:tc>
                <a:tc>
                  <a:txBody>
                    <a:bodyPr/>
                    <a:lstStyle/>
                    <a:p>
                      <a:r>
                        <a:rPr lang="en-US" sz="1600" dirty="0"/>
                        <a:t>7.125</a:t>
                      </a:r>
                    </a:p>
                  </a:txBody>
                  <a:tcPr/>
                </a:tc>
                <a:tc>
                  <a:txBody>
                    <a:bodyPr/>
                    <a:lstStyle/>
                    <a:p>
                      <a:r>
                        <a:rPr lang="en-US" sz="1600" dirty="0"/>
                        <a:t>2033</a:t>
                      </a:r>
                    </a:p>
                  </a:txBody>
                  <a:tcPr/>
                </a:tc>
                <a:tc>
                  <a:txBody>
                    <a:bodyPr/>
                    <a:lstStyle/>
                    <a:p>
                      <a:r>
                        <a:rPr lang="en-US" sz="1600"/>
                        <a:t>BBB</a:t>
                      </a:r>
                      <a:endParaRPr lang="en-US" sz="1600" dirty="0"/>
                    </a:p>
                  </a:txBody>
                  <a:tcPr/>
                </a:tc>
                <a:tc>
                  <a:txBody>
                    <a:bodyPr/>
                    <a:lstStyle/>
                    <a:p>
                      <a:r>
                        <a:rPr lang="en-US" sz="1600" dirty="0"/>
                        <a:t>109.09</a:t>
                      </a:r>
                    </a:p>
                  </a:txBody>
                  <a:tcPr/>
                </a:tc>
                <a:tc>
                  <a:txBody>
                    <a:bodyPr/>
                    <a:lstStyle/>
                    <a:p>
                      <a:pPr algn="r"/>
                      <a:r>
                        <a:rPr lang="en-US" sz="1600" dirty="0"/>
                        <a:t>5.88</a:t>
                      </a:r>
                    </a:p>
                  </a:txBody>
                  <a:tcPr/>
                </a:tc>
                <a:extLst>
                  <a:ext uri="{0D108BD9-81ED-4DB2-BD59-A6C34878D82A}">
                    <a16:rowId xmlns:a16="http://schemas.microsoft.com/office/drawing/2014/main" val="2671910410"/>
                  </a:ext>
                </a:extLst>
              </a:tr>
              <a:tr h="370840">
                <a:tc>
                  <a:txBody>
                    <a:bodyPr/>
                    <a:lstStyle/>
                    <a:p>
                      <a:r>
                        <a:rPr lang="en-US" sz="1600" dirty="0" err="1"/>
                        <a:t>Qorvo</a:t>
                      </a:r>
                      <a:endParaRPr lang="en-US" sz="1600" dirty="0"/>
                    </a:p>
                  </a:txBody>
                  <a:tcPr/>
                </a:tc>
                <a:tc>
                  <a:txBody>
                    <a:bodyPr/>
                    <a:lstStyle/>
                    <a:p>
                      <a:r>
                        <a:rPr lang="en-US" sz="1600" dirty="0"/>
                        <a:t>3.75</a:t>
                      </a:r>
                    </a:p>
                  </a:txBody>
                  <a:tcPr/>
                </a:tc>
                <a:tc>
                  <a:txBody>
                    <a:bodyPr/>
                    <a:lstStyle/>
                    <a:p>
                      <a:r>
                        <a:rPr lang="en-US" sz="1600" dirty="0"/>
                        <a:t>2031</a:t>
                      </a:r>
                    </a:p>
                  </a:txBody>
                  <a:tcPr/>
                </a:tc>
                <a:tc>
                  <a:txBody>
                    <a:bodyPr/>
                    <a:lstStyle/>
                    <a:p>
                      <a:r>
                        <a:rPr lang="en-US" sz="1600"/>
                        <a:t>BB</a:t>
                      </a:r>
                      <a:endParaRPr lang="en-US" sz="1600" dirty="0"/>
                    </a:p>
                  </a:txBody>
                  <a:tcPr/>
                </a:tc>
                <a:tc>
                  <a:txBody>
                    <a:bodyPr/>
                    <a:lstStyle/>
                    <a:p>
                      <a:r>
                        <a:rPr lang="en-US" sz="1600" dirty="0"/>
                        <a:t>81.47</a:t>
                      </a:r>
                    </a:p>
                  </a:txBody>
                  <a:tcPr/>
                </a:tc>
                <a:tc>
                  <a:txBody>
                    <a:bodyPr/>
                    <a:lstStyle/>
                    <a:p>
                      <a:pPr algn="r"/>
                      <a:r>
                        <a:rPr lang="en-US" sz="1600" dirty="0"/>
                        <a:t>6.50</a:t>
                      </a:r>
                    </a:p>
                  </a:txBody>
                  <a:tcPr/>
                </a:tc>
                <a:extLst>
                  <a:ext uri="{0D108BD9-81ED-4DB2-BD59-A6C34878D82A}">
                    <a16:rowId xmlns:a16="http://schemas.microsoft.com/office/drawing/2014/main" val="2339687292"/>
                  </a:ext>
                </a:extLst>
              </a:tr>
              <a:tr h="370840">
                <a:tc>
                  <a:txBody>
                    <a:bodyPr/>
                    <a:lstStyle/>
                    <a:p>
                      <a:r>
                        <a:rPr lang="en-US" sz="1600" dirty="0"/>
                        <a:t>Eldorado</a:t>
                      </a:r>
                      <a:r>
                        <a:rPr lang="en-US" sz="1600" baseline="0" dirty="0"/>
                        <a:t> Gold</a:t>
                      </a:r>
                      <a:endParaRPr lang="en-US" sz="1600" dirty="0"/>
                    </a:p>
                  </a:txBody>
                  <a:tcPr/>
                </a:tc>
                <a:tc>
                  <a:txBody>
                    <a:bodyPr/>
                    <a:lstStyle/>
                    <a:p>
                      <a:r>
                        <a:rPr lang="en-US" sz="1600" dirty="0"/>
                        <a:t>6.5</a:t>
                      </a:r>
                    </a:p>
                  </a:txBody>
                  <a:tcPr/>
                </a:tc>
                <a:tc>
                  <a:txBody>
                    <a:bodyPr/>
                    <a:lstStyle/>
                    <a:p>
                      <a:r>
                        <a:rPr lang="en-US" sz="1600" dirty="0"/>
                        <a:t>2027</a:t>
                      </a:r>
                    </a:p>
                  </a:txBody>
                  <a:tcPr/>
                </a:tc>
                <a:tc>
                  <a:txBody>
                    <a:bodyPr/>
                    <a:lstStyle/>
                    <a:p>
                      <a:r>
                        <a:rPr lang="en-US" sz="1600" dirty="0"/>
                        <a:t>B</a:t>
                      </a:r>
                    </a:p>
                  </a:txBody>
                  <a:tcPr/>
                </a:tc>
                <a:tc>
                  <a:txBody>
                    <a:bodyPr/>
                    <a:lstStyle/>
                    <a:p>
                      <a:r>
                        <a:rPr lang="en-US" sz="1600" dirty="0"/>
                        <a:t>77.35</a:t>
                      </a:r>
                    </a:p>
                  </a:txBody>
                  <a:tcPr/>
                </a:tc>
                <a:tc>
                  <a:txBody>
                    <a:bodyPr/>
                    <a:lstStyle/>
                    <a:p>
                      <a:pPr algn="r"/>
                      <a:r>
                        <a:rPr lang="en-US" sz="1600" dirty="0"/>
                        <a:t>11.30</a:t>
                      </a:r>
                    </a:p>
                  </a:txBody>
                  <a:tcPr/>
                </a:tc>
                <a:extLst>
                  <a:ext uri="{0D108BD9-81ED-4DB2-BD59-A6C34878D82A}">
                    <a16:rowId xmlns:a16="http://schemas.microsoft.com/office/drawing/2014/main" val="1542452058"/>
                  </a:ext>
                </a:extLst>
              </a:tr>
              <a:tr h="370840">
                <a:tc>
                  <a:txBody>
                    <a:bodyPr/>
                    <a:lstStyle/>
                    <a:p>
                      <a:r>
                        <a:rPr lang="en-US" sz="1600" dirty="0"/>
                        <a:t>Telesat</a:t>
                      </a:r>
                    </a:p>
                  </a:txBody>
                  <a:tcPr/>
                </a:tc>
                <a:tc>
                  <a:txBody>
                    <a:bodyPr/>
                    <a:lstStyle/>
                    <a:p>
                      <a:r>
                        <a:rPr lang="en-US" sz="1600"/>
                        <a:t>6.5</a:t>
                      </a:r>
                      <a:endParaRPr lang="en-US" sz="1600" dirty="0"/>
                    </a:p>
                  </a:txBody>
                  <a:tcPr/>
                </a:tc>
                <a:tc>
                  <a:txBody>
                    <a:bodyPr/>
                    <a:lstStyle/>
                    <a:p>
                      <a:r>
                        <a:rPr lang="en-US" sz="1600" dirty="0"/>
                        <a:t>2027</a:t>
                      </a:r>
                    </a:p>
                  </a:txBody>
                  <a:tcPr/>
                </a:tc>
                <a:tc>
                  <a:txBody>
                    <a:bodyPr/>
                    <a:lstStyle/>
                    <a:p>
                      <a:r>
                        <a:rPr lang="en-US" sz="1600" dirty="0"/>
                        <a:t>CCC</a:t>
                      </a:r>
                    </a:p>
                  </a:txBody>
                  <a:tcPr/>
                </a:tc>
                <a:tc>
                  <a:txBody>
                    <a:bodyPr/>
                    <a:lstStyle/>
                    <a:p>
                      <a:r>
                        <a:rPr lang="en-US" sz="1600" dirty="0"/>
                        <a:t>50.0</a:t>
                      </a:r>
                    </a:p>
                  </a:txBody>
                  <a:tcPr/>
                </a:tc>
                <a:tc>
                  <a:txBody>
                    <a:bodyPr/>
                    <a:lstStyle/>
                    <a:p>
                      <a:pPr algn="r"/>
                      <a:r>
                        <a:rPr lang="en-US" sz="1600" dirty="0"/>
                        <a:t>37.49</a:t>
                      </a:r>
                    </a:p>
                  </a:txBody>
                  <a:tcPr/>
                </a:tc>
                <a:extLst>
                  <a:ext uri="{0D108BD9-81ED-4DB2-BD59-A6C34878D82A}">
                    <a16:rowId xmlns:a16="http://schemas.microsoft.com/office/drawing/2014/main" val="3232778682"/>
                  </a:ext>
                </a:extLst>
              </a:tr>
            </a:tbl>
          </a:graphicData>
        </a:graphic>
      </p:graphicFrame>
    </p:spTree>
    <p:extLst>
      <p:ext uri="{BB962C8B-B14F-4D97-AF65-F5344CB8AC3E}">
        <p14:creationId xmlns:p14="http://schemas.microsoft.com/office/powerpoint/2010/main" val="376511042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BCF681-60D8-DD65-3B45-B3262538166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23AB42F-30F4-C427-DB65-93A5A42A3315}"/>
              </a:ext>
            </a:extLst>
          </p:cNvPr>
          <p:cNvSpPr>
            <a:spLocks noGrp="1"/>
          </p:cNvSpPr>
          <p:nvPr>
            <p:ph type="title"/>
          </p:nvPr>
        </p:nvSpPr>
        <p:spPr>
          <a:xfrm>
            <a:off x="581192" y="702156"/>
            <a:ext cx="11029616" cy="1013800"/>
          </a:xfrm>
        </p:spPr>
        <p:txBody>
          <a:bodyPr vert="horz" lIns="91440" tIns="45720" rIns="91440" bIns="45720" rtlCol="0" anchor="b">
            <a:normAutofit/>
          </a:bodyPr>
          <a:lstStyle/>
          <a:p>
            <a:pPr>
              <a:lnSpc>
                <a:spcPct val="90000"/>
              </a:lnSpc>
            </a:pPr>
            <a:r>
              <a:rPr lang="en-US" dirty="0"/>
              <a:t>The Risk of Default</a:t>
            </a:r>
          </a:p>
        </p:txBody>
      </p:sp>
      <p:sp>
        <p:nvSpPr>
          <p:cNvPr id="4" name="Slide Number Placeholder 3">
            <a:extLst>
              <a:ext uri="{FF2B5EF4-FFF2-40B4-BE49-F238E27FC236}">
                <a16:creationId xmlns:a16="http://schemas.microsoft.com/office/drawing/2014/main" id="{0D6BB2C2-336C-3410-D209-0750CBD4D21E}"/>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37</a:t>
            </a:fld>
            <a:endParaRPr lang="en-US" dirty="0"/>
          </a:p>
        </p:txBody>
      </p:sp>
      <p:graphicFrame>
        <p:nvGraphicFramePr>
          <p:cNvPr id="3" name="Table 4">
            <a:extLst>
              <a:ext uri="{FF2B5EF4-FFF2-40B4-BE49-F238E27FC236}">
                <a16:creationId xmlns:a16="http://schemas.microsoft.com/office/drawing/2014/main" id="{F758AB40-6BFB-4A85-3BD1-02AA9F5E1560}"/>
              </a:ext>
            </a:extLst>
          </p:cNvPr>
          <p:cNvGraphicFramePr>
            <a:graphicFrameLocks noGrp="1"/>
          </p:cNvGraphicFramePr>
          <p:nvPr>
            <p:extLst>
              <p:ext uri="{D42A27DB-BD31-4B8C-83A1-F6EECF244321}">
                <p14:modId xmlns:p14="http://schemas.microsoft.com/office/powerpoint/2010/main" val="1650598402"/>
              </p:ext>
            </p:extLst>
          </p:nvPr>
        </p:nvGraphicFramePr>
        <p:xfrm>
          <a:off x="2988068" y="2228814"/>
          <a:ext cx="6096000" cy="4094480"/>
        </p:xfrm>
        <a:graphic>
          <a:graphicData uri="http://schemas.openxmlformats.org/drawingml/2006/table">
            <a:tbl>
              <a:tblPr firstRow="1" bandRow="1">
                <a:tableStyleId>{5C22544A-7EE6-4342-B048-85BDC9FD1C3A}</a:tableStyleId>
              </a:tblPr>
              <a:tblGrid>
                <a:gridCol w="2969172">
                  <a:extLst>
                    <a:ext uri="{9D8B030D-6E8A-4147-A177-3AD203B41FA5}">
                      <a16:colId xmlns:a16="http://schemas.microsoft.com/office/drawing/2014/main" val="3113128594"/>
                    </a:ext>
                  </a:extLst>
                </a:gridCol>
                <a:gridCol w="3126828">
                  <a:extLst>
                    <a:ext uri="{9D8B030D-6E8A-4147-A177-3AD203B41FA5}">
                      <a16:colId xmlns:a16="http://schemas.microsoft.com/office/drawing/2014/main" val="402776415"/>
                    </a:ext>
                  </a:extLst>
                </a:gridCol>
              </a:tblGrid>
              <a:tr h="370840">
                <a:tc>
                  <a:txBody>
                    <a:bodyPr/>
                    <a:lstStyle/>
                    <a:p>
                      <a:r>
                        <a:rPr lang="en-US" sz="1600" dirty="0">
                          <a:latin typeface="+mn-lt"/>
                          <a:cs typeface="Arial" panose="020B0604020202020204" pitchFamily="34" charset="0"/>
                        </a:rPr>
                        <a:t>Moody's</a:t>
                      </a:r>
                      <a:endParaRPr lang="en-US" sz="1600" dirty="0">
                        <a:latin typeface="+mn-lt"/>
                      </a:endParaRPr>
                    </a:p>
                  </a:txBody>
                  <a:tcPr/>
                </a:tc>
                <a:tc>
                  <a:txBody>
                    <a:bodyPr/>
                    <a:lstStyle/>
                    <a:p>
                      <a:pPr algn="ctr"/>
                      <a:r>
                        <a:rPr lang="en-US" sz="1600" dirty="0">
                          <a:latin typeface="+mn-lt"/>
                          <a:cs typeface="Arial" panose="020B0604020202020204" pitchFamily="34" charset="0"/>
                        </a:rPr>
                        <a:t>Standard and Poor's and Fitch</a:t>
                      </a:r>
                      <a:endParaRPr lang="en-US" sz="1600" dirty="0">
                        <a:latin typeface="+mn-lt"/>
                      </a:endParaRPr>
                    </a:p>
                  </a:txBody>
                  <a:tcPr/>
                </a:tc>
                <a:extLst>
                  <a:ext uri="{0D108BD9-81ED-4DB2-BD59-A6C34878D82A}">
                    <a16:rowId xmlns:a16="http://schemas.microsoft.com/office/drawing/2014/main" val="4108330334"/>
                  </a:ext>
                </a:extLst>
              </a:tr>
              <a:tr h="188666">
                <a:tc>
                  <a:txBody>
                    <a:bodyPr/>
                    <a:lstStyle/>
                    <a:p>
                      <a:r>
                        <a:rPr lang="en-US" sz="1600" b="1" dirty="0">
                          <a:latin typeface="+mn-lt"/>
                          <a:cs typeface="Arial" panose="020B0604020202020204" pitchFamily="34" charset="0"/>
                        </a:rPr>
                        <a:t>Investment-Grade Bonds</a:t>
                      </a:r>
                      <a:endParaRPr lang="en-US" sz="1600" dirty="0">
                        <a:latin typeface="+mn-lt"/>
                      </a:endParaRPr>
                    </a:p>
                  </a:txBody>
                  <a:tcPr/>
                </a:tc>
                <a:tc>
                  <a:txBody>
                    <a:bodyPr/>
                    <a:lstStyle/>
                    <a:p>
                      <a:pPr algn="ctr"/>
                      <a:endParaRPr lang="en-US" sz="1600" dirty="0">
                        <a:latin typeface="+mn-lt"/>
                      </a:endParaRPr>
                    </a:p>
                  </a:txBody>
                  <a:tcPr/>
                </a:tc>
                <a:extLst>
                  <a:ext uri="{0D108BD9-81ED-4DB2-BD59-A6C34878D82A}">
                    <a16:rowId xmlns:a16="http://schemas.microsoft.com/office/drawing/2014/main" val="772330967"/>
                  </a:ext>
                </a:extLst>
              </a:tr>
              <a:tr h="200227">
                <a:tc>
                  <a:txBody>
                    <a:bodyPr/>
                    <a:lstStyle/>
                    <a:p>
                      <a:r>
                        <a:rPr lang="en-US" sz="1600" dirty="0" err="1">
                          <a:latin typeface="+mn-lt"/>
                        </a:rPr>
                        <a:t>Aaa</a:t>
                      </a:r>
                      <a:endParaRPr lang="en-US" sz="1600" dirty="0">
                        <a:latin typeface="+mn-lt"/>
                      </a:endParaRPr>
                    </a:p>
                  </a:txBody>
                  <a:tcPr/>
                </a:tc>
                <a:tc>
                  <a:txBody>
                    <a:bodyPr/>
                    <a:lstStyle/>
                    <a:p>
                      <a:pPr algn="ctr"/>
                      <a:r>
                        <a:rPr lang="en-US" sz="1600" dirty="0">
                          <a:latin typeface="+mn-lt"/>
                        </a:rPr>
                        <a:t>AAA</a:t>
                      </a:r>
                    </a:p>
                  </a:txBody>
                  <a:tcPr/>
                </a:tc>
                <a:extLst>
                  <a:ext uri="{0D108BD9-81ED-4DB2-BD59-A6C34878D82A}">
                    <a16:rowId xmlns:a16="http://schemas.microsoft.com/office/drawing/2014/main" val="1437860715"/>
                  </a:ext>
                </a:extLst>
              </a:tr>
              <a:tr h="132961">
                <a:tc>
                  <a:txBody>
                    <a:bodyPr/>
                    <a:lstStyle/>
                    <a:p>
                      <a:r>
                        <a:rPr lang="en-US" sz="1600" dirty="0">
                          <a:latin typeface="+mn-lt"/>
                        </a:rPr>
                        <a:t>Aa</a:t>
                      </a:r>
                    </a:p>
                  </a:txBody>
                  <a:tcPr/>
                </a:tc>
                <a:tc>
                  <a:txBody>
                    <a:bodyPr/>
                    <a:lstStyle/>
                    <a:p>
                      <a:pPr algn="ctr"/>
                      <a:r>
                        <a:rPr lang="en-US" sz="1600" dirty="0">
                          <a:latin typeface="+mn-lt"/>
                        </a:rPr>
                        <a:t>AA</a:t>
                      </a:r>
                    </a:p>
                  </a:txBody>
                  <a:tcPr/>
                </a:tc>
                <a:extLst>
                  <a:ext uri="{0D108BD9-81ED-4DB2-BD59-A6C34878D82A}">
                    <a16:rowId xmlns:a16="http://schemas.microsoft.com/office/drawing/2014/main" val="398482359"/>
                  </a:ext>
                </a:extLst>
              </a:tr>
              <a:tr h="0">
                <a:tc>
                  <a:txBody>
                    <a:bodyPr/>
                    <a:lstStyle/>
                    <a:p>
                      <a:r>
                        <a:rPr lang="en-US" sz="1600" dirty="0">
                          <a:latin typeface="+mn-lt"/>
                        </a:rPr>
                        <a:t>A</a:t>
                      </a:r>
                    </a:p>
                  </a:txBody>
                  <a:tcPr/>
                </a:tc>
                <a:tc>
                  <a:txBody>
                    <a:bodyPr/>
                    <a:lstStyle/>
                    <a:p>
                      <a:pPr algn="ctr"/>
                      <a:r>
                        <a:rPr lang="en-US" sz="1600" dirty="0">
                          <a:latin typeface="+mn-lt"/>
                        </a:rPr>
                        <a:t>A</a:t>
                      </a:r>
                    </a:p>
                  </a:txBody>
                  <a:tcPr/>
                </a:tc>
                <a:extLst>
                  <a:ext uri="{0D108BD9-81ED-4DB2-BD59-A6C34878D82A}">
                    <a16:rowId xmlns:a16="http://schemas.microsoft.com/office/drawing/2014/main" val="3828880813"/>
                  </a:ext>
                </a:extLst>
              </a:tr>
              <a:tr h="0">
                <a:tc>
                  <a:txBody>
                    <a:bodyPr/>
                    <a:lstStyle/>
                    <a:p>
                      <a:r>
                        <a:rPr lang="en-US" sz="1600" dirty="0">
                          <a:latin typeface="+mn-lt"/>
                        </a:rPr>
                        <a:t>Baa</a:t>
                      </a:r>
                    </a:p>
                  </a:txBody>
                  <a:tcPr/>
                </a:tc>
                <a:tc>
                  <a:txBody>
                    <a:bodyPr/>
                    <a:lstStyle/>
                    <a:p>
                      <a:pPr algn="ctr"/>
                      <a:r>
                        <a:rPr lang="en-US" sz="1600" dirty="0">
                          <a:latin typeface="+mn-lt"/>
                        </a:rPr>
                        <a:t>BBB</a:t>
                      </a:r>
                    </a:p>
                  </a:txBody>
                  <a:tcPr/>
                </a:tc>
                <a:extLst>
                  <a:ext uri="{0D108BD9-81ED-4DB2-BD59-A6C34878D82A}">
                    <a16:rowId xmlns:a16="http://schemas.microsoft.com/office/drawing/2014/main" val="1672263364"/>
                  </a:ext>
                </a:extLst>
              </a:tr>
              <a:tr h="167645">
                <a:tc>
                  <a:txBody>
                    <a:bodyPr/>
                    <a:lstStyle/>
                    <a:p>
                      <a:r>
                        <a:rPr lang="en-US" sz="1600" b="1" dirty="0">
                          <a:latin typeface="+mn-lt"/>
                        </a:rPr>
                        <a:t>Junk Bonds</a:t>
                      </a:r>
                    </a:p>
                  </a:txBody>
                  <a:tcPr/>
                </a:tc>
                <a:tc>
                  <a:txBody>
                    <a:bodyPr/>
                    <a:lstStyle/>
                    <a:p>
                      <a:pPr algn="ctr"/>
                      <a:endParaRPr lang="en-US" sz="1600" dirty="0">
                        <a:latin typeface="+mn-lt"/>
                      </a:endParaRPr>
                    </a:p>
                  </a:txBody>
                  <a:tcPr/>
                </a:tc>
                <a:extLst>
                  <a:ext uri="{0D108BD9-81ED-4DB2-BD59-A6C34878D82A}">
                    <a16:rowId xmlns:a16="http://schemas.microsoft.com/office/drawing/2014/main" val="2614121633"/>
                  </a:ext>
                </a:extLst>
              </a:tr>
              <a:tr h="147676">
                <a:tc>
                  <a:txBody>
                    <a:bodyPr/>
                    <a:lstStyle/>
                    <a:p>
                      <a:r>
                        <a:rPr lang="en-US" sz="1600" dirty="0">
                          <a:latin typeface="+mn-lt"/>
                        </a:rPr>
                        <a:t>Ba</a:t>
                      </a:r>
                    </a:p>
                  </a:txBody>
                  <a:tcPr/>
                </a:tc>
                <a:tc>
                  <a:txBody>
                    <a:bodyPr/>
                    <a:lstStyle/>
                    <a:p>
                      <a:pPr algn="ctr"/>
                      <a:r>
                        <a:rPr lang="en-US" sz="1600" dirty="0">
                          <a:latin typeface="+mn-lt"/>
                        </a:rPr>
                        <a:t>BB</a:t>
                      </a:r>
                    </a:p>
                  </a:txBody>
                  <a:tcPr/>
                </a:tc>
                <a:extLst>
                  <a:ext uri="{0D108BD9-81ED-4DB2-BD59-A6C34878D82A}">
                    <a16:rowId xmlns:a16="http://schemas.microsoft.com/office/drawing/2014/main" val="2098385546"/>
                  </a:ext>
                </a:extLst>
              </a:tr>
              <a:tr h="159237">
                <a:tc>
                  <a:txBody>
                    <a:bodyPr/>
                    <a:lstStyle/>
                    <a:p>
                      <a:r>
                        <a:rPr lang="en-US" sz="1600" dirty="0">
                          <a:latin typeface="+mn-lt"/>
                        </a:rPr>
                        <a:t>B</a:t>
                      </a:r>
                    </a:p>
                  </a:txBody>
                  <a:tcPr/>
                </a:tc>
                <a:tc>
                  <a:txBody>
                    <a:bodyPr/>
                    <a:lstStyle/>
                    <a:p>
                      <a:pPr algn="ctr"/>
                      <a:r>
                        <a:rPr lang="en-US" sz="1600" dirty="0">
                          <a:latin typeface="+mn-lt"/>
                        </a:rPr>
                        <a:t>B</a:t>
                      </a:r>
                    </a:p>
                  </a:txBody>
                  <a:tcPr/>
                </a:tc>
                <a:extLst>
                  <a:ext uri="{0D108BD9-81ED-4DB2-BD59-A6C34878D82A}">
                    <a16:rowId xmlns:a16="http://schemas.microsoft.com/office/drawing/2014/main" val="702764903"/>
                  </a:ext>
                </a:extLst>
              </a:tr>
              <a:tr h="249626">
                <a:tc>
                  <a:txBody>
                    <a:bodyPr/>
                    <a:lstStyle/>
                    <a:p>
                      <a:r>
                        <a:rPr lang="en-US" sz="1600" dirty="0" err="1">
                          <a:latin typeface="+mn-lt"/>
                        </a:rPr>
                        <a:t>Caa</a:t>
                      </a:r>
                      <a:endParaRPr lang="en-US" sz="1600" dirty="0">
                        <a:latin typeface="+mn-lt"/>
                      </a:endParaRPr>
                    </a:p>
                  </a:txBody>
                  <a:tcPr/>
                </a:tc>
                <a:tc>
                  <a:txBody>
                    <a:bodyPr/>
                    <a:lstStyle/>
                    <a:p>
                      <a:pPr algn="ctr"/>
                      <a:r>
                        <a:rPr lang="en-US" sz="1600" dirty="0">
                          <a:latin typeface="+mn-lt"/>
                        </a:rPr>
                        <a:t>CCC</a:t>
                      </a:r>
                    </a:p>
                  </a:txBody>
                  <a:tcPr/>
                </a:tc>
                <a:extLst>
                  <a:ext uri="{0D108BD9-81ED-4DB2-BD59-A6C34878D82A}">
                    <a16:rowId xmlns:a16="http://schemas.microsoft.com/office/drawing/2014/main" val="4276799209"/>
                  </a:ext>
                </a:extLst>
              </a:tr>
              <a:tr h="182360">
                <a:tc>
                  <a:txBody>
                    <a:bodyPr/>
                    <a:lstStyle/>
                    <a:p>
                      <a:r>
                        <a:rPr lang="en-US" sz="1600" dirty="0">
                          <a:latin typeface="+mn-lt"/>
                        </a:rPr>
                        <a:t>Ca</a:t>
                      </a:r>
                    </a:p>
                  </a:txBody>
                  <a:tcPr/>
                </a:tc>
                <a:tc>
                  <a:txBody>
                    <a:bodyPr/>
                    <a:lstStyle/>
                    <a:p>
                      <a:pPr algn="ctr"/>
                      <a:r>
                        <a:rPr lang="en-US" sz="1600" dirty="0">
                          <a:latin typeface="+mn-lt"/>
                        </a:rPr>
                        <a:t>CC</a:t>
                      </a:r>
                    </a:p>
                  </a:txBody>
                  <a:tcPr/>
                </a:tc>
                <a:extLst>
                  <a:ext uri="{0D108BD9-81ED-4DB2-BD59-A6C34878D82A}">
                    <a16:rowId xmlns:a16="http://schemas.microsoft.com/office/drawing/2014/main" val="2944952802"/>
                  </a:ext>
                </a:extLst>
              </a:tr>
              <a:tr h="370840">
                <a:tc>
                  <a:txBody>
                    <a:bodyPr/>
                    <a:lstStyle/>
                    <a:p>
                      <a:r>
                        <a:rPr lang="en-US" sz="1600" dirty="0">
                          <a:latin typeface="+mn-lt"/>
                        </a:rPr>
                        <a:t>C</a:t>
                      </a:r>
                    </a:p>
                  </a:txBody>
                  <a:tcPr/>
                </a:tc>
                <a:tc>
                  <a:txBody>
                    <a:bodyPr/>
                    <a:lstStyle/>
                    <a:p>
                      <a:pPr algn="ctr"/>
                      <a:r>
                        <a:rPr lang="en-US" sz="1600" dirty="0">
                          <a:latin typeface="+mn-lt"/>
                        </a:rPr>
                        <a:t>C</a:t>
                      </a:r>
                    </a:p>
                  </a:txBody>
                  <a:tcPr/>
                </a:tc>
                <a:extLst>
                  <a:ext uri="{0D108BD9-81ED-4DB2-BD59-A6C34878D82A}">
                    <a16:rowId xmlns:a16="http://schemas.microsoft.com/office/drawing/2014/main" val="830534764"/>
                  </a:ext>
                </a:extLst>
              </a:tr>
            </a:tbl>
          </a:graphicData>
        </a:graphic>
      </p:graphicFrame>
    </p:spTree>
    <p:extLst>
      <p:ext uri="{BB962C8B-B14F-4D97-AF65-F5344CB8AC3E}">
        <p14:creationId xmlns:p14="http://schemas.microsoft.com/office/powerpoint/2010/main" val="254190672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B5DBDA-2415-0F17-BD24-0BF7C806C7A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D4003B6-35BC-61D0-5D8B-EC0850DA086D}"/>
              </a:ext>
            </a:extLst>
          </p:cNvPr>
          <p:cNvSpPr>
            <a:spLocks noGrp="1"/>
          </p:cNvSpPr>
          <p:nvPr>
            <p:ph type="title"/>
          </p:nvPr>
        </p:nvSpPr>
        <p:spPr>
          <a:xfrm>
            <a:off x="581192" y="702156"/>
            <a:ext cx="11029616" cy="1013800"/>
          </a:xfrm>
        </p:spPr>
        <p:txBody>
          <a:bodyPr vert="horz" lIns="91440" tIns="45720" rIns="91440" bIns="45720" rtlCol="0" anchor="b">
            <a:normAutofit/>
          </a:bodyPr>
          <a:lstStyle/>
          <a:p>
            <a:pPr>
              <a:lnSpc>
                <a:spcPct val="90000"/>
              </a:lnSpc>
            </a:pPr>
            <a:r>
              <a:rPr lang="en-US" dirty="0"/>
              <a:t>The Risk of Default</a:t>
            </a:r>
          </a:p>
        </p:txBody>
      </p:sp>
      <p:sp>
        <p:nvSpPr>
          <p:cNvPr id="4" name="Slide Number Placeholder 3">
            <a:extLst>
              <a:ext uri="{FF2B5EF4-FFF2-40B4-BE49-F238E27FC236}">
                <a16:creationId xmlns:a16="http://schemas.microsoft.com/office/drawing/2014/main" id="{49BD36B9-25E3-7314-F440-6E9BB40FE156}"/>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38</a:t>
            </a:fld>
            <a:endParaRPr lang="en-US" dirty="0"/>
          </a:p>
        </p:txBody>
      </p:sp>
      <p:pic>
        <p:nvPicPr>
          <p:cNvPr id="3" name="Picture 2" descr="A graph of yield spreads on B B B bonds and A A A bonds.">
            <a:extLst>
              <a:ext uri="{FF2B5EF4-FFF2-40B4-BE49-F238E27FC236}">
                <a16:creationId xmlns:a16="http://schemas.microsoft.com/office/drawing/2014/main" id="{5F128692-C3B6-85C2-7F4A-ACCECF4F394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77214" y="1995895"/>
            <a:ext cx="6530827" cy="4574356"/>
          </a:xfrm>
          <a:prstGeom prst="rect">
            <a:avLst/>
          </a:prstGeom>
        </p:spPr>
      </p:pic>
    </p:spTree>
    <p:extLst>
      <p:ext uri="{BB962C8B-B14F-4D97-AF65-F5344CB8AC3E}">
        <p14:creationId xmlns:p14="http://schemas.microsoft.com/office/powerpoint/2010/main" val="6659919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0F8115-9564-8A0B-ED41-FDCA2230829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4B7010C-B840-C0B0-5C4B-A73611C06E94}"/>
              </a:ext>
            </a:extLst>
          </p:cNvPr>
          <p:cNvSpPr>
            <a:spLocks noGrp="1"/>
          </p:cNvSpPr>
          <p:nvPr>
            <p:ph type="title"/>
          </p:nvPr>
        </p:nvSpPr>
        <p:spPr>
          <a:xfrm>
            <a:off x="581192" y="702156"/>
            <a:ext cx="11029616" cy="1013800"/>
          </a:xfrm>
        </p:spPr>
        <p:txBody>
          <a:bodyPr vert="horz" lIns="91440" tIns="45720" rIns="91440" bIns="45720" rtlCol="0" anchor="b">
            <a:normAutofit/>
          </a:bodyPr>
          <a:lstStyle/>
          <a:p>
            <a:pPr>
              <a:lnSpc>
                <a:spcPct val="90000"/>
              </a:lnSpc>
            </a:pPr>
            <a:r>
              <a:rPr lang="en-US" dirty="0"/>
              <a:t>The Risk of Default</a:t>
            </a:r>
          </a:p>
        </p:txBody>
      </p:sp>
      <p:sp>
        <p:nvSpPr>
          <p:cNvPr id="4" name="Slide Number Placeholder 3">
            <a:extLst>
              <a:ext uri="{FF2B5EF4-FFF2-40B4-BE49-F238E27FC236}">
                <a16:creationId xmlns:a16="http://schemas.microsoft.com/office/drawing/2014/main" id="{69057F40-1052-17F7-D76E-4FBF75567FDE}"/>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39</a:t>
            </a:fld>
            <a:endParaRPr lang="en-US" dirty="0"/>
          </a:p>
        </p:txBody>
      </p:sp>
      <p:sp>
        <p:nvSpPr>
          <p:cNvPr id="10" name="Content Placeholder 2">
            <a:extLst>
              <a:ext uri="{FF2B5EF4-FFF2-40B4-BE49-F238E27FC236}">
                <a16:creationId xmlns:a16="http://schemas.microsoft.com/office/drawing/2014/main" id="{AF7D1685-F8A7-EE9A-4D11-6D878CFECE33}"/>
              </a:ext>
            </a:extLst>
          </p:cNvPr>
          <p:cNvSpPr>
            <a:spLocks noGrp="1"/>
          </p:cNvSpPr>
          <p:nvPr>
            <p:ph sz="half" idx="1"/>
          </p:nvPr>
        </p:nvSpPr>
        <p:spPr>
          <a:xfrm>
            <a:off x="414994" y="2006959"/>
            <a:ext cx="11431109" cy="4393841"/>
          </a:xfrm>
        </p:spPr>
        <p:txBody>
          <a:bodyPr vert="horz" lIns="91440" tIns="45720" rIns="91440" bIns="45720" rtlCol="0" anchor="ctr">
            <a:noAutofit/>
          </a:bodyPr>
          <a:lstStyle/>
          <a:p>
            <a:pPr marL="0" indent="0">
              <a:buNone/>
            </a:pPr>
            <a:r>
              <a:rPr lang="en-US" sz="2000" b="1" dirty="0"/>
              <a:t>The Context of Pricing (Primary vs. Secondary) for Corporate Bonds</a:t>
            </a:r>
          </a:p>
          <a:p>
            <a:r>
              <a:rPr lang="en-US" sz="2000" dirty="0"/>
              <a:t>Valuation methodology differs significantly depending on whether the </a:t>
            </a:r>
            <a:r>
              <a:rPr lang="en-US" sz="2000" b="1" dirty="0"/>
              <a:t>bond is similar to an existing asset trading on the exchange</a:t>
            </a:r>
            <a:r>
              <a:rPr lang="en-US" sz="2000" dirty="0"/>
              <a:t> or a </a:t>
            </a:r>
            <a:r>
              <a:rPr lang="en-US" sz="2000" b="1" dirty="0"/>
              <a:t>new security with no comparables being created</a:t>
            </a:r>
            <a:r>
              <a:rPr lang="en-US" sz="2000" dirty="0"/>
              <a:t>.</a:t>
            </a:r>
          </a:p>
          <a:p>
            <a:r>
              <a:rPr lang="en-US" sz="2000" dirty="0"/>
              <a:t>In the Secondary Market, pricing is an analytical exercise based on interest rate math and relative value compared to other trading assets (what we have done so far).</a:t>
            </a:r>
          </a:p>
          <a:p>
            <a:r>
              <a:rPr lang="en-US" sz="2000" dirty="0"/>
              <a:t>In the Primary Market, pricing is a negotiation and discovery process driven by investor appetite and legal underwriting agreements.</a:t>
            </a:r>
          </a:p>
        </p:txBody>
      </p:sp>
    </p:spTree>
    <p:extLst>
      <p:ext uri="{BB962C8B-B14F-4D97-AF65-F5344CB8AC3E}">
        <p14:creationId xmlns:p14="http://schemas.microsoft.com/office/powerpoint/2010/main" val="14677054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45C709-988F-4110-D7C6-7A08A7333F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ABDDB29-3975-9FC4-BFAC-75AF4BE66364}"/>
              </a:ext>
            </a:extLst>
          </p:cNvPr>
          <p:cNvSpPr>
            <a:spLocks noGrp="1"/>
          </p:cNvSpPr>
          <p:nvPr>
            <p:ph type="title"/>
          </p:nvPr>
        </p:nvSpPr>
        <p:spPr>
          <a:xfrm>
            <a:off x="581192" y="702156"/>
            <a:ext cx="11029616" cy="1013800"/>
          </a:xfrm>
        </p:spPr>
        <p:txBody>
          <a:bodyPr vert="horz" lIns="91440" tIns="45720" rIns="91440" bIns="45720" rtlCol="0" anchor="b">
            <a:normAutofit/>
          </a:bodyPr>
          <a:lstStyle/>
          <a:p>
            <a:pPr>
              <a:lnSpc>
                <a:spcPct val="90000"/>
              </a:lnSpc>
            </a:pPr>
            <a:r>
              <a:rPr lang="en-US" dirty="0"/>
              <a:t>PV Formula to Value a Bond</a:t>
            </a:r>
          </a:p>
        </p:txBody>
      </p:sp>
      <p:sp>
        <p:nvSpPr>
          <p:cNvPr id="4" name="Slide Number Placeholder 3">
            <a:extLst>
              <a:ext uri="{FF2B5EF4-FFF2-40B4-BE49-F238E27FC236}">
                <a16:creationId xmlns:a16="http://schemas.microsoft.com/office/drawing/2014/main" id="{DC37A65A-3D07-463A-849A-8AF117B7A956}"/>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4</a:t>
            </a:fld>
            <a:endParaRPr lang="en-US" dirty="0"/>
          </a:p>
        </p:txBody>
      </p:sp>
      <p:sp>
        <p:nvSpPr>
          <p:cNvPr id="10" name="Content Placeholder 2">
            <a:extLst>
              <a:ext uri="{FF2B5EF4-FFF2-40B4-BE49-F238E27FC236}">
                <a16:creationId xmlns:a16="http://schemas.microsoft.com/office/drawing/2014/main" id="{DA4E39DB-B7AF-9B44-C2C1-C761FBF686B6}"/>
              </a:ext>
            </a:extLst>
          </p:cNvPr>
          <p:cNvSpPr>
            <a:spLocks noGrp="1"/>
          </p:cNvSpPr>
          <p:nvPr>
            <p:ph sz="half" idx="1"/>
          </p:nvPr>
        </p:nvSpPr>
        <p:spPr>
          <a:xfrm>
            <a:off x="344184" y="2039591"/>
            <a:ext cx="11362010" cy="1013799"/>
          </a:xfrm>
        </p:spPr>
        <p:txBody>
          <a:bodyPr vert="horz" lIns="91440" tIns="45720" rIns="91440" bIns="45720" rtlCol="0" anchor="ctr">
            <a:normAutofit/>
          </a:bodyPr>
          <a:lstStyle/>
          <a:p>
            <a:r>
              <a:rPr lang="en-US" sz="2000" dirty="0"/>
              <a:t>The price of a bond is the present value of all cash flows generated by the bond (that is, coupons and face value) discounted at the required rate of return.</a:t>
            </a:r>
          </a:p>
        </p:txBody>
      </p:sp>
      <p:graphicFrame>
        <p:nvGraphicFramePr>
          <p:cNvPr id="5" name="Object 4">
            <a:extLst>
              <a:ext uri="{FF2B5EF4-FFF2-40B4-BE49-F238E27FC236}">
                <a16:creationId xmlns:a16="http://schemas.microsoft.com/office/drawing/2014/main" id="{2A56FB1B-FA6A-8F56-2AB2-7FA0FE40A1B5}"/>
              </a:ext>
            </a:extLst>
          </p:cNvPr>
          <p:cNvGraphicFramePr>
            <a:graphicFrameLocks noChangeAspect="1"/>
          </p:cNvGraphicFramePr>
          <p:nvPr>
            <p:extLst>
              <p:ext uri="{D42A27DB-BD31-4B8C-83A1-F6EECF244321}">
                <p14:modId xmlns:p14="http://schemas.microsoft.com/office/powerpoint/2010/main" val="3141665191"/>
              </p:ext>
            </p:extLst>
          </p:nvPr>
        </p:nvGraphicFramePr>
        <p:xfrm>
          <a:off x="3527258" y="3360185"/>
          <a:ext cx="4995862" cy="923925"/>
        </p:xfrm>
        <a:graphic>
          <a:graphicData uri="http://schemas.openxmlformats.org/presentationml/2006/ole">
            <mc:AlternateContent xmlns:mc="http://schemas.openxmlformats.org/markup-compatibility/2006">
              <mc:Choice xmlns:v="urn:schemas-microsoft-com:vml" Requires="v">
                <p:oleObj name="Equation" r:id="rId3" imgW="2539800" imgH="469800" progId="Equation.DSMT4">
                  <p:embed/>
                </p:oleObj>
              </mc:Choice>
              <mc:Fallback>
                <p:oleObj name="Equation" r:id="rId3" imgW="2539800" imgH="469800" progId="Equation.DSMT4">
                  <p:embed/>
                  <p:pic>
                    <p:nvPicPr>
                      <p:cNvPr id="10" name="Object 9">
                        <a:extLst>
                          <a:ext uri="{FF2B5EF4-FFF2-40B4-BE49-F238E27FC236}">
                            <a16:creationId xmlns:a16="http://schemas.microsoft.com/office/drawing/2014/main" id="{91636385-926F-B16B-7F12-5A0B2277F93F}"/>
                          </a:ext>
                        </a:extLst>
                      </p:cNvPr>
                      <p:cNvPicPr/>
                      <p:nvPr/>
                    </p:nvPicPr>
                    <p:blipFill>
                      <a:blip r:embed="rId4"/>
                      <a:stretch>
                        <a:fillRect/>
                      </a:stretch>
                    </p:blipFill>
                    <p:spPr>
                      <a:xfrm>
                        <a:off x="3527258" y="3360185"/>
                        <a:ext cx="4995862" cy="923925"/>
                      </a:xfrm>
                      <a:prstGeom prst="rect">
                        <a:avLst/>
                      </a:prstGeom>
                    </p:spPr>
                  </p:pic>
                </p:oleObj>
              </mc:Fallback>
            </mc:AlternateContent>
          </a:graphicData>
        </a:graphic>
      </p:graphicFrame>
      <p:sp>
        <p:nvSpPr>
          <p:cNvPr id="6" name="Content Placeholder 2">
            <a:extLst>
              <a:ext uri="{FF2B5EF4-FFF2-40B4-BE49-F238E27FC236}">
                <a16:creationId xmlns:a16="http://schemas.microsoft.com/office/drawing/2014/main" id="{3D0561E6-C469-4830-6B05-746CF8AF56A0}"/>
              </a:ext>
            </a:extLst>
          </p:cNvPr>
          <p:cNvSpPr txBox="1">
            <a:spLocks/>
          </p:cNvSpPr>
          <p:nvPr/>
        </p:nvSpPr>
        <p:spPr>
          <a:xfrm>
            <a:off x="414995" y="4344427"/>
            <a:ext cx="11362010" cy="1013799"/>
          </a:xfrm>
          <a:prstGeom prst="rect">
            <a:avLst/>
          </a:prstGeom>
        </p:spPr>
        <p:txBody>
          <a:bodyPr vert="horz" lIns="91440" tIns="45720" rIns="91440" bIns="45720" rtlCol="0" anchor="ctr">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r>
              <a:rPr lang="en-US" sz="2000" dirty="0"/>
              <a:t>Note: We use “</a:t>
            </a:r>
            <a:r>
              <a:rPr lang="en-US" sz="2000" dirty="0" err="1"/>
              <a:t>cpn</a:t>
            </a:r>
            <a:r>
              <a:rPr lang="en-US" sz="2000" dirty="0"/>
              <a:t>” here is an abbreviation for “coupon”, and “par” as an abbreviation for the principal which is repaid at the end of the bond’s maturity.</a:t>
            </a:r>
          </a:p>
        </p:txBody>
      </p:sp>
    </p:spTree>
    <p:extLst>
      <p:ext uri="{BB962C8B-B14F-4D97-AF65-F5344CB8AC3E}">
        <p14:creationId xmlns:p14="http://schemas.microsoft.com/office/powerpoint/2010/main" val="114333388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683249-0BA3-4B9F-2999-E0A642C99E3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8FC1F77-D807-3358-43DA-2C401C116E2A}"/>
              </a:ext>
            </a:extLst>
          </p:cNvPr>
          <p:cNvSpPr>
            <a:spLocks noGrp="1"/>
          </p:cNvSpPr>
          <p:nvPr>
            <p:ph type="title"/>
          </p:nvPr>
        </p:nvSpPr>
        <p:spPr>
          <a:xfrm>
            <a:off x="581192" y="702156"/>
            <a:ext cx="11029616" cy="1013800"/>
          </a:xfrm>
        </p:spPr>
        <p:txBody>
          <a:bodyPr vert="horz" lIns="91440" tIns="45720" rIns="91440" bIns="45720" rtlCol="0" anchor="b">
            <a:normAutofit/>
          </a:bodyPr>
          <a:lstStyle/>
          <a:p>
            <a:pPr>
              <a:lnSpc>
                <a:spcPct val="90000"/>
              </a:lnSpc>
            </a:pPr>
            <a:r>
              <a:rPr lang="en-US" dirty="0"/>
              <a:t>The Risk of Default</a:t>
            </a:r>
          </a:p>
        </p:txBody>
      </p:sp>
      <p:sp>
        <p:nvSpPr>
          <p:cNvPr id="4" name="Slide Number Placeholder 3">
            <a:extLst>
              <a:ext uri="{FF2B5EF4-FFF2-40B4-BE49-F238E27FC236}">
                <a16:creationId xmlns:a16="http://schemas.microsoft.com/office/drawing/2014/main" id="{E29C27FC-2E12-343A-6C7E-339DFB84C1E4}"/>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40</a:t>
            </a:fld>
            <a:endParaRPr lang="en-US" dirty="0"/>
          </a:p>
        </p:txBody>
      </p:sp>
      <p:sp>
        <p:nvSpPr>
          <p:cNvPr id="10" name="Content Placeholder 2">
            <a:extLst>
              <a:ext uri="{FF2B5EF4-FFF2-40B4-BE49-F238E27FC236}">
                <a16:creationId xmlns:a16="http://schemas.microsoft.com/office/drawing/2014/main" id="{A790F5F3-C436-A7FD-71C5-A180220A0CE4}"/>
              </a:ext>
            </a:extLst>
          </p:cNvPr>
          <p:cNvSpPr>
            <a:spLocks noGrp="1"/>
          </p:cNvSpPr>
          <p:nvPr>
            <p:ph sz="half" idx="1"/>
          </p:nvPr>
        </p:nvSpPr>
        <p:spPr>
          <a:xfrm>
            <a:off x="414994" y="2006959"/>
            <a:ext cx="11431109" cy="4393841"/>
          </a:xfrm>
        </p:spPr>
        <p:txBody>
          <a:bodyPr vert="horz" lIns="91440" tIns="45720" rIns="91440" bIns="45720" rtlCol="0" anchor="ctr">
            <a:noAutofit/>
          </a:bodyPr>
          <a:lstStyle/>
          <a:p>
            <a:pPr marL="0" indent="0">
              <a:buNone/>
            </a:pPr>
            <a:r>
              <a:rPr lang="en-US" sz="2000" b="1" dirty="0"/>
              <a:t>Secondary Market Valuation (Analytical Pricing)</a:t>
            </a:r>
          </a:p>
          <a:p>
            <a:r>
              <a:rPr lang="en-US" sz="2000" dirty="0"/>
              <a:t>Bankers begin by analyzing the government term structure (the yield curve) to determine the baseline risk-free rate for the bond's specific maturity (e.g., 10-year Treasury rate).</a:t>
            </a:r>
          </a:p>
          <a:p>
            <a:r>
              <a:rPr lang="en-US" sz="2000" dirty="0"/>
              <a:t>To account for default risk, they add a </a:t>
            </a:r>
            <a:r>
              <a:rPr lang="en-US" sz="2000" b="1" dirty="0"/>
              <a:t>credit spread</a:t>
            </a:r>
            <a:r>
              <a:rPr lang="en-US" sz="2000" dirty="0"/>
              <a:t> to this baseline; this spread acts as a premium determined by the company’s specific credit rating (comparing a AAA benchmark vs. the company's actual rating, such as BBB).</a:t>
            </a:r>
          </a:p>
          <a:p>
            <a:r>
              <a:rPr lang="en-US" sz="2000" dirty="0"/>
              <a:t>Once the total discount rate (Risk-Free Rate + Credit Spread) is established, they use the Discounted Cash Flow (DCF) method to calculate the present value of all future coupon payments and the principal repayment.</a:t>
            </a:r>
          </a:p>
        </p:txBody>
      </p:sp>
    </p:spTree>
    <p:extLst>
      <p:ext uri="{BB962C8B-B14F-4D97-AF65-F5344CB8AC3E}">
        <p14:creationId xmlns:p14="http://schemas.microsoft.com/office/powerpoint/2010/main" val="344477739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7DF58A-25A7-3F28-2784-D716E80B055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E6A9F83-C3E6-20A3-F59A-156588D762A2}"/>
              </a:ext>
            </a:extLst>
          </p:cNvPr>
          <p:cNvSpPr>
            <a:spLocks noGrp="1"/>
          </p:cNvSpPr>
          <p:nvPr>
            <p:ph type="title"/>
          </p:nvPr>
        </p:nvSpPr>
        <p:spPr>
          <a:xfrm>
            <a:off x="581192" y="702156"/>
            <a:ext cx="11029616" cy="1013800"/>
          </a:xfrm>
        </p:spPr>
        <p:txBody>
          <a:bodyPr vert="horz" lIns="91440" tIns="45720" rIns="91440" bIns="45720" rtlCol="0" anchor="b">
            <a:normAutofit/>
          </a:bodyPr>
          <a:lstStyle/>
          <a:p>
            <a:pPr>
              <a:lnSpc>
                <a:spcPct val="90000"/>
              </a:lnSpc>
            </a:pPr>
            <a:r>
              <a:rPr lang="en-US" dirty="0"/>
              <a:t>The Risk of Default</a:t>
            </a:r>
          </a:p>
        </p:txBody>
      </p:sp>
      <p:sp>
        <p:nvSpPr>
          <p:cNvPr id="4" name="Slide Number Placeholder 3">
            <a:extLst>
              <a:ext uri="{FF2B5EF4-FFF2-40B4-BE49-F238E27FC236}">
                <a16:creationId xmlns:a16="http://schemas.microsoft.com/office/drawing/2014/main" id="{0A4DAE5B-B9BB-512C-A540-F9FC9A413F5D}"/>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41</a:t>
            </a:fld>
            <a:endParaRPr lang="en-US" dirty="0"/>
          </a:p>
        </p:txBody>
      </p:sp>
      <p:sp>
        <p:nvSpPr>
          <p:cNvPr id="10" name="Content Placeholder 2">
            <a:extLst>
              <a:ext uri="{FF2B5EF4-FFF2-40B4-BE49-F238E27FC236}">
                <a16:creationId xmlns:a16="http://schemas.microsoft.com/office/drawing/2014/main" id="{96B68B46-C534-61F0-7972-16334FDEA819}"/>
              </a:ext>
            </a:extLst>
          </p:cNvPr>
          <p:cNvSpPr>
            <a:spLocks noGrp="1"/>
          </p:cNvSpPr>
          <p:nvPr>
            <p:ph sz="half" idx="1"/>
          </p:nvPr>
        </p:nvSpPr>
        <p:spPr>
          <a:xfrm>
            <a:off x="414994" y="2006959"/>
            <a:ext cx="11431109" cy="4393841"/>
          </a:xfrm>
        </p:spPr>
        <p:txBody>
          <a:bodyPr vert="horz" lIns="91440" tIns="45720" rIns="91440" bIns="45720" rtlCol="0" anchor="ctr">
            <a:noAutofit/>
          </a:bodyPr>
          <a:lstStyle/>
          <a:p>
            <a:pPr marL="0" indent="0">
              <a:buNone/>
            </a:pPr>
            <a:r>
              <a:rPr lang="en-US" sz="2000" b="1" dirty="0"/>
              <a:t>Primary Market Pricing (Negotiation and Discovery)</a:t>
            </a:r>
          </a:p>
          <a:p>
            <a:r>
              <a:rPr lang="en-US" sz="2000" dirty="0"/>
              <a:t>Because a new bond has no trading history, bankers conduct a “price discovery” process known as book building, where they solicit indications of interest from institutional investors to see what yield they demand.</a:t>
            </a:r>
          </a:p>
          <a:p>
            <a:r>
              <a:rPr lang="en-US" sz="2000" dirty="0"/>
              <a:t>The pricing is finalized based on investor feedback; if demand is weak, the issuer may have to widen the spread (offer a higher yield) to clear the market.</a:t>
            </a:r>
          </a:p>
          <a:p>
            <a:r>
              <a:rPr lang="en-US" sz="2000" dirty="0"/>
              <a:t>In a “firm commitment” underwriting, if the auction fails to clear at the agreed price, the underwriter is legally obligated to guarantee the deal by purchasing the unsold bonds using their own capital.</a:t>
            </a:r>
          </a:p>
        </p:txBody>
      </p:sp>
    </p:spTree>
    <p:extLst>
      <p:ext uri="{BB962C8B-B14F-4D97-AF65-F5344CB8AC3E}">
        <p14:creationId xmlns:p14="http://schemas.microsoft.com/office/powerpoint/2010/main" val="296253285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8D6265-D368-AFA2-8C02-2B7E561B40D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578166B-E7AE-BCD8-BCF4-D87FEA6177CE}"/>
              </a:ext>
            </a:extLst>
          </p:cNvPr>
          <p:cNvSpPr>
            <a:spLocks noGrp="1"/>
          </p:cNvSpPr>
          <p:nvPr>
            <p:ph type="title"/>
          </p:nvPr>
        </p:nvSpPr>
        <p:spPr>
          <a:xfrm>
            <a:off x="581192" y="702156"/>
            <a:ext cx="11029616" cy="1013800"/>
          </a:xfrm>
        </p:spPr>
        <p:txBody>
          <a:bodyPr vert="horz" lIns="91440" tIns="45720" rIns="91440" bIns="45720" rtlCol="0" anchor="b">
            <a:normAutofit/>
          </a:bodyPr>
          <a:lstStyle/>
          <a:p>
            <a:pPr>
              <a:lnSpc>
                <a:spcPct val="90000"/>
              </a:lnSpc>
            </a:pPr>
            <a:r>
              <a:rPr lang="en-US" dirty="0"/>
              <a:t>Legal applications</a:t>
            </a:r>
          </a:p>
        </p:txBody>
      </p:sp>
      <p:sp>
        <p:nvSpPr>
          <p:cNvPr id="4" name="Slide Number Placeholder 3">
            <a:extLst>
              <a:ext uri="{FF2B5EF4-FFF2-40B4-BE49-F238E27FC236}">
                <a16:creationId xmlns:a16="http://schemas.microsoft.com/office/drawing/2014/main" id="{26F43339-E1DB-8476-7C11-864A8E580253}"/>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42</a:t>
            </a:fld>
            <a:endParaRPr lang="en-US" dirty="0"/>
          </a:p>
        </p:txBody>
      </p:sp>
      <p:sp>
        <p:nvSpPr>
          <p:cNvPr id="10" name="Content Placeholder 2">
            <a:extLst>
              <a:ext uri="{FF2B5EF4-FFF2-40B4-BE49-F238E27FC236}">
                <a16:creationId xmlns:a16="http://schemas.microsoft.com/office/drawing/2014/main" id="{A2EFB1A4-A7B3-EF70-D704-FE1A9332C679}"/>
              </a:ext>
            </a:extLst>
          </p:cNvPr>
          <p:cNvSpPr>
            <a:spLocks noGrp="1"/>
          </p:cNvSpPr>
          <p:nvPr>
            <p:ph sz="half" idx="1"/>
          </p:nvPr>
        </p:nvSpPr>
        <p:spPr>
          <a:xfrm>
            <a:off x="414994" y="2006959"/>
            <a:ext cx="11431109" cy="4393841"/>
          </a:xfrm>
        </p:spPr>
        <p:txBody>
          <a:bodyPr vert="horz" lIns="91440" tIns="45720" rIns="91440" bIns="45720" rtlCol="0" anchor="ctr">
            <a:noAutofit/>
          </a:bodyPr>
          <a:lstStyle/>
          <a:p>
            <a:r>
              <a:rPr lang="en-US" sz="2000" i="1" dirty="0" err="1"/>
              <a:t>Ethoz</a:t>
            </a:r>
            <a:r>
              <a:rPr lang="en-US" sz="2000" i="1" dirty="0"/>
              <a:t> Capital Ltd v Im8ex Pte Ltd </a:t>
            </a:r>
            <a:r>
              <a:rPr lang="en-US" sz="2000" dirty="0"/>
              <a:t>[2023] SGCA 3: “The classic statement of principle [relating to whether a provision is an unenforceable penalty] is that “[t]he essence of a penalty is a payment of money stipulated as in terrorem of the offending party” while “</a:t>
            </a:r>
            <a:r>
              <a:rPr lang="en-US" sz="2000" b="1" dirty="0"/>
              <a:t>the essence of liquidated damages is a genuine covenanted pre-estimate of damage</a:t>
            </a:r>
            <a:r>
              <a:rPr lang="en-US" sz="2000" dirty="0"/>
              <a:t>.”</a:t>
            </a:r>
          </a:p>
          <a:p>
            <a:pPr lvl="1"/>
            <a:r>
              <a:rPr lang="en-US" sz="1800" dirty="0"/>
              <a:t>An acceleration clause demanded immediate payment of all future unearned interest upon breach.</a:t>
            </a:r>
          </a:p>
          <a:p>
            <a:pPr lvl="1"/>
            <a:r>
              <a:rPr lang="en-US" sz="1800" dirty="0"/>
              <a:t>Court held that this clause was an unenforceable penalty: “in the face of the Facilities, the immediate and full payment of the Total Interest is clearly a payment of money that operates in terrorem of Im8ex, forcing it to comply with its primary obligation under the Facilities…”</a:t>
            </a:r>
          </a:p>
          <a:p>
            <a:r>
              <a:rPr lang="en-US" sz="2000" dirty="0"/>
              <a:t>The Valuation Flaw: Receiving $100 today is worth significantly more than receiving $100 in Year 10.</a:t>
            </a:r>
          </a:p>
          <a:p>
            <a:pPr lvl="1"/>
            <a:r>
              <a:rPr lang="en-US" sz="1800" dirty="0"/>
              <a:t>By demanding the full nominal sum immediately (without a rebate), the lender demands more than their actual economic loss. This excess is the “Penalty.” </a:t>
            </a:r>
          </a:p>
          <a:p>
            <a:pPr lvl="1"/>
            <a:r>
              <a:rPr lang="en-US" sz="1800" dirty="0"/>
              <a:t>To ensure enforceability, the clause should apply a Discount Rate (DCF). </a:t>
            </a:r>
            <a:r>
              <a:rPr lang="en-US" sz="1800" dirty="0" err="1"/>
              <a:t>Promisee</a:t>
            </a:r>
            <a:r>
              <a:rPr lang="en-US" sz="1800" dirty="0"/>
              <a:t> is legally entitled only to the Present Value (PV) of those future payments, not the nominal sum.</a:t>
            </a:r>
          </a:p>
        </p:txBody>
      </p:sp>
    </p:spTree>
    <p:extLst>
      <p:ext uri="{BB962C8B-B14F-4D97-AF65-F5344CB8AC3E}">
        <p14:creationId xmlns:p14="http://schemas.microsoft.com/office/powerpoint/2010/main" val="2478022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12E95B-D095-4892-B5D5-0B46B006BBE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25E1A1D-8420-F974-C4A6-29E764C7A112}"/>
              </a:ext>
            </a:extLst>
          </p:cNvPr>
          <p:cNvSpPr>
            <a:spLocks noGrp="1"/>
          </p:cNvSpPr>
          <p:nvPr>
            <p:ph type="title"/>
          </p:nvPr>
        </p:nvSpPr>
        <p:spPr>
          <a:xfrm>
            <a:off x="581192" y="702156"/>
            <a:ext cx="11029616" cy="1013800"/>
          </a:xfrm>
        </p:spPr>
        <p:txBody>
          <a:bodyPr vert="horz" lIns="91440" tIns="45720" rIns="91440" bIns="45720" rtlCol="0" anchor="b">
            <a:normAutofit/>
          </a:bodyPr>
          <a:lstStyle/>
          <a:p>
            <a:pPr>
              <a:lnSpc>
                <a:spcPct val="90000"/>
              </a:lnSpc>
            </a:pPr>
            <a:r>
              <a:rPr lang="en-US" dirty="0"/>
              <a:t>Seminar questions</a:t>
            </a:r>
          </a:p>
        </p:txBody>
      </p:sp>
      <p:sp>
        <p:nvSpPr>
          <p:cNvPr id="4" name="Slide Number Placeholder 3">
            <a:extLst>
              <a:ext uri="{FF2B5EF4-FFF2-40B4-BE49-F238E27FC236}">
                <a16:creationId xmlns:a16="http://schemas.microsoft.com/office/drawing/2014/main" id="{F25D9549-A662-7E11-A29A-EF2C14F65FB7}"/>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43</a:t>
            </a:fld>
            <a:endParaRPr lang="en-US" dirty="0"/>
          </a:p>
        </p:txBody>
      </p:sp>
      <p:pic>
        <p:nvPicPr>
          <p:cNvPr id="7" name="Picture 6">
            <a:extLst>
              <a:ext uri="{FF2B5EF4-FFF2-40B4-BE49-F238E27FC236}">
                <a16:creationId xmlns:a16="http://schemas.microsoft.com/office/drawing/2014/main" id="{8C0F1193-6336-51C1-FFA7-CFCE8E073921}"/>
              </a:ext>
            </a:extLst>
          </p:cNvPr>
          <p:cNvPicPr>
            <a:picLocks noChangeAspect="1"/>
          </p:cNvPicPr>
          <p:nvPr/>
        </p:nvPicPr>
        <p:blipFill>
          <a:blip r:embed="rId3"/>
          <a:stretch>
            <a:fillRect/>
          </a:stretch>
        </p:blipFill>
        <p:spPr>
          <a:xfrm>
            <a:off x="1108929" y="2513314"/>
            <a:ext cx="9449371" cy="915686"/>
          </a:xfrm>
          <a:prstGeom prst="rect">
            <a:avLst/>
          </a:prstGeom>
        </p:spPr>
      </p:pic>
      <p:pic>
        <p:nvPicPr>
          <p:cNvPr id="9" name="Picture 8">
            <a:extLst>
              <a:ext uri="{FF2B5EF4-FFF2-40B4-BE49-F238E27FC236}">
                <a16:creationId xmlns:a16="http://schemas.microsoft.com/office/drawing/2014/main" id="{CC1CCACF-9A7C-0544-3F8A-41C576ED06AC}"/>
              </a:ext>
            </a:extLst>
          </p:cNvPr>
          <p:cNvPicPr>
            <a:picLocks noChangeAspect="1"/>
          </p:cNvPicPr>
          <p:nvPr/>
        </p:nvPicPr>
        <p:blipFill>
          <a:blip r:embed="rId4"/>
          <a:stretch>
            <a:fillRect/>
          </a:stretch>
        </p:blipFill>
        <p:spPr>
          <a:xfrm>
            <a:off x="1108928" y="3577241"/>
            <a:ext cx="9728931" cy="707083"/>
          </a:xfrm>
          <a:prstGeom prst="rect">
            <a:avLst/>
          </a:prstGeom>
        </p:spPr>
      </p:pic>
      <p:pic>
        <p:nvPicPr>
          <p:cNvPr id="12" name="Picture 11">
            <a:extLst>
              <a:ext uri="{FF2B5EF4-FFF2-40B4-BE49-F238E27FC236}">
                <a16:creationId xmlns:a16="http://schemas.microsoft.com/office/drawing/2014/main" id="{86B59813-9AC7-71D3-FB5A-480F98847E53}"/>
              </a:ext>
            </a:extLst>
          </p:cNvPr>
          <p:cNvPicPr>
            <a:picLocks noChangeAspect="1"/>
          </p:cNvPicPr>
          <p:nvPr/>
        </p:nvPicPr>
        <p:blipFill>
          <a:blip r:embed="rId5"/>
          <a:stretch>
            <a:fillRect/>
          </a:stretch>
        </p:blipFill>
        <p:spPr>
          <a:xfrm>
            <a:off x="2282428" y="4513766"/>
            <a:ext cx="7381929" cy="1905014"/>
          </a:xfrm>
          <a:prstGeom prst="rect">
            <a:avLst/>
          </a:prstGeom>
        </p:spPr>
      </p:pic>
    </p:spTree>
    <p:extLst>
      <p:ext uri="{BB962C8B-B14F-4D97-AF65-F5344CB8AC3E}">
        <p14:creationId xmlns:p14="http://schemas.microsoft.com/office/powerpoint/2010/main" val="346037602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C65CBF-E164-F2E8-4279-E49B3AC1A8C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911C274-B0D2-8BC2-14FB-D7F90DA2CA57}"/>
              </a:ext>
            </a:extLst>
          </p:cNvPr>
          <p:cNvSpPr>
            <a:spLocks noGrp="1"/>
          </p:cNvSpPr>
          <p:nvPr>
            <p:ph type="title"/>
          </p:nvPr>
        </p:nvSpPr>
        <p:spPr>
          <a:xfrm>
            <a:off x="581192" y="702156"/>
            <a:ext cx="11029616" cy="1013800"/>
          </a:xfrm>
        </p:spPr>
        <p:txBody>
          <a:bodyPr vert="horz" lIns="91440" tIns="45720" rIns="91440" bIns="45720" rtlCol="0" anchor="b">
            <a:normAutofit/>
          </a:bodyPr>
          <a:lstStyle/>
          <a:p>
            <a:pPr>
              <a:lnSpc>
                <a:spcPct val="90000"/>
              </a:lnSpc>
            </a:pPr>
            <a:r>
              <a:rPr lang="en-US" dirty="0"/>
              <a:t>Seminar questions</a:t>
            </a:r>
          </a:p>
        </p:txBody>
      </p:sp>
      <p:sp>
        <p:nvSpPr>
          <p:cNvPr id="4" name="Slide Number Placeholder 3">
            <a:extLst>
              <a:ext uri="{FF2B5EF4-FFF2-40B4-BE49-F238E27FC236}">
                <a16:creationId xmlns:a16="http://schemas.microsoft.com/office/drawing/2014/main" id="{403F0D22-83FB-9F37-0889-20CEF1C3D124}"/>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44</a:t>
            </a:fld>
            <a:endParaRPr lang="en-US" dirty="0"/>
          </a:p>
        </p:txBody>
      </p:sp>
      <p:pic>
        <p:nvPicPr>
          <p:cNvPr id="5" name="Picture 4">
            <a:extLst>
              <a:ext uri="{FF2B5EF4-FFF2-40B4-BE49-F238E27FC236}">
                <a16:creationId xmlns:a16="http://schemas.microsoft.com/office/drawing/2014/main" id="{D81A5FCD-2BF8-BF9F-BFD4-8C90E9498A7B}"/>
              </a:ext>
            </a:extLst>
          </p:cNvPr>
          <p:cNvPicPr>
            <a:picLocks noChangeAspect="1"/>
          </p:cNvPicPr>
          <p:nvPr/>
        </p:nvPicPr>
        <p:blipFill>
          <a:blip r:embed="rId3"/>
          <a:stretch>
            <a:fillRect/>
          </a:stretch>
        </p:blipFill>
        <p:spPr>
          <a:xfrm>
            <a:off x="2318403" y="1913176"/>
            <a:ext cx="6476276" cy="1408276"/>
          </a:xfrm>
          <a:prstGeom prst="rect">
            <a:avLst/>
          </a:prstGeom>
        </p:spPr>
      </p:pic>
      <p:pic>
        <p:nvPicPr>
          <p:cNvPr id="8" name="Picture 7">
            <a:extLst>
              <a:ext uri="{FF2B5EF4-FFF2-40B4-BE49-F238E27FC236}">
                <a16:creationId xmlns:a16="http://schemas.microsoft.com/office/drawing/2014/main" id="{B8501E1C-1BF6-32C0-7EEB-A53577FAF558}"/>
              </a:ext>
            </a:extLst>
          </p:cNvPr>
          <p:cNvPicPr>
            <a:picLocks noChangeAspect="1"/>
          </p:cNvPicPr>
          <p:nvPr/>
        </p:nvPicPr>
        <p:blipFill>
          <a:blip r:embed="rId4"/>
          <a:stretch>
            <a:fillRect/>
          </a:stretch>
        </p:blipFill>
        <p:spPr>
          <a:xfrm>
            <a:off x="2369773" y="3330974"/>
            <a:ext cx="6774227" cy="1454807"/>
          </a:xfrm>
          <a:prstGeom prst="rect">
            <a:avLst/>
          </a:prstGeom>
        </p:spPr>
      </p:pic>
      <p:pic>
        <p:nvPicPr>
          <p:cNvPr id="11" name="Picture 10">
            <a:extLst>
              <a:ext uri="{FF2B5EF4-FFF2-40B4-BE49-F238E27FC236}">
                <a16:creationId xmlns:a16="http://schemas.microsoft.com/office/drawing/2014/main" id="{F2ACFBB5-3B9B-99F2-7E8B-88E3C0AAD2C2}"/>
              </a:ext>
            </a:extLst>
          </p:cNvPr>
          <p:cNvPicPr>
            <a:picLocks noChangeAspect="1"/>
          </p:cNvPicPr>
          <p:nvPr/>
        </p:nvPicPr>
        <p:blipFill>
          <a:blip r:embed="rId5"/>
          <a:stretch>
            <a:fillRect/>
          </a:stretch>
        </p:blipFill>
        <p:spPr>
          <a:xfrm>
            <a:off x="2688968" y="4727446"/>
            <a:ext cx="5997833" cy="2038479"/>
          </a:xfrm>
          <a:prstGeom prst="rect">
            <a:avLst/>
          </a:prstGeom>
        </p:spPr>
      </p:pic>
    </p:spTree>
    <p:extLst>
      <p:ext uri="{BB962C8B-B14F-4D97-AF65-F5344CB8AC3E}">
        <p14:creationId xmlns:p14="http://schemas.microsoft.com/office/powerpoint/2010/main" val="299108243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74BC00-E7F5-51A4-994B-9B6D0F83CC0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C62E1B1-0694-B51E-50A3-B3D690B499DB}"/>
              </a:ext>
            </a:extLst>
          </p:cNvPr>
          <p:cNvSpPr>
            <a:spLocks noGrp="1"/>
          </p:cNvSpPr>
          <p:nvPr>
            <p:ph type="title"/>
          </p:nvPr>
        </p:nvSpPr>
        <p:spPr>
          <a:xfrm>
            <a:off x="581192" y="702156"/>
            <a:ext cx="11029616" cy="1013800"/>
          </a:xfrm>
        </p:spPr>
        <p:txBody>
          <a:bodyPr vert="horz" lIns="91440" tIns="45720" rIns="91440" bIns="45720" rtlCol="0" anchor="b">
            <a:normAutofit/>
          </a:bodyPr>
          <a:lstStyle/>
          <a:p>
            <a:pPr>
              <a:lnSpc>
                <a:spcPct val="90000"/>
              </a:lnSpc>
            </a:pPr>
            <a:r>
              <a:rPr lang="en-US" dirty="0"/>
              <a:t>Seminar questions (optional)</a:t>
            </a:r>
          </a:p>
        </p:txBody>
      </p:sp>
      <p:sp>
        <p:nvSpPr>
          <p:cNvPr id="4" name="Slide Number Placeholder 3">
            <a:extLst>
              <a:ext uri="{FF2B5EF4-FFF2-40B4-BE49-F238E27FC236}">
                <a16:creationId xmlns:a16="http://schemas.microsoft.com/office/drawing/2014/main" id="{5E6038A9-D410-62A1-A8CB-F6721BD13AF4}"/>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45</a:t>
            </a:fld>
            <a:endParaRPr lang="en-US" dirty="0"/>
          </a:p>
        </p:txBody>
      </p:sp>
      <p:pic>
        <p:nvPicPr>
          <p:cNvPr id="6" name="Picture 5">
            <a:extLst>
              <a:ext uri="{FF2B5EF4-FFF2-40B4-BE49-F238E27FC236}">
                <a16:creationId xmlns:a16="http://schemas.microsoft.com/office/drawing/2014/main" id="{51335166-EA41-8F31-0122-7AA450DFA985}"/>
              </a:ext>
            </a:extLst>
          </p:cNvPr>
          <p:cNvPicPr>
            <a:picLocks noChangeAspect="1"/>
          </p:cNvPicPr>
          <p:nvPr/>
        </p:nvPicPr>
        <p:blipFill>
          <a:blip r:embed="rId3"/>
          <a:stretch>
            <a:fillRect/>
          </a:stretch>
        </p:blipFill>
        <p:spPr>
          <a:xfrm>
            <a:off x="2061925" y="4112064"/>
            <a:ext cx="7644617" cy="2232228"/>
          </a:xfrm>
          <a:prstGeom prst="rect">
            <a:avLst/>
          </a:prstGeom>
        </p:spPr>
      </p:pic>
      <p:pic>
        <p:nvPicPr>
          <p:cNvPr id="7" name="Picture 6">
            <a:extLst>
              <a:ext uri="{FF2B5EF4-FFF2-40B4-BE49-F238E27FC236}">
                <a16:creationId xmlns:a16="http://schemas.microsoft.com/office/drawing/2014/main" id="{81839491-BDF5-5AA7-CE46-F77C3930FEA4}"/>
              </a:ext>
            </a:extLst>
          </p:cNvPr>
          <p:cNvPicPr>
            <a:picLocks noChangeAspect="1"/>
          </p:cNvPicPr>
          <p:nvPr/>
        </p:nvPicPr>
        <p:blipFill>
          <a:blip r:embed="rId4"/>
          <a:stretch>
            <a:fillRect/>
          </a:stretch>
        </p:blipFill>
        <p:spPr>
          <a:xfrm>
            <a:off x="1615082" y="2181865"/>
            <a:ext cx="8037490" cy="1764589"/>
          </a:xfrm>
          <a:prstGeom prst="rect">
            <a:avLst/>
          </a:prstGeom>
        </p:spPr>
      </p:pic>
    </p:spTree>
    <p:extLst>
      <p:ext uri="{BB962C8B-B14F-4D97-AF65-F5344CB8AC3E}">
        <p14:creationId xmlns:p14="http://schemas.microsoft.com/office/powerpoint/2010/main" val="416417078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6E9488-79AC-EE17-4412-DAD56DDB7B5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F696BA6-3ECA-B73A-BFFA-425F06856338}"/>
              </a:ext>
            </a:extLst>
          </p:cNvPr>
          <p:cNvSpPr>
            <a:spLocks noGrp="1"/>
          </p:cNvSpPr>
          <p:nvPr>
            <p:ph type="title"/>
          </p:nvPr>
        </p:nvSpPr>
        <p:spPr>
          <a:xfrm>
            <a:off x="581192" y="702156"/>
            <a:ext cx="11029616" cy="1013800"/>
          </a:xfrm>
        </p:spPr>
        <p:txBody>
          <a:bodyPr vert="horz" lIns="91440" tIns="45720" rIns="91440" bIns="45720" rtlCol="0" anchor="b">
            <a:normAutofit/>
          </a:bodyPr>
          <a:lstStyle/>
          <a:p>
            <a:pPr>
              <a:lnSpc>
                <a:spcPct val="90000"/>
              </a:lnSpc>
            </a:pPr>
            <a:r>
              <a:rPr lang="en-US" dirty="0"/>
              <a:t>Seminar questions (optional)</a:t>
            </a:r>
          </a:p>
        </p:txBody>
      </p:sp>
      <p:sp>
        <p:nvSpPr>
          <p:cNvPr id="4" name="Slide Number Placeholder 3">
            <a:extLst>
              <a:ext uri="{FF2B5EF4-FFF2-40B4-BE49-F238E27FC236}">
                <a16:creationId xmlns:a16="http://schemas.microsoft.com/office/drawing/2014/main" id="{FB2F4B3F-3E82-8980-0AD0-FFA4A3CD8BA0}"/>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46</a:t>
            </a:fld>
            <a:endParaRPr lang="en-US" dirty="0"/>
          </a:p>
        </p:txBody>
      </p:sp>
      <p:pic>
        <p:nvPicPr>
          <p:cNvPr id="8" name="Picture 7">
            <a:extLst>
              <a:ext uri="{FF2B5EF4-FFF2-40B4-BE49-F238E27FC236}">
                <a16:creationId xmlns:a16="http://schemas.microsoft.com/office/drawing/2014/main" id="{C02A6EB4-40EB-DCFE-EAF9-44B4C8C156CF}"/>
              </a:ext>
            </a:extLst>
          </p:cNvPr>
          <p:cNvPicPr>
            <a:picLocks noChangeAspect="1"/>
          </p:cNvPicPr>
          <p:nvPr/>
        </p:nvPicPr>
        <p:blipFill>
          <a:blip r:embed="rId3"/>
          <a:stretch>
            <a:fillRect/>
          </a:stretch>
        </p:blipFill>
        <p:spPr>
          <a:xfrm>
            <a:off x="2132289" y="2206798"/>
            <a:ext cx="8101628" cy="1620326"/>
          </a:xfrm>
          <a:prstGeom prst="rect">
            <a:avLst/>
          </a:prstGeom>
        </p:spPr>
      </p:pic>
      <p:pic>
        <p:nvPicPr>
          <p:cNvPr id="11" name="Picture 10">
            <a:extLst>
              <a:ext uri="{FF2B5EF4-FFF2-40B4-BE49-F238E27FC236}">
                <a16:creationId xmlns:a16="http://schemas.microsoft.com/office/drawing/2014/main" id="{515C648A-5E9B-89DA-5C62-8CBFE45FB0E4}"/>
              </a:ext>
            </a:extLst>
          </p:cNvPr>
          <p:cNvPicPr>
            <a:picLocks noChangeAspect="1"/>
          </p:cNvPicPr>
          <p:nvPr/>
        </p:nvPicPr>
        <p:blipFill>
          <a:blip r:embed="rId4"/>
          <a:stretch>
            <a:fillRect/>
          </a:stretch>
        </p:blipFill>
        <p:spPr>
          <a:xfrm>
            <a:off x="2173492" y="4000068"/>
            <a:ext cx="9064589" cy="1311672"/>
          </a:xfrm>
          <a:prstGeom prst="rect">
            <a:avLst/>
          </a:prstGeom>
        </p:spPr>
      </p:pic>
    </p:spTree>
    <p:extLst>
      <p:ext uri="{BB962C8B-B14F-4D97-AF65-F5344CB8AC3E}">
        <p14:creationId xmlns:p14="http://schemas.microsoft.com/office/powerpoint/2010/main" val="320389247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Q&amp;A</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5"/>
            <a:ext cx="11029615" cy="4458843"/>
          </a:xfrm>
        </p:spPr>
        <p:txBody>
          <a:bodyPr>
            <a:normAutofit/>
          </a:bodyPr>
          <a:lstStyle/>
          <a:p>
            <a:r>
              <a:rPr lang="en-US" dirty="0"/>
              <a:t>See you guys on Thurs.</a:t>
            </a:r>
            <a:endParaRPr lang="en-US" b="1" i="1" dirty="0"/>
          </a:p>
          <a:p>
            <a:pPr marL="324000" lvl="1" indent="0">
              <a:buNone/>
            </a:pPr>
            <a:endParaRPr lang="en-US" dirty="0"/>
          </a:p>
        </p:txBody>
      </p:sp>
      <p:sp>
        <p:nvSpPr>
          <p:cNvPr id="4" name="Slide Number Placeholder 3">
            <a:extLst>
              <a:ext uri="{FF2B5EF4-FFF2-40B4-BE49-F238E27FC236}">
                <a16:creationId xmlns:a16="http://schemas.microsoft.com/office/drawing/2014/main" id="{942B7CD3-B891-40DA-A5D4-110BD3FF3EBE}"/>
              </a:ext>
            </a:extLst>
          </p:cNvPr>
          <p:cNvSpPr>
            <a:spLocks noGrp="1"/>
          </p:cNvSpPr>
          <p:nvPr>
            <p:ph type="sldNum" sz="quarter" idx="12"/>
          </p:nvPr>
        </p:nvSpPr>
        <p:spPr/>
        <p:txBody>
          <a:bodyPr/>
          <a:lstStyle/>
          <a:p>
            <a:fld id="{7128DA7F-F6FE-453F-B8BB-1900E7257DA6}" type="slidenum">
              <a:rPr lang="en-US" smtClean="0"/>
              <a:t>47</a:t>
            </a:fld>
            <a:endParaRPr lang="en-US" dirty="0"/>
          </a:p>
        </p:txBody>
      </p:sp>
    </p:spTree>
    <p:extLst>
      <p:ext uri="{BB962C8B-B14F-4D97-AF65-F5344CB8AC3E}">
        <p14:creationId xmlns:p14="http://schemas.microsoft.com/office/powerpoint/2010/main" val="26055805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192340-43D0-7EA3-F5F4-1E372B1B7F9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3D473F1-167F-4B64-6522-042C12969DF2}"/>
              </a:ext>
            </a:extLst>
          </p:cNvPr>
          <p:cNvSpPr>
            <a:spLocks noGrp="1"/>
          </p:cNvSpPr>
          <p:nvPr>
            <p:ph type="title"/>
          </p:nvPr>
        </p:nvSpPr>
        <p:spPr>
          <a:xfrm>
            <a:off x="581192" y="702156"/>
            <a:ext cx="11029616" cy="1013800"/>
          </a:xfrm>
        </p:spPr>
        <p:txBody>
          <a:bodyPr vert="horz" lIns="91440" tIns="45720" rIns="91440" bIns="45720" rtlCol="0" anchor="b">
            <a:normAutofit/>
          </a:bodyPr>
          <a:lstStyle/>
          <a:p>
            <a:pPr>
              <a:lnSpc>
                <a:spcPct val="90000"/>
              </a:lnSpc>
            </a:pPr>
            <a:r>
              <a:rPr lang="en-US" dirty="0"/>
              <a:t>PV Formula to Value a Bond</a:t>
            </a:r>
          </a:p>
        </p:txBody>
      </p:sp>
      <p:sp>
        <p:nvSpPr>
          <p:cNvPr id="4" name="Slide Number Placeholder 3">
            <a:extLst>
              <a:ext uri="{FF2B5EF4-FFF2-40B4-BE49-F238E27FC236}">
                <a16:creationId xmlns:a16="http://schemas.microsoft.com/office/drawing/2014/main" id="{0651E3D6-13B9-C827-FC23-FDBA06354CCE}"/>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5</a:t>
            </a:fld>
            <a:endParaRPr lang="en-US" dirty="0"/>
          </a:p>
        </p:txBody>
      </p:sp>
      <p:sp>
        <p:nvSpPr>
          <p:cNvPr id="10" name="Content Placeholder 2">
            <a:extLst>
              <a:ext uri="{FF2B5EF4-FFF2-40B4-BE49-F238E27FC236}">
                <a16:creationId xmlns:a16="http://schemas.microsoft.com/office/drawing/2014/main" id="{318D8244-E906-B617-D242-011A92E409A7}"/>
              </a:ext>
            </a:extLst>
          </p:cNvPr>
          <p:cNvSpPr>
            <a:spLocks noGrp="1"/>
          </p:cNvSpPr>
          <p:nvPr>
            <p:ph sz="half" idx="1"/>
          </p:nvPr>
        </p:nvSpPr>
        <p:spPr>
          <a:xfrm>
            <a:off x="344184" y="2039591"/>
            <a:ext cx="11362010" cy="1222454"/>
          </a:xfrm>
        </p:spPr>
        <p:txBody>
          <a:bodyPr vert="horz" lIns="91440" tIns="45720" rIns="91440" bIns="45720" rtlCol="0" anchor="ctr">
            <a:noAutofit/>
          </a:bodyPr>
          <a:lstStyle/>
          <a:p>
            <a:r>
              <a:rPr lang="en-US" sz="1900" dirty="0"/>
              <a:t>Example: France</a:t>
            </a:r>
          </a:p>
          <a:p>
            <a:pPr lvl="1"/>
            <a:r>
              <a:rPr lang="en-US" sz="1900" dirty="0"/>
              <a:t>In October 2025, you purchase 100 euros of bonds in France that pay a 4.25% coupon </a:t>
            </a:r>
            <a:r>
              <a:rPr lang="en-US" sz="1900" i="1" dirty="0"/>
              <a:t>every year</a:t>
            </a:r>
            <a:r>
              <a:rPr lang="en-US" sz="1900" dirty="0"/>
              <a:t>. If the bond matures in 2029 and the YTM (yield to maturity) is 0.15%, what is the value of the bond?</a:t>
            </a:r>
          </a:p>
        </p:txBody>
      </p:sp>
      <p:graphicFrame>
        <p:nvGraphicFramePr>
          <p:cNvPr id="3" name="Object 2">
            <a:extLst>
              <a:ext uri="{FF2B5EF4-FFF2-40B4-BE49-F238E27FC236}">
                <a16:creationId xmlns:a16="http://schemas.microsoft.com/office/drawing/2014/main" id="{CDC9D692-A546-C5F5-2EA5-F78D598D6AD0}"/>
              </a:ext>
            </a:extLst>
          </p:cNvPr>
          <p:cNvGraphicFramePr>
            <a:graphicFrameLocks noChangeAspect="1"/>
          </p:cNvGraphicFramePr>
          <p:nvPr>
            <p:extLst>
              <p:ext uri="{D42A27DB-BD31-4B8C-83A1-F6EECF244321}">
                <p14:modId xmlns:p14="http://schemas.microsoft.com/office/powerpoint/2010/main" val="3586022163"/>
              </p:ext>
            </p:extLst>
          </p:nvPr>
        </p:nvGraphicFramePr>
        <p:xfrm>
          <a:off x="3028214" y="3516121"/>
          <a:ext cx="6135571" cy="857939"/>
        </p:xfrm>
        <a:graphic>
          <a:graphicData uri="http://schemas.openxmlformats.org/presentationml/2006/ole">
            <mc:AlternateContent xmlns:mc="http://schemas.openxmlformats.org/markup-compatibility/2006">
              <mc:Choice xmlns:v="urn:schemas-microsoft-com:vml" Requires="v">
                <p:oleObj name="Equation" r:id="rId3" imgW="2997000" imgH="419040" progId="Equation.DSMT4">
                  <p:embed/>
                </p:oleObj>
              </mc:Choice>
              <mc:Fallback>
                <p:oleObj name="Equation" r:id="rId3" imgW="2997000" imgH="419040" progId="Equation.DSMT4">
                  <p:embed/>
                  <p:pic>
                    <p:nvPicPr>
                      <p:cNvPr id="5" name="Object 4">
                        <a:extLst>
                          <a:ext uri="{FF2B5EF4-FFF2-40B4-BE49-F238E27FC236}">
                            <a16:creationId xmlns:a16="http://schemas.microsoft.com/office/drawing/2014/main" id="{330C455D-D845-0DAA-183F-ED7AE0872E9E}"/>
                          </a:ext>
                        </a:extLst>
                      </p:cNvPr>
                      <p:cNvPicPr/>
                      <p:nvPr/>
                    </p:nvPicPr>
                    <p:blipFill>
                      <a:blip r:embed="rId4"/>
                      <a:stretch>
                        <a:fillRect/>
                      </a:stretch>
                    </p:blipFill>
                    <p:spPr>
                      <a:xfrm>
                        <a:off x="3028214" y="3516121"/>
                        <a:ext cx="6135571" cy="857939"/>
                      </a:xfrm>
                      <a:prstGeom prst="rect">
                        <a:avLst/>
                      </a:prstGeom>
                    </p:spPr>
                  </p:pic>
                </p:oleObj>
              </mc:Fallback>
            </mc:AlternateContent>
          </a:graphicData>
        </a:graphic>
      </p:graphicFrame>
      <p:graphicFrame>
        <p:nvGraphicFramePr>
          <p:cNvPr id="7" name="Object 6">
            <a:extLst>
              <a:ext uri="{FF2B5EF4-FFF2-40B4-BE49-F238E27FC236}">
                <a16:creationId xmlns:a16="http://schemas.microsoft.com/office/drawing/2014/main" id="{79C636AC-DD9A-C6CD-E24F-AAA6B6C78300}"/>
              </a:ext>
            </a:extLst>
          </p:cNvPr>
          <p:cNvGraphicFramePr>
            <a:graphicFrameLocks noChangeAspect="1"/>
          </p:cNvGraphicFramePr>
          <p:nvPr>
            <p:extLst>
              <p:ext uri="{D42A27DB-BD31-4B8C-83A1-F6EECF244321}">
                <p14:modId xmlns:p14="http://schemas.microsoft.com/office/powerpoint/2010/main" val="1792724397"/>
              </p:ext>
            </p:extLst>
          </p:nvPr>
        </p:nvGraphicFramePr>
        <p:xfrm>
          <a:off x="3497263" y="4595626"/>
          <a:ext cx="1404937" cy="365125"/>
        </p:xfrm>
        <a:graphic>
          <a:graphicData uri="http://schemas.openxmlformats.org/presentationml/2006/ole">
            <mc:AlternateContent xmlns:mc="http://schemas.openxmlformats.org/markup-compatibility/2006">
              <mc:Choice xmlns:v="urn:schemas-microsoft-com:vml" Requires="v">
                <p:oleObj name="Equation" r:id="rId5" imgW="685800" imgH="177480" progId="Equation.DSMT4">
                  <p:embed/>
                </p:oleObj>
              </mc:Choice>
              <mc:Fallback>
                <p:oleObj name="Equation" r:id="rId5" imgW="685800" imgH="177480" progId="Equation.DSMT4">
                  <p:embed/>
                  <p:pic>
                    <p:nvPicPr>
                      <p:cNvPr id="7" name="Object 6">
                        <a:extLst>
                          <a:ext uri="{FF2B5EF4-FFF2-40B4-BE49-F238E27FC236}">
                            <a16:creationId xmlns:a16="http://schemas.microsoft.com/office/drawing/2014/main" id="{5A7E58EC-4333-1EF2-7EC7-4279D9720AA7}"/>
                          </a:ext>
                        </a:extLst>
                      </p:cNvPr>
                      <p:cNvPicPr/>
                      <p:nvPr/>
                    </p:nvPicPr>
                    <p:blipFill>
                      <a:blip r:embed="rId6"/>
                      <a:stretch>
                        <a:fillRect/>
                      </a:stretch>
                    </p:blipFill>
                    <p:spPr>
                      <a:xfrm>
                        <a:off x="3497263" y="4595626"/>
                        <a:ext cx="1404937" cy="365125"/>
                      </a:xfrm>
                      <a:prstGeom prst="rect">
                        <a:avLst/>
                      </a:prstGeom>
                    </p:spPr>
                  </p:pic>
                </p:oleObj>
              </mc:Fallback>
            </mc:AlternateContent>
          </a:graphicData>
        </a:graphic>
      </p:graphicFrame>
    </p:spTree>
    <p:extLst>
      <p:ext uri="{BB962C8B-B14F-4D97-AF65-F5344CB8AC3E}">
        <p14:creationId xmlns:p14="http://schemas.microsoft.com/office/powerpoint/2010/main" val="20606544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F0BFF6-7B4B-DDA8-591C-CB7A2654B5F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6E84DE7-D668-EA2E-57F2-40C40981657D}"/>
              </a:ext>
            </a:extLst>
          </p:cNvPr>
          <p:cNvSpPr>
            <a:spLocks noGrp="1"/>
          </p:cNvSpPr>
          <p:nvPr>
            <p:ph type="title"/>
          </p:nvPr>
        </p:nvSpPr>
        <p:spPr>
          <a:xfrm>
            <a:off x="581192" y="702156"/>
            <a:ext cx="11029616" cy="1013800"/>
          </a:xfrm>
        </p:spPr>
        <p:txBody>
          <a:bodyPr vert="horz" lIns="91440" tIns="45720" rIns="91440" bIns="45720" rtlCol="0" anchor="b">
            <a:normAutofit/>
          </a:bodyPr>
          <a:lstStyle/>
          <a:p>
            <a:pPr>
              <a:lnSpc>
                <a:spcPct val="90000"/>
              </a:lnSpc>
            </a:pPr>
            <a:r>
              <a:rPr lang="en-US" dirty="0"/>
              <a:t>PV Formula to Value a Bond</a:t>
            </a:r>
          </a:p>
        </p:txBody>
      </p:sp>
      <p:sp>
        <p:nvSpPr>
          <p:cNvPr id="4" name="Slide Number Placeholder 3">
            <a:extLst>
              <a:ext uri="{FF2B5EF4-FFF2-40B4-BE49-F238E27FC236}">
                <a16:creationId xmlns:a16="http://schemas.microsoft.com/office/drawing/2014/main" id="{46DC4D08-8D17-0567-E5F4-EB105818619F}"/>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6</a:t>
            </a:fld>
            <a:endParaRPr lang="en-US" dirty="0"/>
          </a:p>
        </p:txBody>
      </p:sp>
      <p:sp>
        <p:nvSpPr>
          <p:cNvPr id="10" name="Content Placeholder 2">
            <a:extLst>
              <a:ext uri="{FF2B5EF4-FFF2-40B4-BE49-F238E27FC236}">
                <a16:creationId xmlns:a16="http://schemas.microsoft.com/office/drawing/2014/main" id="{D5401C71-3A88-6132-763B-49267DF0ECFA}"/>
              </a:ext>
            </a:extLst>
          </p:cNvPr>
          <p:cNvSpPr>
            <a:spLocks noGrp="1"/>
          </p:cNvSpPr>
          <p:nvPr>
            <p:ph sz="half" idx="1"/>
          </p:nvPr>
        </p:nvSpPr>
        <p:spPr>
          <a:xfrm>
            <a:off x="344184" y="2039590"/>
            <a:ext cx="11362010" cy="1448485"/>
          </a:xfrm>
        </p:spPr>
        <p:txBody>
          <a:bodyPr vert="horz" lIns="91440" tIns="45720" rIns="91440" bIns="45720" rtlCol="0" anchor="ctr">
            <a:noAutofit/>
          </a:bodyPr>
          <a:lstStyle/>
          <a:p>
            <a:r>
              <a:rPr lang="en-US" sz="1900" dirty="0"/>
              <a:t>Recall the formula for computing annuities.</a:t>
            </a:r>
          </a:p>
          <a:p>
            <a:pPr lvl="1"/>
            <a:r>
              <a:rPr lang="en-US" sz="1800" dirty="0"/>
              <a:t>Coupons are paid every period, while the principal is only paid in the last period.</a:t>
            </a:r>
          </a:p>
          <a:p>
            <a:r>
              <a:rPr lang="en-US" sz="1900" dirty="0"/>
              <a:t>PV (bond) = PV (annuity of coupons) + PV (principal)</a:t>
            </a:r>
          </a:p>
        </p:txBody>
      </p:sp>
      <p:graphicFrame>
        <p:nvGraphicFramePr>
          <p:cNvPr id="5" name="Object 4">
            <a:extLst>
              <a:ext uri="{FF2B5EF4-FFF2-40B4-BE49-F238E27FC236}">
                <a16:creationId xmlns:a16="http://schemas.microsoft.com/office/drawing/2014/main" id="{86A83C82-A979-545B-A973-41C637C3663E}"/>
              </a:ext>
            </a:extLst>
          </p:cNvPr>
          <p:cNvGraphicFramePr>
            <a:graphicFrameLocks noChangeAspect="1"/>
          </p:cNvGraphicFramePr>
          <p:nvPr>
            <p:extLst>
              <p:ext uri="{D42A27DB-BD31-4B8C-83A1-F6EECF244321}">
                <p14:modId xmlns:p14="http://schemas.microsoft.com/office/powerpoint/2010/main" val="1587910814"/>
              </p:ext>
            </p:extLst>
          </p:nvPr>
        </p:nvGraphicFramePr>
        <p:xfrm>
          <a:off x="2074181" y="3679506"/>
          <a:ext cx="6424612" cy="484188"/>
        </p:xfrm>
        <a:graphic>
          <a:graphicData uri="http://schemas.openxmlformats.org/presentationml/2006/ole">
            <mc:AlternateContent xmlns:mc="http://schemas.openxmlformats.org/markup-compatibility/2006">
              <mc:Choice xmlns:v="urn:schemas-microsoft-com:vml" Requires="v">
                <p:oleObj name="Equation" r:id="rId3" imgW="3365280" imgH="253800" progId="Equation.DSMT4">
                  <p:embed/>
                </p:oleObj>
              </mc:Choice>
              <mc:Fallback>
                <p:oleObj name="Equation" r:id="rId3" imgW="3365280" imgH="253800" progId="Equation.DSMT4">
                  <p:embed/>
                  <p:pic>
                    <p:nvPicPr>
                      <p:cNvPr id="3" name="Object 2">
                        <a:extLst>
                          <a:ext uri="{FF2B5EF4-FFF2-40B4-BE49-F238E27FC236}">
                            <a16:creationId xmlns:a16="http://schemas.microsoft.com/office/drawing/2014/main" id="{F6D9E462-49C3-B2BC-F14F-F9C2D1A97022}"/>
                          </a:ext>
                        </a:extLst>
                      </p:cNvPr>
                      <p:cNvPicPr/>
                      <p:nvPr/>
                    </p:nvPicPr>
                    <p:blipFill>
                      <a:blip r:embed="rId4"/>
                      <a:stretch>
                        <a:fillRect/>
                      </a:stretch>
                    </p:blipFill>
                    <p:spPr>
                      <a:xfrm>
                        <a:off x="2074181" y="3679506"/>
                        <a:ext cx="6424612" cy="484188"/>
                      </a:xfrm>
                      <a:prstGeom prst="rect">
                        <a:avLst/>
                      </a:prstGeom>
                    </p:spPr>
                  </p:pic>
                </p:oleObj>
              </mc:Fallback>
            </mc:AlternateContent>
          </a:graphicData>
        </a:graphic>
      </p:graphicFrame>
      <p:graphicFrame>
        <p:nvGraphicFramePr>
          <p:cNvPr id="6" name="Object 5">
            <a:extLst>
              <a:ext uri="{FF2B5EF4-FFF2-40B4-BE49-F238E27FC236}">
                <a16:creationId xmlns:a16="http://schemas.microsoft.com/office/drawing/2014/main" id="{B35D24FC-3273-8F99-1856-D5FF77E456A1}"/>
              </a:ext>
            </a:extLst>
          </p:cNvPr>
          <p:cNvGraphicFramePr>
            <a:graphicFrameLocks noChangeAspect="1"/>
          </p:cNvGraphicFramePr>
          <p:nvPr>
            <p:extLst>
              <p:ext uri="{D42A27DB-BD31-4B8C-83A1-F6EECF244321}">
                <p14:modId xmlns:p14="http://schemas.microsoft.com/office/powerpoint/2010/main" val="486023140"/>
              </p:ext>
            </p:extLst>
          </p:nvPr>
        </p:nvGraphicFramePr>
        <p:xfrm>
          <a:off x="3303918" y="4338319"/>
          <a:ext cx="6643688" cy="1066800"/>
        </p:xfrm>
        <a:graphic>
          <a:graphicData uri="http://schemas.openxmlformats.org/presentationml/2006/ole">
            <mc:AlternateContent xmlns:mc="http://schemas.openxmlformats.org/markup-compatibility/2006">
              <mc:Choice xmlns:v="urn:schemas-microsoft-com:vml" Requires="v">
                <p:oleObj name="Equation" r:id="rId5" imgW="3479760" imgH="558720" progId="Equation.DSMT4">
                  <p:embed/>
                </p:oleObj>
              </mc:Choice>
              <mc:Fallback>
                <p:oleObj name="Equation" r:id="rId5" imgW="3479760" imgH="558720" progId="Equation.DSMT4">
                  <p:embed/>
                  <p:pic>
                    <p:nvPicPr>
                      <p:cNvPr id="4" name="Object 3">
                        <a:extLst>
                          <a:ext uri="{FF2B5EF4-FFF2-40B4-BE49-F238E27FC236}">
                            <a16:creationId xmlns:a16="http://schemas.microsoft.com/office/drawing/2014/main" id="{E17B1064-0FE4-093E-4AD5-B12BCE73EBA1}"/>
                          </a:ext>
                        </a:extLst>
                      </p:cNvPr>
                      <p:cNvPicPr/>
                      <p:nvPr/>
                    </p:nvPicPr>
                    <p:blipFill>
                      <a:blip r:embed="rId6"/>
                      <a:stretch>
                        <a:fillRect/>
                      </a:stretch>
                    </p:blipFill>
                    <p:spPr>
                      <a:xfrm>
                        <a:off x="3303918" y="4338319"/>
                        <a:ext cx="6643688" cy="1066800"/>
                      </a:xfrm>
                      <a:prstGeom prst="rect">
                        <a:avLst/>
                      </a:prstGeom>
                    </p:spPr>
                  </p:pic>
                </p:oleObj>
              </mc:Fallback>
            </mc:AlternateContent>
          </a:graphicData>
        </a:graphic>
      </p:graphicFrame>
      <p:graphicFrame>
        <p:nvGraphicFramePr>
          <p:cNvPr id="8" name="Object 7">
            <a:extLst>
              <a:ext uri="{FF2B5EF4-FFF2-40B4-BE49-F238E27FC236}">
                <a16:creationId xmlns:a16="http://schemas.microsoft.com/office/drawing/2014/main" id="{C6287488-AB34-7425-682C-3D9236362154}"/>
              </a:ext>
            </a:extLst>
          </p:cNvPr>
          <p:cNvGraphicFramePr>
            <a:graphicFrameLocks noChangeAspect="1"/>
          </p:cNvGraphicFramePr>
          <p:nvPr>
            <p:extLst>
              <p:ext uri="{D42A27DB-BD31-4B8C-83A1-F6EECF244321}">
                <p14:modId xmlns:p14="http://schemas.microsoft.com/office/powerpoint/2010/main" val="3235962196"/>
              </p:ext>
            </p:extLst>
          </p:nvPr>
        </p:nvGraphicFramePr>
        <p:xfrm>
          <a:off x="3303918" y="5579744"/>
          <a:ext cx="1309449" cy="339486"/>
        </p:xfrm>
        <a:graphic>
          <a:graphicData uri="http://schemas.openxmlformats.org/presentationml/2006/ole">
            <mc:AlternateContent xmlns:mc="http://schemas.openxmlformats.org/markup-compatibility/2006">
              <mc:Choice xmlns:v="urn:schemas-microsoft-com:vml" Requires="v">
                <p:oleObj name="Equation" r:id="rId7" imgW="685800" imgH="177480" progId="Equation.DSMT4">
                  <p:embed/>
                </p:oleObj>
              </mc:Choice>
              <mc:Fallback>
                <p:oleObj name="Equation" r:id="rId7" imgW="685800" imgH="177480" progId="Equation.DSMT4">
                  <p:embed/>
                  <p:pic>
                    <p:nvPicPr>
                      <p:cNvPr id="8" name="Object 7">
                        <a:extLst>
                          <a:ext uri="{FF2B5EF4-FFF2-40B4-BE49-F238E27FC236}">
                            <a16:creationId xmlns:a16="http://schemas.microsoft.com/office/drawing/2014/main" id="{D6764BDA-F6F2-4B5F-80DF-F49AE75D103C}"/>
                          </a:ext>
                        </a:extLst>
                      </p:cNvPr>
                      <p:cNvPicPr/>
                      <p:nvPr/>
                    </p:nvPicPr>
                    <p:blipFill>
                      <a:blip r:embed="rId8"/>
                      <a:stretch>
                        <a:fillRect/>
                      </a:stretch>
                    </p:blipFill>
                    <p:spPr>
                      <a:xfrm>
                        <a:off x="3303918" y="5579744"/>
                        <a:ext cx="1309449" cy="339486"/>
                      </a:xfrm>
                      <a:prstGeom prst="rect">
                        <a:avLst/>
                      </a:prstGeom>
                    </p:spPr>
                  </p:pic>
                </p:oleObj>
              </mc:Fallback>
            </mc:AlternateContent>
          </a:graphicData>
        </a:graphic>
      </p:graphicFrame>
    </p:spTree>
    <p:extLst>
      <p:ext uri="{BB962C8B-B14F-4D97-AF65-F5344CB8AC3E}">
        <p14:creationId xmlns:p14="http://schemas.microsoft.com/office/powerpoint/2010/main" val="625454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435908-C761-121C-B113-4DBF2344497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9D0E934-ADB6-F2A2-A302-D4CDA96994CD}"/>
              </a:ext>
            </a:extLst>
          </p:cNvPr>
          <p:cNvSpPr>
            <a:spLocks noGrp="1"/>
          </p:cNvSpPr>
          <p:nvPr>
            <p:ph type="title"/>
          </p:nvPr>
        </p:nvSpPr>
        <p:spPr>
          <a:xfrm>
            <a:off x="581192" y="702156"/>
            <a:ext cx="11029616" cy="1013800"/>
          </a:xfrm>
        </p:spPr>
        <p:txBody>
          <a:bodyPr vert="horz" lIns="91440" tIns="45720" rIns="91440" bIns="45720" rtlCol="0" anchor="b">
            <a:normAutofit/>
          </a:bodyPr>
          <a:lstStyle/>
          <a:p>
            <a:pPr>
              <a:lnSpc>
                <a:spcPct val="90000"/>
              </a:lnSpc>
            </a:pPr>
            <a:r>
              <a:rPr lang="en-US" dirty="0"/>
              <a:t>PV Formula to Value a Bond</a:t>
            </a:r>
          </a:p>
        </p:txBody>
      </p:sp>
      <p:sp>
        <p:nvSpPr>
          <p:cNvPr id="4" name="Slide Number Placeholder 3">
            <a:extLst>
              <a:ext uri="{FF2B5EF4-FFF2-40B4-BE49-F238E27FC236}">
                <a16:creationId xmlns:a16="http://schemas.microsoft.com/office/drawing/2014/main" id="{5C5BA072-C23A-0F95-0A5D-99A7D5331845}"/>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7</a:t>
            </a:fld>
            <a:endParaRPr lang="en-US" dirty="0"/>
          </a:p>
        </p:txBody>
      </p:sp>
      <p:sp>
        <p:nvSpPr>
          <p:cNvPr id="10" name="Content Placeholder 2">
            <a:extLst>
              <a:ext uri="{FF2B5EF4-FFF2-40B4-BE49-F238E27FC236}">
                <a16:creationId xmlns:a16="http://schemas.microsoft.com/office/drawing/2014/main" id="{0D53F801-B4CB-407B-E450-D02BBDAA4447}"/>
              </a:ext>
            </a:extLst>
          </p:cNvPr>
          <p:cNvSpPr>
            <a:spLocks noGrp="1"/>
          </p:cNvSpPr>
          <p:nvPr>
            <p:ph sz="half" idx="1"/>
          </p:nvPr>
        </p:nvSpPr>
        <p:spPr>
          <a:xfrm>
            <a:off x="414995" y="2006959"/>
            <a:ext cx="11362010" cy="2282502"/>
          </a:xfrm>
        </p:spPr>
        <p:txBody>
          <a:bodyPr vert="horz" lIns="91440" tIns="45720" rIns="91440" bIns="45720" rtlCol="0" anchor="ctr">
            <a:noAutofit/>
          </a:bodyPr>
          <a:lstStyle/>
          <a:p>
            <a:r>
              <a:rPr lang="en-US" sz="1900" dirty="0"/>
              <a:t>Example: If today is October 1, 2025, what is the value of the following bond? An IBM bond pays $115 every September 30 for 5 years. In September 2030, it pays an additional $1,000 and retires the bond. The bond is rated AAA (WSJ AAA YTM is 7.5%).</a:t>
            </a:r>
          </a:p>
        </p:txBody>
      </p:sp>
      <p:graphicFrame>
        <p:nvGraphicFramePr>
          <p:cNvPr id="5" name="Object 4">
            <a:extLst>
              <a:ext uri="{FF2B5EF4-FFF2-40B4-BE49-F238E27FC236}">
                <a16:creationId xmlns:a16="http://schemas.microsoft.com/office/drawing/2014/main" id="{6A4FE83D-B5A2-4F38-9BF2-698241D69A9E}"/>
              </a:ext>
            </a:extLst>
          </p:cNvPr>
          <p:cNvGraphicFramePr>
            <a:graphicFrameLocks noChangeAspect="1"/>
          </p:cNvGraphicFramePr>
          <p:nvPr>
            <p:extLst>
              <p:ext uri="{D42A27DB-BD31-4B8C-83A1-F6EECF244321}">
                <p14:modId xmlns:p14="http://schemas.microsoft.com/office/powerpoint/2010/main" val="831607059"/>
              </p:ext>
            </p:extLst>
          </p:nvPr>
        </p:nvGraphicFramePr>
        <p:xfrm>
          <a:off x="3067050" y="3843683"/>
          <a:ext cx="6057900" cy="806450"/>
        </p:xfrm>
        <a:graphic>
          <a:graphicData uri="http://schemas.openxmlformats.org/presentationml/2006/ole">
            <mc:AlternateContent xmlns:mc="http://schemas.openxmlformats.org/markup-compatibility/2006">
              <mc:Choice xmlns:v="urn:schemas-microsoft-com:vml" Requires="v">
                <p:oleObj name="Equation" r:id="rId3" imgW="2958840" imgH="393480" progId="Equation.DSMT4">
                  <p:embed/>
                </p:oleObj>
              </mc:Choice>
              <mc:Fallback>
                <p:oleObj name="Equation" r:id="rId3" imgW="2958840" imgH="393480" progId="Equation.DSMT4">
                  <p:embed/>
                  <p:pic>
                    <p:nvPicPr>
                      <p:cNvPr id="3" name="Object 2">
                        <a:extLst>
                          <a:ext uri="{FF2B5EF4-FFF2-40B4-BE49-F238E27FC236}">
                            <a16:creationId xmlns:a16="http://schemas.microsoft.com/office/drawing/2014/main" id="{AD3E5D53-DD04-5978-A1C8-AE81080A6C26}"/>
                          </a:ext>
                        </a:extLst>
                      </p:cNvPr>
                      <p:cNvPicPr/>
                      <p:nvPr/>
                    </p:nvPicPr>
                    <p:blipFill>
                      <a:blip r:embed="rId4"/>
                      <a:stretch>
                        <a:fillRect/>
                      </a:stretch>
                    </p:blipFill>
                    <p:spPr>
                      <a:xfrm>
                        <a:off x="3067050" y="3843683"/>
                        <a:ext cx="6057900" cy="806450"/>
                      </a:xfrm>
                      <a:prstGeom prst="rect">
                        <a:avLst/>
                      </a:prstGeom>
                    </p:spPr>
                  </p:pic>
                </p:oleObj>
              </mc:Fallback>
            </mc:AlternateContent>
          </a:graphicData>
        </a:graphic>
      </p:graphicFrame>
      <p:graphicFrame>
        <p:nvGraphicFramePr>
          <p:cNvPr id="6" name="Object 5">
            <a:extLst>
              <a:ext uri="{FF2B5EF4-FFF2-40B4-BE49-F238E27FC236}">
                <a16:creationId xmlns:a16="http://schemas.microsoft.com/office/drawing/2014/main" id="{81A29939-A279-57FD-3D08-9F2D2760BC84}"/>
              </a:ext>
            </a:extLst>
          </p:cNvPr>
          <p:cNvGraphicFramePr>
            <a:graphicFrameLocks noChangeAspect="1"/>
          </p:cNvGraphicFramePr>
          <p:nvPr>
            <p:extLst>
              <p:ext uri="{D42A27DB-BD31-4B8C-83A1-F6EECF244321}">
                <p14:modId xmlns:p14="http://schemas.microsoft.com/office/powerpoint/2010/main" val="227176733"/>
              </p:ext>
            </p:extLst>
          </p:nvPr>
        </p:nvGraphicFramePr>
        <p:xfrm>
          <a:off x="3595313" y="4852477"/>
          <a:ext cx="1535113" cy="365125"/>
        </p:xfrm>
        <a:graphic>
          <a:graphicData uri="http://schemas.openxmlformats.org/presentationml/2006/ole">
            <mc:AlternateContent xmlns:mc="http://schemas.openxmlformats.org/markup-compatibility/2006">
              <mc:Choice xmlns:v="urn:schemas-microsoft-com:vml" Requires="v">
                <p:oleObj name="Equation" r:id="rId5" imgW="749160" imgH="177480" progId="Equation.DSMT4">
                  <p:embed/>
                </p:oleObj>
              </mc:Choice>
              <mc:Fallback>
                <p:oleObj name="Equation" r:id="rId5" imgW="749160" imgH="177480" progId="Equation.DSMT4">
                  <p:embed/>
                  <p:pic>
                    <p:nvPicPr>
                      <p:cNvPr id="4" name="Object 3">
                        <a:extLst>
                          <a:ext uri="{FF2B5EF4-FFF2-40B4-BE49-F238E27FC236}">
                            <a16:creationId xmlns:a16="http://schemas.microsoft.com/office/drawing/2014/main" id="{FE28C28F-835E-E718-3B65-483871B848BE}"/>
                          </a:ext>
                        </a:extLst>
                      </p:cNvPr>
                      <p:cNvPicPr/>
                      <p:nvPr/>
                    </p:nvPicPr>
                    <p:blipFill>
                      <a:blip r:embed="rId6"/>
                      <a:stretch>
                        <a:fillRect/>
                      </a:stretch>
                    </p:blipFill>
                    <p:spPr>
                      <a:xfrm>
                        <a:off x="3595313" y="4852477"/>
                        <a:ext cx="1535113" cy="365125"/>
                      </a:xfrm>
                      <a:prstGeom prst="rect">
                        <a:avLst/>
                      </a:prstGeom>
                    </p:spPr>
                  </p:pic>
                </p:oleObj>
              </mc:Fallback>
            </mc:AlternateContent>
          </a:graphicData>
        </a:graphic>
      </p:graphicFrame>
      <p:sp>
        <p:nvSpPr>
          <p:cNvPr id="3" name="TextBox 2">
            <a:extLst>
              <a:ext uri="{FF2B5EF4-FFF2-40B4-BE49-F238E27FC236}">
                <a16:creationId xmlns:a16="http://schemas.microsoft.com/office/drawing/2014/main" id="{B7FCB626-7C0E-F4C3-7EBC-4F3B0E9FDA70}"/>
              </a:ext>
            </a:extLst>
          </p:cNvPr>
          <p:cNvSpPr txBox="1"/>
          <p:nvPr/>
        </p:nvSpPr>
        <p:spPr>
          <a:xfrm>
            <a:off x="5637944" y="2971800"/>
            <a:ext cx="65" cy="276999"/>
          </a:xfrm>
          <a:prstGeom prst="rect">
            <a:avLst/>
          </a:prstGeom>
          <a:noFill/>
        </p:spPr>
        <p:txBody>
          <a:bodyPr wrap="none" lIns="0" tIns="0" rIns="0" bIns="0" rtlCol="0">
            <a:spAutoFit/>
          </a:bodyPr>
          <a:lstStyle/>
          <a:p>
            <a:endParaRPr lang="en-SG" dirty="0"/>
          </a:p>
        </p:txBody>
      </p:sp>
      <mc:AlternateContent xmlns:mc="http://schemas.openxmlformats.org/markup-compatibility/2006">
        <mc:Choice xmlns:a14="http://schemas.microsoft.com/office/drawing/2010/main" Requires="a14">
          <p:sp>
            <p:nvSpPr>
              <p:cNvPr id="7" name="TextBox 6">
                <a:extLst>
                  <a:ext uri="{FF2B5EF4-FFF2-40B4-BE49-F238E27FC236}">
                    <a16:creationId xmlns:a16="http://schemas.microsoft.com/office/drawing/2014/main" id="{258CDD10-1509-0639-BEA0-6EAE28B09E02}"/>
                  </a:ext>
                </a:extLst>
              </p:cNvPr>
              <p:cNvSpPr txBox="1"/>
              <p:nvPr/>
            </p:nvSpPr>
            <p:spPr>
              <a:xfrm>
                <a:off x="8537827" y="3827295"/>
                <a:ext cx="2445248" cy="693844"/>
              </a:xfrm>
              <a:prstGeom prst="rect">
                <a:avLst/>
              </a:prstGeom>
              <a:noFill/>
            </p:spPr>
            <p:txBody>
              <a:bodyPr wrap="square" lIns="0" tIns="0" rIns="0" bIns="0" rtlCol="0">
                <a:spAutoFit/>
              </a:bodyPr>
              <a:lstStyle/>
              <a:p>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m:t>
                      </m:r>
                      <m:f>
                        <m:fPr>
                          <m:ctrlPr>
                            <a:rPr lang="en-US" sz="2400" b="0" i="1" smtClean="0">
                              <a:latin typeface="Cambria Math" panose="02040503050406030204" pitchFamily="18" charset="0"/>
                            </a:rPr>
                          </m:ctrlPr>
                        </m:fPr>
                        <m:num>
                          <m:r>
                            <a:rPr lang="en-US" sz="2400" b="0" i="1" smtClean="0">
                              <a:latin typeface="Cambria Math" panose="02040503050406030204" pitchFamily="18" charset="0"/>
                            </a:rPr>
                            <m:t>1000</m:t>
                          </m:r>
                        </m:num>
                        <m:den>
                          <m:sSup>
                            <m:sSupPr>
                              <m:ctrlPr>
                                <a:rPr lang="en-US" sz="2400" b="0" i="1" smtClean="0">
                                  <a:latin typeface="Cambria Math" panose="02040503050406030204" pitchFamily="18" charset="0"/>
                                </a:rPr>
                              </m:ctrlPr>
                            </m:sSupPr>
                            <m:e>
                              <m:r>
                                <a:rPr lang="en-US" sz="2400" b="0" i="1" smtClean="0">
                                  <a:latin typeface="Cambria Math" panose="02040503050406030204" pitchFamily="18" charset="0"/>
                                </a:rPr>
                                <m:t>1.075</m:t>
                              </m:r>
                            </m:e>
                            <m:sup>
                              <m:r>
                                <a:rPr lang="en-US" sz="2400" b="0" i="1" smtClean="0">
                                  <a:latin typeface="Cambria Math" panose="02040503050406030204" pitchFamily="18" charset="0"/>
                                </a:rPr>
                                <m:t>5</m:t>
                              </m:r>
                            </m:sup>
                          </m:sSup>
                        </m:den>
                      </m:f>
                    </m:oMath>
                  </m:oMathPara>
                </a14:m>
                <a:endParaRPr lang="en-SG" sz="2400" dirty="0"/>
              </a:p>
            </p:txBody>
          </p:sp>
        </mc:Choice>
        <mc:Fallback>
          <p:sp>
            <p:nvSpPr>
              <p:cNvPr id="7" name="TextBox 6">
                <a:extLst>
                  <a:ext uri="{FF2B5EF4-FFF2-40B4-BE49-F238E27FC236}">
                    <a16:creationId xmlns:a16="http://schemas.microsoft.com/office/drawing/2014/main" id="{258CDD10-1509-0639-BEA0-6EAE28B09E02}"/>
                  </a:ext>
                </a:extLst>
              </p:cNvPr>
              <p:cNvSpPr txBox="1">
                <a:spLocks noRot="1" noChangeAspect="1" noMove="1" noResize="1" noEditPoints="1" noAdjustHandles="1" noChangeArrowheads="1" noChangeShapeType="1" noTextEdit="1"/>
              </p:cNvSpPr>
              <p:nvPr/>
            </p:nvSpPr>
            <p:spPr>
              <a:xfrm>
                <a:off x="8537827" y="3827295"/>
                <a:ext cx="2445248" cy="693844"/>
              </a:xfrm>
              <a:prstGeom prst="rect">
                <a:avLst/>
              </a:prstGeom>
              <a:blipFill>
                <a:blip r:embed="rId7"/>
                <a:stretch>
                  <a:fillRect/>
                </a:stretch>
              </a:blipFill>
            </p:spPr>
            <p:txBody>
              <a:bodyPr/>
              <a:lstStyle/>
              <a:p>
                <a:r>
                  <a:rPr lang="en-SG">
                    <a:noFill/>
                  </a:rPr>
                  <a:t> </a:t>
                </a:r>
              </a:p>
            </p:txBody>
          </p:sp>
        </mc:Fallback>
      </mc:AlternateContent>
    </p:spTree>
    <p:extLst>
      <p:ext uri="{BB962C8B-B14F-4D97-AF65-F5344CB8AC3E}">
        <p14:creationId xmlns:p14="http://schemas.microsoft.com/office/powerpoint/2010/main" val="39421400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21EEBF-0EE1-F500-9FAD-CDD4954C7EF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6449A72-E249-476F-AB12-EF5D830FC071}"/>
              </a:ext>
            </a:extLst>
          </p:cNvPr>
          <p:cNvSpPr>
            <a:spLocks noGrp="1"/>
          </p:cNvSpPr>
          <p:nvPr>
            <p:ph type="title"/>
          </p:nvPr>
        </p:nvSpPr>
        <p:spPr>
          <a:xfrm>
            <a:off x="581192" y="702156"/>
            <a:ext cx="11029616" cy="1013800"/>
          </a:xfrm>
        </p:spPr>
        <p:txBody>
          <a:bodyPr vert="horz" lIns="91440" tIns="45720" rIns="91440" bIns="45720" rtlCol="0" anchor="b">
            <a:normAutofit/>
          </a:bodyPr>
          <a:lstStyle/>
          <a:p>
            <a:pPr>
              <a:lnSpc>
                <a:spcPct val="90000"/>
              </a:lnSpc>
            </a:pPr>
            <a:r>
              <a:rPr lang="en-US" dirty="0"/>
              <a:t>PV Formula to Value a Bond</a:t>
            </a:r>
          </a:p>
        </p:txBody>
      </p:sp>
      <p:sp>
        <p:nvSpPr>
          <p:cNvPr id="4" name="Slide Number Placeholder 3">
            <a:extLst>
              <a:ext uri="{FF2B5EF4-FFF2-40B4-BE49-F238E27FC236}">
                <a16:creationId xmlns:a16="http://schemas.microsoft.com/office/drawing/2014/main" id="{20A5C17C-70AE-ECF8-574F-159A524405E0}"/>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8</a:t>
            </a:fld>
            <a:endParaRPr lang="en-US" dirty="0"/>
          </a:p>
        </p:txBody>
      </p:sp>
      <p:sp>
        <p:nvSpPr>
          <p:cNvPr id="8" name="Content Placeholder 2">
            <a:extLst>
              <a:ext uri="{FF2B5EF4-FFF2-40B4-BE49-F238E27FC236}">
                <a16:creationId xmlns:a16="http://schemas.microsoft.com/office/drawing/2014/main" id="{A46E44EC-73A1-DBE5-B010-1AFC8A378285}"/>
              </a:ext>
            </a:extLst>
          </p:cNvPr>
          <p:cNvSpPr txBox="1">
            <a:spLocks/>
          </p:cNvSpPr>
          <p:nvPr/>
        </p:nvSpPr>
        <p:spPr>
          <a:xfrm>
            <a:off x="379035" y="2206546"/>
            <a:ext cx="11362010" cy="1222454"/>
          </a:xfrm>
          <a:prstGeom prst="rect">
            <a:avLst/>
          </a:prstGeom>
        </p:spPr>
        <p:txBody>
          <a:bodyPr vert="horz" lIns="91440" tIns="45720" rIns="91440" bIns="45720" rtlCol="0" anchor="ctr">
            <a:no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r>
              <a:rPr lang="en-US" sz="1900" dirty="0"/>
              <a:t>Example: What is the price of a 7.25% annual coupon bond with a $1,000 face value that matures in 3 years? Assume a required return of 0.35%.</a:t>
            </a:r>
          </a:p>
        </p:txBody>
      </p:sp>
      <p:graphicFrame>
        <p:nvGraphicFramePr>
          <p:cNvPr id="9" name="Object 8">
            <a:extLst>
              <a:ext uri="{FF2B5EF4-FFF2-40B4-BE49-F238E27FC236}">
                <a16:creationId xmlns:a16="http://schemas.microsoft.com/office/drawing/2014/main" id="{8F58380D-515D-457A-0580-853F6C5F4E7D}"/>
              </a:ext>
            </a:extLst>
          </p:cNvPr>
          <p:cNvGraphicFramePr>
            <a:graphicFrameLocks noChangeAspect="1"/>
          </p:cNvGraphicFramePr>
          <p:nvPr>
            <p:extLst>
              <p:ext uri="{D42A27DB-BD31-4B8C-83A1-F6EECF244321}">
                <p14:modId xmlns:p14="http://schemas.microsoft.com/office/powerpoint/2010/main" val="897458540"/>
              </p:ext>
            </p:extLst>
          </p:nvPr>
        </p:nvGraphicFramePr>
        <p:xfrm>
          <a:off x="3502486" y="3270493"/>
          <a:ext cx="4394200" cy="806450"/>
        </p:xfrm>
        <a:graphic>
          <a:graphicData uri="http://schemas.openxmlformats.org/presentationml/2006/ole">
            <mc:AlternateContent xmlns:mc="http://schemas.openxmlformats.org/markup-compatibility/2006">
              <mc:Choice xmlns:v="urn:schemas-microsoft-com:vml" Requires="v">
                <p:oleObj name="Equation" r:id="rId3" imgW="2145960" imgH="393480" progId="Equation.DSMT4">
                  <p:embed/>
                </p:oleObj>
              </mc:Choice>
              <mc:Fallback>
                <p:oleObj name="Equation" r:id="rId3" imgW="2145960" imgH="393480" progId="Equation.DSMT4">
                  <p:embed/>
                  <p:pic>
                    <p:nvPicPr>
                      <p:cNvPr id="9" name="Object 8">
                        <a:extLst>
                          <a:ext uri="{FF2B5EF4-FFF2-40B4-BE49-F238E27FC236}">
                            <a16:creationId xmlns:a16="http://schemas.microsoft.com/office/drawing/2014/main" id="{BE499207-2D0A-2643-1C91-94055D3E8F42}"/>
                          </a:ext>
                        </a:extLst>
                      </p:cNvPr>
                      <p:cNvPicPr/>
                      <p:nvPr/>
                    </p:nvPicPr>
                    <p:blipFill>
                      <a:blip r:embed="rId4"/>
                      <a:stretch>
                        <a:fillRect/>
                      </a:stretch>
                    </p:blipFill>
                    <p:spPr>
                      <a:xfrm>
                        <a:off x="3502486" y="3270493"/>
                        <a:ext cx="4394200" cy="806450"/>
                      </a:xfrm>
                      <a:prstGeom prst="rect">
                        <a:avLst/>
                      </a:prstGeom>
                    </p:spPr>
                  </p:pic>
                </p:oleObj>
              </mc:Fallback>
            </mc:AlternateContent>
          </a:graphicData>
        </a:graphic>
      </p:graphicFrame>
      <p:graphicFrame>
        <p:nvGraphicFramePr>
          <p:cNvPr id="11" name="Object 10">
            <a:extLst>
              <a:ext uri="{FF2B5EF4-FFF2-40B4-BE49-F238E27FC236}">
                <a16:creationId xmlns:a16="http://schemas.microsoft.com/office/drawing/2014/main" id="{C0702ACE-14E1-1365-CD99-647E594D9304}"/>
              </a:ext>
            </a:extLst>
          </p:cNvPr>
          <p:cNvGraphicFramePr>
            <a:graphicFrameLocks noChangeAspect="1"/>
          </p:cNvGraphicFramePr>
          <p:nvPr>
            <p:extLst>
              <p:ext uri="{D42A27DB-BD31-4B8C-83A1-F6EECF244321}">
                <p14:modId xmlns:p14="http://schemas.microsoft.com/office/powerpoint/2010/main" val="2111384338"/>
              </p:ext>
            </p:extLst>
          </p:nvPr>
        </p:nvGraphicFramePr>
        <p:xfrm>
          <a:off x="3502486" y="4284191"/>
          <a:ext cx="1922463" cy="417512"/>
        </p:xfrm>
        <a:graphic>
          <a:graphicData uri="http://schemas.openxmlformats.org/presentationml/2006/ole">
            <mc:AlternateContent xmlns:mc="http://schemas.openxmlformats.org/markup-compatibility/2006">
              <mc:Choice xmlns:v="urn:schemas-microsoft-com:vml" Requires="v">
                <p:oleObj name="Equation" r:id="rId5" imgW="939600" imgH="203040" progId="Equation.DSMT4">
                  <p:embed/>
                </p:oleObj>
              </mc:Choice>
              <mc:Fallback>
                <p:oleObj name="Equation" r:id="rId5" imgW="939600" imgH="203040" progId="Equation.DSMT4">
                  <p:embed/>
                  <p:pic>
                    <p:nvPicPr>
                      <p:cNvPr id="11" name="Object 10">
                        <a:extLst>
                          <a:ext uri="{FF2B5EF4-FFF2-40B4-BE49-F238E27FC236}">
                            <a16:creationId xmlns:a16="http://schemas.microsoft.com/office/drawing/2014/main" id="{4EB68E95-2D96-744A-5316-12329EB9213B}"/>
                          </a:ext>
                        </a:extLst>
                      </p:cNvPr>
                      <p:cNvPicPr/>
                      <p:nvPr/>
                    </p:nvPicPr>
                    <p:blipFill>
                      <a:blip r:embed="rId6"/>
                      <a:stretch>
                        <a:fillRect/>
                      </a:stretch>
                    </p:blipFill>
                    <p:spPr>
                      <a:xfrm>
                        <a:off x="3502486" y="4284191"/>
                        <a:ext cx="1922463" cy="417512"/>
                      </a:xfrm>
                      <a:prstGeom prst="rect">
                        <a:avLst/>
                      </a:prstGeom>
                    </p:spPr>
                  </p:pic>
                </p:oleObj>
              </mc:Fallback>
            </mc:AlternateContent>
          </a:graphicData>
        </a:graphic>
      </p:graphicFrame>
      <p:sp>
        <p:nvSpPr>
          <p:cNvPr id="12" name="Content Placeholder 2">
            <a:extLst>
              <a:ext uri="{FF2B5EF4-FFF2-40B4-BE49-F238E27FC236}">
                <a16:creationId xmlns:a16="http://schemas.microsoft.com/office/drawing/2014/main" id="{001EBE27-D44B-2EEC-816B-126B6856BF5D}"/>
              </a:ext>
            </a:extLst>
          </p:cNvPr>
          <p:cNvSpPr txBox="1">
            <a:spLocks/>
          </p:cNvSpPr>
          <p:nvPr/>
        </p:nvSpPr>
        <p:spPr>
          <a:xfrm>
            <a:off x="248798" y="4492947"/>
            <a:ext cx="11362010" cy="1222454"/>
          </a:xfrm>
          <a:prstGeom prst="rect">
            <a:avLst/>
          </a:prstGeom>
        </p:spPr>
        <p:txBody>
          <a:bodyPr vert="horz" lIns="91440" tIns="45720" rIns="91440" bIns="45720" rtlCol="0" anchor="ctr">
            <a:no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r>
              <a:rPr lang="en-US" sz="1900" dirty="0"/>
              <a:t>Note: Bond prices are quoted as a percentage of the par/principal value.</a:t>
            </a:r>
          </a:p>
        </p:txBody>
      </p:sp>
      <p:graphicFrame>
        <p:nvGraphicFramePr>
          <p:cNvPr id="13" name="Object 12">
            <a:extLst>
              <a:ext uri="{FF2B5EF4-FFF2-40B4-BE49-F238E27FC236}">
                <a16:creationId xmlns:a16="http://schemas.microsoft.com/office/drawing/2014/main" id="{D603E489-9B79-95ED-4DFE-FB762B63645F}"/>
              </a:ext>
            </a:extLst>
          </p:cNvPr>
          <p:cNvGraphicFramePr>
            <a:graphicFrameLocks noChangeAspect="1"/>
          </p:cNvGraphicFramePr>
          <p:nvPr>
            <p:extLst>
              <p:ext uri="{D42A27DB-BD31-4B8C-83A1-F6EECF244321}">
                <p14:modId xmlns:p14="http://schemas.microsoft.com/office/powerpoint/2010/main" val="494012672"/>
              </p:ext>
            </p:extLst>
          </p:nvPr>
        </p:nvGraphicFramePr>
        <p:xfrm>
          <a:off x="2560304" y="5643531"/>
          <a:ext cx="6278563" cy="450850"/>
        </p:xfrm>
        <a:graphic>
          <a:graphicData uri="http://schemas.openxmlformats.org/presentationml/2006/ole">
            <mc:AlternateContent xmlns:mc="http://schemas.openxmlformats.org/markup-compatibility/2006">
              <mc:Choice xmlns:v="urn:schemas-microsoft-com:vml" Requires="v">
                <p:oleObj name="Equation" r:id="rId7" imgW="2831760" imgH="203040" progId="Equation.DSMT4">
                  <p:embed/>
                </p:oleObj>
              </mc:Choice>
              <mc:Fallback>
                <p:oleObj name="Equation" r:id="rId7" imgW="2831760" imgH="203040" progId="Equation.DSMT4">
                  <p:embed/>
                  <p:pic>
                    <p:nvPicPr>
                      <p:cNvPr id="9" name="Object 8">
                        <a:extLst>
                          <a:ext uri="{FF2B5EF4-FFF2-40B4-BE49-F238E27FC236}">
                            <a16:creationId xmlns:a16="http://schemas.microsoft.com/office/drawing/2014/main" id="{5038D129-FD77-0B71-F130-FA14FBC24C96}"/>
                          </a:ext>
                        </a:extLst>
                      </p:cNvPr>
                      <p:cNvPicPr/>
                      <p:nvPr/>
                    </p:nvPicPr>
                    <p:blipFill>
                      <a:blip r:embed="rId8"/>
                      <a:stretch>
                        <a:fillRect/>
                      </a:stretch>
                    </p:blipFill>
                    <p:spPr>
                      <a:xfrm>
                        <a:off x="2560304" y="5643531"/>
                        <a:ext cx="6278563" cy="450850"/>
                      </a:xfrm>
                      <a:prstGeom prst="rect">
                        <a:avLst/>
                      </a:prstGeom>
                    </p:spPr>
                  </p:pic>
                </p:oleObj>
              </mc:Fallback>
            </mc:AlternateContent>
          </a:graphicData>
        </a:graphic>
      </p:graphicFrame>
    </p:spTree>
    <p:extLst>
      <p:ext uri="{BB962C8B-B14F-4D97-AF65-F5344CB8AC3E}">
        <p14:creationId xmlns:p14="http://schemas.microsoft.com/office/powerpoint/2010/main" val="9931421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9BC315-5344-358F-1412-19EF3CFBCCC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9B63FAB-BC31-11B3-1056-53D81F0EAC87}"/>
              </a:ext>
            </a:extLst>
          </p:cNvPr>
          <p:cNvSpPr>
            <a:spLocks noGrp="1"/>
          </p:cNvSpPr>
          <p:nvPr>
            <p:ph type="title"/>
          </p:nvPr>
        </p:nvSpPr>
        <p:spPr>
          <a:xfrm>
            <a:off x="581192" y="702156"/>
            <a:ext cx="11029616" cy="1013800"/>
          </a:xfrm>
        </p:spPr>
        <p:txBody>
          <a:bodyPr vert="horz" lIns="91440" tIns="45720" rIns="91440" bIns="45720" rtlCol="0" anchor="b">
            <a:normAutofit/>
          </a:bodyPr>
          <a:lstStyle/>
          <a:p>
            <a:pPr>
              <a:lnSpc>
                <a:spcPct val="90000"/>
              </a:lnSpc>
            </a:pPr>
            <a:r>
              <a:rPr lang="en-US" dirty="0"/>
              <a:t>PV Formula to Value a Bond</a:t>
            </a:r>
          </a:p>
        </p:txBody>
      </p:sp>
      <p:sp>
        <p:nvSpPr>
          <p:cNvPr id="4" name="Slide Number Placeholder 3">
            <a:extLst>
              <a:ext uri="{FF2B5EF4-FFF2-40B4-BE49-F238E27FC236}">
                <a16:creationId xmlns:a16="http://schemas.microsoft.com/office/drawing/2014/main" id="{E7A86CFA-4EC8-9C2C-8363-C569998DCBAA}"/>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9</a:t>
            </a:fld>
            <a:endParaRPr lang="en-US" dirty="0"/>
          </a:p>
        </p:txBody>
      </p:sp>
      <p:sp>
        <p:nvSpPr>
          <p:cNvPr id="10" name="Content Placeholder 2">
            <a:extLst>
              <a:ext uri="{FF2B5EF4-FFF2-40B4-BE49-F238E27FC236}">
                <a16:creationId xmlns:a16="http://schemas.microsoft.com/office/drawing/2014/main" id="{00DFDCE3-37F9-CD24-48F7-08353D5F24FA}"/>
              </a:ext>
            </a:extLst>
          </p:cNvPr>
          <p:cNvSpPr>
            <a:spLocks noGrp="1"/>
          </p:cNvSpPr>
          <p:nvPr>
            <p:ph sz="half" idx="1"/>
          </p:nvPr>
        </p:nvSpPr>
        <p:spPr>
          <a:xfrm>
            <a:off x="414995" y="2006959"/>
            <a:ext cx="11362010" cy="2282502"/>
          </a:xfrm>
        </p:spPr>
        <p:txBody>
          <a:bodyPr vert="horz" lIns="91440" tIns="45720" rIns="91440" bIns="45720" rtlCol="0" anchor="ctr">
            <a:noAutofit/>
          </a:bodyPr>
          <a:lstStyle/>
          <a:p>
            <a:r>
              <a:rPr lang="en-US" sz="1900" dirty="0"/>
              <a:t>Example: In November 2025, you purchase a 3-year U.S government bond that has an annual coupon rate of 4.25%, paid semiannually. If investors demand an annualized 0.965% return, what is the price of the bond?</a:t>
            </a:r>
          </a:p>
          <a:p>
            <a:pPr lvl="1"/>
            <a:r>
              <a:rPr lang="en-US" sz="1700" dirty="0"/>
              <a:t>Notes: Assume bond has face/par/principal value at $1000 unless otherwise specified.</a:t>
            </a:r>
          </a:p>
          <a:p>
            <a:pPr lvl="1"/>
            <a:r>
              <a:rPr lang="en-US" sz="1700" dirty="0"/>
              <a:t>If bond is paid semiannually, then annual coupon rate is divided by half.</a:t>
            </a:r>
          </a:p>
          <a:p>
            <a:pPr lvl="1"/>
            <a:r>
              <a:rPr lang="en-US" sz="1700" dirty="0"/>
              <a:t>If yields/rates are quoted in APR form, then the semi-annual rate is also divided by half.</a:t>
            </a:r>
          </a:p>
          <a:p>
            <a:pPr lvl="1"/>
            <a:r>
              <a:rPr lang="en-US" sz="1700" dirty="0"/>
              <a:t>DCF is always based on the NUMBER OF PERIODS, so a 3-year semi-annual bond has 6 periods.</a:t>
            </a:r>
          </a:p>
        </p:txBody>
      </p:sp>
      <p:graphicFrame>
        <p:nvGraphicFramePr>
          <p:cNvPr id="3" name="Object 2">
            <a:extLst>
              <a:ext uri="{FF2B5EF4-FFF2-40B4-BE49-F238E27FC236}">
                <a16:creationId xmlns:a16="http://schemas.microsoft.com/office/drawing/2014/main" id="{F7FA1CA1-75A9-D2BA-9736-2737A1D7060C}"/>
              </a:ext>
            </a:extLst>
          </p:cNvPr>
          <p:cNvGraphicFramePr>
            <a:graphicFrameLocks noChangeAspect="1"/>
          </p:cNvGraphicFramePr>
          <p:nvPr>
            <p:extLst>
              <p:ext uri="{D42A27DB-BD31-4B8C-83A1-F6EECF244321}">
                <p14:modId xmlns:p14="http://schemas.microsoft.com/office/powerpoint/2010/main" val="1509325247"/>
              </p:ext>
            </p:extLst>
          </p:nvPr>
        </p:nvGraphicFramePr>
        <p:xfrm>
          <a:off x="2213439" y="4666430"/>
          <a:ext cx="7943850" cy="641350"/>
        </p:xfrm>
        <a:graphic>
          <a:graphicData uri="http://schemas.openxmlformats.org/presentationml/2006/ole">
            <mc:AlternateContent xmlns:mc="http://schemas.openxmlformats.org/markup-compatibility/2006">
              <mc:Choice xmlns:v="urn:schemas-microsoft-com:vml" Requires="v">
                <p:oleObj name="Equation" r:id="rId3" imgW="4876560" imgH="393480" progId="Equation.DSMT4">
                  <p:embed/>
                </p:oleObj>
              </mc:Choice>
              <mc:Fallback>
                <p:oleObj name="Equation" r:id="rId3" imgW="4876560" imgH="393480" progId="Equation.DSMT4">
                  <p:embed/>
                  <p:pic>
                    <p:nvPicPr>
                      <p:cNvPr id="7" name="Object 6">
                        <a:extLst>
                          <a:ext uri="{FF2B5EF4-FFF2-40B4-BE49-F238E27FC236}">
                            <a16:creationId xmlns:a16="http://schemas.microsoft.com/office/drawing/2014/main" id="{EA88435E-3A54-33E0-458F-273806451D7F}"/>
                          </a:ext>
                        </a:extLst>
                      </p:cNvPr>
                      <p:cNvPicPr/>
                      <p:nvPr/>
                    </p:nvPicPr>
                    <p:blipFill>
                      <a:blip r:embed="rId4"/>
                      <a:stretch>
                        <a:fillRect/>
                      </a:stretch>
                    </p:blipFill>
                    <p:spPr>
                      <a:xfrm>
                        <a:off x="2213439" y="4666430"/>
                        <a:ext cx="7943850" cy="641350"/>
                      </a:xfrm>
                      <a:prstGeom prst="rect">
                        <a:avLst/>
                      </a:prstGeom>
                    </p:spPr>
                  </p:pic>
                </p:oleObj>
              </mc:Fallback>
            </mc:AlternateContent>
          </a:graphicData>
        </a:graphic>
      </p:graphicFrame>
      <p:graphicFrame>
        <p:nvGraphicFramePr>
          <p:cNvPr id="7" name="Object 6">
            <a:extLst>
              <a:ext uri="{FF2B5EF4-FFF2-40B4-BE49-F238E27FC236}">
                <a16:creationId xmlns:a16="http://schemas.microsoft.com/office/drawing/2014/main" id="{63752736-F810-1FCD-5B7D-8D06A13DF5D3}"/>
              </a:ext>
            </a:extLst>
          </p:cNvPr>
          <p:cNvGraphicFramePr>
            <a:graphicFrameLocks noChangeAspect="1"/>
          </p:cNvGraphicFramePr>
          <p:nvPr>
            <p:extLst>
              <p:ext uri="{D42A27DB-BD31-4B8C-83A1-F6EECF244321}">
                <p14:modId xmlns:p14="http://schemas.microsoft.com/office/powerpoint/2010/main" val="1829840385"/>
              </p:ext>
            </p:extLst>
          </p:nvPr>
        </p:nvGraphicFramePr>
        <p:xfrm>
          <a:off x="2652290" y="5533205"/>
          <a:ext cx="1177925" cy="331787"/>
        </p:xfrm>
        <a:graphic>
          <a:graphicData uri="http://schemas.openxmlformats.org/presentationml/2006/ole">
            <mc:AlternateContent xmlns:mc="http://schemas.openxmlformats.org/markup-compatibility/2006">
              <mc:Choice xmlns:v="urn:schemas-microsoft-com:vml" Requires="v">
                <p:oleObj name="Equation" r:id="rId5" imgW="723600" imgH="203040" progId="Equation.DSMT4">
                  <p:embed/>
                </p:oleObj>
              </mc:Choice>
              <mc:Fallback>
                <p:oleObj name="Equation" r:id="rId5" imgW="723600" imgH="203040" progId="Equation.DSMT4">
                  <p:embed/>
                  <p:pic>
                    <p:nvPicPr>
                      <p:cNvPr id="8" name="Object 7">
                        <a:extLst>
                          <a:ext uri="{FF2B5EF4-FFF2-40B4-BE49-F238E27FC236}">
                            <a16:creationId xmlns:a16="http://schemas.microsoft.com/office/drawing/2014/main" id="{163B0548-D8E5-8487-B1E5-067C3FADA089}"/>
                          </a:ext>
                        </a:extLst>
                      </p:cNvPr>
                      <p:cNvPicPr/>
                      <p:nvPr/>
                    </p:nvPicPr>
                    <p:blipFill>
                      <a:blip r:embed="rId6"/>
                      <a:stretch>
                        <a:fillRect/>
                      </a:stretch>
                    </p:blipFill>
                    <p:spPr>
                      <a:xfrm>
                        <a:off x="2652290" y="5533205"/>
                        <a:ext cx="1177925" cy="331787"/>
                      </a:xfrm>
                      <a:prstGeom prst="rect">
                        <a:avLst/>
                      </a:prstGeom>
                    </p:spPr>
                  </p:pic>
                </p:oleObj>
              </mc:Fallback>
            </mc:AlternateContent>
          </a:graphicData>
        </a:graphic>
      </p:graphicFrame>
    </p:spTree>
    <p:extLst>
      <p:ext uri="{BB962C8B-B14F-4D97-AF65-F5344CB8AC3E}">
        <p14:creationId xmlns:p14="http://schemas.microsoft.com/office/powerpoint/2010/main" val="2785759125"/>
      </p:ext>
    </p:extLst>
  </p:cSld>
  <p:clrMapOvr>
    <a:masterClrMapping/>
  </p:clrMapOvr>
</p:sld>
</file>

<file path=ppt/theme/theme1.xml><?xml version="1.0" encoding="utf-8"?>
<a:theme xmlns:a="http://schemas.openxmlformats.org/drawingml/2006/main" name="Dividend">
  <a:themeElements>
    <a:clrScheme name="Dividend">
      <a:dk1>
        <a:sysClr val="windowText" lastClr="000000"/>
      </a:dk1>
      <a:lt1>
        <a:sysClr val="window" lastClr="FFFFFF"/>
      </a:lt1>
      <a:dk2>
        <a:srgbClr val="3D3D3D"/>
      </a:dk2>
      <a:lt2>
        <a:srgbClr val="EBEBEB"/>
      </a:lt2>
      <a:accent1>
        <a:srgbClr val="4D1434"/>
      </a:accent1>
      <a:accent2>
        <a:srgbClr val="903163"/>
      </a:accent2>
      <a:accent3>
        <a:srgbClr val="B2324B"/>
      </a:accent3>
      <a:accent4>
        <a:srgbClr val="969FA7"/>
      </a:accent4>
      <a:accent5>
        <a:srgbClr val="66B1CE"/>
      </a:accent5>
      <a:accent6>
        <a:srgbClr val="40619D"/>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C21699FF-00E4-43C8-BBCC-D7E5536C3717}"/>
    </a:ext>
  </a:extLst>
</a:theme>
</file>

<file path=ppt/theme/theme2.xml><?xml version="1.0" encoding="utf-8"?>
<a:theme xmlns:a="http://schemas.openxmlformats.org/drawingml/2006/main" name="3_MainContentSlideMaster">
  <a:themeElements>
    <a:clrScheme name="Custom 13">
      <a:dk1>
        <a:srgbClr val="000000"/>
      </a:dk1>
      <a:lt1>
        <a:srgbClr val="FFFFFF"/>
      </a:lt1>
      <a:dk2>
        <a:srgbClr val="000000"/>
      </a:dk2>
      <a:lt2>
        <a:srgbClr val="FFFFFF"/>
      </a:lt2>
      <a:accent1>
        <a:srgbClr val="E21A23"/>
      </a:accent1>
      <a:accent2>
        <a:srgbClr val="FFB600"/>
      </a:accent2>
      <a:accent3>
        <a:srgbClr val="625D9C"/>
      </a:accent3>
      <a:accent4>
        <a:srgbClr val="AF1858"/>
      </a:accent4>
      <a:accent5>
        <a:srgbClr val="692146"/>
      </a:accent5>
      <a:accent6>
        <a:srgbClr val="EC7700"/>
      </a:accent6>
      <a:hlink>
        <a:srgbClr val="000000"/>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Presentation1" id="{21D45154-5908-4760-96C7-F0E2BCA85E9B}" vid="{B9FDA032-B3B1-4FDF-8A44-9303BC60C76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7494</TotalTime>
  <Words>3096</Words>
  <Application>Microsoft Office PowerPoint</Application>
  <PresentationFormat>Widescreen</PresentationFormat>
  <Paragraphs>352</Paragraphs>
  <Slides>47</Slides>
  <Notes>47</Notes>
  <HiddenSlides>0</HiddenSlides>
  <MMClips>0</MMClips>
  <ScaleCrop>false</ScaleCrop>
  <HeadingPairs>
    <vt:vector size="8" baseType="variant">
      <vt:variant>
        <vt:lpstr>Fonts Used</vt:lpstr>
      </vt:variant>
      <vt:variant>
        <vt:i4>6</vt:i4>
      </vt:variant>
      <vt:variant>
        <vt:lpstr>Theme</vt:lpstr>
      </vt:variant>
      <vt:variant>
        <vt:i4>2</vt:i4>
      </vt:variant>
      <vt:variant>
        <vt:lpstr>Embedded OLE Servers</vt:lpstr>
      </vt:variant>
      <vt:variant>
        <vt:i4>1</vt:i4>
      </vt:variant>
      <vt:variant>
        <vt:lpstr>Slide Titles</vt:lpstr>
      </vt:variant>
      <vt:variant>
        <vt:i4>47</vt:i4>
      </vt:variant>
    </vt:vector>
  </HeadingPairs>
  <TitlesOfParts>
    <vt:vector size="56" baseType="lpstr">
      <vt:lpstr>Google Sans Text</vt:lpstr>
      <vt:lpstr>Arial</vt:lpstr>
      <vt:lpstr>Calibri</vt:lpstr>
      <vt:lpstr>Cambria Math</vt:lpstr>
      <vt:lpstr>Gill Sans MT</vt:lpstr>
      <vt:lpstr>Wingdings 2</vt:lpstr>
      <vt:lpstr>Dividend</vt:lpstr>
      <vt:lpstr>3_MainContentSlideMaster</vt:lpstr>
      <vt:lpstr>Equation</vt:lpstr>
      <vt:lpstr>Advanced Corporate Finance (LL4554V/LL5554V/LLJ5554V/LL6554V) 3. valuing bonds</vt:lpstr>
      <vt:lpstr>Valuing bonds</vt:lpstr>
      <vt:lpstr>Terminology</vt:lpstr>
      <vt:lpstr>PV Formula to Value a Bond</vt:lpstr>
      <vt:lpstr>PV Formula to Value a Bond</vt:lpstr>
      <vt:lpstr>PV Formula to Value a Bond</vt:lpstr>
      <vt:lpstr>PV Formula to Value a Bond</vt:lpstr>
      <vt:lpstr>PV Formula to Value a Bond</vt:lpstr>
      <vt:lpstr>PV Formula to Value a Bond</vt:lpstr>
      <vt:lpstr>PV Formula to Value a Bond</vt:lpstr>
      <vt:lpstr>PV Formula to Value a Bond</vt:lpstr>
      <vt:lpstr>How Bond Prices Vary With Interest Rates</vt:lpstr>
      <vt:lpstr>How Bond Prices Vary With Interest Rates</vt:lpstr>
      <vt:lpstr>How Bond Prices Vary With Interest Rates</vt:lpstr>
      <vt:lpstr>How Bond Prices Vary With Interest Rates</vt:lpstr>
      <vt:lpstr>How Bond Prices Vary With Interest Rates</vt:lpstr>
      <vt:lpstr>How Bond Prices Vary With Interest Rates</vt:lpstr>
      <vt:lpstr>How Bond Prices Vary With Interest Rates</vt:lpstr>
      <vt:lpstr>How Bond Prices Vary With Interest Rates</vt:lpstr>
      <vt:lpstr>The term structure of interest rates</vt:lpstr>
      <vt:lpstr>The term structure of interest rates</vt:lpstr>
      <vt:lpstr>The term structure of interest rates</vt:lpstr>
      <vt:lpstr>The term structure of interest rates</vt:lpstr>
      <vt:lpstr>The term structure of interest rates</vt:lpstr>
      <vt:lpstr>The term structure of interest rates</vt:lpstr>
      <vt:lpstr>Explaining the term structure</vt:lpstr>
      <vt:lpstr>Explaining the term structure</vt:lpstr>
      <vt:lpstr>Explaining the term structure</vt:lpstr>
      <vt:lpstr>Explaining the term structure</vt:lpstr>
      <vt:lpstr>Real and nominal rates of interest</vt:lpstr>
      <vt:lpstr>Real and nominal rates of interest</vt:lpstr>
      <vt:lpstr>Real and nominal rates of interest</vt:lpstr>
      <vt:lpstr>Real and nominal rates of interest</vt:lpstr>
      <vt:lpstr>Real and nominal rates of interest</vt:lpstr>
      <vt:lpstr>The Risk of Default</vt:lpstr>
      <vt:lpstr>The Risk of Default</vt:lpstr>
      <vt:lpstr>The Risk of Default</vt:lpstr>
      <vt:lpstr>The Risk of Default</vt:lpstr>
      <vt:lpstr>The Risk of Default</vt:lpstr>
      <vt:lpstr>The Risk of Default</vt:lpstr>
      <vt:lpstr>The Risk of Default</vt:lpstr>
      <vt:lpstr>Legal applications</vt:lpstr>
      <vt:lpstr>Seminar questions</vt:lpstr>
      <vt:lpstr>Seminar questions</vt:lpstr>
      <vt:lpstr>Seminar questions (optional)</vt:lpstr>
      <vt:lpstr>Seminar questions (optional)</vt:lpstr>
      <vt:lpstr>Q&amp;A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Company Law (LC2008A) seminar 2: FOUNDATIONS OF COMPANY LAW (PART I)</dc:title>
  <dc:creator>Khoo Chian Yian Kenneth</dc:creator>
  <cp:lastModifiedBy>Kenneth Khoo</cp:lastModifiedBy>
  <cp:revision>506</cp:revision>
  <dcterms:created xsi:type="dcterms:W3CDTF">2020-08-16T02:59:54Z</dcterms:created>
  <dcterms:modified xsi:type="dcterms:W3CDTF">2026-01-22T01:10:03Z</dcterms:modified>
</cp:coreProperties>
</file>