
<file path=[Content_Types].xml><?xml version="1.0" encoding="utf-8"?>
<Types xmlns="http://schemas.openxmlformats.org/package/2006/content-types">
  <Default Extension="bin" ContentType="application/vnd.openxmlformats-officedocument.oleObject"/>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 id="2147483842" r:id="rId2"/>
  </p:sldMasterIdLst>
  <p:notesMasterIdLst>
    <p:notesMasterId r:id="rId35"/>
  </p:notesMasterIdLst>
  <p:sldIdLst>
    <p:sldId id="256" r:id="rId3"/>
    <p:sldId id="339" r:id="rId4"/>
    <p:sldId id="377" r:id="rId5"/>
    <p:sldId id="1714" r:id="rId6"/>
    <p:sldId id="1716" r:id="rId7"/>
    <p:sldId id="1715" r:id="rId8"/>
    <p:sldId id="1735" r:id="rId9"/>
    <p:sldId id="1736" r:id="rId10"/>
    <p:sldId id="1720" r:id="rId11"/>
    <p:sldId id="1670" r:id="rId12"/>
    <p:sldId id="1671" r:id="rId13"/>
    <p:sldId id="1717" r:id="rId14"/>
    <p:sldId id="1718" r:id="rId15"/>
    <p:sldId id="1672" r:id="rId16"/>
    <p:sldId id="1673" r:id="rId17"/>
    <p:sldId id="1719" r:id="rId18"/>
    <p:sldId id="1721" r:id="rId19"/>
    <p:sldId id="1722" r:id="rId20"/>
    <p:sldId id="1724" r:id="rId21"/>
    <p:sldId id="1725" r:id="rId22"/>
    <p:sldId id="1726" r:id="rId23"/>
    <p:sldId id="1723" r:id="rId24"/>
    <p:sldId id="1675" r:id="rId25"/>
    <p:sldId id="1727" r:id="rId26"/>
    <p:sldId id="1728" r:id="rId27"/>
    <p:sldId id="1730" r:id="rId28"/>
    <p:sldId id="1707" r:id="rId29"/>
    <p:sldId id="1732" r:id="rId30"/>
    <p:sldId id="1731" r:id="rId31"/>
    <p:sldId id="1733" r:id="rId32"/>
    <p:sldId id="1734" r:id="rId33"/>
    <p:sldId id="337"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6" autoAdjust="0"/>
    <p:restoredTop sz="86093" autoAdjust="0"/>
  </p:normalViewPr>
  <p:slideViewPr>
    <p:cSldViewPr snapToGrid="0">
      <p:cViewPr varScale="1">
        <p:scale>
          <a:sx n="93" d="100"/>
          <a:sy n="93" d="100"/>
        </p:scale>
        <p:origin x="315"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1/29/2026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B0783-97F5-D660-DD5E-5F9DB23A46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BE73D5-5269-09A4-2812-1BAE0B3866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5ACB25-6672-717E-8ECF-075FD13EBA6C}"/>
              </a:ext>
            </a:extLst>
          </p:cNvPr>
          <p:cNvSpPr>
            <a:spLocks noGrp="1"/>
          </p:cNvSpPr>
          <p:nvPr>
            <p:ph type="body" idx="1"/>
          </p:nvPr>
        </p:nvSpPr>
        <p:spPr/>
        <p:txBody>
          <a:bodyPr/>
          <a:lstStyle/>
          <a:p>
            <a:r>
              <a:rPr lang="en-US" dirty="0"/>
              <a:t>Current price: 103.77 (Feb 8 2024)</a:t>
            </a:r>
          </a:p>
          <a:p>
            <a:r>
              <a:rPr lang="en-US" dirty="0"/>
              <a:t>-0.02: The stock price has dropped by $0.02 (2 cents) compared to the Previous close.</a:t>
            </a:r>
          </a:p>
          <a:p>
            <a:r>
              <a:rPr lang="en-US" dirty="0"/>
              <a:t>–0.02% (Percentage Change): The stock price has dropped by 0.02% in value.</a:t>
            </a:r>
          </a:p>
          <a:p>
            <a:r>
              <a:rPr lang="en-US" dirty="0"/>
              <a:t>EPS (TTM): 3.43TTM stands for "Trailing Twelve Months." Nike earned $3.43 per share over the last year.</a:t>
            </a:r>
          </a:p>
          <a:p>
            <a:r>
              <a:rPr lang="en-US" dirty="0"/>
              <a:t>EPS (2023A): A stands for Actual historical earnings reported by the company, for fiscal year 2023.</a:t>
            </a:r>
          </a:p>
          <a:p>
            <a:r>
              <a:rPr lang="en-US" dirty="0"/>
              <a:t>EPS (2024E) &amp; (2025E): 3.59 &amp; 4.25E stands for "Estimated." Analysts expect earnings to grow from $3.23 (2023A) to $4.25 (2025E).</a:t>
            </a:r>
          </a:p>
          <a:p>
            <a:r>
              <a:rPr lang="en-US" dirty="0"/>
              <a:t>P/E (TTM): 30.25. This is the Trailing P/E Ratio.</a:t>
            </a:r>
          </a:p>
          <a:p>
            <a:r>
              <a:rPr lang="en-US" dirty="0"/>
              <a:t>Nike pays out $1.48 per share in cash every year.</a:t>
            </a:r>
          </a:p>
          <a:p>
            <a:r>
              <a:rPr lang="en-US" dirty="0"/>
              <a:t>Forward P/E = 103.77/3.59 = 28.9</a:t>
            </a:r>
          </a:p>
          <a:p>
            <a:r>
              <a:rPr lang="en-US" dirty="0"/>
              <a:t>Volume: The total number of shares that have changed hands (been bought or sold) during today's trading session.</a:t>
            </a:r>
          </a:p>
          <a:p>
            <a:r>
              <a:rPr lang="en-US" dirty="0"/>
              <a:t>Average Volume: The average number of shares traded daily over a specific past period (usually the last 30 or 90 days).</a:t>
            </a:r>
          </a:p>
          <a:p>
            <a:r>
              <a:rPr lang="en-US" dirty="0"/>
              <a:t>1y Target Est (123.23): "One-Year Target Estimate." This is the average price forecast from professional research analysts covering the stock.</a:t>
            </a:r>
          </a:p>
        </p:txBody>
      </p:sp>
      <p:sp>
        <p:nvSpPr>
          <p:cNvPr id="4" name="Slide Number Placeholder 3">
            <a:extLst>
              <a:ext uri="{FF2B5EF4-FFF2-40B4-BE49-F238E27FC236}">
                <a16:creationId xmlns:a16="http://schemas.microsoft.com/office/drawing/2014/main" id="{A0B204AD-FEFB-A10C-5E70-99B939D99DF5}"/>
              </a:ext>
            </a:extLst>
          </p:cNvPr>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26118426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B9CB6-D99E-FB4A-E7CC-8F3043201A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AA303E-8CDA-D63E-F1CC-33BE114783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387BCE-5C27-6E47-EEC2-CA2FBE307C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918B0C-B568-C5CD-A2ED-AFBAF17B8EEB}"/>
              </a:ext>
            </a:extLst>
          </p:cNvPr>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11403986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F714-D7C8-D6A8-2FBB-8A5E819F1F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571584-ACE6-F489-05DE-207F3C1378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B25D33-FBA1-FEC0-7055-20CEEBBD11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7A0EA7-0CE7-93A3-A8AC-3A5B5615AED1}"/>
              </a:ext>
            </a:extLst>
          </p:cNvPr>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38562504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F2734-C690-1A7E-8B51-735351AE93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A0E552-75BB-82AC-CCA6-08DDEE2178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7D4777-3522-A90A-00AF-7ECFE23F76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A9B54E-5EFF-F711-1461-525EAD7C23B2}"/>
              </a:ext>
            </a:extLst>
          </p:cNvPr>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41859515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F11E1-6C09-7957-F9E4-9378479B54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BC8528-4656-DC0D-A00B-EECB0E81C2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4C4AED-D8DC-A2E8-207F-35295CE0D8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E12CA9-AD19-896E-8750-913202FE1976}"/>
              </a:ext>
            </a:extLst>
          </p:cNvPr>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34303648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FA258-08C8-2164-28EF-824FE89BEF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9C6605-45E0-D8CD-D2D9-2DED905ADC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515F66-9140-79F9-83D4-02D853569F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766392-DCDB-5FD6-C863-276093518C84}"/>
              </a:ext>
            </a:extLst>
          </p:cNvPr>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1267445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02D00-A787-2459-5C4E-E82868AA28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2C8B01-3348-BB2F-C3D8-C4BD0FB25E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07B351-7A3B-8017-CCEB-1CB39F9953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F8ECEA4-D1FE-BFA1-A8E6-655CC872AB4A}"/>
              </a:ext>
            </a:extLst>
          </p:cNvPr>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13822083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818CB-A3CD-3BED-62D1-794B197FFE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2449C1-4BC1-5864-DFEE-BAD588935C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D6CAA4-BA6D-F1E0-B83D-E7D06A691E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3B0AB5-AF0F-1BCD-9F5A-A71080F0074A}"/>
              </a:ext>
            </a:extLst>
          </p:cNvPr>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20274727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DA9BD-6D10-8A60-8EB8-9DE66D0241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80C58C-A62D-1A59-FD5B-AB6837DA68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8FE270-6099-AFDC-7977-A22DE26A6A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1987D3-6C64-21BA-F089-F260B1BA7412}"/>
              </a:ext>
            </a:extLst>
          </p:cNvPr>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31760884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DAE84-AC84-A73E-9A31-FB6F96588E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0F6B87-F401-626C-BD56-63A3E70315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735AC6-5E3F-85DB-F7B4-2FA9699D1A9D}"/>
              </a:ext>
            </a:extLst>
          </p:cNvPr>
          <p:cNvSpPr>
            <a:spLocks noGrp="1"/>
          </p:cNvSpPr>
          <p:nvPr>
            <p:ph type="body" idx="1"/>
          </p:nvPr>
        </p:nvSpPr>
        <p:spPr/>
        <p:txBody>
          <a:bodyPr/>
          <a:lstStyle/>
          <a:p>
            <a:r>
              <a:rPr lang="en-US" dirty="0"/>
              <a:t>DIV_1 = EPIS_1(1-k)</a:t>
            </a:r>
          </a:p>
        </p:txBody>
      </p:sp>
      <p:sp>
        <p:nvSpPr>
          <p:cNvPr id="4" name="Slide Number Placeholder 3">
            <a:extLst>
              <a:ext uri="{FF2B5EF4-FFF2-40B4-BE49-F238E27FC236}">
                <a16:creationId xmlns:a16="http://schemas.microsoft.com/office/drawing/2014/main" id="{5D2661A7-5436-BE56-06FE-DC1B6BD1F4B2}"/>
              </a:ext>
            </a:extLst>
          </p:cNvPr>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2494483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7D7B0-D36A-DFDE-6445-1CFBA584F1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735E0F-983C-C953-7128-C771AE707C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104E7D-CCA6-38DF-A1BF-4605E91282A8}"/>
              </a:ext>
            </a:extLst>
          </p:cNvPr>
          <p:cNvSpPr>
            <a:spLocks noGrp="1"/>
          </p:cNvSpPr>
          <p:nvPr>
            <p:ph type="body" idx="1"/>
          </p:nvPr>
        </p:nvSpPr>
        <p:spPr/>
        <p:txBody>
          <a:bodyPr/>
          <a:lstStyle/>
          <a:p>
            <a:r>
              <a:rPr lang="en-US" dirty="0"/>
              <a:t>DIV_1 = EPIS_1(1-k)</a:t>
            </a:r>
          </a:p>
        </p:txBody>
      </p:sp>
      <p:sp>
        <p:nvSpPr>
          <p:cNvPr id="4" name="Slide Number Placeholder 3">
            <a:extLst>
              <a:ext uri="{FF2B5EF4-FFF2-40B4-BE49-F238E27FC236}">
                <a16:creationId xmlns:a16="http://schemas.microsoft.com/office/drawing/2014/main" id="{CACF2D8F-F551-F3DD-D362-1C7F89AD3345}"/>
              </a:ext>
            </a:extLst>
          </p:cNvPr>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17457585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F008A-258C-3390-0DEA-A16F065850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784B35-C67A-45E3-F656-A8016167AE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047FE5-8C6C-1AE4-0850-4DAFFB977C2C}"/>
              </a:ext>
            </a:extLst>
          </p:cNvPr>
          <p:cNvSpPr>
            <a:spLocks noGrp="1"/>
          </p:cNvSpPr>
          <p:nvPr>
            <p:ph type="body" idx="1"/>
          </p:nvPr>
        </p:nvSpPr>
        <p:spPr/>
        <p:txBody>
          <a:bodyPr/>
          <a:lstStyle/>
          <a:p>
            <a:r>
              <a:rPr lang="en-US" dirty="0"/>
              <a:t>DIV_1 = EPIS_1(1-k)</a:t>
            </a:r>
          </a:p>
        </p:txBody>
      </p:sp>
      <p:sp>
        <p:nvSpPr>
          <p:cNvPr id="4" name="Slide Number Placeholder 3">
            <a:extLst>
              <a:ext uri="{FF2B5EF4-FFF2-40B4-BE49-F238E27FC236}">
                <a16:creationId xmlns:a16="http://schemas.microsoft.com/office/drawing/2014/main" id="{9CD9E2DF-572A-F582-14F1-653D27E7DC03}"/>
              </a:ext>
            </a:extLst>
          </p:cNvPr>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22154609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653F7-13F1-397C-C1F8-B43B849B39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45779E-B187-4C52-04A1-C492E703DF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78CCC4-1B3B-0F41-BD27-CC7712CDF4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CD31BE2-228A-5BDC-3FDF-043344036651}"/>
              </a:ext>
            </a:extLst>
          </p:cNvPr>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763893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41507-62B8-49D2-0877-6ED0993CCB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4BDCE9-91F5-1ECF-6899-5BEFFEB0C5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359AD-3796-0A98-2139-2001D9951E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0BC42F-EFE6-D437-A64D-70E5A772BCC9}"/>
              </a:ext>
            </a:extLst>
          </p:cNvPr>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32347735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A2842-2FB7-8CD1-4318-4DD298C105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C3EE11-4264-8EED-14AD-CB9F1E098A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372700-7B85-408C-BF46-D6ECB19315E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9559309-81D2-52EF-4E46-920CB2C9C7F8}"/>
              </a:ext>
            </a:extLst>
          </p:cNvPr>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12052263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E704A-CA0F-461D-E9D4-B1DD28A56A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3F26E2-AD1C-73A7-CF82-2BFB089D0A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E556DC-6734-A702-EC11-B092A4B6E3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01FD080-58F9-CAA7-D744-F14D75AB86B4}"/>
              </a:ext>
            </a:extLst>
          </p:cNvPr>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38063669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96F5B-608C-297C-9EE3-8173BA5035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BA9FBC-7894-3E4F-B051-ADCF8B831B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1F5F19-0EAA-A5F3-48B5-A33EE26283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7C75D2-3094-EBFE-5BFA-E9FF87FCC073}"/>
              </a:ext>
            </a:extLst>
          </p:cNvPr>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36536854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C12A0-54A6-17BF-E25A-F2FB7309C9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EB9895-A9ED-39C6-B236-9902719DBA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26FE80-90ED-F3AC-DA1C-8154295E5C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460EA8-30B7-0BA8-F497-F9FE946B0F4E}"/>
              </a:ext>
            </a:extLst>
          </p:cNvPr>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29566106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49D3C-5C9D-0B28-B338-6121DDAC4E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A26F27-A49F-B65B-603E-1C8D5BB0C8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1B8255-7FEA-C571-2635-092807BB15C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99C0BD-4C43-41D2-ABB0-B608DD9322BB}"/>
              </a:ext>
            </a:extLst>
          </p:cNvPr>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11788518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78FD8-1A58-882C-AD48-313449B83C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80C9A5-DE56-A5D9-6C22-9D98B7A5F2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295119-FB42-3065-5BA8-609391F323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7CF116-B83E-DFB6-2A0A-2FA47832B1FE}"/>
              </a:ext>
            </a:extLst>
          </p:cNvPr>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2591909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31792811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BE6C1-27C0-E765-4F26-D40FC22957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467D7F-FAFE-0D91-1F2C-E579A3B289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BE0C47-8D88-FC5D-0F84-B7ACD015F9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E34604-01B7-BDB4-2E47-0EB4A8D4CBA3}"/>
              </a:ext>
            </a:extLst>
          </p:cNvPr>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19053679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0E56F-E255-4790-B7F8-CBBC2A343F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B5FC70-7923-5120-DC2F-0C00D9DAB2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A6C1E5-8107-3EA7-439A-7493DA913E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1FE175-B41B-5FFE-6D9A-9E2F3B3AD033}"/>
              </a:ext>
            </a:extLst>
          </p:cNvPr>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1324240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E76A4-68B9-7875-6FA8-253D7A0A14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BF9931-85B1-5F84-FA4D-3CC4FC1535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DDFD48-1EB4-649C-02DF-1078896863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779CE8-F6DD-9F24-0C55-DC9B3BA95466}"/>
              </a:ext>
            </a:extLst>
          </p:cNvPr>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290221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7E6E1-DEF6-5D4A-9998-9C08461E74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A7E062-5909-64F3-AEA9-A0074B89DE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A30C36-4F16-35E1-7CA5-8872FE91ED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B12B38-02F3-3AFD-15E9-2BAAFA5497DE}"/>
              </a:ext>
            </a:extLst>
          </p:cNvPr>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628128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1A20B-4A78-0D44-AF0A-33711F0E24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BADAEE-6C78-DDDD-EFC5-28D669F48E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91A002-6535-0842-ECF7-4D297200939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86CDD2-5AD4-7FA9-AB00-FFE9DA7EB7D8}"/>
              </a:ext>
            </a:extLst>
          </p:cNvPr>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13925961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E2843-BC1B-C0D1-D924-C401F6050C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2DCBB7-CEE0-1929-4C90-508594DA8B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676D94-7722-A310-7226-1D5C1606E4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27F81E-4A5D-9B3E-253D-A20BF009EF9E}"/>
              </a:ext>
            </a:extLst>
          </p:cNvPr>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32847408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57D0E-8AD3-213E-5379-D184A76E99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F3613C-D8B9-E3CA-B0E2-C0B3937B59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53DDCF-01F2-56E6-2C01-0EF68338B3A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D8BABE2-60FF-5239-A96A-DA21E1EDC88E}"/>
              </a:ext>
            </a:extLst>
          </p:cNvPr>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37682845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A4BBE-B077-52F9-DF6D-6871F3BD41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CC5090-DFE2-71D5-D2A5-C555D8A563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6E6CD7-A3B8-5551-93FA-779EDD1027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ACF69D-8ECF-31D4-7819-59B9776308D4}"/>
              </a:ext>
            </a:extLst>
          </p:cNvPr>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3708246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C9AB8A9-18BE-4EDF-90DD-E48A588FE9E1}" type="datetime1">
              <a:rPr lang="en-US" smtClean="0"/>
              <a:t>1/29/2026</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1/29/2026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74662F02-AFBF-41E7-AC4B-D00C212D7A74}" type="datetime1">
              <a:rPr lang="en-US" smtClean="0"/>
              <a:t>1/29/2026</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ne Main Placeholder">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283422053"/>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996726705"/>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28380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0" y="4343400"/>
            <a:ext cx="11277600" cy="1905000"/>
          </a:xfrm>
        </p:spPr>
        <p:txBody>
          <a:bodyPr/>
          <a:lstStyle>
            <a:lvl1pPr>
              <a:defRPr/>
            </a:lvl1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2D4455DD-B128-CECB-404F-2A75BE70BFFF}"/>
              </a:ext>
            </a:extLst>
          </p:cNvPr>
          <p:cNvSpPr>
            <a:spLocks noGrp="1"/>
          </p:cNvSpPr>
          <p:nvPr>
            <p:ph type="body" sz="quarter" idx="15"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79309574-D610-BFFB-5373-96999640699F}"/>
              </a:ext>
            </a:extLst>
          </p:cNvPr>
          <p:cNvSpPr>
            <a:spLocks noGrp="1"/>
          </p:cNvSpPr>
          <p:nvPr>
            <p:ph type="body" sz="quarter" idx="16"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2723522197"/>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5435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6299200" y="1280160"/>
            <a:ext cx="5435600" cy="49911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68583DF4-3680-1BFA-EEF3-AB9E3536D2C7}"/>
              </a:ext>
            </a:extLst>
          </p:cNvPr>
          <p:cNvSpPr>
            <a:spLocks noGrp="1"/>
          </p:cNvSpPr>
          <p:nvPr>
            <p:ph type="body" sz="quarter" idx="15"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D1776C0A-7638-5444-47F7-AC1D483DCB49}"/>
              </a:ext>
            </a:extLst>
          </p:cNvPr>
          <p:cNvSpPr>
            <a:spLocks noGrp="1"/>
          </p:cNvSpPr>
          <p:nvPr>
            <p:ph type="body" sz="quarter" idx="16"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92096997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ne Main One Secondary">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80161"/>
            <a:ext cx="7721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8557403" y="1280160"/>
            <a:ext cx="3177396" cy="49911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C7C4A88E-C6C1-9C26-54D3-56A7322E0B94}"/>
              </a:ext>
            </a:extLst>
          </p:cNvPr>
          <p:cNvSpPr>
            <a:spLocks noGrp="1"/>
          </p:cNvSpPr>
          <p:nvPr>
            <p:ph type="body" sz="quarter" idx="15"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4774A48E-4907-6467-DBA3-7082350CDF85}"/>
              </a:ext>
            </a:extLst>
          </p:cNvPr>
          <p:cNvSpPr>
            <a:spLocks noGrp="1"/>
          </p:cNvSpPr>
          <p:nvPr>
            <p:ph type="body" sz="quarter" idx="16"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005291951"/>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with Third as Acc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28380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1" y="4343400"/>
            <a:ext cx="7721600" cy="19050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22432755-BCF5-451F-968D-CFFD10D87BE2}"/>
              </a:ext>
            </a:extLst>
          </p:cNvPr>
          <p:cNvSpPr>
            <a:spLocks noGrp="1"/>
          </p:cNvSpPr>
          <p:nvPr>
            <p:ph sz="quarter" idx="15" hasCustomPrompt="1"/>
          </p:nvPr>
        </p:nvSpPr>
        <p:spPr>
          <a:xfrm>
            <a:off x="8534400" y="4343400"/>
            <a:ext cx="3200400" cy="19050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440D52BF-78D2-BC33-D8BC-6EC31F5A606D}"/>
              </a:ext>
            </a:extLst>
          </p:cNvPr>
          <p:cNvSpPr>
            <a:spLocks noGrp="1"/>
          </p:cNvSpPr>
          <p:nvPr>
            <p:ph type="body" sz="quarter" idx="16"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AE400176-E509-870D-D3BF-2E071B2553D4}"/>
              </a:ext>
            </a:extLst>
          </p:cNvPr>
          <p:cNvSpPr>
            <a:spLocks noGrp="1"/>
          </p:cNvSpPr>
          <p:nvPr>
            <p:ph type="body" sz="quarter" idx="17"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201688037"/>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x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612476"/>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0" y="2070496"/>
            <a:ext cx="11277600" cy="649138"/>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457200" y="2900944"/>
            <a:ext cx="11277600" cy="6731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a16="http://schemas.microsoft.com/office/drawing/2014/main" id="{30BD29E5-BD7B-4CD0-9B09-8F8B24F89FBE}"/>
              </a:ext>
            </a:extLst>
          </p:cNvPr>
          <p:cNvSpPr>
            <a:spLocks noGrp="1"/>
          </p:cNvSpPr>
          <p:nvPr>
            <p:ph sz="quarter" idx="16" hasCustomPrompt="1"/>
          </p:nvPr>
        </p:nvSpPr>
        <p:spPr>
          <a:xfrm>
            <a:off x="457200" y="3755354"/>
            <a:ext cx="11277600" cy="698500"/>
          </a:xfrm>
        </p:spPr>
        <p:txBody>
          <a:bodyPr/>
          <a:lstStyle>
            <a:lvl1pPr>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a16="http://schemas.microsoft.com/office/drawing/2014/main" id="{E908CA92-5DB2-4DC0-937B-1B178AA91781}"/>
              </a:ext>
            </a:extLst>
          </p:cNvPr>
          <p:cNvSpPr>
            <a:spLocks noGrp="1"/>
          </p:cNvSpPr>
          <p:nvPr>
            <p:ph sz="quarter" idx="17" hasCustomPrompt="1"/>
          </p:nvPr>
        </p:nvSpPr>
        <p:spPr>
          <a:xfrm>
            <a:off x="457200" y="4635164"/>
            <a:ext cx="11277600" cy="698500"/>
          </a:xfrm>
        </p:spPr>
        <p:txBody>
          <a:bodyPr/>
          <a:lstStyle>
            <a:lvl1pPr>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a16="http://schemas.microsoft.com/office/drawing/2014/main" id="{8B728CCD-2639-461B-9841-57505AC13467}"/>
              </a:ext>
            </a:extLst>
          </p:cNvPr>
          <p:cNvSpPr>
            <a:spLocks noGrp="1"/>
          </p:cNvSpPr>
          <p:nvPr>
            <p:ph sz="quarter" idx="18" hasCustomPrompt="1"/>
          </p:nvPr>
        </p:nvSpPr>
        <p:spPr>
          <a:xfrm>
            <a:off x="457200" y="5514976"/>
            <a:ext cx="11277600" cy="733425"/>
          </a:xfrm>
        </p:spPr>
        <p:txBody>
          <a:bodyPr/>
          <a:lstStyle>
            <a:lvl1pPr>
              <a:defRPr/>
            </a:lvl1pPr>
          </a:lstStyle>
          <a:p>
            <a:pPr lvl="0"/>
            <a:r>
              <a:rPr lang="en-US" dirty="0"/>
              <a:t>Slide Content 6</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9EC53C63-EC17-7106-362C-B3EB75D4B5FA}"/>
              </a:ext>
            </a:extLst>
          </p:cNvPr>
          <p:cNvSpPr>
            <a:spLocks noGrp="1"/>
          </p:cNvSpPr>
          <p:nvPr>
            <p:ph type="body" sz="quarter" idx="19"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62AAB954-99EB-E7CF-6444-CABDCDE5BC77}"/>
              </a:ext>
            </a:extLst>
          </p:cNvPr>
          <p:cNvSpPr>
            <a:spLocks noGrp="1"/>
          </p:cNvSpPr>
          <p:nvPr>
            <p:ph type="body" sz="quarter" idx="20"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121182115"/>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One Main Placeholder">
    <p:spTree>
      <p:nvGrpSpPr>
        <p:cNvPr id="1" name=""/>
        <p:cNvGrpSpPr/>
        <p:nvPr/>
      </p:nvGrpSpPr>
      <p:grpSpPr>
        <a:xfrm>
          <a:off x="0" y="0"/>
          <a:ext cx="0" cy="0"/>
          <a:chOff x="0" y="0"/>
          <a:chExt cx="0" cy="0"/>
        </a:xfrm>
      </p:grpSpPr>
      <p:grpSp>
        <p:nvGrpSpPr>
          <p:cNvPr id="4" name="MGH Shape">
            <a:extLst>
              <a:ext uri="{FF2B5EF4-FFF2-40B4-BE49-F238E27FC236}">
                <a16:creationId xmlns:a16="http://schemas.microsoft.com/office/drawing/2014/main" id="{7270E885-EF49-1A67-8A6F-D8E31640E4E3}"/>
              </a:ext>
              <a:ext uri="{C183D7F6-B498-43B3-948B-1728B52AA6E4}">
                <adec:decorative xmlns:adec="http://schemas.microsoft.com/office/drawing/2017/decorative" val="1"/>
              </a:ext>
            </a:extLst>
          </p:cNvPr>
          <p:cNvGrpSpPr/>
          <p:nvPr userDrawn="1"/>
        </p:nvGrpSpPr>
        <p:grpSpPr>
          <a:xfrm>
            <a:off x="8830323" y="1"/>
            <a:ext cx="3361677" cy="6623843"/>
            <a:chOff x="3491346" y="0"/>
            <a:chExt cx="2508933" cy="6367263"/>
          </a:xfrm>
        </p:grpSpPr>
        <p:sp>
          <p:nvSpPr>
            <p:cNvPr id="7" name="Freeform 11">
              <a:extLst>
                <a:ext uri="{FF2B5EF4-FFF2-40B4-BE49-F238E27FC236}">
                  <a16:creationId xmlns:a16="http://schemas.microsoft.com/office/drawing/2014/main" id="{1527B357-5D9A-BEAB-AA19-315A33642D17}"/>
                </a:ext>
              </a:extLst>
            </p:cNvPr>
            <p:cNvSpPr/>
            <p:nvPr/>
          </p:nvSpPr>
          <p:spPr>
            <a:xfrm rot="10800000">
              <a:off x="5468761" y="1352709"/>
              <a:ext cx="531517" cy="1821241"/>
            </a:xfrm>
            <a:custGeom>
              <a:avLst/>
              <a:gdLst>
                <a:gd name="connsiteX0" fmla="*/ 0 w 531517"/>
                <a:gd name="connsiteY0" fmla="*/ 1821241 h 1821241"/>
                <a:gd name="connsiteX1" fmla="*/ 0 w 531517"/>
                <a:gd name="connsiteY1" fmla="*/ 0 h 1821241"/>
                <a:gd name="connsiteX2" fmla="*/ 531517 w 531517"/>
                <a:gd name="connsiteY2" fmla="*/ 672400 h 1821241"/>
                <a:gd name="connsiteX3" fmla="*/ 0 w 531517"/>
                <a:gd name="connsiteY3" fmla="*/ 1821241 h 1821241"/>
              </a:gdLst>
              <a:ahLst/>
              <a:cxnLst>
                <a:cxn ang="0">
                  <a:pos x="connsiteX0" y="connsiteY0"/>
                </a:cxn>
                <a:cxn ang="0">
                  <a:pos x="connsiteX1" y="connsiteY1"/>
                </a:cxn>
                <a:cxn ang="0">
                  <a:pos x="connsiteX2" y="connsiteY2"/>
                </a:cxn>
                <a:cxn ang="0">
                  <a:pos x="connsiteX3" y="connsiteY3"/>
                </a:cxn>
              </a:cxnLst>
              <a:rect l="l" t="t" r="r" b="b"/>
              <a:pathLst>
                <a:path w="531517" h="1821241">
                  <a:moveTo>
                    <a:pt x="0" y="1821241"/>
                  </a:moveTo>
                  <a:lnTo>
                    <a:pt x="0" y="0"/>
                  </a:lnTo>
                  <a:lnTo>
                    <a:pt x="531517" y="672400"/>
                  </a:lnTo>
                  <a:lnTo>
                    <a:pt x="0" y="1821241"/>
                  </a:lnTo>
                  <a:close/>
                </a:path>
              </a:pathLst>
            </a:custGeom>
            <a:solidFill>
              <a:srgbClr val="9F2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sp>
          <p:nvSpPr>
            <p:cNvPr id="8" name="Freeform 12">
              <a:extLst>
                <a:ext uri="{FF2B5EF4-FFF2-40B4-BE49-F238E27FC236}">
                  <a16:creationId xmlns:a16="http://schemas.microsoft.com/office/drawing/2014/main" id="{13789522-1B9E-0A06-3374-29C8718672C2}"/>
                </a:ext>
              </a:extLst>
            </p:cNvPr>
            <p:cNvSpPr/>
            <p:nvPr/>
          </p:nvSpPr>
          <p:spPr>
            <a:xfrm rot="10800000">
              <a:off x="3491346" y="0"/>
              <a:ext cx="2508932" cy="2501550"/>
            </a:xfrm>
            <a:custGeom>
              <a:avLst/>
              <a:gdLst>
                <a:gd name="connsiteX0" fmla="*/ 2508932 w 2508932"/>
                <a:gd name="connsiteY0" fmla="*/ 2501550 h 2501550"/>
                <a:gd name="connsiteX1" fmla="*/ 0 w 2508932"/>
                <a:gd name="connsiteY1" fmla="*/ 2501550 h 2501550"/>
                <a:gd name="connsiteX2" fmla="*/ 0 w 2508932"/>
                <a:gd name="connsiteY2" fmla="*/ 1148841 h 2501550"/>
                <a:gd name="connsiteX3" fmla="*/ 531517 w 2508932"/>
                <a:gd name="connsiteY3" fmla="*/ 0 h 2501550"/>
                <a:gd name="connsiteX4" fmla="*/ 2508932 w 2508932"/>
                <a:gd name="connsiteY4" fmla="*/ 2501550 h 2501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932" h="2501550">
                  <a:moveTo>
                    <a:pt x="2508932" y="2501550"/>
                  </a:moveTo>
                  <a:lnTo>
                    <a:pt x="0" y="2501550"/>
                  </a:lnTo>
                  <a:lnTo>
                    <a:pt x="0" y="1148841"/>
                  </a:lnTo>
                  <a:lnTo>
                    <a:pt x="531517" y="0"/>
                  </a:lnTo>
                  <a:lnTo>
                    <a:pt x="2508932" y="2501550"/>
                  </a:lnTo>
                  <a:close/>
                </a:path>
              </a:pathLst>
            </a:custGeom>
            <a:solidFill>
              <a:srgbClr val="E2D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sp>
          <p:nvSpPr>
            <p:cNvPr id="9" name="Freeform 13">
              <a:extLst>
                <a:ext uri="{FF2B5EF4-FFF2-40B4-BE49-F238E27FC236}">
                  <a16:creationId xmlns:a16="http://schemas.microsoft.com/office/drawing/2014/main" id="{2F359338-0AA2-A49E-B0A1-A042CE3D667B}"/>
                </a:ext>
              </a:extLst>
            </p:cNvPr>
            <p:cNvSpPr/>
            <p:nvPr/>
          </p:nvSpPr>
          <p:spPr>
            <a:xfrm rot="10800000">
              <a:off x="3680272" y="1352707"/>
              <a:ext cx="2320007" cy="5014556"/>
            </a:xfrm>
            <a:custGeom>
              <a:avLst/>
              <a:gdLst>
                <a:gd name="connsiteX0" fmla="*/ 0 w 2320007"/>
                <a:gd name="connsiteY0" fmla="*/ 5014556 h 5014556"/>
                <a:gd name="connsiteX1" fmla="*/ 0 w 2320007"/>
                <a:gd name="connsiteY1" fmla="*/ 0 h 5014556"/>
                <a:gd name="connsiteX2" fmla="*/ 2320007 w 2320007"/>
                <a:gd name="connsiteY2" fmla="*/ 0 h 5014556"/>
                <a:gd name="connsiteX3" fmla="*/ 531518 w 2320007"/>
                <a:gd name="connsiteY3" fmla="*/ 3865713 h 5014556"/>
                <a:gd name="connsiteX4" fmla="*/ 1 w 2320007"/>
                <a:gd name="connsiteY4" fmla="*/ 3193313 h 5014556"/>
                <a:gd name="connsiteX5" fmla="*/ 1 w 2320007"/>
                <a:gd name="connsiteY5" fmla="*/ 5014554 h 5014556"/>
                <a:gd name="connsiteX6" fmla="*/ 0 w 2320007"/>
                <a:gd name="connsiteY6" fmla="*/ 5014556 h 501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0007" h="5014556">
                  <a:moveTo>
                    <a:pt x="0" y="5014556"/>
                  </a:moveTo>
                  <a:lnTo>
                    <a:pt x="0" y="0"/>
                  </a:lnTo>
                  <a:lnTo>
                    <a:pt x="2320007" y="0"/>
                  </a:lnTo>
                  <a:lnTo>
                    <a:pt x="531518" y="3865713"/>
                  </a:lnTo>
                  <a:lnTo>
                    <a:pt x="1" y="3193313"/>
                  </a:lnTo>
                  <a:lnTo>
                    <a:pt x="1" y="5014554"/>
                  </a:lnTo>
                  <a:lnTo>
                    <a:pt x="0" y="50145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grpSp>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092080159"/>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1/29/2026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4567933" y="418392"/>
            <a:ext cx="3056137" cy="291823"/>
          </a:xfrm>
          <a:prstGeom prst="rect">
            <a:avLst/>
          </a:prstGeom>
        </p:spPr>
        <p:txBody>
          <a:bodyPr/>
          <a:lstStyle>
            <a:lvl1pPr>
              <a:defRPr>
                <a:solidFill>
                  <a:schemeClr val="tx1"/>
                </a:solidFill>
              </a:defRPr>
            </a:lvl1pPr>
          </a:lstStyle>
          <a:p>
            <a:r>
              <a:rPr lang="en-US" dirty="0"/>
              <a:t>Add hidden title here </a:t>
            </a:r>
          </a:p>
        </p:txBody>
      </p:sp>
      <p:pic>
        <p:nvPicPr>
          <p:cNvPr id="6" name="MGH Logo">
            <a:extLst>
              <a:ext uri="{FF2B5EF4-FFF2-40B4-BE49-F238E27FC236}">
                <a16:creationId xmlns:a16="http://schemas.microsoft.com/office/drawing/2014/main" id="{60DCFDF5-2A5B-440E-888A-BC0BFEF9FF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66949" y="1005698"/>
            <a:ext cx="3258105" cy="2443579"/>
          </a:xfrm>
          <a:prstGeom prst="rect">
            <a:avLst/>
          </a:prstGeom>
        </p:spPr>
      </p:pic>
      <p:sp>
        <p:nvSpPr>
          <p:cNvPr id="9" name="MGH Tagline">
            <a:extLst>
              <a:ext uri="{FF2B5EF4-FFF2-40B4-BE49-F238E27FC236}">
                <a16:creationId xmlns:a16="http://schemas.microsoft.com/office/drawing/2014/main" id="{F040BF5C-A78D-440C-93DF-72F3F641F3F1}"/>
              </a:ext>
            </a:extLst>
          </p:cNvPr>
          <p:cNvSpPr txBox="1"/>
          <p:nvPr userDrawn="1"/>
        </p:nvSpPr>
        <p:spPr>
          <a:xfrm>
            <a:off x="2307662" y="3796683"/>
            <a:ext cx="7576677"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4358781" y="5329121"/>
            <a:ext cx="347444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
        <p:nvSpPr>
          <p:cNvPr id="5" name="Content Placeholder 4">
            <a:extLst>
              <a:ext uri="{FF2B5EF4-FFF2-40B4-BE49-F238E27FC236}">
                <a16:creationId xmlns:a16="http://schemas.microsoft.com/office/drawing/2014/main" id="{F91892E2-935E-4CF8-A8C9-889BC59AE0FF}"/>
              </a:ext>
            </a:extLst>
          </p:cNvPr>
          <p:cNvSpPr>
            <a:spLocks noGrp="1"/>
          </p:cNvSpPr>
          <p:nvPr>
            <p:ph sz="quarter" idx="10"/>
          </p:nvPr>
        </p:nvSpPr>
        <p:spPr>
          <a:xfrm>
            <a:off x="245533" y="6551614"/>
            <a:ext cx="11745384" cy="17938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7664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1/29/2026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1/29/2026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1/29/2026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1/29/2026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1/29/2026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1/29/2026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1/29/2026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1/29/2026</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457200" y="136257"/>
            <a:ext cx="11277600" cy="685800"/>
          </a:xfrm>
          <a:prstGeom prst="rect">
            <a:avLst/>
          </a:prstGeom>
        </p:spPr>
        <p:txBody>
          <a:bodyPr vert="horz" lIns="91440" tIns="45720" rIns="91440" bIns="45720" rtlCol="0" anchor="ctr">
            <a:norm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457200" y="1273877"/>
            <a:ext cx="11277600" cy="494437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12"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11501883" y="6673531"/>
            <a:ext cx="474453" cy="161396"/>
          </a:xfrm>
          <a:prstGeom prst="rect">
            <a:avLst/>
          </a:prstGeom>
        </p:spPr>
        <p:txBody>
          <a:bodyPr vert="horz" lIns="45720" tIns="45720" rIns="45720" bIns="45720" rtlCol="0" anchor="ctr"/>
          <a:lstStyle>
            <a:lvl1pPr algn="r">
              <a:defRPr sz="800">
                <a:solidFill>
                  <a:schemeClr val="tx1"/>
                </a:solidFill>
              </a:defRPr>
            </a:lvl1pPr>
          </a:lstStyle>
          <a:p>
            <a:fld id="{68151E55-6873-49E2-B8D5-2F265E6F1973}" type="slidenum">
              <a:rPr lang="en-US" smtClean="0"/>
              <a:pPr/>
              <a:t>‹#›</a:t>
            </a:fld>
            <a:endParaRPr lang="en-US" dirty="0"/>
          </a:p>
        </p:txBody>
      </p:sp>
      <p:sp>
        <p:nvSpPr>
          <p:cNvPr id="2" name="Short Copyright">
            <a:extLst>
              <a:ext uri="{FF2B5EF4-FFF2-40B4-BE49-F238E27FC236}">
                <a16:creationId xmlns:a16="http://schemas.microsoft.com/office/drawing/2014/main" id="{286672F0-EFBD-F477-833D-074BA85D520A}"/>
              </a:ext>
            </a:extLst>
          </p:cNvPr>
          <p:cNvSpPr txBox="1"/>
          <p:nvPr userDrawn="1"/>
        </p:nvSpPr>
        <p:spPr>
          <a:xfrm>
            <a:off x="287544" y="6619890"/>
            <a:ext cx="1644771" cy="215444"/>
          </a:xfrm>
          <a:prstGeom prst="rect">
            <a:avLst/>
          </a:prstGeom>
          <a:noFill/>
        </p:spPr>
        <p:txBody>
          <a:bodyPr wrap="square" lIns="45720" rIns="45720" rtlCol="0" anchor="ctr">
            <a:spAutoFit/>
          </a:bodyPr>
          <a:lstStyle/>
          <a:p>
            <a:r>
              <a:rPr lang="en-US" sz="800" b="0" dirty="0">
                <a:solidFill>
                  <a:schemeClr val="tx1"/>
                </a:solidFill>
              </a:rPr>
              <a:t>© McGraw Hill LLC</a:t>
            </a:r>
          </a:p>
        </p:txBody>
      </p:sp>
    </p:spTree>
    <p:extLst>
      <p:ext uri="{BB962C8B-B14F-4D97-AF65-F5344CB8AC3E}">
        <p14:creationId xmlns:p14="http://schemas.microsoft.com/office/powerpoint/2010/main" val="3683504877"/>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Lst>
  <p:hf hdr="0" dt="0"/>
  <p:txStyles>
    <p:titleStyle>
      <a:lvl1pPr algn="ctr" defTabSz="914400" rtl="0" eaLnBrk="1" latinLnBrk="0" hangingPunct="1">
        <a:lnSpc>
          <a:spcPct val="10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000" kern="1200">
          <a:solidFill>
            <a:schemeClr val="tx2"/>
          </a:solidFill>
          <a:latin typeface="+mn-lt"/>
          <a:ea typeface="+mn-ea"/>
          <a:cs typeface="+mn-cs"/>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spcAft>
          <a:spcPts val="800"/>
        </a:spcAft>
        <a:buFont typeface="Arial" panose="020B0604020202020204" pitchFamily="34" charset="0"/>
        <a:buChar char="•"/>
        <a:defRPr sz="18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p15:clr>
            <a:srgbClr val="F26B43"/>
          </p15:clr>
        </p15:guide>
        <p15:guide id="11" orient="horz" pos="4104">
          <p15:clr>
            <a:srgbClr val="F26B43"/>
          </p15:clr>
        </p15:guide>
        <p15:guide id="12" orient="horz" pos="864">
          <p15:clr>
            <a:srgbClr val="F26B43"/>
          </p15:clr>
        </p15:guide>
        <p15:guide id="13" orient="horz" pos="360">
          <p15:clr>
            <a:srgbClr val="F26B43"/>
          </p15:clr>
        </p15:guide>
        <p15:guide id="14" orient="horz" pos="3936">
          <p15:clr>
            <a:srgbClr val="F26B43"/>
          </p15:clr>
        </p15:guide>
        <p15:guide id="15" pos="984">
          <p15:clr>
            <a:srgbClr val="F26B43"/>
          </p15:clr>
        </p15:guide>
        <p15:guide id="16" pos="5376">
          <p15:clr>
            <a:srgbClr val="F26B43"/>
          </p15:clr>
        </p15:guide>
        <p15:guide id="17" pos="2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10.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20.wmf"/><Relationship Id="rId5" Type="http://schemas.openxmlformats.org/officeDocument/2006/relationships/oleObject" Target="../embeddings/oleObject1.bin"/><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22.wmf"/><Relationship Id="rId5" Type="http://schemas.openxmlformats.org/officeDocument/2006/relationships/oleObject" Target="../embeddings/oleObject3.bin"/><Relationship Id="rId4" Type="http://schemas.openxmlformats.org/officeDocument/2006/relationships/image" Target="../media/image21.wmf"/></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7.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26.wmf"/><Relationship Id="rId5" Type="http://schemas.openxmlformats.org/officeDocument/2006/relationships/oleObject" Target="../embeddings/oleObject5.bin"/><Relationship Id="rId4" Type="http://schemas.openxmlformats.org/officeDocument/2006/relationships/image" Target="../media/image25.w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28.wmf"/><Relationship Id="rId4" Type="http://schemas.openxmlformats.org/officeDocument/2006/relationships/oleObject" Target="../embeddings/oleObject7.bin"/></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8" Type="http://schemas.openxmlformats.org/officeDocument/2006/relationships/image" Target="../media/image33.wmf"/><Relationship Id="rId13" Type="http://schemas.openxmlformats.org/officeDocument/2006/relationships/oleObject" Target="../embeddings/oleObject13.bin"/><Relationship Id="rId3" Type="http://schemas.openxmlformats.org/officeDocument/2006/relationships/oleObject" Target="../embeddings/oleObject8.bin"/><Relationship Id="rId7" Type="http://schemas.openxmlformats.org/officeDocument/2006/relationships/oleObject" Target="../embeddings/oleObject10.bin"/><Relationship Id="rId12" Type="http://schemas.openxmlformats.org/officeDocument/2006/relationships/image" Target="../media/image35.wmf"/><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32.wmf"/><Relationship Id="rId11" Type="http://schemas.openxmlformats.org/officeDocument/2006/relationships/oleObject" Target="../embeddings/oleObject12.bin"/><Relationship Id="rId5" Type="http://schemas.openxmlformats.org/officeDocument/2006/relationships/oleObject" Target="../embeddings/oleObject9.bin"/><Relationship Id="rId10" Type="http://schemas.openxmlformats.org/officeDocument/2006/relationships/image" Target="../media/image34.wmf"/><Relationship Id="rId4" Type="http://schemas.openxmlformats.org/officeDocument/2006/relationships/image" Target="../media/image31.wmf"/><Relationship Id="rId9" Type="http://schemas.openxmlformats.org/officeDocument/2006/relationships/oleObject" Target="../embeddings/oleObject11.bin"/><Relationship Id="rId14" Type="http://schemas.openxmlformats.org/officeDocument/2006/relationships/image" Target="../media/image36.wmf"/></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image" Target="../media/image40.png"/><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hyperlink" Target="https://creativecommons.org/licenses/by-sa/3.0/" TargetMode="External"/><Relationship Id="rId4" Type="http://schemas.openxmlformats.org/officeDocument/2006/relationships/hyperlink" Target="https://www.markzinder.com/blog/talking-points-equities-voting-childcare/"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hyperlink" Target="https://creativecommons.org/licenses/by-sa/3.0/" TargetMode="External"/><Relationship Id="rId4" Type="http://schemas.openxmlformats.org/officeDocument/2006/relationships/hyperlink" Target="https://www.thebluediamondgallery.com/wooden-tile/e/earnings.htm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hyperlink" Target="https://www.entertales.com/indias-first-books-villag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https://fity.club/lists/suggestions/valuation/"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hyperlink" Target="https://creativecommons.org/licenses/by-nc/3.0/" TargetMode="External"/><Relationship Id="rId4" Type="http://schemas.openxmlformats.org/officeDocument/2006/relationships/hyperlink" Target="https://blog.roboforex.com/blog/2021/01/14/how-to-calculate-return-on-equity-ro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0" y="10"/>
            <a:ext cx="12191980" cy="6857990"/>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0" y="2142067"/>
            <a:ext cx="3412067" cy="2971801"/>
          </a:xfrm>
        </p:spPr>
        <p:txBody>
          <a:bodyPr>
            <a:normAutofit/>
          </a:bodyPr>
          <a:lstStyle/>
          <a:p>
            <a:pPr>
              <a:lnSpc>
                <a:spcPct val="90000"/>
              </a:lnSpc>
            </a:pPr>
            <a:r>
              <a:rPr lang="en-US" sz="2800" dirty="0">
                <a:solidFill>
                  <a:srgbClr val="FFFFFF"/>
                </a:solidFill>
              </a:rPr>
              <a:t>Advanced Corporate Finance (LL4554V/LL5554V/LLJ5554V/LL6554V)</a:t>
            </a:r>
            <a:br>
              <a:rPr lang="en-US" sz="2800" dirty="0">
                <a:solidFill>
                  <a:srgbClr val="FFFFFF"/>
                </a:solidFill>
              </a:rPr>
            </a:br>
            <a:r>
              <a:rPr lang="en-US" sz="2800" dirty="0">
                <a:solidFill>
                  <a:srgbClr val="FFFFFF"/>
                </a:solidFill>
              </a:rPr>
              <a:t>4. valuing equity</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0" y="5145513"/>
            <a:ext cx="3412067" cy="738820"/>
          </a:xfrm>
        </p:spPr>
        <p:txBody>
          <a:bodyPr>
            <a:normAutofit/>
          </a:bodyPr>
          <a:lstStyle/>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C709-988F-4110-D7C6-7A08A7333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DDB29-3975-9FC4-BFAC-75AF4BE66364}"/>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How stocks are traded</a:t>
            </a:r>
          </a:p>
        </p:txBody>
      </p:sp>
      <p:sp>
        <p:nvSpPr>
          <p:cNvPr id="4" name="Slide Number Placeholder 3">
            <a:extLst>
              <a:ext uri="{FF2B5EF4-FFF2-40B4-BE49-F238E27FC236}">
                <a16:creationId xmlns:a16="http://schemas.microsoft.com/office/drawing/2014/main" id="{DC37A65A-3D07-463A-849A-8AF117B7A95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10</a:t>
            </a:fld>
            <a:endParaRPr lang="en-US" dirty="0"/>
          </a:p>
        </p:txBody>
      </p:sp>
      <p:sp>
        <p:nvSpPr>
          <p:cNvPr id="7" name="Content Placeholder 8">
            <a:extLst>
              <a:ext uri="{FF2B5EF4-FFF2-40B4-BE49-F238E27FC236}">
                <a16:creationId xmlns:a16="http://schemas.microsoft.com/office/drawing/2014/main" id="{C5E6DA2A-1ED3-1624-8EF8-BB7517E84169}"/>
              </a:ext>
            </a:extLst>
          </p:cNvPr>
          <p:cNvSpPr txBox="1">
            <a:spLocks/>
          </p:cNvSpPr>
          <p:nvPr/>
        </p:nvSpPr>
        <p:spPr>
          <a:xfrm>
            <a:off x="1866900" y="2443840"/>
            <a:ext cx="8458200" cy="450490"/>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fr-FR" dirty="0"/>
              <a:t>103.77 –0.02 (–0.02%) </a:t>
            </a:r>
            <a:r>
              <a:rPr lang="fr-FR" dirty="0" err="1"/>
              <a:t>Feb</a:t>
            </a:r>
            <a:r>
              <a:rPr lang="fr-FR" dirty="0"/>
              <a:t>. 8 4:00 pm ES</a:t>
            </a:r>
            <a:r>
              <a:rPr lang="fr-FR" sz="100" dirty="0"/>
              <a:t> </a:t>
            </a:r>
            <a:r>
              <a:rPr lang="fr-FR" dirty="0"/>
              <a:t>T</a:t>
            </a:r>
          </a:p>
        </p:txBody>
      </p:sp>
      <p:graphicFrame>
        <p:nvGraphicFramePr>
          <p:cNvPr id="8" name="Table 15">
            <a:extLst>
              <a:ext uri="{FF2B5EF4-FFF2-40B4-BE49-F238E27FC236}">
                <a16:creationId xmlns:a16="http://schemas.microsoft.com/office/drawing/2014/main" id="{CC266516-1EAF-69D9-0226-BEFD4B1AAA4C}"/>
              </a:ext>
            </a:extLst>
          </p:cNvPr>
          <p:cNvGraphicFramePr>
            <a:graphicFrameLocks noGrp="1"/>
          </p:cNvGraphicFramePr>
          <p:nvPr>
            <p:extLst>
              <p:ext uri="{D42A27DB-BD31-4B8C-83A1-F6EECF244321}">
                <p14:modId xmlns:p14="http://schemas.microsoft.com/office/powerpoint/2010/main" val="2245832414"/>
              </p:ext>
            </p:extLst>
          </p:nvPr>
        </p:nvGraphicFramePr>
        <p:xfrm>
          <a:off x="2401106" y="3018069"/>
          <a:ext cx="7389787" cy="2966720"/>
        </p:xfrm>
        <a:graphic>
          <a:graphicData uri="http://schemas.openxmlformats.org/drawingml/2006/table">
            <a:tbl>
              <a:tblPr firstRow="1" bandRow="1">
                <a:tableStyleId>{5C22544A-7EE6-4342-B048-85BDC9FD1C3A}</a:tableStyleId>
              </a:tblPr>
              <a:tblGrid>
                <a:gridCol w="1864241">
                  <a:extLst>
                    <a:ext uri="{9D8B030D-6E8A-4147-A177-3AD203B41FA5}">
                      <a16:colId xmlns:a16="http://schemas.microsoft.com/office/drawing/2014/main" val="3409971503"/>
                    </a:ext>
                  </a:extLst>
                </a:gridCol>
                <a:gridCol w="1847447">
                  <a:extLst>
                    <a:ext uri="{9D8B030D-6E8A-4147-A177-3AD203B41FA5}">
                      <a16:colId xmlns:a16="http://schemas.microsoft.com/office/drawing/2014/main" val="2607906296"/>
                    </a:ext>
                  </a:extLst>
                </a:gridCol>
                <a:gridCol w="1981807">
                  <a:extLst>
                    <a:ext uri="{9D8B030D-6E8A-4147-A177-3AD203B41FA5}">
                      <a16:colId xmlns:a16="http://schemas.microsoft.com/office/drawing/2014/main" val="1624053077"/>
                    </a:ext>
                  </a:extLst>
                </a:gridCol>
                <a:gridCol w="1696292">
                  <a:extLst>
                    <a:ext uri="{9D8B030D-6E8A-4147-A177-3AD203B41FA5}">
                      <a16:colId xmlns:a16="http://schemas.microsoft.com/office/drawing/2014/main" val="1960909941"/>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rPr>
                        <a:t>Previous close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dirty="0">
                          <a:solidFill>
                            <a:schemeClr val="tx1"/>
                          </a:solidFill>
                        </a:rPr>
                        <a:t>103.79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dirty="0">
                          <a:solidFill>
                            <a:schemeClr val="tx1"/>
                          </a:solidFill>
                        </a:rPr>
                        <a:t>Market cap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dirty="0">
                          <a:solidFill>
                            <a:schemeClr val="tx1"/>
                          </a:solidFill>
                        </a:rPr>
                        <a:t>157.224 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3511110"/>
                  </a:ext>
                </a:extLst>
              </a:tr>
              <a:tr h="370840">
                <a:tc>
                  <a:txBody>
                    <a:bodyPr/>
                    <a:lstStyle/>
                    <a:p>
                      <a:r>
                        <a:rPr lang="en-US" sz="1600" b="0" dirty="0">
                          <a:solidFill>
                            <a:schemeClr val="tx1"/>
                          </a:solidFill>
                        </a:rPr>
                        <a:t>Open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dirty="0">
                          <a:solidFill>
                            <a:schemeClr val="tx1"/>
                          </a:solidFill>
                        </a:rPr>
                        <a:t>104.43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dirty="0">
                          <a:solidFill>
                            <a:schemeClr val="tx1"/>
                          </a:solidFill>
                        </a:rPr>
                        <a:t>EPS (TTM)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dirty="0">
                          <a:solidFill>
                            <a:schemeClr val="tx1"/>
                          </a:solidFill>
                        </a:rPr>
                        <a:t>3.43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22246610"/>
                  </a:ext>
                </a:extLst>
              </a:tr>
              <a:tr h="370840">
                <a:tc>
                  <a:txBody>
                    <a:bodyPr/>
                    <a:lstStyle/>
                    <a:p>
                      <a:r>
                        <a:rPr lang="en-US" sz="1600" b="0" dirty="0">
                          <a:solidFill>
                            <a:schemeClr val="tx1"/>
                          </a:solidFill>
                        </a:rPr>
                        <a:t>Day’s range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dirty="0">
                          <a:solidFill>
                            <a:schemeClr val="tx1"/>
                          </a:solidFill>
                        </a:rPr>
                        <a:t>103.04 to 104.96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dirty="0">
                          <a:solidFill>
                            <a:schemeClr val="tx1"/>
                          </a:solidFill>
                        </a:rPr>
                        <a:t>EPS (2023A)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dirty="0">
                          <a:solidFill>
                            <a:schemeClr val="tx1"/>
                          </a:solidFill>
                        </a:rPr>
                        <a:t>3.23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9321145"/>
                  </a:ext>
                </a:extLst>
              </a:tr>
              <a:tr h="370840">
                <a:tc>
                  <a:txBody>
                    <a:bodyPr/>
                    <a:lstStyle/>
                    <a:p>
                      <a:r>
                        <a:rPr lang="en-US" sz="1600" b="0" dirty="0">
                          <a:solidFill>
                            <a:schemeClr val="tx1"/>
                          </a:solidFill>
                        </a:rPr>
                        <a:t>52-week range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dirty="0">
                          <a:solidFill>
                            <a:schemeClr val="tx1"/>
                          </a:solidFill>
                        </a:rPr>
                        <a:t>88.66 to 128.68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dirty="0">
                          <a:solidFill>
                            <a:schemeClr val="tx1"/>
                          </a:solidFill>
                        </a:rPr>
                        <a:t>EPS (2024E)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dirty="0">
                          <a:solidFill>
                            <a:schemeClr val="tx1"/>
                          </a:solidFill>
                        </a:rPr>
                        <a:t>3.59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11418082"/>
                  </a:ext>
                </a:extLst>
              </a:tr>
              <a:tr h="370840">
                <a:tc>
                  <a:txBody>
                    <a:bodyPr/>
                    <a:lstStyle/>
                    <a:p>
                      <a:r>
                        <a:rPr lang="en-US" sz="1600" b="0" dirty="0">
                          <a:solidFill>
                            <a:schemeClr val="tx1"/>
                          </a:solidFill>
                        </a:rPr>
                        <a:t>Volume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dirty="0">
                          <a:solidFill>
                            <a:schemeClr val="tx1"/>
                          </a:solidFill>
                        </a:rPr>
                        <a:t>6,324,489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dirty="0">
                          <a:solidFill>
                            <a:schemeClr val="tx1"/>
                          </a:solidFill>
                        </a:rPr>
                        <a:t>EPS (2025E)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dirty="0">
                          <a:solidFill>
                            <a:schemeClr val="tx1"/>
                          </a:solidFill>
                        </a:rPr>
                        <a:t>4.25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42893331"/>
                  </a:ext>
                </a:extLst>
              </a:tr>
              <a:tr h="370840">
                <a:tc>
                  <a:txBody>
                    <a:bodyPr/>
                    <a:lstStyle/>
                    <a:p>
                      <a:r>
                        <a:rPr lang="en-US" sz="1600" b="0" dirty="0">
                          <a:solidFill>
                            <a:schemeClr val="tx1"/>
                          </a:solidFill>
                        </a:rPr>
                        <a:t>Average volume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dirty="0">
                          <a:solidFill>
                            <a:schemeClr val="tx1"/>
                          </a:solidFill>
                        </a:rPr>
                        <a:t>9,324,623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dirty="0">
                          <a:solidFill>
                            <a:schemeClr val="tx1"/>
                          </a:solidFill>
                        </a:rPr>
                        <a:t>P/E</a:t>
                      </a:r>
                      <a:r>
                        <a:rPr lang="en-US" sz="1600" b="0" baseline="0" dirty="0">
                          <a:solidFill>
                            <a:schemeClr val="tx1"/>
                          </a:solidFill>
                        </a:rPr>
                        <a:t> (TTM)</a:t>
                      </a:r>
                      <a:endParaRPr lang="en-US"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dirty="0">
                          <a:solidFill>
                            <a:schemeClr val="tx1"/>
                          </a:solidFill>
                        </a:rPr>
                        <a:t>30.25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9757535"/>
                  </a:ext>
                </a:extLst>
              </a:tr>
              <a:tr h="370840">
                <a:tc>
                  <a:txBody>
                    <a:bodyPr/>
                    <a:lstStyle/>
                    <a:p>
                      <a:r>
                        <a:rPr lang="en-US" sz="1600" b="0" dirty="0">
                          <a:solidFill>
                            <a:schemeClr val="tx1"/>
                          </a:solidFill>
                        </a:rPr>
                        <a:t>Book value/share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dirty="0">
                          <a:solidFill>
                            <a:schemeClr val="tx1"/>
                          </a:solidFill>
                        </a:rPr>
                        <a:t>9.32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rPr>
                        <a:t>Dividend (</a:t>
                      </a:r>
                      <a:r>
                        <a:rPr lang="en-US" sz="1600" b="0" dirty="0" err="1">
                          <a:solidFill>
                            <a:schemeClr val="tx1"/>
                          </a:solidFill>
                        </a:rPr>
                        <a:t>yld</a:t>
                      </a:r>
                      <a:r>
                        <a:rPr lang="en-US" sz="1600" b="0" dirty="0">
                          <a:solidFill>
                            <a:schemeClr val="tx1"/>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dirty="0">
                          <a:solidFill>
                            <a:schemeClr val="tx1"/>
                          </a:solidFill>
                        </a:rPr>
                        <a:t>1.48 (1.43%)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rPr>
                        <a:t>Price/book value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dirty="0">
                          <a:solidFill>
                            <a:schemeClr val="tx1"/>
                          </a:solidFill>
                        </a:rPr>
                        <a:t>11.11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dirty="0">
                          <a:solidFill>
                            <a:schemeClr val="tx1"/>
                          </a:solidFill>
                        </a:rPr>
                        <a:t>1y Target</a:t>
                      </a:r>
                      <a:r>
                        <a:rPr lang="en-US" sz="1600" b="0" baseline="0" dirty="0">
                          <a:solidFill>
                            <a:schemeClr val="tx1"/>
                          </a:solidFill>
                        </a:rPr>
                        <a:t> Est</a:t>
                      </a:r>
                      <a:endParaRPr lang="en-US" sz="16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dirty="0">
                          <a:solidFill>
                            <a:schemeClr val="tx1"/>
                          </a:solidFill>
                        </a:rPr>
                        <a:t>123.23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01280507"/>
                  </a:ext>
                </a:extLst>
              </a:tr>
            </a:tbl>
          </a:graphicData>
        </a:graphic>
      </p:graphicFrame>
      <p:sp>
        <p:nvSpPr>
          <p:cNvPr id="12" name="Content Placeholder 8">
            <a:extLst>
              <a:ext uri="{FF2B5EF4-FFF2-40B4-BE49-F238E27FC236}">
                <a16:creationId xmlns:a16="http://schemas.microsoft.com/office/drawing/2014/main" id="{9A524A5F-7412-9234-ECE5-7FC607DD5AB8}"/>
              </a:ext>
            </a:extLst>
          </p:cNvPr>
          <p:cNvSpPr txBox="1">
            <a:spLocks/>
          </p:cNvSpPr>
          <p:nvPr/>
        </p:nvSpPr>
        <p:spPr>
          <a:xfrm>
            <a:off x="1866900" y="1993350"/>
            <a:ext cx="8458200" cy="450490"/>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fr-FR" sz="2000" b="1" u="sng" dirty="0"/>
              <a:t>Nike, Inc. (NKE)</a:t>
            </a:r>
          </a:p>
        </p:txBody>
      </p:sp>
    </p:spTree>
    <p:extLst>
      <p:ext uri="{BB962C8B-B14F-4D97-AF65-F5344CB8AC3E}">
        <p14:creationId xmlns:p14="http://schemas.microsoft.com/office/powerpoint/2010/main" val="1143333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92340-43D0-7EA3-F5F4-1E372B1B7F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D473F1-167F-4B64-6522-042C12969DF2}"/>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How stocks are traded</a:t>
            </a:r>
          </a:p>
        </p:txBody>
      </p:sp>
      <p:sp>
        <p:nvSpPr>
          <p:cNvPr id="4" name="Slide Number Placeholder 3">
            <a:extLst>
              <a:ext uri="{FF2B5EF4-FFF2-40B4-BE49-F238E27FC236}">
                <a16:creationId xmlns:a16="http://schemas.microsoft.com/office/drawing/2014/main" id="{0651E3D6-13B9-C827-FC23-FDBA06354CCE}"/>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11</a:t>
            </a:fld>
            <a:endParaRPr lang="en-US" dirty="0"/>
          </a:p>
        </p:txBody>
      </p:sp>
      <p:sp>
        <p:nvSpPr>
          <p:cNvPr id="10" name="Content Placeholder 2">
            <a:extLst>
              <a:ext uri="{FF2B5EF4-FFF2-40B4-BE49-F238E27FC236}">
                <a16:creationId xmlns:a16="http://schemas.microsoft.com/office/drawing/2014/main" id="{318D8244-E906-B617-D242-011A92E409A7}"/>
              </a:ext>
            </a:extLst>
          </p:cNvPr>
          <p:cNvSpPr>
            <a:spLocks noGrp="1"/>
          </p:cNvSpPr>
          <p:nvPr>
            <p:ph sz="half" idx="1"/>
          </p:nvPr>
        </p:nvSpPr>
        <p:spPr>
          <a:xfrm>
            <a:off x="344184" y="2039591"/>
            <a:ext cx="11362010" cy="4499910"/>
          </a:xfrm>
        </p:spPr>
        <p:txBody>
          <a:bodyPr vert="horz" lIns="91440" tIns="45720" rIns="91440" bIns="45720" rtlCol="0" anchor="ctr">
            <a:noAutofit/>
          </a:bodyPr>
          <a:lstStyle/>
          <a:p>
            <a:r>
              <a:rPr lang="en-US" sz="1900" dirty="0"/>
              <a:t>Unlike the valuation of bonds, the valuation of equities is far more complicated.</a:t>
            </a:r>
          </a:p>
          <a:p>
            <a:pPr marL="457200" indent="-457200">
              <a:buFont typeface="+mj-lt"/>
              <a:buAutoNum type="arabicPeriod"/>
            </a:pPr>
            <a:r>
              <a:rPr lang="en-US" sz="1900" b="1" dirty="0"/>
              <a:t>Bonds</a:t>
            </a:r>
            <a:r>
              <a:rPr lang="en-US" sz="1900" dirty="0"/>
              <a:t> </a:t>
            </a:r>
          </a:p>
          <a:p>
            <a:pPr lvl="1"/>
            <a:r>
              <a:rPr lang="en-US" sz="1800" dirty="0"/>
              <a:t>The cash flows are strictly defined because coupons are contractual, fixed obligations that must be paid.</a:t>
            </a:r>
          </a:p>
          <a:p>
            <a:pPr lvl="1"/>
            <a:r>
              <a:rPr lang="en-US" sz="1800" dirty="0"/>
              <a:t>The life of the investment is clear because the maturity date is a known and finite point in time.</a:t>
            </a:r>
          </a:p>
          <a:p>
            <a:pPr lvl="1"/>
            <a:r>
              <a:rPr lang="en-US" sz="1800" dirty="0"/>
              <a:t>The discount rate is objective because it can be observed directly from current market yields for similar debt.</a:t>
            </a:r>
          </a:p>
          <a:p>
            <a:pPr marL="457200" indent="-457200">
              <a:buFont typeface="+mj-lt"/>
              <a:buAutoNum type="arabicPeriod"/>
            </a:pPr>
            <a:r>
              <a:rPr lang="en-US" sz="1900" b="1" dirty="0"/>
              <a:t>Equities</a:t>
            </a:r>
          </a:p>
          <a:p>
            <a:pPr lvl="1"/>
            <a:r>
              <a:rPr lang="en-US" sz="1800" dirty="0"/>
              <a:t>The cash flows are difficult to predict because dividends and earnings are variable, uncertain, and theoretically infinite.</a:t>
            </a:r>
          </a:p>
          <a:p>
            <a:pPr lvl="1"/>
            <a:r>
              <a:rPr lang="en-US" sz="1800" dirty="0"/>
              <a:t>The investment carries higher risk because there is no legal promise or contract guaranteeing any payment to the shareholder.</a:t>
            </a:r>
          </a:p>
        </p:txBody>
      </p:sp>
    </p:spTree>
    <p:extLst>
      <p:ext uri="{BB962C8B-B14F-4D97-AF65-F5344CB8AC3E}">
        <p14:creationId xmlns:p14="http://schemas.microsoft.com/office/powerpoint/2010/main" val="2060654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28EBB-FDF1-EB69-0D78-BED98B489C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C1ABE0-374B-6597-B096-56008A3834D9}"/>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How stocks are traded</a:t>
            </a:r>
          </a:p>
        </p:txBody>
      </p:sp>
      <p:sp>
        <p:nvSpPr>
          <p:cNvPr id="4" name="Slide Number Placeholder 3">
            <a:extLst>
              <a:ext uri="{FF2B5EF4-FFF2-40B4-BE49-F238E27FC236}">
                <a16:creationId xmlns:a16="http://schemas.microsoft.com/office/drawing/2014/main" id="{EEC79A4E-1379-F97B-B3ED-0F6DC5335970}"/>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12</a:t>
            </a:fld>
            <a:endParaRPr lang="en-US" dirty="0"/>
          </a:p>
        </p:txBody>
      </p:sp>
      <p:sp>
        <p:nvSpPr>
          <p:cNvPr id="10" name="Content Placeholder 2">
            <a:extLst>
              <a:ext uri="{FF2B5EF4-FFF2-40B4-BE49-F238E27FC236}">
                <a16:creationId xmlns:a16="http://schemas.microsoft.com/office/drawing/2014/main" id="{FD5141BD-5265-0338-845A-CBF1B67AAA11}"/>
              </a:ext>
            </a:extLst>
          </p:cNvPr>
          <p:cNvSpPr>
            <a:spLocks noGrp="1"/>
          </p:cNvSpPr>
          <p:nvPr>
            <p:ph sz="half" idx="1"/>
          </p:nvPr>
        </p:nvSpPr>
        <p:spPr>
          <a:xfrm>
            <a:off x="344184" y="2039591"/>
            <a:ext cx="11362010" cy="4499910"/>
          </a:xfrm>
        </p:spPr>
        <p:txBody>
          <a:bodyPr vert="horz" lIns="91440" tIns="45720" rIns="91440" bIns="45720" rtlCol="0" anchor="ctr">
            <a:noAutofit/>
          </a:bodyPr>
          <a:lstStyle/>
          <a:p>
            <a:pPr marL="457200" indent="-457200">
              <a:buFont typeface="+mj-lt"/>
              <a:buAutoNum type="arabicPeriod" startAt="3"/>
            </a:pPr>
            <a:r>
              <a:rPr lang="en-US" sz="1900" b="1" dirty="0"/>
              <a:t>The Estimation Dilemma</a:t>
            </a:r>
          </a:p>
          <a:p>
            <a:pPr lvl="1"/>
            <a:r>
              <a:rPr lang="en-US" sz="1800" dirty="0"/>
              <a:t>Unlike bond coupons, future earnings are driven by complex market dynamics, strategy, and competition that make precise forecasting impossible.</a:t>
            </a:r>
          </a:p>
          <a:p>
            <a:pPr lvl="1"/>
            <a:r>
              <a:rPr lang="en-US" sz="1800" dirty="0"/>
              <a:t>Since stocks have no maturity date, analysts must estimate a “Terminal Value” to capture the distant future, which often makes up the majority of the stock’s value.</a:t>
            </a:r>
          </a:p>
          <a:p>
            <a:pPr lvl="1"/>
            <a:r>
              <a:rPr lang="en-US" sz="1800" dirty="0"/>
              <a:t>As the textbook notes, analysts can generate various price estimates using different methods (such as P/E or DCF), but there is no single “best” method to rely on.</a:t>
            </a:r>
          </a:p>
        </p:txBody>
      </p:sp>
    </p:spTree>
    <p:extLst>
      <p:ext uri="{BB962C8B-B14F-4D97-AF65-F5344CB8AC3E}">
        <p14:creationId xmlns:p14="http://schemas.microsoft.com/office/powerpoint/2010/main" val="37979775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EB922-924A-783C-A5BA-4C32E3E0DD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954585-D08B-930E-00FD-688DE3D0AD28}"/>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Valuation by comparables</a:t>
            </a:r>
          </a:p>
        </p:txBody>
      </p:sp>
      <p:sp>
        <p:nvSpPr>
          <p:cNvPr id="4" name="Slide Number Placeholder 3">
            <a:extLst>
              <a:ext uri="{FF2B5EF4-FFF2-40B4-BE49-F238E27FC236}">
                <a16:creationId xmlns:a16="http://schemas.microsoft.com/office/drawing/2014/main" id="{5B8CE2AB-F794-09A1-40A1-C1F37302CF21}"/>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13</a:t>
            </a:fld>
            <a:endParaRPr lang="en-US" dirty="0"/>
          </a:p>
        </p:txBody>
      </p:sp>
      <p:graphicFrame>
        <p:nvGraphicFramePr>
          <p:cNvPr id="6" name="Table 5">
            <a:extLst>
              <a:ext uri="{FF2B5EF4-FFF2-40B4-BE49-F238E27FC236}">
                <a16:creationId xmlns:a16="http://schemas.microsoft.com/office/drawing/2014/main" id="{F9A4A189-00B3-38B7-3E73-F55FBE3C6764}"/>
              </a:ext>
            </a:extLst>
          </p:cNvPr>
          <p:cNvGraphicFramePr>
            <a:graphicFrameLocks noGrp="1"/>
          </p:cNvGraphicFramePr>
          <p:nvPr>
            <p:extLst>
              <p:ext uri="{D42A27DB-BD31-4B8C-83A1-F6EECF244321}">
                <p14:modId xmlns:p14="http://schemas.microsoft.com/office/powerpoint/2010/main" val="624129206"/>
              </p:ext>
            </p:extLst>
          </p:nvPr>
        </p:nvGraphicFramePr>
        <p:xfrm>
          <a:off x="2053852" y="2112553"/>
          <a:ext cx="7673331" cy="3907062"/>
        </p:xfrm>
        <a:graphic>
          <a:graphicData uri="http://schemas.openxmlformats.org/drawingml/2006/table">
            <a:tbl>
              <a:tblPr firstRow="1" bandRow="1">
                <a:tableStyleId>{5C22544A-7EE6-4342-B048-85BDC9FD1C3A}</a:tableStyleId>
              </a:tblPr>
              <a:tblGrid>
                <a:gridCol w="1667641">
                  <a:extLst>
                    <a:ext uri="{9D8B030D-6E8A-4147-A177-3AD203B41FA5}">
                      <a16:colId xmlns:a16="http://schemas.microsoft.com/office/drawing/2014/main" val="3398718903"/>
                    </a:ext>
                  </a:extLst>
                </a:gridCol>
                <a:gridCol w="1264356">
                  <a:extLst>
                    <a:ext uri="{9D8B030D-6E8A-4147-A177-3AD203B41FA5}">
                      <a16:colId xmlns:a16="http://schemas.microsoft.com/office/drawing/2014/main" val="3710516133"/>
                    </a:ext>
                  </a:extLst>
                </a:gridCol>
                <a:gridCol w="1072222">
                  <a:extLst>
                    <a:ext uri="{9D8B030D-6E8A-4147-A177-3AD203B41FA5}">
                      <a16:colId xmlns:a16="http://schemas.microsoft.com/office/drawing/2014/main" val="2175815206"/>
                    </a:ext>
                  </a:extLst>
                </a:gridCol>
                <a:gridCol w="647490">
                  <a:extLst>
                    <a:ext uri="{9D8B030D-6E8A-4147-A177-3AD203B41FA5}">
                      <a16:colId xmlns:a16="http://schemas.microsoft.com/office/drawing/2014/main" val="597678722"/>
                    </a:ext>
                  </a:extLst>
                </a:gridCol>
                <a:gridCol w="1891355">
                  <a:extLst>
                    <a:ext uri="{9D8B030D-6E8A-4147-A177-3AD203B41FA5}">
                      <a16:colId xmlns:a16="http://schemas.microsoft.com/office/drawing/2014/main" val="3993397141"/>
                    </a:ext>
                  </a:extLst>
                </a:gridCol>
                <a:gridCol w="596373">
                  <a:extLst>
                    <a:ext uri="{9D8B030D-6E8A-4147-A177-3AD203B41FA5}">
                      <a16:colId xmlns:a16="http://schemas.microsoft.com/office/drawing/2014/main" val="2301541809"/>
                    </a:ext>
                  </a:extLst>
                </a:gridCol>
                <a:gridCol w="533894">
                  <a:extLst>
                    <a:ext uri="{9D8B030D-6E8A-4147-A177-3AD203B41FA5}">
                      <a16:colId xmlns:a16="http://schemas.microsoft.com/office/drawing/2014/main" val="620920519"/>
                    </a:ext>
                  </a:extLst>
                </a:gridCol>
              </a:tblGrid>
              <a:tr h="228208">
                <a:tc>
                  <a:txBody>
                    <a:bodyPr/>
                    <a:lstStyle/>
                    <a:p>
                      <a:endParaRPr lang="en-US" sz="1200" dirty="0"/>
                    </a:p>
                  </a:txBody>
                  <a:tcPr/>
                </a:tc>
                <a:tc>
                  <a:txBody>
                    <a:bodyPr/>
                    <a:lstStyle/>
                    <a:p>
                      <a:pPr algn="ctr"/>
                      <a:r>
                        <a:rPr lang="en-US" sz="1200" dirty="0"/>
                        <a:t>Stock Price</a:t>
                      </a:r>
                    </a:p>
                  </a:txBody>
                  <a:tcPr/>
                </a:tc>
                <a:tc>
                  <a:txBody>
                    <a:bodyPr/>
                    <a:lstStyle/>
                    <a:p>
                      <a:pPr algn="ctr"/>
                      <a:r>
                        <a:rPr lang="en-US" sz="1200" dirty="0"/>
                        <a:t>P/E</a:t>
                      </a:r>
                    </a:p>
                  </a:txBody>
                  <a:tcPr/>
                </a:tc>
                <a:tc>
                  <a:txBody>
                    <a:bodyPr/>
                    <a:lstStyle/>
                    <a:p>
                      <a:pPr algn="ctr"/>
                      <a:r>
                        <a:rPr lang="en-US" sz="1200" dirty="0"/>
                        <a:t>P/B</a:t>
                      </a:r>
                    </a:p>
                  </a:txBody>
                  <a:tcPr/>
                </a:tc>
                <a:tc>
                  <a:txBody>
                    <a:bodyPr/>
                    <a:lstStyle/>
                    <a:p>
                      <a:pPr algn="ctr"/>
                      <a:r>
                        <a:rPr lang="en-US" sz="1200" dirty="0"/>
                        <a:t>Comparable</a:t>
                      </a:r>
                    </a:p>
                  </a:txBody>
                  <a:tcPr/>
                </a:tc>
                <a:tc>
                  <a:txBody>
                    <a:bodyPr/>
                    <a:lstStyle/>
                    <a:p>
                      <a:pPr algn="ctr"/>
                      <a:r>
                        <a:rPr lang="en-US" sz="1200" dirty="0"/>
                        <a:t>P/E</a:t>
                      </a:r>
                    </a:p>
                  </a:txBody>
                  <a:tcPr/>
                </a:tc>
                <a:tc>
                  <a:txBody>
                    <a:bodyPr/>
                    <a:lstStyle/>
                    <a:p>
                      <a:pPr algn="ctr"/>
                      <a:r>
                        <a:rPr lang="en-US" sz="1200" dirty="0"/>
                        <a:t>P/B</a:t>
                      </a:r>
                    </a:p>
                  </a:txBody>
                  <a:tcPr/>
                </a:tc>
                <a:extLst>
                  <a:ext uri="{0D108BD9-81ED-4DB2-BD59-A6C34878D82A}">
                    <a16:rowId xmlns:a16="http://schemas.microsoft.com/office/drawing/2014/main" val="831751159"/>
                  </a:ext>
                </a:extLst>
              </a:tr>
              <a:tr h="387954">
                <a:tc>
                  <a:txBody>
                    <a:bodyPr/>
                    <a:lstStyle/>
                    <a:p>
                      <a:r>
                        <a:rPr lang="en-US" sz="1200" dirty="0"/>
                        <a:t>Coca-Cola (beverages)</a:t>
                      </a:r>
                    </a:p>
                  </a:txBody>
                  <a:tcPr/>
                </a:tc>
                <a:tc>
                  <a:txBody>
                    <a:bodyPr/>
                    <a:lstStyle/>
                    <a:p>
                      <a:pPr algn="r"/>
                      <a:r>
                        <a:rPr lang="en-US" sz="1200" dirty="0"/>
                        <a:t>$ 61.20</a:t>
                      </a:r>
                    </a:p>
                  </a:txBody>
                  <a:tcPr/>
                </a:tc>
                <a:tc>
                  <a:txBody>
                    <a:bodyPr/>
                    <a:lstStyle/>
                    <a:p>
                      <a:pPr algn="r"/>
                      <a:r>
                        <a:rPr lang="en-US" sz="1200" dirty="0"/>
                        <a:t>26.7</a:t>
                      </a:r>
                    </a:p>
                  </a:txBody>
                  <a:tcPr/>
                </a:tc>
                <a:tc>
                  <a:txBody>
                    <a:bodyPr/>
                    <a:lstStyle/>
                    <a:p>
                      <a:pPr algn="r"/>
                      <a:r>
                        <a:rPr lang="en-US" sz="1200" dirty="0"/>
                        <a:t>10.5</a:t>
                      </a:r>
                    </a:p>
                  </a:txBody>
                  <a:tcPr/>
                </a:tc>
                <a:tc>
                  <a:txBody>
                    <a:bodyPr/>
                    <a:lstStyle/>
                    <a:p>
                      <a:r>
                        <a:rPr lang="en-US" sz="1200" dirty="0"/>
                        <a:t>PepsiCo</a:t>
                      </a:r>
                    </a:p>
                  </a:txBody>
                  <a:tcPr/>
                </a:tc>
                <a:tc>
                  <a:txBody>
                    <a:bodyPr/>
                    <a:lstStyle/>
                    <a:p>
                      <a:pPr algn="r"/>
                      <a:r>
                        <a:rPr lang="en-US" sz="1200" dirty="0"/>
                        <a:t>38.7</a:t>
                      </a:r>
                    </a:p>
                  </a:txBody>
                  <a:tcPr/>
                </a:tc>
                <a:tc>
                  <a:txBody>
                    <a:bodyPr/>
                    <a:lstStyle/>
                    <a:p>
                      <a:pPr algn="r"/>
                      <a:r>
                        <a:rPr lang="en-US" sz="1200" dirty="0"/>
                        <a:t>16.0</a:t>
                      </a:r>
                    </a:p>
                  </a:txBody>
                  <a:tcPr/>
                </a:tc>
                <a:extLst>
                  <a:ext uri="{0D108BD9-81ED-4DB2-BD59-A6C34878D82A}">
                    <a16:rowId xmlns:a16="http://schemas.microsoft.com/office/drawing/2014/main" val="4266285232"/>
                  </a:ext>
                </a:extLst>
              </a:tr>
              <a:tr h="387954">
                <a:tc>
                  <a:txBody>
                    <a:bodyPr/>
                    <a:lstStyle/>
                    <a:p>
                      <a:r>
                        <a:rPr lang="en-US" sz="1200" dirty="0"/>
                        <a:t>Union Pacific (railroad)</a:t>
                      </a:r>
                    </a:p>
                  </a:txBody>
                  <a:tcPr/>
                </a:tc>
                <a:tc>
                  <a:txBody>
                    <a:bodyPr/>
                    <a:lstStyle/>
                    <a:p>
                      <a:pPr algn="r"/>
                      <a:r>
                        <a:rPr lang="en-US" sz="1200" dirty="0"/>
                        <a:t>$ 200.03</a:t>
                      </a:r>
                    </a:p>
                  </a:txBody>
                  <a:tcPr/>
                </a:tc>
                <a:tc>
                  <a:txBody>
                    <a:bodyPr/>
                    <a:lstStyle/>
                    <a:p>
                      <a:pPr algn="r"/>
                      <a:r>
                        <a:rPr lang="en-US" sz="1200" dirty="0"/>
                        <a:t>17.7</a:t>
                      </a:r>
                    </a:p>
                  </a:txBody>
                  <a:tcPr/>
                </a:tc>
                <a:tc>
                  <a:txBody>
                    <a:bodyPr/>
                    <a:lstStyle/>
                    <a:p>
                      <a:pPr algn="r"/>
                      <a:r>
                        <a:rPr lang="en-US" sz="1200" dirty="0"/>
                        <a:t>9.8</a:t>
                      </a:r>
                    </a:p>
                  </a:txBody>
                  <a:tcPr/>
                </a:tc>
                <a:tc>
                  <a:txBody>
                    <a:bodyPr/>
                    <a:lstStyle/>
                    <a:p>
                      <a:r>
                        <a:rPr lang="en-US" sz="1200" dirty="0"/>
                        <a:t>CPKC</a:t>
                      </a:r>
                    </a:p>
                  </a:txBody>
                  <a:tcPr/>
                </a:tc>
                <a:tc>
                  <a:txBody>
                    <a:bodyPr/>
                    <a:lstStyle/>
                    <a:p>
                      <a:pPr algn="r"/>
                      <a:r>
                        <a:rPr lang="en-US" sz="1200" dirty="0"/>
                        <a:t>26.3</a:t>
                      </a:r>
                    </a:p>
                  </a:txBody>
                  <a:tcPr/>
                </a:tc>
                <a:tc>
                  <a:txBody>
                    <a:bodyPr/>
                    <a:lstStyle/>
                    <a:p>
                      <a:pPr algn="r"/>
                      <a:r>
                        <a:rPr lang="en-US" sz="1200" dirty="0"/>
                        <a:t>2.5</a:t>
                      </a:r>
                    </a:p>
                  </a:txBody>
                  <a:tcPr/>
                </a:tc>
                <a:extLst>
                  <a:ext uri="{0D108BD9-81ED-4DB2-BD59-A6C34878D82A}">
                    <a16:rowId xmlns:a16="http://schemas.microsoft.com/office/drawing/2014/main" val="1507492776"/>
                  </a:ext>
                </a:extLst>
              </a:tr>
              <a:tr h="228208">
                <a:tc>
                  <a:txBody>
                    <a:bodyPr/>
                    <a:lstStyle/>
                    <a:p>
                      <a:endParaRPr lang="en-US" sz="1200"/>
                    </a:p>
                  </a:txBody>
                  <a:tcPr/>
                </a:tc>
                <a:tc>
                  <a:txBody>
                    <a:bodyPr/>
                    <a:lstStyle/>
                    <a:p>
                      <a:pPr algn="r"/>
                      <a:endParaRPr lang="en-US" sz="1200" dirty="0"/>
                    </a:p>
                  </a:txBody>
                  <a:tcPr/>
                </a:tc>
                <a:tc>
                  <a:txBody>
                    <a:bodyPr/>
                    <a:lstStyle/>
                    <a:p>
                      <a:pPr algn="r"/>
                      <a:endParaRPr lang="en-US" sz="1200" dirty="0"/>
                    </a:p>
                  </a:txBody>
                  <a:tcPr/>
                </a:tc>
                <a:tc>
                  <a:txBody>
                    <a:bodyPr/>
                    <a:lstStyle/>
                    <a:p>
                      <a:pPr algn="r"/>
                      <a:endParaRPr lang="en-US" sz="1200" dirty="0"/>
                    </a:p>
                  </a:txBody>
                  <a:tcPr/>
                </a:tc>
                <a:tc>
                  <a:txBody>
                    <a:bodyPr/>
                    <a:lstStyle/>
                    <a:p>
                      <a:r>
                        <a:rPr lang="en-US" sz="1200" dirty="0"/>
                        <a:t>CSX</a:t>
                      </a:r>
                    </a:p>
                  </a:txBody>
                  <a:tcPr/>
                </a:tc>
                <a:tc>
                  <a:txBody>
                    <a:bodyPr/>
                    <a:lstStyle/>
                    <a:p>
                      <a:pPr algn="r"/>
                      <a:r>
                        <a:rPr lang="en-US" sz="1200" dirty="0"/>
                        <a:t>16.1</a:t>
                      </a:r>
                    </a:p>
                  </a:txBody>
                  <a:tcPr/>
                </a:tc>
                <a:tc>
                  <a:txBody>
                    <a:bodyPr/>
                    <a:lstStyle/>
                    <a:p>
                      <a:pPr algn="r"/>
                      <a:r>
                        <a:rPr lang="en-US" sz="1200" dirty="0"/>
                        <a:t>5.4</a:t>
                      </a:r>
                    </a:p>
                  </a:txBody>
                  <a:tcPr/>
                </a:tc>
                <a:extLst>
                  <a:ext uri="{0D108BD9-81ED-4DB2-BD59-A6C34878D82A}">
                    <a16:rowId xmlns:a16="http://schemas.microsoft.com/office/drawing/2014/main" val="502710510"/>
                  </a:ext>
                </a:extLst>
              </a:tr>
              <a:tr h="228208">
                <a:tc>
                  <a:txBody>
                    <a:bodyPr/>
                    <a:lstStyle/>
                    <a:p>
                      <a:endParaRPr lang="en-US" sz="1200" dirty="0"/>
                    </a:p>
                  </a:txBody>
                  <a:tcPr/>
                </a:tc>
                <a:tc>
                  <a:txBody>
                    <a:bodyPr/>
                    <a:lstStyle/>
                    <a:p>
                      <a:pPr algn="r"/>
                      <a:endParaRPr lang="en-US" sz="1200" dirty="0"/>
                    </a:p>
                  </a:txBody>
                  <a:tcPr/>
                </a:tc>
                <a:tc>
                  <a:txBody>
                    <a:bodyPr/>
                    <a:lstStyle/>
                    <a:p>
                      <a:pPr algn="r"/>
                      <a:endParaRPr lang="en-US" sz="1200" dirty="0"/>
                    </a:p>
                  </a:txBody>
                  <a:tcPr/>
                </a:tc>
                <a:tc>
                  <a:txBody>
                    <a:bodyPr/>
                    <a:lstStyle/>
                    <a:p>
                      <a:pPr algn="r"/>
                      <a:endParaRPr lang="en-US" sz="1200" dirty="0"/>
                    </a:p>
                  </a:txBody>
                  <a:tcPr/>
                </a:tc>
                <a:tc>
                  <a:txBody>
                    <a:bodyPr/>
                    <a:lstStyle/>
                    <a:p>
                      <a:r>
                        <a:rPr lang="en-US" sz="1200" dirty="0"/>
                        <a:t>Norfolk Southern</a:t>
                      </a:r>
                    </a:p>
                  </a:txBody>
                  <a:tcPr/>
                </a:tc>
                <a:tc>
                  <a:txBody>
                    <a:bodyPr/>
                    <a:lstStyle/>
                    <a:p>
                      <a:pPr algn="r"/>
                      <a:r>
                        <a:rPr lang="en-US" sz="1200" dirty="0"/>
                        <a:t>17.1</a:t>
                      </a:r>
                    </a:p>
                  </a:txBody>
                  <a:tcPr/>
                </a:tc>
                <a:tc>
                  <a:txBody>
                    <a:bodyPr/>
                    <a:lstStyle/>
                    <a:p>
                      <a:pPr algn="r"/>
                      <a:r>
                        <a:rPr lang="en-US" sz="1200" dirty="0"/>
                        <a:t>3.9</a:t>
                      </a:r>
                    </a:p>
                  </a:txBody>
                  <a:tcPr/>
                </a:tc>
                <a:extLst>
                  <a:ext uri="{0D108BD9-81ED-4DB2-BD59-A6C34878D82A}">
                    <a16:rowId xmlns:a16="http://schemas.microsoft.com/office/drawing/2014/main" val="1153738530"/>
                  </a:ext>
                </a:extLst>
              </a:tr>
              <a:tr h="228208">
                <a:tc>
                  <a:txBody>
                    <a:bodyPr/>
                    <a:lstStyle/>
                    <a:p>
                      <a:endParaRPr lang="en-US" sz="1200"/>
                    </a:p>
                  </a:txBody>
                  <a:tcPr/>
                </a:tc>
                <a:tc>
                  <a:txBody>
                    <a:bodyPr/>
                    <a:lstStyle/>
                    <a:p>
                      <a:pPr algn="r"/>
                      <a:endParaRPr lang="en-US" sz="1200" dirty="0"/>
                    </a:p>
                  </a:txBody>
                  <a:tcPr/>
                </a:tc>
                <a:tc>
                  <a:txBody>
                    <a:bodyPr/>
                    <a:lstStyle/>
                    <a:p>
                      <a:pPr algn="r"/>
                      <a:endParaRPr lang="en-US" sz="1200" dirty="0"/>
                    </a:p>
                  </a:txBody>
                  <a:tcPr/>
                </a:tc>
                <a:tc>
                  <a:txBody>
                    <a:bodyPr/>
                    <a:lstStyle/>
                    <a:p>
                      <a:pPr algn="r"/>
                      <a:endParaRPr lang="en-US" sz="1200" dirty="0"/>
                    </a:p>
                  </a:txBody>
                  <a:tcPr/>
                </a:tc>
                <a:tc>
                  <a:txBody>
                    <a:bodyPr/>
                    <a:lstStyle/>
                    <a:p>
                      <a:r>
                        <a:rPr lang="en-US" sz="1200" i="1" dirty="0"/>
                        <a:t>Average</a:t>
                      </a:r>
                    </a:p>
                  </a:txBody>
                  <a:tcPr/>
                </a:tc>
                <a:tc>
                  <a:txBody>
                    <a:bodyPr/>
                    <a:lstStyle/>
                    <a:p>
                      <a:pPr algn="r"/>
                      <a:r>
                        <a:rPr lang="en-US" sz="1200" i="1" dirty="0"/>
                        <a:t>19.8</a:t>
                      </a:r>
                    </a:p>
                  </a:txBody>
                  <a:tcPr/>
                </a:tc>
                <a:tc>
                  <a:txBody>
                    <a:bodyPr/>
                    <a:lstStyle/>
                    <a:p>
                      <a:pPr algn="r"/>
                      <a:r>
                        <a:rPr lang="en-US" sz="1200" i="1" dirty="0"/>
                        <a:t>3.9</a:t>
                      </a:r>
                    </a:p>
                  </a:txBody>
                  <a:tcPr/>
                </a:tc>
                <a:extLst>
                  <a:ext uri="{0D108BD9-81ED-4DB2-BD59-A6C34878D82A}">
                    <a16:rowId xmlns:a16="http://schemas.microsoft.com/office/drawing/2014/main" val="1903224030"/>
                  </a:ext>
                </a:extLst>
              </a:tr>
              <a:tr h="387954">
                <a:tc>
                  <a:txBody>
                    <a:bodyPr/>
                    <a:lstStyle/>
                    <a:p>
                      <a:r>
                        <a:rPr lang="en-US" sz="1200" dirty="0"/>
                        <a:t>Bank of America (bank)</a:t>
                      </a:r>
                    </a:p>
                  </a:txBody>
                  <a:tcPr/>
                </a:tc>
                <a:tc>
                  <a:txBody>
                    <a:bodyPr/>
                    <a:lstStyle/>
                    <a:p>
                      <a:pPr algn="r"/>
                      <a:r>
                        <a:rPr lang="en-US" sz="1200" dirty="0"/>
                        <a:t>$28.14</a:t>
                      </a:r>
                    </a:p>
                  </a:txBody>
                  <a:tcPr/>
                </a:tc>
                <a:tc>
                  <a:txBody>
                    <a:bodyPr/>
                    <a:lstStyle/>
                    <a:p>
                      <a:pPr algn="r"/>
                      <a:r>
                        <a:rPr lang="en-US" sz="1200" dirty="0"/>
                        <a:t>8.5</a:t>
                      </a:r>
                    </a:p>
                  </a:txBody>
                  <a:tcPr/>
                </a:tc>
                <a:tc>
                  <a:txBody>
                    <a:bodyPr/>
                    <a:lstStyle/>
                    <a:p>
                      <a:pPr algn="r"/>
                      <a:r>
                        <a:rPr lang="en-US" sz="1200" dirty="0"/>
                        <a:t>0.9</a:t>
                      </a:r>
                    </a:p>
                  </a:txBody>
                  <a:tcPr/>
                </a:tc>
                <a:tc>
                  <a:txBody>
                    <a:bodyPr/>
                    <a:lstStyle/>
                    <a:p>
                      <a:r>
                        <a:rPr lang="en-US" sz="1200" dirty="0"/>
                        <a:t>JPMorgan Chase</a:t>
                      </a:r>
                    </a:p>
                  </a:txBody>
                  <a:tcPr/>
                </a:tc>
                <a:tc>
                  <a:txBody>
                    <a:bodyPr/>
                    <a:lstStyle/>
                    <a:p>
                      <a:pPr algn="r"/>
                      <a:r>
                        <a:rPr lang="en-US" sz="1200" dirty="0"/>
                        <a:t>10.2</a:t>
                      </a:r>
                    </a:p>
                  </a:txBody>
                  <a:tcPr/>
                </a:tc>
                <a:tc>
                  <a:txBody>
                    <a:bodyPr/>
                    <a:lstStyle/>
                    <a:p>
                      <a:pPr algn="r"/>
                      <a:r>
                        <a:rPr lang="en-US" sz="1200" dirty="0"/>
                        <a:t>1.5</a:t>
                      </a:r>
                    </a:p>
                  </a:txBody>
                  <a:tcPr/>
                </a:tc>
                <a:extLst>
                  <a:ext uri="{0D108BD9-81ED-4DB2-BD59-A6C34878D82A}">
                    <a16:rowId xmlns:a16="http://schemas.microsoft.com/office/drawing/2014/main" val="1025096457"/>
                  </a:ext>
                </a:extLst>
              </a:tr>
              <a:tr h="228208">
                <a:tc>
                  <a:txBody>
                    <a:bodyPr/>
                    <a:lstStyle/>
                    <a:p>
                      <a:endParaRPr lang="en-US" sz="1200"/>
                    </a:p>
                  </a:txBody>
                  <a:tcPr/>
                </a:tc>
                <a:tc>
                  <a:txBody>
                    <a:bodyPr/>
                    <a:lstStyle/>
                    <a:p>
                      <a:endParaRPr lang="en-US" sz="1200" dirty="0"/>
                    </a:p>
                  </a:txBody>
                  <a:tcPr/>
                </a:tc>
                <a:tc>
                  <a:txBody>
                    <a:bodyPr/>
                    <a:lstStyle/>
                    <a:p>
                      <a:endParaRPr lang="en-US" sz="1200"/>
                    </a:p>
                  </a:txBody>
                  <a:tcPr/>
                </a:tc>
                <a:tc>
                  <a:txBody>
                    <a:bodyPr/>
                    <a:lstStyle/>
                    <a:p>
                      <a:endParaRPr lang="en-US" sz="1200"/>
                    </a:p>
                  </a:txBody>
                  <a:tcPr/>
                </a:tc>
                <a:tc>
                  <a:txBody>
                    <a:bodyPr/>
                    <a:lstStyle/>
                    <a:p>
                      <a:r>
                        <a:rPr lang="en-US" sz="1200" dirty="0"/>
                        <a:t>Wells Fargo</a:t>
                      </a:r>
                    </a:p>
                  </a:txBody>
                  <a:tcPr/>
                </a:tc>
                <a:tc>
                  <a:txBody>
                    <a:bodyPr/>
                    <a:lstStyle/>
                    <a:p>
                      <a:pPr algn="r"/>
                      <a:r>
                        <a:rPr lang="en-US" sz="1200" dirty="0"/>
                        <a:t>11.8</a:t>
                      </a:r>
                    </a:p>
                  </a:txBody>
                  <a:tcPr/>
                </a:tc>
                <a:tc>
                  <a:txBody>
                    <a:bodyPr/>
                    <a:lstStyle/>
                    <a:p>
                      <a:pPr algn="r"/>
                      <a:r>
                        <a:rPr lang="en-US" sz="1200" dirty="0"/>
                        <a:t>0.9</a:t>
                      </a:r>
                    </a:p>
                  </a:txBody>
                  <a:tcPr/>
                </a:tc>
                <a:extLst>
                  <a:ext uri="{0D108BD9-81ED-4DB2-BD59-A6C34878D82A}">
                    <a16:rowId xmlns:a16="http://schemas.microsoft.com/office/drawing/2014/main" val="2172510634"/>
                  </a:ext>
                </a:extLst>
              </a:tr>
              <a:tr h="228208">
                <a:tc>
                  <a:txBody>
                    <a:bodyPr/>
                    <a:lstStyle/>
                    <a:p>
                      <a:endParaRPr lang="en-US" sz="1200"/>
                    </a:p>
                  </a:txBody>
                  <a:tcPr/>
                </a:tc>
                <a:tc>
                  <a:txBody>
                    <a:bodyPr/>
                    <a:lstStyle/>
                    <a:p>
                      <a:endParaRPr lang="en-US" sz="1200"/>
                    </a:p>
                  </a:txBody>
                  <a:tcPr/>
                </a:tc>
                <a:tc>
                  <a:txBody>
                    <a:bodyPr/>
                    <a:lstStyle/>
                    <a:p>
                      <a:endParaRPr lang="en-US" sz="1200" dirty="0"/>
                    </a:p>
                  </a:txBody>
                  <a:tcPr/>
                </a:tc>
                <a:tc>
                  <a:txBody>
                    <a:bodyPr/>
                    <a:lstStyle/>
                    <a:p>
                      <a:endParaRPr lang="en-US" sz="1200"/>
                    </a:p>
                  </a:txBody>
                  <a:tcPr/>
                </a:tc>
                <a:tc>
                  <a:txBody>
                    <a:bodyPr/>
                    <a:lstStyle/>
                    <a:p>
                      <a:r>
                        <a:rPr lang="en-US" sz="1200" dirty="0"/>
                        <a:t>Citigroup</a:t>
                      </a:r>
                    </a:p>
                  </a:txBody>
                  <a:tcPr/>
                </a:tc>
                <a:tc>
                  <a:txBody>
                    <a:bodyPr/>
                    <a:lstStyle/>
                    <a:p>
                      <a:pPr algn="r"/>
                      <a:r>
                        <a:rPr lang="en-US" sz="1200" dirty="0"/>
                        <a:t>6.4</a:t>
                      </a:r>
                    </a:p>
                  </a:txBody>
                  <a:tcPr/>
                </a:tc>
                <a:tc>
                  <a:txBody>
                    <a:bodyPr/>
                    <a:lstStyle/>
                    <a:p>
                      <a:pPr algn="r"/>
                      <a:r>
                        <a:rPr lang="en-US" sz="1200" dirty="0"/>
                        <a:t>0.5</a:t>
                      </a:r>
                    </a:p>
                  </a:txBody>
                  <a:tcPr/>
                </a:tc>
                <a:extLst>
                  <a:ext uri="{0D108BD9-81ED-4DB2-BD59-A6C34878D82A}">
                    <a16:rowId xmlns:a16="http://schemas.microsoft.com/office/drawing/2014/main" val="1738675005"/>
                  </a:ext>
                </a:extLst>
              </a:tr>
              <a:tr h="228208">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r>
                        <a:rPr lang="en-US" sz="1200" dirty="0"/>
                        <a:t>Capital One</a:t>
                      </a:r>
                    </a:p>
                  </a:txBody>
                  <a:tcPr/>
                </a:tc>
                <a:tc>
                  <a:txBody>
                    <a:bodyPr/>
                    <a:lstStyle/>
                    <a:p>
                      <a:pPr algn="r"/>
                      <a:r>
                        <a:rPr lang="en-US" sz="1200" dirty="0"/>
                        <a:t>6.7</a:t>
                      </a:r>
                    </a:p>
                  </a:txBody>
                  <a:tcPr/>
                </a:tc>
                <a:tc>
                  <a:txBody>
                    <a:bodyPr/>
                    <a:lstStyle/>
                    <a:p>
                      <a:pPr algn="r"/>
                      <a:r>
                        <a:rPr lang="en-US" sz="1200" dirty="0"/>
                        <a:t>0.7</a:t>
                      </a:r>
                    </a:p>
                  </a:txBody>
                  <a:tcPr/>
                </a:tc>
                <a:extLst>
                  <a:ext uri="{0D108BD9-81ED-4DB2-BD59-A6C34878D82A}">
                    <a16:rowId xmlns:a16="http://schemas.microsoft.com/office/drawing/2014/main" val="861339231"/>
                  </a:ext>
                </a:extLst>
              </a:tr>
              <a:tr h="228208">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r>
                        <a:rPr lang="en-US" sz="1200" dirty="0"/>
                        <a:t>PNC Financial</a:t>
                      </a:r>
                    </a:p>
                  </a:txBody>
                  <a:tcPr/>
                </a:tc>
                <a:tc>
                  <a:txBody>
                    <a:bodyPr/>
                    <a:lstStyle/>
                    <a:p>
                      <a:pPr algn="r"/>
                      <a:r>
                        <a:rPr lang="en-US" sz="1200" dirty="0"/>
                        <a:t>8.5</a:t>
                      </a:r>
                    </a:p>
                  </a:txBody>
                  <a:tcPr/>
                </a:tc>
                <a:tc>
                  <a:txBody>
                    <a:bodyPr/>
                    <a:lstStyle/>
                    <a:p>
                      <a:pPr algn="r"/>
                      <a:r>
                        <a:rPr lang="en-US" sz="1200" dirty="0"/>
                        <a:t>1.0</a:t>
                      </a:r>
                    </a:p>
                  </a:txBody>
                  <a:tcPr/>
                </a:tc>
                <a:extLst>
                  <a:ext uri="{0D108BD9-81ED-4DB2-BD59-A6C34878D82A}">
                    <a16:rowId xmlns:a16="http://schemas.microsoft.com/office/drawing/2014/main" val="3418023903"/>
                  </a:ext>
                </a:extLst>
              </a:tr>
              <a:tr h="228208">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r>
                        <a:rPr lang="en-US" sz="1200" dirty="0"/>
                        <a:t>US Bancorp</a:t>
                      </a:r>
                    </a:p>
                  </a:txBody>
                  <a:tcPr/>
                </a:tc>
                <a:tc>
                  <a:txBody>
                    <a:bodyPr/>
                    <a:lstStyle/>
                    <a:p>
                      <a:pPr algn="r"/>
                      <a:r>
                        <a:rPr lang="en-US" sz="1200" dirty="0"/>
                        <a:t>8.6</a:t>
                      </a:r>
                    </a:p>
                  </a:txBody>
                  <a:tcPr/>
                </a:tc>
                <a:tc>
                  <a:txBody>
                    <a:bodyPr/>
                    <a:lstStyle/>
                    <a:p>
                      <a:pPr algn="r"/>
                      <a:r>
                        <a:rPr lang="en-US" sz="1200" dirty="0"/>
                        <a:t>1.1</a:t>
                      </a:r>
                    </a:p>
                  </a:txBody>
                  <a:tcPr/>
                </a:tc>
                <a:extLst>
                  <a:ext uri="{0D108BD9-81ED-4DB2-BD59-A6C34878D82A}">
                    <a16:rowId xmlns:a16="http://schemas.microsoft.com/office/drawing/2014/main" val="1842000844"/>
                  </a:ext>
                </a:extLst>
              </a:tr>
              <a:tr h="228208">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endParaRPr lang="en-US" sz="1200"/>
                    </a:p>
                  </a:txBody>
                  <a:tcPr/>
                </a:tc>
                <a:tc>
                  <a:txBody>
                    <a:bodyPr/>
                    <a:lstStyle/>
                    <a:p>
                      <a:r>
                        <a:rPr lang="en-US" sz="1200" i="1" dirty="0"/>
                        <a:t>Average</a:t>
                      </a:r>
                    </a:p>
                  </a:txBody>
                  <a:tcPr/>
                </a:tc>
                <a:tc>
                  <a:txBody>
                    <a:bodyPr/>
                    <a:lstStyle/>
                    <a:p>
                      <a:pPr algn="r"/>
                      <a:r>
                        <a:rPr lang="en-US" sz="1200" i="1" dirty="0"/>
                        <a:t>8.7</a:t>
                      </a:r>
                    </a:p>
                  </a:txBody>
                  <a:tcPr/>
                </a:tc>
                <a:tc>
                  <a:txBody>
                    <a:bodyPr/>
                    <a:lstStyle/>
                    <a:p>
                      <a:pPr algn="r"/>
                      <a:r>
                        <a:rPr lang="en-US" sz="1200" i="1" dirty="0"/>
                        <a:t>1.0</a:t>
                      </a:r>
                    </a:p>
                  </a:txBody>
                  <a:tcPr/>
                </a:tc>
                <a:extLst>
                  <a:ext uri="{0D108BD9-81ED-4DB2-BD59-A6C34878D82A}">
                    <a16:rowId xmlns:a16="http://schemas.microsoft.com/office/drawing/2014/main" val="1692768443"/>
                  </a:ext>
                </a:extLst>
              </a:tr>
            </a:tbl>
          </a:graphicData>
        </a:graphic>
      </p:graphicFrame>
      <p:sp>
        <p:nvSpPr>
          <p:cNvPr id="8" name="Content Placeholder 8">
            <a:extLst>
              <a:ext uri="{FF2B5EF4-FFF2-40B4-BE49-F238E27FC236}">
                <a16:creationId xmlns:a16="http://schemas.microsoft.com/office/drawing/2014/main" id="{A8918E91-5E81-5C4A-C5A0-03D127B5D4D5}"/>
              </a:ext>
            </a:extLst>
          </p:cNvPr>
          <p:cNvSpPr txBox="1">
            <a:spLocks/>
          </p:cNvSpPr>
          <p:nvPr/>
        </p:nvSpPr>
        <p:spPr>
          <a:xfrm>
            <a:off x="1661418" y="6175555"/>
            <a:ext cx="8458200" cy="450490"/>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en-US" dirty="0"/>
              <a:t>Stock price, price–earnings (P/E), and market-book (P/B) in June 2023 for three companies and potential comparable companies.</a:t>
            </a:r>
          </a:p>
        </p:txBody>
      </p:sp>
    </p:spTree>
    <p:extLst>
      <p:ext uri="{BB962C8B-B14F-4D97-AF65-F5344CB8AC3E}">
        <p14:creationId xmlns:p14="http://schemas.microsoft.com/office/powerpoint/2010/main" val="2859424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0BFF6-7B4B-DDA8-591C-CB7A2654B5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E84DE7-D668-EA2E-57F2-40C40981657D}"/>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Valuation by fundamentals</a:t>
            </a:r>
          </a:p>
        </p:txBody>
      </p:sp>
      <p:sp>
        <p:nvSpPr>
          <p:cNvPr id="4" name="Slide Number Placeholder 3">
            <a:extLst>
              <a:ext uri="{FF2B5EF4-FFF2-40B4-BE49-F238E27FC236}">
                <a16:creationId xmlns:a16="http://schemas.microsoft.com/office/drawing/2014/main" id="{46DC4D08-8D17-0567-E5F4-EB105818619F}"/>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14</a:t>
            </a:fld>
            <a:endParaRPr lang="en-US" dirty="0"/>
          </a:p>
        </p:txBody>
      </p:sp>
      <p:sp>
        <p:nvSpPr>
          <p:cNvPr id="10" name="Content Placeholder 2">
            <a:extLst>
              <a:ext uri="{FF2B5EF4-FFF2-40B4-BE49-F238E27FC236}">
                <a16:creationId xmlns:a16="http://schemas.microsoft.com/office/drawing/2014/main" id="{D5401C71-3A88-6132-763B-49267DF0ECFA}"/>
              </a:ext>
            </a:extLst>
          </p:cNvPr>
          <p:cNvSpPr>
            <a:spLocks noGrp="1"/>
          </p:cNvSpPr>
          <p:nvPr>
            <p:ph sz="half" idx="1"/>
          </p:nvPr>
        </p:nvSpPr>
        <p:spPr>
          <a:xfrm>
            <a:off x="344184" y="2039590"/>
            <a:ext cx="11362010" cy="1448485"/>
          </a:xfrm>
        </p:spPr>
        <p:txBody>
          <a:bodyPr vert="horz" lIns="91440" tIns="45720" rIns="91440" bIns="45720" rtlCol="0" anchor="ctr">
            <a:noAutofit/>
          </a:bodyPr>
          <a:lstStyle/>
          <a:p>
            <a:r>
              <a:rPr lang="en-US" sz="1900" dirty="0"/>
              <a:t>The value of any stock is the present value of its future cash flows. </a:t>
            </a:r>
          </a:p>
          <a:p>
            <a:pPr lvl="1"/>
            <a:r>
              <a:rPr lang="en-US" sz="1800" dirty="0"/>
              <a:t>This reflects the DCF formula. Dividends represent the future cash flows of the firm.</a:t>
            </a:r>
          </a:p>
          <a:p>
            <a:r>
              <a:rPr lang="en-US" sz="1900" dirty="0"/>
              <a:t>PV (Share of stock) = PV (Expected future dividends per share).</a:t>
            </a:r>
          </a:p>
          <a:p>
            <a:r>
              <a:rPr lang="en-US" sz="1900" dirty="0"/>
              <a:t>Thus, the price of a stock is thus given by:</a:t>
            </a:r>
          </a:p>
        </p:txBody>
      </p:sp>
      <p:pic>
        <p:nvPicPr>
          <p:cNvPr id="7" name="Picture 6">
            <a:extLst>
              <a:ext uri="{FF2B5EF4-FFF2-40B4-BE49-F238E27FC236}">
                <a16:creationId xmlns:a16="http://schemas.microsoft.com/office/drawing/2014/main" id="{49D0A63D-77A4-F62E-02FB-596F7D26A0E0}"/>
              </a:ext>
            </a:extLst>
          </p:cNvPr>
          <p:cNvPicPr>
            <a:picLocks noChangeAspect="1"/>
          </p:cNvPicPr>
          <p:nvPr/>
        </p:nvPicPr>
        <p:blipFill>
          <a:blip r:embed="rId3"/>
          <a:stretch>
            <a:fillRect/>
          </a:stretch>
        </p:blipFill>
        <p:spPr>
          <a:xfrm>
            <a:off x="4038585" y="3901072"/>
            <a:ext cx="4114830" cy="1162058"/>
          </a:xfrm>
          <a:prstGeom prst="rect">
            <a:avLst/>
          </a:prstGeom>
        </p:spPr>
      </p:pic>
      <mc:AlternateContent xmlns:mc="http://schemas.openxmlformats.org/markup-compatibility/2006" xmlns:a14="http://schemas.microsoft.com/office/drawing/2010/main">
        <mc:Choice Requires="a14">
          <p:sp>
            <p:nvSpPr>
              <p:cNvPr id="9" name="Content Placeholder 2">
                <a:extLst>
                  <a:ext uri="{FF2B5EF4-FFF2-40B4-BE49-F238E27FC236}">
                    <a16:creationId xmlns:a16="http://schemas.microsoft.com/office/drawing/2014/main" id="{949104FD-41F8-2D77-8FF2-0CC9A99A76B7}"/>
                  </a:ext>
                </a:extLst>
              </p:cNvPr>
              <p:cNvSpPr txBox="1">
                <a:spLocks/>
              </p:cNvSpPr>
              <p:nvPr/>
            </p:nvSpPr>
            <p:spPr>
              <a:xfrm>
                <a:off x="248798" y="5063130"/>
                <a:ext cx="11362010" cy="1448485"/>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1900" dirty="0"/>
                  <a:t>Where </a:t>
                </a:r>
                <a14:m>
                  <m:oMath xmlns:m="http://schemas.openxmlformats.org/officeDocument/2006/math">
                    <m:sSub>
                      <m:sSubPr>
                        <m:ctrlPr>
                          <a:rPr lang="en-US" sz="1900" i="1" dirty="0" smtClean="0">
                            <a:latin typeface="Cambria Math" panose="02040503050406030204" pitchFamily="18" charset="0"/>
                          </a:rPr>
                        </m:ctrlPr>
                      </m:sSubPr>
                      <m:e>
                        <m:r>
                          <a:rPr lang="en-US" sz="1900" i="1" dirty="0" smtClean="0">
                            <a:latin typeface="Cambria Math" panose="02040503050406030204" pitchFamily="18" charset="0"/>
                          </a:rPr>
                          <m:t>𝑃</m:t>
                        </m:r>
                      </m:e>
                      <m:sub>
                        <m:r>
                          <a:rPr lang="en-US" sz="1900" i="1" dirty="0" smtClean="0">
                            <a:latin typeface="Cambria Math" panose="02040503050406030204" pitchFamily="18" charset="0"/>
                          </a:rPr>
                          <m:t>0</m:t>
                        </m:r>
                      </m:sub>
                    </m:sSub>
                  </m:oMath>
                </a14:m>
                <a:r>
                  <a:rPr lang="en-US" sz="1900" dirty="0"/>
                  <a:t> is today’s price, </a:t>
                </a:r>
                <a14:m>
                  <m:oMath xmlns:m="http://schemas.openxmlformats.org/officeDocument/2006/math">
                    <m:r>
                      <a:rPr lang="en-US" sz="1900" i="1" dirty="0" smtClean="0">
                        <a:latin typeface="Cambria Math" panose="02040503050406030204" pitchFamily="18" charset="0"/>
                      </a:rPr>
                      <m:t>𝐷𝐼</m:t>
                    </m:r>
                    <m:sSub>
                      <m:sSubPr>
                        <m:ctrlPr>
                          <a:rPr lang="en-US" sz="1900" i="1" dirty="0" err="1" smtClean="0">
                            <a:latin typeface="Cambria Math" panose="02040503050406030204" pitchFamily="18" charset="0"/>
                          </a:rPr>
                        </m:ctrlPr>
                      </m:sSubPr>
                      <m:e>
                        <m:r>
                          <a:rPr lang="en-US" sz="1900" i="1" dirty="0" err="1" smtClean="0">
                            <a:latin typeface="Cambria Math" panose="02040503050406030204" pitchFamily="18" charset="0"/>
                          </a:rPr>
                          <m:t>𝑉</m:t>
                        </m:r>
                      </m:e>
                      <m:sub>
                        <m:r>
                          <a:rPr lang="en-US" sz="1900" i="1" dirty="0" err="1" smtClean="0">
                            <a:latin typeface="Cambria Math" panose="02040503050406030204" pitchFamily="18" charset="0"/>
                          </a:rPr>
                          <m:t>𝑡</m:t>
                        </m:r>
                      </m:sub>
                    </m:sSub>
                  </m:oMath>
                </a14:m>
                <a:r>
                  <a:rPr lang="en-US" sz="1900" dirty="0"/>
                  <a:t> is the expected dividend per share at date </a:t>
                </a:r>
                <a14:m>
                  <m:oMath xmlns:m="http://schemas.openxmlformats.org/officeDocument/2006/math">
                    <m:r>
                      <a:rPr lang="en-US" sz="1900" i="1" dirty="0" smtClean="0">
                        <a:latin typeface="Cambria Math" panose="02040503050406030204" pitchFamily="18" charset="0"/>
                      </a:rPr>
                      <m:t>𝑡</m:t>
                    </m:r>
                  </m:oMath>
                </a14:m>
                <a:r>
                  <a:rPr lang="en-US" sz="1900" dirty="0"/>
                  <a:t>, and </a:t>
                </a:r>
                <a14:m>
                  <m:oMath xmlns:m="http://schemas.openxmlformats.org/officeDocument/2006/math">
                    <m:r>
                      <a:rPr lang="en-US" sz="1900" i="1" dirty="0" smtClean="0">
                        <a:latin typeface="Cambria Math" panose="02040503050406030204" pitchFamily="18" charset="0"/>
                      </a:rPr>
                      <m:t>𝑟</m:t>
                    </m:r>
                  </m:oMath>
                </a14:m>
                <a:r>
                  <a:rPr lang="en-US" sz="1900" dirty="0"/>
                  <a:t> is the discount rate.</a:t>
                </a:r>
              </a:p>
              <a:p>
                <a:r>
                  <a:rPr lang="en-US" sz="1900" dirty="0"/>
                  <a:t>The formula’s summation sign suggests that the value of a stock includes all future dividends from </a:t>
                </a:r>
                <a14:m>
                  <m:oMath xmlns:m="http://schemas.openxmlformats.org/officeDocument/2006/math">
                    <m:r>
                      <a:rPr lang="en-US" sz="1900" i="1" dirty="0" smtClean="0">
                        <a:latin typeface="Cambria Math" panose="02040503050406030204" pitchFamily="18" charset="0"/>
                      </a:rPr>
                      <m:t>𝑡</m:t>
                    </m:r>
                    <m:r>
                      <a:rPr lang="en-US" sz="1900" i="1" dirty="0" smtClean="0">
                        <a:latin typeface="Cambria Math" panose="02040503050406030204" pitchFamily="18" charset="0"/>
                      </a:rPr>
                      <m:t>=1</m:t>
                    </m:r>
                  </m:oMath>
                </a14:m>
                <a:r>
                  <a:rPr lang="en-US" sz="1900" dirty="0"/>
                  <a:t> to infinity.</a:t>
                </a:r>
              </a:p>
              <a:p>
                <a:pPr lvl="1"/>
                <a:r>
                  <a:rPr lang="en-US" sz="1700" dirty="0"/>
                  <a:t>Why infinity? A stock has no maturity date and could last forever.</a:t>
                </a:r>
              </a:p>
            </p:txBody>
          </p:sp>
        </mc:Choice>
        <mc:Fallback xmlns="">
          <p:sp>
            <p:nvSpPr>
              <p:cNvPr id="9" name="Content Placeholder 2">
                <a:extLst>
                  <a:ext uri="{FF2B5EF4-FFF2-40B4-BE49-F238E27FC236}">
                    <a16:creationId xmlns:a16="http://schemas.microsoft.com/office/drawing/2014/main" id="{949104FD-41F8-2D77-8FF2-0CC9A99A76B7}"/>
                  </a:ext>
                </a:extLst>
              </p:cNvPr>
              <p:cNvSpPr txBox="1">
                <a:spLocks noRot="1" noChangeAspect="1" noMove="1" noResize="1" noEditPoints="1" noAdjustHandles="1" noChangeArrowheads="1" noChangeShapeType="1" noTextEdit="1"/>
              </p:cNvSpPr>
              <p:nvPr/>
            </p:nvSpPr>
            <p:spPr>
              <a:xfrm>
                <a:off x="248798" y="5063130"/>
                <a:ext cx="11362010" cy="1448485"/>
              </a:xfrm>
              <a:prstGeom prst="rect">
                <a:avLst/>
              </a:prstGeom>
              <a:blipFill>
                <a:blip r:embed="rId4"/>
                <a:stretch>
                  <a:fillRect l="-268" t="-3797" b="-7173"/>
                </a:stretch>
              </a:blipFill>
            </p:spPr>
            <p:txBody>
              <a:bodyPr/>
              <a:lstStyle/>
              <a:p>
                <a:r>
                  <a:rPr lang="en-SG">
                    <a:noFill/>
                  </a:rPr>
                  <a:t> </a:t>
                </a:r>
              </a:p>
            </p:txBody>
          </p:sp>
        </mc:Fallback>
      </mc:AlternateContent>
    </p:spTree>
    <p:extLst>
      <p:ext uri="{BB962C8B-B14F-4D97-AF65-F5344CB8AC3E}">
        <p14:creationId xmlns:p14="http://schemas.microsoft.com/office/powerpoint/2010/main" val="62545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35908-C761-121C-B113-4DBF234449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D0E934-ADB6-F2A2-A302-D4CDA96994CD}"/>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PV Formula to Value a Bond</a:t>
            </a:r>
          </a:p>
        </p:txBody>
      </p:sp>
      <p:sp>
        <p:nvSpPr>
          <p:cNvPr id="4" name="Slide Number Placeholder 3">
            <a:extLst>
              <a:ext uri="{FF2B5EF4-FFF2-40B4-BE49-F238E27FC236}">
                <a16:creationId xmlns:a16="http://schemas.microsoft.com/office/drawing/2014/main" id="{5C5BA072-C23A-0F95-0A5D-99A7D5331845}"/>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15</a:t>
            </a:fld>
            <a:endParaRPr lang="en-US" dirty="0"/>
          </a:p>
        </p:txBody>
      </p:sp>
      <p:sp>
        <p:nvSpPr>
          <p:cNvPr id="10" name="Content Placeholder 2">
            <a:extLst>
              <a:ext uri="{FF2B5EF4-FFF2-40B4-BE49-F238E27FC236}">
                <a16:creationId xmlns:a16="http://schemas.microsoft.com/office/drawing/2014/main" id="{0D53F801-B4CB-407B-E450-D02BBDAA4447}"/>
              </a:ext>
            </a:extLst>
          </p:cNvPr>
          <p:cNvSpPr>
            <a:spLocks noGrp="1"/>
          </p:cNvSpPr>
          <p:nvPr>
            <p:ph sz="half" idx="1"/>
          </p:nvPr>
        </p:nvSpPr>
        <p:spPr>
          <a:xfrm>
            <a:off x="322527" y="1740190"/>
            <a:ext cx="11362010" cy="1763298"/>
          </a:xfrm>
        </p:spPr>
        <p:txBody>
          <a:bodyPr vert="horz" lIns="91440" tIns="45720" rIns="91440" bIns="45720" rtlCol="0" anchor="ctr">
            <a:noAutofit/>
          </a:bodyPr>
          <a:lstStyle/>
          <a:p>
            <a:r>
              <a:rPr lang="en-US" sz="1900" dirty="0"/>
              <a:t>It is important to note that the price of the stock, when sold, incorporates all future dividends. </a:t>
            </a:r>
          </a:p>
          <a:p>
            <a:r>
              <a:rPr lang="en-US" sz="1900" dirty="0"/>
              <a:t>In the example provided by the textbook, it is shown that the price of the stock to an investor who will sell the stock in 1 year’s time is:</a:t>
            </a:r>
          </a:p>
        </p:txBody>
      </p:sp>
      <p:sp>
        <p:nvSpPr>
          <p:cNvPr id="3" name="TextBox 2">
            <a:extLst>
              <a:ext uri="{FF2B5EF4-FFF2-40B4-BE49-F238E27FC236}">
                <a16:creationId xmlns:a16="http://schemas.microsoft.com/office/drawing/2014/main" id="{B7FCB626-7C0E-F4C3-7EBC-4F3B0E9FDA70}"/>
              </a:ext>
            </a:extLst>
          </p:cNvPr>
          <p:cNvSpPr txBox="1"/>
          <p:nvPr/>
        </p:nvSpPr>
        <p:spPr>
          <a:xfrm>
            <a:off x="5637944" y="2971800"/>
            <a:ext cx="65" cy="276999"/>
          </a:xfrm>
          <a:prstGeom prst="rect">
            <a:avLst/>
          </a:prstGeom>
          <a:noFill/>
        </p:spPr>
        <p:txBody>
          <a:bodyPr wrap="none" lIns="0" tIns="0" rIns="0" bIns="0" rtlCol="0">
            <a:spAutoFit/>
          </a:bodyPr>
          <a:lstStyle/>
          <a:p>
            <a:endParaRPr lang="en-SG" dirty="0"/>
          </a:p>
        </p:txBody>
      </p:sp>
      <p:pic>
        <p:nvPicPr>
          <p:cNvPr id="9" name="Picture 8">
            <a:extLst>
              <a:ext uri="{FF2B5EF4-FFF2-40B4-BE49-F238E27FC236}">
                <a16:creationId xmlns:a16="http://schemas.microsoft.com/office/drawing/2014/main" id="{AB9611D6-1B47-985D-7DF1-DC953D1B4D53}"/>
              </a:ext>
            </a:extLst>
          </p:cNvPr>
          <p:cNvPicPr>
            <a:picLocks noChangeAspect="1"/>
          </p:cNvPicPr>
          <p:nvPr/>
        </p:nvPicPr>
        <p:blipFill>
          <a:blip r:embed="rId3"/>
          <a:stretch>
            <a:fillRect/>
          </a:stretch>
        </p:blipFill>
        <p:spPr>
          <a:xfrm>
            <a:off x="4294854" y="3094848"/>
            <a:ext cx="3076597" cy="1028708"/>
          </a:xfrm>
          <a:prstGeom prst="rect">
            <a:avLst/>
          </a:prstGeom>
        </p:spPr>
      </p:pic>
      <p:sp>
        <p:nvSpPr>
          <p:cNvPr id="11" name="Content Placeholder 2">
            <a:extLst>
              <a:ext uri="{FF2B5EF4-FFF2-40B4-BE49-F238E27FC236}">
                <a16:creationId xmlns:a16="http://schemas.microsoft.com/office/drawing/2014/main" id="{9B53729E-97C9-D23B-7975-FB3BE96FD47B}"/>
              </a:ext>
            </a:extLst>
          </p:cNvPr>
          <p:cNvSpPr txBox="1">
            <a:spLocks/>
          </p:cNvSpPr>
          <p:nvPr/>
        </p:nvSpPr>
        <p:spPr>
          <a:xfrm>
            <a:off x="373899" y="3824400"/>
            <a:ext cx="11362010" cy="910698"/>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1900" dirty="0"/>
              <a:t>The textbook illustrates that this is equivalent to:</a:t>
            </a:r>
          </a:p>
        </p:txBody>
      </p:sp>
      <p:pic>
        <p:nvPicPr>
          <p:cNvPr id="13" name="Picture 12">
            <a:extLst>
              <a:ext uri="{FF2B5EF4-FFF2-40B4-BE49-F238E27FC236}">
                <a16:creationId xmlns:a16="http://schemas.microsoft.com/office/drawing/2014/main" id="{D225CBD8-15EE-8206-5E5D-1B79C1FFB452}"/>
              </a:ext>
            </a:extLst>
          </p:cNvPr>
          <p:cNvPicPr>
            <a:picLocks noChangeAspect="1"/>
          </p:cNvPicPr>
          <p:nvPr/>
        </p:nvPicPr>
        <p:blipFill>
          <a:blip r:embed="rId4"/>
          <a:stretch>
            <a:fillRect/>
          </a:stretch>
        </p:blipFill>
        <p:spPr>
          <a:xfrm>
            <a:off x="4703360" y="4480409"/>
            <a:ext cx="2600344" cy="1047758"/>
          </a:xfrm>
          <a:prstGeom prst="rect">
            <a:avLst/>
          </a:prstGeom>
        </p:spPr>
      </p:pic>
      <p:sp>
        <p:nvSpPr>
          <p:cNvPr id="14" name="Content Placeholder 2">
            <a:extLst>
              <a:ext uri="{FF2B5EF4-FFF2-40B4-BE49-F238E27FC236}">
                <a16:creationId xmlns:a16="http://schemas.microsoft.com/office/drawing/2014/main" id="{DE2334DA-7C45-2932-9A33-1A4E108845CF}"/>
              </a:ext>
            </a:extLst>
          </p:cNvPr>
          <p:cNvSpPr txBox="1">
            <a:spLocks/>
          </p:cNvSpPr>
          <p:nvPr/>
        </p:nvSpPr>
        <p:spPr>
          <a:xfrm>
            <a:off x="414995" y="5650989"/>
            <a:ext cx="11362010" cy="821729"/>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1900" dirty="0"/>
              <a:t>In short, the seller </a:t>
            </a:r>
            <a:r>
              <a:rPr lang="en-US" sz="1900" i="1" dirty="0"/>
              <a:t>explicitly</a:t>
            </a:r>
            <a:r>
              <a:rPr lang="en-US" sz="1900" dirty="0"/>
              <a:t> receives the date 1 dividend, and he </a:t>
            </a:r>
            <a:r>
              <a:rPr lang="en-US" sz="1900" i="1" dirty="0"/>
              <a:t>implicitly receives all dividends from date 2 onward</a:t>
            </a:r>
            <a:r>
              <a:rPr lang="en-US" sz="1900" dirty="0"/>
              <a:t>, since they’ll affect the price he is paid for them in date 2. </a:t>
            </a:r>
          </a:p>
          <a:p>
            <a:r>
              <a:rPr lang="en-US" sz="1900" dirty="0"/>
              <a:t>In short, </a:t>
            </a:r>
            <a:r>
              <a:rPr lang="en-US" sz="1900" b="1" dirty="0"/>
              <a:t>capital gains depend on expected future dividends</a:t>
            </a:r>
            <a:r>
              <a:rPr lang="en-US" sz="1900" dirty="0"/>
              <a:t>.</a:t>
            </a:r>
          </a:p>
        </p:txBody>
      </p:sp>
    </p:spTree>
    <p:extLst>
      <p:ext uri="{BB962C8B-B14F-4D97-AF65-F5344CB8AC3E}">
        <p14:creationId xmlns:p14="http://schemas.microsoft.com/office/powerpoint/2010/main" val="3942140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BADFC-B237-2C2F-1DAD-D13E431AFB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6942EB-9F84-FDB7-5960-55073F453168}"/>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Valuation by fundamentals</a:t>
            </a:r>
          </a:p>
        </p:txBody>
      </p:sp>
      <p:sp>
        <p:nvSpPr>
          <p:cNvPr id="4" name="Slide Number Placeholder 3">
            <a:extLst>
              <a:ext uri="{FF2B5EF4-FFF2-40B4-BE49-F238E27FC236}">
                <a16:creationId xmlns:a16="http://schemas.microsoft.com/office/drawing/2014/main" id="{4D9824FC-06D3-1030-9567-D55991B4136F}"/>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16</a:t>
            </a:fld>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729801E5-0215-EBAA-B971-39F800A2F42D}"/>
                  </a:ext>
                </a:extLst>
              </p:cNvPr>
              <p:cNvSpPr>
                <a:spLocks noGrp="1"/>
              </p:cNvSpPr>
              <p:nvPr>
                <p:ph sz="half" idx="1"/>
              </p:nvPr>
            </p:nvSpPr>
            <p:spPr>
              <a:xfrm>
                <a:off x="248798" y="2491653"/>
                <a:ext cx="11362010" cy="1448485"/>
              </a:xfrm>
            </p:spPr>
            <p:txBody>
              <a:bodyPr vert="horz" lIns="91440" tIns="45720" rIns="91440" bIns="45720" rtlCol="0" anchor="ctr">
                <a:noAutofit/>
              </a:bodyPr>
              <a:lstStyle/>
              <a:p>
                <a:r>
                  <a:rPr lang="en-US" sz="1900" dirty="0"/>
                  <a:t>Unfortunately, calculating this fundamental value requires one to forecast all dividends until the end of time, which seems difficult/impossible.</a:t>
                </a:r>
              </a:p>
              <a:p>
                <a:r>
                  <a:rPr lang="en-US" sz="1900" dirty="0"/>
                  <a:t>One way out: We simplify the problem by forecasting specific growth only until the company matures, at which point we assume the growth rate becomes constant forever (Terminal Value).</a:t>
                </a:r>
              </a:p>
              <a:p>
                <a:r>
                  <a:rPr lang="en-US" sz="1900" dirty="0"/>
                  <a:t>Using the perpetuity formula for constant growth, we can value the stock by simply dividing next year's dividend by </a:t>
                </a:r>
                <a14:m>
                  <m:oMath xmlns:m="http://schemas.openxmlformats.org/officeDocument/2006/math">
                    <m:r>
                      <a:rPr lang="en-US" sz="1900" i="1" dirty="0" smtClean="0">
                        <a:latin typeface="Cambria Math" panose="02040503050406030204" pitchFamily="18" charset="0"/>
                      </a:rPr>
                      <m:t>𝑟</m:t>
                    </m:r>
                    <m:r>
                      <a:rPr lang="en-US" sz="1900" i="1" dirty="0" smtClean="0">
                        <a:latin typeface="Cambria Math" panose="02040503050406030204" pitchFamily="18" charset="0"/>
                      </a:rPr>
                      <m:t> − </m:t>
                    </m:r>
                    <m:r>
                      <a:rPr lang="en-US" sz="1900" i="1" dirty="0" smtClean="0">
                        <a:latin typeface="Cambria Math" panose="02040503050406030204" pitchFamily="18" charset="0"/>
                      </a:rPr>
                      <m:t>𝑔</m:t>
                    </m:r>
                    <m:r>
                      <a:rPr lang="en-US" sz="1900" b="0" i="0" dirty="0" smtClean="0">
                        <a:latin typeface="Cambria Math" panose="02040503050406030204" pitchFamily="18" charset="0"/>
                      </a:rPr>
                      <m:t>.</m:t>
                    </m:r>
                  </m:oMath>
                </a14:m>
                <a:endParaRPr lang="en-US" sz="1900" dirty="0"/>
              </a:p>
            </p:txBody>
          </p:sp>
        </mc:Choice>
        <mc:Fallback xmlns="">
          <p:sp>
            <p:nvSpPr>
              <p:cNvPr id="10" name="Content Placeholder 2">
                <a:extLst>
                  <a:ext uri="{FF2B5EF4-FFF2-40B4-BE49-F238E27FC236}">
                    <a16:creationId xmlns:a16="http://schemas.microsoft.com/office/drawing/2014/main" id="{729801E5-0215-EBAA-B971-39F800A2F42D}"/>
                  </a:ext>
                </a:extLst>
              </p:cNvPr>
              <p:cNvSpPr>
                <a:spLocks noGrp="1" noRot="1" noChangeAspect="1" noMove="1" noResize="1" noEditPoints="1" noAdjustHandles="1" noChangeArrowheads="1" noChangeShapeType="1" noTextEdit="1"/>
              </p:cNvSpPr>
              <p:nvPr>
                <p:ph sz="half" idx="1"/>
              </p:nvPr>
            </p:nvSpPr>
            <p:spPr>
              <a:xfrm>
                <a:off x="248798" y="2491653"/>
                <a:ext cx="11362010" cy="1448485"/>
              </a:xfrm>
              <a:blipFill>
                <a:blip r:embed="rId3"/>
                <a:stretch>
                  <a:fillRect l="-268" t="-24895" r="-107" b="-29958"/>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9" name="Content Placeholder 2">
                <a:extLst>
                  <a:ext uri="{FF2B5EF4-FFF2-40B4-BE49-F238E27FC236}">
                    <a16:creationId xmlns:a16="http://schemas.microsoft.com/office/drawing/2014/main" id="{623C7817-39DE-0CC2-B231-F49ADF665E96}"/>
                  </a:ext>
                </a:extLst>
              </p:cNvPr>
              <p:cNvSpPr txBox="1">
                <a:spLocks/>
              </p:cNvSpPr>
              <p:nvPr/>
            </p:nvSpPr>
            <p:spPr>
              <a:xfrm>
                <a:off x="248798" y="4888469"/>
                <a:ext cx="11362010" cy="1448485"/>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1900" dirty="0"/>
                  <a:t>This is also known as the constant-growth DCF model.</a:t>
                </a:r>
              </a:p>
              <a:p>
                <a:r>
                  <a:rPr lang="en-US" sz="1900" dirty="0"/>
                  <a:t>Note that the dividend growth rate </a:t>
                </a:r>
                <a14:m>
                  <m:oMath xmlns:m="http://schemas.openxmlformats.org/officeDocument/2006/math">
                    <m:r>
                      <a:rPr lang="en-US" sz="1900" i="1" dirty="0" smtClean="0">
                        <a:latin typeface="Cambria Math" panose="02040503050406030204" pitchFamily="18" charset="0"/>
                      </a:rPr>
                      <m:t>𝑔</m:t>
                    </m:r>
                  </m:oMath>
                </a14:m>
                <a:r>
                  <a:rPr lang="en-US" sz="1900" dirty="0"/>
                  <a:t> is usually estimated via </a:t>
                </a:r>
                <a14:m>
                  <m:oMath xmlns:m="http://schemas.openxmlformats.org/officeDocument/2006/math">
                    <m:r>
                      <a:rPr lang="en-US" sz="1900" i="1" dirty="0" smtClean="0">
                        <a:latin typeface="Cambria Math" panose="02040503050406030204" pitchFamily="18" charset="0"/>
                      </a:rPr>
                      <m:t>𝑘</m:t>
                    </m:r>
                    <m:r>
                      <a:rPr lang="en-US" sz="1900" i="1" dirty="0" smtClean="0">
                        <a:latin typeface="Cambria Math" panose="02040503050406030204" pitchFamily="18" charset="0"/>
                      </a:rPr>
                      <m:t> × </m:t>
                    </m:r>
                    <m:r>
                      <a:rPr lang="en-US" sz="1900" i="1" dirty="0" smtClean="0">
                        <a:latin typeface="Cambria Math" panose="02040503050406030204" pitchFamily="18" charset="0"/>
                      </a:rPr>
                      <m:t>𝑦</m:t>
                    </m:r>
                  </m:oMath>
                </a14:m>
                <a:r>
                  <a:rPr lang="en-US" sz="1900" dirty="0"/>
                  <a:t>:</a:t>
                </a:r>
              </a:p>
            </p:txBody>
          </p:sp>
        </mc:Choice>
        <mc:Fallback xmlns="">
          <p:sp>
            <p:nvSpPr>
              <p:cNvPr id="9" name="Content Placeholder 2">
                <a:extLst>
                  <a:ext uri="{FF2B5EF4-FFF2-40B4-BE49-F238E27FC236}">
                    <a16:creationId xmlns:a16="http://schemas.microsoft.com/office/drawing/2014/main" id="{623C7817-39DE-0CC2-B231-F49ADF665E96}"/>
                  </a:ext>
                </a:extLst>
              </p:cNvPr>
              <p:cNvSpPr txBox="1">
                <a:spLocks noRot="1" noChangeAspect="1" noMove="1" noResize="1" noEditPoints="1" noAdjustHandles="1" noChangeArrowheads="1" noChangeShapeType="1" noTextEdit="1"/>
              </p:cNvSpPr>
              <p:nvPr/>
            </p:nvSpPr>
            <p:spPr>
              <a:xfrm>
                <a:off x="248798" y="4888469"/>
                <a:ext cx="11362010" cy="1448485"/>
              </a:xfrm>
              <a:prstGeom prst="rect">
                <a:avLst/>
              </a:prstGeom>
              <a:blipFill>
                <a:blip r:embed="rId4"/>
                <a:stretch>
                  <a:fillRect l="-268"/>
                </a:stretch>
              </a:blipFill>
            </p:spPr>
            <p:txBody>
              <a:bodyPr/>
              <a:lstStyle/>
              <a:p>
                <a:r>
                  <a:rPr lang="en-SG">
                    <a:noFill/>
                  </a:rPr>
                  <a:t> </a:t>
                </a:r>
              </a:p>
            </p:txBody>
          </p:sp>
        </mc:Fallback>
      </mc:AlternateContent>
      <p:pic>
        <p:nvPicPr>
          <p:cNvPr id="5" name="Picture 4">
            <a:extLst>
              <a:ext uri="{FF2B5EF4-FFF2-40B4-BE49-F238E27FC236}">
                <a16:creationId xmlns:a16="http://schemas.microsoft.com/office/drawing/2014/main" id="{301A2003-0810-9C1D-DEFC-5E799D8683B4}"/>
              </a:ext>
            </a:extLst>
          </p:cNvPr>
          <p:cNvPicPr>
            <a:picLocks noChangeAspect="1"/>
          </p:cNvPicPr>
          <p:nvPr/>
        </p:nvPicPr>
        <p:blipFill>
          <a:blip r:embed="rId5"/>
          <a:stretch>
            <a:fillRect/>
          </a:stretch>
        </p:blipFill>
        <p:spPr>
          <a:xfrm>
            <a:off x="4677517" y="4349550"/>
            <a:ext cx="1943114" cy="809631"/>
          </a:xfrm>
          <a:prstGeom prst="rect">
            <a:avLst/>
          </a:prstGeom>
        </p:spPr>
      </p:pic>
      <p:pic>
        <p:nvPicPr>
          <p:cNvPr id="8" name="Picture 7">
            <a:extLst>
              <a:ext uri="{FF2B5EF4-FFF2-40B4-BE49-F238E27FC236}">
                <a16:creationId xmlns:a16="http://schemas.microsoft.com/office/drawing/2014/main" id="{F72A1DD8-F1B9-0456-ADE5-AF63D513C255}"/>
              </a:ext>
            </a:extLst>
          </p:cNvPr>
          <p:cNvPicPr>
            <a:picLocks noChangeAspect="1"/>
          </p:cNvPicPr>
          <p:nvPr/>
        </p:nvPicPr>
        <p:blipFill>
          <a:blip r:embed="rId6"/>
          <a:stretch>
            <a:fillRect/>
          </a:stretch>
        </p:blipFill>
        <p:spPr>
          <a:xfrm>
            <a:off x="3705207" y="6102175"/>
            <a:ext cx="4781585" cy="533404"/>
          </a:xfrm>
          <a:prstGeom prst="rect">
            <a:avLst/>
          </a:prstGeom>
        </p:spPr>
      </p:pic>
    </p:spTree>
    <p:extLst>
      <p:ext uri="{BB962C8B-B14F-4D97-AF65-F5344CB8AC3E}">
        <p14:creationId xmlns:p14="http://schemas.microsoft.com/office/powerpoint/2010/main" val="1432844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4E7E5-CD70-4792-4671-65ECDE2A88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97C78D-BD4C-3905-B2EA-E264D91EE58D}"/>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Valuation by fundamentals</a:t>
            </a:r>
          </a:p>
        </p:txBody>
      </p:sp>
      <p:sp>
        <p:nvSpPr>
          <p:cNvPr id="4" name="Slide Number Placeholder 3">
            <a:extLst>
              <a:ext uri="{FF2B5EF4-FFF2-40B4-BE49-F238E27FC236}">
                <a16:creationId xmlns:a16="http://schemas.microsoft.com/office/drawing/2014/main" id="{54DC115C-6580-4D91-B5D7-B0AEBAECD35F}"/>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17</a:t>
            </a:fld>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6610E7C9-2B28-A639-FE45-34E37E1292E8}"/>
                  </a:ext>
                </a:extLst>
              </p:cNvPr>
              <p:cNvSpPr>
                <a:spLocks noGrp="1"/>
              </p:cNvSpPr>
              <p:nvPr>
                <p:ph sz="half" idx="1"/>
              </p:nvPr>
            </p:nvSpPr>
            <p:spPr>
              <a:xfrm>
                <a:off x="295032" y="2661177"/>
                <a:ext cx="11362010" cy="1900549"/>
              </a:xfrm>
            </p:spPr>
            <p:txBody>
              <a:bodyPr vert="horz" lIns="91440" tIns="45720" rIns="91440" bIns="45720" rtlCol="0" anchor="ctr">
                <a:noAutofit/>
              </a:bodyPr>
              <a:lstStyle/>
              <a:p>
                <a:r>
                  <a:rPr lang="en-US" sz="1900" dirty="0"/>
                  <a:t>In reality, most companies pay no dividends for several years. </a:t>
                </a:r>
              </a:p>
              <a:p>
                <a:pPr lvl="1"/>
                <a:r>
                  <a:rPr lang="en-US" sz="1700" dirty="0"/>
                  <a:t>When they do start paying dividends, they ramp up rapidly.</a:t>
                </a:r>
              </a:p>
              <a:p>
                <a:pPr lvl="1"/>
                <a:r>
                  <a:rPr lang="en-US" sz="1700" dirty="0"/>
                  <a:t>However, once the company matures, the dividends will grow at a roughly consistent pace.</a:t>
                </a:r>
              </a:p>
              <a:p>
                <a:r>
                  <a:rPr lang="en-US" sz="1900" dirty="0"/>
                  <a:t>As a result, financial analysts typically use a two-stage method that combines (1) the first approach (DCF of forecasted dividends) with (2a) the constant-growth model approach or with (2b) comparable companies analysis.</a:t>
                </a:r>
              </a:p>
              <a:p>
                <a:pPr lvl="1"/>
                <a:r>
                  <a:rPr lang="en-US" sz="1700" dirty="0"/>
                  <a:t>Analysts forecast dividends up to a horizon date </a:t>
                </a:r>
                <a14:m>
                  <m:oMath xmlns:m="http://schemas.openxmlformats.org/officeDocument/2006/math">
                    <m:r>
                      <a:rPr lang="en-US" sz="1700" i="1" dirty="0" smtClean="0">
                        <a:latin typeface="Cambria Math" panose="02040503050406030204" pitchFamily="18" charset="0"/>
                      </a:rPr>
                      <m:t>𝐻</m:t>
                    </m:r>
                  </m:oMath>
                </a14:m>
                <a:r>
                  <a:rPr lang="en-US" sz="1700" dirty="0"/>
                  <a:t> and then calculate the terminal value of that company at that horizon date.</a:t>
                </a:r>
              </a:p>
              <a:p>
                <a:pPr lvl="1"/>
                <a14:m>
                  <m:oMath xmlns:m="http://schemas.openxmlformats.org/officeDocument/2006/math">
                    <m:sSub>
                      <m:sSubPr>
                        <m:ctrlPr>
                          <a:rPr lang="en-US" sz="1700" i="1" dirty="0" smtClean="0">
                            <a:latin typeface="Cambria Math" panose="02040503050406030204" pitchFamily="18" charset="0"/>
                          </a:rPr>
                        </m:ctrlPr>
                      </m:sSubPr>
                      <m:e>
                        <m:r>
                          <a:rPr lang="en-US" sz="1700" i="1" dirty="0" smtClean="0">
                            <a:latin typeface="Cambria Math" panose="02040503050406030204" pitchFamily="18" charset="0"/>
                          </a:rPr>
                          <m:t>𝑃</m:t>
                        </m:r>
                      </m:e>
                      <m:sub>
                        <m:r>
                          <a:rPr lang="en-US" sz="1700" i="1" dirty="0" smtClean="0">
                            <a:latin typeface="Cambria Math" panose="02040503050406030204" pitchFamily="18" charset="0"/>
                          </a:rPr>
                          <m:t>𝐻</m:t>
                        </m:r>
                      </m:sub>
                    </m:sSub>
                    <m:r>
                      <a:rPr lang="en-US" sz="1700" i="1" dirty="0" smtClean="0">
                        <a:latin typeface="Cambria Math" panose="02040503050406030204" pitchFamily="18" charset="0"/>
                      </a:rPr>
                      <m:t> </m:t>
                    </m:r>
                  </m:oMath>
                </a14:m>
                <a:r>
                  <a:rPr lang="en-US" sz="1700" dirty="0"/>
                  <a:t>is determined via (2a)</a:t>
                </a:r>
              </a:p>
            </p:txBody>
          </p:sp>
        </mc:Choice>
        <mc:Fallback xmlns="">
          <p:sp>
            <p:nvSpPr>
              <p:cNvPr id="10" name="Content Placeholder 2">
                <a:extLst>
                  <a:ext uri="{FF2B5EF4-FFF2-40B4-BE49-F238E27FC236}">
                    <a16:creationId xmlns:a16="http://schemas.microsoft.com/office/drawing/2014/main" id="{6610E7C9-2B28-A639-FE45-34E37E1292E8}"/>
                  </a:ext>
                </a:extLst>
              </p:cNvPr>
              <p:cNvSpPr>
                <a:spLocks noGrp="1" noRot="1" noChangeAspect="1" noMove="1" noResize="1" noEditPoints="1" noAdjustHandles="1" noChangeArrowheads="1" noChangeShapeType="1" noTextEdit="1"/>
              </p:cNvSpPr>
              <p:nvPr>
                <p:ph sz="half" idx="1"/>
              </p:nvPr>
            </p:nvSpPr>
            <p:spPr>
              <a:xfrm>
                <a:off x="295032" y="2661177"/>
                <a:ext cx="11362010" cy="1900549"/>
              </a:xfrm>
              <a:blipFill>
                <a:blip r:embed="rId3"/>
                <a:stretch>
                  <a:fillRect l="-215" t="-36013" r="-805" b="-38585"/>
                </a:stretch>
              </a:blipFill>
            </p:spPr>
            <p:txBody>
              <a:bodyPr/>
              <a:lstStyle/>
              <a:p>
                <a:r>
                  <a:rPr lang="en-SG">
                    <a:noFill/>
                  </a:rPr>
                  <a:t> </a:t>
                </a:r>
              </a:p>
            </p:txBody>
          </p:sp>
        </mc:Fallback>
      </mc:AlternateContent>
      <p:pic>
        <p:nvPicPr>
          <p:cNvPr id="6" name="Picture 5">
            <a:extLst>
              <a:ext uri="{FF2B5EF4-FFF2-40B4-BE49-F238E27FC236}">
                <a16:creationId xmlns:a16="http://schemas.microsoft.com/office/drawing/2014/main" id="{F7DDDFBD-6979-394B-7658-43E1100DAFEE}"/>
              </a:ext>
            </a:extLst>
          </p:cNvPr>
          <p:cNvPicPr>
            <a:picLocks noChangeAspect="1"/>
          </p:cNvPicPr>
          <p:nvPr/>
        </p:nvPicPr>
        <p:blipFill>
          <a:blip r:embed="rId4"/>
          <a:stretch>
            <a:fillRect/>
          </a:stretch>
        </p:blipFill>
        <p:spPr>
          <a:xfrm>
            <a:off x="1839625" y="5506947"/>
            <a:ext cx="4136412" cy="1015164"/>
          </a:xfrm>
          <a:prstGeom prst="rect">
            <a:avLst/>
          </a:prstGeom>
        </p:spPr>
      </p:pic>
      <p:graphicFrame>
        <p:nvGraphicFramePr>
          <p:cNvPr id="7" name="Object 6">
            <a:extLst>
              <a:ext uri="{FF2B5EF4-FFF2-40B4-BE49-F238E27FC236}">
                <a16:creationId xmlns:a16="http://schemas.microsoft.com/office/drawing/2014/main" id="{4F81993F-E963-D923-52F9-D72C649ADF95}"/>
              </a:ext>
            </a:extLst>
          </p:cNvPr>
          <p:cNvGraphicFramePr>
            <a:graphicFrameLocks noChangeAspect="1"/>
          </p:cNvGraphicFramePr>
          <p:nvPr>
            <p:extLst>
              <p:ext uri="{D42A27DB-BD31-4B8C-83A1-F6EECF244321}">
                <p14:modId xmlns:p14="http://schemas.microsoft.com/office/powerpoint/2010/main" val="3385260096"/>
              </p:ext>
            </p:extLst>
          </p:nvPr>
        </p:nvGraphicFramePr>
        <p:xfrm>
          <a:off x="8109691" y="5606379"/>
          <a:ext cx="1607862" cy="816300"/>
        </p:xfrm>
        <a:graphic>
          <a:graphicData uri="http://schemas.openxmlformats.org/presentationml/2006/ole">
            <mc:AlternateContent xmlns:mc="http://schemas.openxmlformats.org/markup-compatibility/2006">
              <mc:Choice xmlns:v="urn:schemas-microsoft-com:vml" Requires="v">
                <p:oleObj name="Equation" r:id="rId5" imgW="825480" imgH="419040" progId="Equation.DSMT4">
                  <p:embed/>
                </p:oleObj>
              </mc:Choice>
              <mc:Fallback>
                <p:oleObj name="Equation" r:id="rId5" imgW="825480" imgH="419040" progId="Equation.DSMT4">
                  <p:embed/>
                  <p:pic>
                    <p:nvPicPr>
                      <p:cNvPr id="4" name="Object 3">
                        <a:extLst>
                          <a:ext uri="{FF2B5EF4-FFF2-40B4-BE49-F238E27FC236}">
                            <a16:creationId xmlns:a16="http://schemas.microsoft.com/office/drawing/2014/main" id="{AB2F37E9-7734-B3F3-50FC-AAE1105C04C4}"/>
                          </a:ext>
                        </a:extLst>
                      </p:cNvPr>
                      <p:cNvPicPr/>
                      <p:nvPr/>
                    </p:nvPicPr>
                    <p:blipFill>
                      <a:blip r:embed="rId6"/>
                      <a:stretch>
                        <a:fillRect/>
                      </a:stretch>
                    </p:blipFill>
                    <p:spPr>
                      <a:xfrm>
                        <a:off x="8109691" y="5606379"/>
                        <a:ext cx="1607862" cy="816300"/>
                      </a:xfrm>
                      <a:prstGeom prst="rect">
                        <a:avLst/>
                      </a:prstGeom>
                    </p:spPr>
                  </p:pic>
                </p:oleObj>
              </mc:Fallback>
            </mc:AlternateContent>
          </a:graphicData>
        </a:graphic>
      </p:graphicFrame>
    </p:spTree>
    <p:extLst>
      <p:ext uri="{BB962C8B-B14F-4D97-AF65-F5344CB8AC3E}">
        <p14:creationId xmlns:p14="http://schemas.microsoft.com/office/powerpoint/2010/main" val="11060150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80F12-5B3E-CD8D-9A3B-7CFCAEE99B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D987C8-7CD5-6752-7D3C-A58718EB8212}"/>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Valuation by fundamentals</a:t>
            </a:r>
          </a:p>
        </p:txBody>
      </p:sp>
      <p:sp>
        <p:nvSpPr>
          <p:cNvPr id="4" name="Slide Number Placeholder 3">
            <a:extLst>
              <a:ext uri="{FF2B5EF4-FFF2-40B4-BE49-F238E27FC236}">
                <a16:creationId xmlns:a16="http://schemas.microsoft.com/office/drawing/2014/main" id="{F0FA50B2-14CE-F017-D18E-3E2EC74409AA}"/>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18</a:t>
            </a:fld>
            <a:endParaRPr lang="en-US" dirty="0"/>
          </a:p>
        </p:txBody>
      </p:sp>
      <p:sp>
        <p:nvSpPr>
          <p:cNvPr id="10" name="Content Placeholder 2">
            <a:extLst>
              <a:ext uri="{FF2B5EF4-FFF2-40B4-BE49-F238E27FC236}">
                <a16:creationId xmlns:a16="http://schemas.microsoft.com/office/drawing/2014/main" id="{6CA61FFF-4FF1-2E13-914A-60F7CCB55F6A}"/>
              </a:ext>
            </a:extLst>
          </p:cNvPr>
          <p:cNvSpPr>
            <a:spLocks noGrp="1"/>
          </p:cNvSpPr>
          <p:nvPr>
            <p:ph sz="half" idx="1"/>
          </p:nvPr>
        </p:nvSpPr>
        <p:spPr>
          <a:xfrm>
            <a:off x="248798" y="2491653"/>
            <a:ext cx="11362010" cy="1900549"/>
          </a:xfrm>
        </p:spPr>
        <p:txBody>
          <a:bodyPr vert="horz" lIns="91440" tIns="45720" rIns="91440" bIns="45720" rtlCol="0" anchor="ctr">
            <a:noAutofit/>
          </a:bodyPr>
          <a:lstStyle/>
          <a:p>
            <a:r>
              <a:rPr lang="en-US" sz="2000" b="1" dirty="0"/>
              <a:t>Example:</a:t>
            </a:r>
          </a:p>
          <a:p>
            <a:pPr lvl="1"/>
            <a:r>
              <a:rPr lang="en-US" sz="2000" dirty="0"/>
              <a:t>Phoenix produces dividends in 3 consecutive years of 0.00, 0.31, and 0.65, respectively. The dividend in Year 4 is estimated to be 0.67 and should grow in perpetuity at 4%. Given a discount rate of 10%, what is the price of the stock?</a:t>
            </a:r>
          </a:p>
        </p:txBody>
      </p:sp>
      <p:graphicFrame>
        <p:nvGraphicFramePr>
          <p:cNvPr id="3" name="Object 2">
            <a:extLst>
              <a:ext uri="{FF2B5EF4-FFF2-40B4-BE49-F238E27FC236}">
                <a16:creationId xmlns:a16="http://schemas.microsoft.com/office/drawing/2014/main" id="{A4DCA20B-8E1B-F2DD-2490-C81A8E7A7D41}"/>
              </a:ext>
            </a:extLst>
          </p:cNvPr>
          <p:cNvGraphicFramePr>
            <a:graphicFrameLocks noChangeAspect="1"/>
          </p:cNvGraphicFramePr>
          <p:nvPr>
            <p:extLst>
              <p:ext uri="{D42A27DB-BD31-4B8C-83A1-F6EECF244321}">
                <p14:modId xmlns:p14="http://schemas.microsoft.com/office/powerpoint/2010/main" val="24995160"/>
              </p:ext>
            </p:extLst>
          </p:nvPr>
        </p:nvGraphicFramePr>
        <p:xfrm>
          <a:off x="2068887" y="4442099"/>
          <a:ext cx="8391489" cy="926667"/>
        </p:xfrm>
        <a:graphic>
          <a:graphicData uri="http://schemas.openxmlformats.org/presentationml/2006/ole">
            <mc:AlternateContent xmlns:mc="http://schemas.openxmlformats.org/markup-compatibility/2006">
              <mc:Choice xmlns:v="urn:schemas-microsoft-com:vml" Requires="v">
                <p:oleObj name="Equation" r:id="rId3" imgW="4140000" imgH="457200" progId="Equation.DSMT4">
                  <p:embed/>
                </p:oleObj>
              </mc:Choice>
              <mc:Fallback>
                <p:oleObj name="Equation" r:id="rId3" imgW="4140000" imgH="457200" progId="Equation.DSMT4">
                  <p:embed/>
                  <p:pic>
                    <p:nvPicPr>
                      <p:cNvPr id="3" name="Object 2">
                        <a:extLst>
                          <a:ext uri="{FF2B5EF4-FFF2-40B4-BE49-F238E27FC236}">
                            <a16:creationId xmlns:a16="http://schemas.microsoft.com/office/drawing/2014/main" id="{ED924B8F-F5A5-A357-5F4D-323EDD2BD24A}"/>
                          </a:ext>
                        </a:extLst>
                      </p:cNvPr>
                      <p:cNvPicPr/>
                      <p:nvPr/>
                    </p:nvPicPr>
                    <p:blipFill>
                      <a:blip r:embed="rId4"/>
                      <a:stretch>
                        <a:fillRect/>
                      </a:stretch>
                    </p:blipFill>
                    <p:spPr>
                      <a:xfrm>
                        <a:off x="2068887" y="4442099"/>
                        <a:ext cx="8391489" cy="926667"/>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2441FD42-5056-B7A4-5A7C-5D703AAC60F7}"/>
              </a:ext>
            </a:extLst>
          </p:cNvPr>
          <p:cNvGraphicFramePr>
            <a:graphicFrameLocks noChangeAspect="1"/>
          </p:cNvGraphicFramePr>
          <p:nvPr>
            <p:extLst>
              <p:ext uri="{D42A27DB-BD31-4B8C-83A1-F6EECF244321}">
                <p14:modId xmlns:p14="http://schemas.microsoft.com/office/powerpoint/2010/main" val="1223701014"/>
              </p:ext>
            </p:extLst>
          </p:nvPr>
        </p:nvGraphicFramePr>
        <p:xfrm>
          <a:off x="2544701" y="5631437"/>
          <a:ext cx="1003891" cy="360372"/>
        </p:xfrm>
        <a:graphic>
          <a:graphicData uri="http://schemas.openxmlformats.org/presentationml/2006/ole">
            <mc:AlternateContent xmlns:mc="http://schemas.openxmlformats.org/markup-compatibility/2006">
              <mc:Choice xmlns:v="urn:schemas-microsoft-com:vml" Requires="v">
                <p:oleObj name="Equation" r:id="rId5" imgW="495000" imgH="177480" progId="Equation.DSMT4">
                  <p:embed/>
                </p:oleObj>
              </mc:Choice>
              <mc:Fallback>
                <p:oleObj name="Equation" r:id="rId5" imgW="495000" imgH="177480" progId="Equation.DSMT4">
                  <p:embed/>
                  <p:pic>
                    <p:nvPicPr>
                      <p:cNvPr id="4" name="Object 3">
                        <a:extLst>
                          <a:ext uri="{FF2B5EF4-FFF2-40B4-BE49-F238E27FC236}">
                            <a16:creationId xmlns:a16="http://schemas.microsoft.com/office/drawing/2014/main" id="{E64839FC-7E6E-8279-9A02-605427FBF84D}"/>
                          </a:ext>
                        </a:extLst>
                      </p:cNvPr>
                      <p:cNvPicPr/>
                      <p:nvPr/>
                    </p:nvPicPr>
                    <p:blipFill>
                      <a:blip r:embed="rId6"/>
                      <a:stretch>
                        <a:fillRect/>
                      </a:stretch>
                    </p:blipFill>
                    <p:spPr>
                      <a:xfrm>
                        <a:off x="2544701" y="5631437"/>
                        <a:ext cx="1003891" cy="360372"/>
                      </a:xfrm>
                      <a:prstGeom prst="rect">
                        <a:avLst/>
                      </a:prstGeom>
                    </p:spPr>
                  </p:pic>
                </p:oleObj>
              </mc:Fallback>
            </mc:AlternateContent>
          </a:graphicData>
        </a:graphic>
      </p:graphicFrame>
    </p:spTree>
    <p:extLst>
      <p:ext uri="{BB962C8B-B14F-4D97-AF65-F5344CB8AC3E}">
        <p14:creationId xmlns:p14="http://schemas.microsoft.com/office/powerpoint/2010/main" val="31173617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B7CC0-511D-5033-12D4-F07C60450E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A54E29-525A-25AB-68CD-C76C9EA59747}"/>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Valuation by fundamentals</a:t>
            </a:r>
          </a:p>
        </p:txBody>
      </p:sp>
      <p:sp>
        <p:nvSpPr>
          <p:cNvPr id="4" name="Slide Number Placeholder 3">
            <a:extLst>
              <a:ext uri="{FF2B5EF4-FFF2-40B4-BE49-F238E27FC236}">
                <a16:creationId xmlns:a16="http://schemas.microsoft.com/office/drawing/2014/main" id="{B76AA996-26B0-4E14-5D44-03316D9B1A97}"/>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19</a:t>
            </a:fld>
            <a:endParaRPr lang="en-US" dirty="0"/>
          </a:p>
        </p:txBody>
      </p:sp>
      <p:sp>
        <p:nvSpPr>
          <p:cNvPr id="10" name="Content Placeholder 2">
            <a:extLst>
              <a:ext uri="{FF2B5EF4-FFF2-40B4-BE49-F238E27FC236}">
                <a16:creationId xmlns:a16="http://schemas.microsoft.com/office/drawing/2014/main" id="{8C97543E-85A8-1A23-974A-429E7B9231DE}"/>
              </a:ext>
            </a:extLst>
          </p:cNvPr>
          <p:cNvSpPr>
            <a:spLocks noGrp="1"/>
          </p:cNvSpPr>
          <p:nvPr>
            <p:ph sz="half" idx="1"/>
          </p:nvPr>
        </p:nvSpPr>
        <p:spPr>
          <a:xfrm>
            <a:off x="248798" y="1798146"/>
            <a:ext cx="11362010" cy="1900549"/>
          </a:xfrm>
        </p:spPr>
        <p:txBody>
          <a:bodyPr vert="horz" lIns="91440" tIns="45720" rIns="91440" bIns="45720" rtlCol="0" anchor="ctr">
            <a:noAutofit/>
          </a:bodyPr>
          <a:lstStyle/>
          <a:p>
            <a:r>
              <a:rPr lang="en-US" sz="1900" dirty="0"/>
              <a:t>Another way of thinking about the stock price is to </a:t>
            </a:r>
            <a:r>
              <a:rPr lang="en-US" sz="1900" b="1" dirty="0"/>
              <a:t>decompose the stock price into two components</a:t>
            </a:r>
            <a:r>
              <a:rPr lang="en-US" sz="1900" dirty="0"/>
              <a:t>, (1) the value of average earnings under a no-growth policy, and (2) PVGO, the present value of growth opportunities.</a:t>
            </a:r>
          </a:p>
        </p:txBody>
      </p:sp>
      <p:pic>
        <p:nvPicPr>
          <p:cNvPr id="7" name="Picture 6">
            <a:extLst>
              <a:ext uri="{FF2B5EF4-FFF2-40B4-BE49-F238E27FC236}">
                <a16:creationId xmlns:a16="http://schemas.microsoft.com/office/drawing/2014/main" id="{1C1FDB14-BF94-5227-6C3A-4085E3804910}"/>
              </a:ext>
            </a:extLst>
          </p:cNvPr>
          <p:cNvPicPr>
            <a:picLocks noChangeAspect="1"/>
          </p:cNvPicPr>
          <p:nvPr/>
        </p:nvPicPr>
        <p:blipFill>
          <a:blip r:embed="rId3"/>
          <a:stretch>
            <a:fillRect/>
          </a:stretch>
        </p:blipFill>
        <p:spPr>
          <a:xfrm>
            <a:off x="4736577" y="3164440"/>
            <a:ext cx="2811307" cy="893851"/>
          </a:xfrm>
          <a:prstGeom prst="rect">
            <a:avLst/>
          </a:prstGeom>
        </p:spPr>
      </p:pic>
      <p:pic>
        <p:nvPicPr>
          <p:cNvPr id="9" name="Picture 8">
            <a:extLst>
              <a:ext uri="{FF2B5EF4-FFF2-40B4-BE49-F238E27FC236}">
                <a16:creationId xmlns:a16="http://schemas.microsoft.com/office/drawing/2014/main" id="{94FB7B42-EC29-8E4D-954B-AB73730F5662}"/>
              </a:ext>
            </a:extLst>
          </p:cNvPr>
          <p:cNvPicPr>
            <a:picLocks noChangeAspect="1"/>
          </p:cNvPicPr>
          <p:nvPr/>
        </p:nvPicPr>
        <p:blipFill>
          <a:blip r:embed="rId4"/>
          <a:stretch>
            <a:fillRect/>
          </a:stretch>
        </p:blipFill>
        <p:spPr>
          <a:xfrm>
            <a:off x="4401605" y="3842154"/>
            <a:ext cx="3481252" cy="955918"/>
          </a:xfrm>
          <a:prstGeom prst="rect">
            <a:avLst/>
          </a:prstGeom>
        </p:spPr>
      </p:pic>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FEB15303-BF1C-B901-C8BC-AD491DA583E6}"/>
                  </a:ext>
                </a:extLst>
              </p:cNvPr>
              <p:cNvSpPr txBox="1">
                <a:spLocks/>
              </p:cNvSpPr>
              <p:nvPr/>
            </p:nvSpPr>
            <p:spPr>
              <a:xfrm>
                <a:off x="414995" y="4798072"/>
                <a:ext cx="11362010" cy="1900549"/>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1900" dirty="0"/>
                  <a:t>where </a:t>
                </a:r>
                <a14:m>
                  <m:oMath xmlns:m="http://schemas.openxmlformats.org/officeDocument/2006/math">
                    <m:r>
                      <a:rPr lang="en-US" sz="1900" i="1" dirty="0" smtClean="0">
                        <a:latin typeface="Cambria Math" panose="02040503050406030204" pitchFamily="18" charset="0"/>
                      </a:rPr>
                      <m:t>𝐸𝑃</m:t>
                    </m:r>
                    <m:sSub>
                      <m:sSubPr>
                        <m:ctrlPr>
                          <a:rPr lang="en-US" sz="1900" i="1" dirty="0" smtClean="0">
                            <a:latin typeface="Cambria Math" panose="02040503050406030204" pitchFamily="18" charset="0"/>
                          </a:rPr>
                        </m:ctrlPr>
                      </m:sSubPr>
                      <m:e>
                        <m:r>
                          <a:rPr lang="en-US" sz="1900" i="1" dirty="0" smtClean="0">
                            <a:latin typeface="Cambria Math" panose="02040503050406030204" pitchFamily="18" charset="0"/>
                          </a:rPr>
                          <m:t>𝑆</m:t>
                        </m:r>
                      </m:e>
                      <m:sub>
                        <m:r>
                          <a:rPr lang="en-US" sz="1900" i="1" dirty="0" smtClean="0">
                            <a:latin typeface="Cambria Math" panose="02040503050406030204" pitchFamily="18" charset="0"/>
                          </a:rPr>
                          <m:t>1</m:t>
                        </m:r>
                      </m:sub>
                    </m:sSub>
                  </m:oMath>
                </a14:m>
                <a:r>
                  <a:rPr lang="en-US" sz="1900" dirty="0"/>
                  <a:t> relates to projected (forward) EPS in the next year, </a:t>
                </a:r>
                <a14:m>
                  <m:oMath xmlns:m="http://schemas.openxmlformats.org/officeDocument/2006/math">
                    <m:r>
                      <a:rPr lang="en-US" sz="1900" i="1" dirty="0" smtClean="0">
                        <a:latin typeface="Cambria Math" panose="02040503050406030204" pitchFamily="18" charset="0"/>
                      </a:rPr>
                      <m:t>𝑘</m:t>
                    </m:r>
                  </m:oMath>
                </a14:m>
                <a:r>
                  <a:rPr lang="en-US" sz="1900" dirty="0"/>
                  <a:t> is the plowback ratio, and </a:t>
                </a:r>
                <a14:m>
                  <m:oMath xmlns:m="http://schemas.openxmlformats.org/officeDocument/2006/math">
                    <m:r>
                      <a:rPr lang="en-US" sz="1900" i="1" dirty="0" smtClean="0">
                        <a:latin typeface="Cambria Math" panose="02040503050406030204" pitchFamily="18" charset="0"/>
                      </a:rPr>
                      <m:t>𝑦</m:t>
                    </m:r>
                  </m:oMath>
                </a14:m>
                <a:r>
                  <a:rPr lang="en-US" sz="1900" dirty="0"/>
                  <a:t> is the return on capital. </a:t>
                </a:r>
              </a:p>
              <a:p>
                <a:r>
                  <a:rPr lang="en-US" sz="1900" dirty="0"/>
                  <a:t>PVGO is positive only if </a:t>
                </a:r>
                <a14:m>
                  <m:oMath xmlns:m="http://schemas.openxmlformats.org/officeDocument/2006/math">
                    <m:r>
                      <a:rPr lang="en-US" sz="1900" i="1" dirty="0" smtClean="0">
                        <a:latin typeface="Cambria Math" panose="02040503050406030204" pitchFamily="18" charset="0"/>
                      </a:rPr>
                      <m:t>𝑦</m:t>
                    </m:r>
                    <m:r>
                      <a:rPr lang="en-US" sz="1900" i="1" dirty="0" smtClean="0">
                        <a:latin typeface="Cambria Math" panose="02040503050406030204" pitchFamily="18" charset="0"/>
                      </a:rPr>
                      <m:t> &gt; </m:t>
                    </m:r>
                    <m:r>
                      <a:rPr lang="en-US" sz="1900" i="1" dirty="0" smtClean="0">
                        <a:latin typeface="Cambria Math" panose="02040503050406030204" pitchFamily="18" charset="0"/>
                      </a:rPr>
                      <m:t>𝑟</m:t>
                    </m:r>
                  </m:oMath>
                </a14:m>
                <a:r>
                  <a:rPr lang="en-US" sz="1900" dirty="0"/>
                  <a:t>, that is, if ROE exceeds the cost of equity.</a:t>
                </a:r>
              </a:p>
              <a:p>
                <a:r>
                  <a:rPr lang="en-US" sz="1900" dirty="0"/>
                  <a:t>If </a:t>
                </a:r>
                <a14:m>
                  <m:oMath xmlns:m="http://schemas.openxmlformats.org/officeDocument/2006/math">
                    <m:r>
                      <a:rPr lang="en-US" sz="1900" i="1" dirty="0" smtClean="0">
                        <a:latin typeface="Cambria Math" panose="02040503050406030204" pitchFamily="18" charset="0"/>
                      </a:rPr>
                      <m:t>𝑦</m:t>
                    </m:r>
                    <m:r>
                      <a:rPr lang="en-US" sz="1900" i="1" dirty="0" smtClean="0">
                        <a:latin typeface="Cambria Math" panose="02040503050406030204" pitchFamily="18" charset="0"/>
                      </a:rPr>
                      <m:t>&gt;</m:t>
                    </m:r>
                    <m:r>
                      <a:rPr lang="en-US" sz="1900" i="1" dirty="0" smtClean="0">
                        <a:latin typeface="Cambria Math" panose="02040503050406030204" pitchFamily="18" charset="0"/>
                      </a:rPr>
                      <m:t>𝑟</m:t>
                    </m:r>
                  </m:oMath>
                </a14:m>
                <a:r>
                  <a:rPr lang="en-US" sz="1900" dirty="0"/>
                  <a:t>, holding </a:t>
                </a:r>
                <a14:m>
                  <m:oMath xmlns:m="http://schemas.openxmlformats.org/officeDocument/2006/math">
                    <m:r>
                      <a:rPr lang="en-US" sz="1900" i="1" dirty="0" smtClean="0">
                        <a:latin typeface="Cambria Math" panose="02040503050406030204" pitchFamily="18" charset="0"/>
                      </a:rPr>
                      <m:t>𝑦</m:t>
                    </m:r>
                  </m:oMath>
                </a14:m>
                <a:r>
                  <a:rPr lang="en-US" sz="1900" dirty="0"/>
                  <a:t> and </a:t>
                </a:r>
                <a14:m>
                  <m:oMath xmlns:m="http://schemas.openxmlformats.org/officeDocument/2006/math">
                    <m:r>
                      <a:rPr lang="en-US" sz="1900" i="1" dirty="0" smtClean="0">
                        <a:latin typeface="Cambria Math" panose="02040503050406030204" pitchFamily="18" charset="0"/>
                      </a:rPr>
                      <m:t>𝑟</m:t>
                    </m:r>
                  </m:oMath>
                </a14:m>
                <a:r>
                  <a:rPr lang="en-US" sz="1900" dirty="0"/>
                  <a:t> constant, PVGO is increasing in k. The more the coy reinvests, the more valuable its growth opportunities.</a:t>
                </a:r>
              </a:p>
            </p:txBody>
          </p:sp>
        </mc:Choice>
        <mc:Fallback xmlns="">
          <p:sp>
            <p:nvSpPr>
              <p:cNvPr id="11" name="Content Placeholder 2">
                <a:extLst>
                  <a:ext uri="{FF2B5EF4-FFF2-40B4-BE49-F238E27FC236}">
                    <a16:creationId xmlns:a16="http://schemas.microsoft.com/office/drawing/2014/main" id="{FEB15303-BF1C-B901-C8BC-AD491DA583E6}"/>
                  </a:ext>
                </a:extLst>
              </p:cNvPr>
              <p:cNvSpPr txBox="1">
                <a:spLocks noRot="1" noChangeAspect="1" noMove="1" noResize="1" noEditPoints="1" noAdjustHandles="1" noChangeArrowheads="1" noChangeShapeType="1" noTextEdit="1"/>
              </p:cNvSpPr>
              <p:nvPr/>
            </p:nvSpPr>
            <p:spPr>
              <a:xfrm>
                <a:off x="414995" y="4798072"/>
                <a:ext cx="11362010" cy="1900549"/>
              </a:xfrm>
              <a:prstGeom prst="rect">
                <a:avLst/>
              </a:prstGeom>
              <a:blipFill>
                <a:blip r:embed="rId5"/>
                <a:stretch>
                  <a:fillRect l="-215" r="-644" b="-2885"/>
                </a:stretch>
              </a:blipFill>
            </p:spPr>
            <p:txBody>
              <a:bodyPr/>
              <a:lstStyle/>
              <a:p>
                <a:r>
                  <a:rPr lang="en-SG">
                    <a:noFill/>
                  </a:rPr>
                  <a:t> </a:t>
                </a:r>
              </a:p>
            </p:txBody>
          </p:sp>
        </mc:Fallback>
      </mc:AlternateContent>
    </p:spTree>
    <p:extLst>
      <p:ext uri="{BB962C8B-B14F-4D97-AF65-F5344CB8AC3E}">
        <p14:creationId xmlns:p14="http://schemas.microsoft.com/office/powerpoint/2010/main" val="1577565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Valuing equity</a:t>
            </a:r>
          </a:p>
        </p:txBody>
      </p:sp>
      <p:sp>
        <p:nvSpPr>
          <p:cNvPr id="11" name="Rectangle 10">
            <a:extLst>
              <a:ext uri="{FF2B5EF4-FFF2-40B4-BE49-F238E27FC236}">
                <a16:creationId xmlns:a16="http://schemas.microsoft.com/office/drawing/2014/main" id="{5F9644DA-21E4-4D4B-B872-F14551490E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9870" r="44807" b="-2"/>
          <a:stretch/>
        </p:blipFill>
        <p:spPr>
          <a:xfrm>
            <a:off x="657225" y="2361056"/>
            <a:ext cx="330517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05325" y="2180496"/>
            <a:ext cx="7105481" cy="4045683"/>
          </a:xfrm>
        </p:spPr>
        <p:txBody>
          <a:bodyPr>
            <a:noAutofit/>
          </a:bodyPr>
          <a:lstStyle/>
          <a:p>
            <a:pPr>
              <a:lnSpc>
                <a:spcPct val="90000"/>
              </a:lnSpc>
            </a:pPr>
            <a:r>
              <a:rPr lang="en-US" sz="2000" dirty="0"/>
              <a:t>How Common Stocks Are Traded.</a:t>
            </a:r>
          </a:p>
          <a:p>
            <a:pPr>
              <a:lnSpc>
                <a:spcPct val="90000"/>
              </a:lnSpc>
            </a:pPr>
            <a:r>
              <a:rPr lang="en-US" sz="2000" dirty="0"/>
              <a:t>Valuation by Comparables.</a:t>
            </a:r>
          </a:p>
          <a:p>
            <a:pPr>
              <a:lnSpc>
                <a:spcPct val="90000"/>
              </a:lnSpc>
            </a:pPr>
            <a:r>
              <a:rPr lang="en-US" sz="2000" dirty="0"/>
              <a:t>Valuation by Fundamentals.</a:t>
            </a:r>
          </a:p>
          <a:p>
            <a:pPr>
              <a:lnSpc>
                <a:spcPct val="90000"/>
              </a:lnSpc>
            </a:pPr>
            <a:r>
              <a:rPr lang="en-US" sz="2000" dirty="0"/>
              <a:t>Valuation Based on Free Cash Flow.</a:t>
            </a:r>
          </a:p>
          <a:p>
            <a:pPr>
              <a:lnSpc>
                <a:spcPct val="90000"/>
              </a:lnSpc>
            </a:pPr>
            <a:r>
              <a:rPr lang="en-US" sz="2000"/>
              <a:t>Legal Applications.</a:t>
            </a:r>
            <a:endParaRPr lang="en-US" sz="2000" dirty="0"/>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2036483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9A1E5-85D3-17FD-4710-2403182EB4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52D61B-A263-00AE-D304-E28CF8CAAAE5}"/>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Valuation by fundamentals</a:t>
            </a:r>
          </a:p>
        </p:txBody>
      </p:sp>
      <p:sp>
        <p:nvSpPr>
          <p:cNvPr id="4" name="Slide Number Placeholder 3">
            <a:extLst>
              <a:ext uri="{FF2B5EF4-FFF2-40B4-BE49-F238E27FC236}">
                <a16:creationId xmlns:a16="http://schemas.microsoft.com/office/drawing/2014/main" id="{5F5CD289-7106-C819-3624-EFDAFCA73E2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20</a:t>
            </a:fld>
            <a:endParaRPr lang="en-US" dirty="0"/>
          </a:p>
        </p:txBody>
      </p:sp>
      <p:sp>
        <p:nvSpPr>
          <p:cNvPr id="10" name="Content Placeholder 2">
            <a:extLst>
              <a:ext uri="{FF2B5EF4-FFF2-40B4-BE49-F238E27FC236}">
                <a16:creationId xmlns:a16="http://schemas.microsoft.com/office/drawing/2014/main" id="{CE57AD07-2281-8F51-3E21-EBEDEACE313D}"/>
              </a:ext>
            </a:extLst>
          </p:cNvPr>
          <p:cNvSpPr>
            <a:spLocks noGrp="1"/>
          </p:cNvSpPr>
          <p:nvPr>
            <p:ph sz="half" idx="1"/>
          </p:nvPr>
        </p:nvSpPr>
        <p:spPr>
          <a:xfrm>
            <a:off x="248798" y="2306716"/>
            <a:ext cx="11362010" cy="1900549"/>
          </a:xfrm>
        </p:spPr>
        <p:txBody>
          <a:bodyPr vert="horz" lIns="91440" tIns="45720" rIns="91440" bIns="45720" rtlCol="0" anchor="ctr">
            <a:noAutofit/>
          </a:bodyPr>
          <a:lstStyle/>
          <a:p>
            <a:r>
              <a:rPr lang="en-US" sz="2000" dirty="0"/>
              <a:t>Intuition behind PVGO: If a firm elects to pay a lower dividend and reinvest the funds, the stock price may increase because future dividends may be higher.</a:t>
            </a:r>
          </a:p>
          <a:p>
            <a:r>
              <a:rPr lang="en-US" sz="2000" dirty="0"/>
              <a:t>Example:</a:t>
            </a:r>
          </a:p>
          <a:p>
            <a:pPr lvl="1"/>
            <a:r>
              <a:rPr lang="en-US" sz="1800" dirty="0"/>
              <a:t>Our company forecasts to pay an $8.33 dividend next year, which represents 100% of its earnings. This will provide investors with a 15% expected return. Instead, we decide to plow back 40% of the earnings at the firm’s current return on equity of 25%. What is the value of the stock before and after the plowback decision?</a:t>
            </a:r>
          </a:p>
        </p:txBody>
      </p:sp>
      <p:sp>
        <p:nvSpPr>
          <p:cNvPr id="3" name="Content Placeholder 4">
            <a:extLst>
              <a:ext uri="{FF2B5EF4-FFF2-40B4-BE49-F238E27FC236}">
                <a16:creationId xmlns:a16="http://schemas.microsoft.com/office/drawing/2014/main" id="{2A7D3306-F74F-CF1D-B7C0-A48484414783}"/>
              </a:ext>
            </a:extLst>
          </p:cNvPr>
          <p:cNvSpPr txBox="1">
            <a:spLocks/>
          </p:cNvSpPr>
          <p:nvPr/>
        </p:nvSpPr>
        <p:spPr>
          <a:xfrm>
            <a:off x="1704985" y="4709101"/>
            <a:ext cx="1610078" cy="457578"/>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en-IN" dirty="0"/>
              <a:t>No Growth</a:t>
            </a:r>
          </a:p>
        </p:txBody>
      </p:sp>
      <p:graphicFrame>
        <p:nvGraphicFramePr>
          <p:cNvPr id="5" name="Object 4">
            <a:extLst>
              <a:ext uri="{FF2B5EF4-FFF2-40B4-BE49-F238E27FC236}">
                <a16:creationId xmlns:a16="http://schemas.microsoft.com/office/drawing/2014/main" id="{2766B1D4-6106-F192-59A7-E465178B0F72}"/>
              </a:ext>
            </a:extLst>
          </p:cNvPr>
          <p:cNvGraphicFramePr>
            <a:graphicFrameLocks noChangeAspect="1"/>
          </p:cNvGraphicFramePr>
          <p:nvPr>
            <p:extLst>
              <p:ext uri="{D42A27DB-BD31-4B8C-83A1-F6EECF244321}">
                <p14:modId xmlns:p14="http://schemas.microsoft.com/office/powerpoint/2010/main" val="1892146147"/>
              </p:ext>
            </p:extLst>
          </p:nvPr>
        </p:nvGraphicFramePr>
        <p:xfrm>
          <a:off x="1197246" y="5166679"/>
          <a:ext cx="2625557" cy="822136"/>
        </p:xfrm>
        <a:graphic>
          <a:graphicData uri="http://schemas.openxmlformats.org/presentationml/2006/ole">
            <mc:AlternateContent xmlns:mc="http://schemas.openxmlformats.org/markup-compatibility/2006">
              <mc:Choice xmlns:v="urn:schemas-microsoft-com:vml" Requires="v">
                <p:oleObj name="Equation" r:id="rId3" imgW="1257120" imgH="393480" progId="Equation.DSMT4">
                  <p:embed/>
                </p:oleObj>
              </mc:Choice>
              <mc:Fallback>
                <p:oleObj name="Equation" r:id="rId3" imgW="1257120" imgH="393480" progId="Equation.DSMT4">
                  <p:embed/>
                  <p:pic>
                    <p:nvPicPr>
                      <p:cNvPr id="3" name="Object 2">
                        <a:extLst>
                          <a:ext uri="{FF2B5EF4-FFF2-40B4-BE49-F238E27FC236}">
                            <a16:creationId xmlns:a16="http://schemas.microsoft.com/office/drawing/2014/main" id="{7295D3E5-E1AF-9720-3932-A5549F313C77}"/>
                          </a:ext>
                        </a:extLst>
                      </p:cNvPr>
                      <p:cNvPicPr/>
                      <p:nvPr/>
                    </p:nvPicPr>
                    <p:blipFill>
                      <a:blip r:embed="rId4"/>
                      <a:stretch>
                        <a:fillRect/>
                      </a:stretch>
                    </p:blipFill>
                    <p:spPr>
                      <a:xfrm>
                        <a:off x="1197246" y="5166679"/>
                        <a:ext cx="2625557" cy="822136"/>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29AB0879-D353-BC42-548C-248EB0E4BDD5}"/>
              </a:ext>
            </a:extLst>
          </p:cNvPr>
          <p:cNvGraphicFramePr>
            <a:graphicFrameLocks noChangeAspect="1"/>
          </p:cNvGraphicFramePr>
          <p:nvPr>
            <p:extLst>
              <p:ext uri="{D42A27DB-BD31-4B8C-83A1-F6EECF244321}">
                <p14:modId xmlns:p14="http://schemas.microsoft.com/office/powerpoint/2010/main" val="111252815"/>
              </p:ext>
            </p:extLst>
          </p:nvPr>
        </p:nvGraphicFramePr>
        <p:xfrm>
          <a:off x="6962953" y="5080641"/>
          <a:ext cx="3315093" cy="424336"/>
        </p:xfrm>
        <a:graphic>
          <a:graphicData uri="http://schemas.openxmlformats.org/presentationml/2006/ole">
            <mc:AlternateContent xmlns:mc="http://schemas.openxmlformats.org/markup-compatibility/2006">
              <mc:Choice xmlns:v="urn:schemas-microsoft-com:vml" Requires="v">
                <p:oleObj name="Equation" r:id="rId5" imgW="1587240" imgH="203040" progId="Equation.DSMT4">
                  <p:embed/>
                </p:oleObj>
              </mc:Choice>
              <mc:Fallback>
                <p:oleObj name="Equation" r:id="rId5" imgW="1587240" imgH="203040" progId="Equation.DSMT4">
                  <p:embed/>
                  <p:pic>
                    <p:nvPicPr>
                      <p:cNvPr id="4" name="Object 3">
                        <a:extLst>
                          <a:ext uri="{FF2B5EF4-FFF2-40B4-BE49-F238E27FC236}">
                            <a16:creationId xmlns:a16="http://schemas.microsoft.com/office/drawing/2014/main" id="{B9905647-CFBC-6AA7-6B14-1B5D3B245B72}"/>
                          </a:ext>
                        </a:extLst>
                      </p:cNvPr>
                      <p:cNvPicPr/>
                      <p:nvPr/>
                    </p:nvPicPr>
                    <p:blipFill>
                      <a:blip r:embed="rId6"/>
                      <a:stretch>
                        <a:fillRect/>
                      </a:stretch>
                    </p:blipFill>
                    <p:spPr>
                      <a:xfrm>
                        <a:off x="6962953" y="5080641"/>
                        <a:ext cx="3315093" cy="424336"/>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29BF0624-B396-7A5D-2137-83D42DE026AF}"/>
              </a:ext>
            </a:extLst>
          </p:cNvPr>
          <p:cNvGraphicFramePr>
            <a:graphicFrameLocks noChangeAspect="1"/>
          </p:cNvGraphicFramePr>
          <p:nvPr>
            <p:extLst>
              <p:ext uri="{D42A27DB-BD31-4B8C-83A1-F6EECF244321}">
                <p14:modId xmlns:p14="http://schemas.microsoft.com/office/powerpoint/2010/main" val="1586869884"/>
              </p:ext>
            </p:extLst>
          </p:nvPr>
        </p:nvGraphicFramePr>
        <p:xfrm>
          <a:off x="6883393" y="5703877"/>
          <a:ext cx="3474215" cy="822136"/>
        </p:xfrm>
        <a:graphic>
          <a:graphicData uri="http://schemas.openxmlformats.org/presentationml/2006/ole">
            <mc:AlternateContent xmlns:mc="http://schemas.openxmlformats.org/markup-compatibility/2006">
              <mc:Choice xmlns:v="urn:schemas-microsoft-com:vml" Requires="v">
                <p:oleObj name="Equation" r:id="rId7" imgW="1663560" imgH="393480" progId="Equation.DSMT4">
                  <p:embed/>
                </p:oleObj>
              </mc:Choice>
              <mc:Fallback>
                <p:oleObj name="Equation" r:id="rId7" imgW="1663560" imgH="393480" progId="Equation.DSMT4">
                  <p:embed/>
                  <p:pic>
                    <p:nvPicPr>
                      <p:cNvPr id="7" name="Object 6">
                        <a:extLst>
                          <a:ext uri="{FF2B5EF4-FFF2-40B4-BE49-F238E27FC236}">
                            <a16:creationId xmlns:a16="http://schemas.microsoft.com/office/drawing/2014/main" id="{03394B2B-EC10-322C-0809-FD287CABEA1C}"/>
                          </a:ext>
                        </a:extLst>
                      </p:cNvPr>
                      <p:cNvPicPr/>
                      <p:nvPr/>
                    </p:nvPicPr>
                    <p:blipFill>
                      <a:blip r:embed="rId8"/>
                      <a:stretch>
                        <a:fillRect/>
                      </a:stretch>
                    </p:blipFill>
                    <p:spPr>
                      <a:xfrm>
                        <a:off x="6883393" y="5703877"/>
                        <a:ext cx="3474215" cy="822136"/>
                      </a:xfrm>
                      <a:prstGeom prst="rect">
                        <a:avLst/>
                      </a:prstGeom>
                    </p:spPr>
                  </p:pic>
                </p:oleObj>
              </mc:Fallback>
            </mc:AlternateContent>
          </a:graphicData>
        </a:graphic>
      </p:graphicFrame>
      <p:sp>
        <p:nvSpPr>
          <p:cNvPr id="12" name="Content Placeholder 4">
            <a:extLst>
              <a:ext uri="{FF2B5EF4-FFF2-40B4-BE49-F238E27FC236}">
                <a16:creationId xmlns:a16="http://schemas.microsoft.com/office/drawing/2014/main" id="{4FEFA1C6-2BE6-EF8F-BB8A-CE3F5820EB6B}"/>
              </a:ext>
            </a:extLst>
          </p:cNvPr>
          <p:cNvSpPr txBox="1">
            <a:spLocks/>
          </p:cNvSpPr>
          <p:nvPr/>
        </p:nvSpPr>
        <p:spPr>
          <a:xfrm>
            <a:off x="7744477" y="4569236"/>
            <a:ext cx="1610078" cy="457578"/>
          </a:xfrm>
          <a:prstGeom prst="rect">
            <a:avLst/>
          </a:prstGeom>
        </p:spPr>
        <p:txBody>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None/>
            </a:pPr>
            <a:r>
              <a:rPr lang="en-IN" dirty="0"/>
              <a:t>With Growth</a:t>
            </a:r>
          </a:p>
        </p:txBody>
      </p:sp>
    </p:spTree>
    <p:extLst>
      <p:ext uri="{BB962C8B-B14F-4D97-AF65-F5344CB8AC3E}">
        <p14:creationId xmlns:p14="http://schemas.microsoft.com/office/powerpoint/2010/main" val="1485864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949FF-10FA-EB83-8248-28968B1223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20438F-428C-F240-3803-373B7A91EC18}"/>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Valuation by fundamentals</a:t>
            </a:r>
          </a:p>
        </p:txBody>
      </p:sp>
      <p:sp>
        <p:nvSpPr>
          <p:cNvPr id="4" name="Slide Number Placeholder 3">
            <a:extLst>
              <a:ext uri="{FF2B5EF4-FFF2-40B4-BE49-F238E27FC236}">
                <a16:creationId xmlns:a16="http://schemas.microsoft.com/office/drawing/2014/main" id="{A66D8817-834F-88FA-D1EF-DA17205AED93}"/>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21</a:t>
            </a:fld>
            <a:endParaRPr lang="en-US" dirty="0"/>
          </a:p>
        </p:txBody>
      </p:sp>
      <p:sp>
        <p:nvSpPr>
          <p:cNvPr id="10" name="Content Placeholder 2">
            <a:extLst>
              <a:ext uri="{FF2B5EF4-FFF2-40B4-BE49-F238E27FC236}">
                <a16:creationId xmlns:a16="http://schemas.microsoft.com/office/drawing/2014/main" id="{6E70BDD0-4043-5DF7-CB28-171108573A5C}"/>
              </a:ext>
            </a:extLst>
          </p:cNvPr>
          <p:cNvSpPr>
            <a:spLocks noGrp="1"/>
          </p:cNvSpPr>
          <p:nvPr>
            <p:ph sz="half" idx="1"/>
          </p:nvPr>
        </p:nvSpPr>
        <p:spPr>
          <a:xfrm>
            <a:off x="336129" y="2846110"/>
            <a:ext cx="11362010" cy="1900549"/>
          </a:xfrm>
        </p:spPr>
        <p:txBody>
          <a:bodyPr vert="horz" lIns="91440" tIns="45720" rIns="91440" bIns="45720" rtlCol="0" anchor="ctr">
            <a:noAutofit/>
          </a:bodyPr>
          <a:lstStyle/>
          <a:p>
            <a:r>
              <a:rPr lang="en-US" sz="2000" dirty="0"/>
              <a:t>Intuition behind PVGO: If a firm elects to pay a lower dividend and reinvest the funds, the stock price may increase because future dividends may be higher.</a:t>
            </a:r>
          </a:p>
          <a:p>
            <a:r>
              <a:rPr lang="en-US" sz="2000" dirty="0"/>
              <a:t>If the company did not plow back some earnings, the stock price would remain at $55.56. With the plowback, the price rose to $100.00.</a:t>
            </a:r>
          </a:p>
          <a:p>
            <a:r>
              <a:rPr lang="en-US" sz="2000" dirty="0"/>
              <a:t>The difference between these two numbers is called the present value of growth opportunities (PVGO).</a:t>
            </a:r>
          </a:p>
          <a:p>
            <a:r>
              <a:rPr lang="en-US" sz="2000" dirty="0"/>
              <a:t>PVGO = $100.00 − 55.56 = $44.44</a:t>
            </a:r>
          </a:p>
        </p:txBody>
      </p:sp>
    </p:spTree>
    <p:extLst>
      <p:ext uri="{BB962C8B-B14F-4D97-AF65-F5344CB8AC3E}">
        <p14:creationId xmlns:p14="http://schemas.microsoft.com/office/powerpoint/2010/main" val="36441744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0FB0B-9F4F-0A7C-BBB3-8171A1FF1B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3B9CC1-4D74-1F95-34E9-807063837270}"/>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Valuation by fundamentals</a:t>
            </a:r>
          </a:p>
        </p:txBody>
      </p:sp>
      <p:sp>
        <p:nvSpPr>
          <p:cNvPr id="4" name="Slide Number Placeholder 3">
            <a:extLst>
              <a:ext uri="{FF2B5EF4-FFF2-40B4-BE49-F238E27FC236}">
                <a16:creationId xmlns:a16="http://schemas.microsoft.com/office/drawing/2014/main" id="{64B9977B-0492-76DA-DC5D-307CF790FC20}"/>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22</a:t>
            </a:fld>
            <a:endParaRPr lang="en-US" dirty="0"/>
          </a:p>
        </p:txBody>
      </p:sp>
      <p:sp>
        <p:nvSpPr>
          <p:cNvPr id="10" name="Content Placeholder 2">
            <a:extLst>
              <a:ext uri="{FF2B5EF4-FFF2-40B4-BE49-F238E27FC236}">
                <a16:creationId xmlns:a16="http://schemas.microsoft.com/office/drawing/2014/main" id="{30916696-0484-CD6E-2513-8EF36D3EDD29}"/>
              </a:ext>
            </a:extLst>
          </p:cNvPr>
          <p:cNvSpPr>
            <a:spLocks noGrp="1"/>
          </p:cNvSpPr>
          <p:nvPr>
            <p:ph sz="half" idx="1"/>
          </p:nvPr>
        </p:nvSpPr>
        <p:spPr>
          <a:xfrm>
            <a:off x="414995" y="3036184"/>
            <a:ext cx="11362010" cy="1900549"/>
          </a:xfrm>
        </p:spPr>
        <p:txBody>
          <a:bodyPr vert="horz" lIns="91440" tIns="45720" rIns="91440" bIns="45720" rtlCol="0" anchor="ctr">
            <a:noAutofit/>
          </a:bodyPr>
          <a:lstStyle/>
          <a:p>
            <a:r>
              <a:rPr lang="en-US" sz="2000" b="1" dirty="0"/>
              <a:t>Growth Stocks </a:t>
            </a:r>
          </a:p>
          <a:p>
            <a:pPr lvl="1"/>
            <a:r>
              <a:rPr lang="en-US" sz="1800" dirty="0"/>
              <a:t>These are stocks where the Present Value of Growth Opportunities (PVGO) is positive and accounts for a large fraction of the total stock price. </a:t>
            </a:r>
          </a:p>
          <a:p>
            <a:pPr lvl="1"/>
            <a:r>
              <a:rPr lang="en-US" sz="1800" dirty="0"/>
              <a:t>Investors are primarily attracted to these companies by the potential for significant capital gains if the firm's expansion strategies succeed.</a:t>
            </a:r>
          </a:p>
          <a:p>
            <a:r>
              <a:rPr lang="en-US" sz="2000" b="1" dirty="0"/>
              <a:t>Income/Value Stocks </a:t>
            </a:r>
          </a:p>
          <a:p>
            <a:pPr lvl="1"/>
            <a:r>
              <a:rPr lang="en-US" sz="1800" dirty="0"/>
              <a:t>These are stocks where PVGO makes up only a small fraction of the price, often because the company cannot reinvest capital at returns substantially above its cost of equity. </a:t>
            </a:r>
          </a:p>
          <a:p>
            <a:pPr lvl="1"/>
            <a:r>
              <a:rPr lang="en-US" sz="1800" dirty="0"/>
              <a:t>The value of these stocks is derived mostly from the future earnings and dividends generated by the assets already in place.</a:t>
            </a:r>
          </a:p>
        </p:txBody>
      </p:sp>
    </p:spTree>
    <p:extLst>
      <p:ext uri="{BB962C8B-B14F-4D97-AF65-F5344CB8AC3E}">
        <p14:creationId xmlns:p14="http://schemas.microsoft.com/office/powerpoint/2010/main" val="40837217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1EEBF-0EE1-F500-9FAD-CDD4954C7E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449A72-E249-476F-AB12-EF5D830FC071}"/>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Valuation Based on Free Cash Flow</a:t>
            </a:r>
          </a:p>
        </p:txBody>
      </p:sp>
      <p:sp>
        <p:nvSpPr>
          <p:cNvPr id="4" name="Slide Number Placeholder 3">
            <a:extLst>
              <a:ext uri="{FF2B5EF4-FFF2-40B4-BE49-F238E27FC236}">
                <a16:creationId xmlns:a16="http://schemas.microsoft.com/office/drawing/2014/main" id="{20A5C17C-70AE-ECF8-574F-159A524405E0}"/>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23</a:t>
            </a:fld>
            <a:endParaRPr lang="en-US" dirty="0"/>
          </a:p>
        </p:txBody>
      </p:sp>
      <mc:AlternateContent xmlns:mc="http://schemas.openxmlformats.org/markup-compatibility/2006" xmlns:a14="http://schemas.microsoft.com/office/drawing/2010/main">
        <mc:Choice Requires="a14">
          <p:sp>
            <p:nvSpPr>
              <p:cNvPr id="8" name="Content Placeholder 2">
                <a:extLst>
                  <a:ext uri="{FF2B5EF4-FFF2-40B4-BE49-F238E27FC236}">
                    <a16:creationId xmlns:a16="http://schemas.microsoft.com/office/drawing/2014/main" id="{A46E44EC-73A1-DBE5-B010-1AFC8A378285}"/>
                  </a:ext>
                </a:extLst>
              </p:cNvPr>
              <p:cNvSpPr txBox="1">
                <a:spLocks/>
              </p:cNvSpPr>
              <p:nvPr/>
            </p:nvSpPr>
            <p:spPr>
              <a:xfrm>
                <a:off x="414995" y="2720084"/>
                <a:ext cx="11362010" cy="1222454"/>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000" dirty="0"/>
                  <a:t>Shift in Focus: Instead of calculating the price of a single share, it is often more convenient to value the shareholders’ equity as a whole, which represents the aggregate value of all outstanding shares (Market Capitalization).</a:t>
                </a:r>
              </a:p>
              <a:p>
                <a:r>
                  <a:rPr lang="en-US" sz="2000" dirty="0"/>
                  <a:t>Applying the DCF Principle: The core valuation logic remains unchanged, but the input variable shifts to calculate the present value of Free Cash Flow (FCF) rather than dividends per share:</a:t>
                </a:r>
              </a:p>
              <a:p>
                <a:pPr lvl="1"/>
                <a14:m>
                  <m:oMath xmlns:m="http://schemas.openxmlformats.org/officeDocument/2006/math">
                    <m:r>
                      <a:rPr lang="en-US" sz="1800" i="1" dirty="0" smtClean="0">
                        <a:latin typeface="Cambria Math" panose="02040503050406030204" pitchFamily="18" charset="0"/>
                      </a:rPr>
                      <m:t>𝑃𝑉</m:t>
                    </m:r>
                    <m:d>
                      <m:dPr>
                        <m:ctrlPr>
                          <a:rPr lang="en-US" sz="1800" i="1" dirty="0">
                            <a:latin typeface="Cambria Math" panose="02040503050406030204" pitchFamily="18" charset="0"/>
                          </a:rPr>
                        </m:ctrlPr>
                      </m:dPr>
                      <m:e>
                        <m:r>
                          <m:rPr>
                            <m:nor/>
                          </m:rPr>
                          <a:rPr lang="en-US" sz="1800" i="0" dirty="0">
                            <a:latin typeface="Cambria Math" panose="02040503050406030204" pitchFamily="18" charset="0"/>
                          </a:rPr>
                          <m:t>Equity</m:t>
                        </m:r>
                      </m:e>
                    </m:d>
                    <m:r>
                      <a:rPr lang="en-US" sz="1800" i="1" dirty="0">
                        <a:latin typeface="Cambria Math" panose="02040503050406030204" pitchFamily="18" charset="0"/>
                      </a:rPr>
                      <m:t>=</m:t>
                    </m:r>
                    <m:r>
                      <a:rPr lang="en-US" sz="1800" i="1" dirty="0">
                        <a:latin typeface="Cambria Math" panose="02040503050406030204" pitchFamily="18" charset="0"/>
                      </a:rPr>
                      <m:t>𝑃𝑉</m:t>
                    </m:r>
                    <m:d>
                      <m:dPr>
                        <m:ctrlPr>
                          <a:rPr lang="en-US" sz="1800" i="1" dirty="0">
                            <a:latin typeface="Cambria Math" panose="02040503050406030204" pitchFamily="18" charset="0"/>
                          </a:rPr>
                        </m:ctrlPr>
                      </m:dPr>
                      <m:e>
                        <m:r>
                          <m:rPr>
                            <m:nor/>
                          </m:rPr>
                          <a:rPr lang="en-US" sz="1800" i="0" dirty="0">
                            <a:latin typeface="Cambria Math" panose="02040503050406030204" pitchFamily="18" charset="0"/>
                          </a:rPr>
                          <m:t>Expected</m:t>
                        </m:r>
                        <m:r>
                          <m:rPr>
                            <m:nor/>
                          </m:rPr>
                          <a:rPr lang="en-US" sz="1800" i="0" dirty="0">
                            <a:latin typeface="Cambria Math" panose="02040503050406030204" pitchFamily="18" charset="0"/>
                          </a:rPr>
                          <m:t> </m:t>
                        </m:r>
                        <m:r>
                          <m:rPr>
                            <m:nor/>
                          </m:rPr>
                          <a:rPr lang="en-US" sz="1800" i="0" dirty="0">
                            <a:latin typeface="Cambria Math" panose="02040503050406030204" pitchFamily="18" charset="0"/>
                          </a:rPr>
                          <m:t>Future</m:t>
                        </m:r>
                        <m:r>
                          <m:rPr>
                            <m:nor/>
                          </m:rPr>
                          <a:rPr lang="en-US" sz="1800" i="0" dirty="0">
                            <a:latin typeface="Cambria Math" panose="02040503050406030204" pitchFamily="18" charset="0"/>
                          </a:rPr>
                          <m:t> </m:t>
                        </m:r>
                        <m:r>
                          <m:rPr>
                            <m:nor/>
                          </m:rPr>
                          <a:rPr lang="en-US" sz="1800" i="0" dirty="0">
                            <a:latin typeface="Cambria Math" panose="02040503050406030204" pitchFamily="18" charset="0"/>
                          </a:rPr>
                          <m:t>Free</m:t>
                        </m:r>
                        <m:r>
                          <m:rPr>
                            <m:nor/>
                          </m:rPr>
                          <a:rPr lang="en-US" sz="1800" i="0" dirty="0">
                            <a:latin typeface="Cambria Math" panose="02040503050406030204" pitchFamily="18" charset="0"/>
                          </a:rPr>
                          <m:t> </m:t>
                        </m:r>
                        <m:r>
                          <m:rPr>
                            <m:nor/>
                          </m:rPr>
                          <a:rPr lang="en-US" sz="1800" i="0" dirty="0">
                            <a:latin typeface="Cambria Math" panose="02040503050406030204" pitchFamily="18" charset="0"/>
                          </a:rPr>
                          <m:t>Cash</m:t>
                        </m:r>
                        <m:r>
                          <m:rPr>
                            <m:nor/>
                          </m:rPr>
                          <a:rPr lang="en-US" sz="1800" i="0" dirty="0">
                            <a:latin typeface="Cambria Math" panose="02040503050406030204" pitchFamily="18" charset="0"/>
                          </a:rPr>
                          <m:t> </m:t>
                        </m:r>
                        <m:r>
                          <m:rPr>
                            <m:nor/>
                          </m:rPr>
                          <a:rPr lang="en-US" sz="1800" i="0" dirty="0">
                            <a:latin typeface="Cambria Math" panose="02040503050406030204" pitchFamily="18" charset="0"/>
                          </a:rPr>
                          <m:t>Flow</m:t>
                        </m:r>
                      </m:e>
                    </m:d>
                  </m:oMath>
                </a14:m>
                <a:endParaRPr lang="en-US" sz="2000" dirty="0"/>
              </a:p>
            </p:txBody>
          </p:sp>
        </mc:Choice>
        <mc:Fallback xmlns="">
          <p:sp>
            <p:nvSpPr>
              <p:cNvPr id="8" name="Content Placeholder 2">
                <a:extLst>
                  <a:ext uri="{FF2B5EF4-FFF2-40B4-BE49-F238E27FC236}">
                    <a16:creationId xmlns:a16="http://schemas.microsoft.com/office/drawing/2014/main" id="{A46E44EC-73A1-DBE5-B010-1AFC8A378285}"/>
                  </a:ext>
                </a:extLst>
              </p:cNvPr>
              <p:cNvSpPr txBox="1">
                <a:spLocks noRot="1" noChangeAspect="1" noMove="1" noResize="1" noEditPoints="1" noAdjustHandles="1" noChangeArrowheads="1" noChangeShapeType="1" noTextEdit="1"/>
              </p:cNvSpPr>
              <p:nvPr/>
            </p:nvSpPr>
            <p:spPr>
              <a:xfrm>
                <a:off x="414995" y="2720084"/>
                <a:ext cx="11362010" cy="1222454"/>
              </a:xfrm>
              <a:prstGeom prst="rect">
                <a:avLst/>
              </a:prstGeom>
              <a:blipFill>
                <a:blip r:embed="rId3"/>
                <a:stretch>
                  <a:fillRect l="-268" t="-40796" b="-45274"/>
                </a:stretch>
              </a:blipFill>
            </p:spPr>
            <p:txBody>
              <a:bodyPr/>
              <a:lstStyle/>
              <a:p>
                <a:r>
                  <a:rPr lang="en-SG">
                    <a:noFill/>
                  </a:rPr>
                  <a:t> </a:t>
                </a:r>
              </a:p>
            </p:txBody>
          </p:sp>
        </mc:Fallback>
      </mc:AlternateContent>
      <p:graphicFrame>
        <p:nvGraphicFramePr>
          <p:cNvPr id="3" name="Object 2">
            <a:extLst>
              <a:ext uri="{FF2B5EF4-FFF2-40B4-BE49-F238E27FC236}">
                <a16:creationId xmlns:a16="http://schemas.microsoft.com/office/drawing/2014/main" id="{3F81EF53-A58A-674A-6E4E-FCCE8FF54DF1}"/>
              </a:ext>
            </a:extLst>
          </p:cNvPr>
          <p:cNvGraphicFramePr>
            <a:graphicFrameLocks noChangeAspect="1"/>
          </p:cNvGraphicFramePr>
          <p:nvPr>
            <p:extLst>
              <p:ext uri="{D42A27DB-BD31-4B8C-83A1-F6EECF244321}">
                <p14:modId xmlns:p14="http://schemas.microsoft.com/office/powerpoint/2010/main" val="694208790"/>
              </p:ext>
            </p:extLst>
          </p:nvPr>
        </p:nvGraphicFramePr>
        <p:xfrm>
          <a:off x="2235917" y="4750375"/>
          <a:ext cx="7836606" cy="1523788"/>
        </p:xfrm>
        <a:graphic>
          <a:graphicData uri="http://schemas.openxmlformats.org/presentationml/2006/ole">
            <mc:AlternateContent xmlns:mc="http://schemas.openxmlformats.org/markup-compatibility/2006">
              <mc:Choice xmlns:v="urn:schemas-microsoft-com:vml" Requires="v">
                <p:oleObj name="Equation" r:id="rId4" imgW="3200400" imgH="622080" progId="Equation.DSMT4">
                  <p:embed/>
                </p:oleObj>
              </mc:Choice>
              <mc:Fallback>
                <p:oleObj name="Equation" r:id="rId4" imgW="3200400" imgH="622080" progId="Equation.DSMT4">
                  <p:embed/>
                  <p:pic>
                    <p:nvPicPr>
                      <p:cNvPr id="3" name="Object 2">
                        <a:extLst>
                          <a:ext uri="{FF2B5EF4-FFF2-40B4-BE49-F238E27FC236}">
                            <a16:creationId xmlns:a16="http://schemas.microsoft.com/office/drawing/2014/main" id="{5DE48E6F-C692-9DBC-1030-7E284168F2DC}"/>
                          </a:ext>
                        </a:extLst>
                      </p:cNvPr>
                      <p:cNvPicPr/>
                      <p:nvPr/>
                    </p:nvPicPr>
                    <p:blipFill>
                      <a:blip r:embed="rId5"/>
                      <a:stretch>
                        <a:fillRect/>
                      </a:stretch>
                    </p:blipFill>
                    <p:spPr>
                      <a:xfrm>
                        <a:off x="2235917" y="4750375"/>
                        <a:ext cx="7836606" cy="1523788"/>
                      </a:xfrm>
                      <a:prstGeom prst="rect">
                        <a:avLst/>
                      </a:prstGeom>
                    </p:spPr>
                  </p:pic>
                </p:oleObj>
              </mc:Fallback>
            </mc:AlternateContent>
          </a:graphicData>
        </a:graphic>
      </p:graphicFrame>
    </p:spTree>
    <p:extLst>
      <p:ext uri="{BB962C8B-B14F-4D97-AF65-F5344CB8AC3E}">
        <p14:creationId xmlns:p14="http://schemas.microsoft.com/office/powerpoint/2010/main" val="993142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3D1F8-7FDB-54AB-336B-4DE8DB6A7D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BF0611-0E20-D66E-530D-349858280483}"/>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Valuation Based on Free Cash Flow</a:t>
            </a:r>
          </a:p>
        </p:txBody>
      </p:sp>
      <p:sp>
        <p:nvSpPr>
          <p:cNvPr id="4" name="Slide Number Placeholder 3">
            <a:extLst>
              <a:ext uri="{FF2B5EF4-FFF2-40B4-BE49-F238E27FC236}">
                <a16:creationId xmlns:a16="http://schemas.microsoft.com/office/drawing/2014/main" id="{FAEB1249-85B0-D5CF-89B0-2B38CA29BB63}"/>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24</a:t>
            </a:fld>
            <a:endParaRPr lang="en-US" dirty="0"/>
          </a:p>
        </p:txBody>
      </p:sp>
      <p:sp>
        <p:nvSpPr>
          <p:cNvPr id="8" name="Content Placeholder 2">
            <a:extLst>
              <a:ext uri="{FF2B5EF4-FFF2-40B4-BE49-F238E27FC236}">
                <a16:creationId xmlns:a16="http://schemas.microsoft.com/office/drawing/2014/main" id="{E4016A61-7146-64FA-C74C-0F81AE41DEEB}"/>
              </a:ext>
            </a:extLst>
          </p:cNvPr>
          <p:cNvSpPr txBox="1">
            <a:spLocks/>
          </p:cNvSpPr>
          <p:nvPr/>
        </p:nvSpPr>
        <p:spPr>
          <a:xfrm>
            <a:off x="414995" y="3447151"/>
            <a:ext cx="11362010" cy="1222454"/>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000" dirty="0"/>
              <a:t>Defining Free Cash Flow (FCF): FCF is the post-tax cash generated by the company’s operations after subtracting the investments required for growth. This distinction is critical because, just like stock valuation uses dividends rather than earnings, firm valuation uses the </a:t>
            </a:r>
            <a:r>
              <a:rPr lang="en-US" sz="2000" b="1" dirty="0"/>
              <a:t>actual cash available for distribution</a:t>
            </a:r>
            <a:r>
              <a:rPr lang="en-US" sz="2000" dirty="0"/>
              <a:t> rather than accounting profits.</a:t>
            </a:r>
          </a:p>
          <a:p>
            <a:r>
              <a:rPr lang="en-US" sz="2000" dirty="0"/>
              <a:t>While dividends per share represent the cash actually paid to a single unit of ownership, Free Cash Flow represents the total pool of cash available for payout to the entire group of shareholders.</a:t>
            </a:r>
          </a:p>
        </p:txBody>
      </p:sp>
    </p:spTree>
    <p:extLst>
      <p:ext uri="{BB962C8B-B14F-4D97-AF65-F5344CB8AC3E}">
        <p14:creationId xmlns:p14="http://schemas.microsoft.com/office/powerpoint/2010/main" val="31207186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80664-EA2F-A718-52C1-DA1354A298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DAECBF-A3B6-FE48-C914-C7047CF8CDC2}"/>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Valuation Based on Free Cash Flow</a:t>
            </a:r>
          </a:p>
        </p:txBody>
      </p:sp>
      <p:sp>
        <p:nvSpPr>
          <p:cNvPr id="4" name="Slide Number Placeholder 3">
            <a:extLst>
              <a:ext uri="{FF2B5EF4-FFF2-40B4-BE49-F238E27FC236}">
                <a16:creationId xmlns:a16="http://schemas.microsoft.com/office/drawing/2014/main" id="{4B201F81-5ADB-6A3B-263D-197C28E98F4E}"/>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25</a:t>
            </a:fld>
            <a:endParaRPr lang="en-US" dirty="0"/>
          </a:p>
        </p:txBody>
      </p:sp>
      <p:sp>
        <p:nvSpPr>
          <p:cNvPr id="8" name="Content Placeholder 2">
            <a:extLst>
              <a:ext uri="{FF2B5EF4-FFF2-40B4-BE49-F238E27FC236}">
                <a16:creationId xmlns:a16="http://schemas.microsoft.com/office/drawing/2014/main" id="{5B490548-8DCF-28A0-014C-16DEAE78E693}"/>
              </a:ext>
            </a:extLst>
          </p:cNvPr>
          <p:cNvSpPr txBox="1">
            <a:spLocks/>
          </p:cNvSpPr>
          <p:nvPr/>
        </p:nvSpPr>
        <p:spPr>
          <a:xfrm>
            <a:off x="414995" y="2147470"/>
            <a:ext cx="11362010" cy="1222454"/>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000" b="1" dirty="0"/>
              <a:t>Example:</a:t>
            </a:r>
          </a:p>
          <a:p>
            <a:pPr lvl="1"/>
            <a:r>
              <a:rPr lang="en-US" sz="1800" dirty="0"/>
              <a:t>Given the cash flows for Concatenator Manufacturing Division, calculate the PV of near-term cash flows (Years 1 to 6), PV (terminal value), and the total value of the firm when r = 10% and g = 6%.</a:t>
            </a:r>
          </a:p>
        </p:txBody>
      </p:sp>
      <p:pic>
        <p:nvPicPr>
          <p:cNvPr id="3" name="Picture 2" descr="A table with cash-flow forecasts for concatenator.">
            <a:extLst>
              <a:ext uri="{FF2B5EF4-FFF2-40B4-BE49-F238E27FC236}">
                <a16:creationId xmlns:a16="http://schemas.microsoft.com/office/drawing/2014/main" id="{31ED46A4-542C-0A86-F7AB-CA39DD258D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3963" y="3543697"/>
            <a:ext cx="8195984" cy="2765245"/>
          </a:xfrm>
          <a:prstGeom prst="rect">
            <a:avLst/>
          </a:prstGeom>
        </p:spPr>
      </p:pic>
    </p:spTree>
    <p:extLst>
      <p:ext uri="{BB962C8B-B14F-4D97-AF65-F5344CB8AC3E}">
        <p14:creationId xmlns:p14="http://schemas.microsoft.com/office/powerpoint/2010/main" val="35098176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A7AC4-AD4C-EDAE-9030-C5811E85BB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6537DB-8E7D-1DB8-6B18-B7058F893B34}"/>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Valuation Based on Free Cash Flow</a:t>
            </a:r>
          </a:p>
        </p:txBody>
      </p:sp>
      <p:sp>
        <p:nvSpPr>
          <p:cNvPr id="4" name="Slide Number Placeholder 3">
            <a:extLst>
              <a:ext uri="{FF2B5EF4-FFF2-40B4-BE49-F238E27FC236}">
                <a16:creationId xmlns:a16="http://schemas.microsoft.com/office/drawing/2014/main" id="{EB43F5D4-D44C-E3E0-4211-0331E58C1AD3}"/>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26</a:t>
            </a:fld>
            <a:endParaRPr lang="en-US" dirty="0"/>
          </a:p>
        </p:txBody>
      </p:sp>
      <p:sp>
        <p:nvSpPr>
          <p:cNvPr id="8" name="Content Placeholder 2">
            <a:extLst>
              <a:ext uri="{FF2B5EF4-FFF2-40B4-BE49-F238E27FC236}">
                <a16:creationId xmlns:a16="http://schemas.microsoft.com/office/drawing/2014/main" id="{1845D4EF-A0A7-45CE-1345-090154C12822}"/>
              </a:ext>
            </a:extLst>
          </p:cNvPr>
          <p:cNvSpPr txBox="1">
            <a:spLocks/>
          </p:cNvSpPr>
          <p:nvPr/>
        </p:nvSpPr>
        <p:spPr>
          <a:xfrm>
            <a:off x="343076" y="1974038"/>
            <a:ext cx="11362010" cy="1222454"/>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000" b="1" dirty="0"/>
              <a:t>Example:</a:t>
            </a:r>
          </a:p>
          <a:p>
            <a:pPr lvl="1"/>
            <a:r>
              <a:rPr lang="en-US" sz="1800" dirty="0"/>
              <a:t>Given the cash flows for Concatenator Manufacturing Division, calculate the PV of near-term cash flows (Years 1 to 6), PV (terminal value), and the total value of the firm when r = 10% and g = 6%.</a:t>
            </a:r>
          </a:p>
        </p:txBody>
      </p:sp>
      <p:graphicFrame>
        <p:nvGraphicFramePr>
          <p:cNvPr id="5" name="Object 4">
            <a:extLst>
              <a:ext uri="{FF2B5EF4-FFF2-40B4-BE49-F238E27FC236}">
                <a16:creationId xmlns:a16="http://schemas.microsoft.com/office/drawing/2014/main" id="{B7E0914A-95D3-598E-933B-7AA24A3C2B01}"/>
              </a:ext>
            </a:extLst>
          </p:cNvPr>
          <p:cNvGraphicFramePr>
            <a:graphicFrameLocks noChangeAspect="1"/>
          </p:cNvGraphicFramePr>
          <p:nvPr>
            <p:extLst>
              <p:ext uri="{D42A27DB-BD31-4B8C-83A1-F6EECF244321}">
                <p14:modId xmlns:p14="http://schemas.microsoft.com/office/powerpoint/2010/main" val="2843073409"/>
              </p:ext>
            </p:extLst>
          </p:nvPr>
        </p:nvGraphicFramePr>
        <p:xfrm>
          <a:off x="1450170" y="3717977"/>
          <a:ext cx="4387026" cy="621836"/>
        </p:xfrm>
        <a:graphic>
          <a:graphicData uri="http://schemas.openxmlformats.org/presentationml/2006/ole">
            <mc:AlternateContent xmlns:mc="http://schemas.openxmlformats.org/markup-compatibility/2006">
              <mc:Choice xmlns:v="urn:schemas-microsoft-com:vml" Requires="v">
                <p:oleObj name="Equation" r:id="rId3" imgW="3047760" imgH="431640" progId="Equation.DSMT4">
                  <p:embed/>
                </p:oleObj>
              </mc:Choice>
              <mc:Fallback>
                <p:oleObj name="Equation" r:id="rId3" imgW="3047760" imgH="431640" progId="Equation.DSMT4">
                  <p:embed/>
                  <p:pic>
                    <p:nvPicPr>
                      <p:cNvPr id="3" name="Object 2">
                        <a:extLst>
                          <a:ext uri="{FF2B5EF4-FFF2-40B4-BE49-F238E27FC236}">
                            <a16:creationId xmlns:a16="http://schemas.microsoft.com/office/drawing/2014/main" id="{B71CE89E-4819-9E7E-4B9B-0A389C005739}"/>
                          </a:ext>
                        </a:extLst>
                      </p:cNvPr>
                      <p:cNvPicPr/>
                      <p:nvPr/>
                    </p:nvPicPr>
                    <p:blipFill>
                      <a:blip r:embed="rId4"/>
                      <a:stretch>
                        <a:fillRect/>
                      </a:stretch>
                    </p:blipFill>
                    <p:spPr>
                      <a:xfrm>
                        <a:off x="1450170" y="3717977"/>
                        <a:ext cx="4387026" cy="621836"/>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4162256F-BB08-3FD9-F007-88F3E328BC1F}"/>
              </a:ext>
            </a:extLst>
          </p:cNvPr>
          <p:cNvGraphicFramePr>
            <a:graphicFrameLocks noChangeAspect="1"/>
          </p:cNvGraphicFramePr>
          <p:nvPr>
            <p:extLst>
              <p:ext uri="{D42A27DB-BD31-4B8C-83A1-F6EECF244321}">
                <p14:modId xmlns:p14="http://schemas.microsoft.com/office/powerpoint/2010/main" val="4194062039"/>
              </p:ext>
            </p:extLst>
          </p:nvPr>
        </p:nvGraphicFramePr>
        <p:xfrm>
          <a:off x="1690378" y="4442292"/>
          <a:ext cx="3983687" cy="676822"/>
        </p:xfrm>
        <a:graphic>
          <a:graphicData uri="http://schemas.openxmlformats.org/presentationml/2006/ole">
            <mc:AlternateContent xmlns:mc="http://schemas.openxmlformats.org/markup-compatibility/2006">
              <mc:Choice xmlns:v="urn:schemas-microsoft-com:vml" Requires="v">
                <p:oleObj name="Equation" r:id="rId5" imgW="2768400" imgH="469800" progId="Equation.DSMT4">
                  <p:embed/>
                </p:oleObj>
              </mc:Choice>
              <mc:Fallback>
                <p:oleObj name="Equation" r:id="rId5" imgW="2768400" imgH="469800" progId="Equation.DSMT4">
                  <p:embed/>
                  <p:pic>
                    <p:nvPicPr>
                      <p:cNvPr id="4" name="Object 3">
                        <a:extLst>
                          <a:ext uri="{FF2B5EF4-FFF2-40B4-BE49-F238E27FC236}">
                            <a16:creationId xmlns:a16="http://schemas.microsoft.com/office/drawing/2014/main" id="{DC540F9E-7F90-0482-155B-5EE69B3B00E2}"/>
                          </a:ext>
                        </a:extLst>
                      </p:cNvPr>
                      <p:cNvPicPr/>
                      <p:nvPr/>
                    </p:nvPicPr>
                    <p:blipFill>
                      <a:blip r:embed="rId6"/>
                      <a:stretch>
                        <a:fillRect/>
                      </a:stretch>
                    </p:blipFill>
                    <p:spPr>
                      <a:xfrm>
                        <a:off x="1690378" y="4442292"/>
                        <a:ext cx="3983687" cy="676822"/>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FA4EE0EC-26F0-862F-A429-FC1625E2902E}"/>
              </a:ext>
            </a:extLst>
          </p:cNvPr>
          <p:cNvGraphicFramePr>
            <a:graphicFrameLocks noChangeAspect="1"/>
          </p:cNvGraphicFramePr>
          <p:nvPr>
            <p:extLst>
              <p:ext uri="{D42A27DB-BD31-4B8C-83A1-F6EECF244321}">
                <p14:modId xmlns:p14="http://schemas.microsoft.com/office/powerpoint/2010/main" val="1309733777"/>
              </p:ext>
            </p:extLst>
          </p:nvPr>
        </p:nvGraphicFramePr>
        <p:xfrm>
          <a:off x="581192" y="5376217"/>
          <a:ext cx="6124982" cy="567171"/>
        </p:xfrm>
        <a:graphic>
          <a:graphicData uri="http://schemas.openxmlformats.org/presentationml/2006/ole">
            <mc:AlternateContent xmlns:mc="http://schemas.openxmlformats.org/markup-compatibility/2006">
              <mc:Choice xmlns:v="urn:schemas-microsoft-com:vml" Requires="v">
                <p:oleObj name="Equation" r:id="rId7" imgW="4254480" imgH="393480" progId="Equation.DSMT4">
                  <p:embed/>
                </p:oleObj>
              </mc:Choice>
              <mc:Fallback>
                <p:oleObj name="Equation" r:id="rId7" imgW="4254480" imgH="393480" progId="Equation.DSMT4">
                  <p:embed/>
                  <p:pic>
                    <p:nvPicPr>
                      <p:cNvPr id="5" name="Object 4">
                        <a:extLst>
                          <a:ext uri="{FF2B5EF4-FFF2-40B4-BE49-F238E27FC236}">
                            <a16:creationId xmlns:a16="http://schemas.microsoft.com/office/drawing/2014/main" id="{76D1966D-3665-82AC-F1A6-9FDE96A8E8F1}"/>
                          </a:ext>
                        </a:extLst>
                      </p:cNvPr>
                      <p:cNvPicPr/>
                      <p:nvPr/>
                    </p:nvPicPr>
                    <p:blipFill>
                      <a:blip r:embed="rId8"/>
                      <a:stretch>
                        <a:fillRect/>
                      </a:stretch>
                    </p:blipFill>
                    <p:spPr>
                      <a:xfrm>
                        <a:off x="581192" y="5376217"/>
                        <a:ext cx="6124982" cy="567171"/>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95C8A304-93AF-6CED-E4B6-38B52C6897D2}"/>
              </a:ext>
            </a:extLst>
          </p:cNvPr>
          <p:cNvGraphicFramePr>
            <a:graphicFrameLocks noChangeAspect="1"/>
          </p:cNvGraphicFramePr>
          <p:nvPr>
            <p:extLst>
              <p:ext uri="{D42A27DB-BD31-4B8C-83A1-F6EECF244321}">
                <p14:modId xmlns:p14="http://schemas.microsoft.com/office/powerpoint/2010/main" val="2823262683"/>
              </p:ext>
            </p:extLst>
          </p:nvPr>
        </p:nvGraphicFramePr>
        <p:xfrm>
          <a:off x="6885219" y="3894910"/>
          <a:ext cx="3616403" cy="365690"/>
        </p:xfrm>
        <a:graphic>
          <a:graphicData uri="http://schemas.openxmlformats.org/presentationml/2006/ole">
            <mc:AlternateContent xmlns:mc="http://schemas.openxmlformats.org/markup-compatibility/2006">
              <mc:Choice xmlns:v="urn:schemas-microsoft-com:vml" Requires="v">
                <p:oleObj name="Equation" r:id="rId9" imgW="2260440" imgH="228600" progId="Equation.DSMT4">
                  <p:embed/>
                </p:oleObj>
              </mc:Choice>
              <mc:Fallback>
                <p:oleObj name="Equation" r:id="rId9" imgW="2260440" imgH="228600" progId="Equation.DSMT4">
                  <p:embed/>
                  <p:pic>
                    <p:nvPicPr>
                      <p:cNvPr id="3" name="Object 2">
                        <a:extLst>
                          <a:ext uri="{FF2B5EF4-FFF2-40B4-BE49-F238E27FC236}">
                            <a16:creationId xmlns:a16="http://schemas.microsoft.com/office/drawing/2014/main" id="{C6CA8F36-C8ED-5129-4D24-72387BE60164}"/>
                          </a:ext>
                        </a:extLst>
                      </p:cNvPr>
                      <p:cNvPicPr/>
                      <p:nvPr/>
                    </p:nvPicPr>
                    <p:blipFill>
                      <a:blip r:embed="rId10"/>
                      <a:stretch>
                        <a:fillRect/>
                      </a:stretch>
                    </p:blipFill>
                    <p:spPr>
                      <a:xfrm>
                        <a:off x="6885219" y="3894910"/>
                        <a:ext cx="3616403" cy="365690"/>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37E867AE-0A71-EDFE-9156-4C45FC4FFF45}"/>
              </a:ext>
            </a:extLst>
          </p:cNvPr>
          <p:cNvGraphicFramePr>
            <a:graphicFrameLocks noChangeAspect="1"/>
          </p:cNvGraphicFramePr>
          <p:nvPr>
            <p:extLst>
              <p:ext uri="{D42A27DB-BD31-4B8C-83A1-F6EECF244321}">
                <p14:modId xmlns:p14="http://schemas.microsoft.com/office/powerpoint/2010/main" val="2066436884"/>
              </p:ext>
            </p:extLst>
          </p:nvPr>
        </p:nvGraphicFramePr>
        <p:xfrm>
          <a:off x="8820989" y="4637258"/>
          <a:ext cx="2844517" cy="283526"/>
        </p:xfrm>
        <a:graphic>
          <a:graphicData uri="http://schemas.openxmlformats.org/presentationml/2006/ole">
            <mc:AlternateContent xmlns:mc="http://schemas.openxmlformats.org/markup-compatibility/2006">
              <mc:Choice xmlns:v="urn:schemas-microsoft-com:vml" Requires="v">
                <p:oleObj name="Equation" r:id="rId11" imgW="1777680" imgH="177480" progId="Equation.DSMT4">
                  <p:embed/>
                </p:oleObj>
              </mc:Choice>
              <mc:Fallback>
                <p:oleObj name="Equation" r:id="rId11" imgW="1777680" imgH="177480" progId="Equation.DSMT4">
                  <p:embed/>
                  <p:pic>
                    <p:nvPicPr>
                      <p:cNvPr id="4" name="Object 3">
                        <a:extLst>
                          <a:ext uri="{FF2B5EF4-FFF2-40B4-BE49-F238E27FC236}">
                            <a16:creationId xmlns:a16="http://schemas.microsoft.com/office/drawing/2014/main" id="{D8E5A7B4-42EE-1B00-15ED-5EAE347287D8}"/>
                          </a:ext>
                        </a:extLst>
                      </p:cNvPr>
                      <p:cNvPicPr/>
                      <p:nvPr/>
                    </p:nvPicPr>
                    <p:blipFill>
                      <a:blip r:embed="rId12"/>
                      <a:stretch>
                        <a:fillRect/>
                      </a:stretch>
                    </p:blipFill>
                    <p:spPr>
                      <a:xfrm>
                        <a:off x="8820989" y="4637258"/>
                        <a:ext cx="2844517" cy="283526"/>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1015DCAD-D700-9B21-E6DF-E508650100C3}"/>
              </a:ext>
            </a:extLst>
          </p:cNvPr>
          <p:cNvGraphicFramePr>
            <a:graphicFrameLocks noChangeAspect="1"/>
          </p:cNvGraphicFramePr>
          <p:nvPr>
            <p:extLst>
              <p:ext uri="{D42A27DB-BD31-4B8C-83A1-F6EECF244321}">
                <p14:modId xmlns:p14="http://schemas.microsoft.com/office/powerpoint/2010/main" val="1223439809"/>
              </p:ext>
            </p:extLst>
          </p:nvPr>
        </p:nvGraphicFramePr>
        <p:xfrm>
          <a:off x="8826364" y="5337775"/>
          <a:ext cx="1584274" cy="284683"/>
        </p:xfrm>
        <a:graphic>
          <a:graphicData uri="http://schemas.openxmlformats.org/presentationml/2006/ole">
            <mc:AlternateContent xmlns:mc="http://schemas.openxmlformats.org/markup-compatibility/2006">
              <mc:Choice xmlns:v="urn:schemas-microsoft-com:vml" Requires="v">
                <p:oleObj name="Equation" r:id="rId13" imgW="990360" imgH="177480" progId="Equation.DSMT4">
                  <p:embed/>
                </p:oleObj>
              </mc:Choice>
              <mc:Fallback>
                <p:oleObj name="Equation" r:id="rId13" imgW="990360" imgH="177480" progId="Equation.DSMT4">
                  <p:embed/>
                  <p:pic>
                    <p:nvPicPr>
                      <p:cNvPr id="5" name="Object 4">
                        <a:extLst>
                          <a:ext uri="{FF2B5EF4-FFF2-40B4-BE49-F238E27FC236}">
                            <a16:creationId xmlns:a16="http://schemas.microsoft.com/office/drawing/2014/main" id="{C71D14F4-9722-6F2A-1C78-9F5D2260B52B}"/>
                          </a:ext>
                        </a:extLst>
                      </p:cNvPr>
                      <p:cNvPicPr/>
                      <p:nvPr/>
                    </p:nvPicPr>
                    <p:blipFill>
                      <a:blip r:embed="rId14"/>
                      <a:stretch>
                        <a:fillRect/>
                      </a:stretch>
                    </p:blipFill>
                    <p:spPr>
                      <a:xfrm>
                        <a:off x="8826364" y="5337775"/>
                        <a:ext cx="1584274" cy="284683"/>
                      </a:xfrm>
                      <a:prstGeom prst="rect">
                        <a:avLst/>
                      </a:prstGeom>
                    </p:spPr>
                  </p:pic>
                </p:oleObj>
              </mc:Fallback>
            </mc:AlternateContent>
          </a:graphicData>
        </a:graphic>
      </p:graphicFrame>
    </p:spTree>
    <p:extLst>
      <p:ext uri="{BB962C8B-B14F-4D97-AF65-F5344CB8AC3E}">
        <p14:creationId xmlns:p14="http://schemas.microsoft.com/office/powerpoint/2010/main" val="24310349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D6265-D368-AFA2-8C02-2B7E561B40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78166B-E7AE-BCD8-BCF4-D87FEA6177CE}"/>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Legal applications</a:t>
            </a:r>
          </a:p>
        </p:txBody>
      </p:sp>
      <p:sp>
        <p:nvSpPr>
          <p:cNvPr id="4" name="Slide Number Placeholder 3">
            <a:extLst>
              <a:ext uri="{FF2B5EF4-FFF2-40B4-BE49-F238E27FC236}">
                <a16:creationId xmlns:a16="http://schemas.microsoft.com/office/drawing/2014/main" id="{26F43339-E1DB-8476-7C11-864A8E580253}"/>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27</a:t>
            </a:fld>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A2EFB1A4-A7B3-EF70-D704-FE1A9332C679}"/>
                  </a:ext>
                </a:extLst>
              </p:cNvPr>
              <p:cNvSpPr>
                <a:spLocks noGrp="1"/>
              </p:cNvSpPr>
              <p:nvPr>
                <p:ph sz="half" idx="1"/>
              </p:nvPr>
            </p:nvSpPr>
            <p:spPr>
              <a:xfrm>
                <a:off x="414994" y="2006959"/>
                <a:ext cx="11431109" cy="4393841"/>
              </a:xfrm>
            </p:spPr>
            <p:txBody>
              <a:bodyPr vert="horz" lIns="91440" tIns="45720" rIns="91440" bIns="45720" rtlCol="0" anchor="ctr">
                <a:noAutofit/>
              </a:bodyPr>
              <a:lstStyle/>
              <a:p>
                <a:r>
                  <a:rPr lang="en-US" sz="2000" dirty="0"/>
                  <a:t>Context: Shareholder Oppression (Section 216 Companies Act)</a:t>
                </a:r>
              </a:p>
              <a:p>
                <a:pPr lvl="1"/>
                <a:r>
                  <a:rPr lang="en-US" sz="1800" dirty="0"/>
                  <a:t>When a minority shareholder faces “commercial unfairness” pursuant to conduct by a controlling shareholder, the Singapore Court often orders a buyout. The key dispute is: What is the fair price of the shares?</a:t>
                </a:r>
              </a:p>
              <a:p>
                <a:r>
                  <a:rPr lang="en-US" sz="2000" dirty="0"/>
                  <a:t>The Valuation Flaw: Book Value vs. Going Concern Value</a:t>
                </a:r>
              </a:p>
              <a:p>
                <a:pPr lvl="1"/>
                <a:r>
                  <a:rPr lang="en-US" sz="1800" dirty="0"/>
                  <a:t>The Argument: Oppressors often argue for a buyout at Book Value (Net Assets), claiming it reflects the “hard assets” effectively forcing a liquidation price on a live company.</a:t>
                </a:r>
              </a:p>
              <a:p>
                <a:pPr lvl="1"/>
                <a:r>
                  <a:rPr lang="en-US" sz="1800" dirty="0"/>
                  <a:t>The Flaw (Financial): As this seminar notes, </a:t>
                </a:r>
                <a14:m>
                  <m:oMath xmlns:m="http://schemas.openxmlformats.org/officeDocument/2006/math">
                    <m:r>
                      <a:rPr lang="en-US" sz="1800" i="1" dirty="0" smtClean="0">
                        <a:latin typeface="Cambria Math" panose="02040503050406030204" pitchFamily="18" charset="0"/>
                      </a:rPr>
                      <m:t>𝑃𝑟𝑖𝑐𝑒</m:t>
                    </m:r>
                    <m:r>
                      <a:rPr lang="en-US" sz="1800" i="1" dirty="0" smtClean="0">
                        <a:latin typeface="Cambria Math" panose="02040503050406030204" pitchFamily="18" charset="0"/>
                      </a:rPr>
                      <m:t>=</m:t>
                    </m:r>
                    <m:r>
                      <m:rPr>
                        <m:nor/>
                      </m:rPr>
                      <a:rPr lang="en-US" sz="1800" i="0" dirty="0" smtClean="0">
                        <a:latin typeface="Cambria Math" panose="02040503050406030204" pitchFamily="18" charset="0"/>
                      </a:rPr>
                      <m:t>Book</m:t>
                    </m:r>
                    <m:r>
                      <m:rPr>
                        <m:nor/>
                      </m:rPr>
                      <a:rPr lang="en-US" sz="1800" i="0" dirty="0" smtClean="0">
                        <a:latin typeface="Cambria Math" panose="02040503050406030204" pitchFamily="18" charset="0"/>
                      </a:rPr>
                      <m:t> </m:t>
                    </m:r>
                    <m:r>
                      <m:rPr>
                        <m:nor/>
                      </m:rPr>
                      <a:rPr lang="en-US" sz="1800" i="0" dirty="0" smtClean="0">
                        <a:latin typeface="Cambria Math" panose="02040503050406030204" pitchFamily="18" charset="0"/>
                      </a:rPr>
                      <m:t>Value</m:t>
                    </m:r>
                    <m:r>
                      <a:rPr lang="en-US" sz="1800" i="1" dirty="0" smtClean="0">
                        <a:latin typeface="Cambria Math" panose="02040503050406030204" pitchFamily="18" charset="0"/>
                      </a:rPr>
                      <m:t>+</m:t>
                    </m:r>
                    <m:r>
                      <a:rPr lang="en-US" sz="1800" i="1" dirty="0" smtClean="0">
                        <a:latin typeface="Cambria Math" panose="02040503050406030204" pitchFamily="18" charset="0"/>
                      </a:rPr>
                      <m:t>𝑃𝑉𝐺𝑂</m:t>
                    </m:r>
                  </m:oMath>
                </a14:m>
                <a:r>
                  <a:rPr lang="en-US" sz="1800" dirty="0"/>
                  <a:t>. Book Value ignores the firm’s ability to generate future returns (</a:t>
                </a:r>
                <a14:m>
                  <m:oMath xmlns:m="http://schemas.openxmlformats.org/officeDocument/2006/math">
                    <m:r>
                      <m:rPr>
                        <m:sty m:val="p"/>
                      </m:rPr>
                      <a:rPr lang="en-US" sz="1800" b="0" i="1" smtClean="0">
                        <a:latin typeface="Cambria Math" panose="02040503050406030204" pitchFamily="18" charset="0"/>
                      </a:rPr>
                      <m:t>ROE</m:t>
                    </m:r>
                  </m:oMath>
                </a14:m>
                <a:r>
                  <a:rPr lang="en-US" sz="1800" dirty="0"/>
                  <a:t>).</a:t>
                </a:r>
              </a:p>
              <a:p>
                <a:pPr lvl="1"/>
                <a:r>
                  <a:rPr lang="en-US" sz="1800" dirty="0"/>
                  <a:t>Indeed, Singapore Courts reject the Net Asset Basis for profitable firms. They prefer an Earnings Basis (DCF or P/E) to capture the “invisible” value of future cash flows. Net Asset Value is typically used only when a company is dormant or being liquidated.</a:t>
                </a:r>
              </a:p>
              <a:p>
                <a:r>
                  <a:rPr lang="de-DE" i="1" dirty="0"/>
                  <a:t>Liew Kit Fah v Koh Keng Chew </a:t>
                </a:r>
                <a:r>
                  <a:rPr lang="de-DE" dirty="0"/>
                  <a:t>[2020] SGCA 95 suggests that the going concern value is paramount here.</a:t>
                </a:r>
                <a:endParaRPr lang="en-US" dirty="0"/>
              </a:p>
            </p:txBody>
          </p:sp>
        </mc:Choice>
        <mc:Fallback xmlns="">
          <p:sp>
            <p:nvSpPr>
              <p:cNvPr id="10" name="Content Placeholder 2">
                <a:extLst>
                  <a:ext uri="{FF2B5EF4-FFF2-40B4-BE49-F238E27FC236}">
                    <a16:creationId xmlns:a16="http://schemas.microsoft.com/office/drawing/2014/main" id="{A2EFB1A4-A7B3-EF70-D704-FE1A9332C679}"/>
                  </a:ext>
                </a:extLst>
              </p:cNvPr>
              <p:cNvSpPr>
                <a:spLocks noGrp="1" noRot="1" noChangeAspect="1" noMove="1" noResize="1" noEditPoints="1" noAdjustHandles="1" noChangeArrowheads="1" noChangeShapeType="1" noTextEdit="1"/>
              </p:cNvSpPr>
              <p:nvPr>
                <p:ph sz="half" idx="1"/>
              </p:nvPr>
            </p:nvSpPr>
            <p:spPr>
              <a:xfrm>
                <a:off x="414994" y="2006959"/>
                <a:ext cx="11431109" cy="4393841"/>
              </a:xfrm>
              <a:blipFill>
                <a:blip r:embed="rId3"/>
                <a:stretch>
                  <a:fillRect l="-267" r="-160" b="-416"/>
                </a:stretch>
              </a:blipFill>
            </p:spPr>
            <p:txBody>
              <a:bodyPr/>
              <a:lstStyle/>
              <a:p>
                <a:r>
                  <a:rPr lang="en-SG">
                    <a:noFill/>
                  </a:rPr>
                  <a:t> </a:t>
                </a:r>
              </a:p>
            </p:txBody>
          </p:sp>
        </mc:Fallback>
      </mc:AlternateContent>
    </p:spTree>
    <p:extLst>
      <p:ext uri="{BB962C8B-B14F-4D97-AF65-F5344CB8AC3E}">
        <p14:creationId xmlns:p14="http://schemas.microsoft.com/office/powerpoint/2010/main" val="247802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55E2E-8AD1-2F11-49F4-C9C5B42C2A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75DB55-9FB3-3627-BAC3-9AAE4926A58D}"/>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SEMINAR QUESTIONs</a:t>
            </a:r>
          </a:p>
        </p:txBody>
      </p:sp>
      <p:sp>
        <p:nvSpPr>
          <p:cNvPr id="4" name="Slide Number Placeholder 3">
            <a:extLst>
              <a:ext uri="{FF2B5EF4-FFF2-40B4-BE49-F238E27FC236}">
                <a16:creationId xmlns:a16="http://schemas.microsoft.com/office/drawing/2014/main" id="{B2A9A225-DC00-9E15-FE85-A6416EC1F7C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28</a:t>
            </a:fld>
            <a:endParaRPr lang="en-US" dirty="0"/>
          </a:p>
        </p:txBody>
      </p:sp>
      <p:pic>
        <p:nvPicPr>
          <p:cNvPr id="7" name="Picture 6">
            <a:extLst>
              <a:ext uri="{FF2B5EF4-FFF2-40B4-BE49-F238E27FC236}">
                <a16:creationId xmlns:a16="http://schemas.microsoft.com/office/drawing/2014/main" id="{7F9BF2BA-D961-9E5F-5143-C6E5D3E06C15}"/>
              </a:ext>
            </a:extLst>
          </p:cNvPr>
          <p:cNvPicPr>
            <a:picLocks noChangeAspect="1"/>
          </p:cNvPicPr>
          <p:nvPr/>
        </p:nvPicPr>
        <p:blipFill>
          <a:blip r:embed="rId3"/>
          <a:stretch>
            <a:fillRect/>
          </a:stretch>
        </p:blipFill>
        <p:spPr>
          <a:xfrm>
            <a:off x="2429278" y="2350745"/>
            <a:ext cx="6953301" cy="666755"/>
          </a:xfrm>
          <a:prstGeom prst="rect">
            <a:avLst/>
          </a:prstGeom>
        </p:spPr>
      </p:pic>
      <p:pic>
        <p:nvPicPr>
          <p:cNvPr id="9" name="Picture 8">
            <a:extLst>
              <a:ext uri="{FF2B5EF4-FFF2-40B4-BE49-F238E27FC236}">
                <a16:creationId xmlns:a16="http://schemas.microsoft.com/office/drawing/2014/main" id="{C60A7B68-E506-D11F-F47F-41227CBD7851}"/>
              </a:ext>
            </a:extLst>
          </p:cNvPr>
          <p:cNvPicPr>
            <a:picLocks noChangeAspect="1"/>
          </p:cNvPicPr>
          <p:nvPr/>
        </p:nvPicPr>
        <p:blipFill>
          <a:blip r:embed="rId4"/>
          <a:stretch>
            <a:fillRect/>
          </a:stretch>
        </p:blipFill>
        <p:spPr>
          <a:xfrm>
            <a:off x="2391177" y="3189588"/>
            <a:ext cx="7029501" cy="704855"/>
          </a:xfrm>
          <a:prstGeom prst="rect">
            <a:avLst/>
          </a:prstGeom>
        </p:spPr>
      </p:pic>
      <p:pic>
        <p:nvPicPr>
          <p:cNvPr id="12" name="Picture 11">
            <a:extLst>
              <a:ext uri="{FF2B5EF4-FFF2-40B4-BE49-F238E27FC236}">
                <a16:creationId xmlns:a16="http://schemas.microsoft.com/office/drawing/2014/main" id="{14E24D14-AF6F-AD2F-47B7-7E41B1DC4837}"/>
              </a:ext>
            </a:extLst>
          </p:cNvPr>
          <p:cNvPicPr>
            <a:picLocks noChangeAspect="1"/>
          </p:cNvPicPr>
          <p:nvPr/>
        </p:nvPicPr>
        <p:blipFill>
          <a:blip r:embed="rId5"/>
          <a:stretch>
            <a:fillRect/>
          </a:stretch>
        </p:blipFill>
        <p:spPr>
          <a:xfrm>
            <a:off x="2300688" y="4070474"/>
            <a:ext cx="7210478" cy="2143141"/>
          </a:xfrm>
          <a:prstGeom prst="rect">
            <a:avLst/>
          </a:prstGeom>
        </p:spPr>
      </p:pic>
    </p:spTree>
    <p:extLst>
      <p:ext uri="{BB962C8B-B14F-4D97-AF65-F5344CB8AC3E}">
        <p14:creationId xmlns:p14="http://schemas.microsoft.com/office/powerpoint/2010/main" val="9790162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4201E-71ED-CEBD-0C0D-8C8C766CEB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57945A-54DD-A340-414F-7FE4DFEBA794}"/>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SEMINAR QUESTIONS</a:t>
            </a:r>
          </a:p>
        </p:txBody>
      </p:sp>
      <p:sp>
        <p:nvSpPr>
          <p:cNvPr id="4" name="Slide Number Placeholder 3">
            <a:extLst>
              <a:ext uri="{FF2B5EF4-FFF2-40B4-BE49-F238E27FC236}">
                <a16:creationId xmlns:a16="http://schemas.microsoft.com/office/drawing/2014/main" id="{F0B9F47A-9A71-1264-09C9-D346969FB5BE}"/>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29</a:t>
            </a:fld>
            <a:endParaRPr lang="en-US" dirty="0"/>
          </a:p>
        </p:txBody>
      </p:sp>
      <p:pic>
        <p:nvPicPr>
          <p:cNvPr id="14" name="Picture 13">
            <a:extLst>
              <a:ext uri="{FF2B5EF4-FFF2-40B4-BE49-F238E27FC236}">
                <a16:creationId xmlns:a16="http://schemas.microsoft.com/office/drawing/2014/main" id="{311CFF4B-88EC-56AF-6092-5BD96AC0DEF6}"/>
              </a:ext>
            </a:extLst>
          </p:cNvPr>
          <p:cNvPicPr>
            <a:picLocks noChangeAspect="1"/>
          </p:cNvPicPr>
          <p:nvPr/>
        </p:nvPicPr>
        <p:blipFill>
          <a:blip r:embed="rId3"/>
          <a:stretch>
            <a:fillRect/>
          </a:stretch>
        </p:blipFill>
        <p:spPr>
          <a:xfrm>
            <a:off x="2447898" y="2705095"/>
            <a:ext cx="7296203" cy="723905"/>
          </a:xfrm>
          <a:prstGeom prst="rect">
            <a:avLst/>
          </a:prstGeom>
        </p:spPr>
      </p:pic>
    </p:spTree>
    <p:extLst>
      <p:ext uri="{BB962C8B-B14F-4D97-AF65-F5344CB8AC3E}">
        <p14:creationId xmlns:p14="http://schemas.microsoft.com/office/powerpoint/2010/main" val="2711903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6" name="Rectangle 35">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8" name="Rectangle 37">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40" name="Rectangle 39">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t>Terminology</a:t>
            </a:r>
          </a:p>
        </p:txBody>
      </p:sp>
      <p:sp>
        <p:nvSpPr>
          <p:cNvPr id="42" name="Rectangle 41">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F26DE1D4-5FCD-D7C6-F28D-E8620109A68B}"/>
              </a:ext>
            </a:extLst>
          </p:cNvPr>
          <p:cNvPicPr>
            <a:picLocks noGrp="1" noChangeAspect="1"/>
          </p:cNvPicPr>
          <p:nvPr>
            <p:ph sz="half" idx="2"/>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4557" r="4557"/>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sz="half" idx="1"/>
          </p:nvPr>
        </p:nvSpPr>
        <p:spPr>
          <a:xfrm>
            <a:off x="6093490" y="2352355"/>
            <a:ext cx="5991545" cy="4045683"/>
          </a:xfrm>
        </p:spPr>
        <p:txBody>
          <a:bodyPr vert="horz" lIns="91440" tIns="45720" rIns="91440" bIns="45720" rtlCol="0" anchor="ctr">
            <a:noAutofit/>
          </a:bodyPr>
          <a:lstStyle/>
          <a:p>
            <a:pPr>
              <a:lnSpc>
                <a:spcPct val="90000"/>
              </a:lnSpc>
            </a:pPr>
            <a:r>
              <a:rPr lang="en-US" sz="1900" b="1" dirty="0"/>
              <a:t>Primary Market</a:t>
            </a:r>
          </a:p>
          <a:p>
            <a:pPr lvl="1">
              <a:lnSpc>
                <a:spcPct val="90000"/>
              </a:lnSpc>
            </a:pPr>
            <a:r>
              <a:rPr lang="en-US" sz="1900" dirty="0"/>
              <a:t>Market for the sale of new shares by corporations.</a:t>
            </a:r>
          </a:p>
          <a:p>
            <a:pPr>
              <a:lnSpc>
                <a:spcPct val="90000"/>
              </a:lnSpc>
            </a:pPr>
            <a:r>
              <a:rPr lang="en-US" sz="1900" b="1" dirty="0"/>
              <a:t>Secondary Market</a:t>
            </a:r>
          </a:p>
          <a:p>
            <a:pPr lvl="1">
              <a:lnSpc>
                <a:spcPct val="90000"/>
              </a:lnSpc>
            </a:pPr>
            <a:r>
              <a:rPr lang="en-US" sz="1900" dirty="0"/>
              <a:t>Market in which previously issued shares are traded among investors.</a:t>
            </a:r>
          </a:p>
          <a:p>
            <a:pPr>
              <a:lnSpc>
                <a:spcPct val="90000"/>
              </a:lnSpc>
            </a:pPr>
            <a:r>
              <a:rPr lang="en-US" sz="1900" b="1" dirty="0"/>
              <a:t>Common Stock</a:t>
            </a:r>
          </a:p>
          <a:p>
            <a:pPr lvl="1">
              <a:lnSpc>
                <a:spcPct val="90000"/>
              </a:lnSpc>
            </a:pPr>
            <a:r>
              <a:rPr lang="en-US" sz="1900" dirty="0"/>
              <a:t>Ownership shares in a publicly held corporation</a:t>
            </a:r>
          </a:p>
          <a:p>
            <a:pPr lvl="1">
              <a:lnSpc>
                <a:spcPct val="90000"/>
              </a:lnSpc>
            </a:pPr>
            <a:r>
              <a:rPr lang="en-US" sz="1900" dirty="0"/>
              <a:t>NB: Ignore dual-class variants/preference shares for now.</a:t>
            </a:r>
          </a:p>
          <a:p>
            <a:pPr>
              <a:lnSpc>
                <a:spcPct val="90000"/>
              </a:lnSpc>
            </a:pPr>
            <a:r>
              <a:rPr lang="en-US" sz="1900" b="1" dirty="0"/>
              <a:t>Exchange-Traded Funds (ETFs)</a:t>
            </a:r>
          </a:p>
          <a:p>
            <a:pPr lvl="1">
              <a:lnSpc>
                <a:spcPct val="90000"/>
              </a:lnSpc>
            </a:pPr>
            <a:r>
              <a:rPr lang="en-US" sz="1900" dirty="0"/>
              <a:t>Portfolios of stocks that can be bought or sold in a single trade.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a:t>
            </a:fld>
            <a:endParaRPr lang="en-US"/>
          </a:p>
        </p:txBody>
      </p:sp>
      <p:sp>
        <p:nvSpPr>
          <p:cNvPr id="5" name="TextBox 4">
            <a:extLst>
              <a:ext uri="{FF2B5EF4-FFF2-40B4-BE49-F238E27FC236}">
                <a16:creationId xmlns:a16="http://schemas.microsoft.com/office/drawing/2014/main" id="{DCFA6518-3A2F-F810-A0A0-EED03E4695AA}"/>
              </a:ext>
            </a:extLst>
          </p:cNvPr>
          <p:cNvSpPr txBox="1"/>
          <p:nvPr/>
        </p:nvSpPr>
        <p:spPr>
          <a:xfrm>
            <a:off x="657225" y="6010275"/>
            <a:ext cx="4962525" cy="230832"/>
          </a:xfrm>
          <a:prstGeom prst="rect">
            <a:avLst/>
          </a:prstGeom>
          <a:noFill/>
        </p:spPr>
        <p:txBody>
          <a:bodyPr wrap="square" rtlCol="0">
            <a:spAutoFit/>
          </a:bodyPr>
          <a:lstStyle/>
          <a:p>
            <a:r>
              <a:rPr lang="en-SG" sz="900">
                <a:hlinkClick r:id="rId4" tooltip="https://www.markzinder.com/blog/talking-points-equities-voting-childcare/"/>
              </a:rPr>
              <a:t>This Photo</a:t>
            </a:r>
            <a:r>
              <a:rPr lang="en-SG" sz="900"/>
              <a:t> by Unknown Author is licensed under </a:t>
            </a:r>
            <a:r>
              <a:rPr lang="en-SG" sz="900">
                <a:hlinkClick r:id="rId5" tooltip="https://creativecommons.org/licenses/by-sa/3.0/"/>
              </a:rPr>
              <a:t>CC BY-SA</a:t>
            </a:r>
            <a:endParaRPr lang="en-SG" sz="900"/>
          </a:p>
        </p:txBody>
      </p:sp>
    </p:spTree>
    <p:extLst>
      <p:ext uri="{BB962C8B-B14F-4D97-AF65-F5344CB8AC3E}">
        <p14:creationId xmlns:p14="http://schemas.microsoft.com/office/powerpoint/2010/main" val="576415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454AF-5712-6D1E-EDA6-239547B0B8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2603B5-0CF7-4D6D-C0C6-4D8501AEA229}"/>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SEMINAR QUESTIONS (OPTIONAL)</a:t>
            </a:r>
          </a:p>
        </p:txBody>
      </p:sp>
      <p:sp>
        <p:nvSpPr>
          <p:cNvPr id="4" name="Slide Number Placeholder 3">
            <a:extLst>
              <a:ext uri="{FF2B5EF4-FFF2-40B4-BE49-F238E27FC236}">
                <a16:creationId xmlns:a16="http://schemas.microsoft.com/office/drawing/2014/main" id="{4E56F245-D27B-9B63-1EE1-77CDC8F8EA76}"/>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30</a:t>
            </a:fld>
            <a:endParaRPr lang="en-US" dirty="0"/>
          </a:p>
        </p:txBody>
      </p:sp>
      <p:pic>
        <p:nvPicPr>
          <p:cNvPr id="5" name="Picture 4">
            <a:extLst>
              <a:ext uri="{FF2B5EF4-FFF2-40B4-BE49-F238E27FC236}">
                <a16:creationId xmlns:a16="http://schemas.microsoft.com/office/drawing/2014/main" id="{15BBEAB0-63A4-4614-C876-E2E9334F6F17}"/>
              </a:ext>
            </a:extLst>
          </p:cNvPr>
          <p:cNvPicPr>
            <a:picLocks noChangeAspect="1"/>
          </p:cNvPicPr>
          <p:nvPr/>
        </p:nvPicPr>
        <p:blipFill>
          <a:blip r:embed="rId3"/>
          <a:stretch>
            <a:fillRect/>
          </a:stretch>
        </p:blipFill>
        <p:spPr>
          <a:xfrm>
            <a:off x="2557436" y="2532042"/>
            <a:ext cx="7077127" cy="704855"/>
          </a:xfrm>
          <a:prstGeom prst="rect">
            <a:avLst/>
          </a:prstGeom>
        </p:spPr>
      </p:pic>
      <p:pic>
        <p:nvPicPr>
          <p:cNvPr id="7" name="Picture 6">
            <a:extLst>
              <a:ext uri="{FF2B5EF4-FFF2-40B4-BE49-F238E27FC236}">
                <a16:creationId xmlns:a16="http://schemas.microsoft.com/office/drawing/2014/main" id="{495801DA-95A5-A24F-F40E-940F8B30FFF5}"/>
              </a:ext>
            </a:extLst>
          </p:cNvPr>
          <p:cNvPicPr>
            <a:picLocks noChangeAspect="1"/>
          </p:cNvPicPr>
          <p:nvPr/>
        </p:nvPicPr>
        <p:blipFill>
          <a:blip r:embed="rId4"/>
          <a:stretch>
            <a:fillRect/>
          </a:stretch>
        </p:blipFill>
        <p:spPr>
          <a:xfrm>
            <a:off x="2716796" y="3342835"/>
            <a:ext cx="6296071" cy="3295674"/>
          </a:xfrm>
          <a:prstGeom prst="rect">
            <a:avLst/>
          </a:prstGeom>
        </p:spPr>
      </p:pic>
    </p:spTree>
    <p:extLst>
      <p:ext uri="{BB962C8B-B14F-4D97-AF65-F5344CB8AC3E}">
        <p14:creationId xmlns:p14="http://schemas.microsoft.com/office/powerpoint/2010/main" val="29389875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8E69C-FCE6-6FA0-A0C6-8B95610EBB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2C67FD-10D0-7208-C931-F52243052C51}"/>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SEMINAR QUESTIONS (OPTIONAL)</a:t>
            </a:r>
          </a:p>
        </p:txBody>
      </p:sp>
      <p:sp>
        <p:nvSpPr>
          <p:cNvPr id="4" name="Slide Number Placeholder 3">
            <a:extLst>
              <a:ext uri="{FF2B5EF4-FFF2-40B4-BE49-F238E27FC236}">
                <a16:creationId xmlns:a16="http://schemas.microsoft.com/office/drawing/2014/main" id="{6BFB27EF-2541-1FE4-822D-BDB1ECAC79E1}"/>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31</a:t>
            </a:fld>
            <a:endParaRPr lang="en-US" dirty="0"/>
          </a:p>
        </p:txBody>
      </p:sp>
      <p:pic>
        <p:nvPicPr>
          <p:cNvPr id="17" name="Picture 16">
            <a:extLst>
              <a:ext uri="{FF2B5EF4-FFF2-40B4-BE49-F238E27FC236}">
                <a16:creationId xmlns:a16="http://schemas.microsoft.com/office/drawing/2014/main" id="{957CEBBB-D80B-C4F8-F7F4-6FD176EC2E7F}"/>
              </a:ext>
            </a:extLst>
          </p:cNvPr>
          <p:cNvPicPr>
            <a:picLocks noChangeAspect="1"/>
          </p:cNvPicPr>
          <p:nvPr/>
        </p:nvPicPr>
        <p:blipFill>
          <a:blip r:embed="rId3"/>
          <a:stretch>
            <a:fillRect/>
          </a:stretch>
        </p:blipFill>
        <p:spPr>
          <a:xfrm>
            <a:off x="2033937" y="3292476"/>
            <a:ext cx="8524363" cy="693507"/>
          </a:xfrm>
          <a:prstGeom prst="rect">
            <a:avLst/>
          </a:prstGeom>
        </p:spPr>
      </p:pic>
      <p:pic>
        <p:nvPicPr>
          <p:cNvPr id="19" name="Picture 18">
            <a:extLst>
              <a:ext uri="{FF2B5EF4-FFF2-40B4-BE49-F238E27FC236}">
                <a16:creationId xmlns:a16="http://schemas.microsoft.com/office/drawing/2014/main" id="{56CD525A-EFD0-6C65-FB29-8FD68B85CADC}"/>
              </a:ext>
            </a:extLst>
          </p:cNvPr>
          <p:cNvPicPr>
            <a:picLocks noChangeAspect="1"/>
          </p:cNvPicPr>
          <p:nvPr/>
        </p:nvPicPr>
        <p:blipFill>
          <a:blip r:embed="rId4"/>
          <a:stretch>
            <a:fillRect/>
          </a:stretch>
        </p:blipFill>
        <p:spPr>
          <a:xfrm>
            <a:off x="2080171" y="3985983"/>
            <a:ext cx="8584405" cy="682506"/>
          </a:xfrm>
          <a:prstGeom prst="rect">
            <a:avLst/>
          </a:prstGeom>
        </p:spPr>
      </p:pic>
    </p:spTree>
    <p:extLst>
      <p:ext uri="{BB962C8B-B14F-4D97-AF65-F5344CB8AC3E}">
        <p14:creationId xmlns:p14="http://schemas.microsoft.com/office/powerpoint/2010/main" val="710400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dirty="0"/>
              <a:t>See you guys on Thurs.</a:t>
            </a:r>
            <a:endParaRPr lang="en-US"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32</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80C96-73A9-96BA-34E2-6ABA004307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049D7C-FF49-60C3-384C-84825284EB2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t>Terminology</a:t>
            </a:r>
          </a:p>
        </p:txBody>
      </p:sp>
      <p:pic>
        <p:nvPicPr>
          <p:cNvPr id="7" name="Content Placeholder 6">
            <a:extLst>
              <a:ext uri="{FF2B5EF4-FFF2-40B4-BE49-F238E27FC236}">
                <a16:creationId xmlns:a16="http://schemas.microsoft.com/office/drawing/2014/main" id="{A8207C00-7AC8-785D-5E4B-71D97DB00E9A}"/>
              </a:ext>
            </a:extLst>
          </p:cNvPr>
          <p:cNvPicPr>
            <a:picLocks noGrp="1" noChangeAspect="1"/>
          </p:cNvPicPr>
          <p:nvPr>
            <p:ph sz="half" idx="2"/>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4670" r="4670"/>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350C3B3E-C7F5-7F2C-DCCB-A1EBC03A4090}"/>
              </a:ext>
            </a:extLst>
          </p:cNvPr>
          <p:cNvSpPr>
            <a:spLocks noGrp="1"/>
          </p:cNvSpPr>
          <p:nvPr>
            <p:ph sz="half" idx="1"/>
          </p:nvPr>
        </p:nvSpPr>
        <p:spPr>
          <a:xfrm>
            <a:off x="6093490" y="2352355"/>
            <a:ext cx="5991545" cy="4045683"/>
          </a:xfrm>
        </p:spPr>
        <p:txBody>
          <a:bodyPr vert="horz" lIns="91440" tIns="45720" rIns="91440" bIns="45720" rtlCol="0" anchor="ctr">
            <a:noAutofit/>
          </a:bodyPr>
          <a:lstStyle/>
          <a:p>
            <a:pPr>
              <a:lnSpc>
                <a:spcPct val="90000"/>
              </a:lnSpc>
            </a:pPr>
            <a:r>
              <a:rPr lang="en-US" sz="1900" b="1" dirty="0"/>
              <a:t>Earnings (The </a:t>
            </a:r>
            <a:r>
              <a:rPr lang="en-US" sz="1900" b="1" i="1" dirty="0"/>
              <a:t>Flow</a:t>
            </a:r>
            <a:r>
              <a:rPr lang="en-US" sz="1900" b="1" dirty="0"/>
              <a:t>)</a:t>
            </a:r>
          </a:p>
          <a:p>
            <a:pPr lvl="1">
              <a:lnSpc>
                <a:spcPct val="90000"/>
              </a:lnSpc>
            </a:pPr>
            <a:r>
              <a:rPr lang="en-US" sz="1800" dirty="0"/>
              <a:t>The </a:t>
            </a:r>
            <a:r>
              <a:rPr lang="en-US" sz="1800" b="1" dirty="0"/>
              <a:t>net profit a company generates over a specific period </a:t>
            </a:r>
            <a:r>
              <a:rPr lang="en-US" sz="1800" dirty="0"/>
              <a:t>(usually a year).</a:t>
            </a:r>
          </a:p>
          <a:p>
            <a:pPr lvl="1">
              <a:lnSpc>
                <a:spcPct val="90000"/>
              </a:lnSpc>
            </a:pPr>
            <a:r>
              <a:rPr lang="en-US" sz="1800" dirty="0"/>
              <a:t>Formula: Revenue - Expenses = Earnings (Net Income).</a:t>
            </a:r>
          </a:p>
          <a:p>
            <a:pPr lvl="1">
              <a:lnSpc>
                <a:spcPct val="90000"/>
              </a:lnSpc>
            </a:pPr>
            <a:r>
              <a:rPr lang="en-US" sz="1800" dirty="0"/>
              <a:t>Earnings represent new wealth creation. It is the speed at which the company is making money right now.</a:t>
            </a:r>
          </a:p>
          <a:p>
            <a:pPr lvl="1">
              <a:lnSpc>
                <a:spcPct val="90000"/>
              </a:lnSpc>
            </a:pPr>
            <a:r>
              <a:rPr lang="en-US" sz="1800" dirty="0"/>
              <a:t>Contrast with Cash Flow: Earnings are an accounting measure; they are not always the same as physical cash in the bank because they include non-cash items (like depreciation) and exclude capital expenditures.</a:t>
            </a:r>
          </a:p>
        </p:txBody>
      </p:sp>
      <p:sp>
        <p:nvSpPr>
          <p:cNvPr id="4" name="Slide Number Placeholder 3">
            <a:extLst>
              <a:ext uri="{FF2B5EF4-FFF2-40B4-BE49-F238E27FC236}">
                <a16:creationId xmlns:a16="http://schemas.microsoft.com/office/drawing/2014/main" id="{4D78D5E1-6A60-97CD-16C3-21288B5CC35D}"/>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4</a:t>
            </a:fld>
            <a:endParaRPr lang="en-US"/>
          </a:p>
        </p:txBody>
      </p:sp>
      <p:sp>
        <p:nvSpPr>
          <p:cNvPr id="5" name="TextBox 4">
            <a:extLst>
              <a:ext uri="{FF2B5EF4-FFF2-40B4-BE49-F238E27FC236}">
                <a16:creationId xmlns:a16="http://schemas.microsoft.com/office/drawing/2014/main" id="{B188C4BD-5013-9F24-6223-D24F597580A6}"/>
              </a:ext>
            </a:extLst>
          </p:cNvPr>
          <p:cNvSpPr txBox="1"/>
          <p:nvPr/>
        </p:nvSpPr>
        <p:spPr>
          <a:xfrm>
            <a:off x="657225" y="6010275"/>
            <a:ext cx="4962525" cy="230832"/>
          </a:xfrm>
          <a:prstGeom prst="rect">
            <a:avLst/>
          </a:prstGeom>
          <a:noFill/>
        </p:spPr>
        <p:txBody>
          <a:bodyPr wrap="square" rtlCol="0">
            <a:spAutoFit/>
          </a:bodyPr>
          <a:lstStyle/>
          <a:p>
            <a:r>
              <a:rPr lang="en-SG" sz="900">
                <a:hlinkClick r:id="rId4" tooltip="https://www.thebluediamondgallery.com/wooden-tile/e/earnings.html"/>
              </a:rPr>
              <a:t>This Photo</a:t>
            </a:r>
            <a:r>
              <a:rPr lang="en-SG" sz="900"/>
              <a:t> by Unknown Author is licensed under </a:t>
            </a:r>
            <a:r>
              <a:rPr lang="en-SG" sz="900">
                <a:hlinkClick r:id="rId5" tooltip="https://creativecommons.org/licenses/by-sa/3.0/"/>
              </a:rPr>
              <a:t>CC BY-SA</a:t>
            </a:r>
            <a:endParaRPr lang="en-SG" sz="900"/>
          </a:p>
        </p:txBody>
      </p:sp>
    </p:spTree>
    <p:extLst>
      <p:ext uri="{BB962C8B-B14F-4D97-AF65-F5344CB8AC3E}">
        <p14:creationId xmlns:p14="http://schemas.microsoft.com/office/powerpoint/2010/main" val="1456314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FA477-8AAD-D3EE-56B6-5278D68DFE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290F3A-CD22-453B-A9F8-765AC190DA49}"/>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t>Terminology</a:t>
            </a:r>
          </a:p>
        </p:txBody>
      </p:sp>
      <p:pic>
        <p:nvPicPr>
          <p:cNvPr id="7" name="Content Placeholder 6">
            <a:extLst>
              <a:ext uri="{FF2B5EF4-FFF2-40B4-BE49-F238E27FC236}">
                <a16:creationId xmlns:a16="http://schemas.microsoft.com/office/drawing/2014/main" id="{83275023-03D6-9509-BB3F-CA907EC9F5D1}"/>
              </a:ext>
            </a:extLst>
          </p:cNvPr>
          <p:cNvPicPr>
            <a:picLocks noGrp="1" noChangeAspect="1"/>
          </p:cNvPicPr>
          <p:nvPr>
            <p:ph sz="half" idx="2"/>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6003" r="16003"/>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CDA0F1CE-E412-370F-9197-55204003F7E6}"/>
              </a:ext>
            </a:extLst>
          </p:cNvPr>
          <p:cNvSpPr>
            <a:spLocks noGrp="1"/>
          </p:cNvSpPr>
          <p:nvPr>
            <p:ph sz="half" idx="1"/>
          </p:nvPr>
        </p:nvSpPr>
        <p:spPr>
          <a:xfrm>
            <a:off x="6093490" y="2352355"/>
            <a:ext cx="5991545" cy="4045683"/>
          </a:xfrm>
        </p:spPr>
        <p:txBody>
          <a:bodyPr vert="horz" lIns="91440" tIns="45720" rIns="91440" bIns="45720" rtlCol="0" anchor="ctr">
            <a:noAutofit/>
          </a:bodyPr>
          <a:lstStyle/>
          <a:p>
            <a:pPr>
              <a:lnSpc>
                <a:spcPct val="90000"/>
              </a:lnSpc>
            </a:pPr>
            <a:r>
              <a:rPr lang="en-US" sz="1900" b="1" dirty="0"/>
              <a:t>Book Value (The </a:t>
            </a:r>
            <a:r>
              <a:rPr lang="en-US" sz="1900" b="1" i="1" dirty="0"/>
              <a:t>Stock</a:t>
            </a:r>
            <a:r>
              <a:rPr lang="en-US" sz="1900" b="1" dirty="0"/>
              <a:t>)</a:t>
            </a:r>
          </a:p>
          <a:p>
            <a:pPr lvl="1">
              <a:lnSpc>
                <a:spcPct val="90000"/>
              </a:lnSpc>
            </a:pPr>
            <a:r>
              <a:rPr lang="en-US" sz="1800" dirty="0"/>
              <a:t>The net worth of the firm according to the accounting Balance Sheet.</a:t>
            </a:r>
          </a:p>
          <a:p>
            <a:pPr lvl="1">
              <a:lnSpc>
                <a:spcPct val="90000"/>
              </a:lnSpc>
            </a:pPr>
            <a:r>
              <a:rPr lang="en-US" sz="1800" dirty="0"/>
              <a:t>Formula: Total Assets - Total Liabilities = Book Value (Shareholder’s Equity).</a:t>
            </a:r>
          </a:p>
          <a:p>
            <a:pPr lvl="1">
              <a:lnSpc>
                <a:spcPct val="90000"/>
              </a:lnSpc>
            </a:pPr>
            <a:r>
              <a:rPr lang="en-US" sz="1800" dirty="0"/>
              <a:t>This is a snapshot of historical wealth. It represents what shareholders theoretically own if the company stopped operations and sold everything at its </a:t>
            </a:r>
            <a:r>
              <a:rPr lang="en-US" sz="1800" i="1" dirty="0"/>
              <a:t>accounting value</a:t>
            </a:r>
            <a:r>
              <a:rPr lang="en-US" sz="1800" dirty="0"/>
              <a:t>.</a:t>
            </a:r>
          </a:p>
          <a:p>
            <a:pPr lvl="1">
              <a:lnSpc>
                <a:spcPct val="90000"/>
              </a:lnSpc>
            </a:pPr>
            <a:r>
              <a:rPr lang="en-US" sz="1800" dirty="0"/>
              <a:t>NB: Book value is NOT market value. Why?</a:t>
            </a:r>
          </a:p>
          <a:p>
            <a:pPr>
              <a:lnSpc>
                <a:spcPct val="90000"/>
              </a:lnSpc>
            </a:pPr>
            <a:r>
              <a:rPr lang="en-US" sz="1900" b="1" dirty="0"/>
              <a:t>Dividend</a:t>
            </a:r>
          </a:p>
          <a:p>
            <a:pPr lvl="1">
              <a:lnSpc>
                <a:spcPct val="90000"/>
              </a:lnSpc>
            </a:pPr>
            <a:r>
              <a:rPr lang="en-US" sz="1800" dirty="0"/>
              <a:t>A periodic cash distribution sent directly from the firm to the shareholders.</a:t>
            </a:r>
          </a:p>
        </p:txBody>
      </p:sp>
      <p:sp>
        <p:nvSpPr>
          <p:cNvPr id="4" name="Slide Number Placeholder 3">
            <a:extLst>
              <a:ext uri="{FF2B5EF4-FFF2-40B4-BE49-F238E27FC236}">
                <a16:creationId xmlns:a16="http://schemas.microsoft.com/office/drawing/2014/main" id="{868381B4-CB65-CD41-D733-1E8979579BA0}"/>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5</a:t>
            </a:fld>
            <a:endParaRPr lang="en-US"/>
          </a:p>
        </p:txBody>
      </p:sp>
    </p:spTree>
    <p:extLst>
      <p:ext uri="{BB962C8B-B14F-4D97-AF65-F5344CB8AC3E}">
        <p14:creationId xmlns:p14="http://schemas.microsoft.com/office/powerpoint/2010/main" val="2763704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17445-3F51-DBA6-5915-CE5F3962BD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8B2118-855D-193B-D8B6-958D56BE230D}"/>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t>Terminology</a:t>
            </a:r>
          </a:p>
        </p:txBody>
      </p:sp>
      <p:pic>
        <p:nvPicPr>
          <p:cNvPr id="7" name="Content Placeholder 6">
            <a:extLst>
              <a:ext uri="{FF2B5EF4-FFF2-40B4-BE49-F238E27FC236}">
                <a16:creationId xmlns:a16="http://schemas.microsoft.com/office/drawing/2014/main" id="{5DFCC39D-3D15-E8ED-C4BF-55835B625914}"/>
              </a:ext>
            </a:extLst>
          </p:cNvPr>
          <p:cNvPicPr>
            <a:picLocks noGrp="1" noChangeAspect="1"/>
          </p:cNvPicPr>
          <p:nvPr>
            <p:ph sz="half" idx="2"/>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4081" r="4081"/>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BBEA6934-A57C-259E-55CD-C5F4CEAFBF81}"/>
              </a:ext>
            </a:extLst>
          </p:cNvPr>
          <p:cNvSpPr>
            <a:spLocks noGrp="1"/>
          </p:cNvSpPr>
          <p:nvPr>
            <p:ph sz="half" idx="1"/>
          </p:nvPr>
        </p:nvSpPr>
        <p:spPr>
          <a:xfrm>
            <a:off x="6093490" y="2352355"/>
            <a:ext cx="5991545" cy="4045683"/>
          </a:xfrm>
        </p:spPr>
        <p:txBody>
          <a:bodyPr vert="horz" lIns="91440" tIns="45720" rIns="91440" bIns="45720" rtlCol="0" anchor="ctr">
            <a:noAutofit/>
          </a:bodyPr>
          <a:lstStyle/>
          <a:p>
            <a:pPr>
              <a:lnSpc>
                <a:spcPct val="90000"/>
              </a:lnSpc>
            </a:pPr>
            <a:r>
              <a:rPr lang="en-US" sz="1900" b="1" dirty="0"/>
              <a:t>Valuation by Comparables</a:t>
            </a:r>
          </a:p>
          <a:p>
            <a:pPr lvl="1">
              <a:lnSpc>
                <a:spcPct val="90000"/>
              </a:lnSpc>
            </a:pPr>
            <a:r>
              <a:rPr lang="en-US" sz="1900" dirty="0"/>
              <a:t>Identifying similar firms as potential comparables and then examining how much investors in these comparable companies pay per dollar of earnings or book value.</a:t>
            </a:r>
          </a:p>
          <a:p>
            <a:pPr>
              <a:lnSpc>
                <a:spcPct val="90000"/>
              </a:lnSpc>
            </a:pPr>
            <a:r>
              <a:rPr lang="en-US" sz="1900" b="1" dirty="0"/>
              <a:t>P/E Ratio</a:t>
            </a:r>
          </a:p>
          <a:p>
            <a:pPr lvl="1">
              <a:lnSpc>
                <a:spcPct val="90000"/>
              </a:lnSpc>
            </a:pPr>
            <a:r>
              <a:rPr lang="en-US" altLang="en-US" sz="1900" dirty="0"/>
              <a:t>Price per share divided by earnings per share.</a:t>
            </a:r>
          </a:p>
          <a:p>
            <a:pPr lvl="1">
              <a:lnSpc>
                <a:spcPct val="90000"/>
              </a:lnSpc>
            </a:pPr>
            <a:r>
              <a:rPr lang="en-US" sz="1900" dirty="0"/>
              <a:t>For valuation purposes, we almost always use the forward (i.e., projected) P/E Ratio.</a:t>
            </a:r>
          </a:p>
          <a:p>
            <a:pPr>
              <a:lnSpc>
                <a:spcPct val="90000"/>
              </a:lnSpc>
            </a:pPr>
            <a:r>
              <a:rPr lang="en-US" sz="1900" b="1" dirty="0"/>
              <a:t>P/B Ratio</a:t>
            </a:r>
          </a:p>
          <a:p>
            <a:pPr lvl="1">
              <a:lnSpc>
                <a:spcPct val="90000"/>
              </a:lnSpc>
            </a:pPr>
            <a:r>
              <a:rPr lang="en-US" sz="1900" dirty="0"/>
              <a:t>Price per share divided by book value per share.</a:t>
            </a:r>
          </a:p>
        </p:txBody>
      </p:sp>
      <p:sp>
        <p:nvSpPr>
          <p:cNvPr id="4" name="Slide Number Placeholder 3">
            <a:extLst>
              <a:ext uri="{FF2B5EF4-FFF2-40B4-BE49-F238E27FC236}">
                <a16:creationId xmlns:a16="http://schemas.microsoft.com/office/drawing/2014/main" id="{FCA82A7E-C794-F82D-E0AA-990CF2593B54}"/>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6</a:t>
            </a:fld>
            <a:endParaRPr lang="en-US"/>
          </a:p>
        </p:txBody>
      </p:sp>
    </p:spTree>
    <p:extLst>
      <p:ext uri="{BB962C8B-B14F-4D97-AF65-F5344CB8AC3E}">
        <p14:creationId xmlns:p14="http://schemas.microsoft.com/office/powerpoint/2010/main" val="1345731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CE5E3-416C-9B5D-2A34-F2B61C3C2B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5E67EF-B0AE-97E3-A47A-CC247F05A215}"/>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t>Terminology</a:t>
            </a:r>
          </a:p>
        </p:txBody>
      </p:sp>
      <p:sp>
        <p:nvSpPr>
          <p:cNvPr id="4" name="Slide Number Placeholder 3">
            <a:extLst>
              <a:ext uri="{FF2B5EF4-FFF2-40B4-BE49-F238E27FC236}">
                <a16:creationId xmlns:a16="http://schemas.microsoft.com/office/drawing/2014/main" id="{06D3DD7E-880C-83C1-A6B4-577419D118A7}"/>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7</a:t>
            </a:fld>
            <a:endParaRPr lang="en-US"/>
          </a:p>
        </p:txBody>
      </p:sp>
      <p:pic>
        <p:nvPicPr>
          <p:cNvPr id="11" name="Picture 10">
            <a:extLst>
              <a:ext uri="{FF2B5EF4-FFF2-40B4-BE49-F238E27FC236}">
                <a16:creationId xmlns:a16="http://schemas.microsoft.com/office/drawing/2014/main" id="{A1B2C96A-0884-645E-5C03-D60C3D7C70EA}"/>
              </a:ext>
            </a:extLst>
          </p:cNvPr>
          <p:cNvPicPr>
            <a:picLocks noChangeAspect="1"/>
          </p:cNvPicPr>
          <p:nvPr/>
        </p:nvPicPr>
        <p:blipFill>
          <a:blip r:embed="rId3"/>
          <a:stretch>
            <a:fillRect/>
          </a:stretch>
        </p:blipFill>
        <p:spPr>
          <a:xfrm>
            <a:off x="4437179" y="0"/>
            <a:ext cx="7378043" cy="6709025"/>
          </a:xfrm>
          <a:prstGeom prst="rect">
            <a:avLst/>
          </a:prstGeom>
        </p:spPr>
      </p:pic>
    </p:spTree>
    <p:extLst>
      <p:ext uri="{BB962C8B-B14F-4D97-AF65-F5344CB8AC3E}">
        <p14:creationId xmlns:p14="http://schemas.microsoft.com/office/powerpoint/2010/main" val="3568740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DD22B-1BD1-1741-94CF-97586B7F99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F2D01B-FE02-FF77-AA6E-8E0BA2EBA827}"/>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t>Terminology</a:t>
            </a:r>
          </a:p>
        </p:txBody>
      </p:sp>
      <p:sp>
        <p:nvSpPr>
          <p:cNvPr id="4" name="Slide Number Placeholder 3">
            <a:extLst>
              <a:ext uri="{FF2B5EF4-FFF2-40B4-BE49-F238E27FC236}">
                <a16:creationId xmlns:a16="http://schemas.microsoft.com/office/drawing/2014/main" id="{A58C3DAD-7E89-C5D4-9AA2-6C90FD07BD4D}"/>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8</a:t>
            </a:fld>
            <a:endParaRPr lang="en-US"/>
          </a:p>
        </p:txBody>
      </p:sp>
      <p:pic>
        <p:nvPicPr>
          <p:cNvPr id="5" name="Picture 4">
            <a:extLst>
              <a:ext uri="{FF2B5EF4-FFF2-40B4-BE49-F238E27FC236}">
                <a16:creationId xmlns:a16="http://schemas.microsoft.com/office/drawing/2014/main" id="{0927B219-34BC-B4BD-5289-8F11104B37AD}"/>
              </a:ext>
            </a:extLst>
          </p:cNvPr>
          <p:cNvPicPr>
            <a:picLocks noChangeAspect="1"/>
          </p:cNvPicPr>
          <p:nvPr/>
        </p:nvPicPr>
        <p:blipFill>
          <a:blip r:embed="rId3"/>
          <a:stretch>
            <a:fillRect/>
          </a:stretch>
        </p:blipFill>
        <p:spPr>
          <a:xfrm>
            <a:off x="4581307" y="1534631"/>
            <a:ext cx="7029501" cy="4733960"/>
          </a:xfrm>
          <a:prstGeom prst="rect">
            <a:avLst/>
          </a:prstGeom>
        </p:spPr>
      </p:pic>
    </p:spTree>
    <p:extLst>
      <p:ext uri="{BB962C8B-B14F-4D97-AF65-F5344CB8AC3E}">
        <p14:creationId xmlns:p14="http://schemas.microsoft.com/office/powerpoint/2010/main" val="1871242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5642E-4E41-3FA1-0901-6DE8F29573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035376-6CB7-CDDC-C579-E698CB28F27E}"/>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a:t>Terminology</a:t>
            </a:r>
          </a:p>
        </p:txBody>
      </p:sp>
      <p:pic>
        <p:nvPicPr>
          <p:cNvPr id="7" name="Content Placeholder 6">
            <a:extLst>
              <a:ext uri="{FF2B5EF4-FFF2-40B4-BE49-F238E27FC236}">
                <a16:creationId xmlns:a16="http://schemas.microsoft.com/office/drawing/2014/main" id="{75C6AB14-660C-AFD0-31B4-120FCC8474DD}"/>
              </a:ext>
            </a:extLst>
          </p:cNvPr>
          <p:cNvPicPr>
            <a:picLocks noGrp="1" noChangeAspect="1"/>
          </p:cNvPicPr>
          <p:nvPr>
            <p:ph sz="half" idx="2"/>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4473" r="14473"/>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92F4FBE5-D36A-5F20-95CE-0578FB9A7035}"/>
              </a:ext>
            </a:extLst>
          </p:cNvPr>
          <p:cNvSpPr>
            <a:spLocks noGrp="1"/>
          </p:cNvSpPr>
          <p:nvPr>
            <p:ph sz="half" idx="1"/>
          </p:nvPr>
        </p:nvSpPr>
        <p:spPr>
          <a:xfrm>
            <a:off x="6093490" y="2352355"/>
            <a:ext cx="5991545" cy="4045683"/>
          </a:xfrm>
        </p:spPr>
        <p:txBody>
          <a:bodyPr vert="horz" lIns="91440" tIns="45720" rIns="91440" bIns="45720" rtlCol="0" anchor="ctr">
            <a:noAutofit/>
          </a:bodyPr>
          <a:lstStyle/>
          <a:p>
            <a:pPr>
              <a:lnSpc>
                <a:spcPct val="90000"/>
              </a:lnSpc>
            </a:pPr>
            <a:r>
              <a:rPr lang="en-US" sz="1900" b="1" dirty="0"/>
              <a:t>Return on Equity (y, or ROE)</a:t>
            </a:r>
          </a:p>
          <a:p>
            <a:pPr lvl="1">
              <a:lnSpc>
                <a:spcPct val="90000"/>
              </a:lnSpc>
            </a:pPr>
            <a:r>
              <a:rPr lang="en-US" sz="1700" dirty="0"/>
              <a:t>Defined as the ratio of Net Income (i.e., earnings) to Book Equity (i.e., book value).</a:t>
            </a:r>
          </a:p>
          <a:p>
            <a:pPr lvl="1">
              <a:lnSpc>
                <a:spcPct val="90000"/>
              </a:lnSpc>
            </a:pPr>
            <a:r>
              <a:rPr lang="en-US" sz="1700" dirty="0"/>
              <a:t>ROE shows how much additional profit is generated for every dollar of cash reinvested inside the company.</a:t>
            </a:r>
          </a:p>
          <a:p>
            <a:pPr>
              <a:lnSpc>
                <a:spcPct val="90000"/>
              </a:lnSpc>
            </a:pPr>
            <a:r>
              <a:rPr lang="en-US" sz="1900" b="1" dirty="0"/>
              <a:t>Plowback Ratio (k)</a:t>
            </a:r>
            <a:endParaRPr lang="en-US" sz="1900" dirty="0"/>
          </a:p>
          <a:p>
            <a:pPr lvl="1">
              <a:lnSpc>
                <a:spcPct val="90000"/>
              </a:lnSpc>
            </a:pPr>
            <a:r>
              <a:rPr lang="en-US" sz="1700" dirty="0"/>
              <a:t>The fraction of earnings that the company keeps for internal reinvestment.</a:t>
            </a:r>
          </a:p>
          <a:p>
            <a:pPr lvl="1">
              <a:lnSpc>
                <a:spcPct val="90000"/>
              </a:lnSpc>
            </a:pPr>
            <a:r>
              <a:rPr lang="en-US" sz="1700" dirty="0"/>
              <a:t>It represents the portion of profits retained for growth rather than distributed to shareholders as dividends.</a:t>
            </a:r>
          </a:p>
        </p:txBody>
      </p:sp>
      <p:sp>
        <p:nvSpPr>
          <p:cNvPr id="4" name="Slide Number Placeholder 3">
            <a:extLst>
              <a:ext uri="{FF2B5EF4-FFF2-40B4-BE49-F238E27FC236}">
                <a16:creationId xmlns:a16="http://schemas.microsoft.com/office/drawing/2014/main" id="{C023EDBA-2FA4-3AD3-FE74-428D4E1E190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9</a:t>
            </a:fld>
            <a:endParaRPr lang="en-US"/>
          </a:p>
        </p:txBody>
      </p:sp>
      <p:sp>
        <p:nvSpPr>
          <p:cNvPr id="5" name="TextBox 4">
            <a:extLst>
              <a:ext uri="{FF2B5EF4-FFF2-40B4-BE49-F238E27FC236}">
                <a16:creationId xmlns:a16="http://schemas.microsoft.com/office/drawing/2014/main" id="{644B9AFD-6315-6CBC-BBE3-17F66F4F3C1C}"/>
              </a:ext>
            </a:extLst>
          </p:cNvPr>
          <p:cNvSpPr txBox="1"/>
          <p:nvPr/>
        </p:nvSpPr>
        <p:spPr>
          <a:xfrm>
            <a:off x="657225" y="6010275"/>
            <a:ext cx="4962525" cy="230832"/>
          </a:xfrm>
          <a:prstGeom prst="rect">
            <a:avLst/>
          </a:prstGeom>
          <a:noFill/>
        </p:spPr>
        <p:txBody>
          <a:bodyPr wrap="square" rtlCol="0">
            <a:spAutoFit/>
          </a:bodyPr>
          <a:lstStyle/>
          <a:p>
            <a:r>
              <a:rPr lang="en-SG" sz="900">
                <a:hlinkClick r:id="rId4" tooltip="https://blog.roboforex.com/blog/2021/01/14/how-to-calculate-return-on-equity-roe/"/>
              </a:rPr>
              <a:t>This Photo</a:t>
            </a:r>
            <a:r>
              <a:rPr lang="en-SG" sz="900"/>
              <a:t> by Unknown Author is licensed under </a:t>
            </a:r>
            <a:r>
              <a:rPr lang="en-SG" sz="900">
                <a:hlinkClick r:id="rId5" tooltip="https://creativecommons.org/licenses/by-nc/3.0/"/>
              </a:rPr>
              <a:t>CC BY-NC</a:t>
            </a:r>
            <a:endParaRPr lang="en-SG" sz="900"/>
          </a:p>
        </p:txBody>
      </p:sp>
      <p:pic>
        <p:nvPicPr>
          <p:cNvPr id="8" name="Picture 7">
            <a:extLst>
              <a:ext uri="{FF2B5EF4-FFF2-40B4-BE49-F238E27FC236}">
                <a16:creationId xmlns:a16="http://schemas.microsoft.com/office/drawing/2014/main" id="{348D89DC-6D1F-A385-E2CE-2E65EF99865C}"/>
              </a:ext>
            </a:extLst>
          </p:cNvPr>
          <p:cNvPicPr>
            <a:picLocks noChangeAspect="1"/>
          </p:cNvPicPr>
          <p:nvPr/>
        </p:nvPicPr>
        <p:blipFill>
          <a:blip r:embed="rId6"/>
          <a:stretch>
            <a:fillRect/>
          </a:stretch>
        </p:blipFill>
        <p:spPr>
          <a:xfrm>
            <a:off x="454257" y="4853243"/>
            <a:ext cx="5512298" cy="1544795"/>
          </a:xfrm>
          <a:prstGeom prst="rect">
            <a:avLst/>
          </a:prstGeom>
        </p:spPr>
      </p:pic>
    </p:spTree>
    <p:extLst>
      <p:ext uri="{BB962C8B-B14F-4D97-AF65-F5344CB8AC3E}">
        <p14:creationId xmlns:p14="http://schemas.microsoft.com/office/powerpoint/2010/main" val="2691343548"/>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3_MainContentSlideMaster">
  <a:themeElements>
    <a:clrScheme name="Custom 13">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B9FDA032-B3B1-4FDF-8A44-9303BC60C7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8865</TotalTime>
  <Words>2699</Words>
  <Application>Microsoft Office PowerPoint</Application>
  <PresentationFormat>Widescreen</PresentationFormat>
  <Paragraphs>317</Paragraphs>
  <Slides>32</Slides>
  <Notes>32</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32</vt:i4>
      </vt:variant>
    </vt:vector>
  </HeadingPairs>
  <TitlesOfParts>
    <vt:vector size="40" baseType="lpstr">
      <vt:lpstr>Arial</vt:lpstr>
      <vt:lpstr>Calibri</vt:lpstr>
      <vt:lpstr>Cambria Math</vt:lpstr>
      <vt:lpstr>Gill Sans MT</vt:lpstr>
      <vt:lpstr>Wingdings 2</vt:lpstr>
      <vt:lpstr>Dividend</vt:lpstr>
      <vt:lpstr>3_MainContentSlideMaster</vt:lpstr>
      <vt:lpstr>Equation</vt:lpstr>
      <vt:lpstr>Advanced Corporate Finance (LL4554V/LL5554V/LLJ5554V/LL6554V) 4. valuing equity</vt:lpstr>
      <vt:lpstr>Valuing equity</vt:lpstr>
      <vt:lpstr>Terminology</vt:lpstr>
      <vt:lpstr>Terminology</vt:lpstr>
      <vt:lpstr>Terminology</vt:lpstr>
      <vt:lpstr>Terminology</vt:lpstr>
      <vt:lpstr>Terminology</vt:lpstr>
      <vt:lpstr>Terminology</vt:lpstr>
      <vt:lpstr>Terminology</vt:lpstr>
      <vt:lpstr>How stocks are traded</vt:lpstr>
      <vt:lpstr>How stocks are traded</vt:lpstr>
      <vt:lpstr>How stocks are traded</vt:lpstr>
      <vt:lpstr>Valuation by comparables</vt:lpstr>
      <vt:lpstr>Valuation by fundamentals</vt:lpstr>
      <vt:lpstr>PV Formula to Value a Bond</vt:lpstr>
      <vt:lpstr>Valuation by fundamentals</vt:lpstr>
      <vt:lpstr>Valuation by fundamentals</vt:lpstr>
      <vt:lpstr>Valuation by fundamentals</vt:lpstr>
      <vt:lpstr>Valuation by fundamentals</vt:lpstr>
      <vt:lpstr>Valuation by fundamentals</vt:lpstr>
      <vt:lpstr>Valuation by fundamentals</vt:lpstr>
      <vt:lpstr>Valuation by fundamentals</vt:lpstr>
      <vt:lpstr>Valuation Based on Free Cash Flow</vt:lpstr>
      <vt:lpstr>Valuation Based on Free Cash Flow</vt:lpstr>
      <vt:lpstr>Valuation Based on Free Cash Flow</vt:lpstr>
      <vt:lpstr>Valuation Based on Free Cash Flow</vt:lpstr>
      <vt:lpstr>Legal applications</vt:lpstr>
      <vt:lpstr>SEMINAR QUESTIONs</vt:lpstr>
      <vt:lpstr>SEMINAR QUESTIONS</vt:lpstr>
      <vt:lpstr>SEMINAR QUESTIONS (OPTIONAL)</vt:lpstr>
      <vt:lpstr>SEMINAR QUESTIONS (OPTIONAL)</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2: FOUNDATIONS OF COMPANY LAW (PART I)</dc:title>
  <dc:creator>Khoo Chian Yian Kenneth</dc:creator>
  <cp:lastModifiedBy>Kenneth Khoo</cp:lastModifiedBy>
  <cp:revision>540</cp:revision>
  <dcterms:created xsi:type="dcterms:W3CDTF">2020-08-16T02:59:54Z</dcterms:created>
  <dcterms:modified xsi:type="dcterms:W3CDTF">2026-01-29T00:37:42Z</dcterms:modified>
</cp:coreProperties>
</file>