
<file path=[Content_Types].xml><?xml version="1.0" encoding="utf-8"?>
<Types xmlns="http://schemas.openxmlformats.org/package/2006/content-types">
  <Default Extension="bin" ContentType="application/vnd.openxmlformats-officedocument.oleObject"/>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 id="2147483842" r:id="rId2"/>
  </p:sldMasterIdLst>
  <p:notesMasterIdLst>
    <p:notesMasterId r:id="rId30"/>
  </p:notesMasterIdLst>
  <p:sldIdLst>
    <p:sldId id="256" r:id="rId3"/>
    <p:sldId id="339" r:id="rId4"/>
    <p:sldId id="1737" r:id="rId5"/>
    <p:sldId id="1671" r:id="rId6"/>
    <p:sldId id="1717" r:id="rId7"/>
    <p:sldId id="1672" r:id="rId8"/>
    <p:sldId id="1738" r:id="rId9"/>
    <p:sldId id="1739" r:id="rId10"/>
    <p:sldId id="1673" r:id="rId11"/>
    <p:sldId id="1740" r:id="rId12"/>
    <p:sldId id="1741" r:id="rId13"/>
    <p:sldId id="1744" r:id="rId14"/>
    <p:sldId id="1743" r:id="rId15"/>
    <p:sldId id="1745" r:id="rId16"/>
    <p:sldId id="1719" r:id="rId17"/>
    <p:sldId id="1746" r:id="rId18"/>
    <p:sldId id="1747" r:id="rId19"/>
    <p:sldId id="1748" r:id="rId20"/>
    <p:sldId id="1749" r:id="rId21"/>
    <p:sldId id="1750" r:id="rId22"/>
    <p:sldId id="1751" r:id="rId23"/>
    <p:sldId id="1752" r:id="rId24"/>
    <p:sldId id="1753" r:id="rId25"/>
    <p:sldId id="1754" r:id="rId26"/>
    <p:sldId id="1755" r:id="rId27"/>
    <p:sldId id="1756" r:id="rId28"/>
    <p:sldId id="337"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86093" autoAdjust="0"/>
  </p:normalViewPr>
  <p:slideViewPr>
    <p:cSldViewPr snapToGrid="0">
      <p:cViewPr varScale="1">
        <p:scale>
          <a:sx n="97" d="100"/>
          <a:sy n="97" d="100"/>
        </p:scale>
        <p:origin x="100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2/5/2026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FE656-8B0F-1CAE-242C-E51C09DCC1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257A8E-A9F1-CE8C-CB58-7285E64485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729400-247C-1DA7-F799-A5F5AAD634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7C4CEA-003D-48B6-7521-17056D73EFF9}"/>
              </a:ext>
            </a:extLst>
          </p:cNvPr>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747375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CE7BC-4458-5C1E-4F6F-FAFD66FAB5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56E6A-51DF-3FB8-0BE3-141C733905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DF21B9-6B42-6C50-0180-E38B40AD93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A1DA10-1B74-02E9-ED44-5308B6639A97}"/>
              </a:ext>
            </a:extLst>
          </p:cNvPr>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4273724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4AA3F-5EB3-6BF7-AB90-458EC1F816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E0065A-3052-553F-CD63-2B32DCE8E1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C34466-0254-6B9C-291A-222F70FB1652}"/>
              </a:ext>
            </a:extLst>
          </p:cNvPr>
          <p:cNvSpPr>
            <a:spLocks noGrp="1"/>
          </p:cNvSpPr>
          <p:nvPr>
            <p:ph type="body" idx="1"/>
          </p:nvPr>
        </p:nvSpPr>
        <p:spPr/>
        <p:txBody>
          <a:bodyPr/>
          <a:lstStyle/>
          <a:p>
            <a:r>
              <a:rPr lang="en-US" dirty="0"/>
              <a:t>We will go through 4 pitfalls.</a:t>
            </a:r>
          </a:p>
        </p:txBody>
      </p:sp>
      <p:sp>
        <p:nvSpPr>
          <p:cNvPr id="4" name="Slide Number Placeholder 3">
            <a:extLst>
              <a:ext uri="{FF2B5EF4-FFF2-40B4-BE49-F238E27FC236}">
                <a16:creationId xmlns:a16="http://schemas.microsoft.com/office/drawing/2014/main" id="{3567C43E-8FE3-279B-7A1B-B5AAF828650F}"/>
              </a:ext>
            </a:extLst>
          </p:cNvPr>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632745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EB8A1-39AE-7292-2C31-26BE8CEF6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BC9865-5E3C-3292-26CC-8B65B692DF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11F1BE-C57A-4620-5406-5A276E6C3D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55E433-3265-5074-D910-6ACE42BECB5B}"/>
              </a:ext>
            </a:extLst>
          </p:cNvPr>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40531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1A6C4-E696-61EC-2118-85CCEA5395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92F85A-4F0E-F1FB-49AE-72EF2CAAF1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F8594A-3B46-E742-5BC6-32754781DE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DAC799-2745-9DC5-0A1A-BE89F38F127B}"/>
              </a:ext>
            </a:extLst>
          </p:cNvPr>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1320417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02D00-A787-2459-5C4E-E82868AA28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C8B01-3348-BB2F-C3D8-C4BD0FB25E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07B351-7A3B-8017-CCEB-1CB39F9953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8ECEA4-D1FE-BFA1-A8E6-655CC872AB4A}"/>
              </a:ext>
            </a:extLst>
          </p:cNvPr>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1382208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2E91E-38F1-62F2-2591-189DFFF613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F622B-3815-5B63-A82A-BF13870575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6E0138-968D-82D2-D24B-C5E22E21F3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3F8E62-6585-9B45-5722-232E1F432415}"/>
              </a:ext>
            </a:extLst>
          </p:cNvPr>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1541306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F1B23-3BFA-85C8-E591-6DFB0FACF0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DC4EDD-3E6C-23D8-8EF2-CFDCCC52D2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9E5CDD-156A-A795-0AC2-4ACFF18612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8C700A-8EAD-2F19-F4F5-0A322994082D}"/>
              </a:ext>
            </a:extLst>
          </p:cNvPr>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34257926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BE792-B2F8-ABA5-2536-B5B3E3D37D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ADFE7-F3CE-4A99-A023-F396AB18DD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1E0ADA-2364-4B08-C6BA-FDDD9D4AF0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A02989-C8DE-F3EC-1734-B00912F52231}"/>
              </a:ext>
            </a:extLst>
          </p:cNvPr>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964861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F4F66-951A-E008-168C-760AACC82C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E44DE7-5388-FF9E-DCB4-67A5C53EF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D81CE0-25C5-C0D0-264E-BFB1AFB7FC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C209D5-CA47-07D8-A293-09E2EB35D629}"/>
              </a:ext>
            </a:extLst>
          </p:cNvPr>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8322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9A4D0-24FF-3502-3BD3-5CC99B076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3C58BC-CF44-BCAE-90FB-35A4A31215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12FA35-E4ED-D807-F6D8-A16BB44A56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74628B-3FB6-A2E4-C187-BA78F0934F18}"/>
              </a:ext>
            </a:extLst>
          </p:cNvPr>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843912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5F249-52BD-F63A-B429-DDB607EE2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004441-900C-76FD-D267-CE3BE81D70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DAE29D-1F63-2478-7E1F-AF9409A7EB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016926-6789-911B-A598-AB0F6DC285B1}"/>
              </a:ext>
            </a:extLst>
          </p:cNvPr>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1576163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6D790-C476-37DB-623D-E6EC47BA79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40A3EF-06E3-BD70-DD76-8F32E954F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6C7170-241C-AD8C-10EA-CA29D77B4A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1019C5-A310-31FB-0FEB-3F1EB92B7265}"/>
              </a:ext>
            </a:extLst>
          </p:cNvPr>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12827671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D8D3F-3840-FBF2-A569-9FCA269ED3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6ECD55-0DF2-B6C0-8FA5-EFF4F53535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70A836-6195-E3F0-AE9E-1AC223A90B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07721F-58B9-4CEA-DEEC-D0764962AD8D}"/>
              </a:ext>
            </a:extLst>
          </p:cNvPr>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6771552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9C085-1F58-041B-3481-39F8F3E177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0B044A-021F-20BB-EBC7-8C20C2AD1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9C536E-04B2-8351-4035-6EB209CA35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0531DE-DA08-4495-D180-CAD5BAD065DA}"/>
              </a:ext>
            </a:extLst>
          </p:cNvPr>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4004856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9B666-B643-1292-B2AE-0A601AAFFC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4EF932-D6CE-AD11-5DA0-ED1F5EE0D3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84366C-B6D1-5518-5081-E892386700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7CA031-F4FB-823D-2A0F-1F8FA966B88E}"/>
              </a:ext>
            </a:extLst>
          </p:cNvPr>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8942589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5CF07-BDE9-15BA-6489-EF4E06600D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0A368-C78B-0EDE-351F-045CD0A11E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E6098C-BFA4-5BEB-DE15-A349197A8F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4F4BFF-E8F3-8BAF-88B7-E0F4F7F92678}"/>
              </a:ext>
            </a:extLst>
          </p:cNvPr>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1048162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C15C4-06FD-5112-CB48-25F62F8FA0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6970FF-B870-362C-BAD8-156ACBC4C1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EBD325-7634-9D36-1D78-0749E418D6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04A779-FAC3-E8E0-504E-876B9A45A3A2}"/>
              </a:ext>
            </a:extLst>
          </p:cNvPr>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3157348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B9CB6-D99E-FB4A-E7CC-8F3043201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A303E-8CDA-D63E-F1CC-33BE114783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87BCE-5C27-6E47-EEC2-CA2FBE307C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918B0C-B568-C5CD-A2ED-AFBAF17B8EEB}"/>
              </a:ext>
            </a:extLst>
          </p:cNvPr>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1140398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F714-D7C8-D6A8-2FBB-8A5E819F1F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571584-ACE6-F489-05DE-207F3C1378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B25D33-FBA1-FEC0-7055-20CEEBBD11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7A0EA7-0CE7-93A3-A8AC-3A5B5615AED1}"/>
              </a:ext>
            </a:extLst>
          </p:cNvPr>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3856250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F11E1-6C09-7957-F9E4-9378479B5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C8528-4656-DC0D-A00B-EECB0E81C2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4C4AED-D8DC-A2E8-207F-35295CE0D8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E12CA9-AD19-896E-8750-913202FE1976}"/>
              </a:ext>
            </a:extLst>
          </p:cNvPr>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3430364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844E5-9CC3-76AA-27D0-8BE782C561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ADA53C-E784-4130-32DE-950B6EE1AC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5601D9-138F-5776-E2F4-B62C215D01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152C71-BF0D-2F78-465B-414A875D146D}"/>
              </a:ext>
            </a:extLst>
          </p:cNvPr>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3887188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1707A-C22A-0104-37CA-9F1205531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06D7B7-0007-A52B-EEB5-9907F34A99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CC452D-AF99-02F1-188F-92349C2740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C6408B-0D6F-8D6A-EACF-5C6789C2AC3E}"/>
              </a:ext>
            </a:extLst>
          </p:cNvPr>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877239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FA258-08C8-2164-28EF-824FE89BE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9C6605-45E0-D8CD-D2D9-2DED905ADC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15F66-9140-79F9-83D4-02D853569F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766392-DCDB-5FD6-C863-276093518C84}"/>
              </a:ext>
            </a:extLst>
          </p:cNvPr>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126744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2/5/2026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2/5/2026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8342205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996726705"/>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4343400"/>
            <a:ext cx="112776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2D4455DD-B128-CECB-404F-2A75BE70BFFF}"/>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79309574-D610-BFFB-5373-96999640699F}"/>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72352219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5435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299200" y="1280160"/>
            <a:ext cx="5435600"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68583DF4-3680-1BFA-EEF3-AB9E3536D2C7}"/>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D1776C0A-7638-5444-47F7-AC1D483DCB49}"/>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92096997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80161"/>
            <a:ext cx="7721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8557403" y="1280160"/>
            <a:ext cx="3177396"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C7C4A88E-C6C1-9C26-54D3-56A7322E0B94}"/>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4774A48E-4907-6467-DBA3-7082350CDF85}"/>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00529195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1" y="4343400"/>
            <a:ext cx="77216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8534400" y="4343400"/>
            <a:ext cx="32004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440D52BF-78D2-BC33-D8BC-6EC31F5A606D}"/>
              </a:ext>
            </a:extLst>
          </p:cNvPr>
          <p:cNvSpPr>
            <a:spLocks noGrp="1"/>
          </p:cNvSpPr>
          <p:nvPr>
            <p:ph type="body" sz="quarter" idx="16"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AE400176-E509-870D-D3BF-2E071B2553D4}"/>
              </a:ext>
            </a:extLst>
          </p:cNvPr>
          <p:cNvSpPr>
            <a:spLocks noGrp="1"/>
          </p:cNvSpPr>
          <p:nvPr>
            <p:ph type="body" sz="quarter" idx="17"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0168803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2070496"/>
            <a:ext cx="112776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457200" y="2900944"/>
            <a:ext cx="112776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457200" y="3755354"/>
            <a:ext cx="112776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457200" y="4635164"/>
            <a:ext cx="112776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457200" y="5514976"/>
            <a:ext cx="112776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9EC53C63-EC17-7106-362C-B3EB75D4B5FA}"/>
              </a:ext>
            </a:extLst>
          </p:cNvPr>
          <p:cNvSpPr>
            <a:spLocks noGrp="1"/>
          </p:cNvSpPr>
          <p:nvPr>
            <p:ph type="body" sz="quarter" idx="19"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62AAB954-99EB-E7CF-6444-CABDCDE5BC77}"/>
              </a:ext>
            </a:extLst>
          </p:cNvPr>
          <p:cNvSpPr>
            <a:spLocks noGrp="1"/>
          </p:cNvSpPr>
          <p:nvPr>
            <p:ph type="body" sz="quarter" idx="20"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1211821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grpSp>
        <p:nvGrpSpPr>
          <p:cNvPr id="4" name="MGH Shape">
            <a:extLst>
              <a:ext uri="{FF2B5EF4-FFF2-40B4-BE49-F238E27FC236}">
                <a16:creationId xmlns:a16="http://schemas.microsoft.com/office/drawing/2014/main" id="{7270E885-EF49-1A67-8A6F-D8E31640E4E3}"/>
              </a:ext>
              <a:ext uri="{C183D7F6-B498-43B3-948B-1728B52AA6E4}">
                <adec:decorative xmlns:adec="http://schemas.microsoft.com/office/drawing/2017/decorative" val="1"/>
              </a:ext>
            </a:extLst>
          </p:cNvPr>
          <p:cNvGrpSpPr/>
          <p:nvPr userDrawn="1"/>
        </p:nvGrpSpPr>
        <p:grpSpPr>
          <a:xfrm>
            <a:off x="8830323" y="1"/>
            <a:ext cx="3361677" cy="6623843"/>
            <a:chOff x="3491346" y="0"/>
            <a:chExt cx="2508933" cy="6367263"/>
          </a:xfrm>
        </p:grpSpPr>
        <p:sp>
          <p:nvSpPr>
            <p:cNvPr id="7" name="Freeform 11">
              <a:extLst>
                <a:ext uri="{FF2B5EF4-FFF2-40B4-BE49-F238E27FC236}">
                  <a16:creationId xmlns:a16="http://schemas.microsoft.com/office/drawing/2014/main" id="{1527B357-5D9A-BEAB-AA19-315A33642D17}"/>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8" name="Freeform 12">
              <a:extLst>
                <a:ext uri="{FF2B5EF4-FFF2-40B4-BE49-F238E27FC236}">
                  <a16:creationId xmlns:a16="http://schemas.microsoft.com/office/drawing/2014/main" id="{13789522-1B9E-0A06-3374-29C8718672C2}"/>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9" name="Freeform 13">
              <a:extLst>
                <a:ext uri="{FF2B5EF4-FFF2-40B4-BE49-F238E27FC236}">
                  <a16:creationId xmlns:a16="http://schemas.microsoft.com/office/drawing/2014/main" id="{2F359338-0AA2-A49E-B0A1-A042CE3D667B}"/>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grpSp>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092080159"/>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4567933" y="418392"/>
            <a:ext cx="3056137"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6949" y="1005698"/>
            <a:ext cx="3258105" cy="2443579"/>
          </a:xfrm>
          <a:prstGeom prst="rect">
            <a:avLst/>
          </a:prstGeom>
        </p:spPr>
      </p:pic>
      <p:sp>
        <p:nvSpPr>
          <p:cNvPr id="9" name="MGH Tagline">
            <a:extLst>
              <a:ext uri="{FF2B5EF4-FFF2-40B4-BE49-F238E27FC236}">
                <a16:creationId xmlns:a16="http://schemas.microsoft.com/office/drawing/2014/main" id="{F040BF5C-A78D-440C-93DF-72F3F641F3F1}"/>
              </a:ext>
            </a:extLst>
          </p:cNvPr>
          <p:cNvSpPr txBox="1"/>
          <p:nvPr userDrawn="1"/>
        </p:nvSpPr>
        <p:spPr>
          <a:xfrm>
            <a:off x="2307662" y="3796683"/>
            <a:ext cx="7576677"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4358781" y="5329121"/>
            <a:ext cx="347444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
        <p:nvSpPr>
          <p:cNvPr id="5" name="Content Placeholder 4">
            <a:extLst>
              <a:ext uri="{FF2B5EF4-FFF2-40B4-BE49-F238E27FC236}">
                <a16:creationId xmlns:a16="http://schemas.microsoft.com/office/drawing/2014/main" id="{F91892E2-935E-4CF8-A8C9-889BC59AE0FF}"/>
              </a:ext>
            </a:extLst>
          </p:cNvPr>
          <p:cNvSpPr>
            <a:spLocks noGrp="1"/>
          </p:cNvSpPr>
          <p:nvPr>
            <p:ph sz="quarter" idx="10"/>
          </p:nvPr>
        </p:nvSpPr>
        <p:spPr>
          <a:xfrm>
            <a:off x="245533" y="6551614"/>
            <a:ext cx="11745384" cy="1793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7664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2/5/2026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2/5/2026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2/5/2026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457200" y="136257"/>
            <a:ext cx="112776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457200" y="1273877"/>
            <a:ext cx="112776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11501883" y="6673531"/>
            <a:ext cx="474453" cy="161396"/>
          </a:xfrm>
          <a:prstGeom prst="rect">
            <a:avLst/>
          </a:prstGeom>
        </p:spPr>
        <p:txBody>
          <a:bodyPr vert="horz" lIns="45720" tIns="45720" rIns="45720" bIns="45720" rtlCol="0" anchor="ctr"/>
          <a:lstStyle>
            <a:lvl1pPr algn="r">
              <a:defRPr sz="800">
                <a:solidFill>
                  <a:schemeClr val="tx1"/>
                </a:solidFill>
              </a:defRPr>
            </a:lvl1pPr>
          </a:lstStyle>
          <a:p>
            <a:fld id="{68151E55-6873-49E2-B8D5-2F265E6F1973}" type="slidenum">
              <a:rPr lang="en-US" smtClean="0"/>
              <a:pPr/>
              <a:t>‹#›</a:t>
            </a:fld>
            <a:endParaRPr lang="en-US" dirty="0"/>
          </a:p>
        </p:txBody>
      </p:sp>
      <p:sp>
        <p:nvSpPr>
          <p:cNvPr id="2" name="Short Copyright">
            <a:extLst>
              <a:ext uri="{FF2B5EF4-FFF2-40B4-BE49-F238E27FC236}">
                <a16:creationId xmlns:a16="http://schemas.microsoft.com/office/drawing/2014/main" id="{286672F0-EFBD-F477-833D-074BA85D520A}"/>
              </a:ext>
            </a:extLst>
          </p:cNvPr>
          <p:cNvSpPr txBox="1"/>
          <p:nvPr userDrawn="1"/>
        </p:nvSpPr>
        <p:spPr>
          <a:xfrm>
            <a:off x="287544" y="6619890"/>
            <a:ext cx="1644771"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Tree>
    <p:extLst>
      <p:ext uri="{BB962C8B-B14F-4D97-AF65-F5344CB8AC3E}">
        <p14:creationId xmlns:p14="http://schemas.microsoft.com/office/powerpoint/2010/main" val="3683504877"/>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Lst>
  <p:hf hdr="0" dt="0"/>
  <p:txStyles>
    <p:titleStyle>
      <a:lvl1pPr algn="ctr" defTabSz="914400" rtl="0" eaLnBrk="1" latinLnBrk="0" hangingPunct="1">
        <a:lnSpc>
          <a:spcPct val="10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1.wmf"/><Relationship Id="rId5" Type="http://schemas.openxmlformats.org/officeDocument/2006/relationships/oleObject" Target="../embeddings/oleObject4.bin"/><Relationship Id="rId4" Type="http://schemas.openxmlformats.org/officeDocument/2006/relationships/image" Target="../media/image10.wmf"/></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Advanced Corporate Finance (LL4554V/LL5554V/LLJ5554V/LL6554V)</a:t>
            </a:r>
            <a:br>
              <a:rPr lang="en-US" sz="2800" dirty="0">
                <a:solidFill>
                  <a:srgbClr val="FFFFFF"/>
                </a:solidFill>
              </a:rPr>
            </a:br>
            <a:r>
              <a:rPr lang="en-US" sz="2800" dirty="0">
                <a:solidFill>
                  <a:srgbClr val="FFFFFF"/>
                </a:solidFill>
              </a:rPr>
              <a:t>5. investment criteria</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F126B-905E-4CC4-62A4-1C4C7BEA80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628003-445A-6F93-B411-AF0C0827BA53}"/>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Internal rate of return</a:t>
            </a:r>
          </a:p>
        </p:txBody>
      </p:sp>
      <p:sp>
        <p:nvSpPr>
          <p:cNvPr id="4" name="Slide Number Placeholder 3">
            <a:extLst>
              <a:ext uri="{FF2B5EF4-FFF2-40B4-BE49-F238E27FC236}">
                <a16:creationId xmlns:a16="http://schemas.microsoft.com/office/drawing/2014/main" id="{70EFA7BB-B570-9106-BBE5-6BE2846BCF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10</a:t>
            </a:fld>
            <a:endParaRPr lang="en-US" dirty="0"/>
          </a:p>
        </p:txBody>
      </p:sp>
      <p:sp>
        <p:nvSpPr>
          <p:cNvPr id="10" name="Content Placeholder 2">
            <a:extLst>
              <a:ext uri="{FF2B5EF4-FFF2-40B4-BE49-F238E27FC236}">
                <a16:creationId xmlns:a16="http://schemas.microsoft.com/office/drawing/2014/main" id="{82C63E5F-390D-7EC7-65A1-E7A2F583C1E8}"/>
              </a:ext>
            </a:extLst>
          </p:cNvPr>
          <p:cNvSpPr>
            <a:spLocks noGrp="1"/>
          </p:cNvSpPr>
          <p:nvPr>
            <p:ph sz="half" idx="1"/>
          </p:nvPr>
        </p:nvSpPr>
        <p:spPr>
          <a:xfrm>
            <a:off x="327664" y="1493610"/>
            <a:ext cx="11362010" cy="2241046"/>
          </a:xfrm>
        </p:spPr>
        <p:txBody>
          <a:bodyPr vert="horz" lIns="91440" tIns="45720" rIns="91440" bIns="45720" rtlCol="0" anchor="ctr">
            <a:noAutofit/>
          </a:bodyPr>
          <a:lstStyle/>
          <a:p>
            <a:r>
              <a:rPr lang="en-US" sz="2000" b="1" dirty="0"/>
              <a:t>Example</a:t>
            </a:r>
            <a:r>
              <a:rPr lang="en-US" sz="2000" dirty="0"/>
              <a:t>:</a:t>
            </a:r>
          </a:p>
          <a:p>
            <a:pPr lvl="1"/>
            <a:r>
              <a:rPr lang="en-US" sz="1800" dirty="0"/>
              <a:t>You can purchase a turbo-powered machine tool gadget for $4,000. The investment will generate $2,000 and $4,000 in cash flows for 2 years, respectively. What is the IRR on this investment?</a:t>
            </a:r>
          </a:p>
        </p:txBody>
      </p:sp>
      <p:sp>
        <p:nvSpPr>
          <p:cNvPr id="3" name="TextBox 2">
            <a:extLst>
              <a:ext uri="{FF2B5EF4-FFF2-40B4-BE49-F238E27FC236}">
                <a16:creationId xmlns:a16="http://schemas.microsoft.com/office/drawing/2014/main" id="{AB7BC795-95E2-9AF1-5113-EBCE04E3EE4E}"/>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graphicFrame>
        <p:nvGraphicFramePr>
          <p:cNvPr id="5" name="Object 4">
            <a:extLst>
              <a:ext uri="{FF2B5EF4-FFF2-40B4-BE49-F238E27FC236}">
                <a16:creationId xmlns:a16="http://schemas.microsoft.com/office/drawing/2014/main" id="{23055062-8840-1489-8344-35819B2404E8}"/>
              </a:ext>
            </a:extLst>
          </p:cNvPr>
          <p:cNvGraphicFramePr>
            <a:graphicFrameLocks noChangeAspect="1"/>
          </p:cNvGraphicFramePr>
          <p:nvPr>
            <p:extLst>
              <p:ext uri="{D42A27DB-BD31-4B8C-83A1-F6EECF244321}">
                <p14:modId xmlns:p14="http://schemas.microsoft.com/office/powerpoint/2010/main" val="2746037130"/>
              </p:ext>
            </p:extLst>
          </p:nvPr>
        </p:nvGraphicFramePr>
        <p:xfrm>
          <a:off x="4105524" y="3372897"/>
          <a:ext cx="3683000" cy="889000"/>
        </p:xfrm>
        <a:graphic>
          <a:graphicData uri="http://schemas.openxmlformats.org/presentationml/2006/ole">
            <mc:AlternateContent xmlns:mc="http://schemas.openxmlformats.org/markup-compatibility/2006">
              <mc:Choice xmlns:v="urn:schemas-microsoft-com:vml" Requires="v">
                <p:oleObj name="Equation" r:id="rId3" imgW="3682800" imgH="888840" progId="Equation.DSMT4">
                  <p:embed/>
                </p:oleObj>
              </mc:Choice>
              <mc:Fallback>
                <p:oleObj name="Equation" r:id="rId3" imgW="3682800" imgH="888840" progId="Equation.DSMT4">
                  <p:embed/>
                  <p:pic>
                    <p:nvPicPr>
                      <p:cNvPr id="8" name="Object 7">
                        <a:extLst>
                          <a:ext uri="{FF2B5EF4-FFF2-40B4-BE49-F238E27FC236}">
                            <a16:creationId xmlns:a16="http://schemas.microsoft.com/office/drawing/2014/main" id="{639B64A0-EF2E-FE6E-D138-24C86C094B4D}"/>
                          </a:ext>
                        </a:extLst>
                      </p:cNvPr>
                      <p:cNvPicPr/>
                      <p:nvPr/>
                    </p:nvPicPr>
                    <p:blipFill>
                      <a:blip r:embed="rId4"/>
                      <a:stretch>
                        <a:fillRect/>
                      </a:stretch>
                    </p:blipFill>
                    <p:spPr>
                      <a:xfrm>
                        <a:off x="4105524" y="3372897"/>
                        <a:ext cx="3683000" cy="8890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9416FDFE-1BF6-86CB-5257-3C1083FEC76A}"/>
              </a:ext>
            </a:extLst>
          </p:cNvPr>
          <p:cNvGraphicFramePr>
            <a:graphicFrameLocks noChangeAspect="1"/>
          </p:cNvGraphicFramePr>
          <p:nvPr>
            <p:extLst>
              <p:ext uri="{D42A27DB-BD31-4B8C-83A1-F6EECF244321}">
                <p14:modId xmlns:p14="http://schemas.microsoft.com/office/powerpoint/2010/main" val="3642057420"/>
              </p:ext>
            </p:extLst>
          </p:nvPr>
        </p:nvGraphicFramePr>
        <p:xfrm>
          <a:off x="3517276" y="4467590"/>
          <a:ext cx="5435600" cy="876300"/>
        </p:xfrm>
        <a:graphic>
          <a:graphicData uri="http://schemas.openxmlformats.org/presentationml/2006/ole">
            <mc:AlternateContent xmlns:mc="http://schemas.openxmlformats.org/markup-compatibility/2006">
              <mc:Choice xmlns:v="urn:schemas-microsoft-com:vml" Requires="v">
                <p:oleObj name="Equation" r:id="rId5" imgW="5435280" imgH="876240" progId="Equation.DSMT4">
                  <p:embed/>
                </p:oleObj>
              </mc:Choice>
              <mc:Fallback>
                <p:oleObj name="Equation" r:id="rId5" imgW="5435280" imgH="876240" progId="Equation.DSMT4">
                  <p:embed/>
                  <p:pic>
                    <p:nvPicPr>
                      <p:cNvPr id="3" name="Object 2">
                        <a:extLst>
                          <a:ext uri="{FF2B5EF4-FFF2-40B4-BE49-F238E27FC236}">
                            <a16:creationId xmlns:a16="http://schemas.microsoft.com/office/drawing/2014/main" id="{AC4C6D98-5C2A-6507-43E9-7AA9B68A056A}"/>
                          </a:ext>
                        </a:extLst>
                      </p:cNvPr>
                      <p:cNvPicPr/>
                      <p:nvPr/>
                    </p:nvPicPr>
                    <p:blipFill>
                      <a:blip r:embed="rId6"/>
                      <a:stretch>
                        <a:fillRect/>
                      </a:stretch>
                    </p:blipFill>
                    <p:spPr>
                      <a:xfrm>
                        <a:off x="3517276" y="4467590"/>
                        <a:ext cx="5435600" cy="8763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A0734F4E-FE88-5991-7708-8BFF7327F776}"/>
              </a:ext>
            </a:extLst>
          </p:cNvPr>
          <p:cNvGraphicFramePr>
            <a:graphicFrameLocks noChangeAspect="1"/>
          </p:cNvGraphicFramePr>
          <p:nvPr>
            <p:extLst>
              <p:ext uri="{D42A27DB-BD31-4B8C-83A1-F6EECF244321}">
                <p14:modId xmlns:p14="http://schemas.microsoft.com/office/powerpoint/2010/main" val="3794871933"/>
              </p:ext>
            </p:extLst>
          </p:nvPr>
        </p:nvGraphicFramePr>
        <p:xfrm>
          <a:off x="5301626" y="5701784"/>
          <a:ext cx="1866900" cy="279400"/>
        </p:xfrm>
        <a:graphic>
          <a:graphicData uri="http://schemas.openxmlformats.org/presentationml/2006/ole">
            <mc:AlternateContent xmlns:mc="http://schemas.openxmlformats.org/markup-compatibility/2006">
              <mc:Choice xmlns:v="urn:schemas-microsoft-com:vml" Requires="v">
                <p:oleObj name="Equation" r:id="rId7" imgW="1866600" imgH="279360" progId="Equation.DSMT4">
                  <p:embed/>
                </p:oleObj>
              </mc:Choice>
              <mc:Fallback>
                <p:oleObj name="Equation" r:id="rId7" imgW="1866600" imgH="279360" progId="Equation.DSMT4">
                  <p:embed/>
                  <p:pic>
                    <p:nvPicPr>
                      <p:cNvPr id="4" name="Object 3">
                        <a:extLst>
                          <a:ext uri="{FF2B5EF4-FFF2-40B4-BE49-F238E27FC236}">
                            <a16:creationId xmlns:a16="http://schemas.microsoft.com/office/drawing/2014/main" id="{2C5E4B91-E306-C95E-5AFA-CBC25D3A6E28}"/>
                          </a:ext>
                        </a:extLst>
                      </p:cNvPr>
                      <p:cNvPicPr/>
                      <p:nvPr/>
                    </p:nvPicPr>
                    <p:blipFill>
                      <a:blip r:embed="rId8"/>
                      <a:stretch>
                        <a:fillRect/>
                      </a:stretch>
                    </p:blipFill>
                    <p:spPr>
                      <a:xfrm>
                        <a:off x="5301626" y="5701784"/>
                        <a:ext cx="1866900" cy="279400"/>
                      </a:xfrm>
                      <a:prstGeom prst="rect">
                        <a:avLst/>
                      </a:prstGeom>
                    </p:spPr>
                  </p:pic>
                </p:oleObj>
              </mc:Fallback>
            </mc:AlternateContent>
          </a:graphicData>
        </a:graphic>
      </p:graphicFrame>
    </p:spTree>
    <p:extLst>
      <p:ext uri="{BB962C8B-B14F-4D97-AF65-F5344CB8AC3E}">
        <p14:creationId xmlns:p14="http://schemas.microsoft.com/office/powerpoint/2010/main" val="4236687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EFC19-00B6-9325-CA53-BD2AAB8D63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0065E9-5769-FA16-BA8A-1D416DEBEE5C}"/>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Internal rate of return</a:t>
            </a:r>
          </a:p>
        </p:txBody>
      </p:sp>
      <p:sp>
        <p:nvSpPr>
          <p:cNvPr id="4" name="Slide Number Placeholder 3">
            <a:extLst>
              <a:ext uri="{FF2B5EF4-FFF2-40B4-BE49-F238E27FC236}">
                <a16:creationId xmlns:a16="http://schemas.microsoft.com/office/drawing/2014/main" id="{2DD23D34-5BBE-E139-5C5D-3C76FC861582}"/>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11</a:t>
            </a:fld>
            <a:endParaRPr lang="en-US" dirty="0"/>
          </a:p>
        </p:txBody>
      </p:sp>
      <p:sp>
        <p:nvSpPr>
          <p:cNvPr id="3" name="TextBox 2">
            <a:extLst>
              <a:ext uri="{FF2B5EF4-FFF2-40B4-BE49-F238E27FC236}">
                <a16:creationId xmlns:a16="http://schemas.microsoft.com/office/drawing/2014/main" id="{D718A1AA-D850-20BB-340E-37DC0577EF18}"/>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9" name="Picture 8" descr="A line graph of net present value in dollars versus discount rate plots a decreasing curve.">
            <a:extLst>
              <a:ext uri="{FF2B5EF4-FFF2-40B4-BE49-F238E27FC236}">
                <a16:creationId xmlns:a16="http://schemas.microsoft.com/office/drawing/2014/main" id="{E5760343-3F3B-38F2-DBC5-D31738578E8E}"/>
              </a:ext>
            </a:extLst>
          </p:cNvPr>
          <p:cNvPicPr>
            <a:picLocks noChangeAspect="1"/>
          </p:cNvPicPr>
          <p:nvPr/>
        </p:nvPicPr>
        <p:blipFill>
          <a:blip r:embed="rId3"/>
          <a:stretch>
            <a:fillRect/>
          </a:stretch>
        </p:blipFill>
        <p:spPr>
          <a:xfrm>
            <a:off x="3578369" y="2090706"/>
            <a:ext cx="5035262" cy="4423501"/>
          </a:xfrm>
          <a:prstGeom prst="rect">
            <a:avLst/>
          </a:prstGeom>
        </p:spPr>
      </p:pic>
    </p:spTree>
    <p:extLst>
      <p:ext uri="{BB962C8B-B14F-4D97-AF65-F5344CB8AC3E}">
        <p14:creationId xmlns:p14="http://schemas.microsoft.com/office/powerpoint/2010/main" val="3201024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951F9-CC34-F690-6F1A-B928DA0E2D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431A37-6C58-623E-947A-2CEEF16D3547}"/>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Internal rate of return</a:t>
            </a:r>
          </a:p>
        </p:txBody>
      </p:sp>
      <p:sp>
        <p:nvSpPr>
          <p:cNvPr id="4" name="Slide Number Placeholder 3">
            <a:extLst>
              <a:ext uri="{FF2B5EF4-FFF2-40B4-BE49-F238E27FC236}">
                <a16:creationId xmlns:a16="http://schemas.microsoft.com/office/drawing/2014/main" id="{AD948861-1F69-46B2-E3F5-4C846CFDCE1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12</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EFC5FE94-82AD-7958-66F1-15CF70665E00}"/>
                  </a:ext>
                </a:extLst>
              </p:cNvPr>
              <p:cNvSpPr>
                <a:spLocks noGrp="1"/>
              </p:cNvSpPr>
              <p:nvPr>
                <p:ph sz="half" idx="1"/>
              </p:nvPr>
            </p:nvSpPr>
            <p:spPr>
              <a:xfrm>
                <a:off x="322527" y="2054191"/>
                <a:ext cx="11362010" cy="2749617"/>
              </a:xfrm>
            </p:spPr>
            <p:txBody>
              <a:bodyPr vert="horz" lIns="91440" tIns="45720" rIns="91440" bIns="45720" rtlCol="0" anchor="ctr">
                <a:noAutofit/>
              </a:bodyPr>
              <a:lstStyle/>
              <a:p>
                <a:r>
                  <a:rPr lang="en-US" sz="2000" dirty="0"/>
                  <a:t>Unfortunately, the use of IRR has several pitfalls. </a:t>
                </a:r>
              </a:p>
              <a:p>
                <a:r>
                  <a:rPr lang="en-US" sz="2000" dirty="0"/>
                  <a:t>The first pitfall relates to whether the project involves lending or borrowing.</a:t>
                </a:r>
              </a:p>
              <a:p>
                <a:pPr lvl="1"/>
                <a:r>
                  <a:rPr lang="en-US" dirty="0"/>
                  <a:t>With some cash flows (as noted below), the NPV of the project increases as the discount rate </a:t>
                </a:r>
                <a14:m>
                  <m:oMath xmlns:m="http://schemas.openxmlformats.org/officeDocument/2006/math">
                    <m:r>
                      <a:rPr lang="en-US" i="1" dirty="0" smtClean="0">
                        <a:latin typeface="Cambria Math" panose="02040503050406030204" pitchFamily="18" charset="0"/>
                      </a:rPr>
                      <m:t>𝑟</m:t>
                    </m:r>
                  </m:oMath>
                </a14:m>
                <a:r>
                  <a:rPr lang="en-US" dirty="0"/>
                  <a:t> increases.</a:t>
                </a:r>
              </a:p>
              <a:p>
                <a:pPr lvl="1"/>
                <a:r>
                  <a:rPr lang="en-US" dirty="0"/>
                  <a:t>Why? When we lend money, we want a high rate of return; when we borrow money, we want a low rate of return.</a:t>
                </a:r>
              </a:p>
              <a:p>
                <a:pPr lvl="1"/>
                <a:r>
                  <a:rPr lang="en-US" dirty="0"/>
                  <a:t>This may be contrary to the normal relationship between NPV and discount rates.</a:t>
                </a:r>
              </a:p>
              <a:p>
                <a:r>
                  <a:rPr lang="en-US" dirty="0"/>
                  <a:t>In the example below, when we are initially paying out $1000, we are effectively lending money; but when we are initially receiving $1000, we are effectively borrowing money.</a:t>
                </a:r>
              </a:p>
              <a:p>
                <a:pPr lvl="1"/>
                <a:r>
                  <a:rPr lang="en-US" dirty="0"/>
                  <a:t>For a project that involves borrowing, the NPV is increasing rather than decreasing in the discount rate.</a:t>
                </a:r>
              </a:p>
            </p:txBody>
          </p:sp>
        </mc:Choice>
        <mc:Fallback xmlns="">
          <p:sp>
            <p:nvSpPr>
              <p:cNvPr id="10" name="Content Placeholder 2">
                <a:extLst>
                  <a:ext uri="{FF2B5EF4-FFF2-40B4-BE49-F238E27FC236}">
                    <a16:creationId xmlns:a16="http://schemas.microsoft.com/office/drawing/2014/main" id="{EFC5FE94-82AD-7958-66F1-15CF70665E00}"/>
                  </a:ext>
                </a:extLst>
              </p:cNvPr>
              <p:cNvSpPr>
                <a:spLocks noGrp="1" noRot="1" noChangeAspect="1" noMove="1" noResize="1" noEditPoints="1" noAdjustHandles="1" noChangeArrowheads="1" noChangeShapeType="1" noTextEdit="1"/>
              </p:cNvSpPr>
              <p:nvPr>
                <p:ph sz="half" idx="1"/>
              </p:nvPr>
            </p:nvSpPr>
            <p:spPr>
              <a:xfrm>
                <a:off x="322527" y="2054191"/>
                <a:ext cx="11362010" cy="2749617"/>
              </a:xfrm>
              <a:blipFill>
                <a:blip r:embed="rId3"/>
                <a:stretch>
                  <a:fillRect l="-322" t="-5543" b="-7317"/>
                </a:stretch>
              </a:blipFill>
            </p:spPr>
            <p:txBody>
              <a:bodyPr/>
              <a:lstStyle/>
              <a:p>
                <a:r>
                  <a:rPr lang="en-SG">
                    <a:noFill/>
                  </a:rPr>
                  <a:t> </a:t>
                </a:r>
              </a:p>
            </p:txBody>
          </p:sp>
        </mc:Fallback>
      </mc:AlternateContent>
      <p:sp>
        <p:nvSpPr>
          <p:cNvPr id="3" name="TextBox 2">
            <a:extLst>
              <a:ext uri="{FF2B5EF4-FFF2-40B4-BE49-F238E27FC236}">
                <a16:creationId xmlns:a16="http://schemas.microsoft.com/office/drawing/2014/main" id="{C070AE66-DEE3-00CA-CE94-B7E6629F3571}"/>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9" name="Picture 8">
            <a:extLst>
              <a:ext uri="{FF2B5EF4-FFF2-40B4-BE49-F238E27FC236}">
                <a16:creationId xmlns:a16="http://schemas.microsoft.com/office/drawing/2014/main" id="{9BDEB0FC-6C81-3E04-C1E1-8FDC432F80A6}"/>
              </a:ext>
            </a:extLst>
          </p:cNvPr>
          <p:cNvPicPr>
            <a:picLocks noChangeAspect="1"/>
          </p:cNvPicPr>
          <p:nvPr/>
        </p:nvPicPr>
        <p:blipFill>
          <a:blip r:embed="rId4"/>
          <a:stretch>
            <a:fillRect/>
          </a:stretch>
        </p:blipFill>
        <p:spPr>
          <a:xfrm>
            <a:off x="1960140" y="5142043"/>
            <a:ext cx="8086784" cy="1323985"/>
          </a:xfrm>
          <a:prstGeom prst="rect">
            <a:avLst/>
          </a:prstGeom>
        </p:spPr>
      </p:pic>
    </p:spTree>
    <p:extLst>
      <p:ext uri="{BB962C8B-B14F-4D97-AF65-F5344CB8AC3E}">
        <p14:creationId xmlns:p14="http://schemas.microsoft.com/office/powerpoint/2010/main" val="3797194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0FEA7-A56B-0C4E-901E-EFF94D4F89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7DFC4-F453-12C5-FEC7-2ADC0E00AA69}"/>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Internal rate of return</a:t>
            </a:r>
          </a:p>
        </p:txBody>
      </p:sp>
      <p:sp>
        <p:nvSpPr>
          <p:cNvPr id="4" name="Slide Number Placeholder 3">
            <a:extLst>
              <a:ext uri="{FF2B5EF4-FFF2-40B4-BE49-F238E27FC236}">
                <a16:creationId xmlns:a16="http://schemas.microsoft.com/office/drawing/2014/main" id="{331DC21C-3BF0-0A08-FC37-5AFD09144D5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13</a:t>
            </a:fld>
            <a:endParaRPr lang="en-US" dirty="0"/>
          </a:p>
        </p:txBody>
      </p:sp>
      <p:sp>
        <p:nvSpPr>
          <p:cNvPr id="10" name="Content Placeholder 2">
            <a:extLst>
              <a:ext uri="{FF2B5EF4-FFF2-40B4-BE49-F238E27FC236}">
                <a16:creationId xmlns:a16="http://schemas.microsoft.com/office/drawing/2014/main" id="{D824AD90-DE7A-C6A2-F34F-4E7133506C6D}"/>
              </a:ext>
            </a:extLst>
          </p:cNvPr>
          <p:cNvSpPr>
            <a:spLocks noGrp="1"/>
          </p:cNvSpPr>
          <p:nvPr>
            <p:ph sz="half" idx="1"/>
          </p:nvPr>
        </p:nvSpPr>
        <p:spPr>
          <a:xfrm>
            <a:off x="322527" y="2054192"/>
            <a:ext cx="11362010" cy="1194608"/>
          </a:xfrm>
        </p:spPr>
        <p:txBody>
          <a:bodyPr vert="horz" lIns="91440" tIns="45720" rIns="91440" bIns="45720" rtlCol="0" anchor="ctr">
            <a:noAutofit/>
          </a:bodyPr>
          <a:lstStyle/>
          <a:p>
            <a:r>
              <a:rPr lang="en-US" sz="2000" dirty="0"/>
              <a:t>Not always clear whether we are borrowing or lending. In this example, the sign of cash flows changes several times. However, the project’s NPV is positive which makes it clear that it should be taken.</a:t>
            </a:r>
            <a:endParaRPr lang="en-US" dirty="0"/>
          </a:p>
        </p:txBody>
      </p:sp>
      <p:sp>
        <p:nvSpPr>
          <p:cNvPr id="3" name="TextBox 2">
            <a:extLst>
              <a:ext uri="{FF2B5EF4-FFF2-40B4-BE49-F238E27FC236}">
                <a16:creationId xmlns:a16="http://schemas.microsoft.com/office/drawing/2014/main" id="{AD1974BD-5BA8-50A5-171B-92B96F3C9C3A}"/>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6" name="Picture 5">
            <a:extLst>
              <a:ext uri="{FF2B5EF4-FFF2-40B4-BE49-F238E27FC236}">
                <a16:creationId xmlns:a16="http://schemas.microsoft.com/office/drawing/2014/main" id="{046394E2-B391-08E9-C507-776F0FB4793B}"/>
              </a:ext>
            </a:extLst>
          </p:cNvPr>
          <p:cNvPicPr>
            <a:picLocks noChangeAspect="1"/>
          </p:cNvPicPr>
          <p:nvPr/>
        </p:nvPicPr>
        <p:blipFill>
          <a:blip r:embed="rId3"/>
          <a:stretch>
            <a:fillRect/>
          </a:stretch>
        </p:blipFill>
        <p:spPr>
          <a:xfrm>
            <a:off x="2042547" y="3587036"/>
            <a:ext cx="8353486" cy="1419235"/>
          </a:xfrm>
          <a:prstGeom prst="rect">
            <a:avLst/>
          </a:prstGeom>
        </p:spPr>
      </p:pic>
    </p:spTree>
    <p:extLst>
      <p:ext uri="{BB962C8B-B14F-4D97-AF65-F5344CB8AC3E}">
        <p14:creationId xmlns:p14="http://schemas.microsoft.com/office/powerpoint/2010/main" val="27683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4B98CD-D573-479F-634D-4B61163277F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9" name="Rectangle 18">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1" name="Rectangle 20">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3" name="Rectangle 22">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5F94A101-8CDA-278F-6C5D-3F4D9EBD865C}"/>
              </a:ext>
            </a:extLst>
          </p:cNvPr>
          <p:cNvSpPr>
            <a:spLocks noGrp="1"/>
          </p:cNvSpPr>
          <p:nvPr>
            <p:ph type="title"/>
          </p:nvPr>
        </p:nvSpPr>
        <p:spPr>
          <a:xfrm>
            <a:off x="609906" y="702155"/>
            <a:ext cx="3568661" cy="1269713"/>
          </a:xfrm>
        </p:spPr>
        <p:txBody>
          <a:bodyPr vert="horz" lIns="91440" tIns="45720" rIns="91440" bIns="45720" rtlCol="0" anchor="b">
            <a:normAutofit/>
          </a:bodyPr>
          <a:lstStyle/>
          <a:p>
            <a:r>
              <a:rPr lang="en-US" dirty="0">
                <a:solidFill>
                  <a:schemeClr val="tx2"/>
                </a:solidFill>
              </a:rPr>
              <a:t>Internal rate of return</a:t>
            </a:r>
          </a:p>
        </p:txBody>
      </p:sp>
      <p:sp>
        <p:nvSpPr>
          <p:cNvPr id="25" name="Rectangle 24">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BB7D68DD-ACF2-80D2-43F7-791FC28C5EAF}"/>
                  </a:ext>
                </a:extLst>
              </p:cNvPr>
              <p:cNvSpPr>
                <a:spLocks noGrp="1"/>
              </p:cNvSpPr>
              <p:nvPr>
                <p:ph sz="half" idx="1"/>
              </p:nvPr>
            </p:nvSpPr>
            <p:spPr>
              <a:xfrm>
                <a:off x="513863" y="1891453"/>
                <a:ext cx="3568661" cy="3634486"/>
              </a:xfrm>
            </p:spPr>
            <p:txBody>
              <a:bodyPr vert="horz" lIns="91440" tIns="45720" rIns="91440" bIns="45720" rtlCol="0" anchor="ctr">
                <a:normAutofit/>
              </a:bodyPr>
              <a:lstStyle/>
              <a:p>
                <a:r>
                  <a:rPr lang="en-US" dirty="0"/>
                  <a:t>Unfortunately, the use of IRR has several pitfalls.</a:t>
                </a:r>
              </a:p>
              <a:p>
                <a:r>
                  <a:rPr lang="en-US" dirty="0"/>
                  <a:t>The second pitfall relates to multiple rates of return. </a:t>
                </a:r>
              </a:p>
              <a:p>
                <a:pPr lvl="1"/>
                <a:r>
                  <a:rPr lang="en-US" dirty="0"/>
                  <a:t>Number of “IRRs” that satisfy the equation </a:t>
                </a:r>
                <a14:m>
                  <m:oMath xmlns:m="http://schemas.openxmlformats.org/officeDocument/2006/math">
                    <m:r>
                      <a:rPr lang="en-US" i="1" dirty="0">
                        <a:latin typeface="Cambria Math" panose="02040503050406030204" pitchFamily="18" charset="0"/>
                      </a:rPr>
                      <m:t>≤</m:t>
                    </m:r>
                  </m:oMath>
                </a14:m>
                <a:r>
                  <a:rPr lang="en-US" dirty="0"/>
                  <a:t> the changes in the signs of the cash flow.</a:t>
                </a:r>
              </a:p>
              <a:p>
                <a:r>
                  <a:rPr lang="en-US" dirty="0"/>
                  <a:t>Example: The following investment has an IRR of both 3.50% and 19.54%.</a:t>
                </a:r>
              </a:p>
            </p:txBody>
          </p:sp>
        </mc:Choice>
        <mc:Fallback xmlns="">
          <p:sp>
            <p:nvSpPr>
              <p:cNvPr id="10" name="Content Placeholder 2">
                <a:extLst>
                  <a:ext uri="{FF2B5EF4-FFF2-40B4-BE49-F238E27FC236}">
                    <a16:creationId xmlns:a16="http://schemas.microsoft.com/office/drawing/2014/main" id="{BB7D68DD-ACF2-80D2-43F7-791FC28C5EAF}"/>
                  </a:ext>
                </a:extLst>
              </p:cNvPr>
              <p:cNvSpPr>
                <a:spLocks noGrp="1" noRot="1" noChangeAspect="1" noMove="1" noResize="1" noEditPoints="1" noAdjustHandles="1" noChangeArrowheads="1" noChangeShapeType="1" noTextEdit="1"/>
              </p:cNvSpPr>
              <p:nvPr>
                <p:ph sz="half" idx="1"/>
              </p:nvPr>
            </p:nvSpPr>
            <p:spPr>
              <a:xfrm>
                <a:off x="513863" y="1891453"/>
                <a:ext cx="3568661" cy="3634486"/>
              </a:xfrm>
              <a:blipFill>
                <a:blip r:embed="rId3"/>
                <a:stretch>
                  <a:fillRect l="-683" r="-2048"/>
                </a:stretch>
              </a:blipFill>
            </p:spPr>
            <p:txBody>
              <a:bodyPr/>
              <a:lstStyle/>
              <a:p>
                <a:r>
                  <a:rPr lang="en-SG">
                    <a:noFill/>
                  </a:rPr>
                  <a:t> </a:t>
                </a:r>
              </a:p>
            </p:txBody>
          </p:sp>
        </mc:Fallback>
      </mc:AlternateContent>
      <p:pic>
        <p:nvPicPr>
          <p:cNvPr id="7" name="Picture 6" descr="A line graph of N P V in US dollars versus discount rate in percentage plots a concave downward curve.">
            <a:extLst>
              <a:ext uri="{FF2B5EF4-FFF2-40B4-BE49-F238E27FC236}">
                <a16:creationId xmlns:a16="http://schemas.microsoft.com/office/drawing/2014/main" id="{5F98062E-936A-F43D-6967-17B097B25200}"/>
              </a:ext>
            </a:extLst>
          </p:cNvPr>
          <p:cNvPicPr>
            <a:picLocks noChangeAspect="1"/>
          </p:cNvPicPr>
          <p:nvPr/>
        </p:nvPicPr>
        <p:blipFill>
          <a:blip r:embed="rId4"/>
          <a:stretch>
            <a:fillRect/>
          </a:stretch>
        </p:blipFill>
        <p:spPr>
          <a:xfrm>
            <a:off x="4654296" y="1747545"/>
            <a:ext cx="6735272" cy="3182415"/>
          </a:xfrm>
          <a:prstGeom prst="rect">
            <a:avLst/>
          </a:prstGeom>
        </p:spPr>
      </p:pic>
      <p:sp>
        <p:nvSpPr>
          <p:cNvPr id="4" name="Slide Number Placeholder 3">
            <a:extLst>
              <a:ext uri="{FF2B5EF4-FFF2-40B4-BE49-F238E27FC236}">
                <a16:creationId xmlns:a16="http://schemas.microsoft.com/office/drawing/2014/main" id="{FDC977FD-EC55-DBF2-C2D2-A15F879D4B84}"/>
              </a:ext>
            </a:extLst>
          </p:cNvPr>
          <p:cNvSpPr>
            <a:spLocks noGrp="1"/>
          </p:cNvSpPr>
          <p:nvPr>
            <p:ph type="sldNum" sz="quarter" idx="12"/>
          </p:nvPr>
        </p:nvSpPr>
        <p:spPr>
          <a:xfrm>
            <a:off x="10558300" y="5956137"/>
            <a:ext cx="1052508" cy="365125"/>
          </a:xfrm>
        </p:spPr>
        <p:txBody>
          <a:bodyPr vert="horz" lIns="91440" tIns="45720" rIns="91440" bIns="45720" rtlCol="0" anchor="ctr">
            <a:normAutofit/>
          </a:bodyPr>
          <a:lstStyle/>
          <a:p>
            <a:pPr defTabSz="914400">
              <a:spcAft>
                <a:spcPts val="600"/>
              </a:spcAft>
            </a:pPr>
            <a:fld id="{7128DA7F-F6FE-453F-B8BB-1900E7257DA6}" type="slidenum">
              <a:rPr lang="en-US" smtClean="0"/>
              <a:pPr defTabSz="914400">
                <a:spcAft>
                  <a:spcPts val="600"/>
                </a:spcAft>
              </a:pPr>
              <a:t>14</a:t>
            </a:fld>
            <a:endParaRPr lang="en-US"/>
          </a:p>
        </p:txBody>
      </p:sp>
      <p:sp>
        <p:nvSpPr>
          <p:cNvPr id="3" name="TextBox 2">
            <a:extLst>
              <a:ext uri="{FF2B5EF4-FFF2-40B4-BE49-F238E27FC236}">
                <a16:creationId xmlns:a16="http://schemas.microsoft.com/office/drawing/2014/main" id="{DAE8B7FE-6855-FF73-DE98-98FD1EF8CEE7}"/>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8" name="Picture 7">
            <a:extLst>
              <a:ext uri="{FF2B5EF4-FFF2-40B4-BE49-F238E27FC236}">
                <a16:creationId xmlns:a16="http://schemas.microsoft.com/office/drawing/2014/main" id="{475E004B-C64A-6A75-CBA3-C0F6AF85756B}"/>
              </a:ext>
            </a:extLst>
          </p:cNvPr>
          <p:cNvPicPr>
            <a:picLocks noChangeAspect="1"/>
          </p:cNvPicPr>
          <p:nvPr/>
        </p:nvPicPr>
        <p:blipFill>
          <a:blip r:embed="rId5"/>
          <a:stretch>
            <a:fillRect/>
          </a:stretch>
        </p:blipFill>
        <p:spPr>
          <a:xfrm>
            <a:off x="513863" y="5398949"/>
            <a:ext cx="3400442" cy="1292167"/>
          </a:xfrm>
          <a:prstGeom prst="rect">
            <a:avLst/>
          </a:prstGeom>
        </p:spPr>
      </p:pic>
    </p:spTree>
    <p:extLst>
      <p:ext uri="{BB962C8B-B14F-4D97-AF65-F5344CB8AC3E}">
        <p14:creationId xmlns:p14="http://schemas.microsoft.com/office/powerpoint/2010/main" val="1445049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BADFC-B237-2C2F-1DAD-D13E431AFB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6942EB-9F84-FDB7-5960-55073F453168}"/>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Internal rate of return</a:t>
            </a:r>
          </a:p>
        </p:txBody>
      </p:sp>
      <p:sp>
        <p:nvSpPr>
          <p:cNvPr id="4" name="Slide Number Placeholder 3">
            <a:extLst>
              <a:ext uri="{FF2B5EF4-FFF2-40B4-BE49-F238E27FC236}">
                <a16:creationId xmlns:a16="http://schemas.microsoft.com/office/drawing/2014/main" id="{4D9824FC-06D3-1030-9567-D55991B4136F}"/>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15</a:t>
            </a:fld>
            <a:endParaRPr lang="en-US" dirty="0"/>
          </a:p>
        </p:txBody>
      </p:sp>
      <p:sp>
        <p:nvSpPr>
          <p:cNvPr id="10" name="Content Placeholder 2">
            <a:extLst>
              <a:ext uri="{FF2B5EF4-FFF2-40B4-BE49-F238E27FC236}">
                <a16:creationId xmlns:a16="http://schemas.microsoft.com/office/drawing/2014/main" id="{729801E5-0215-EBAA-B971-39F800A2F42D}"/>
              </a:ext>
            </a:extLst>
          </p:cNvPr>
          <p:cNvSpPr>
            <a:spLocks noGrp="1"/>
          </p:cNvSpPr>
          <p:nvPr>
            <p:ph sz="half" idx="1"/>
          </p:nvPr>
        </p:nvSpPr>
        <p:spPr>
          <a:xfrm>
            <a:off x="310443" y="1895753"/>
            <a:ext cx="11362010" cy="1181358"/>
          </a:xfrm>
        </p:spPr>
        <p:txBody>
          <a:bodyPr vert="horz" lIns="91440" tIns="45720" rIns="91440" bIns="45720" rtlCol="0" anchor="ctr">
            <a:noAutofit/>
          </a:bodyPr>
          <a:lstStyle/>
          <a:p>
            <a:r>
              <a:rPr lang="en-US" sz="1900" dirty="0"/>
              <a:t>Cases also arise where no IRR exists. </a:t>
            </a:r>
          </a:p>
          <a:p>
            <a:pPr lvl="1"/>
            <a:r>
              <a:rPr lang="en-US" sz="1700" dirty="0"/>
              <a:t>A project may have positive NPV for all (plausible) discount rates; while another may have negative NPV for all (plausible) discount rates.</a:t>
            </a:r>
          </a:p>
        </p:txBody>
      </p:sp>
      <p:pic>
        <p:nvPicPr>
          <p:cNvPr id="6" name="Picture 5">
            <a:extLst>
              <a:ext uri="{FF2B5EF4-FFF2-40B4-BE49-F238E27FC236}">
                <a16:creationId xmlns:a16="http://schemas.microsoft.com/office/drawing/2014/main" id="{A55EE724-A39E-8E21-59F8-501FF81B359E}"/>
              </a:ext>
            </a:extLst>
          </p:cNvPr>
          <p:cNvPicPr>
            <a:picLocks noChangeAspect="1"/>
          </p:cNvPicPr>
          <p:nvPr/>
        </p:nvPicPr>
        <p:blipFill>
          <a:blip r:embed="rId3"/>
          <a:stretch>
            <a:fillRect/>
          </a:stretch>
        </p:blipFill>
        <p:spPr>
          <a:xfrm>
            <a:off x="3116948" y="3174256"/>
            <a:ext cx="5867802" cy="3447240"/>
          </a:xfrm>
          <a:prstGeom prst="rect">
            <a:avLst/>
          </a:prstGeom>
        </p:spPr>
      </p:pic>
    </p:spTree>
    <p:extLst>
      <p:ext uri="{BB962C8B-B14F-4D97-AF65-F5344CB8AC3E}">
        <p14:creationId xmlns:p14="http://schemas.microsoft.com/office/powerpoint/2010/main" val="1432844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8B7C8-9D1F-19D5-3370-54CC4B95E9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298BB1-C0D2-97DB-25B0-F603808D86E4}"/>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Internal rate of return</a:t>
            </a:r>
          </a:p>
        </p:txBody>
      </p:sp>
      <p:sp>
        <p:nvSpPr>
          <p:cNvPr id="4" name="Slide Number Placeholder 3">
            <a:extLst>
              <a:ext uri="{FF2B5EF4-FFF2-40B4-BE49-F238E27FC236}">
                <a16:creationId xmlns:a16="http://schemas.microsoft.com/office/drawing/2014/main" id="{72D002B0-6FA8-E7C7-9B94-BB98D25E3F3B}"/>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16</a:t>
            </a:fld>
            <a:endParaRPr lang="en-US" dirty="0"/>
          </a:p>
        </p:txBody>
      </p:sp>
      <p:sp>
        <p:nvSpPr>
          <p:cNvPr id="10" name="Content Placeholder 2">
            <a:extLst>
              <a:ext uri="{FF2B5EF4-FFF2-40B4-BE49-F238E27FC236}">
                <a16:creationId xmlns:a16="http://schemas.microsoft.com/office/drawing/2014/main" id="{8AF2792B-6BEF-9CB9-A587-F63D4E2D65B9}"/>
              </a:ext>
            </a:extLst>
          </p:cNvPr>
          <p:cNvSpPr>
            <a:spLocks noGrp="1"/>
          </p:cNvSpPr>
          <p:nvPr>
            <p:ph sz="half" idx="1"/>
          </p:nvPr>
        </p:nvSpPr>
        <p:spPr>
          <a:xfrm>
            <a:off x="322527" y="2054191"/>
            <a:ext cx="11362010" cy="1891085"/>
          </a:xfrm>
        </p:spPr>
        <p:txBody>
          <a:bodyPr vert="horz" lIns="91440" tIns="45720" rIns="91440" bIns="45720" rtlCol="0" anchor="ctr">
            <a:noAutofit/>
          </a:bodyPr>
          <a:lstStyle/>
          <a:p>
            <a:r>
              <a:rPr lang="en-US" sz="2000" dirty="0"/>
              <a:t>Unfortunately, the use of IRR has several pitfalls.</a:t>
            </a:r>
          </a:p>
          <a:p>
            <a:r>
              <a:rPr lang="en-US" sz="2000" dirty="0"/>
              <a:t>The third pitfall relates to mutually exclusive projects.</a:t>
            </a:r>
          </a:p>
          <a:p>
            <a:r>
              <a:rPr lang="en-US" sz="2000" dirty="0"/>
              <a:t>Consider the following projects:</a:t>
            </a:r>
          </a:p>
        </p:txBody>
      </p:sp>
      <p:sp>
        <p:nvSpPr>
          <p:cNvPr id="3" name="TextBox 2">
            <a:extLst>
              <a:ext uri="{FF2B5EF4-FFF2-40B4-BE49-F238E27FC236}">
                <a16:creationId xmlns:a16="http://schemas.microsoft.com/office/drawing/2014/main" id="{10862AC3-9F84-2C23-A93F-01A7B3C4B704}"/>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7" name="Picture 6">
            <a:extLst>
              <a:ext uri="{FF2B5EF4-FFF2-40B4-BE49-F238E27FC236}">
                <a16:creationId xmlns:a16="http://schemas.microsoft.com/office/drawing/2014/main" id="{15B3DA04-139F-27F9-D001-DD4B6CC393AF}"/>
              </a:ext>
            </a:extLst>
          </p:cNvPr>
          <p:cNvPicPr>
            <a:picLocks noChangeAspect="1"/>
          </p:cNvPicPr>
          <p:nvPr/>
        </p:nvPicPr>
        <p:blipFill>
          <a:blip r:embed="rId3"/>
          <a:stretch>
            <a:fillRect/>
          </a:stretch>
        </p:blipFill>
        <p:spPr>
          <a:xfrm>
            <a:off x="2011512" y="3988607"/>
            <a:ext cx="8086784" cy="1285884"/>
          </a:xfrm>
          <a:prstGeom prst="rect">
            <a:avLst/>
          </a:prstGeom>
        </p:spPr>
      </p:pic>
      <p:sp>
        <p:nvSpPr>
          <p:cNvPr id="8" name="Content Placeholder 2">
            <a:extLst>
              <a:ext uri="{FF2B5EF4-FFF2-40B4-BE49-F238E27FC236}">
                <a16:creationId xmlns:a16="http://schemas.microsoft.com/office/drawing/2014/main" id="{55056685-656C-8A92-3F69-24E426FAEE69}"/>
              </a:ext>
            </a:extLst>
          </p:cNvPr>
          <p:cNvSpPr txBox="1">
            <a:spLocks/>
          </p:cNvSpPr>
          <p:nvPr/>
        </p:nvSpPr>
        <p:spPr>
          <a:xfrm>
            <a:off x="248798" y="5317822"/>
            <a:ext cx="11362010" cy="916004"/>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One way out of the problem: Examine the incremental flows from undertaking the larger project (E) relative to the smaller project (D).</a:t>
            </a:r>
          </a:p>
        </p:txBody>
      </p:sp>
    </p:spTree>
    <p:extLst>
      <p:ext uri="{BB962C8B-B14F-4D97-AF65-F5344CB8AC3E}">
        <p14:creationId xmlns:p14="http://schemas.microsoft.com/office/powerpoint/2010/main" val="1470935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8353-D2FD-41ED-C27E-73078FAB5F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E40308-E7DD-DF8A-EF3D-00ACF9B00FD8}"/>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Internal rate of return</a:t>
            </a:r>
          </a:p>
        </p:txBody>
      </p:sp>
      <p:sp>
        <p:nvSpPr>
          <p:cNvPr id="4" name="Slide Number Placeholder 3">
            <a:extLst>
              <a:ext uri="{FF2B5EF4-FFF2-40B4-BE49-F238E27FC236}">
                <a16:creationId xmlns:a16="http://schemas.microsoft.com/office/drawing/2014/main" id="{97E64B8A-7E2A-F19C-23EA-205FDA24A6A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17</a:t>
            </a:fld>
            <a:endParaRPr lang="en-US" dirty="0"/>
          </a:p>
        </p:txBody>
      </p:sp>
      <p:sp>
        <p:nvSpPr>
          <p:cNvPr id="10" name="Content Placeholder 2">
            <a:extLst>
              <a:ext uri="{FF2B5EF4-FFF2-40B4-BE49-F238E27FC236}">
                <a16:creationId xmlns:a16="http://schemas.microsoft.com/office/drawing/2014/main" id="{F1C8A409-A3AA-52EF-4BDF-C41185167074}"/>
              </a:ext>
            </a:extLst>
          </p:cNvPr>
          <p:cNvSpPr>
            <a:spLocks noGrp="1"/>
          </p:cNvSpPr>
          <p:nvPr>
            <p:ph sz="half" idx="1"/>
          </p:nvPr>
        </p:nvSpPr>
        <p:spPr>
          <a:xfrm>
            <a:off x="322527" y="2054192"/>
            <a:ext cx="11362010" cy="1608546"/>
          </a:xfrm>
        </p:spPr>
        <p:txBody>
          <a:bodyPr vert="horz" lIns="91440" tIns="45720" rIns="91440" bIns="45720" rtlCol="0" anchor="ctr">
            <a:noAutofit/>
          </a:bodyPr>
          <a:lstStyle/>
          <a:p>
            <a:r>
              <a:rPr lang="en-US" dirty="0"/>
              <a:t>Unfortunately, the use of IRR has several pitfalls.</a:t>
            </a:r>
          </a:p>
          <a:p>
            <a:r>
              <a:rPr lang="en-US" dirty="0"/>
              <a:t>The fourth pitfall relates to multiple opportunity costs of capital.</a:t>
            </a:r>
          </a:p>
          <a:p>
            <a:r>
              <a:rPr lang="en-US" dirty="0"/>
              <a:t>In contrast to the term structure assumption, we have assumed that discount rates are stable during the term of the project.</a:t>
            </a:r>
          </a:p>
          <a:p>
            <a:pPr lvl="1"/>
            <a:r>
              <a:rPr lang="en-US" dirty="0"/>
              <a:t>This is commonly a false assumption. Consider:</a:t>
            </a:r>
          </a:p>
        </p:txBody>
      </p:sp>
      <p:sp>
        <p:nvSpPr>
          <p:cNvPr id="3" name="TextBox 2">
            <a:extLst>
              <a:ext uri="{FF2B5EF4-FFF2-40B4-BE49-F238E27FC236}">
                <a16:creationId xmlns:a16="http://schemas.microsoft.com/office/drawing/2014/main" id="{7267A540-A7E2-4C88-6C98-967A65E48889}"/>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6" name="Picture 5">
            <a:extLst>
              <a:ext uri="{FF2B5EF4-FFF2-40B4-BE49-F238E27FC236}">
                <a16:creationId xmlns:a16="http://schemas.microsoft.com/office/drawing/2014/main" id="{3F6467DD-F55E-CBFE-EDF9-CA2D8855B308}"/>
              </a:ext>
            </a:extLst>
          </p:cNvPr>
          <p:cNvPicPr>
            <a:picLocks noChangeAspect="1"/>
          </p:cNvPicPr>
          <p:nvPr/>
        </p:nvPicPr>
        <p:blipFill>
          <a:blip r:embed="rId3"/>
          <a:stretch>
            <a:fillRect/>
          </a:stretch>
        </p:blipFill>
        <p:spPr>
          <a:xfrm>
            <a:off x="3743737" y="3784524"/>
            <a:ext cx="4324382" cy="1333510"/>
          </a:xfrm>
          <a:prstGeom prst="rect">
            <a:avLst/>
          </a:prstGeom>
        </p:spPr>
      </p:pic>
      <p:pic>
        <p:nvPicPr>
          <p:cNvPr id="11" name="Picture 10">
            <a:extLst>
              <a:ext uri="{FF2B5EF4-FFF2-40B4-BE49-F238E27FC236}">
                <a16:creationId xmlns:a16="http://schemas.microsoft.com/office/drawing/2014/main" id="{57D08D35-0D19-1D43-09C3-301558C9B45C}"/>
              </a:ext>
            </a:extLst>
          </p:cNvPr>
          <p:cNvPicPr>
            <a:picLocks noChangeAspect="1"/>
          </p:cNvPicPr>
          <p:nvPr/>
        </p:nvPicPr>
        <p:blipFill>
          <a:blip r:embed="rId4"/>
          <a:stretch>
            <a:fillRect/>
          </a:stretch>
        </p:blipFill>
        <p:spPr>
          <a:xfrm>
            <a:off x="3183666" y="5189323"/>
            <a:ext cx="5824668" cy="1576602"/>
          </a:xfrm>
          <a:prstGeom prst="rect">
            <a:avLst/>
          </a:prstGeom>
        </p:spPr>
      </p:pic>
    </p:spTree>
    <p:extLst>
      <p:ext uri="{BB962C8B-B14F-4D97-AF65-F5344CB8AC3E}">
        <p14:creationId xmlns:p14="http://schemas.microsoft.com/office/powerpoint/2010/main" val="2428944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F5696-A7F5-AE31-E2D2-9EDCC0DA06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380CA5-AEC5-8003-A0F3-9ED0BE870370}"/>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Internal rate of return</a:t>
            </a:r>
          </a:p>
        </p:txBody>
      </p:sp>
      <p:sp>
        <p:nvSpPr>
          <p:cNvPr id="4" name="Slide Number Placeholder 3">
            <a:extLst>
              <a:ext uri="{FF2B5EF4-FFF2-40B4-BE49-F238E27FC236}">
                <a16:creationId xmlns:a16="http://schemas.microsoft.com/office/drawing/2014/main" id="{C8A07EEA-ED72-E67D-027E-038D1C947134}"/>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18</a:t>
            </a:fld>
            <a:endParaRPr lang="en-US" dirty="0"/>
          </a:p>
        </p:txBody>
      </p:sp>
      <p:sp>
        <p:nvSpPr>
          <p:cNvPr id="10" name="Content Placeholder 2">
            <a:extLst>
              <a:ext uri="{FF2B5EF4-FFF2-40B4-BE49-F238E27FC236}">
                <a16:creationId xmlns:a16="http://schemas.microsoft.com/office/drawing/2014/main" id="{07AA31E1-BE72-8DDA-A549-9FF0A5AD015B}"/>
              </a:ext>
            </a:extLst>
          </p:cNvPr>
          <p:cNvSpPr>
            <a:spLocks noGrp="1"/>
          </p:cNvSpPr>
          <p:nvPr>
            <p:ph sz="half" idx="1"/>
          </p:nvPr>
        </p:nvSpPr>
        <p:spPr>
          <a:xfrm>
            <a:off x="322527" y="2054192"/>
            <a:ext cx="11362010" cy="1608546"/>
          </a:xfrm>
        </p:spPr>
        <p:txBody>
          <a:bodyPr vert="horz" lIns="91440" tIns="45720" rIns="91440" bIns="45720" rtlCol="0" anchor="ctr">
            <a:noAutofit/>
          </a:bodyPr>
          <a:lstStyle/>
          <a:p>
            <a:r>
              <a:rPr lang="en-US" dirty="0"/>
              <a:t>Why does project J have a higher IRR but a lower NPV? </a:t>
            </a:r>
          </a:p>
          <a:p>
            <a:pPr lvl="1"/>
            <a:r>
              <a:rPr lang="en-US" sz="1800" dirty="0"/>
              <a:t>The reason is that IRR of J should be compared to a cutoff different from K.</a:t>
            </a:r>
          </a:p>
          <a:p>
            <a:r>
              <a:rPr lang="en-US" dirty="0"/>
              <a:t>IRR for J (5.24% from previous slide) needs to be compared with the yield of an equivalent bond calculated using the term structure in the previous slide. This is:</a:t>
            </a:r>
          </a:p>
        </p:txBody>
      </p:sp>
      <p:sp>
        <p:nvSpPr>
          <p:cNvPr id="3" name="TextBox 2">
            <a:extLst>
              <a:ext uri="{FF2B5EF4-FFF2-40B4-BE49-F238E27FC236}">
                <a16:creationId xmlns:a16="http://schemas.microsoft.com/office/drawing/2014/main" id="{8CB35CE1-9109-1742-53EC-3404C87A8535}"/>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7" name="Picture 6">
            <a:extLst>
              <a:ext uri="{FF2B5EF4-FFF2-40B4-BE49-F238E27FC236}">
                <a16:creationId xmlns:a16="http://schemas.microsoft.com/office/drawing/2014/main" id="{1E577F00-CEF9-C708-9730-425ABB81FA86}"/>
              </a:ext>
            </a:extLst>
          </p:cNvPr>
          <p:cNvPicPr>
            <a:picLocks noChangeAspect="1"/>
          </p:cNvPicPr>
          <p:nvPr/>
        </p:nvPicPr>
        <p:blipFill>
          <a:blip r:embed="rId3"/>
          <a:stretch>
            <a:fillRect/>
          </a:stretch>
        </p:blipFill>
        <p:spPr>
          <a:xfrm>
            <a:off x="2866148" y="3856441"/>
            <a:ext cx="5543591" cy="723905"/>
          </a:xfrm>
          <a:prstGeom prst="rect">
            <a:avLst/>
          </a:prstGeom>
        </p:spPr>
      </p:pic>
      <p:sp>
        <p:nvSpPr>
          <p:cNvPr id="8" name="Content Placeholder 2">
            <a:extLst>
              <a:ext uri="{FF2B5EF4-FFF2-40B4-BE49-F238E27FC236}">
                <a16:creationId xmlns:a16="http://schemas.microsoft.com/office/drawing/2014/main" id="{06E04456-97C9-316F-9866-AB1916A27073}"/>
              </a:ext>
            </a:extLst>
          </p:cNvPr>
          <p:cNvSpPr txBox="1">
            <a:spLocks/>
          </p:cNvSpPr>
          <p:nvPr/>
        </p:nvSpPr>
        <p:spPr>
          <a:xfrm>
            <a:off x="322527" y="4497729"/>
            <a:ext cx="11362010" cy="9064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IRR for K (5.00% from previous slide) needs to be compared with the yield of an equivalent bond calculated using the term structure in the previous slide. This is:</a:t>
            </a:r>
          </a:p>
        </p:txBody>
      </p:sp>
      <p:pic>
        <p:nvPicPr>
          <p:cNvPr id="12" name="Picture 11">
            <a:extLst>
              <a:ext uri="{FF2B5EF4-FFF2-40B4-BE49-F238E27FC236}">
                <a16:creationId xmlns:a16="http://schemas.microsoft.com/office/drawing/2014/main" id="{E8D219C9-8F25-4476-0862-88D36B4DC119}"/>
              </a:ext>
            </a:extLst>
          </p:cNvPr>
          <p:cNvPicPr>
            <a:picLocks noChangeAspect="1"/>
          </p:cNvPicPr>
          <p:nvPr/>
        </p:nvPicPr>
        <p:blipFill>
          <a:blip r:embed="rId4"/>
          <a:stretch>
            <a:fillRect/>
          </a:stretch>
        </p:blipFill>
        <p:spPr>
          <a:xfrm>
            <a:off x="3066175" y="5404207"/>
            <a:ext cx="5343564" cy="695330"/>
          </a:xfrm>
          <a:prstGeom prst="rect">
            <a:avLst/>
          </a:prstGeom>
        </p:spPr>
      </p:pic>
      <mc:AlternateContent xmlns:mc="http://schemas.openxmlformats.org/markup-compatibility/2006">
        <mc:Choice xmlns:a14="http://schemas.microsoft.com/office/drawing/2010/main" Requires="a14">
          <p:sp>
            <p:nvSpPr>
              <p:cNvPr id="13" name="Content Placeholder 2">
                <a:extLst>
                  <a:ext uri="{FF2B5EF4-FFF2-40B4-BE49-F238E27FC236}">
                    <a16:creationId xmlns:a16="http://schemas.microsoft.com/office/drawing/2014/main" id="{A39A2F25-77DB-47B4-403C-41FF7988C0A2}"/>
                  </a:ext>
                </a:extLst>
              </p:cNvPr>
              <p:cNvSpPr txBox="1">
                <a:spLocks/>
              </p:cNvSpPr>
              <p:nvPr/>
            </p:nvSpPr>
            <p:spPr>
              <a:xfrm>
                <a:off x="322527" y="5951522"/>
                <a:ext cx="11362010" cy="9064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Siince </a:t>
                </a:r>
                <a14:m>
                  <m:oMath xmlns:m="http://schemas.openxmlformats.org/officeDocument/2006/math">
                    <m:r>
                      <a:rPr lang="en-US" i="1" dirty="0" smtClean="0">
                        <a:latin typeface="Cambria Math" panose="02040503050406030204" pitchFamily="18" charset="0"/>
                      </a:rPr>
                      <m:t>𝐼𝑅</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𝑅</m:t>
                        </m:r>
                      </m:e>
                      <m:sub>
                        <m:r>
                          <a:rPr lang="en-US" i="1" dirty="0" smtClean="0">
                            <a:latin typeface="Cambria Math" panose="02040503050406030204" pitchFamily="18" charset="0"/>
                          </a:rPr>
                          <m:t>𝐽</m:t>
                        </m:r>
                      </m:sub>
                    </m:sSub>
                    <m:r>
                      <a:rPr lang="en-US" i="1" dirty="0">
                        <a:latin typeface="Cambria Math" panose="02040503050406030204" pitchFamily="18" charset="0"/>
                      </a:rPr>
                      <m:t>&lt;</m:t>
                    </m:r>
                    <m:sSub>
                      <m:sSubPr>
                        <m:ctrlPr>
                          <a:rPr lang="en-US" i="1" dirty="0" err="1" smtClean="0">
                            <a:latin typeface="Cambria Math" panose="02040503050406030204" pitchFamily="18" charset="0"/>
                          </a:rPr>
                        </m:ctrlPr>
                      </m:sSubPr>
                      <m:e>
                        <m:r>
                          <a:rPr lang="en-US" i="1" dirty="0" err="1" smtClean="0">
                            <a:latin typeface="Cambria Math" panose="02040503050406030204" pitchFamily="18" charset="0"/>
                          </a:rPr>
                          <m:t>𝑦</m:t>
                        </m:r>
                      </m:e>
                      <m:sub>
                        <m:r>
                          <a:rPr lang="en-US" i="1" dirty="0" err="1" smtClean="0">
                            <a:latin typeface="Cambria Math" panose="02040503050406030204" pitchFamily="18" charset="0"/>
                          </a:rPr>
                          <m:t>𝑗</m:t>
                        </m:r>
                      </m:sub>
                    </m:sSub>
                  </m:oMath>
                </a14:m>
                <a:r>
                  <a:rPr lang="en-US" dirty="0"/>
                  <a:t>, reject project J. Since </a:t>
                </a:r>
                <a14:m>
                  <m:oMath xmlns:m="http://schemas.openxmlformats.org/officeDocument/2006/math">
                    <m:r>
                      <a:rPr lang="en-US" i="1" dirty="0" smtClean="0">
                        <a:latin typeface="Cambria Math" panose="02040503050406030204" pitchFamily="18" charset="0"/>
                      </a:rPr>
                      <m:t>𝐼𝑅</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𝑅</m:t>
                        </m:r>
                      </m:e>
                      <m:sub>
                        <m:r>
                          <a:rPr lang="en-US" i="1" dirty="0" smtClean="0">
                            <a:latin typeface="Cambria Math" panose="02040503050406030204" pitchFamily="18" charset="0"/>
                          </a:rPr>
                          <m:t>𝐾</m:t>
                        </m:r>
                      </m:sub>
                    </m:sSub>
                    <m:r>
                      <a:rPr lang="en-US" b="0" i="1" dirty="0" smtClean="0">
                        <a:latin typeface="Cambria Math" panose="02040503050406030204" pitchFamily="18" charset="0"/>
                      </a:rPr>
                      <m:t>&gt;</m:t>
                    </m:r>
                    <m:sSub>
                      <m:sSubPr>
                        <m:ctrlPr>
                          <a:rPr lang="en-US" i="1" dirty="0" err="1" smtClean="0">
                            <a:latin typeface="Cambria Math" panose="02040503050406030204" pitchFamily="18" charset="0"/>
                          </a:rPr>
                        </m:ctrlPr>
                      </m:sSubPr>
                      <m:e>
                        <m:r>
                          <a:rPr lang="en-US" i="1" dirty="0" err="1" smtClean="0">
                            <a:latin typeface="Cambria Math" panose="02040503050406030204" pitchFamily="18" charset="0"/>
                          </a:rPr>
                          <m:t>𝑦</m:t>
                        </m:r>
                      </m:e>
                      <m:sub>
                        <m:r>
                          <a:rPr lang="en-US" i="1" dirty="0" err="1" smtClean="0">
                            <a:latin typeface="Cambria Math" panose="02040503050406030204" pitchFamily="18" charset="0"/>
                          </a:rPr>
                          <m:t>𝑘</m:t>
                        </m:r>
                      </m:sub>
                    </m:sSub>
                  </m:oMath>
                </a14:m>
                <a:r>
                  <a:rPr lang="en-US" dirty="0"/>
                  <a:t>, accept project K. NPV formula avoids this mess. </a:t>
                </a:r>
              </a:p>
            </p:txBody>
          </p:sp>
        </mc:Choice>
        <mc:Fallback>
          <p:sp>
            <p:nvSpPr>
              <p:cNvPr id="13" name="Content Placeholder 2">
                <a:extLst>
                  <a:ext uri="{FF2B5EF4-FFF2-40B4-BE49-F238E27FC236}">
                    <a16:creationId xmlns:a16="http://schemas.microsoft.com/office/drawing/2014/main" id="{A39A2F25-77DB-47B4-403C-41FF7988C0A2}"/>
                  </a:ext>
                </a:extLst>
              </p:cNvPr>
              <p:cNvSpPr txBox="1">
                <a:spLocks noRot="1" noChangeAspect="1" noMove="1" noResize="1" noEditPoints="1" noAdjustHandles="1" noChangeArrowheads="1" noChangeShapeType="1" noTextEdit="1"/>
              </p:cNvSpPr>
              <p:nvPr/>
            </p:nvSpPr>
            <p:spPr>
              <a:xfrm>
                <a:off x="322527" y="5951522"/>
                <a:ext cx="11362010" cy="906478"/>
              </a:xfrm>
              <a:prstGeom prst="rect">
                <a:avLst/>
              </a:prstGeom>
              <a:blipFill>
                <a:blip r:embed="rId5"/>
                <a:stretch>
                  <a:fillRect l="-215"/>
                </a:stretch>
              </a:blipFill>
            </p:spPr>
            <p:txBody>
              <a:bodyPr/>
              <a:lstStyle/>
              <a:p>
                <a:r>
                  <a:rPr lang="en-US">
                    <a:noFill/>
                  </a:rPr>
                  <a:t> </a:t>
                </a:r>
              </a:p>
            </p:txBody>
          </p:sp>
        </mc:Fallback>
      </mc:AlternateContent>
    </p:spTree>
    <p:extLst>
      <p:ext uri="{BB962C8B-B14F-4D97-AF65-F5344CB8AC3E}">
        <p14:creationId xmlns:p14="http://schemas.microsoft.com/office/powerpoint/2010/main" val="3826701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4F0D0-F50A-D4F4-750C-8D11CCE57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49AD42-34FC-4B63-AFB9-B4EAF6A551DF}"/>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Choosing projects when resources are limited</a:t>
            </a:r>
          </a:p>
        </p:txBody>
      </p:sp>
      <p:sp>
        <p:nvSpPr>
          <p:cNvPr id="4" name="Slide Number Placeholder 3">
            <a:extLst>
              <a:ext uri="{FF2B5EF4-FFF2-40B4-BE49-F238E27FC236}">
                <a16:creationId xmlns:a16="http://schemas.microsoft.com/office/drawing/2014/main" id="{A9C20BA0-D003-5508-A822-92D9A4642018}"/>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19</a:t>
            </a:fld>
            <a:endParaRPr lang="en-US" dirty="0"/>
          </a:p>
        </p:txBody>
      </p:sp>
      <p:sp>
        <p:nvSpPr>
          <p:cNvPr id="10" name="Content Placeholder 2">
            <a:extLst>
              <a:ext uri="{FF2B5EF4-FFF2-40B4-BE49-F238E27FC236}">
                <a16:creationId xmlns:a16="http://schemas.microsoft.com/office/drawing/2014/main" id="{B3A9D44C-4C13-1FA1-24B3-A6C8F658AE39}"/>
              </a:ext>
            </a:extLst>
          </p:cNvPr>
          <p:cNvSpPr>
            <a:spLocks noGrp="1"/>
          </p:cNvSpPr>
          <p:nvPr>
            <p:ph sz="half" idx="1"/>
          </p:nvPr>
        </p:nvSpPr>
        <p:spPr>
          <a:xfrm>
            <a:off x="322527" y="2054191"/>
            <a:ext cx="11362010" cy="4218182"/>
          </a:xfrm>
        </p:spPr>
        <p:txBody>
          <a:bodyPr vert="horz" lIns="91440" tIns="45720" rIns="91440" bIns="45720" rtlCol="0" anchor="ctr">
            <a:noAutofit/>
          </a:bodyPr>
          <a:lstStyle/>
          <a:p>
            <a:r>
              <a:rPr lang="en-US" sz="2000" dirty="0"/>
              <a:t>Soft Rationing.</a:t>
            </a:r>
          </a:p>
          <a:p>
            <a:pPr lvl="1"/>
            <a:r>
              <a:rPr lang="en-US" sz="1800" dirty="0"/>
              <a:t>Limits on available funds imposed by management.</a:t>
            </a:r>
          </a:p>
          <a:p>
            <a:r>
              <a:rPr lang="en-US" sz="2000" dirty="0"/>
              <a:t>Hard Rationing</a:t>
            </a:r>
          </a:p>
          <a:p>
            <a:pPr lvl="1"/>
            <a:r>
              <a:rPr lang="en-US" sz="1800" dirty="0"/>
              <a:t>Limits on available funds imposed by the unavailability of funds in the capital market.</a:t>
            </a:r>
          </a:p>
          <a:p>
            <a:r>
              <a:rPr lang="en-US" sz="2000" dirty="0"/>
              <a:t>When resources are limited, the profitability index (PI) provides a tool for selecting among various project combinations and alternatives.</a:t>
            </a:r>
          </a:p>
          <a:p>
            <a:pPr lvl="1"/>
            <a:r>
              <a:rPr lang="en-US" sz="1800" dirty="0"/>
              <a:t>A set of limited resources and projects can yield various combinations.</a:t>
            </a:r>
          </a:p>
          <a:p>
            <a:pPr lvl="1"/>
            <a:r>
              <a:rPr lang="en-US" sz="1800" dirty="0"/>
              <a:t>The highest weighted average PI can indicate which projects to select.</a:t>
            </a:r>
          </a:p>
        </p:txBody>
      </p:sp>
      <p:sp>
        <p:nvSpPr>
          <p:cNvPr id="3" name="TextBox 2">
            <a:extLst>
              <a:ext uri="{FF2B5EF4-FFF2-40B4-BE49-F238E27FC236}">
                <a16:creationId xmlns:a16="http://schemas.microsoft.com/office/drawing/2014/main" id="{AF9C6952-3246-8BEF-F0B9-E03E1213C860}"/>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spTree>
    <p:extLst>
      <p:ext uri="{BB962C8B-B14F-4D97-AF65-F5344CB8AC3E}">
        <p14:creationId xmlns:p14="http://schemas.microsoft.com/office/powerpoint/2010/main" val="3834577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Investment criteria</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A Review of the Net Present Value Rule.</a:t>
            </a:r>
          </a:p>
          <a:p>
            <a:pPr>
              <a:lnSpc>
                <a:spcPct val="90000"/>
              </a:lnSpc>
            </a:pPr>
            <a:r>
              <a:rPr lang="en-US" sz="2000" dirty="0"/>
              <a:t>The Payback and Accounting Rate of Return Rules.</a:t>
            </a:r>
          </a:p>
          <a:p>
            <a:pPr>
              <a:lnSpc>
                <a:spcPct val="90000"/>
              </a:lnSpc>
            </a:pPr>
            <a:r>
              <a:rPr lang="en-US" sz="2000" dirty="0"/>
              <a:t>The Internal Rate of Return Rule.</a:t>
            </a:r>
          </a:p>
          <a:p>
            <a:pPr>
              <a:lnSpc>
                <a:spcPct val="90000"/>
              </a:lnSpc>
            </a:pPr>
            <a:r>
              <a:rPr lang="en-US" sz="2000" dirty="0"/>
              <a:t>Choosing Projects When Resources Are Limited.</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89676-2724-119F-FD34-60F90B64FF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E05A26-865A-76AD-0A49-638E69543854}"/>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Choosing projects when resources are limited</a:t>
            </a:r>
          </a:p>
        </p:txBody>
      </p:sp>
      <p:sp>
        <p:nvSpPr>
          <p:cNvPr id="4" name="Slide Number Placeholder 3">
            <a:extLst>
              <a:ext uri="{FF2B5EF4-FFF2-40B4-BE49-F238E27FC236}">
                <a16:creationId xmlns:a16="http://schemas.microsoft.com/office/drawing/2014/main" id="{D9DFA821-5FDB-D058-BD65-2CFE523E9A2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20</a:t>
            </a:fld>
            <a:endParaRPr lang="en-US" dirty="0"/>
          </a:p>
        </p:txBody>
      </p:sp>
      <p:sp>
        <p:nvSpPr>
          <p:cNvPr id="3" name="TextBox 2">
            <a:extLst>
              <a:ext uri="{FF2B5EF4-FFF2-40B4-BE49-F238E27FC236}">
                <a16:creationId xmlns:a16="http://schemas.microsoft.com/office/drawing/2014/main" id="{A191D409-DD68-8663-BF8E-D1AAAEB02BA1}"/>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80470E6-C1F6-A0E0-837E-A62BAE62B95B}"/>
                  </a:ext>
                </a:extLst>
              </p:cNvPr>
              <p:cNvSpPr txBox="1"/>
              <p:nvPr/>
            </p:nvSpPr>
            <p:spPr>
              <a:xfrm>
                <a:off x="3896473" y="5262297"/>
                <a:ext cx="3385542" cy="51854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1" smtClean="0">
                          <a:latin typeface="Cambria Math" panose="02040503050406030204" pitchFamily="18" charset="0"/>
                        </a:rPr>
                        <m:t>Profitability</m:t>
                      </m:r>
                      <m:r>
                        <a:rPr lang="en-US" b="0" i="1" smtClean="0">
                          <a:latin typeface="Cambria Math" panose="02040503050406030204" pitchFamily="18" charset="0"/>
                        </a:rPr>
                        <m:t> </m:t>
                      </m:r>
                      <m:r>
                        <m:rPr>
                          <m:sty m:val="p"/>
                        </m:rPr>
                        <a:rPr lang="en-US" b="0" i="1" smtClean="0">
                          <a:latin typeface="Cambria Math" panose="02040503050406030204" pitchFamily="18" charset="0"/>
                        </a:rPr>
                        <m:t>Index</m:t>
                      </m:r>
                      <m:r>
                        <a:rPr lang="en-US" b="0" i="1" smtClean="0">
                          <a:latin typeface="Cambria Math" panose="02040503050406030204" pitchFamily="18" charset="0"/>
                        </a:rPr>
                        <m:t> = </m:t>
                      </m:r>
                      <m:f>
                        <m:fPr>
                          <m:ctrlPr>
                            <a:rPr lang="en-US" b="0" i="1" smtClean="0">
                              <a:latin typeface="Cambria Math" panose="02040503050406030204" pitchFamily="18" charset="0"/>
                            </a:rPr>
                          </m:ctrlPr>
                        </m:fPr>
                        <m:num>
                          <m:r>
                            <m:rPr>
                              <m:sty m:val="p"/>
                            </m:rPr>
                            <a:rPr lang="en-US" b="0" i="1" smtClean="0">
                              <a:latin typeface="Cambria Math" panose="02040503050406030204" pitchFamily="18" charset="0"/>
                            </a:rPr>
                            <m:t>NPV</m:t>
                          </m:r>
                        </m:num>
                        <m:den>
                          <m:r>
                            <m:rPr>
                              <m:sty m:val="p"/>
                            </m:rPr>
                            <a:rPr lang="en-US" b="0" i="1" smtClean="0">
                              <a:latin typeface="Cambria Math" panose="02040503050406030204" pitchFamily="18" charset="0"/>
                            </a:rPr>
                            <m:t>Investment</m:t>
                          </m:r>
                        </m:den>
                      </m:f>
                    </m:oMath>
                  </m:oMathPara>
                </a14:m>
                <a:endParaRPr lang="en-SG" dirty="0"/>
              </a:p>
            </p:txBody>
          </p:sp>
        </mc:Choice>
        <mc:Fallback xmlns="">
          <p:sp>
            <p:nvSpPr>
              <p:cNvPr id="5" name="TextBox 4">
                <a:extLst>
                  <a:ext uri="{FF2B5EF4-FFF2-40B4-BE49-F238E27FC236}">
                    <a16:creationId xmlns:a16="http://schemas.microsoft.com/office/drawing/2014/main" id="{C80470E6-C1F6-A0E0-837E-A62BAE62B95B}"/>
                  </a:ext>
                </a:extLst>
              </p:cNvPr>
              <p:cNvSpPr txBox="1">
                <a:spLocks noRot="1" noChangeAspect="1" noMove="1" noResize="1" noEditPoints="1" noAdjustHandles="1" noChangeArrowheads="1" noChangeShapeType="1" noTextEdit="1"/>
              </p:cNvSpPr>
              <p:nvPr/>
            </p:nvSpPr>
            <p:spPr>
              <a:xfrm>
                <a:off x="3896473" y="5262297"/>
                <a:ext cx="3385542" cy="518540"/>
              </a:xfrm>
              <a:prstGeom prst="rect">
                <a:avLst/>
              </a:prstGeom>
              <a:blipFill>
                <a:blip r:embed="rId3"/>
                <a:stretch>
                  <a:fillRect/>
                </a:stretch>
              </a:blipFill>
            </p:spPr>
            <p:txBody>
              <a:bodyPr/>
              <a:lstStyle/>
              <a:p>
                <a:r>
                  <a:rPr lang="en-SG">
                    <a:noFill/>
                  </a:rPr>
                  <a:t> </a:t>
                </a:r>
              </a:p>
            </p:txBody>
          </p:sp>
        </mc:Fallback>
      </mc:AlternateContent>
      <p:graphicFrame>
        <p:nvGraphicFramePr>
          <p:cNvPr id="6" name="Table 5">
            <a:extLst>
              <a:ext uri="{FF2B5EF4-FFF2-40B4-BE49-F238E27FC236}">
                <a16:creationId xmlns:a16="http://schemas.microsoft.com/office/drawing/2014/main" id="{ADE113DD-4E95-46B0-B925-5D9677BF4898}"/>
              </a:ext>
            </a:extLst>
          </p:cNvPr>
          <p:cNvGraphicFramePr>
            <a:graphicFrameLocks noGrp="1"/>
          </p:cNvGraphicFramePr>
          <p:nvPr>
            <p:extLst>
              <p:ext uri="{D42A27DB-BD31-4B8C-83A1-F6EECF244321}">
                <p14:modId xmlns:p14="http://schemas.microsoft.com/office/powerpoint/2010/main" val="2555497185"/>
              </p:ext>
            </p:extLst>
          </p:nvPr>
        </p:nvGraphicFramePr>
        <p:xfrm>
          <a:off x="1709362" y="2971800"/>
          <a:ext cx="8191500" cy="1948872"/>
        </p:xfrm>
        <a:graphic>
          <a:graphicData uri="http://schemas.openxmlformats.org/drawingml/2006/table">
            <a:tbl>
              <a:tblPr firstRow="1" bandRow="1">
                <a:tableStyleId>{5C22544A-7EE6-4342-B048-85BDC9FD1C3A}</a:tableStyleId>
              </a:tblPr>
              <a:tblGrid>
                <a:gridCol w="2047875">
                  <a:extLst>
                    <a:ext uri="{9D8B030D-6E8A-4147-A177-3AD203B41FA5}">
                      <a16:colId xmlns:a16="http://schemas.microsoft.com/office/drawing/2014/main" val="2179569453"/>
                    </a:ext>
                  </a:extLst>
                </a:gridCol>
                <a:gridCol w="2047875">
                  <a:extLst>
                    <a:ext uri="{9D8B030D-6E8A-4147-A177-3AD203B41FA5}">
                      <a16:colId xmlns:a16="http://schemas.microsoft.com/office/drawing/2014/main" val="916401476"/>
                    </a:ext>
                  </a:extLst>
                </a:gridCol>
                <a:gridCol w="2047875">
                  <a:extLst>
                    <a:ext uri="{9D8B030D-6E8A-4147-A177-3AD203B41FA5}">
                      <a16:colId xmlns:a16="http://schemas.microsoft.com/office/drawing/2014/main" val="2804375534"/>
                    </a:ext>
                  </a:extLst>
                </a:gridCol>
                <a:gridCol w="2047875">
                  <a:extLst>
                    <a:ext uri="{9D8B030D-6E8A-4147-A177-3AD203B41FA5}">
                      <a16:colId xmlns:a16="http://schemas.microsoft.com/office/drawing/2014/main" val="3057276012"/>
                    </a:ext>
                  </a:extLst>
                </a:gridCol>
              </a:tblGrid>
              <a:tr h="711762">
                <a:tc>
                  <a:txBody>
                    <a:bodyPr/>
                    <a:lstStyle/>
                    <a:p>
                      <a:pPr algn="ctr"/>
                      <a:r>
                        <a:rPr lang="en-IN" sz="1800" dirty="0">
                          <a:latin typeface="+mn-lt"/>
                          <a:cs typeface="Arial" panose="020B0604020202020204" pitchFamily="34" charset="0"/>
                        </a:rPr>
                        <a:t>Project</a:t>
                      </a:r>
                    </a:p>
                  </a:txBody>
                  <a:tcPr anchor="b"/>
                </a:tc>
                <a:tc>
                  <a:txBody>
                    <a:bodyPr/>
                    <a:lstStyle/>
                    <a:p>
                      <a:pPr algn="ctr"/>
                      <a:r>
                        <a:rPr lang="en-IN" sz="1800" dirty="0">
                          <a:latin typeface="+mn-lt"/>
                          <a:cs typeface="Arial" panose="020B0604020202020204" pitchFamily="34" charset="0"/>
                        </a:rPr>
                        <a:t>Investment</a:t>
                      </a:r>
                    </a:p>
                    <a:p>
                      <a:pPr algn="ctr"/>
                      <a:r>
                        <a:rPr lang="en-IN" sz="1800" dirty="0">
                          <a:latin typeface="+mn-lt"/>
                          <a:cs typeface="Arial" panose="020B0604020202020204" pitchFamily="34" charset="0"/>
                        </a:rPr>
                        <a:t>($ millions)</a:t>
                      </a:r>
                    </a:p>
                  </a:txBody>
                  <a:tcPr anchor="b"/>
                </a:tc>
                <a:tc>
                  <a:txBody>
                    <a:bodyPr/>
                    <a:lstStyle/>
                    <a:p>
                      <a:pPr algn="ctr"/>
                      <a:r>
                        <a:rPr lang="en-IN" sz="1800" dirty="0">
                          <a:latin typeface="+mn-lt"/>
                          <a:cs typeface="Arial" panose="020B0604020202020204" pitchFamily="34" charset="0"/>
                        </a:rPr>
                        <a:t>N</a:t>
                      </a:r>
                      <a:r>
                        <a:rPr lang="en-IN" sz="100" dirty="0">
                          <a:latin typeface="+mn-lt"/>
                          <a:cs typeface="Arial" panose="020B0604020202020204" pitchFamily="34" charset="0"/>
                        </a:rPr>
                        <a:t> </a:t>
                      </a:r>
                      <a:r>
                        <a:rPr lang="en-IN" sz="1800" dirty="0">
                          <a:latin typeface="+mn-lt"/>
                          <a:cs typeface="Arial" panose="020B0604020202020204" pitchFamily="34" charset="0"/>
                        </a:rPr>
                        <a:t>P</a:t>
                      </a:r>
                      <a:r>
                        <a:rPr lang="en-IN" sz="100" dirty="0">
                          <a:latin typeface="+mn-lt"/>
                          <a:cs typeface="Arial" panose="020B0604020202020204" pitchFamily="34" charset="0"/>
                        </a:rPr>
                        <a:t> </a:t>
                      </a:r>
                      <a:r>
                        <a:rPr lang="en-IN" sz="1800" dirty="0">
                          <a:latin typeface="+mn-lt"/>
                          <a:cs typeface="Arial" panose="020B0604020202020204" pitchFamily="34" charset="0"/>
                        </a:rPr>
                        <a:t>V</a:t>
                      </a:r>
                    </a:p>
                    <a:p>
                      <a:pPr algn="ctr"/>
                      <a:r>
                        <a:rPr lang="en-IN" sz="1800" dirty="0">
                          <a:latin typeface="+mn-lt"/>
                          <a:cs typeface="Arial" panose="020B0604020202020204" pitchFamily="34" charset="0"/>
                        </a:rPr>
                        <a:t>($ millions)</a:t>
                      </a:r>
                    </a:p>
                  </a:txBody>
                  <a:tcPr anchor="b"/>
                </a:tc>
                <a:tc>
                  <a:txBody>
                    <a:bodyPr/>
                    <a:lstStyle/>
                    <a:p>
                      <a:pPr algn="ctr"/>
                      <a:r>
                        <a:rPr lang="en-IN" sz="1800" dirty="0">
                          <a:latin typeface="+mn-lt"/>
                          <a:cs typeface="Arial" panose="020B0604020202020204" pitchFamily="34" charset="0"/>
                        </a:rPr>
                        <a:t>Profitability</a:t>
                      </a:r>
                    </a:p>
                    <a:p>
                      <a:pPr algn="ctr"/>
                      <a:r>
                        <a:rPr lang="en-IN" sz="1800" dirty="0">
                          <a:latin typeface="+mn-lt"/>
                          <a:cs typeface="Arial" panose="020B0604020202020204" pitchFamily="34" charset="0"/>
                        </a:rPr>
                        <a:t>Index</a:t>
                      </a:r>
                    </a:p>
                  </a:txBody>
                  <a:tcPr anchor="b"/>
                </a:tc>
                <a:extLst>
                  <a:ext uri="{0D108BD9-81ED-4DB2-BD59-A6C34878D82A}">
                    <a16:rowId xmlns:a16="http://schemas.microsoft.com/office/drawing/2014/main" val="261425845"/>
                  </a:ext>
                </a:extLst>
              </a:tr>
              <a:tr h="412370">
                <a:tc>
                  <a:txBody>
                    <a:bodyPr/>
                    <a:lstStyle/>
                    <a:p>
                      <a:pPr algn="ctr"/>
                      <a:r>
                        <a:rPr lang="en-IN" sz="1800" dirty="0">
                          <a:latin typeface="+mn-lt"/>
                          <a:cs typeface="Arial" panose="020B0604020202020204" pitchFamily="34" charset="0"/>
                        </a:rPr>
                        <a:t>A</a:t>
                      </a:r>
                    </a:p>
                  </a:txBody>
                  <a:tcPr/>
                </a:tc>
                <a:tc>
                  <a:txBody>
                    <a:bodyPr/>
                    <a:lstStyle/>
                    <a:p>
                      <a:pPr algn="ctr"/>
                      <a:r>
                        <a:rPr lang="en-US" sz="1800" dirty="0">
                          <a:latin typeface="+mn-lt"/>
                          <a:cs typeface="Arial" panose="020B0604020202020204" pitchFamily="34" charset="0"/>
                        </a:rPr>
                        <a:t>10</a:t>
                      </a:r>
                      <a:endParaRPr lang="en-IN" sz="1800" dirty="0">
                        <a:latin typeface="+mn-lt"/>
                        <a:cs typeface="Arial" panose="020B0604020202020204" pitchFamily="34" charset="0"/>
                      </a:endParaRPr>
                    </a:p>
                  </a:txBody>
                  <a:tcPr/>
                </a:tc>
                <a:tc>
                  <a:txBody>
                    <a:bodyPr/>
                    <a:lstStyle/>
                    <a:p>
                      <a:pPr algn="ctr"/>
                      <a:r>
                        <a:rPr lang="en-US" sz="1800" dirty="0">
                          <a:latin typeface="+mn-lt"/>
                          <a:cs typeface="Arial" panose="020B0604020202020204" pitchFamily="34" charset="0"/>
                        </a:rPr>
                        <a:t>33</a:t>
                      </a:r>
                      <a:endParaRPr lang="en-IN" sz="1800" dirty="0">
                        <a:latin typeface="+mn-lt"/>
                        <a:cs typeface="Arial" panose="020B0604020202020204" pitchFamily="34" charset="0"/>
                      </a:endParaRPr>
                    </a:p>
                  </a:txBody>
                  <a:tcPr/>
                </a:tc>
                <a:tc>
                  <a:txBody>
                    <a:bodyPr/>
                    <a:lstStyle/>
                    <a:p>
                      <a:pPr algn="ctr"/>
                      <a:r>
                        <a:rPr lang="en-US" sz="1800" dirty="0">
                          <a:latin typeface="+mn-lt"/>
                          <a:cs typeface="Arial" panose="020B0604020202020204" pitchFamily="34" charset="0"/>
                        </a:rPr>
                        <a:t>3.3</a:t>
                      </a:r>
                      <a:endParaRPr lang="en-IN" sz="1800" dirty="0">
                        <a:latin typeface="+mn-lt"/>
                        <a:cs typeface="Arial" panose="020B0604020202020204" pitchFamily="34" charset="0"/>
                      </a:endParaRPr>
                    </a:p>
                  </a:txBody>
                  <a:tcPr/>
                </a:tc>
                <a:extLst>
                  <a:ext uri="{0D108BD9-81ED-4DB2-BD59-A6C34878D82A}">
                    <a16:rowId xmlns:a16="http://schemas.microsoft.com/office/drawing/2014/main" val="4006991675"/>
                  </a:ext>
                </a:extLst>
              </a:tr>
              <a:tr h="412370">
                <a:tc>
                  <a:txBody>
                    <a:bodyPr/>
                    <a:lstStyle/>
                    <a:p>
                      <a:pPr algn="ctr"/>
                      <a:r>
                        <a:rPr lang="en-IN" sz="1800" dirty="0">
                          <a:latin typeface="+mn-lt"/>
                          <a:cs typeface="Arial" panose="020B0604020202020204" pitchFamily="34" charset="0"/>
                        </a:rPr>
                        <a:t>B</a:t>
                      </a:r>
                    </a:p>
                  </a:txBody>
                  <a:tcPr/>
                </a:tc>
                <a:tc>
                  <a:txBody>
                    <a:bodyPr/>
                    <a:lstStyle/>
                    <a:p>
                      <a:pPr algn="ctr"/>
                      <a:r>
                        <a:rPr lang="en-US" sz="1800" dirty="0">
                          <a:latin typeface="+mn-lt"/>
                          <a:cs typeface="Arial" panose="020B0604020202020204" pitchFamily="34" charset="0"/>
                        </a:rPr>
                        <a:t>5</a:t>
                      </a:r>
                      <a:endParaRPr lang="en-IN" sz="1800" dirty="0">
                        <a:latin typeface="+mn-lt"/>
                        <a:cs typeface="Arial" panose="020B0604020202020204" pitchFamily="34" charset="0"/>
                      </a:endParaRPr>
                    </a:p>
                  </a:txBody>
                  <a:tcPr/>
                </a:tc>
                <a:tc>
                  <a:txBody>
                    <a:bodyPr/>
                    <a:lstStyle/>
                    <a:p>
                      <a:pPr algn="ctr"/>
                      <a:r>
                        <a:rPr lang="en-US" sz="1800" dirty="0">
                          <a:latin typeface="+mn-lt"/>
                          <a:cs typeface="Arial" panose="020B0604020202020204" pitchFamily="34" charset="0"/>
                        </a:rPr>
                        <a:t>16.25</a:t>
                      </a:r>
                      <a:endParaRPr lang="en-IN" sz="1800" dirty="0">
                        <a:latin typeface="+mn-lt"/>
                        <a:cs typeface="Arial" panose="020B0604020202020204" pitchFamily="34" charset="0"/>
                      </a:endParaRPr>
                    </a:p>
                  </a:txBody>
                  <a:tcPr/>
                </a:tc>
                <a:tc>
                  <a:txBody>
                    <a:bodyPr/>
                    <a:lstStyle/>
                    <a:p>
                      <a:pPr algn="ctr"/>
                      <a:r>
                        <a:rPr lang="en-US" sz="1800" dirty="0">
                          <a:latin typeface="+mn-lt"/>
                          <a:cs typeface="Arial" panose="020B0604020202020204" pitchFamily="34" charset="0"/>
                        </a:rPr>
                        <a:t>3.25</a:t>
                      </a:r>
                      <a:endParaRPr lang="en-IN" sz="1800" dirty="0">
                        <a:latin typeface="+mn-lt"/>
                        <a:cs typeface="Arial" panose="020B0604020202020204" pitchFamily="34" charset="0"/>
                      </a:endParaRPr>
                    </a:p>
                  </a:txBody>
                  <a:tcPr/>
                </a:tc>
                <a:extLst>
                  <a:ext uri="{0D108BD9-81ED-4DB2-BD59-A6C34878D82A}">
                    <a16:rowId xmlns:a16="http://schemas.microsoft.com/office/drawing/2014/main" val="1684603397"/>
                  </a:ext>
                </a:extLst>
              </a:tr>
              <a:tr h="412370">
                <a:tc>
                  <a:txBody>
                    <a:bodyPr/>
                    <a:lstStyle/>
                    <a:p>
                      <a:pPr algn="ctr"/>
                      <a:r>
                        <a:rPr lang="en-IN" sz="1800" dirty="0">
                          <a:latin typeface="+mn-lt"/>
                          <a:cs typeface="Arial" panose="020B0604020202020204" pitchFamily="34" charset="0"/>
                        </a:rPr>
                        <a:t>C</a:t>
                      </a:r>
                    </a:p>
                  </a:txBody>
                  <a:tcPr/>
                </a:tc>
                <a:tc>
                  <a:txBody>
                    <a:bodyPr/>
                    <a:lstStyle/>
                    <a:p>
                      <a:pPr algn="ctr"/>
                      <a:r>
                        <a:rPr lang="en-US" sz="1800" dirty="0">
                          <a:latin typeface="+mn-lt"/>
                          <a:cs typeface="Arial" panose="020B0604020202020204" pitchFamily="34" charset="0"/>
                        </a:rPr>
                        <a:t>6</a:t>
                      </a:r>
                      <a:endParaRPr lang="en-IN" sz="1800" dirty="0">
                        <a:latin typeface="+mn-lt"/>
                        <a:cs typeface="Arial" panose="020B0604020202020204" pitchFamily="34" charset="0"/>
                      </a:endParaRPr>
                    </a:p>
                  </a:txBody>
                  <a:tcPr/>
                </a:tc>
                <a:tc>
                  <a:txBody>
                    <a:bodyPr/>
                    <a:lstStyle/>
                    <a:p>
                      <a:pPr algn="ctr"/>
                      <a:r>
                        <a:rPr lang="en-US" sz="1800" dirty="0">
                          <a:latin typeface="+mn-lt"/>
                          <a:cs typeface="Arial" panose="020B0604020202020204" pitchFamily="34" charset="0"/>
                        </a:rPr>
                        <a:t>19.2</a:t>
                      </a:r>
                      <a:endParaRPr lang="en-IN" sz="1800" dirty="0">
                        <a:latin typeface="+mn-lt"/>
                        <a:cs typeface="Arial" panose="020B0604020202020204" pitchFamily="34" charset="0"/>
                      </a:endParaRPr>
                    </a:p>
                  </a:txBody>
                  <a:tcPr/>
                </a:tc>
                <a:tc>
                  <a:txBody>
                    <a:bodyPr/>
                    <a:lstStyle/>
                    <a:p>
                      <a:pPr algn="ctr"/>
                      <a:r>
                        <a:rPr lang="en-US" sz="1800" dirty="0">
                          <a:latin typeface="+mn-lt"/>
                          <a:cs typeface="Arial" panose="020B0604020202020204" pitchFamily="34" charset="0"/>
                        </a:rPr>
                        <a:t>3.2</a:t>
                      </a:r>
                      <a:endParaRPr lang="en-IN" sz="1800" dirty="0">
                        <a:latin typeface="+mn-lt"/>
                        <a:cs typeface="Arial" panose="020B0604020202020204" pitchFamily="34" charset="0"/>
                      </a:endParaRPr>
                    </a:p>
                  </a:txBody>
                  <a:tcPr/>
                </a:tc>
                <a:extLst>
                  <a:ext uri="{0D108BD9-81ED-4DB2-BD59-A6C34878D82A}">
                    <a16:rowId xmlns:a16="http://schemas.microsoft.com/office/drawing/2014/main" val="2558549319"/>
                  </a:ext>
                </a:extLst>
              </a:tr>
            </a:tbl>
          </a:graphicData>
        </a:graphic>
      </p:graphicFrame>
      <p:sp>
        <p:nvSpPr>
          <p:cNvPr id="7" name="Content Placeholder 2">
            <a:extLst>
              <a:ext uri="{FF2B5EF4-FFF2-40B4-BE49-F238E27FC236}">
                <a16:creationId xmlns:a16="http://schemas.microsoft.com/office/drawing/2014/main" id="{751DADE9-C768-15ED-0755-8B98053DDFB2}"/>
              </a:ext>
            </a:extLst>
          </p:cNvPr>
          <p:cNvSpPr>
            <a:spLocks noGrp="1"/>
          </p:cNvSpPr>
          <p:nvPr>
            <p:ph sz="half" idx="1"/>
          </p:nvPr>
        </p:nvSpPr>
        <p:spPr>
          <a:xfrm>
            <a:off x="322527" y="2054192"/>
            <a:ext cx="11362010" cy="724968"/>
          </a:xfrm>
        </p:spPr>
        <p:txBody>
          <a:bodyPr vert="horz" lIns="91440" tIns="45720" rIns="91440" bIns="45720" rtlCol="0" anchor="ctr">
            <a:noAutofit/>
          </a:bodyPr>
          <a:lstStyle/>
          <a:p>
            <a:r>
              <a:rPr lang="en-US" sz="2000" b="1" dirty="0"/>
              <a:t>Example: </a:t>
            </a:r>
            <a:r>
              <a:rPr lang="en-US" sz="2000" dirty="0"/>
              <a:t>We only have $11 million to invest. Which do we select?</a:t>
            </a:r>
          </a:p>
        </p:txBody>
      </p:sp>
    </p:spTree>
    <p:extLst>
      <p:ext uri="{BB962C8B-B14F-4D97-AF65-F5344CB8AC3E}">
        <p14:creationId xmlns:p14="http://schemas.microsoft.com/office/powerpoint/2010/main" val="26450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3B099-AF7B-BFAF-10D5-440520F6D0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DC6356-1A58-2DF6-88A8-FE21058A4443}"/>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Choosing projects when resources are limited</a:t>
            </a:r>
          </a:p>
        </p:txBody>
      </p:sp>
      <p:sp>
        <p:nvSpPr>
          <p:cNvPr id="4" name="Slide Number Placeholder 3">
            <a:extLst>
              <a:ext uri="{FF2B5EF4-FFF2-40B4-BE49-F238E27FC236}">
                <a16:creationId xmlns:a16="http://schemas.microsoft.com/office/drawing/2014/main" id="{FB741139-6F6C-FD8B-CE3E-1A792653147F}"/>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21</a:t>
            </a:fld>
            <a:endParaRPr lang="en-US" dirty="0"/>
          </a:p>
        </p:txBody>
      </p:sp>
      <p:sp>
        <p:nvSpPr>
          <p:cNvPr id="3" name="TextBox 2">
            <a:extLst>
              <a:ext uri="{FF2B5EF4-FFF2-40B4-BE49-F238E27FC236}">
                <a16:creationId xmlns:a16="http://schemas.microsoft.com/office/drawing/2014/main" id="{4E7B2DA7-9A19-2DA0-A763-AD6952B3C356}"/>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sp>
        <p:nvSpPr>
          <p:cNvPr id="7" name="Content Placeholder 2">
            <a:extLst>
              <a:ext uri="{FF2B5EF4-FFF2-40B4-BE49-F238E27FC236}">
                <a16:creationId xmlns:a16="http://schemas.microsoft.com/office/drawing/2014/main" id="{692F819E-8C07-1FB0-A22B-A062B2772A15}"/>
              </a:ext>
            </a:extLst>
          </p:cNvPr>
          <p:cNvSpPr>
            <a:spLocks noGrp="1"/>
          </p:cNvSpPr>
          <p:nvPr>
            <p:ph sz="half" idx="1"/>
          </p:nvPr>
        </p:nvSpPr>
        <p:spPr>
          <a:xfrm>
            <a:off x="248798" y="2182619"/>
            <a:ext cx="11362010" cy="4218181"/>
          </a:xfrm>
        </p:spPr>
        <p:txBody>
          <a:bodyPr vert="horz" lIns="91440" tIns="45720" rIns="91440" bIns="45720" rtlCol="0" anchor="ctr">
            <a:noAutofit/>
          </a:bodyPr>
          <a:lstStyle/>
          <a:p>
            <a:r>
              <a:rPr lang="en-US" sz="1900" b="1" dirty="0"/>
              <a:t>Example: </a:t>
            </a:r>
            <a:r>
              <a:rPr lang="en-US" sz="1900" dirty="0"/>
              <a:t>We only have $300,000 to invest, Which do we select?</a:t>
            </a:r>
          </a:p>
          <a:p>
            <a:pPr lvl="1"/>
            <a:r>
              <a:rPr lang="en-US" sz="1700" dirty="0"/>
              <a:t>All of them are attractive with positive NPVs</a:t>
            </a:r>
          </a:p>
          <a:p>
            <a:pPr lvl="1"/>
            <a:r>
              <a:rPr lang="en-US" sz="1700" dirty="0"/>
              <a:t>Ans: Invest the first $10 million in project A. It has the highest profitability index, so every $1 invested in it creates more shareholder value than the other two projects. </a:t>
            </a:r>
          </a:p>
          <a:p>
            <a:pPr lvl="1"/>
            <a:r>
              <a:rPr lang="en-US" sz="1700" dirty="0"/>
              <a:t>Invest the final $1 million in a fifth of Project B-that is, a scaled-down version. Since B has the higher profitability index than C, it is the next best option.</a:t>
            </a:r>
          </a:p>
          <a:p>
            <a:r>
              <a:rPr lang="en-US" sz="1900" b="1" dirty="0"/>
              <a:t>Contrast: </a:t>
            </a:r>
            <a:r>
              <a:rPr lang="en-US" sz="1900" dirty="0"/>
              <a:t>All-or-nothing investments</a:t>
            </a:r>
          </a:p>
          <a:p>
            <a:pPr lvl="1"/>
            <a:r>
              <a:rPr lang="en-US" sz="1700" dirty="0"/>
              <a:t>May not be possible to make fractional investments—projects are all or nothing, such as either buying a machine or not. </a:t>
            </a:r>
          </a:p>
          <a:p>
            <a:pPr lvl="1"/>
            <a:r>
              <a:rPr lang="en-US" sz="1700" dirty="0"/>
              <a:t>In that case, investing $10 million in A</a:t>
            </a:r>
            <a:r>
              <a:rPr lang="en-US" sz="1700" dirty="0">
                <a:sym typeface="Wingdings" panose="05000000000000000000" pitchFamily="2" charset="2"/>
              </a:rPr>
              <a:t> cannot invest into a </a:t>
            </a:r>
            <a:r>
              <a:rPr lang="en-US" sz="1700" dirty="0"/>
              <a:t>fifth of project B. </a:t>
            </a:r>
          </a:p>
          <a:p>
            <a:pPr lvl="1"/>
            <a:r>
              <a:rPr lang="en-US" sz="1700" dirty="0"/>
              <a:t>Instead you would have to put the remaining $1 million in the bank, for an NPV of 0, leading to a total NPV of $33 million. </a:t>
            </a:r>
          </a:p>
          <a:p>
            <a:pPr lvl="1"/>
            <a:r>
              <a:rPr lang="en-US" sz="1700" dirty="0"/>
              <a:t>In contrast, investing in projects B and C together would generate NPV of $35.45 million</a:t>
            </a:r>
          </a:p>
        </p:txBody>
      </p:sp>
    </p:spTree>
    <p:extLst>
      <p:ext uri="{BB962C8B-B14F-4D97-AF65-F5344CB8AC3E}">
        <p14:creationId xmlns:p14="http://schemas.microsoft.com/office/powerpoint/2010/main" val="2446381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AC2C2-41D2-DE16-F38A-A2DDDD9650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55A02C-6617-59D7-0CCB-49A3EE18BB11}"/>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Seminar questions</a:t>
            </a:r>
          </a:p>
        </p:txBody>
      </p:sp>
      <p:sp>
        <p:nvSpPr>
          <p:cNvPr id="4" name="Slide Number Placeholder 3">
            <a:extLst>
              <a:ext uri="{FF2B5EF4-FFF2-40B4-BE49-F238E27FC236}">
                <a16:creationId xmlns:a16="http://schemas.microsoft.com/office/drawing/2014/main" id="{18E1E3D0-08B2-68D8-B42D-327CD2641848}"/>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22</a:t>
            </a:fld>
            <a:endParaRPr lang="en-US" dirty="0"/>
          </a:p>
        </p:txBody>
      </p:sp>
      <p:sp>
        <p:nvSpPr>
          <p:cNvPr id="3" name="TextBox 2">
            <a:extLst>
              <a:ext uri="{FF2B5EF4-FFF2-40B4-BE49-F238E27FC236}">
                <a16:creationId xmlns:a16="http://schemas.microsoft.com/office/drawing/2014/main" id="{F254EE0A-D01F-6C22-B672-F7D872BCD515}"/>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9" name="Picture 8">
            <a:extLst>
              <a:ext uri="{FF2B5EF4-FFF2-40B4-BE49-F238E27FC236}">
                <a16:creationId xmlns:a16="http://schemas.microsoft.com/office/drawing/2014/main" id="{AE4C7BCA-C6C2-8E5E-5083-E1FE5792E99B}"/>
              </a:ext>
            </a:extLst>
          </p:cNvPr>
          <p:cNvPicPr>
            <a:picLocks noChangeAspect="1"/>
          </p:cNvPicPr>
          <p:nvPr/>
        </p:nvPicPr>
        <p:blipFill>
          <a:blip r:embed="rId3"/>
          <a:stretch>
            <a:fillRect/>
          </a:stretch>
        </p:blipFill>
        <p:spPr>
          <a:xfrm>
            <a:off x="1828769" y="2163730"/>
            <a:ext cx="8534462" cy="4419632"/>
          </a:xfrm>
          <a:prstGeom prst="rect">
            <a:avLst/>
          </a:prstGeom>
        </p:spPr>
      </p:pic>
    </p:spTree>
    <p:extLst>
      <p:ext uri="{BB962C8B-B14F-4D97-AF65-F5344CB8AC3E}">
        <p14:creationId xmlns:p14="http://schemas.microsoft.com/office/powerpoint/2010/main" val="359917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37FC0-AE0A-AB8D-BA2A-661C72EDED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FA2A08-4E78-19A9-7127-4857C37FC969}"/>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Seminar questions</a:t>
            </a:r>
          </a:p>
        </p:txBody>
      </p:sp>
      <p:sp>
        <p:nvSpPr>
          <p:cNvPr id="4" name="Slide Number Placeholder 3">
            <a:extLst>
              <a:ext uri="{FF2B5EF4-FFF2-40B4-BE49-F238E27FC236}">
                <a16:creationId xmlns:a16="http://schemas.microsoft.com/office/drawing/2014/main" id="{002D7D39-C610-1714-C535-4B150A318A61}"/>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23</a:t>
            </a:fld>
            <a:endParaRPr lang="en-US" dirty="0"/>
          </a:p>
        </p:txBody>
      </p:sp>
      <p:sp>
        <p:nvSpPr>
          <p:cNvPr id="3" name="TextBox 2">
            <a:extLst>
              <a:ext uri="{FF2B5EF4-FFF2-40B4-BE49-F238E27FC236}">
                <a16:creationId xmlns:a16="http://schemas.microsoft.com/office/drawing/2014/main" id="{6FE6B267-59E3-E9C0-906A-1DBF698EFF44}"/>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6" name="Picture 5">
            <a:extLst>
              <a:ext uri="{FF2B5EF4-FFF2-40B4-BE49-F238E27FC236}">
                <a16:creationId xmlns:a16="http://schemas.microsoft.com/office/drawing/2014/main" id="{D0F621F0-2161-5842-0CD3-C169526CA70D}"/>
              </a:ext>
            </a:extLst>
          </p:cNvPr>
          <p:cNvPicPr>
            <a:picLocks noChangeAspect="1"/>
          </p:cNvPicPr>
          <p:nvPr/>
        </p:nvPicPr>
        <p:blipFill>
          <a:blip r:embed="rId3"/>
          <a:stretch>
            <a:fillRect/>
          </a:stretch>
        </p:blipFill>
        <p:spPr>
          <a:xfrm>
            <a:off x="1814481" y="2503725"/>
            <a:ext cx="8563038" cy="3381400"/>
          </a:xfrm>
          <a:prstGeom prst="rect">
            <a:avLst/>
          </a:prstGeom>
        </p:spPr>
      </p:pic>
    </p:spTree>
    <p:extLst>
      <p:ext uri="{BB962C8B-B14F-4D97-AF65-F5344CB8AC3E}">
        <p14:creationId xmlns:p14="http://schemas.microsoft.com/office/powerpoint/2010/main" val="1335999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C37F2-1AB5-04FB-13CE-F426242AF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A6C646-D2B0-0A91-035C-0EDAA99948A0}"/>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Seminar questions</a:t>
            </a:r>
          </a:p>
        </p:txBody>
      </p:sp>
      <p:sp>
        <p:nvSpPr>
          <p:cNvPr id="4" name="Slide Number Placeholder 3">
            <a:extLst>
              <a:ext uri="{FF2B5EF4-FFF2-40B4-BE49-F238E27FC236}">
                <a16:creationId xmlns:a16="http://schemas.microsoft.com/office/drawing/2014/main" id="{57B3C478-83F1-B0EC-794B-9E856E108220}"/>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24</a:t>
            </a:fld>
            <a:endParaRPr lang="en-US" dirty="0"/>
          </a:p>
        </p:txBody>
      </p:sp>
      <p:sp>
        <p:nvSpPr>
          <p:cNvPr id="3" name="TextBox 2">
            <a:extLst>
              <a:ext uri="{FF2B5EF4-FFF2-40B4-BE49-F238E27FC236}">
                <a16:creationId xmlns:a16="http://schemas.microsoft.com/office/drawing/2014/main" id="{1D913F30-D07B-A492-92A5-8AABDD199B1D}"/>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7" name="Picture 6">
            <a:extLst>
              <a:ext uri="{FF2B5EF4-FFF2-40B4-BE49-F238E27FC236}">
                <a16:creationId xmlns:a16="http://schemas.microsoft.com/office/drawing/2014/main" id="{203BF309-11BE-20C7-C0A7-8C560E86A938}"/>
              </a:ext>
            </a:extLst>
          </p:cNvPr>
          <p:cNvPicPr>
            <a:picLocks noChangeAspect="1"/>
          </p:cNvPicPr>
          <p:nvPr/>
        </p:nvPicPr>
        <p:blipFill>
          <a:blip r:embed="rId3"/>
          <a:stretch>
            <a:fillRect/>
          </a:stretch>
        </p:blipFill>
        <p:spPr>
          <a:xfrm>
            <a:off x="1576354" y="2529679"/>
            <a:ext cx="9039291" cy="3257574"/>
          </a:xfrm>
          <a:prstGeom prst="rect">
            <a:avLst/>
          </a:prstGeom>
        </p:spPr>
      </p:pic>
    </p:spTree>
    <p:extLst>
      <p:ext uri="{BB962C8B-B14F-4D97-AF65-F5344CB8AC3E}">
        <p14:creationId xmlns:p14="http://schemas.microsoft.com/office/powerpoint/2010/main" val="3811219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B295B-1909-9D70-1D31-25F146CEDA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766379-C2B4-5C20-35D5-FB93AE0299A9}"/>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Seminar questions</a:t>
            </a:r>
          </a:p>
        </p:txBody>
      </p:sp>
      <p:sp>
        <p:nvSpPr>
          <p:cNvPr id="4" name="Slide Number Placeholder 3">
            <a:extLst>
              <a:ext uri="{FF2B5EF4-FFF2-40B4-BE49-F238E27FC236}">
                <a16:creationId xmlns:a16="http://schemas.microsoft.com/office/drawing/2014/main" id="{6EF324D2-59EC-E7B5-B73D-71BA97D95714}"/>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25</a:t>
            </a:fld>
            <a:endParaRPr lang="en-US" dirty="0"/>
          </a:p>
        </p:txBody>
      </p:sp>
      <p:sp>
        <p:nvSpPr>
          <p:cNvPr id="3" name="TextBox 2">
            <a:extLst>
              <a:ext uri="{FF2B5EF4-FFF2-40B4-BE49-F238E27FC236}">
                <a16:creationId xmlns:a16="http://schemas.microsoft.com/office/drawing/2014/main" id="{A925DF71-8548-E520-9407-3C2E9D1DA548}"/>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6" name="Picture 5">
            <a:extLst>
              <a:ext uri="{FF2B5EF4-FFF2-40B4-BE49-F238E27FC236}">
                <a16:creationId xmlns:a16="http://schemas.microsoft.com/office/drawing/2014/main" id="{95398EE6-9FDE-8397-8FB7-7AB51DDC9F8F}"/>
              </a:ext>
            </a:extLst>
          </p:cNvPr>
          <p:cNvPicPr>
            <a:picLocks noChangeAspect="1"/>
          </p:cNvPicPr>
          <p:nvPr/>
        </p:nvPicPr>
        <p:blipFill>
          <a:blip r:embed="rId3"/>
          <a:stretch>
            <a:fillRect/>
          </a:stretch>
        </p:blipFill>
        <p:spPr>
          <a:xfrm>
            <a:off x="1976212" y="2462734"/>
            <a:ext cx="8582088" cy="3514751"/>
          </a:xfrm>
          <a:prstGeom prst="rect">
            <a:avLst/>
          </a:prstGeom>
        </p:spPr>
      </p:pic>
    </p:spTree>
    <p:extLst>
      <p:ext uri="{BB962C8B-B14F-4D97-AF65-F5344CB8AC3E}">
        <p14:creationId xmlns:p14="http://schemas.microsoft.com/office/powerpoint/2010/main" val="3733022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15019-86B9-92F0-C914-EF499CF88D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14FFE3-27DF-D505-5468-24D5515E434C}"/>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Seminar questions (optional)</a:t>
            </a:r>
          </a:p>
        </p:txBody>
      </p:sp>
      <p:sp>
        <p:nvSpPr>
          <p:cNvPr id="4" name="Slide Number Placeholder 3">
            <a:extLst>
              <a:ext uri="{FF2B5EF4-FFF2-40B4-BE49-F238E27FC236}">
                <a16:creationId xmlns:a16="http://schemas.microsoft.com/office/drawing/2014/main" id="{8F16A509-8906-F126-3116-B5092777EF28}"/>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26</a:t>
            </a:fld>
            <a:endParaRPr lang="en-US" dirty="0"/>
          </a:p>
        </p:txBody>
      </p:sp>
      <p:sp>
        <p:nvSpPr>
          <p:cNvPr id="3" name="TextBox 2">
            <a:extLst>
              <a:ext uri="{FF2B5EF4-FFF2-40B4-BE49-F238E27FC236}">
                <a16:creationId xmlns:a16="http://schemas.microsoft.com/office/drawing/2014/main" id="{E36C4E2C-E298-F987-76DC-448962A143C8}"/>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7" name="Picture 6">
            <a:extLst>
              <a:ext uri="{FF2B5EF4-FFF2-40B4-BE49-F238E27FC236}">
                <a16:creationId xmlns:a16="http://schemas.microsoft.com/office/drawing/2014/main" id="{F8103B5E-99E3-3B79-87B9-3E8D7400BBAA}"/>
              </a:ext>
            </a:extLst>
          </p:cNvPr>
          <p:cNvPicPr>
            <a:picLocks noChangeAspect="1"/>
          </p:cNvPicPr>
          <p:nvPr/>
        </p:nvPicPr>
        <p:blipFill>
          <a:blip r:embed="rId3"/>
          <a:stretch>
            <a:fillRect/>
          </a:stretch>
        </p:blipFill>
        <p:spPr>
          <a:xfrm>
            <a:off x="1851726" y="2362625"/>
            <a:ext cx="8334436" cy="838206"/>
          </a:xfrm>
          <a:prstGeom prst="rect">
            <a:avLst/>
          </a:prstGeom>
        </p:spPr>
      </p:pic>
      <p:pic>
        <p:nvPicPr>
          <p:cNvPr id="9" name="Picture 8">
            <a:extLst>
              <a:ext uri="{FF2B5EF4-FFF2-40B4-BE49-F238E27FC236}">
                <a16:creationId xmlns:a16="http://schemas.microsoft.com/office/drawing/2014/main" id="{78CEF63F-BC84-4E1C-8911-224B40F87ABE}"/>
              </a:ext>
            </a:extLst>
          </p:cNvPr>
          <p:cNvPicPr>
            <a:picLocks noChangeAspect="1"/>
          </p:cNvPicPr>
          <p:nvPr/>
        </p:nvPicPr>
        <p:blipFill>
          <a:blip r:embed="rId4"/>
          <a:stretch>
            <a:fillRect/>
          </a:stretch>
        </p:blipFill>
        <p:spPr>
          <a:xfrm>
            <a:off x="1813626" y="3609202"/>
            <a:ext cx="8372536" cy="2047890"/>
          </a:xfrm>
          <a:prstGeom prst="rect">
            <a:avLst/>
          </a:prstGeom>
        </p:spPr>
      </p:pic>
    </p:spTree>
    <p:extLst>
      <p:ext uri="{BB962C8B-B14F-4D97-AF65-F5344CB8AC3E}">
        <p14:creationId xmlns:p14="http://schemas.microsoft.com/office/powerpoint/2010/main" val="4046128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Thurs.</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C18B5-23B4-63D3-B8F0-E7E0693273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0C91AF-BE4E-D0E3-0DC9-48119C53760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The opportunity cost of investment</a:t>
            </a:r>
          </a:p>
        </p:txBody>
      </p:sp>
      <p:sp>
        <p:nvSpPr>
          <p:cNvPr id="4" name="Slide Number Placeholder 3">
            <a:extLst>
              <a:ext uri="{FF2B5EF4-FFF2-40B4-BE49-F238E27FC236}">
                <a16:creationId xmlns:a16="http://schemas.microsoft.com/office/drawing/2014/main" id="{DF9E407C-EB13-C390-BE48-8BA6A7BFB2A8}"/>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a:t>
            </a:fld>
            <a:endParaRPr lang="en-US"/>
          </a:p>
        </p:txBody>
      </p:sp>
      <p:pic>
        <p:nvPicPr>
          <p:cNvPr id="3" name="Picture 2" descr="A block diagram of the opportunity cost of investment.">
            <a:extLst>
              <a:ext uri="{FF2B5EF4-FFF2-40B4-BE49-F238E27FC236}">
                <a16:creationId xmlns:a16="http://schemas.microsoft.com/office/drawing/2014/main" id="{9DC4CAD4-E3AE-5813-3061-1BD20CC8D2C3}"/>
              </a:ext>
            </a:extLst>
          </p:cNvPr>
          <p:cNvPicPr>
            <a:picLocks noChangeAspect="1"/>
          </p:cNvPicPr>
          <p:nvPr/>
        </p:nvPicPr>
        <p:blipFill>
          <a:blip r:embed="rId3"/>
          <a:stretch>
            <a:fillRect/>
          </a:stretch>
        </p:blipFill>
        <p:spPr>
          <a:xfrm>
            <a:off x="2245777" y="2460694"/>
            <a:ext cx="8114836" cy="3695150"/>
          </a:xfrm>
          <a:prstGeom prst="rect">
            <a:avLst/>
          </a:prstGeom>
        </p:spPr>
      </p:pic>
    </p:spTree>
    <p:extLst>
      <p:ext uri="{BB962C8B-B14F-4D97-AF65-F5344CB8AC3E}">
        <p14:creationId xmlns:p14="http://schemas.microsoft.com/office/powerpoint/2010/main" val="2099219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92340-43D0-7EA3-F5F4-1E372B1B7F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D473F1-167F-4B64-6522-042C12969DF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Five points to remember about </a:t>
            </a:r>
            <a:r>
              <a:rPr lang="en-US" dirty="0" err="1"/>
              <a:t>npv</a:t>
            </a:r>
            <a:endParaRPr lang="en-US" dirty="0"/>
          </a:p>
        </p:txBody>
      </p:sp>
      <p:sp>
        <p:nvSpPr>
          <p:cNvPr id="4" name="Slide Number Placeholder 3">
            <a:extLst>
              <a:ext uri="{FF2B5EF4-FFF2-40B4-BE49-F238E27FC236}">
                <a16:creationId xmlns:a16="http://schemas.microsoft.com/office/drawing/2014/main" id="{0651E3D6-13B9-C827-FC23-FDBA06354CC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a:t>
            </a:fld>
            <a:endParaRPr lang="en-US" dirty="0"/>
          </a:p>
        </p:txBody>
      </p:sp>
      <p:sp>
        <p:nvSpPr>
          <p:cNvPr id="10" name="Content Placeholder 2">
            <a:extLst>
              <a:ext uri="{FF2B5EF4-FFF2-40B4-BE49-F238E27FC236}">
                <a16:creationId xmlns:a16="http://schemas.microsoft.com/office/drawing/2014/main" id="{318D8244-E906-B617-D242-011A92E409A7}"/>
              </a:ext>
            </a:extLst>
          </p:cNvPr>
          <p:cNvSpPr>
            <a:spLocks noGrp="1"/>
          </p:cNvSpPr>
          <p:nvPr>
            <p:ph sz="half" idx="1"/>
          </p:nvPr>
        </p:nvSpPr>
        <p:spPr>
          <a:xfrm>
            <a:off x="344184" y="2039591"/>
            <a:ext cx="11362010" cy="2758440"/>
          </a:xfrm>
        </p:spPr>
        <p:txBody>
          <a:bodyPr vert="horz" lIns="91440" tIns="45720" rIns="91440" bIns="45720" rtlCol="0" anchor="ctr">
            <a:noAutofit/>
          </a:bodyPr>
          <a:lstStyle/>
          <a:p>
            <a:pPr marL="457200" indent="-457200">
              <a:buFont typeface="+mj-lt"/>
              <a:buAutoNum type="arabicPeriod"/>
            </a:pPr>
            <a:r>
              <a:rPr lang="en-US" sz="1900" dirty="0"/>
              <a:t>The NPV rule offers a clear benchmark— accept projects with positive NPV.</a:t>
            </a:r>
          </a:p>
          <a:p>
            <a:pPr marL="457200" indent="-457200">
              <a:buFont typeface="+mj-lt"/>
              <a:buAutoNum type="arabicPeriod"/>
            </a:pPr>
            <a:r>
              <a:rPr lang="en-US" sz="1900" dirty="0"/>
              <a:t>NPV depends solely on </a:t>
            </a:r>
            <a:r>
              <a:rPr lang="en-US" sz="1900" b="1" dirty="0"/>
              <a:t>all</a:t>
            </a:r>
            <a:r>
              <a:rPr lang="en-US" sz="1900" dirty="0"/>
              <a:t> the cash flows, none are unaccounted for.</a:t>
            </a:r>
          </a:p>
          <a:p>
            <a:pPr marL="457200" indent="-457200">
              <a:buFont typeface="+mj-lt"/>
              <a:buAutoNum type="arabicPeriod"/>
            </a:pPr>
            <a:r>
              <a:rPr lang="en-US" sz="1900" dirty="0"/>
              <a:t>A dollar today is worth more than a dollar tomorrow.</a:t>
            </a:r>
          </a:p>
          <a:p>
            <a:pPr marL="457200" indent="-457200">
              <a:buFont typeface="+mj-lt"/>
              <a:buAutoNum type="arabicPeriod"/>
            </a:pPr>
            <a:r>
              <a:rPr lang="en-US" sz="1900" dirty="0"/>
              <a:t>Net present value ignores irrelevant factors. It depends solely on the forecasted cash flows from the project and the opportunity cost of capital.</a:t>
            </a:r>
          </a:p>
          <a:p>
            <a:pPr marL="457200" indent="-457200">
              <a:buFont typeface="+mj-lt"/>
              <a:buAutoNum type="arabicPeriod"/>
            </a:pPr>
            <a:r>
              <a:rPr lang="en-US" sz="1900" dirty="0"/>
              <a:t>Because present values are all measured in today’s dollars, you can add them up.</a:t>
            </a:r>
          </a:p>
        </p:txBody>
      </p:sp>
      <p:graphicFrame>
        <p:nvGraphicFramePr>
          <p:cNvPr id="3" name="Object 2">
            <a:extLst>
              <a:ext uri="{FF2B5EF4-FFF2-40B4-BE49-F238E27FC236}">
                <a16:creationId xmlns:a16="http://schemas.microsoft.com/office/drawing/2014/main" id="{3FC582C4-004C-C643-2FDF-CC36DEE7F0AC}"/>
              </a:ext>
            </a:extLst>
          </p:cNvPr>
          <p:cNvGraphicFramePr>
            <a:graphicFrameLocks noChangeAspect="1"/>
          </p:cNvGraphicFramePr>
          <p:nvPr>
            <p:extLst>
              <p:ext uri="{D42A27DB-BD31-4B8C-83A1-F6EECF244321}">
                <p14:modId xmlns:p14="http://schemas.microsoft.com/office/powerpoint/2010/main" val="4040299002"/>
              </p:ext>
            </p:extLst>
          </p:nvPr>
        </p:nvGraphicFramePr>
        <p:xfrm>
          <a:off x="3664620" y="5121666"/>
          <a:ext cx="4938103" cy="378774"/>
        </p:xfrm>
        <a:graphic>
          <a:graphicData uri="http://schemas.openxmlformats.org/presentationml/2006/ole">
            <mc:AlternateContent xmlns:mc="http://schemas.openxmlformats.org/markup-compatibility/2006">
              <mc:Choice xmlns:v="urn:schemas-microsoft-com:vml" Requires="v">
                <p:oleObj name="Equation" r:id="rId3" imgW="4470120" imgH="342720" progId="Equation.DSMT4">
                  <p:embed/>
                </p:oleObj>
              </mc:Choice>
              <mc:Fallback>
                <p:oleObj name="Equation" r:id="rId3" imgW="4470120" imgH="342720" progId="Equation.DSMT4">
                  <p:embed/>
                  <p:pic>
                    <p:nvPicPr>
                      <p:cNvPr id="4" name="Object 3">
                        <a:extLst>
                          <a:ext uri="{FF2B5EF4-FFF2-40B4-BE49-F238E27FC236}">
                            <a16:creationId xmlns:a16="http://schemas.microsoft.com/office/drawing/2014/main" id="{983DBD68-478F-7548-1FCF-B5088C8A4C93}"/>
                          </a:ext>
                        </a:extLst>
                      </p:cNvPr>
                      <p:cNvPicPr/>
                      <p:nvPr/>
                    </p:nvPicPr>
                    <p:blipFill>
                      <a:blip r:embed="rId4"/>
                      <a:stretch>
                        <a:fillRect/>
                      </a:stretch>
                    </p:blipFill>
                    <p:spPr>
                      <a:xfrm>
                        <a:off x="3664620" y="5121666"/>
                        <a:ext cx="4938103" cy="378774"/>
                      </a:xfrm>
                      <a:prstGeom prst="rect">
                        <a:avLst/>
                      </a:prstGeom>
                    </p:spPr>
                  </p:pic>
                </p:oleObj>
              </mc:Fallback>
            </mc:AlternateContent>
          </a:graphicData>
        </a:graphic>
      </p:graphicFrame>
    </p:spTree>
    <p:extLst>
      <p:ext uri="{BB962C8B-B14F-4D97-AF65-F5344CB8AC3E}">
        <p14:creationId xmlns:p14="http://schemas.microsoft.com/office/powerpoint/2010/main" val="2060654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28EBB-FDF1-EB69-0D78-BED98B489C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C1ABE0-374B-6597-B096-56008A3834D9}"/>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Investment criteria</a:t>
            </a:r>
          </a:p>
        </p:txBody>
      </p:sp>
      <p:sp>
        <p:nvSpPr>
          <p:cNvPr id="4" name="Slide Number Placeholder 3">
            <a:extLst>
              <a:ext uri="{FF2B5EF4-FFF2-40B4-BE49-F238E27FC236}">
                <a16:creationId xmlns:a16="http://schemas.microsoft.com/office/drawing/2014/main" id="{EEC79A4E-1379-F97B-B3ED-0F6DC5335970}"/>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5</a:t>
            </a:fld>
            <a:endParaRPr lang="en-US" dirty="0"/>
          </a:p>
        </p:txBody>
      </p:sp>
      <p:sp>
        <p:nvSpPr>
          <p:cNvPr id="10" name="Content Placeholder 2">
            <a:extLst>
              <a:ext uri="{FF2B5EF4-FFF2-40B4-BE49-F238E27FC236}">
                <a16:creationId xmlns:a16="http://schemas.microsoft.com/office/drawing/2014/main" id="{FD5141BD-5265-0338-845A-CBF1B67AAA11}"/>
              </a:ext>
            </a:extLst>
          </p:cNvPr>
          <p:cNvSpPr>
            <a:spLocks noGrp="1"/>
          </p:cNvSpPr>
          <p:nvPr>
            <p:ph sz="half" idx="1"/>
          </p:nvPr>
        </p:nvSpPr>
        <p:spPr>
          <a:xfrm>
            <a:off x="344184" y="2039591"/>
            <a:ext cx="11362010" cy="765254"/>
          </a:xfrm>
        </p:spPr>
        <p:txBody>
          <a:bodyPr vert="horz" lIns="91440" tIns="45720" rIns="91440" bIns="45720" rtlCol="0" anchor="ctr">
            <a:noAutofit/>
          </a:bodyPr>
          <a:lstStyle/>
          <a:p>
            <a:pPr marL="0" indent="0">
              <a:buNone/>
            </a:pPr>
            <a:r>
              <a:rPr lang="en-US" dirty="0"/>
              <a:t>In practice, however, firms often use investment criteria other than NPV to guide their decisions. This raises the question of how comparable these criteria are to one another.</a:t>
            </a:r>
            <a:endParaRPr lang="en-US" sz="1800" dirty="0"/>
          </a:p>
        </p:txBody>
      </p:sp>
      <p:graphicFrame>
        <p:nvGraphicFramePr>
          <p:cNvPr id="3" name="Table 2">
            <a:extLst>
              <a:ext uri="{FF2B5EF4-FFF2-40B4-BE49-F238E27FC236}">
                <a16:creationId xmlns:a16="http://schemas.microsoft.com/office/drawing/2014/main" id="{45099E28-B26E-6597-D02E-7734ACBEE30C}"/>
              </a:ext>
            </a:extLst>
          </p:cNvPr>
          <p:cNvGraphicFramePr>
            <a:graphicFrameLocks noGrp="1"/>
          </p:cNvGraphicFramePr>
          <p:nvPr>
            <p:extLst>
              <p:ext uri="{D42A27DB-BD31-4B8C-83A1-F6EECF244321}">
                <p14:modId xmlns:p14="http://schemas.microsoft.com/office/powerpoint/2010/main" val="617895382"/>
              </p:ext>
            </p:extLst>
          </p:nvPr>
        </p:nvGraphicFramePr>
        <p:xfrm>
          <a:off x="1941654" y="2883684"/>
          <a:ext cx="8086085" cy="3226956"/>
        </p:xfrm>
        <a:graphic>
          <a:graphicData uri="http://schemas.openxmlformats.org/drawingml/2006/table">
            <a:tbl>
              <a:tblPr firstRow="1" bandRow="1">
                <a:tableStyleId>{5C22544A-7EE6-4342-B048-85BDC9FD1C3A}</a:tableStyleId>
              </a:tblPr>
              <a:tblGrid>
                <a:gridCol w="2015837">
                  <a:extLst>
                    <a:ext uri="{9D8B030D-6E8A-4147-A177-3AD203B41FA5}">
                      <a16:colId xmlns:a16="http://schemas.microsoft.com/office/drawing/2014/main" val="1755548972"/>
                    </a:ext>
                  </a:extLst>
                </a:gridCol>
                <a:gridCol w="1537854">
                  <a:extLst>
                    <a:ext uri="{9D8B030D-6E8A-4147-A177-3AD203B41FA5}">
                      <a16:colId xmlns:a16="http://schemas.microsoft.com/office/drawing/2014/main" val="1038750026"/>
                    </a:ext>
                  </a:extLst>
                </a:gridCol>
                <a:gridCol w="1631373">
                  <a:extLst>
                    <a:ext uri="{9D8B030D-6E8A-4147-A177-3AD203B41FA5}">
                      <a16:colId xmlns:a16="http://schemas.microsoft.com/office/drawing/2014/main" val="2078451551"/>
                    </a:ext>
                  </a:extLst>
                </a:gridCol>
                <a:gridCol w="1444336">
                  <a:extLst>
                    <a:ext uri="{9D8B030D-6E8A-4147-A177-3AD203B41FA5}">
                      <a16:colId xmlns:a16="http://schemas.microsoft.com/office/drawing/2014/main" val="1590118379"/>
                    </a:ext>
                  </a:extLst>
                </a:gridCol>
                <a:gridCol w="1456685">
                  <a:extLst>
                    <a:ext uri="{9D8B030D-6E8A-4147-A177-3AD203B41FA5}">
                      <a16:colId xmlns:a16="http://schemas.microsoft.com/office/drawing/2014/main" val="3424089818"/>
                    </a:ext>
                  </a:extLst>
                </a:gridCol>
              </a:tblGrid>
              <a:tr h="611085">
                <a:tc>
                  <a:txBody>
                    <a:bodyPr/>
                    <a:lstStyle/>
                    <a:p>
                      <a:endParaRPr lang="en-US" sz="1600" dirty="0"/>
                    </a:p>
                  </a:txBody>
                  <a:tcPr/>
                </a:tc>
                <a:tc>
                  <a:txBody>
                    <a:bodyPr/>
                    <a:lstStyle/>
                    <a:p>
                      <a:pPr algn="ctr"/>
                      <a:r>
                        <a:rPr lang="en-US" sz="1600" dirty="0"/>
                        <a:t>Large Firms 2001</a:t>
                      </a:r>
                    </a:p>
                  </a:txBody>
                  <a:tcPr/>
                </a:tc>
                <a:tc>
                  <a:txBody>
                    <a:bodyPr/>
                    <a:lstStyle/>
                    <a:p>
                      <a:pPr algn="ctr"/>
                      <a:r>
                        <a:rPr lang="en-US" sz="1600" dirty="0"/>
                        <a:t>Large Firms 2022</a:t>
                      </a:r>
                    </a:p>
                  </a:txBody>
                  <a:tcPr/>
                </a:tc>
                <a:tc>
                  <a:txBody>
                    <a:bodyPr/>
                    <a:lstStyle/>
                    <a:p>
                      <a:pPr algn="ctr"/>
                      <a:r>
                        <a:rPr lang="en-US" sz="1600" dirty="0"/>
                        <a:t>Small Firms 2001</a:t>
                      </a:r>
                    </a:p>
                  </a:txBody>
                  <a:tcPr/>
                </a:tc>
                <a:tc>
                  <a:txBody>
                    <a:bodyPr/>
                    <a:lstStyle/>
                    <a:p>
                      <a:pPr algn="ctr"/>
                      <a:r>
                        <a:rPr lang="en-US" sz="1600" dirty="0"/>
                        <a:t>Small Firms 2022</a:t>
                      </a:r>
                    </a:p>
                  </a:txBody>
                  <a:tcPr/>
                </a:tc>
                <a:extLst>
                  <a:ext uri="{0D108BD9-81ED-4DB2-BD59-A6C34878D82A}">
                    <a16:rowId xmlns:a16="http://schemas.microsoft.com/office/drawing/2014/main" val="1623890757"/>
                  </a:ext>
                </a:extLst>
              </a:tr>
              <a:tr h="391308">
                <a:tc>
                  <a:txBody>
                    <a:bodyPr/>
                    <a:lstStyle/>
                    <a:p>
                      <a:r>
                        <a:rPr lang="en-US" sz="1600" dirty="0"/>
                        <a:t>N</a:t>
                      </a:r>
                      <a:r>
                        <a:rPr lang="en-US" sz="100" dirty="0"/>
                        <a:t> </a:t>
                      </a:r>
                      <a:r>
                        <a:rPr lang="en-US" sz="1600" dirty="0"/>
                        <a:t>P</a:t>
                      </a:r>
                      <a:r>
                        <a:rPr lang="en-US" sz="100" dirty="0"/>
                        <a:t> </a:t>
                      </a:r>
                      <a:r>
                        <a:rPr lang="en-US" sz="1600" dirty="0"/>
                        <a:t>V</a:t>
                      </a:r>
                    </a:p>
                  </a:txBody>
                  <a:tcPr/>
                </a:tc>
                <a:tc>
                  <a:txBody>
                    <a:bodyPr/>
                    <a:lstStyle/>
                    <a:p>
                      <a:pPr algn="ctr"/>
                      <a:r>
                        <a:rPr lang="en-US" sz="1600" dirty="0"/>
                        <a:t>85%</a:t>
                      </a:r>
                    </a:p>
                  </a:txBody>
                  <a:tcPr anchor="ctr"/>
                </a:tc>
                <a:tc>
                  <a:txBody>
                    <a:bodyPr/>
                    <a:lstStyle/>
                    <a:p>
                      <a:pPr algn="ctr"/>
                      <a:r>
                        <a:rPr lang="en-US" sz="1600" dirty="0"/>
                        <a:t>77%</a:t>
                      </a:r>
                    </a:p>
                  </a:txBody>
                  <a:tcPr anchor="ctr"/>
                </a:tc>
                <a:tc>
                  <a:txBody>
                    <a:bodyPr/>
                    <a:lstStyle/>
                    <a:p>
                      <a:pPr algn="ctr"/>
                      <a:r>
                        <a:rPr lang="en-US" sz="1600" dirty="0"/>
                        <a:t>68%</a:t>
                      </a:r>
                    </a:p>
                  </a:txBody>
                  <a:tcPr anchor="ctr"/>
                </a:tc>
                <a:tc>
                  <a:txBody>
                    <a:bodyPr/>
                    <a:lstStyle/>
                    <a:p>
                      <a:pPr algn="ctr"/>
                      <a:r>
                        <a:rPr lang="en-US" sz="1600" dirty="0"/>
                        <a:t>40%</a:t>
                      </a:r>
                    </a:p>
                  </a:txBody>
                  <a:tcPr anchor="ctr"/>
                </a:tc>
                <a:extLst>
                  <a:ext uri="{0D108BD9-81ED-4DB2-BD59-A6C34878D82A}">
                    <a16:rowId xmlns:a16="http://schemas.microsoft.com/office/drawing/2014/main" val="1837857615"/>
                  </a:ext>
                </a:extLst>
              </a:tr>
              <a:tr h="611085">
                <a:tc>
                  <a:txBody>
                    <a:bodyPr/>
                    <a:lstStyle/>
                    <a:p>
                      <a:r>
                        <a:rPr lang="en-US" sz="1600" dirty="0"/>
                        <a:t>Internal Rate of Return</a:t>
                      </a:r>
                    </a:p>
                  </a:txBody>
                  <a:tcPr/>
                </a:tc>
                <a:tc>
                  <a:txBody>
                    <a:bodyPr/>
                    <a:lstStyle/>
                    <a:p>
                      <a:pPr algn="ctr"/>
                      <a:r>
                        <a:rPr lang="en-US" sz="1600" dirty="0"/>
                        <a:t>84%</a:t>
                      </a:r>
                    </a:p>
                  </a:txBody>
                  <a:tcPr anchor="ctr"/>
                </a:tc>
                <a:tc>
                  <a:txBody>
                    <a:bodyPr/>
                    <a:lstStyle/>
                    <a:p>
                      <a:pPr algn="ctr"/>
                      <a:r>
                        <a:rPr lang="en-US" sz="1600" dirty="0"/>
                        <a:t>75%</a:t>
                      </a:r>
                    </a:p>
                  </a:txBody>
                  <a:tcPr anchor="ctr"/>
                </a:tc>
                <a:tc>
                  <a:txBody>
                    <a:bodyPr/>
                    <a:lstStyle/>
                    <a:p>
                      <a:pPr algn="ctr"/>
                      <a:r>
                        <a:rPr lang="en-US" sz="1600" dirty="0"/>
                        <a:t>69%</a:t>
                      </a:r>
                    </a:p>
                  </a:txBody>
                  <a:tcPr anchor="ctr"/>
                </a:tc>
                <a:tc>
                  <a:txBody>
                    <a:bodyPr/>
                    <a:lstStyle/>
                    <a:p>
                      <a:pPr algn="ctr"/>
                      <a:r>
                        <a:rPr lang="en-US" sz="1600" dirty="0"/>
                        <a:t>40%</a:t>
                      </a:r>
                    </a:p>
                  </a:txBody>
                  <a:tcPr anchor="ctr"/>
                </a:tc>
                <a:extLst>
                  <a:ext uri="{0D108BD9-81ED-4DB2-BD59-A6C34878D82A}">
                    <a16:rowId xmlns:a16="http://schemas.microsoft.com/office/drawing/2014/main" val="3555818389"/>
                  </a:ext>
                </a:extLst>
              </a:tr>
              <a:tr h="391308">
                <a:tc>
                  <a:txBody>
                    <a:bodyPr/>
                    <a:lstStyle/>
                    <a:p>
                      <a:r>
                        <a:rPr lang="en-US" sz="1600" dirty="0"/>
                        <a:t>Payback</a:t>
                      </a:r>
                    </a:p>
                  </a:txBody>
                  <a:tcPr/>
                </a:tc>
                <a:tc>
                  <a:txBody>
                    <a:bodyPr/>
                    <a:lstStyle/>
                    <a:p>
                      <a:pPr algn="ctr"/>
                      <a:r>
                        <a:rPr lang="en-US" sz="1600" dirty="0"/>
                        <a:t>46%</a:t>
                      </a:r>
                    </a:p>
                  </a:txBody>
                  <a:tcPr anchor="ctr"/>
                </a:tc>
                <a:tc>
                  <a:txBody>
                    <a:bodyPr/>
                    <a:lstStyle/>
                    <a:p>
                      <a:pPr algn="ctr"/>
                      <a:r>
                        <a:rPr lang="en-US" sz="1600" dirty="0"/>
                        <a:t>64%</a:t>
                      </a:r>
                    </a:p>
                  </a:txBody>
                  <a:tcPr anchor="ctr"/>
                </a:tc>
                <a:tc>
                  <a:txBody>
                    <a:bodyPr/>
                    <a:lstStyle/>
                    <a:p>
                      <a:pPr algn="ctr"/>
                      <a:r>
                        <a:rPr lang="en-US" sz="1600" dirty="0"/>
                        <a:t>64%</a:t>
                      </a:r>
                    </a:p>
                  </a:txBody>
                  <a:tcPr anchor="ctr"/>
                </a:tc>
                <a:tc>
                  <a:txBody>
                    <a:bodyPr/>
                    <a:lstStyle/>
                    <a:p>
                      <a:pPr algn="ctr"/>
                      <a:r>
                        <a:rPr lang="en-US" sz="1600" dirty="0"/>
                        <a:t>66%</a:t>
                      </a:r>
                    </a:p>
                  </a:txBody>
                  <a:tcPr anchor="ctr"/>
                </a:tc>
                <a:extLst>
                  <a:ext uri="{0D108BD9-81ED-4DB2-BD59-A6C34878D82A}">
                    <a16:rowId xmlns:a16="http://schemas.microsoft.com/office/drawing/2014/main" val="1488965625"/>
                  </a:ext>
                </a:extLst>
              </a:tr>
              <a:tr h="611085">
                <a:tc>
                  <a:txBody>
                    <a:bodyPr/>
                    <a:lstStyle/>
                    <a:p>
                      <a:r>
                        <a:rPr lang="en-US" sz="1600" dirty="0"/>
                        <a:t>Accounting Rate of Return</a:t>
                      </a:r>
                    </a:p>
                  </a:txBody>
                  <a:tcPr/>
                </a:tc>
                <a:tc>
                  <a:txBody>
                    <a:bodyPr/>
                    <a:lstStyle/>
                    <a:p>
                      <a:pPr algn="ctr"/>
                      <a:r>
                        <a:rPr lang="en-US" sz="1600" dirty="0"/>
                        <a:t>18%</a:t>
                      </a:r>
                    </a:p>
                  </a:txBody>
                  <a:tcPr anchor="ctr"/>
                </a:tc>
                <a:tc>
                  <a:txBody>
                    <a:bodyPr/>
                    <a:lstStyle/>
                    <a:p>
                      <a:pPr algn="ctr"/>
                      <a:r>
                        <a:rPr lang="en-US" sz="1600" dirty="0"/>
                        <a:t>57%</a:t>
                      </a:r>
                    </a:p>
                  </a:txBody>
                  <a:tcPr anchor="ctr"/>
                </a:tc>
                <a:tc>
                  <a:txBody>
                    <a:bodyPr/>
                    <a:lstStyle/>
                    <a:p>
                      <a:pPr algn="ctr"/>
                      <a:r>
                        <a:rPr lang="en-US" sz="1600" dirty="0"/>
                        <a:t>22%</a:t>
                      </a:r>
                    </a:p>
                  </a:txBody>
                  <a:tcPr anchor="ctr"/>
                </a:tc>
                <a:tc>
                  <a:txBody>
                    <a:bodyPr/>
                    <a:lstStyle/>
                    <a:p>
                      <a:pPr algn="ctr"/>
                      <a:r>
                        <a:rPr lang="en-US" sz="1600" dirty="0"/>
                        <a:t>44%</a:t>
                      </a:r>
                    </a:p>
                  </a:txBody>
                  <a:tcPr anchor="ctr"/>
                </a:tc>
                <a:extLst>
                  <a:ext uri="{0D108BD9-81ED-4DB2-BD59-A6C34878D82A}">
                    <a16:rowId xmlns:a16="http://schemas.microsoft.com/office/drawing/2014/main" val="215346847"/>
                  </a:ext>
                </a:extLst>
              </a:tr>
              <a:tr h="611085">
                <a:tc>
                  <a:txBody>
                    <a:bodyPr/>
                    <a:lstStyle/>
                    <a:p>
                      <a:r>
                        <a:rPr lang="en-US" sz="1600" dirty="0"/>
                        <a:t>Profitability Index</a:t>
                      </a:r>
                    </a:p>
                  </a:txBody>
                  <a:tcPr/>
                </a:tc>
                <a:tc>
                  <a:txBody>
                    <a:bodyPr/>
                    <a:lstStyle/>
                    <a:p>
                      <a:pPr marL="114300" indent="0" algn="ctr"/>
                      <a:r>
                        <a:rPr lang="en-US" sz="1600" dirty="0"/>
                        <a:t>8%</a:t>
                      </a:r>
                    </a:p>
                  </a:txBody>
                  <a:tcPr anchor="ctr"/>
                </a:tc>
                <a:tc>
                  <a:txBody>
                    <a:bodyPr/>
                    <a:lstStyle/>
                    <a:p>
                      <a:pPr algn="ctr"/>
                      <a:r>
                        <a:rPr lang="en-US" sz="1600" dirty="0"/>
                        <a:t>39%</a:t>
                      </a:r>
                    </a:p>
                  </a:txBody>
                  <a:tcPr anchor="ctr"/>
                </a:tc>
                <a:tc>
                  <a:txBody>
                    <a:bodyPr/>
                    <a:lstStyle/>
                    <a:p>
                      <a:pPr algn="ctr"/>
                      <a:r>
                        <a:rPr lang="en-US" sz="1600" dirty="0"/>
                        <a:t>15%</a:t>
                      </a:r>
                    </a:p>
                  </a:txBody>
                  <a:tcPr anchor="ctr"/>
                </a:tc>
                <a:tc>
                  <a:txBody>
                    <a:bodyPr/>
                    <a:lstStyle/>
                    <a:p>
                      <a:pPr algn="ctr"/>
                      <a:r>
                        <a:rPr lang="en-US" sz="1600" dirty="0"/>
                        <a:t>31%</a:t>
                      </a:r>
                    </a:p>
                  </a:txBody>
                  <a:tcPr anchor="ctr"/>
                </a:tc>
                <a:extLst>
                  <a:ext uri="{0D108BD9-81ED-4DB2-BD59-A6C34878D82A}">
                    <a16:rowId xmlns:a16="http://schemas.microsoft.com/office/drawing/2014/main" val="3849577654"/>
                  </a:ext>
                </a:extLst>
              </a:tr>
            </a:tbl>
          </a:graphicData>
        </a:graphic>
      </p:graphicFrame>
      <p:sp>
        <p:nvSpPr>
          <p:cNvPr id="6" name="Content Placeholder 2">
            <a:extLst>
              <a:ext uri="{FF2B5EF4-FFF2-40B4-BE49-F238E27FC236}">
                <a16:creationId xmlns:a16="http://schemas.microsoft.com/office/drawing/2014/main" id="{908AB00A-F5F8-DAD5-AD24-B30D1DE40A71}"/>
              </a:ext>
            </a:extLst>
          </p:cNvPr>
          <p:cNvSpPr txBox="1">
            <a:spLocks/>
          </p:cNvSpPr>
          <p:nvPr/>
        </p:nvSpPr>
        <p:spPr>
          <a:xfrm>
            <a:off x="2264344" y="6255720"/>
            <a:ext cx="7562887" cy="290160"/>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1200" dirty="0"/>
              <a:t>Source: J. Graham, “Presidential Address: Corporate Finance and Reality,” Journal of Finance 77 (2022), pp. 1975 to 2049.</a:t>
            </a:r>
          </a:p>
        </p:txBody>
      </p:sp>
    </p:spTree>
    <p:extLst>
      <p:ext uri="{BB962C8B-B14F-4D97-AF65-F5344CB8AC3E}">
        <p14:creationId xmlns:p14="http://schemas.microsoft.com/office/powerpoint/2010/main" val="3797977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0BFF6-7B4B-DDA8-591C-CB7A2654B5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84DE7-D668-EA2E-57F2-40C40981657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Accounting rate of return</a:t>
            </a:r>
          </a:p>
        </p:txBody>
      </p:sp>
      <p:sp>
        <p:nvSpPr>
          <p:cNvPr id="4" name="Slide Number Placeholder 3">
            <a:extLst>
              <a:ext uri="{FF2B5EF4-FFF2-40B4-BE49-F238E27FC236}">
                <a16:creationId xmlns:a16="http://schemas.microsoft.com/office/drawing/2014/main" id="{46DC4D08-8D17-0567-E5F4-EB105818619F}"/>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6</a:t>
            </a:fld>
            <a:endParaRPr lang="en-US" dirty="0"/>
          </a:p>
        </p:txBody>
      </p:sp>
      <p:sp>
        <p:nvSpPr>
          <p:cNvPr id="10" name="Content Placeholder 2">
            <a:extLst>
              <a:ext uri="{FF2B5EF4-FFF2-40B4-BE49-F238E27FC236}">
                <a16:creationId xmlns:a16="http://schemas.microsoft.com/office/drawing/2014/main" id="{D5401C71-3A88-6132-763B-49267DF0ECFA}"/>
              </a:ext>
            </a:extLst>
          </p:cNvPr>
          <p:cNvSpPr>
            <a:spLocks noGrp="1"/>
          </p:cNvSpPr>
          <p:nvPr>
            <p:ph sz="half" idx="1"/>
          </p:nvPr>
        </p:nvSpPr>
        <p:spPr>
          <a:xfrm>
            <a:off x="344184" y="2039590"/>
            <a:ext cx="11362010" cy="1135125"/>
          </a:xfrm>
        </p:spPr>
        <p:txBody>
          <a:bodyPr vert="horz" lIns="91440" tIns="45720" rIns="91440" bIns="45720" rtlCol="0" anchor="ctr">
            <a:noAutofit/>
          </a:bodyPr>
          <a:lstStyle/>
          <a:p>
            <a:r>
              <a:rPr lang="en-US" sz="1900" dirty="0"/>
              <a:t>The accounting rate of return is also known as the “Book Rate of Return”</a:t>
            </a:r>
          </a:p>
          <a:p>
            <a:r>
              <a:rPr lang="en-US" sz="1900" dirty="0"/>
              <a:t>It is defined by dividing average income (i.e., earnings) by average book value over project life.</a:t>
            </a:r>
          </a:p>
        </p:txBody>
      </p:sp>
      <p:graphicFrame>
        <p:nvGraphicFramePr>
          <p:cNvPr id="3" name="Object 2">
            <a:extLst>
              <a:ext uri="{FF2B5EF4-FFF2-40B4-BE49-F238E27FC236}">
                <a16:creationId xmlns:a16="http://schemas.microsoft.com/office/drawing/2014/main" id="{E3DF2EA0-0678-18BD-2237-F6556BAEB895}"/>
              </a:ext>
            </a:extLst>
          </p:cNvPr>
          <p:cNvGraphicFramePr>
            <a:graphicFrameLocks noChangeAspect="1"/>
          </p:cNvGraphicFramePr>
          <p:nvPr>
            <p:extLst>
              <p:ext uri="{D42A27DB-BD31-4B8C-83A1-F6EECF244321}">
                <p14:modId xmlns:p14="http://schemas.microsoft.com/office/powerpoint/2010/main" val="2628872114"/>
              </p:ext>
            </p:extLst>
          </p:nvPr>
        </p:nvGraphicFramePr>
        <p:xfrm>
          <a:off x="3577334" y="3498349"/>
          <a:ext cx="4229100" cy="736600"/>
        </p:xfrm>
        <a:graphic>
          <a:graphicData uri="http://schemas.openxmlformats.org/presentationml/2006/ole">
            <mc:AlternateContent xmlns:mc="http://schemas.openxmlformats.org/markup-compatibility/2006">
              <mc:Choice xmlns:v="urn:schemas-microsoft-com:vml" Requires="v">
                <p:oleObj name="Equation" r:id="rId3" imgW="4228920" imgH="736560" progId="Equation.DSMT4">
                  <p:embed/>
                </p:oleObj>
              </mc:Choice>
              <mc:Fallback>
                <p:oleObj name="Equation" r:id="rId3" imgW="4228920" imgH="736560" progId="Equation.DSMT4">
                  <p:embed/>
                  <p:pic>
                    <p:nvPicPr>
                      <p:cNvPr id="7" name="Object 6">
                        <a:extLst>
                          <a:ext uri="{FF2B5EF4-FFF2-40B4-BE49-F238E27FC236}">
                            <a16:creationId xmlns:a16="http://schemas.microsoft.com/office/drawing/2014/main" id="{18E9D5D1-A13D-B5EE-4369-731F1FF9B325}"/>
                          </a:ext>
                        </a:extLst>
                      </p:cNvPr>
                      <p:cNvPicPr/>
                      <p:nvPr/>
                    </p:nvPicPr>
                    <p:blipFill>
                      <a:blip r:embed="rId4"/>
                      <a:stretch>
                        <a:fillRect/>
                      </a:stretch>
                    </p:blipFill>
                    <p:spPr>
                      <a:xfrm>
                        <a:off x="3577334" y="3498349"/>
                        <a:ext cx="4229100" cy="736600"/>
                      </a:xfrm>
                      <a:prstGeom prst="rect">
                        <a:avLst/>
                      </a:prstGeom>
                    </p:spPr>
                  </p:pic>
                </p:oleObj>
              </mc:Fallback>
            </mc:AlternateContent>
          </a:graphicData>
        </a:graphic>
      </p:graphicFrame>
      <p:sp>
        <p:nvSpPr>
          <p:cNvPr id="5" name="Content Placeholder 2">
            <a:extLst>
              <a:ext uri="{FF2B5EF4-FFF2-40B4-BE49-F238E27FC236}">
                <a16:creationId xmlns:a16="http://schemas.microsoft.com/office/drawing/2014/main" id="{A69636B1-0762-23D4-0644-3EE8B078EB7E}"/>
              </a:ext>
            </a:extLst>
          </p:cNvPr>
          <p:cNvSpPr txBox="1">
            <a:spLocks/>
          </p:cNvSpPr>
          <p:nvPr/>
        </p:nvSpPr>
        <p:spPr>
          <a:xfrm>
            <a:off x="344184" y="4722054"/>
            <a:ext cx="11362010" cy="1135125"/>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900" dirty="0"/>
              <a:t>Managers rarely use this measurement to make decisions.</a:t>
            </a:r>
          </a:p>
          <a:p>
            <a:r>
              <a:rPr lang="en-US" sz="1900" dirty="0"/>
              <a:t>The components reflect tax and accounting figures, not market values or cash flows.</a:t>
            </a:r>
          </a:p>
          <a:p>
            <a:pPr lvl="1"/>
            <a:r>
              <a:rPr lang="en-US" sz="1700" dirty="0"/>
              <a:t>Ignores time value of money</a:t>
            </a:r>
          </a:p>
          <a:p>
            <a:pPr lvl="1"/>
            <a:r>
              <a:rPr lang="en-US" sz="1700" dirty="0"/>
              <a:t>No clear benchmark (e.g., what if it’s lower than the opportunity cost of capital)?</a:t>
            </a:r>
          </a:p>
        </p:txBody>
      </p:sp>
    </p:spTree>
    <p:extLst>
      <p:ext uri="{BB962C8B-B14F-4D97-AF65-F5344CB8AC3E}">
        <p14:creationId xmlns:p14="http://schemas.microsoft.com/office/powerpoint/2010/main" val="62545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CE0A1-95EF-D0C8-8943-B43DDCF758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B6F51-9E5E-7F33-EADA-6591736E2075}"/>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Payback rule</a:t>
            </a:r>
          </a:p>
        </p:txBody>
      </p:sp>
      <p:sp>
        <p:nvSpPr>
          <p:cNvPr id="4" name="Slide Number Placeholder 3">
            <a:extLst>
              <a:ext uri="{FF2B5EF4-FFF2-40B4-BE49-F238E27FC236}">
                <a16:creationId xmlns:a16="http://schemas.microsoft.com/office/drawing/2014/main" id="{4F2683AE-AC2B-4CFE-D33E-0B3B1D1B8562}"/>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7</a:t>
            </a:fld>
            <a:endParaRPr lang="en-US" dirty="0"/>
          </a:p>
        </p:txBody>
      </p:sp>
      <p:sp>
        <p:nvSpPr>
          <p:cNvPr id="10" name="Content Placeholder 2">
            <a:extLst>
              <a:ext uri="{FF2B5EF4-FFF2-40B4-BE49-F238E27FC236}">
                <a16:creationId xmlns:a16="http://schemas.microsoft.com/office/drawing/2014/main" id="{CDB33AF9-97EF-629C-4EB1-F3CBC83D8466}"/>
              </a:ext>
            </a:extLst>
          </p:cNvPr>
          <p:cNvSpPr>
            <a:spLocks noGrp="1"/>
          </p:cNvSpPr>
          <p:nvPr>
            <p:ph sz="half" idx="1"/>
          </p:nvPr>
        </p:nvSpPr>
        <p:spPr>
          <a:xfrm>
            <a:off x="344184" y="2039590"/>
            <a:ext cx="11362010" cy="4248194"/>
          </a:xfrm>
        </p:spPr>
        <p:txBody>
          <a:bodyPr vert="horz" lIns="91440" tIns="45720" rIns="91440" bIns="45720" rtlCol="0" anchor="ctr">
            <a:noAutofit/>
          </a:bodyPr>
          <a:lstStyle/>
          <a:p>
            <a:r>
              <a:rPr lang="en-US" sz="1900" dirty="0"/>
              <a:t>Payback period: The number of years it takes before the cumulative forecasted cash flow equals the initial outlay.</a:t>
            </a:r>
          </a:p>
          <a:p>
            <a:r>
              <a:rPr lang="en-US" sz="1900" dirty="0"/>
              <a:t>The payback rule says to only accept projects that “pay back” in the desired time frame.</a:t>
            </a:r>
          </a:p>
          <a:p>
            <a:r>
              <a:rPr lang="en-US" sz="1900" dirty="0"/>
              <a:t>This method is flawed:</a:t>
            </a:r>
          </a:p>
          <a:p>
            <a:pPr lvl="1"/>
            <a:r>
              <a:rPr lang="en-US" sz="1800" dirty="0"/>
              <a:t>It ignores later-year cash flows.</a:t>
            </a:r>
          </a:p>
          <a:p>
            <a:pPr lvl="1"/>
            <a:r>
              <a:rPr lang="en-US" sz="1800" dirty="0"/>
              <a:t>It ignores the present value of future cash flows.</a:t>
            </a:r>
          </a:p>
          <a:p>
            <a:pPr lvl="1"/>
            <a:r>
              <a:rPr lang="en-US" sz="1800" dirty="0"/>
              <a:t>No clear benchmark—cutoff of “payback period” is arbitrary</a:t>
            </a:r>
          </a:p>
          <a:p>
            <a:endParaRPr lang="en-US" sz="1900" dirty="0"/>
          </a:p>
        </p:txBody>
      </p:sp>
    </p:spTree>
    <p:extLst>
      <p:ext uri="{BB962C8B-B14F-4D97-AF65-F5344CB8AC3E}">
        <p14:creationId xmlns:p14="http://schemas.microsoft.com/office/powerpoint/2010/main" val="1824845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48F6F-EA63-69A8-E537-7A83F99040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BFBE0-7D3C-D21B-5368-8D83B165AAF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Payback rule</a:t>
            </a:r>
          </a:p>
        </p:txBody>
      </p:sp>
      <p:sp>
        <p:nvSpPr>
          <p:cNvPr id="4" name="Slide Number Placeholder 3">
            <a:extLst>
              <a:ext uri="{FF2B5EF4-FFF2-40B4-BE49-F238E27FC236}">
                <a16:creationId xmlns:a16="http://schemas.microsoft.com/office/drawing/2014/main" id="{DCDC3894-1BA6-1A1E-DE1D-D5404233E889}"/>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8</a:t>
            </a:fld>
            <a:endParaRPr lang="en-US" dirty="0"/>
          </a:p>
        </p:txBody>
      </p:sp>
      <p:sp>
        <p:nvSpPr>
          <p:cNvPr id="10" name="Content Placeholder 2">
            <a:extLst>
              <a:ext uri="{FF2B5EF4-FFF2-40B4-BE49-F238E27FC236}">
                <a16:creationId xmlns:a16="http://schemas.microsoft.com/office/drawing/2014/main" id="{CB624C2A-73C8-A723-0A56-37749D373E17}"/>
              </a:ext>
            </a:extLst>
          </p:cNvPr>
          <p:cNvSpPr>
            <a:spLocks noGrp="1"/>
          </p:cNvSpPr>
          <p:nvPr>
            <p:ph sz="half" idx="1"/>
          </p:nvPr>
        </p:nvSpPr>
        <p:spPr>
          <a:xfrm>
            <a:off x="344184" y="2039590"/>
            <a:ext cx="11362010" cy="1320059"/>
          </a:xfrm>
        </p:spPr>
        <p:txBody>
          <a:bodyPr vert="horz" lIns="91440" tIns="45720" rIns="91440" bIns="45720" rtlCol="0" anchor="ctr">
            <a:noAutofit/>
          </a:bodyPr>
          <a:lstStyle/>
          <a:p>
            <a:r>
              <a:rPr lang="en-US" sz="1900" b="1" dirty="0"/>
              <a:t>Example:</a:t>
            </a:r>
          </a:p>
          <a:p>
            <a:pPr lvl="1"/>
            <a:r>
              <a:rPr lang="en-US" sz="1800" dirty="0"/>
              <a:t>Examine the three projects and note the mistake we would make if we insisted on only taking projects with a payback period of 2 years or less.</a:t>
            </a:r>
          </a:p>
          <a:p>
            <a:pPr lvl="1"/>
            <a:r>
              <a:rPr lang="en-US" sz="1800" dirty="0"/>
              <a:t>We would forgo Project A, the most profitable project.</a:t>
            </a:r>
          </a:p>
        </p:txBody>
      </p:sp>
      <p:pic>
        <p:nvPicPr>
          <p:cNvPr id="8" name="Picture 7">
            <a:extLst>
              <a:ext uri="{FF2B5EF4-FFF2-40B4-BE49-F238E27FC236}">
                <a16:creationId xmlns:a16="http://schemas.microsoft.com/office/drawing/2014/main" id="{143BC0C2-3DD5-11ED-FEDF-DE69D386C4C2}"/>
              </a:ext>
            </a:extLst>
          </p:cNvPr>
          <p:cNvPicPr>
            <a:picLocks noChangeAspect="1"/>
          </p:cNvPicPr>
          <p:nvPr/>
        </p:nvPicPr>
        <p:blipFill>
          <a:blip r:embed="rId3"/>
          <a:stretch>
            <a:fillRect/>
          </a:stretch>
        </p:blipFill>
        <p:spPr>
          <a:xfrm>
            <a:off x="1004108" y="3729520"/>
            <a:ext cx="9711686" cy="2353003"/>
          </a:xfrm>
          <a:prstGeom prst="rect">
            <a:avLst/>
          </a:prstGeom>
        </p:spPr>
      </p:pic>
    </p:spTree>
    <p:extLst>
      <p:ext uri="{BB962C8B-B14F-4D97-AF65-F5344CB8AC3E}">
        <p14:creationId xmlns:p14="http://schemas.microsoft.com/office/powerpoint/2010/main" val="656652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35908-C761-121C-B113-4DBF23444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D0E934-ADB6-F2A2-A302-D4CDA96994C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Internal rate of return</a:t>
            </a:r>
          </a:p>
        </p:txBody>
      </p:sp>
      <p:sp>
        <p:nvSpPr>
          <p:cNvPr id="4" name="Slide Number Placeholder 3">
            <a:extLst>
              <a:ext uri="{FF2B5EF4-FFF2-40B4-BE49-F238E27FC236}">
                <a16:creationId xmlns:a16="http://schemas.microsoft.com/office/drawing/2014/main" id="{5C5BA072-C23A-0F95-0A5D-99A7D5331845}"/>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9</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0D53F801-B4CB-407B-E450-D02BBDAA4447}"/>
                  </a:ext>
                </a:extLst>
              </p:cNvPr>
              <p:cNvSpPr>
                <a:spLocks noGrp="1"/>
              </p:cNvSpPr>
              <p:nvPr>
                <p:ph sz="half" idx="1"/>
              </p:nvPr>
            </p:nvSpPr>
            <p:spPr>
              <a:xfrm>
                <a:off x="322527" y="1740190"/>
                <a:ext cx="11362010" cy="2241046"/>
              </a:xfrm>
            </p:spPr>
            <p:txBody>
              <a:bodyPr vert="horz" lIns="91440" tIns="45720" rIns="91440" bIns="45720" rtlCol="0" anchor="ctr">
                <a:noAutofit/>
              </a:bodyPr>
              <a:lstStyle/>
              <a:p>
                <a:r>
                  <a:rPr lang="en-US" sz="2000" dirty="0"/>
                  <a:t>The Internal Rate of Return (IRR) is the Discount rate at which </a:t>
                </a:r>
                <a14:m>
                  <m:oMath xmlns:m="http://schemas.openxmlformats.org/officeDocument/2006/math">
                    <m:r>
                      <a:rPr lang="en-US" sz="2000" i="1" dirty="0" smtClean="0">
                        <a:latin typeface="Cambria Math" panose="02040503050406030204" pitchFamily="18" charset="0"/>
                      </a:rPr>
                      <m:t>𝑁𝑃𝑉</m:t>
                    </m:r>
                    <m:r>
                      <a:rPr lang="en-US" sz="2000" i="1" dirty="0" smtClean="0">
                        <a:latin typeface="Cambria Math" panose="02040503050406030204" pitchFamily="18" charset="0"/>
                      </a:rPr>
                      <m:t>=0</m:t>
                    </m:r>
                  </m:oMath>
                </a14:m>
                <a:r>
                  <a:rPr lang="en-US" sz="2000" dirty="0"/>
                  <a:t>.</a:t>
                </a:r>
              </a:p>
              <a:p>
                <a:r>
                  <a:rPr lang="en-US" sz="2000" dirty="0"/>
                  <a:t>The IRR Rule states that:</a:t>
                </a:r>
              </a:p>
              <a:p>
                <a:pPr lvl="1"/>
                <a:r>
                  <a:rPr lang="en-US" sz="1800" dirty="0"/>
                  <a:t>We should </a:t>
                </a:r>
                <a:r>
                  <a:rPr lang="en-US" sz="1800" b="1" dirty="0"/>
                  <a:t>invest in any project offering a IRR that is higher than the opportunity cost of capital.</a:t>
                </a:r>
              </a:p>
            </p:txBody>
          </p:sp>
        </mc:Choice>
        <mc:Fallback xmlns="">
          <p:sp>
            <p:nvSpPr>
              <p:cNvPr id="10" name="Content Placeholder 2">
                <a:extLst>
                  <a:ext uri="{FF2B5EF4-FFF2-40B4-BE49-F238E27FC236}">
                    <a16:creationId xmlns:a16="http://schemas.microsoft.com/office/drawing/2014/main" id="{0D53F801-B4CB-407B-E450-D02BBDAA4447}"/>
                  </a:ext>
                </a:extLst>
              </p:cNvPr>
              <p:cNvSpPr>
                <a:spLocks noGrp="1" noRot="1" noChangeAspect="1" noMove="1" noResize="1" noEditPoints="1" noAdjustHandles="1" noChangeArrowheads="1" noChangeShapeType="1" noTextEdit="1"/>
              </p:cNvSpPr>
              <p:nvPr>
                <p:ph sz="half" idx="1"/>
              </p:nvPr>
            </p:nvSpPr>
            <p:spPr>
              <a:xfrm>
                <a:off x="322527" y="1740190"/>
                <a:ext cx="11362010" cy="2241046"/>
              </a:xfrm>
              <a:blipFill>
                <a:blip r:embed="rId3"/>
                <a:stretch>
                  <a:fillRect l="-322"/>
                </a:stretch>
              </a:blipFill>
            </p:spPr>
            <p:txBody>
              <a:bodyPr/>
              <a:lstStyle/>
              <a:p>
                <a:r>
                  <a:rPr lang="en-SG">
                    <a:noFill/>
                  </a:rPr>
                  <a:t> </a:t>
                </a:r>
              </a:p>
            </p:txBody>
          </p:sp>
        </mc:Fallback>
      </mc:AlternateContent>
      <p:sp>
        <p:nvSpPr>
          <p:cNvPr id="3" name="TextBox 2">
            <a:extLst>
              <a:ext uri="{FF2B5EF4-FFF2-40B4-BE49-F238E27FC236}">
                <a16:creationId xmlns:a16="http://schemas.microsoft.com/office/drawing/2014/main" id="{B7FCB626-7C0E-F4C3-7EBC-4F3B0E9FDA70}"/>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6" name="Picture 5">
            <a:extLst>
              <a:ext uri="{FF2B5EF4-FFF2-40B4-BE49-F238E27FC236}">
                <a16:creationId xmlns:a16="http://schemas.microsoft.com/office/drawing/2014/main" id="{27678D82-D211-64EF-7993-5D88024CF325}"/>
              </a:ext>
            </a:extLst>
          </p:cNvPr>
          <p:cNvPicPr>
            <a:picLocks noChangeAspect="1"/>
          </p:cNvPicPr>
          <p:nvPr/>
        </p:nvPicPr>
        <p:blipFill>
          <a:blip r:embed="rId4"/>
          <a:stretch>
            <a:fillRect/>
          </a:stretch>
        </p:blipFill>
        <p:spPr>
          <a:xfrm>
            <a:off x="3339305" y="3539733"/>
            <a:ext cx="4702694" cy="1162160"/>
          </a:xfrm>
          <a:prstGeom prst="rect">
            <a:avLst/>
          </a:prstGeom>
        </p:spPr>
      </p:pic>
      <p:sp>
        <p:nvSpPr>
          <p:cNvPr id="7" name="Content Placeholder 2">
            <a:extLst>
              <a:ext uri="{FF2B5EF4-FFF2-40B4-BE49-F238E27FC236}">
                <a16:creationId xmlns:a16="http://schemas.microsoft.com/office/drawing/2014/main" id="{C141EEE3-63AD-EF22-F68E-2CAF77B255C8}"/>
              </a:ext>
            </a:extLst>
          </p:cNvPr>
          <p:cNvSpPr txBox="1">
            <a:spLocks/>
          </p:cNvSpPr>
          <p:nvPr/>
        </p:nvSpPr>
        <p:spPr>
          <a:xfrm>
            <a:off x="322527" y="4480409"/>
            <a:ext cx="11362010" cy="2241046"/>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Note that the internal rate of return is an </a:t>
            </a:r>
            <a:r>
              <a:rPr lang="en-US" sz="2000" b="1" dirty="0"/>
              <a:t>internal profitability measure </a:t>
            </a:r>
            <a:r>
              <a:rPr lang="en-US" sz="2000" dirty="0"/>
              <a:t>that depends solely on the amount and timing of the project cash flows.</a:t>
            </a:r>
          </a:p>
          <a:p>
            <a:r>
              <a:rPr lang="en-US" sz="2000" dirty="0"/>
              <a:t>In contrast, the opportunity cost of capital is an </a:t>
            </a:r>
            <a:r>
              <a:rPr lang="en-US" sz="2000" b="1" dirty="0"/>
              <a:t>external benchmark</a:t>
            </a:r>
            <a:r>
              <a:rPr lang="en-US" sz="2000" dirty="0"/>
              <a:t> against which we compare the profitability measure. The opportunity cost of capital is established in financial markets. It is the expected rate of return offered by other assets with the </a:t>
            </a:r>
            <a:r>
              <a:rPr lang="en-US" sz="2000" b="1" dirty="0"/>
              <a:t>same risk as the project being evaluated</a:t>
            </a:r>
            <a:r>
              <a:rPr lang="en-US" sz="2000" dirty="0"/>
              <a:t>.</a:t>
            </a:r>
          </a:p>
        </p:txBody>
      </p:sp>
    </p:spTree>
    <p:extLst>
      <p:ext uri="{BB962C8B-B14F-4D97-AF65-F5344CB8AC3E}">
        <p14:creationId xmlns:p14="http://schemas.microsoft.com/office/powerpoint/2010/main" val="3942140062"/>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3_MainContentSlideMaster">
  <a:themeElements>
    <a:clrScheme name="Custom 13">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B9FDA032-B3B1-4FDF-8A44-9303BC60C7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8957</TotalTime>
  <Words>1600</Words>
  <Application>Microsoft Office PowerPoint</Application>
  <PresentationFormat>Widescreen</PresentationFormat>
  <Paragraphs>211</Paragraphs>
  <Slides>27</Slides>
  <Notes>27</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27</vt:i4>
      </vt:variant>
    </vt:vector>
  </HeadingPairs>
  <TitlesOfParts>
    <vt:vector size="36" baseType="lpstr">
      <vt:lpstr>Arial</vt:lpstr>
      <vt:lpstr>Calibri</vt:lpstr>
      <vt:lpstr>Cambria Math</vt:lpstr>
      <vt:lpstr>Gill Sans MT</vt:lpstr>
      <vt:lpstr>Wingdings</vt:lpstr>
      <vt:lpstr>Wingdings 2</vt:lpstr>
      <vt:lpstr>Dividend</vt:lpstr>
      <vt:lpstr>3_MainContentSlideMaster</vt:lpstr>
      <vt:lpstr>Equation</vt:lpstr>
      <vt:lpstr>Advanced Corporate Finance (LL4554V/LL5554V/LLJ5554V/LL6554V) 5. investment criteria</vt:lpstr>
      <vt:lpstr>Investment criteria</vt:lpstr>
      <vt:lpstr>The opportunity cost of investment</vt:lpstr>
      <vt:lpstr>Five points to remember about npv</vt:lpstr>
      <vt:lpstr>Investment criteria</vt:lpstr>
      <vt:lpstr>Accounting rate of return</vt:lpstr>
      <vt:lpstr>Payback rule</vt:lpstr>
      <vt:lpstr>Payback rule</vt:lpstr>
      <vt:lpstr>Internal rate of return</vt:lpstr>
      <vt:lpstr>Internal rate of return</vt:lpstr>
      <vt:lpstr>Internal rate of return</vt:lpstr>
      <vt:lpstr>Internal rate of return</vt:lpstr>
      <vt:lpstr>Internal rate of return</vt:lpstr>
      <vt:lpstr>Internal rate of return</vt:lpstr>
      <vt:lpstr>Internal rate of return</vt:lpstr>
      <vt:lpstr>Internal rate of return</vt:lpstr>
      <vt:lpstr>Internal rate of return</vt:lpstr>
      <vt:lpstr>Internal rate of return</vt:lpstr>
      <vt:lpstr>Choosing projects when resources are limited</vt:lpstr>
      <vt:lpstr>Choosing projects when resources are limited</vt:lpstr>
      <vt:lpstr>Choosing projects when resources are limited</vt:lpstr>
      <vt:lpstr>Seminar questions</vt:lpstr>
      <vt:lpstr>Seminar questions</vt:lpstr>
      <vt:lpstr>Seminar questions</vt:lpstr>
      <vt:lpstr>Seminar questions</vt:lpstr>
      <vt:lpstr>Seminar questions (optional)</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558</cp:revision>
  <dcterms:created xsi:type="dcterms:W3CDTF">2020-08-16T02:59:54Z</dcterms:created>
  <dcterms:modified xsi:type="dcterms:W3CDTF">2026-02-05T09:56:18Z</dcterms:modified>
</cp:coreProperties>
</file>