
<file path=[Content_Types].xml><?xml version="1.0" encoding="utf-8"?>
<Types xmlns="http://schemas.openxmlformats.org/package/2006/content-types">
  <Default Extension="bin" ContentType="application/vnd.openxmlformats-officedocument.oleObject"/>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2" r:id="rId1"/>
    <p:sldMasterId id="2147483852" r:id="rId2"/>
  </p:sldMasterIdLst>
  <p:notesMasterIdLst>
    <p:notesMasterId r:id="rId29"/>
  </p:notesMasterIdLst>
  <p:sldIdLst>
    <p:sldId id="256" r:id="rId3"/>
    <p:sldId id="339" r:id="rId4"/>
    <p:sldId id="1671" r:id="rId5"/>
    <p:sldId id="1758" r:id="rId6"/>
    <p:sldId id="1757" r:id="rId7"/>
    <p:sldId id="1774" r:id="rId8"/>
    <p:sldId id="1775" r:id="rId9"/>
    <p:sldId id="1759" r:id="rId10"/>
    <p:sldId id="1761" r:id="rId11"/>
    <p:sldId id="1762" r:id="rId12"/>
    <p:sldId id="1776" r:id="rId13"/>
    <p:sldId id="1777" r:id="rId14"/>
    <p:sldId id="1765" r:id="rId15"/>
    <p:sldId id="1767" r:id="rId16"/>
    <p:sldId id="1778" r:id="rId17"/>
    <p:sldId id="1768" r:id="rId18"/>
    <p:sldId id="1779" r:id="rId19"/>
    <p:sldId id="1780" r:id="rId20"/>
    <p:sldId id="1781" r:id="rId21"/>
    <p:sldId id="1769" r:id="rId22"/>
    <p:sldId id="1770" r:id="rId23"/>
    <p:sldId id="1771" r:id="rId24"/>
    <p:sldId id="1772" r:id="rId25"/>
    <p:sldId id="1782" r:id="rId26"/>
    <p:sldId id="1773" r:id="rId27"/>
    <p:sldId id="337"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24" autoAdjust="0"/>
    <p:restoredTop sz="86093" autoAdjust="0"/>
  </p:normalViewPr>
  <p:slideViewPr>
    <p:cSldViewPr snapToGrid="0">
      <p:cViewPr varScale="1">
        <p:scale>
          <a:sx n="93" d="100"/>
          <a:sy n="93" d="100"/>
        </p:scale>
        <p:origin x="1185"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2/18/2026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SG"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7B92D-FB0A-D427-A3A3-9F0E5193E1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867E6A-6D8E-54CB-94EC-E602A262D16F}"/>
              </a:ext>
            </a:extLst>
          </p:cNvPr>
          <p:cNvSpPr>
            <a:spLocks noGrp="1" noRot="1" noChangeAspect="1"/>
          </p:cNvSpPr>
          <p:nvPr>
            <p:ph type="sldImg"/>
          </p:nvPr>
        </p:nvSpPr>
        <p:spPr/>
        <p:txBody>
          <a:bodyPr/>
          <a:lstStyle/>
          <a:p>
            <a:endParaRPr lang="en-SG" dirty="0"/>
          </a:p>
        </p:txBody>
      </p:sp>
      <p:sp>
        <p:nvSpPr>
          <p:cNvPr id="3" name="Notes Placeholder 2">
            <a:extLst>
              <a:ext uri="{FF2B5EF4-FFF2-40B4-BE49-F238E27FC236}">
                <a16:creationId xmlns:a16="http://schemas.microsoft.com/office/drawing/2014/main" id="{D600D6BA-C227-93F2-2E4F-AC1CE395CE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55372A-871D-FAF6-E705-7273C3C5F5E7}"/>
              </a:ext>
            </a:extLst>
          </p:cNvPr>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4671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1041D-EBA6-9CF3-0D0F-A323A51891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6275DF-2F8D-78A5-E277-7C61341F521D}"/>
              </a:ext>
            </a:extLst>
          </p:cNvPr>
          <p:cNvSpPr>
            <a:spLocks noGrp="1" noRot="1" noChangeAspect="1"/>
          </p:cNvSpPr>
          <p:nvPr>
            <p:ph type="sldImg"/>
          </p:nvPr>
        </p:nvSpPr>
        <p:spPr/>
        <p:txBody>
          <a:bodyPr/>
          <a:lstStyle/>
          <a:p>
            <a:endParaRPr lang="en-SG" dirty="0"/>
          </a:p>
        </p:txBody>
      </p:sp>
      <p:sp>
        <p:nvSpPr>
          <p:cNvPr id="3" name="Notes Placeholder 2">
            <a:extLst>
              <a:ext uri="{FF2B5EF4-FFF2-40B4-BE49-F238E27FC236}">
                <a16:creationId xmlns:a16="http://schemas.microsoft.com/office/drawing/2014/main" id="{E87191B7-5A41-DC33-66B4-EEB0365A7D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F7601E-CCEB-8047-234A-8A5D1636044A}"/>
              </a:ext>
            </a:extLst>
          </p:cNvPr>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38279066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91651-7AB6-F3B6-03F1-84502CFB85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92F5DE-17B2-6D39-160E-DE3A0E4775EE}"/>
              </a:ext>
            </a:extLst>
          </p:cNvPr>
          <p:cNvSpPr>
            <a:spLocks noGrp="1" noRot="1" noChangeAspect="1"/>
          </p:cNvSpPr>
          <p:nvPr>
            <p:ph type="sldImg"/>
          </p:nvPr>
        </p:nvSpPr>
        <p:spPr/>
        <p:txBody>
          <a:bodyPr/>
          <a:lstStyle/>
          <a:p>
            <a:endParaRPr lang="en-SG" dirty="0"/>
          </a:p>
        </p:txBody>
      </p:sp>
      <p:sp>
        <p:nvSpPr>
          <p:cNvPr id="3" name="Notes Placeholder 2">
            <a:extLst>
              <a:ext uri="{FF2B5EF4-FFF2-40B4-BE49-F238E27FC236}">
                <a16:creationId xmlns:a16="http://schemas.microsoft.com/office/drawing/2014/main" id="{1B4E1689-4427-33F6-3D77-B95AE1D388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709771-3186-27E7-F6A4-73A848D554CB}"/>
              </a:ext>
            </a:extLst>
          </p:cNvPr>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14756781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73CA3-0160-C726-009C-2F7A296FF9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3552A9-F2A4-BED3-970F-63337A97B0AD}"/>
              </a:ext>
            </a:extLst>
          </p:cNvPr>
          <p:cNvSpPr>
            <a:spLocks noGrp="1" noRot="1" noChangeAspect="1"/>
          </p:cNvSpPr>
          <p:nvPr>
            <p:ph type="sldImg"/>
          </p:nvPr>
        </p:nvSpPr>
        <p:spPr/>
        <p:txBody>
          <a:bodyPr/>
          <a:lstStyle/>
          <a:p>
            <a:endParaRPr lang="en-SG" dirty="0"/>
          </a:p>
        </p:txBody>
      </p:sp>
      <p:sp>
        <p:nvSpPr>
          <p:cNvPr id="3" name="Notes Placeholder 2">
            <a:extLst>
              <a:ext uri="{FF2B5EF4-FFF2-40B4-BE49-F238E27FC236}">
                <a16:creationId xmlns:a16="http://schemas.microsoft.com/office/drawing/2014/main" id="{FAD989A4-4537-167D-62D0-B4E4F41C7A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6EA2C69-DF4A-EC27-E7F5-4E19B57E1AAE}"/>
              </a:ext>
            </a:extLst>
          </p:cNvPr>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24483057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06E07-F5A8-FE58-66C4-2B5CC92441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B14781-8D1D-0648-C86C-7488B0EAFF18}"/>
              </a:ext>
            </a:extLst>
          </p:cNvPr>
          <p:cNvSpPr>
            <a:spLocks noGrp="1" noRot="1" noChangeAspect="1"/>
          </p:cNvSpPr>
          <p:nvPr>
            <p:ph type="sldImg"/>
          </p:nvPr>
        </p:nvSpPr>
        <p:spPr/>
        <p:txBody>
          <a:bodyPr/>
          <a:lstStyle/>
          <a:p>
            <a:endParaRPr lang="en-SG" dirty="0"/>
          </a:p>
        </p:txBody>
      </p:sp>
      <p:sp>
        <p:nvSpPr>
          <p:cNvPr id="3" name="Notes Placeholder 2">
            <a:extLst>
              <a:ext uri="{FF2B5EF4-FFF2-40B4-BE49-F238E27FC236}">
                <a16:creationId xmlns:a16="http://schemas.microsoft.com/office/drawing/2014/main" id="{1C8C3B03-276A-BF9B-401A-32650E5914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E635C26-EFA5-A0FD-2005-F89C1D405377}"/>
              </a:ext>
            </a:extLst>
          </p:cNvPr>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5440364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25856-8B39-EFDC-E989-51145D9698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74E350-7AA4-F9F3-EB1C-4DC6ABBD7467}"/>
              </a:ext>
            </a:extLst>
          </p:cNvPr>
          <p:cNvSpPr>
            <a:spLocks noGrp="1" noRot="1" noChangeAspect="1"/>
          </p:cNvSpPr>
          <p:nvPr>
            <p:ph type="sldImg"/>
          </p:nvPr>
        </p:nvSpPr>
        <p:spPr/>
        <p:txBody>
          <a:bodyPr/>
          <a:lstStyle/>
          <a:p>
            <a:endParaRPr lang="en-SG" dirty="0"/>
          </a:p>
        </p:txBody>
      </p:sp>
      <p:sp>
        <p:nvSpPr>
          <p:cNvPr id="3" name="Notes Placeholder 2">
            <a:extLst>
              <a:ext uri="{FF2B5EF4-FFF2-40B4-BE49-F238E27FC236}">
                <a16:creationId xmlns:a16="http://schemas.microsoft.com/office/drawing/2014/main" id="{1A39A04C-AE5B-0B5B-DF4C-B85B83EEA4B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A684AFC-EA32-05D2-EE78-F67D21DEB67E}"/>
              </a:ext>
            </a:extLst>
          </p:cNvPr>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25365166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2514E-621C-B1B2-9BED-786F72E6D2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D23792-0E19-ED15-7310-A190317711F6}"/>
              </a:ext>
            </a:extLst>
          </p:cNvPr>
          <p:cNvSpPr>
            <a:spLocks noGrp="1" noRot="1" noChangeAspect="1"/>
          </p:cNvSpPr>
          <p:nvPr>
            <p:ph type="sldImg"/>
          </p:nvPr>
        </p:nvSpPr>
        <p:spPr/>
        <p:txBody>
          <a:bodyPr/>
          <a:lstStyle/>
          <a:p>
            <a:endParaRPr lang="en-SG" dirty="0"/>
          </a:p>
        </p:txBody>
      </p:sp>
      <p:sp>
        <p:nvSpPr>
          <p:cNvPr id="3" name="Notes Placeholder 2">
            <a:extLst>
              <a:ext uri="{FF2B5EF4-FFF2-40B4-BE49-F238E27FC236}">
                <a16:creationId xmlns:a16="http://schemas.microsoft.com/office/drawing/2014/main" id="{185D5908-090D-0D25-6C84-4AAC65A780A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853F26E-1211-5F7D-67D9-B56D18E92B0A}"/>
              </a:ext>
            </a:extLst>
          </p:cNvPr>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4932938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732B0-B6A3-4C48-8BAD-629D01C5DF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63C6A4-63A7-43DC-4848-70429A34ABC0}"/>
              </a:ext>
            </a:extLst>
          </p:cNvPr>
          <p:cNvSpPr>
            <a:spLocks noGrp="1" noRot="1" noChangeAspect="1"/>
          </p:cNvSpPr>
          <p:nvPr>
            <p:ph type="sldImg"/>
          </p:nvPr>
        </p:nvSpPr>
        <p:spPr/>
        <p:txBody>
          <a:bodyPr/>
          <a:lstStyle/>
          <a:p>
            <a:endParaRPr lang="en-SG" dirty="0"/>
          </a:p>
        </p:txBody>
      </p:sp>
      <p:sp>
        <p:nvSpPr>
          <p:cNvPr id="3" name="Notes Placeholder 2">
            <a:extLst>
              <a:ext uri="{FF2B5EF4-FFF2-40B4-BE49-F238E27FC236}">
                <a16:creationId xmlns:a16="http://schemas.microsoft.com/office/drawing/2014/main" id="{951F68A1-9B57-0555-DC5A-422596D02B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3C810B8-23A4-88D6-5549-753C854AEE96}"/>
              </a:ext>
            </a:extLst>
          </p:cNvPr>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10332097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47058-1483-C6F1-A5A7-35E66E00A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6B5816-D28F-FDA0-E3B6-8B1D2AF69AFE}"/>
              </a:ext>
            </a:extLst>
          </p:cNvPr>
          <p:cNvSpPr>
            <a:spLocks noGrp="1" noRot="1" noChangeAspect="1"/>
          </p:cNvSpPr>
          <p:nvPr>
            <p:ph type="sldImg"/>
          </p:nvPr>
        </p:nvSpPr>
        <p:spPr/>
        <p:txBody>
          <a:bodyPr/>
          <a:lstStyle/>
          <a:p>
            <a:endParaRPr lang="en-SG" dirty="0"/>
          </a:p>
        </p:txBody>
      </p:sp>
      <p:sp>
        <p:nvSpPr>
          <p:cNvPr id="3" name="Notes Placeholder 2">
            <a:extLst>
              <a:ext uri="{FF2B5EF4-FFF2-40B4-BE49-F238E27FC236}">
                <a16:creationId xmlns:a16="http://schemas.microsoft.com/office/drawing/2014/main" id="{8ECD1BBE-0BA3-D2BB-9263-A4E7C50CEDD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F9791B-8F6C-8837-616A-AC0E74C6AF54}"/>
              </a:ext>
            </a:extLst>
          </p:cNvPr>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16377957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AD60A-B8AB-38D1-7382-82EC54B5D4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2D6C10-93BB-C33E-A90B-3D9A25DE3C87}"/>
              </a:ext>
            </a:extLst>
          </p:cNvPr>
          <p:cNvSpPr>
            <a:spLocks noGrp="1" noRot="1" noChangeAspect="1"/>
          </p:cNvSpPr>
          <p:nvPr>
            <p:ph type="sldImg"/>
          </p:nvPr>
        </p:nvSpPr>
        <p:spPr/>
        <p:txBody>
          <a:bodyPr/>
          <a:lstStyle/>
          <a:p>
            <a:endParaRPr lang="en-SG" dirty="0"/>
          </a:p>
        </p:txBody>
      </p:sp>
      <p:sp>
        <p:nvSpPr>
          <p:cNvPr id="3" name="Notes Placeholder 2">
            <a:extLst>
              <a:ext uri="{FF2B5EF4-FFF2-40B4-BE49-F238E27FC236}">
                <a16:creationId xmlns:a16="http://schemas.microsoft.com/office/drawing/2014/main" id="{FEF01E5F-5098-EE65-14E3-A172AC2A1CC7}"/>
              </a:ext>
            </a:extLst>
          </p:cNvPr>
          <p:cNvSpPr>
            <a:spLocks noGrp="1"/>
          </p:cNvSpPr>
          <p:nvPr>
            <p:ph type="body" idx="1"/>
          </p:nvPr>
        </p:nvSpPr>
        <p:spPr/>
        <p:txBody>
          <a:bodyPr/>
          <a:lstStyle/>
          <a:p>
            <a:r>
              <a:rPr lang="en-US" dirty="0"/>
              <a:t>Cost of capital and asset betas measure only business risk, not financial risk.</a:t>
            </a:r>
          </a:p>
        </p:txBody>
      </p:sp>
      <p:sp>
        <p:nvSpPr>
          <p:cNvPr id="4" name="Slide Number Placeholder 3">
            <a:extLst>
              <a:ext uri="{FF2B5EF4-FFF2-40B4-BE49-F238E27FC236}">
                <a16:creationId xmlns:a16="http://schemas.microsoft.com/office/drawing/2014/main" id="{05478872-2F23-30A2-2BB7-294E70FBE69A}"/>
              </a:ext>
            </a:extLst>
          </p:cNvPr>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736365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SG"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24437-A7CB-ACD5-FB16-CF041024C7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97F8C8-9F88-7389-3BCC-966F8341C0F8}"/>
              </a:ext>
            </a:extLst>
          </p:cNvPr>
          <p:cNvSpPr>
            <a:spLocks noGrp="1" noRot="1" noChangeAspect="1"/>
          </p:cNvSpPr>
          <p:nvPr>
            <p:ph type="sldImg"/>
          </p:nvPr>
        </p:nvSpPr>
        <p:spPr/>
        <p:txBody>
          <a:bodyPr/>
          <a:lstStyle/>
          <a:p>
            <a:endParaRPr lang="en-SG" dirty="0"/>
          </a:p>
        </p:txBody>
      </p:sp>
      <p:sp>
        <p:nvSpPr>
          <p:cNvPr id="3" name="Notes Placeholder 2">
            <a:extLst>
              <a:ext uri="{FF2B5EF4-FFF2-40B4-BE49-F238E27FC236}">
                <a16:creationId xmlns:a16="http://schemas.microsoft.com/office/drawing/2014/main" id="{0DE621F9-8EA3-2BA1-5A85-D61CAC7328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EFF83E-CE5A-495F-3BC9-77C3A2DA1BA6}"/>
              </a:ext>
            </a:extLst>
          </p:cNvPr>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34788953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AC0BA-130F-C50F-D1C0-7B5990FE81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A684B3-6B48-5460-AAA2-A97EA6934B37}"/>
              </a:ext>
            </a:extLst>
          </p:cNvPr>
          <p:cNvSpPr>
            <a:spLocks noGrp="1" noRot="1" noChangeAspect="1"/>
          </p:cNvSpPr>
          <p:nvPr>
            <p:ph type="sldImg"/>
          </p:nvPr>
        </p:nvSpPr>
        <p:spPr/>
        <p:txBody>
          <a:bodyPr/>
          <a:lstStyle/>
          <a:p>
            <a:endParaRPr lang="en-SG" dirty="0"/>
          </a:p>
        </p:txBody>
      </p:sp>
      <p:sp>
        <p:nvSpPr>
          <p:cNvPr id="3" name="Notes Placeholder 2">
            <a:extLst>
              <a:ext uri="{FF2B5EF4-FFF2-40B4-BE49-F238E27FC236}">
                <a16:creationId xmlns:a16="http://schemas.microsoft.com/office/drawing/2014/main" id="{80B61EB5-36D3-5D87-8692-5EA366DB01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1C2E717-83F7-70EB-E1E2-6CAB841CC1EB}"/>
              </a:ext>
            </a:extLst>
          </p:cNvPr>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3878328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388284-9B1D-57FD-4043-E2D404F5AE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0927CD-DFD1-3ACA-D0DE-034E839FF12F}"/>
              </a:ext>
            </a:extLst>
          </p:cNvPr>
          <p:cNvSpPr>
            <a:spLocks noGrp="1" noRot="1" noChangeAspect="1"/>
          </p:cNvSpPr>
          <p:nvPr>
            <p:ph type="sldImg"/>
          </p:nvPr>
        </p:nvSpPr>
        <p:spPr/>
        <p:txBody>
          <a:bodyPr/>
          <a:lstStyle/>
          <a:p>
            <a:endParaRPr lang="en-SG" dirty="0"/>
          </a:p>
        </p:txBody>
      </p:sp>
      <p:sp>
        <p:nvSpPr>
          <p:cNvPr id="3" name="Notes Placeholder 2">
            <a:extLst>
              <a:ext uri="{FF2B5EF4-FFF2-40B4-BE49-F238E27FC236}">
                <a16:creationId xmlns:a16="http://schemas.microsoft.com/office/drawing/2014/main" id="{A04C410F-CBD6-7C51-196D-0924846DDA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8867A9-499E-4D29-FC0E-78F486131B59}"/>
              </a:ext>
            </a:extLst>
          </p:cNvPr>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16533444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E5136-620C-89F7-AA76-A15E211773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262D01-3E18-B8EB-5253-A83FD0BE7865}"/>
              </a:ext>
            </a:extLst>
          </p:cNvPr>
          <p:cNvSpPr>
            <a:spLocks noGrp="1" noRot="1" noChangeAspect="1"/>
          </p:cNvSpPr>
          <p:nvPr>
            <p:ph type="sldImg"/>
          </p:nvPr>
        </p:nvSpPr>
        <p:spPr/>
        <p:txBody>
          <a:bodyPr/>
          <a:lstStyle/>
          <a:p>
            <a:endParaRPr lang="en-SG" dirty="0"/>
          </a:p>
        </p:txBody>
      </p:sp>
      <p:sp>
        <p:nvSpPr>
          <p:cNvPr id="3" name="Notes Placeholder 2">
            <a:extLst>
              <a:ext uri="{FF2B5EF4-FFF2-40B4-BE49-F238E27FC236}">
                <a16:creationId xmlns:a16="http://schemas.microsoft.com/office/drawing/2014/main" id="{E8E3F26E-1F46-E0BB-D51F-DFDCD25F34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360E6C-2C05-AC06-33EA-77E35D15BF75}"/>
              </a:ext>
            </a:extLst>
          </p:cNvPr>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31634388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55B0F-D172-E6B8-B414-91D6274162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FED60E-9498-42A0-1B3C-3B81FBDEE03F}"/>
              </a:ext>
            </a:extLst>
          </p:cNvPr>
          <p:cNvSpPr>
            <a:spLocks noGrp="1" noRot="1" noChangeAspect="1"/>
          </p:cNvSpPr>
          <p:nvPr>
            <p:ph type="sldImg"/>
          </p:nvPr>
        </p:nvSpPr>
        <p:spPr/>
        <p:txBody>
          <a:bodyPr/>
          <a:lstStyle/>
          <a:p>
            <a:endParaRPr lang="en-SG" dirty="0"/>
          </a:p>
        </p:txBody>
      </p:sp>
      <p:sp>
        <p:nvSpPr>
          <p:cNvPr id="3" name="Notes Placeholder 2">
            <a:extLst>
              <a:ext uri="{FF2B5EF4-FFF2-40B4-BE49-F238E27FC236}">
                <a16:creationId xmlns:a16="http://schemas.microsoft.com/office/drawing/2014/main" id="{FEB6B633-24A4-C949-5BAC-F65978618C9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751330-2962-6415-2E12-C2F4CB8BF470}"/>
              </a:ext>
            </a:extLst>
          </p:cNvPr>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35123063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A88B4-8436-A8B8-9CEC-434C527171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AF918D-3A1A-E2F6-D5B1-5F52CBC74F59}"/>
              </a:ext>
            </a:extLst>
          </p:cNvPr>
          <p:cNvSpPr>
            <a:spLocks noGrp="1" noRot="1" noChangeAspect="1"/>
          </p:cNvSpPr>
          <p:nvPr>
            <p:ph type="sldImg"/>
          </p:nvPr>
        </p:nvSpPr>
        <p:spPr/>
        <p:txBody>
          <a:bodyPr/>
          <a:lstStyle/>
          <a:p>
            <a:endParaRPr lang="en-SG" dirty="0"/>
          </a:p>
        </p:txBody>
      </p:sp>
      <p:sp>
        <p:nvSpPr>
          <p:cNvPr id="3" name="Notes Placeholder 2">
            <a:extLst>
              <a:ext uri="{FF2B5EF4-FFF2-40B4-BE49-F238E27FC236}">
                <a16:creationId xmlns:a16="http://schemas.microsoft.com/office/drawing/2014/main" id="{7080004B-2F3E-F9F8-316B-12C62A7BF8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3102FB5-977F-299D-1E82-7282CC5EE16E}"/>
              </a:ext>
            </a:extLst>
          </p:cNvPr>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20385955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SG"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2385473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B9CB6-D99E-FB4A-E7CC-8F3043201A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AA303E-8CDA-D63E-F1CC-33BE1147835E}"/>
              </a:ext>
            </a:extLst>
          </p:cNvPr>
          <p:cNvSpPr>
            <a:spLocks noGrp="1" noRot="1" noChangeAspect="1"/>
          </p:cNvSpPr>
          <p:nvPr>
            <p:ph type="sldImg"/>
          </p:nvPr>
        </p:nvSpPr>
        <p:spPr/>
        <p:txBody>
          <a:bodyPr/>
          <a:lstStyle/>
          <a:p>
            <a:endParaRPr lang="en-SG" dirty="0"/>
          </a:p>
        </p:txBody>
      </p:sp>
      <p:sp>
        <p:nvSpPr>
          <p:cNvPr id="3" name="Notes Placeholder 2">
            <a:extLst>
              <a:ext uri="{FF2B5EF4-FFF2-40B4-BE49-F238E27FC236}">
                <a16:creationId xmlns:a16="http://schemas.microsoft.com/office/drawing/2014/main" id="{87387BCE-5C27-6E47-EEC2-CA2FBE307C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918B0C-B568-C5CD-A2ED-AFBAF17B8EEB}"/>
              </a:ext>
            </a:extLst>
          </p:cNvPr>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11403986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07A34-AE0D-BE0B-F716-16435458DF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43B053-B854-069E-F420-BFC0C05FB7B1}"/>
              </a:ext>
            </a:extLst>
          </p:cNvPr>
          <p:cNvSpPr>
            <a:spLocks noGrp="1" noRot="1" noChangeAspect="1"/>
          </p:cNvSpPr>
          <p:nvPr>
            <p:ph type="sldImg"/>
          </p:nvPr>
        </p:nvSpPr>
        <p:spPr/>
        <p:txBody>
          <a:bodyPr/>
          <a:lstStyle/>
          <a:p>
            <a:endParaRPr lang="en-SG" dirty="0"/>
          </a:p>
        </p:txBody>
      </p:sp>
      <p:sp>
        <p:nvSpPr>
          <p:cNvPr id="3" name="Notes Placeholder 2">
            <a:extLst>
              <a:ext uri="{FF2B5EF4-FFF2-40B4-BE49-F238E27FC236}">
                <a16:creationId xmlns:a16="http://schemas.microsoft.com/office/drawing/2014/main" id="{287CAB45-AA6B-BE1E-BA0B-C22B78505A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A6A7E98-E655-AD8D-413E-431F921E5E57}"/>
              </a:ext>
            </a:extLst>
          </p:cNvPr>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1712450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21D96-257C-8D45-6C24-24C98B15E6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9E0599-9A73-3573-BDD3-C9A5457F5CA4}"/>
              </a:ext>
            </a:extLst>
          </p:cNvPr>
          <p:cNvSpPr>
            <a:spLocks noGrp="1" noRot="1" noChangeAspect="1"/>
          </p:cNvSpPr>
          <p:nvPr>
            <p:ph type="sldImg"/>
          </p:nvPr>
        </p:nvSpPr>
        <p:spPr/>
        <p:txBody>
          <a:bodyPr/>
          <a:lstStyle/>
          <a:p>
            <a:endParaRPr lang="en-SG" dirty="0"/>
          </a:p>
        </p:txBody>
      </p:sp>
      <p:sp>
        <p:nvSpPr>
          <p:cNvPr id="3" name="Notes Placeholder 2">
            <a:extLst>
              <a:ext uri="{FF2B5EF4-FFF2-40B4-BE49-F238E27FC236}">
                <a16:creationId xmlns:a16="http://schemas.microsoft.com/office/drawing/2014/main" id="{E46F5634-8806-832E-0B9B-D8D9268A055E}"/>
              </a:ext>
            </a:extLst>
          </p:cNvPr>
          <p:cNvSpPr>
            <a:spLocks noGrp="1"/>
          </p:cNvSpPr>
          <p:nvPr>
            <p:ph type="body" idx="1"/>
          </p:nvPr>
        </p:nvSpPr>
        <p:spPr/>
        <p:txBody>
          <a:bodyPr/>
          <a:lstStyle/>
          <a:p>
            <a:r>
              <a:rPr lang="en-US" sz="1200" b="0" kern="1200" dirty="0">
                <a:solidFill>
                  <a:schemeClr val="tx1"/>
                </a:solidFill>
                <a:effectLst/>
                <a:latin typeface="+mn-lt"/>
                <a:ea typeface="+mn-ea"/>
                <a:cs typeface="+mn-cs"/>
              </a:rPr>
              <a:t>r_A is the return the </a:t>
            </a:r>
            <a:r>
              <a:rPr lang="en-US" sz="1200" b="0" i="1" kern="1200" dirty="0">
                <a:solidFill>
                  <a:schemeClr val="tx1"/>
                </a:solidFill>
                <a:effectLst/>
                <a:latin typeface="+mn-lt"/>
                <a:ea typeface="+mn-ea"/>
                <a:cs typeface="+mn-cs"/>
              </a:rPr>
              <a:t>assets</a:t>
            </a:r>
            <a:r>
              <a:rPr lang="en-US" sz="1200" b="0" kern="1200" dirty="0">
                <a:solidFill>
                  <a:schemeClr val="tx1"/>
                </a:solidFill>
                <a:effectLst/>
                <a:latin typeface="+mn-lt"/>
                <a:ea typeface="+mn-ea"/>
                <a:cs typeface="+mn-cs"/>
              </a:rPr>
              <a:t> must generate to be viable.</a:t>
            </a:r>
          </a:p>
          <a:p>
            <a:r>
              <a:rPr lang="en-US" sz="1200" b="0" kern="1200" dirty="0">
                <a:solidFill>
                  <a:schemeClr val="tx1"/>
                </a:solidFill>
                <a:effectLst/>
                <a:latin typeface="+mn-lt"/>
                <a:ea typeface="+mn-ea"/>
                <a:cs typeface="+mn-cs"/>
              </a:rPr>
              <a:t>WACC is the hurdle rate we use for discounting, which is lower because the government subsidizes debt financing.</a:t>
            </a:r>
          </a:p>
          <a:p>
            <a:endParaRPr lang="en-US" b="0" dirty="0"/>
          </a:p>
          <a:p>
            <a:endParaRPr lang="en-US" b="0" dirty="0"/>
          </a:p>
        </p:txBody>
      </p:sp>
      <p:sp>
        <p:nvSpPr>
          <p:cNvPr id="4" name="Slide Number Placeholder 3">
            <a:extLst>
              <a:ext uri="{FF2B5EF4-FFF2-40B4-BE49-F238E27FC236}">
                <a16:creationId xmlns:a16="http://schemas.microsoft.com/office/drawing/2014/main" id="{F38A045F-A820-2D1B-E480-470C17AD2829}"/>
              </a:ext>
            </a:extLst>
          </p:cNvPr>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2753787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41BF6-81BA-86FC-B886-34745901F0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AAAD18-72B1-8920-04E0-27E4D95A08F9}"/>
              </a:ext>
            </a:extLst>
          </p:cNvPr>
          <p:cNvSpPr>
            <a:spLocks noGrp="1" noRot="1" noChangeAspect="1"/>
          </p:cNvSpPr>
          <p:nvPr>
            <p:ph type="sldImg"/>
          </p:nvPr>
        </p:nvSpPr>
        <p:spPr/>
        <p:txBody>
          <a:bodyPr/>
          <a:lstStyle/>
          <a:p>
            <a:endParaRPr lang="en-SG" dirty="0"/>
          </a:p>
        </p:txBody>
      </p:sp>
      <p:sp>
        <p:nvSpPr>
          <p:cNvPr id="3" name="Notes Placeholder 2">
            <a:extLst>
              <a:ext uri="{FF2B5EF4-FFF2-40B4-BE49-F238E27FC236}">
                <a16:creationId xmlns:a16="http://schemas.microsoft.com/office/drawing/2014/main" id="{4568AB96-B0FD-F9AB-9B8C-60566861DC19}"/>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8E343B03-1990-4BAF-840D-B28CB031B88D}"/>
              </a:ext>
            </a:extLst>
          </p:cNvPr>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41980112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C7EA1-5627-F4B7-F0BE-0FCBFDC0B9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509DAE-A13B-FEEB-F6D3-5166CFEF013E}"/>
              </a:ext>
            </a:extLst>
          </p:cNvPr>
          <p:cNvSpPr>
            <a:spLocks noGrp="1" noRot="1" noChangeAspect="1"/>
          </p:cNvSpPr>
          <p:nvPr>
            <p:ph type="sldImg"/>
          </p:nvPr>
        </p:nvSpPr>
        <p:spPr/>
        <p:txBody>
          <a:bodyPr/>
          <a:lstStyle/>
          <a:p>
            <a:endParaRPr lang="en-SG" dirty="0"/>
          </a:p>
        </p:txBody>
      </p:sp>
      <p:sp>
        <p:nvSpPr>
          <p:cNvPr id="3" name="Notes Placeholder 2">
            <a:extLst>
              <a:ext uri="{FF2B5EF4-FFF2-40B4-BE49-F238E27FC236}">
                <a16:creationId xmlns:a16="http://schemas.microsoft.com/office/drawing/2014/main" id="{A99FCEDC-C880-A0C4-A727-6740C9FDD58F}"/>
              </a:ext>
            </a:extLst>
          </p:cNvPr>
          <p:cNvSpPr>
            <a:spLocks noGrp="1"/>
          </p:cNvSpPr>
          <p:nvPr>
            <p:ph type="body" idx="1"/>
          </p:nvPr>
        </p:nvSpPr>
        <p:spPr/>
        <p:txBody>
          <a:bodyPr/>
          <a:lstStyle/>
          <a:p>
            <a:endParaRPr lang="en-US" b="0" dirty="0"/>
          </a:p>
        </p:txBody>
      </p:sp>
      <p:sp>
        <p:nvSpPr>
          <p:cNvPr id="4" name="Slide Number Placeholder 3">
            <a:extLst>
              <a:ext uri="{FF2B5EF4-FFF2-40B4-BE49-F238E27FC236}">
                <a16:creationId xmlns:a16="http://schemas.microsoft.com/office/drawing/2014/main" id="{0AE9A8B7-7F7E-CF99-B6FA-24DA7D42538A}"/>
              </a:ext>
            </a:extLst>
          </p:cNvPr>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3310968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4B834-207C-6048-C232-3556711297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14660E-62D9-BCD6-1EFF-2F3E2888825A}"/>
              </a:ext>
            </a:extLst>
          </p:cNvPr>
          <p:cNvSpPr>
            <a:spLocks noGrp="1" noRot="1" noChangeAspect="1"/>
          </p:cNvSpPr>
          <p:nvPr>
            <p:ph type="sldImg"/>
          </p:nvPr>
        </p:nvSpPr>
        <p:spPr/>
        <p:txBody>
          <a:bodyPr/>
          <a:lstStyle/>
          <a:p>
            <a:endParaRPr lang="en-SG" dirty="0"/>
          </a:p>
        </p:txBody>
      </p:sp>
      <p:sp>
        <p:nvSpPr>
          <p:cNvPr id="3" name="Notes Placeholder 2">
            <a:extLst>
              <a:ext uri="{FF2B5EF4-FFF2-40B4-BE49-F238E27FC236}">
                <a16:creationId xmlns:a16="http://schemas.microsoft.com/office/drawing/2014/main" id="{C41A7DE7-3D1E-9E4A-5D7C-610917CA7E72}"/>
              </a:ext>
            </a:extLst>
          </p:cNvPr>
          <p:cNvSpPr>
            <a:spLocks noGrp="1"/>
          </p:cNvSpPr>
          <p:nvPr>
            <p:ph type="body" idx="1"/>
          </p:nvPr>
        </p:nvSpPr>
        <p:spPr/>
        <p:txBody>
          <a:bodyPr/>
          <a:lstStyle/>
          <a:p>
            <a:r>
              <a:rPr lang="en-US" dirty="0"/>
              <a:t>NB: If 𝑟_𝐷 not given, you may infer it from YTM on bonds.</a:t>
            </a:r>
          </a:p>
          <a:p>
            <a:endParaRPr lang="en-US" dirty="0"/>
          </a:p>
        </p:txBody>
      </p:sp>
      <p:sp>
        <p:nvSpPr>
          <p:cNvPr id="4" name="Slide Number Placeholder 3">
            <a:extLst>
              <a:ext uri="{FF2B5EF4-FFF2-40B4-BE49-F238E27FC236}">
                <a16:creationId xmlns:a16="http://schemas.microsoft.com/office/drawing/2014/main" id="{08A77C7C-74AF-3F85-540A-4C3908667754}"/>
              </a:ext>
            </a:extLst>
          </p:cNvPr>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17583406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F9ADC-57EB-8826-BB0E-842B4FCAFF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15A380-66A3-00DA-D14A-B5507C3E41F1}"/>
              </a:ext>
            </a:extLst>
          </p:cNvPr>
          <p:cNvSpPr>
            <a:spLocks noGrp="1" noRot="1" noChangeAspect="1"/>
          </p:cNvSpPr>
          <p:nvPr>
            <p:ph type="sldImg"/>
          </p:nvPr>
        </p:nvSpPr>
        <p:spPr/>
        <p:txBody>
          <a:bodyPr/>
          <a:lstStyle/>
          <a:p>
            <a:endParaRPr lang="en-SG" dirty="0"/>
          </a:p>
        </p:txBody>
      </p:sp>
      <p:sp>
        <p:nvSpPr>
          <p:cNvPr id="3" name="Notes Placeholder 2">
            <a:extLst>
              <a:ext uri="{FF2B5EF4-FFF2-40B4-BE49-F238E27FC236}">
                <a16:creationId xmlns:a16="http://schemas.microsoft.com/office/drawing/2014/main" id="{D252434F-3FE2-F34A-588E-6E1FD3BCE3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315526D-0AF1-09D6-4E1A-D8DED64AD0E4}"/>
              </a:ext>
            </a:extLst>
          </p:cNvPr>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1769915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Appendix Link">
            <a:extLst>
              <a:ext uri="{FF2B5EF4-FFF2-40B4-BE49-F238E27FC236}">
                <a16:creationId xmlns:a16="http://schemas.microsoft.com/office/drawing/2014/main" id="{B99614B3-68E1-0DE1-8128-450F1A4F3729}"/>
              </a:ext>
            </a:extLst>
          </p:cNvPr>
          <p:cNvSpPr>
            <a:spLocks noGrp="1"/>
          </p:cNvSpPr>
          <p:nvPr>
            <p:ph type="body" sz="quarter" idx="14"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01A60C2A-770F-089E-ED18-3A2EE77616FE}"/>
              </a:ext>
            </a:extLst>
          </p:cNvPr>
          <p:cNvSpPr>
            <a:spLocks noGrp="1"/>
          </p:cNvSpPr>
          <p:nvPr>
            <p:ph type="body" sz="quarter" idx="15"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996726705"/>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2/18/2026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8045034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2/18/2026</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9888678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2/18/2026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735573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2/18/2026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0136921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2/18/2026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1325097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2/18/2026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7624027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2/18/2026</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1238950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2/18/2026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804566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2/18/2026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092344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74662F02-AFBF-41E7-AC4B-D00C212D7A74}" type="datetime1">
              <a:rPr lang="en-US" smtClean="0"/>
              <a:t>2/18/2026</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59004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28380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57200" y="4343400"/>
            <a:ext cx="11277600" cy="1905000"/>
          </a:xfrm>
        </p:spPr>
        <p:txBody>
          <a:bodyPr/>
          <a:lstStyle>
            <a:lvl1pPr>
              <a:defRPr/>
            </a:lvl1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2D4455DD-B128-CECB-404F-2A75BE70BFFF}"/>
              </a:ext>
            </a:extLst>
          </p:cNvPr>
          <p:cNvSpPr>
            <a:spLocks noGrp="1"/>
          </p:cNvSpPr>
          <p:nvPr>
            <p:ph type="body" sz="quarter" idx="15"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79309574-D610-BFFB-5373-96999640699F}"/>
              </a:ext>
            </a:extLst>
          </p:cNvPr>
          <p:cNvSpPr>
            <a:spLocks noGrp="1"/>
          </p:cNvSpPr>
          <p:nvPr>
            <p:ph type="body" sz="quarter" idx="16"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2723522197"/>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One Main Placeholder">
    <p:spTree>
      <p:nvGrpSpPr>
        <p:cNvPr id="1" name=""/>
        <p:cNvGrpSpPr/>
        <p:nvPr/>
      </p:nvGrpSpPr>
      <p:grpSpPr>
        <a:xfrm>
          <a:off x="0" y="0"/>
          <a:ext cx="0" cy="0"/>
          <a:chOff x="0" y="0"/>
          <a:chExt cx="0" cy="0"/>
        </a:xfrm>
      </p:grpSpPr>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Appendix Link">
            <a:extLst>
              <a:ext uri="{FF2B5EF4-FFF2-40B4-BE49-F238E27FC236}">
                <a16:creationId xmlns:a16="http://schemas.microsoft.com/office/drawing/2014/main" id="{B99614B3-68E1-0DE1-8128-450F1A4F3729}"/>
              </a:ext>
            </a:extLst>
          </p:cNvPr>
          <p:cNvSpPr>
            <a:spLocks noGrp="1"/>
          </p:cNvSpPr>
          <p:nvPr>
            <p:ph type="body" sz="quarter" idx="14"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01A60C2A-770F-089E-ED18-3A2EE77616FE}"/>
              </a:ext>
            </a:extLst>
          </p:cNvPr>
          <p:cNvSpPr>
            <a:spLocks noGrp="1"/>
          </p:cNvSpPr>
          <p:nvPr>
            <p:ph type="body" sz="quarter" idx="15"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283422053"/>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mpariso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5435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6299200" y="1280160"/>
            <a:ext cx="5435600" cy="49911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68583DF4-3680-1BFA-EEF3-AB9E3536D2C7}"/>
              </a:ext>
            </a:extLst>
          </p:cNvPr>
          <p:cNvSpPr>
            <a:spLocks noGrp="1"/>
          </p:cNvSpPr>
          <p:nvPr>
            <p:ph type="body" sz="quarter" idx="15"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D1776C0A-7638-5444-47F7-AC1D483DCB49}"/>
              </a:ext>
            </a:extLst>
          </p:cNvPr>
          <p:cNvSpPr>
            <a:spLocks noGrp="1"/>
          </p:cNvSpPr>
          <p:nvPr>
            <p:ph type="body" sz="quarter" idx="16"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1920969978"/>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ne Main One Secondary">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80161"/>
            <a:ext cx="7721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8557403" y="1280160"/>
            <a:ext cx="3177396" cy="49911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C7C4A88E-C6C1-9C26-54D3-56A7322E0B94}"/>
              </a:ext>
            </a:extLst>
          </p:cNvPr>
          <p:cNvSpPr>
            <a:spLocks noGrp="1"/>
          </p:cNvSpPr>
          <p:nvPr>
            <p:ph type="body" sz="quarter" idx="15"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8" name="Image Credit">
            <a:extLst>
              <a:ext uri="{FF2B5EF4-FFF2-40B4-BE49-F238E27FC236}">
                <a16:creationId xmlns:a16="http://schemas.microsoft.com/office/drawing/2014/main" id="{4774A48E-4907-6467-DBA3-7082350CDF85}"/>
              </a:ext>
            </a:extLst>
          </p:cNvPr>
          <p:cNvSpPr>
            <a:spLocks noGrp="1"/>
          </p:cNvSpPr>
          <p:nvPr>
            <p:ph type="body" sz="quarter" idx="16"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005291951"/>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 with Third as Acc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28380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57201" y="4343400"/>
            <a:ext cx="7721600" cy="19050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22432755-BCF5-451F-968D-CFFD10D87BE2}"/>
              </a:ext>
            </a:extLst>
          </p:cNvPr>
          <p:cNvSpPr>
            <a:spLocks noGrp="1"/>
          </p:cNvSpPr>
          <p:nvPr>
            <p:ph sz="quarter" idx="15" hasCustomPrompt="1"/>
          </p:nvPr>
        </p:nvSpPr>
        <p:spPr>
          <a:xfrm>
            <a:off x="8534400" y="4343400"/>
            <a:ext cx="3200400" cy="1905000"/>
          </a:xfrm>
        </p:spPr>
        <p:txBody>
          <a:bodyPr/>
          <a:lstStyle>
            <a:lvl1pPr>
              <a:defRPr/>
            </a:lvl1pPr>
          </a:lstStyle>
          <a:p>
            <a:pPr lvl="0"/>
            <a:r>
              <a:rPr lang="en-US" dirty="0"/>
              <a:t>Slide Content 3</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440D52BF-78D2-BC33-D8BC-6EC31F5A606D}"/>
              </a:ext>
            </a:extLst>
          </p:cNvPr>
          <p:cNvSpPr>
            <a:spLocks noGrp="1"/>
          </p:cNvSpPr>
          <p:nvPr>
            <p:ph type="body" sz="quarter" idx="16"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AE400176-E509-870D-D3BF-2E071B2553D4}"/>
              </a:ext>
            </a:extLst>
          </p:cNvPr>
          <p:cNvSpPr>
            <a:spLocks noGrp="1"/>
          </p:cNvSpPr>
          <p:nvPr>
            <p:ph type="body" sz="quarter" idx="17"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201688037"/>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ix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612476"/>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57200" y="2070496"/>
            <a:ext cx="11277600" cy="649138"/>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3356A590-66B5-4770-8441-82DC031F56EA}"/>
              </a:ext>
            </a:extLst>
          </p:cNvPr>
          <p:cNvSpPr>
            <a:spLocks noGrp="1"/>
          </p:cNvSpPr>
          <p:nvPr>
            <p:ph sz="quarter" idx="15" hasCustomPrompt="1"/>
          </p:nvPr>
        </p:nvSpPr>
        <p:spPr>
          <a:xfrm>
            <a:off x="457200" y="2900944"/>
            <a:ext cx="11277600" cy="673100"/>
          </a:xfrm>
        </p:spPr>
        <p:txBody>
          <a:bodyPr/>
          <a:lstStyle>
            <a:lvl1pPr>
              <a:defRPr/>
            </a:lvl1pPr>
          </a:lstStyle>
          <a:p>
            <a:pPr lvl="0"/>
            <a:r>
              <a:rPr lang="en-US" dirty="0"/>
              <a:t>Slide Content 3</a:t>
            </a:r>
          </a:p>
          <a:p>
            <a:pPr lvl="1"/>
            <a:r>
              <a:rPr lang="en-US" dirty="0"/>
              <a:t>Second level</a:t>
            </a:r>
          </a:p>
          <a:p>
            <a:pPr lvl="2"/>
            <a:r>
              <a:rPr lang="en-US" dirty="0"/>
              <a:t>Third level</a:t>
            </a:r>
          </a:p>
        </p:txBody>
      </p:sp>
      <p:sp>
        <p:nvSpPr>
          <p:cNvPr id="11" name="Content Placeholder 4">
            <a:extLst>
              <a:ext uri="{FF2B5EF4-FFF2-40B4-BE49-F238E27FC236}">
                <a16:creationId xmlns:a16="http://schemas.microsoft.com/office/drawing/2014/main" id="{30BD29E5-BD7B-4CD0-9B09-8F8B24F89FBE}"/>
              </a:ext>
            </a:extLst>
          </p:cNvPr>
          <p:cNvSpPr>
            <a:spLocks noGrp="1"/>
          </p:cNvSpPr>
          <p:nvPr>
            <p:ph sz="quarter" idx="16" hasCustomPrompt="1"/>
          </p:nvPr>
        </p:nvSpPr>
        <p:spPr>
          <a:xfrm>
            <a:off x="457200" y="3755354"/>
            <a:ext cx="11277600" cy="698500"/>
          </a:xfrm>
        </p:spPr>
        <p:txBody>
          <a:bodyPr/>
          <a:lstStyle>
            <a:lvl1pPr>
              <a:defRPr/>
            </a:lvl1pPr>
          </a:lstStyle>
          <a:p>
            <a:pPr lvl="0"/>
            <a:r>
              <a:rPr lang="en-US" dirty="0"/>
              <a:t>Slide Content 4</a:t>
            </a:r>
          </a:p>
          <a:p>
            <a:pPr lvl="1"/>
            <a:r>
              <a:rPr lang="en-US" dirty="0"/>
              <a:t>Second level</a:t>
            </a:r>
          </a:p>
          <a:p>
            <a:pPr lvl="2"/>
            <a:r>
              <a:rPr lang="en-US" dirty="0"/>
              <a:t>Third level</a:t>
            </a:r>
          </a:p>
        </p:txBody>
      </p:sp>
      <p:sp>
        <p:nvSpPr>
          <p:cNvPr id="13" name="Content Placeholder 5">
            <a:extLst>
              <a:ext uri="{FF2B5EF4-FFF2-40B4-BE49-F238E27FC236}">
                <a16:creationId xmlns:a16="http://schemas.microsoft.com/office/drawing/2014/main" id="{E908CA92-5DB2-4DC0-937B-1B178AA91781}"/>
              </a:ext>
            </a:extLst>
          </p:cNvPr>
          <p:cNvSpPr>
            <a:spLocks noGrp="1"/>
          </p:cNvSpPr>
          <p:nvPr>
            <p:ph sz="quarter" idx="17" hasCustomPrompt="1"/>
          </p:nvPr>
        </p:nvSpPr>
        <p:spPr>
          <a:xfrm>
            <a:off x="457200" y="4635164"/>
            <a:ext cx="11277600" cy="698500"/>
          </a:xfrm>
        </p:spPr>
        <p:txBody>
          <a:bodyPr/>
          <a:lstStyle>
            <a:lvl1pPr>
              <a:defRPr/>
            </a:lvl1pPr>
          </a:lstStyle>
          <a:p>
            <a:pPr lvl="0"/>
            <a:r>
              <a:rPr lang="en-US" dirty="0"/>
              <a:t>Slide Content 5</a:t>
            </a:r>
          </a:p>
          <a:p>
            <a:pPr lvl="1"/>
            <a:r>
              <a:rPr lang="en-US" dirty="0"/>
              <a:t>Second level</a:t>
            </a:r>
          </a:p>
          <a:p>
            <a:pPr lvl="2"/>
            <a:r>
              <a:rPr lang="en-US" dirty="0"/>
              <a:t>Third level</a:t>
            </a:r>
          </a:p>
        </p:txBody>
      </p:sp>
      <p:sp>
        <p:nvSpPr>
          <p:cNvPr id="15" name="Content Placeholder 6">
            <a:extLst>
              <a:ext uri="{FF2B5EF4-FFF2-40B4-BE49-F238E27FC236}">
                <a16:creationId xmlns:a16="http://schemas.microsoft.com/office/drawing/2014/main" id="{8B728CCD-2639-461B-9841-57505AC13467}"/>
              </a:ext>
            </a:extLst>
          </p:cNvPr>
          <p:cNvSpPr>
            <a:spLocks noGrp="1"/>
          </p:cNvSpPr>
          <p:nvPr>
            <p:ph sz="quarter" idx="18" hasCustomPrompt="1"/>
          </p:nvPr>
        </p:nvSpPr>
        <p:spPr>
          <a:xfrm>
            <a:off x="457200" y="5514976"/>
            <a:ext cx="11277600" cy="733425"/>
          </a:xfrm>
        </p:spPr>
        <p:txBody>
          <a:bodyPr/>
          <a:lstStyle>
            <a:lvl1pPr>
              <a:defRPr/>
            </a:lvl1pPr>
          </a:lstStyle>
          <a:p>
            <a:pPr lvl="0"/>
            <a:r>
              <a:rPr lang="en-US" dirty="0"/>
              <a:t>Slide Content 6</a:t>
            </a:r>
          </a:p>
          <a:p>
            <a:pPr lvl="1"/>
            <a:r>
              <a:rPr lang="en-US" dirty="0"/>
              <a:t>Second level</a:t>
            </a:r>
          </a:p>
          <a:p>
            <a:pPr lvl="2"/>
            <a:r>
              <a:rPr lang="en-US" dirty="0"/>
              <a:t>Third level</a:t>
            </a:r>
          </a:p>
        </p:txBody>
      </p:sp>
      <p:sp>
        <p:nvSpPr>
          <p:cNvPr id="4" name="Appendix Link">
            <a:extLst>
              <a:ext uri="{FF2B5EF4-FFF2-40B4-BE49-F238E27FC236}">
                <a16:creationId xmlns:a16="http://schemas.microsoft.com/office/drawing/2014/main" id="{9EC53C63-EC17-7106-362C-B3EB75D4B5FA}"/>
              </a:ext>
            </a:extLst>
          </p:cNvPr>
          <p:cNvSpPr>
            <a:spLocks noGrp="1"/>
          </p:cNvSpPr>
          <p:nvPr>
            <p:ph type="body" sz="quarter" idx="19"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62AAB954-99EB-E7CF-6444-CABDCDE5BC77}"/>
              </a:ext>
            </a:extLst>
          </p:cNvPr>
          <p:cNvSpPr>
            <a:spLocks noGrp="1"/>
          </p:cNvSpPr>
          <p:nvPr>
            <p:ph type="body" sz="quarter" idx="20"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1121182115"/>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One Main Placeholder">
    <p:spTree>
      <p:nvGrpSpPr>
        <p:cNvPr id="1" name=""/>
        <p:cNvGrpSpPr/>
        <p:nvPr/>
      </p:nvGrpSpPr>
      <p:grpSpPr>
        <a:xfrm>
          <a:off x="0" y="0"/>
          <a:ext cx="0" cy="0"/>
          <a:chOff x="0" y="0"/>
          <a:chExt cx="0" cy="0"/>
        </a:xfrm>
      </p:grpSpPr>
      <p:grpSp>
        <p:nvGrpSpPr>
          <p:cNvPr id="4" name="MGH Shape">
            <a:extLst>
              <a:ext uri="{FF2B5EF4-FFF2-40B4-BE49-F238E27FC236}">
                <a16:creationId xmlns:a16="http://schemas.microsoft.com/office/drawing/2014/main" id="{7270E885-EF49-1A67-8A6F-D8E31640E4E3}"/>
              </a:ext>
              <a:ext uri="{C183D7F6-B498-43B3-948B-1728B52AA6E4}">
                <adec:decorative xmlns:adec="http://schemas.microsoft.com/office/drawing/2017/decorative" val="1"/>
              </a:ext>
            </a:extLst>
          </p:cNvPr>
          <p:cNvGrpSpPr/>
          <p:nvPr userDrawn="1"/>
        </p:nvGrpSpPr>
        <p:grpSpPr>
          <a:xfrm>
            <a:off x="8830323" y="1"/>
            <a:ext cx="3361677" cy="6623843"/>
            <a:chOff x="3491346" y="0"/>
            <a:chExt cx="2508933" cy="6367263"/>
          </a:xfrm>
        </p:grpSpPr>
        <p:sp>
          <p:nvSpPr>
            <p:cNvPr id="7" name="Freeform 11">
              <a:extLst>
                <a:ext uri="{FF2B5EF4-FFF2-40B4-BE49-F238E27FC236}">
                  <a16:creationId xmlns:a16="http://schemas.microsoft.com/office/drawing/2014/main" id="{1527B357-5D9A-BEAB-AA19-315A33642D17}"/>
                </a:ext>
              </a:extLst>
            </p:cNvPr>
            <p:cNvSpPr/>
            <p:nvPr/>
          </p:nvSpPr>
          <p:spPr>
            <a:xfrm rot="10800000">
              <a:off x="5468761" y="1352709"/>
              <a:ext cx="531517" cy="1821241"/>
            </a:xfrm>
            <a:custGeom>
              <a:avLst/>
              <a:gdLst>
                <a:gd name="connsiteX0" fmla="*/ 0 w 531517"/>
                <a:gd name="connsiteY0" fmla="*/ 1821241 h 1821241"/>
                <a:gd name="connsiteX1" fmla="*/ 0 w 531517"/>
                <a:gd name="connsiteY1" fmla="*/ 0 h 1821241"/>
                <a:gd name="connsiteX2" fmla="*/ 531517 w 531517"/>
                <a:gd name="connsiteY2" fmla="*/ 672400 h 1821241"/>
                <a:gd name="connsiteX3" fmla="*/ 0 w 531517"/>
                <a:gd name="connsiteY3" fmla="*/ 1821241 h 1821241"/>
              </a:gdLst>
              <a:ahLst/>
              <a:cxnLst>
                <a:cxn ang="0">
                  <a:pos x="connsiteX0" y="connsiteY0"/>
                </a:cxn>
                <a:cxn ang="0">
                  <a:pos x="connsiteX1" y="connsiteY1"/>
                </a:cxn>
                <a:cxn ang="0">
                  <a:pos x="connsiteX2" y="connsiteY2"/>
                </a:cxn>
                <a:cxn ang="0">
                  <a:pos x="connsiteX3" y="connsiteY3"/>
                </a:cxn>
              </a:cxnLst>
              <a:rect l="l" t="t" r="r" b="b"/>
              <a:pathLst>
                <a:path w="531517" h="1821241">
                  <a:moveTo>
                    <a:pt x="0" y="1821241"/>
                  </a:moveTo>
                  <a:lnTo>
                    <a:pt x="0" y="0"/>
                  </a:lnTo>
                  <a:lnTo>
                    <a:pt x="531517" y="672400"/>
                  </a:lnTo>
                  <a:lnTo>
                    <a:pt x="0" y="1821241"/>
                  </a:lnTo>
                  <a:close/>
                </a:path>
              </a:pathLst>
            </a:custGeom>
            <a:solidFill>
              <a:srgbClr val="9F2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2"/>
                </a:solidFill>
              </a:endParaRPr>
            </a:p>
          </p:txBody>
        </p:sp>
        <p:sp>
          <p:nvSpPr>
            <p:cNvPr id="8" name="Freeform 12">
              <a:extLst>
                <a:ext uri="{FF2B5EF4-FFF2-40B4-BE49-F238E27FC236}">
                  <a16:creationId xmlns:a16="http://schemas.microsoft.com/office/drawing/2014/main" id="{13789522-1B9E-0A06-3374-29C8718672C2}"/>
                </a:ext>
              </a:extLst>
            </p:cNvPr>
            <p:cNvSpPr/>
            <p:nvPr/>
          </p:nvSpPr>
          <p:spPr>
            <a:xfrm rot="10800000">
              <a:off x="3491346" y="0"/>
              <a:ext cx="2508932" cy="2501550"/>
            </a:xfrm>
            <a:custGeom>
              <a:avLst/>
              <a:gdLst>
                <a:gd name="connsiteX0" fmla="*/ 2508932 w 2508932"/>
                <a:gd name="connsiteY0" fmla="*/ 2501550 h 2501550"/>
                <a:gd name="connsiteX1" fmla="*/ 0 w 2508932"/>
                <a:gd name="connsiteY1" fmla="*/ 2501550 h 2501550"/>
                <a:gd name="connsiteX2" fmla="*/ 0 w 2508932"/>
                <a:gd name="connsiteY2" fmla="*/ 1148841 h 2501550"/>
                <a:gd name="connsiteX3" fmla="*/ 531517 w 2508932"/>
                <a:gd name="connsiteY3" fmla="*/ 0 h 2501550"/>
                <a:gd name="connsiteX4" fmla="*/ 2508932 w 2508932"/>
                <a:gd name="connsiteY4" fmla="*/ 2501550 h 2501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932" h="2501550">
                  <a:moveTo>
                    <a:pt x="2508932" y="2501550"/>
                  </a:moveTo>
                  <a:lnTo>
                    <a:pt x="0" y="2501550"/>
                  </a:lnTo>
                  <a:lnTo>
                    <a:pt x="0" y="1148841"/>
                  </a:lnTo>
                  <a:lnTo>
                    <a:pt x="531517" y="0"/>
                  </a:lnTo>
                  <a:lnTo>
                    <a:pt x="2508932" y="2501550"/>
                  </a:lnTo>
                  <a:close/>
                </a:path>
              </a:pathLst>
            </a:custGeom>
            <a:solidFill>
              <a:srgbClr val="E2D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2"/>
                </a:solidFill>
              </a:endParaRPr>
            </a:p>
          </p:txBody>
        </p:sp>
        <p:sp>
          <p:nvSpPr>
            <p:cNvPr id="9" name="Freeform 13">
              <a:extLst>
                <a:ext uri="{FF2B5EF4-FFF2-40B4-BE49-F238E27FC236}">
                  <a16:creationId xmlns:a16="http://schemas.microsoft.com/office/drawing/2014/main" id="{2F359338-0AA2-A49E-B0A1-A042CE3D667B}"/>
                </a:ext>
              </a:extLst>
            </p:cNvPr>
            <p:cNvSpPr/>
            <p:nvPr/>
          </p:nvSpPr>
          <p:spPr>
            <a:xfrm rot="10800000">
              <a:off x="3680272" y="1352707"/>
              <a:ext cx="2320007" cy="5014556"/>
            </a:xfrm>
            <a:custGeom>
              <a:avLst/>
              <a:gdLst>
                <a:gd name="connsiteX0" fmla="*/ 0 w 2320007"/>
                <a:gd name="connsiteY0" fmla="*/ 5014556 h 5014556"/>
                <a:gd name="connsiteX1" fmla="*/ 0 w 2320007"/>
                <a:gd name="connsiteY1" fmla="*/ 0 h 5014556"/>
                <a:gd name="connsiteX2" fmla="*/ 2320007 w 2320007"/>
                <a:gd name="connsiteY2" fmla="*/ 0 h 5014556"/>
                <a:gd name="connsiteX3" fmla="*/ 531518 w 2320007"/>
                <a:gd name="connsiteY3" fmla="*/ 3865713 h 5014556"/>
                <a:gd name="connsiteX4" fmla="*/ 1 w 2320007"/>
                <a:gd name="connsiteY4" fmla="*/ 3193313 h 5014556"/>
                <a:gd name="connsiteX5" fmla="*/ 1 w 2320007"/>
                <a:gd name="connsiteY5" fmla="*/ 5014554 h 5014556"/>
                <a:gd name="connsiteX6" fmla="*/ 0 w 2320007"/>
                <a:gd name="connsiteY6" fmla="*/ 5014556 h 5014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20007" h="5014556">
                  <a:moveTo>
                    <a:pt x="0" y="5014556"/>
                  </a:moveTo>
                  <a:lnTo>
                    <a:pt x="0" y="0"/>
                  </a:lnTo>
                  <a:lnTo>
                    <a:pt x="2320007" y="0"/>
                  </a:lnTo>
                  <a:lnTo>
                    <a:pt x="531518" y="3865713"/>
                  </a:lnTo>
                  <a:lnTo>
                    <a:pt x="1" y="3193313"/>
                  </a:lnTo>
                  <a:lnTo>
                    <a:pt x="1" y="5014554"/>
                  </a:lnTo>
                  <a:lnTo>
                    <a:pt x="0" y="50145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2"/>
                </a:solidFill>
              </a:endParaRPr>
            </a:p>
          </p:txBody>
        </p:sp>
      </p:grpSp>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Appendix Link">
            <a:extLst>
              <a:ext uri="{FF2B5EF4-FFF2-40B4-BE49-F238E27FC236}">
                <a16:creationId xmlns:a16="http://schemas.microsoft.com/office/drawing/2014/main" id="{B99614B3-68E1-0DE1-8128-450F1A4F3729}"/>
              </a:ext>
            </a:extLst>
          </p:cNvPr>
          <p:cNvSpPr>
            <a:spLocks noGrp="1"/>
          </p:cNvSpPr>
          <p:nvPr>
            <p:ph type="body" sz="quarter" idx="14" hasCustomPrompt="1"/>
          </p:nvPr>
        </p:nvSpPr>
        <p:spPr>
          <a:xfrm>
            <a:off x="4498848" y="6336792"/>
            <a:ext cx="3206496" cy="192024"/>
          </a:xfrm>
        </p:spPr>
        <p:txBody>
          <a:bodyPr anchor="ctr">
            <a:noAutofit/>
          </a:bodyPr>
          <a:lstStyle>
            <a:lvl1pPr algn="ctr">
              <a:defRPr sz="900"/>
            </a:lvl1pPr>
            <a:lvl2pPr>
              <a:defRPr sz="900"/>
            </a:lvl2pPr>
            <a:lvl3pPr>
              <a:defRPr sz="900"/>
            </a:lvl3pPr>
            <a:lvl4pPr>
              <a:defRPr sz="900"/>
            </a:lvl4pPr>
            <a:lvl5pPr>
              <a:defRPr sz="900"/>
            </a:lvl5pPr>
          </a:lstStyle>
          <a:p>
            <a:pPr marL="0" marR="0" lvl="0" indent="0" algn="ct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Add text alternative link, if needed.</a:t>
            </a:r>
          </a:p>
        </p:txBody>
      </p:sp>
      <p:sp>
        <p:nvSpPr>
          <p:cNvPr id="10" name="Image Credit">
            <a:extLst>
              <a:ext uri="{FF2B5EF4-FFF2-40B4-BE49-F238E27FC236}">
                <a16:creationId xmlns:a16="http://schemas.microsoft.com/office/drawing/2014/main" id="{01A60C2A-770F-089E-ED18-3A2EE77616FE}"/>
              </a:ext>
            </a:extLst>
          </p:cNvPr>
          <p:cNvSpPr>
            <a:spLocks noGrp="1"/>
          </p:cNvSpPr>
          <p:nvPr>
            <p:ph type="body" sz="quarter" idx="15" hasCustomPrompt="1"/>
          </p:nvPr>
        </p:nvSpPr>
        <p:spPr>
          <a:xfrm>
            <a:off x="2082800" y="6684264"/>
            <a:ext cx="9296400" cy="173736"/>
          </a:xfrm>
        </p:spPr>
        <p:txBody>
          <a:bodyPr anchor="ctr">
            <a:noAutofit/>
          </a:bodyPr>
          <a:lstStyle>
            <a:lvl1pPr algn="r">
              <a:defRPr sz="800"/>
            </a:lvl1pPr>
            <a:lvl2pPr algn="r">
              <a:defRPr sz="800"/>
            </a:lvl2pPr>
            <a:lvl3pPr algn="r">
              <a:defRPr sz="800"/>
            </a:lvl3pPr>
            <a:lvl4pPr algn="r">
              <a:defRPr sz="800"/>
            </a:lvl4pPr>
            <a:lvl5pPr algn="r">
              <a:defRPr sz="800"/>
            </a:lvl5pPr>
          </a:lstStyle>
          <a:p>
            <a:pPr marL="0" marR="0" lvl="0" indent="0" algn="r" defTabSz="914400" rtl="0" eaLnBrk="1" fontAlgn="auto" latinLnBrk="0" hangingPunct="1">
              <a:lnSpc>
                <a:spcPct val="100000"/>
              </a:lnSpc>
              <a:spcBef>
                <a:spcPts val="0"/>
              </a:spcBef>
              <a:spcAft>
                <a:spcPts val="800"/>
              </a:spcAft>
              <a:buClrTx/>
              <a:buSzTx/>
              <a:buFont typeface="Arial" panose="020B0604020202020204" pitchFamily="34" charset="0"/>
              <a:buNone/>
              <a:tabLst/>
              <a:defRPr/>
            </a:pPr>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1092080159"/>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Slide">
    <p:spTree>
      <p:nvGrpSpPr>
        <p:cNvPr id="1" name=""/>
        <p:cNvGrpSpPr/>
        <p:nvPr/>
      </p:nvGrpSpPr>
      <p:grpSpPr>
        <a:xfrm>
          <a:off x="0" y="0"/>
          <a:ext cx="0" cy="0"/>
          <a:chOff x="0" y="0"/>
          <a:chExt cx="0" cy="0"/>
        </a:xfrm>
      </p:grpSpPr>
      <p:sp>
        <p:nvSpPr>
          <p:cNvPr id="2" name="Hidden Slide Title">
            <a:extLst>
              <a:ext uri="{FF2B5EF4-FFF2-40B4-BE49-F238E27FC236}">
                <a16:creationId xmlns:a16="http://schemas.microsoft.com/office/drawing/2014/main" id="{D3229D0C-04EF-482F-B26C-8D49CD33DBE3}"/>
              </a:ext>
            </a:extLst>
          </p:cNvPr>
          <p:cNvSpPr>
            <a:spLocks noGrp="1"/>
          </p:cNvSpPr>
          <p:nvPr>
            <p:ph type="title" hasCustomPrompt="1"/>
          </p:nvPr>
        </p:nvSpPr>
        <p:spPr>
          <a:xfrm>
            <a:off x="4567933" y="418392"/>
            <a:ext cx="3056137" cy="291823"/>
          </a:xfrm>
          <a:prstGeom prst="rect">
            <a:avLst/>
          </a:prstGeom>
        </p:spPr>
        <p:txBody>
          <a:bodyPr/>
          <a:lstStyle>
            <a:lvl1pPr>
              <a:defRPr>
                <a:solidFill>
                  <a:schemeClr val="tx1"/>
                </a:solidFill>
              </a:defRPr>
            </a:lvl1pPr>
          </a:lstStyle>
          <a:p>
            <a:r>
              <a:rPr lang="en-US" dirty="0"/>
              <a:t>Add hidden title here </a:t>
            </a:r>
          </a:p>
        </p:txBody>
      </p:sp>
      <p:pic>
        <p:nvPicPr>
          <p:cNvPr id="6" name="MGH Logo">
            <a:extLst>
              <a:ext uri="{FF2B5EF4-FFF2-40B4-BE49-F238E27FC236}">
                <a16:creationId xmlns:a16="http://schemas.microsoft.com/office/drawing/2014/main" id="{60DCFDF5-2A5B-440E-888A-BC0BFEF9FF5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466949" y="1005698"/>
            <a:ext cx="3258105" cy="2443579"/>
          </a:xfrm>
          <a:prstGeom prst="rect">
            <a:avLst/>
          </a:prstGeom>
        </p:spPr>
      </p:pic>
      <p:sp>
        <p:nvSpPr>
          <p:cNvPr id="9" name="MGH Tagline">
            <a:extLst>
              <a:ext uri="{FF2B5EF4-FFF2-40B4-BE49-F238E27FC236}">
                <a16:creationId xmlns:a16="http://schemas.microsoft.com/office/drawing/2014/main" id="{F040BF5C-A78D-440C-93DF-72F3F641F3F1}"/>
              </a:ext>
            </a:extLst>
          </p:cNvPr>
          <p:cNvSpPr txBox="1"/>
          <p:nvPr userDrawn="1"/>
        </p:nvSpPr>
        <p:spPr>
          <a:xfrm>
            <a:off x="2307662" y="3796683"/>
            <a:ext cx="7576677" cy="4690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40" normalizeH="0" baseline="0" noProof="0" dirty="0">
                <a:ln>
                  <a:noFill/>
                </a:ln>
                <a:solidFill>
                  <a:srgbClr val="000000"/>
                </a:solidFill>
                <a:effectLst/>
                <a:uLnTx/>
                <a:uFillTx/>
                <a:latin typeface="Arial" panose="020B0604020202020204" pitchFamily="34" charset="0"/>
                <a:ea typeface="Calibri" panose="020F0502020204030204" pitchFamily="34" charset="0"/>
                <a:cs typeface="+mn-cs"/>
              </a:rPr>
              <a:t>Because learning changes everything.</a:t>
            </a:r>
            <a:r>
              <a:rPr kumimoji="0" lang="en-US" sz="1400" b="0" i="0" u="none" strike="noStrike" kern="1200" cap="none" spc="40" normalizeH="0" baseline="60000" noProof="0" dirty="0">
                <a:ln>
                  <a:noFill/>
                </a:ln>
                <a:solidFill>
                  <a:srgbClr val="000000"/>
                </a:solidFill>
                <a:effectLst/>
                <a:uLnTx/>
                <a:uFillTx/>
                <a:latin typeface="Arial" panose="020B0604020202020204" pitchFamily="34" charset="0"/>
                <a:ea typeface="Calibri" panose="020F0502020204030204" pitchFamily="34" charset="0"/>
                <a:cs typeface="+mn-cs"/>
              </a:rPr>
              <a:t>®</a:t>
            </a:r>
            <a:endParaRPr kumimoji="0" lang="en-US" sz="2400" b="0" i="0" u="none" strike="noStrike" kern="1200" cap="none" spc="40" normalizeH="0" baseline="60000" noProof="0" dirty="0">
              <a:ln>
                <a:noFill/>
              </a:ln>
              <a:solidFill>
                <a:srgbClr val="000000"/>
              </a:solidFill>
              <a:effectLst/>
              <a:uLnTx/>
              <a:uFillTx/>
              <a:latin typeface="+mn-lt"/>
              <a:ea typeface="+mn-ea"/>
              <a:cs typeface="+mn-cs"/>
            </a:endParaRPr>
          </a:p>
        </p:txBody>
      </p:sp>
      <p:sp>
        <p:nvSpPr>
          <p:cNvPr id="10" name="MGH URL">
            <a:extLst>
              <a:ext uri="{FF2B5EF4-FFF2-40B4-BE49-F238E27FC236}">
                <a16:creationId xmlns:a16="http://schemas.microsoft.com/office/drawing/2014/main" id="{2215B5DD-E18E-478F-81B9-79BA83A9A251}"/>
              </a:ext>
            </a:extLst>
          </p:cNvPr>
          <p:cNvSpPr txBox="1"/>
          <p:nvPr userDrawn="1"/>
        </p:nvSpPr>
        <p:spPr>
          <a:xfrm>
            <a:off x="4358781" y="5329121"/>
            <a:ext cx="3474441"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mn-lt"/>
                <a:ea typeface="+mn-ea"/>
                <a:cs typeface="+mn-cs"/>
              </a:rPr>
              <a:t>www.mheducation.com</a:t>
            </a:r>
            <a:endParaRPr kumimoji="0" lang="en-US" sz="2000" b="0" i="0" u="none" strike="noStrike" kern="1200" cap="none" spc="0" normalizeH="0" baseline="0" noProof="0" dirty="0">
              <a:ln>
                <a:noFill/>
              </a:ln>
              <a:solidFill>
                <a:srgbClr val="000000"/>
              </a:solidFill>
              <a:effectLst/>
              <a:uLnTx/>
              <a:uFillTx/>
              <a:latin typeface="+mn-lt"/>
              <a:ea typeface="+mn-ea"/>
              <a:cs typeface="+mn-cs"/>
            </a:endParaRPr>
          </a:p>
        </p:txBody>
      </p:sp>
      <p:sp>
        <p:nvSpPr>
          <p:cNvPr id="5" name="Content Placeholder 4">
            <a:extLst>
              <a:ext uri="{FF2B5EF4-FFF2-40B4-BE49-F238E27FC236}">
                <a16:creationId xmlns:a16="http://schemas.microsoft.com/office/drawing/2014/main" id="{F91892E2-935E-4CF8-A8C9-889BC59AE0FF}"/>
              </a:ext>
            </a:extLst>
          </p:cNvPr>
          <p:cNvSpPr>
            <a:spLocks noGrp="1"/>
          </p:cNvSpPr>
          <p:nvPr>
            <p:ph sz="quarter" idx="10"/>
          </p:nvPr>
        </p:nvSpPr>
        <p:spPr>
          <a:xfrm>
            <a:off x="245533" y="6551614"/>
            <a:ext cx="11745384" cy="17938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7664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C9AB8A9-18BE-4EDF-90DD-E48A588FE9E1}" type="datetime1">
              <a:rPr lang="en-US" smtClean="0"/>
              <a:t>2/18/2026</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439456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a:extLst>
              <a:ext uri="{FF2B5EF4-FFF2-40B4-BE49-F238E27FC236}">
                <a16:creationId xmlns:a16="http://schemas.microsoft.com/office/drawing/2014/main" id="{881C4C4E-EEEF-442A-AE3B-63C7E062F18C}"/>
              </a:ext>
            </a:extLst>
          </p:cNvPr>
          <p:cNvSpPr>
            <a:spLocks noGrp="1"/>
          </p:cNvSpPr>
          <p:nvPr>
            <p:ph type="title"/>
          </p:nvPr>
        </p:nvSpPr>
        <p:spPr>
          <a:xfrm>
            <a:off x="457200" y="136257"/>
            <a:ext cx="11277600" cy="685800"/>
          </a:xfrm>
          <a:prstGeom prst="rect">
            <a:avLst/>
          </a:prstGeom>
        </p:spPr>
        <p:txBody>
          <a:bodyPr vert="horz" lIns="91440" tIns="45720" rIns="91440" bIns="45720" rtlCol="0" anchor="ctr">
            <a:normAutofit/>
          </a:bodyPr>
          <a:lstStyle/>
          <a:p>
            <a:r>
              <a:rPr lang="en-US" dirty="0"/>
              <a:t>Title goes here</a:t>
            </a:r>
          </a:p>
        </p:txBody>
      </p:sp>
      <p:sp>
        <p:nvSpPr>
          <p:cNvPr id="5" name="Text Placeholder">
            <a:extLst>
              <a:ext uri="{FF2B5EF4-FFF2-40B4-BE49-F238E27FC236}">
                <a16:creationId xmlns:a16="http://schemas.microsoft.com/office/drawing/2014/main" id="{4F2C87DD-ADFA-433D-B7C8-4E9E42BC9E0F}"/>
              </a:ext>
            </a:extLst>
          </p:cNvPr>
          <p:cNvSpPr>
            <a:spLocks noGrp="1"/>
          </p:cNvSpPr>
          <p:nvPr>
            <p:ph type="body" idx="1"/>
          </p:nvPr>
        </p:nvSpPr>
        <p:spPr>
          <a:xfrm>
            <a:off x="457200" y="1273877"/>
            <a:ext cx="11277600" cy="494437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
        <p:nvSpPr>
          <p:cNvPr id="12" name="Slide Number Placeholder">
            <a:extLst>
              <a:ext uri="{FF2B5EF4-FFF2-40B4-BE49-F238E27FC236}">
                <a16:creationId xmlns:a16="http://schemas.microsoft.com/office/drawing/2014/main" id="{C2E4AF62-4201-4F5D-966F-4A59CD13C9F3}"/>
              </a:ext>
            </a:extLst>
          </p:cNvPr>
          <p:cNvSpPr>
            <a:spLocks noGrp="1"/>
          </p:cNvSpPr>
          <p:nvPr>
            <p:ph type="sldNum" sz="quarter" idx="4"/>
          </p:nvPr>
        </p:nvSpPr>
        <p:spPr>
          <a:xfrm>
            <a:off x="11501883" y="6673531"/>
            <a:ext cx="474453" cy="161396"/>
          </a:xfrm>
          <a:prstGeom prst="rect">
            <a:avLst/>
          </a:prstGeom>
        </p:spPr>
        <p:txBody>
          <a:bodyPr vert="horz" lIns="45720" tIns="45720" rIns="45720" bIns="45720" rtlCol="0" anchor="ctr"/>
          <a:lstStyle>
            <a:lvl1pPr algn="r">
              <a:defRPr sz="800">
                <a:solidFill>
                  <a:schemeClr val="tx1"/>
                </a:solidFill>
              </a:defRPr>
            </a:lvl1pPr>
          </a:lstStyle>
          <a:p>
            <a:fld id="{68151E55-6873-49E2-B8D5-2F265E6F1973}" type="slidenum">
              <a:rPr lang="en-US" smtClean="0"/>
              <a:pPr/>
              <a:t>‹#›</a:t>
            </a:fld>
            <a:endParaRPr lang="en-US" dirty="0"/>
          </a:p>
        </p:txBody>
      </p:sp>
      <p:sp>
        <p:nvSpPr>
          <p:cNvPr id="2" name="Short Copyright">
            <a:extLst>
              <a:ext uri="{FF2B5EF4-FFF2-40B4-BE49-F238E27FC236}">
                <a16:creationId xmlns:a16="http://schemas.microsoft.com/office/drawing/2014/main" id="{286672F0-EFBD-F477-833D-074BA85D520A}"/>
              </a:ext>
            </a:extLst>
          </p:cNvPr>
          <p:cNvSpPr txBox="1"/>
          <p:nvPr userDrawn="1"/>
        </p:nvSpPr>
        <p:spPr>
          <a:xfrm>
            <a:off x="287544" y="6619890"/>
            <a:ext cx="1644771" cy="215444"/>
          </a:xfrm>
          <a:prstGeom prst="rect">
            <a:avLst/>
          </a:prstGeom>
          <a:noFill/>
        </p:spPr>
        <p:txBody>
          <a:bodyPr wrap="square" lIns="45720" rIns="45720" rtlCol="0" anchor="ctr">
            <a:spAutoFit/>
          </a:bodyPr>
          <a:lstStyle/>
          <a:p>
            <a:r>
              <a:rPr lang="en-US" sz="800" b="0" dirty="0">
                <a:solidFill>
                  <a:schemeClr val="tx1"/>
                </a:solidFill>
              </a:rPr>
              <a:t>© McGraw Hill LLC</a:t>
            </a:r>
          </a:p>
        </p:txBody>
      </p:sp>
    </p:spTree>
    <p:extLst>
      <p:ext uri="{BB962C8B-B14F-4D97-AF65-F5344CB8AC3E}">
        <p14:creationId xmlns:p14="http://schemas.microsoft.com/office/powerpoint/2010/main" val="3683504877"/>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Lst>
  <p:hf hdr="0" dt="0"/>
  <p:txStyles>
    <p:titleStyle>
      <a:lvl1pPr algn="ctr" defTabSz="914400" rtl="0" eaLnBrk="1" latinLnBrk="0" hangingPunct="1">
        <a:lnSpc>
          <a:spcPct val="10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800"/>
        </a:spcAft>
        <a:buClrTx/>
        <a:buSzTx/>
        <a:buFont typeface="Arial" panose="020B0604020202020204" pitchFamily="34" charset="0"/>
        <a:buNone/>
        <a:tabLst/>
        <a:defRPr sz="2000" kern="1200">
          <a:solidFill>
            <a:schemeClr val="tx2"/>
          </a:solidFill>
          <a:latin typeface="+mn-lt"/>
          <a:ea typeface="+mn-ea"/>
          <a:cs typeface="+mn-cs"/>
        </a:defRPr>
      </a:lvl1pPr>
      <a:lvl2pPr marL="344488" indent="-342900" algn="l" defTabSz="914400" rtl="0" eaLnBrk="1" latinLnBrk="0" hangingPunct="1">
        <a:lnSpc>
          <a:spcPct val="100000"/>
        </a:lnSpc>
        <a:spcBef>
          <a:spcPts val="800"/>
        </a:spcBef>
        <a:spcAft>
          <a:spcPts val="800"/>
        </a:spcAft>
        <a:buClrTx/>
        <a:buFont typeface="Arial" panose="020B0604020202020204" pitchFamily="34" charset="0"/>
        <a:buChar char="•"/>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spcAft>
          <a:spcPts val="800"/>
        </a:spcAft>
        <a:buFont typeface="Arial" panose="020B0604020202020204" pitchFamily="34" charset="0"/>
        <a:buChar char="•"/>
        <a:defRPr sz="18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spcAft>
          <a:spcPts val="800"/>
        </a:spcAft>
        <a:buFont typeface="Arial" panose="020B0604020202020204" pitchFamily="34" charset="0"/>
        <a:buChar char="•"/>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192">
          <p15:clr>
            <a:srgbClr val="F26B43"/>
          </p15:clr>
        </p15:guide>
        <p15:guide id="6" pos="216">
          <p15:clr>
            <a:srgbClr val="F26B43"/>
          </p15:clr>
        </p15:guide>
        <p15:guide id="7" pos="5544">
          <p15:clr>
            <a:srgbClr val="F26B43"/>
          </p15:clr>
        </p15:guide>
        <p15:guide id="9" orient="horz" pos="4211">
          <p15:clr>
            <a:srgbClr val="F26B43"/>
          </p15:clr>
        </p15:guide>
        <p15:guide id="10" orient="horz" pos="624">
          <p15:clr>
            <a:srgbClr val="F26B43"/>
          </p15:clr>
        </p15:guide>
        <p15:guide id="11" orient="horz" pos="4104">
          <p15:clr>
            <a:srgbClr val="F26B43"/>
          </p15:clr>
        </p15:guide>
        <p15:guide id="12" orient="horz" pos="864">
          <p15:clr>
            <a:srgbClr val="F26B43"/>
          </p15:clr>
        </p15:guide>
        <p15:guide id="13" orient="horz" pos="360">
          <p15:clr>
            <a:srgbClr val="F26B43"/>
          </p15:clr>
        </p15:guide>
        <p15:guide id="14" orient="horz" pos="3936">
          <p15:clr>
            <a:srgbClr val="F26B43"/>
          </p15:clr>
        </p15:guide>
        <p15:guide id="15" pos="984">
          <p15:clr>
            <a:srgbClr val="F26B43"/>
          </p15:clr>
        </p15:guide>
        <p15:guide id="16" pos="5376">
          <p15:clr>
            <a:srgbClr val="F26B43"/>
          </p15:clr>
        </p15:guide>
        <p15:guide id="17" pos="26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2/18/2026</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dirty="0"/>
          </a:p>
        </p:txBody>
      </p:sp>
    </p:spTree>
    <p:extLst>
      <p:ext uri="{BB962C8B-B14F-4D97-AF65-F5344CB8AC3E}">
        <p14:creationId xmlns:p14="http://schemas.microsoft.com/office/powerpoint/2010/main" val="4294199788"/>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 id="2147483839" r:id="rId12"/>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6.wmf"/></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a:fillRect/>
          </a:stretch>
        </p:blipFill>
        <p:spPr>
          <a:xfrm>
            <a:off x="20" y="10"/>
            <a:ext cx="12191980" cy="6857990"/>
          </a:xfrm>
          <a:prstGeom prst="rect">
            <a:avLst/>
          </a:prstGeom>
        </p:spPr>
      </p:pic>
      <p:grpSp>
        <p:nvGrpSpPr>
          <p:cNvPr id="36" name="Group 35">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37" name="Rectangle 36">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38" name="Rectangle 37">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0" y="2142067"/>
            <a:ext cx="3412067" cy="2971801"/>
          </a:xfrm>
        </p:spPr>
        <p:txBody>
          <a:bodyPr>
            <a:normAutofit/>
          </a:bodyPr>
          <a:lstStyle/>
          <a:p>
            <a:pPr>
              <a:lnSpc>
                <a:spcPct val="90000"/>
              </a:lnSpc>
            </a:pPr>
            <a:r>
              <a:rPr lang="en-US" sz="2500" dirty="0">
                <a:solidFill>
                  <a:srgbClr val="FFFFFF"/>
                </a:solidFill>
              </a:rPr>
              <a:t>Advanced Corporate Finance (LL4554V/LL5554V/LLJ5554V/LL6554V)</a:t>
            </a:r>
            <a:br>
              <a:rPr lang="en-US" sz="2500" dirty="0">
                <a:solidFill>
                  <a:srgbClr val="FFFFFF"/>
                </a:solidFill>
              </a:rPr>
            </a:br>
            <a:r>
              <a:rPr lang="en-US" sz="2500" dirty="0">
                <a:solidFill>
                  <a:srgbClr val="FFFFFF"/>
                </a:solidFill>
              </a:rPr>
              <a:t>7. Risk &amp; Return II: the cost of capital</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0" y="5145513"/>
            <a:ext cx="3412067" cy="738820"/>
          </a:xfrm>
        </p:spPr>
        <p:txBody>
          <a:bodyPr>
            <a:normAutofit/>
          </a:bodyPr>
          <a:lstStyle/>
          <a:p>
            <a:r>
              <a:rPr lang="en-US" sz="1000" cap="none" dirty="0">
                <a:solidFill>
                  <a:srgbClr val="EBEBEB"/>
                </a:solidFill>
              </a:rPr>
              <a:t>Kenneth Khoo</a:t>
            </a:r>
          </a:p>
          <a:p>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a:xfrm>
            <a:off x="3454399" y="766070"/>
            <a:ext cx="542673" cy="365125"/>
          </a:xfrm>
        </p:spPr>
        <p:txBody>
          <a:bodyPr>
            <a:normAutofit/>
          </a:bodyPr>
          <a:lstStyle/>
          <a:p>
            <a:pPr>
              <a:spcAft>
                <a:spcPts val="600"/>
              </a:spcAft>
            </a:pPr>
            <a:fld id="{7128DA7F-F6FE-453F-B8BB-1900E7257DA6}" type="slidenum">
              <a:rPr lang="en-US" smtClean="0"/>
              <a:pPr>
                <a:spcAft>
                  <a:spcPts val="600"/>
                </a:spcAft>
              </a:pPr>
              <a:t>1</a:t>
            </a:fld>
            <a:endParaRPr lang="en-US"/>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A5568-C813-E713-782D-FADCDA7D26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23B22E-D3D7-9457-96FA-679D43FC29FF}"/>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Types of risk</a:t>
            </a:r>
          </a:p>
        </p:txBody>
      </p:sp>
      <p:sp>
        <p:nvSpPr>
          <p:cNvPr id="10" name="Content Placeholder 2">
            <a:extLst>
              <a:ext uri="{FF2B5EF4-FFF2-40B4-BE49-F238E27FC236}">
                <a16:creationId xmlns:a16="http://schemas.microsoft.com/office/drawing/2014/main" id="{6873044A-E320-4E8B-C111-6F1757500BD4}"/>
              </a:ext>
            </a:extLst>
          </p:cNvPr>
          <p:cNvSpPr>
            <a:spLocks noGrp="1"/>
          </p:cNvSpPr>
          <p:nvPr>
            <p:ph sz="half" idx="1"/>
          </p:nvPr>
        </p:nvSpPr>
        <p:spPr>
          <a:xfrm>
            <a:off x="528011" y="2173094"/>
            <a:ext cx="11362010" cy="847508"/>
          </a:xfrm>
        </p:spPr>
        <p:txBody>
          <a:bodyPr vert="horz" lIns="91440" tIns="45720" rIns="91440" bIns="45720" rtlCol="0" anchor="ctr">
            <a:noAutofit/>
          </a:bodyPr>
          <a:lstStyle/>
          <a:p>
            <a:pPr marL="0" indent="0">
              <a:buNone/>
            </a:pPr>
            <a:r>
              <a:rPr lang="en-US" sz="2400" dirty="0"/>
              <a:t>Shareholders bear two sources of risk: Business risk and financial risk.</a:t>
            </a:r>
          </a:p>
        </p:txBody>
      </p:sp>
      <p:sp>
        <p:nvSpPr>
          <p:cNvPr id="4" name="Slide Number Placeholder 3">
            <a:extLst>
              <a:ext uri="{FF2B5EF4-FFF2-40B4-BE49-F238E27FC236}">
                <a16:creationId xmlns:a16="http://schemas.microsoft.com/office/drawing/2014/main" id="{21B3C7E7-5D8D-8B75-1759-0076D0555D92}"/>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10</a:t>
            </a:fld>
            <a:endParaRPr lang="en-US" dirty="0"/>
          </a:p>
        </p:txBody>
      </p:sp>
      <p:pic>
        <p:nvPicPr>
          <p:cNvPr id="3" name="Picture 2" descr="A diagram presents the two sources of equity risk.">
            <a:extLst>
              <a:ext uri="{FF2B5EF4-FFF2-40B4-BE49-F238E27FC236}">
                <a16:creationId xmlns:a16="http://schemas.microsoft.com/office/drawing/2014/main" id="{2003EE1E-196E-564D-F898-25D292E9F921}"/>
              </a:ext>
            </a:extLst>
          </p:cNvPr>
          <p:cNvPicPr>
            <a:picLocks noChangeAspect="1"/>
          </p:cNvPicPr>
          <p:nvPr/>
        </p:nvPicPr>
        <p:blipFill>
          <a:blip r:embed="rId3"/>
          <a:stretch>
            <a:fillRect/>
          </a:stretch>
        </p:blipFill>
        <p:spPr>
          <a:xfrm>
            <a:off x="3716380" y="2968429"/>
            <a:ext cx="4759240" cy="3484545"/>
          </a:xfrm>
          <a:prstGeom prst="rect">
            <a:avLst/>
          </a:prstGeom>
        </p:spPr>
      </p:pic>
    </p:spTree>
    <p:extLst>
      <p:ext uri="{BB962C8B-B14F-4D97-AF65-F5344CB8AC3E}">
        <p14:creationId xmlns:p14="http://schemas.microsoft.com/office/powerpoint/2010/main" val="38593704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92B9D-25E5-B398-18E5-D44F64E937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012960-A829-6EC6-4A66-2D8BB36DE455}"/>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HOW FINANCIAL RISK AFFECTS THE COST OF EQUITY</a:t>
            </a:r>
          </a:p>
        </p:txBody>
      </p:sp>
      <p:sp>
        <p:nvSpPr>
          <p:cNvPr id="4" name="Slide Number Placeholder 3">
            <a:extLst>
              <a:ext uri="{FF2B5EF4-FFF2-40B4-BE49-F238E27FC236}">
                <a16:creationId xmlns:a16="http://schemas.microsoft.com/office/drawing/2014/main" id="{696065F2-0119-3E0F-BF07-7D791A9BCCB5}"/>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11</a:t>
            </a:fld>
            <a:endParaRPr lang="en-US" dirty="0"/>
          </a:p>
        </p:txBody>
      </p:sp>
      <mc:AlternateContent xmlns:mc="http://schemas.openxmlformats.org/markup-compatibility/2006">
        <mc:Choice xmlns:a14="http://schemas.microsoft.com/office/drawing/2010/main" Requires="a14">
          <p:sp>
            <p:nvSpPr>
              <p:cNvPr id="25" name="Content Placeholder 2">
                <a:extLst>
                  <a:ext uri="{FF2B5EF4-FFF2-40B4-BE49-F238E27FC236}">
                    <a16:creationId xmlns:a16="http://schemas.microsoft.com/office/drawing/2014/main" id="{B4EBF2E6-3BC8-3CD5-941E-5F5E77258F82}"/>
                  </a:ext>
                </a:extLst>
              </p:cNvPr>
              <p:cNvSpPr>
                <a:spLocks noGrp="1"/>
              </p:cNvSpPr>
              <p:nvPr>
                <p:ph sz="half" idx="1"/>
              </p:nvPr>
            </p:nvSpPr>
            <p:spPr>
              <a:xfrm>
                <a:off x="466365" y="5090335"/>
                <a:ext cx="11616043" cy="1222625"/>
              </a:xfrm>
            </p:spPr>
            <p:txBody>
              <a:bodyPr vert="horz" lIns="91440" tIns="45720" rIns="91440" bIns="45720" rtlCol="0" anchor="ctr">
                <a:noAutofit/>
              </a:bodyPr>
              <a:lstStyle/>
              <a:p>
                <a:r>
                  <a:rPr lang="en-US" sz="2000" dirty="0"/>
                  <a:t>The cost of equity increases with both business risk (</a:t>
                </a:r>
                <a14:m>
                  <m:oMath xmlns:m="http://schemas.openxmlformats.org/officeDocument/2006/math">
                    <m:sSub>
                      <m:sSubPr>
                        <m:ctrlPr>
                          <a:rPr lang="en-US" sz="2000" i="1" dirty="0" smtClean="0">
                            <a:latin typeface="Cambria Math" panose="02040503050406030204" pitchFamily="18" charset="0"/>
                          </a:rPr>
                        </m:ctrlPr>
                      </m:sSubPr>
                      <m:e>
                        <m:r>
                          <a:rPr lang="en-US" sz="2000" i="1" dirty="0" err="1" smtClean="0">
                            <a:latin typeface="Cambria Math" panose="02040503050406030204" pitchFamily="18" charset="0"/>
                          </a:rPr>
                          <m:t>𝑟</m:t>
                        </m:r>
                      </m:e>
                      <m:sub>
                        <m:r>
                          <a:rPr lang="en-US" sz="2000" i="1" dirty="0" err="1" smtClean="0">
                            <a:latin typeface="Cambria Math" panose="02040503050406030204" pitchFamily="18" charset="0"/>
                          </a:rPr>
                          <m:t>𝐴</m:t>
                        </m:r>
                      </m:sub>
                    </m:sSub>
                  </m:oMath>
                </a14:m>
                <a:r>
                  <a:rPr lang="en-US" sz="2000" dirty="0"/>
                  <a:t>) and financial risk (D/E).</a:t>
                </a:r>
              </a:p>
              <a:p>
                <a:r>
                  <a:rPr lang="en-US" sz="2000" dirty="0"/>
                  <a:t>The leverage ratio here is D/E (not D/V as in the WACC formula).</a:t>
                </a:r>
              </a:p>
              <a:p>
                <a:r>
                  <a:rPr lang="en-US" sz="2000" dirty="0"/>
                  <a:t>Companies can’t reduce WACC by simply taking on more debt: the cost of equity rises to exactly offset the “cheaper” debt.</a:t>
                </a:r>
              </a:p>
            </p:txBody>
          </p:sp>
        </mc:Choice>
        <mc:Fallback>
          <p:sp>
            <p:nvSpPr>
              <p:cNvPr id="25" name="Content Placeholder 2">
                <a:extLst>
                  <a:ext uri="{FF2B5EF4-FFF2-40B4-BE49-F238E27FC236}">
                    <a16:creationId xmlns:a16="http://schemas.microsoft.com/office/drawing/2014/main" id="{B4EBF2E6-3BC8-3CD5-941E-5F5E77258F82}"/>
                  </a:ext>
                </a:extLst>
              </p:cNvPr>
              <p:cNvSpPr>
                <a:spLocks noGrp="1" noRot="1" noChangeAspect="1" noMove="1" noResize="1" noEditPoints="1" noAdjustHandles="1" noChangeArrowheads="1" noChangeShapeType="1" noTextEdit="1"/>
              </p:cNvSpPr>
              <p:nvPr>
                <p:ph sz="half" idx="1"/>
              </p:nvPr>
            </p:nvSpPr>
            <p:spPr>
              <a:xfrm>
                <a:off x="466365" y="5090335"/>
                <a:ext cx="11616043" cy="1222625"/>
              </a:xfrm>
              <a:blipFill>
                <a:blip r:embed="rId3"/>
                <a:stretch>
                  <a:fillRect l="-315" t="-17413" r="-367" b="-23383"/>
                </a:stretch>
              </a:blipFill>
            </p:spPr>
            <p:txBody>
              <a:bodyPr/>
              <a:lstStyle/>
              <a:p>
                <a:r>
                  <a:rPr lang="en-SG">
                    <a:noFill/>
                  </a:rPr>
                  <a:t> </a:t>
                </a:r>
              </a:p>
            </p:txBody>
          </p:sp>
        </mc:Fallback>
      </mc:AlternateContent>
      <p:pic>
        <p:nvPicPr>
          <p:cNvPr id="27" name="Picture 26">
            <a:extLst>
              <a:ext uri="{FF2B5EF4-FFF2-40B4-BE49-F238E27FC236}">
                <a16:creationId xmlns:a16="http://schemas.microsoft.com/office/drawing/2014/main" id="{1D718E84-3FA7-AA50-85EA-72961AC3FA76}"/>
              </a:ext>
            </a:extLst>
          </p:cNvPr>
          <p:cNvPicPr>
            <a:picLocks noChangeAspect="1"/>
          </p:cNvPicPr>
          <p:nvPr/>
        </p:nvPicPr>
        <p:blipFill>
          <a:blip r:embed="rId4"/>
          <a:stretch>
            <a:fillRect/>
          </a:stretch>
        </p:blipFill>
        <p:spPr>
          <a:xfrm>
            <a:off x="1157251" y="2017248"/>
            <a:ext cx="9877497" cy="2771795"/>
          </a:xfrm>
          <a:prstGeom prst="rect">
            <a:avLst/>
          </a:prstGeom>
        </p:spPr>
      </p:pic>
    </p:spTree>
    <p:extLst>
      <p:ext uri="{BB962C8B-B14F-4D97-AF65-F5344CB8AC3E}">
        <p14:creationId xmlns:p14="http://schemas.microsoft.com/office/powerpoint/2010/main" val="31654322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715DE-7142-1D16-922D-1F1F7F4044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5C0CF9-FECE-226A-4D60-203C50DE0ED2}"/>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THE EFFECT OF CORPORATE TAXES</a:t>
            </a:r>
          </a:p>
        </p:txBody>
      </p:sp>
      <p:sp>
        <p:nvSpPr>
          <p:cNvPr id="4" name="Slide Number Placeholder 3">
            <a:extLst>
              <a:ext uri="{FF2B5EF4-FFF2-40B4-BE49-F238E27FC236}">
                <a16:creationId xmlns:a16="http://schemas.microsoft.com/office/drawing/2014/main" id="{E34139C3-7CBF-D76A-7BD1-709FF0A71383}"/>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12</a:t>
            </a:fld>
            <a:endParaRPr lang="en-US" dirty="0"/>
          </a:p>
        </p:txBody>
      </p:sp>
      <mc:AlternateContent xmlns:mc="http://schemas.openxmlformats.org/markup-compatibility/2006">
        <mc:Choice xmlns:a14="http://schemas.microsoft.com/office/drawing/2010/main" Requires="a14">
          <p:sp>
            <p:nvSpPr>
              <p:cNvPr id="25" name="Content Placeholder 2">
                <a:extLst>
                  <a:ext uri="{FF2B5EF4-FFF2-40B4-BE49-F238E27FC236}">
                    <a16:creationId xmlns:a16="http://schemas.microsoft.com/office/drawing/2014/main" id="{B6401E6F-1417-5231-9EDB-BD71F42848F3}"/>
                  </a:ext>
                </a:extLst>
              </p:cNvPr>
              <p:cNvSpPr>
                <a:spLocks noGrp="1"/>
              </p:cNvSpPr>
              <p:nvPr>
                <p:ph sz="half" idx="1"/>
              </p:nvPr>
            </p:nvSpPr>
            <p:spPr>
              <a:xfrm>
                <a:off x="466365" y="5090335"/>
                <a:ext cx="11616043" cy="1222625"/>
              </a:xfrm>
            </p:spPr>
            <p:txBody>
              <a:bodyPr vert="horz" lIns="91440" tIns="45720" rIns="91440" bIns="45720" rtlCol="0" anchor="ctr">
                <a:noAutofit/>
              </a:bodyPr>
              <a:lstStyle/>
              <a:p>
                <a:r>
                  <a:rPr lang="en-US" sz="2000" dirty="0"/>
                  <a:t>The investor’s return </a:t>
                </a:r>
                <a14:m>
                  <m:oMath xmlns:m="http://schemas.openxmlformats.org/officeDocument/2006/math">
                    <m:sSub>
                      <m:sSubPr>
                        <m:ctrlPr>
                          <a:rPr lang="en-US" sz="2000" i="1" dirty="0" smtClean="0">
                            <a:latin typeface="Cambria Math" panose="02040503050406030204" pitchFamily="18" charset="0"/>
                          </a:rPr>
                        </m:ctrlPr>
                      </m:sSubPr>
                      <m:e>
                        <m:r>
                          <a:rPr lang="en-US" sz="2000" i="1" dirty="0" smtClean="0">
                            <a:latin typeface="Cambria Math" panose="02040503050406030204" pitchFamily="18" charset="0"/>
                          </a:rPr>
                          <m:t>𝑟</m:t>
                        </m:r>
                      </m:e>
                      <m:sub>
                        <m:r>
                          <a:rPr lang="en-US" sz="2000" i="1" dirty="0" smtClean="0">
                            <a:latin typeface="Cambria Math" panose="02040503050406030204" pitchFamily="18" charset="0"/>
                          </a:rPr>
                          <m:t>𝐴</m:t>
                        </m:r>
                      </m:sub>
                    </m:sSub>
                  </m:oMath>
                </a14:m>
                <a:r>
                  <a:rPr lang="en-US" sz="2000" dirty="0"/>
                  <a:t> is unchanged (still </a:t>
                </a:r>
                <a14:m>
                  <m:oMath xmlns:m="http://schemas.openxmlformats.org/officeDocument/2006/math">
                    <m:sSub>
                      <m:sSubPr>
                        <m:ctrlPr>
                          <a:rPr lang="en-US" sz="2000" i="1" dirty="0" smtClean="0">
                            <a:latin typeface="Cambria Math" panose="02040503050406030204" pitchFamily="18" charset="0"/>
                          </a:rPr>
                        </m:ctrlPr>
                      </m:sSubPr>
                      <m:e>
                        <m:r>
                          <a:rPr lang="en-US" sz="2000" i="1" dirty="0" err="1" smtClean="0">
                            <a:latin typeface="Cambria Math" panose="02040503050406030204" pitchFamily="18" charset="0"/>
                          </a:rPr>
                          <m:t>𝑟</m:t>
                        </m:r>
                      </m:e>
                      <m:sub>
                        <m:r>
                          <a:rPr lang="en-US" sz="2000" i="1" dirty="0" err="1" smtClean="0">
                            <a:latin typeface="Cambria Math" panose="02040503050406030204" pitchFamily="18" charset="0"/>
                          </a:rPr>
                          <m:t>𝐷</m:t>
                        </m:r>
                      </m:sub>
                    </m:sSub>
                  </m:oMath>
                </a14:m>
                <a:r>
                  <a:rPr lang="en-US" sz="2000" dirty="0"/>
                  <a:t>(D/V) + </a:t>
                </a:r>
                <a14:m>
                  <m:oMath xmlns:m="http://schemas.openxmlformats.org/officeDocument/2006/math">
                    <m:sSub>
                      <m:sSubPr>
                        <m:ctrlPr>
                          <a:rPr lang="en-US" sz="2000" i="1" dirty="0" smtClean="0">
                            <a:latin typeface="Cambria Math" panose="02040503050406030204" pitchFamily="18" charset="0"/>
                          </a:rPr>
                        </m:ctrlPr>
                      </m:sSubPr>
                      <m:e>
                        <m:r>
                          <a:rPr lang="en-US" sz="2000" i="1" dirty="0" err="1" smtClean="0">
                            <a:latin typeface="Cambria Math" panose="02040503050406030204" pitchFamily="18" charset="0"/>
                          </a:rPr>
                          <m:t>𝑟</m:t>
                        </m:r>
                      </m:e>
                      <m:sub>
                        <m:r>
                          <a:rPr lang="en-US" sz="2000" i="1" dirty="0" err="1" smtClean="0">
                            <a:latin typeface="Cambria Math" panose="02040503050406030204" pitchFamily="18" charset="0"/>
                          </a:rPr>
                          <m:t>𝐸</m:t>
                        </m:r>
                      </m:sub>
                    </m:sSub>
                  </m:oMath>
                </a14:m>
                <a:r>
                  <a:rPr lang="en-US" sz="2000" dirty="0"/>
                  <a:t>(E/V)).</a:t>
                </a:r>
              </a:p>
              <a:p>
                <a:r>
                  <a:rPr lang="en-US" sz="2000" dirty="0"/>
                  <a:t>But the after-tax WACC is lower than </a:t>
                </a:r>
                <a14:m>
                  <m:oMath xmlns:m="http://schemas.openxmlformats.org/officeDocument/2006/math">
                    <m:sSub>
                      <m:sSubPr>
                        <m:ctrlPr>
                          <a:rPr lang="en-US" sz="2000" i="1" dirty="0" smtClean="0">
                            <a:latin typeface="Cambria Math" panose="02040503050406030204" pitchFamily="18" charset="0"/>
                          </a:rPr>
                        </m:ctrlPr>
                      </m:sSubPr>
                      <m:e>
                        <m:r>
                          <a:rPr lang="en-US" sz="2000" i="1" dirty="0" smtClean="0">
                            <a:latin typeface="Cambria Math" panose="02040503050406030204" pitchFamily="18" charset="0"/>
                          </a:rPr>
                          <m:t>𝑟</m:t>
                        </m:r>
                      </m:e>
                      <m:sub>
                        <m:r>
                          <a:rPr lang="en-US" sz="2000" i="1" dirty="0" smtClean="0">
                            <a:latin typeface="Cambria Math" panose="02040503050406030204" pitchFamily="18" charset="0"/>
                          </a:rPr>
                          <m:t>𝐴</m:t>
                        </m:r>
                      </m:sub>
                    </m:sSub>
                  </m:oMath>
                </a14:m>
                <a:r>
                  <a:rPr lang="en-US" sz="2000" dirty="0"/>
                  <a:t> due to the tax subsidy on interest.</a:t>
                </a:r>
              </a:p>
              <a:p>
                <a:r>
                  <a:rPr lang="en-US" sz="2000" dirty="0"/>
                  <a:t>In this chapter, we assume no corporate taxes: </a:t>
                </a:r>
                <a14:m>
                  <m:oMath xmlns:m="http://schemas.openxmlformats.org/officeDocument/2006/math">
                    <m:sSub>
                      <m:sSubPr>
                        <m:ctrlPr>
                          <a:rPr lang="en-US" sz="2000" i="1" dirty="0" smtClean="0">
                            <a:latin typeface="Cambria Math" panose="02040503050406030204" pitchFamily="18" charset="0"/>
                          </a:rPr>
                        </m:ctrlPr>
                      </m:sSubPr>
                      <m:e>
                        <m:r>
                          <a:rPr lang="en-US" sz="2000" i="1" dirty="0" smtClean="0">
                            <a:latin typeface="Cambria Math" panose="02040503050406030204" pitchFamily="18" charset="0"/>
                          </a:rPr>
                          <m:t>𝑟</m:t>
                        </m:r>
                      </m:e>
                      <m:sub>
                        <m:r>
                          <a:rPr lang="en-US" sz="2000" i="1" dirty="0" smtClean="0">
                            <a:latin typeface="Cambria Math" panose="02040503050406030204" pitchFamily="18" charset="0"/>
                          </a:rPr>
                          <m:t>𝐴</m:t>
                        </m:r>
                      </m:sub>
                    </m:sSub>
                  </m:oMath>
                </a14:m>
                <a:r>
                  <a:rPr lang="en-US" sz="2000" dirty="0"/>
                  <a:t> = WACC.</a:t>
                </a:r>
              </a:p>
            </p:txBody>
          </p:sp>
        </mc:Choice>
        <mc:Fallback>
          <p:sp>
            <p:nvSpPr>
              <p:cNvPr id="25" name="Content Placeholder 2">
                <a:extLst>
                  <a:ext uri="{FF2B5EF4-FFF2-40B4-BE49-F238E27FC236}">
                    <a16:creationId xmlns:a16="http://schemas.microsoft.com/office/drawing/2014/main" id="{B6401E6F-1417-5231-9EDB-BD71F42848F3}"/>
                  </a:ext>
                </a:extLst>
              </p:cNvPr>
              <p:cNvSpPr>
                <a:spLocks noGrp="1" noRot="1" noChangeAspect="1" noMove="1" noResize="1" noEditPoints="1" noAdjustHandles="1" noChangeArrowheads="1" noChangeShapeType="1" noTextEdit="1"/>
              </p:cNvSpPr>
              <p:nvPr>
                <p:ph sz="half" idx="1"/>
              </p:nvPr>
            </p:nvSpPr>
            <p:spPr>
              <a:xfrm>
                <a:off x="466365" y="5090335"/>
                <a:ext cx="11616043" cy="1222625"/>
              </a:xfrm>
              <a:blipFill>
                <a:blip r:embed="rId3"/>
                <a:stretch>
                  <a:fillRect l="-315" t="-4975" b="-10945"/>
                </a:stretch>
              </a:blipFill>
            </p:spPr>
            <p:txBody>
              <a:bodyPr/>
              <a:lstStyle/>
              <a:p>
                <a:r>
                  <a:rPr lang="en-SG">
                    <a:noFill/>
                  </a:rPr>
                  <a:t> </a:t>
                </a:r>
              </a:p>
            </p:txBody>
          </p:sp>
        </mc:Fallback>
      </mc:AlternateContent>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17429F15-A756-0785-9561-826F0D925D47}"/>
                  </a:ext>
                </a:extLst>
              </p:cNvPr>
              <p:cNvSpPr txBox="1">
                <a:spLocks/>
              </p:cNvSpPr>
              <p:nvPr/>
            </p:nvSpPr>
            <p:spPr>
              <a:xfrm>
                <a:off x="466365" y="2206375"/>
                <a:ext cx="11616043" cy="1222625"/>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2000" dirty="0"/>
                  <a:t>Without taxes: WACC = </a:t>
                </a:r>
                <a14:m>
                  <m:oMath xmlns:m="http://schemas.openxmlformats.org/officeDocument/2006/math">
                    <m:sSub>
                      <m:sSubPr>
                        <m:ctrlPr>
                          <a:rPr lang="en-US" sz="2000" i="1" dirty="0" smtClean="0">
                            <a:latin typeface="Cambria Math" panose="02040503050406030204" pitchFamily="18" charset="0"/>
                          </a:rPr>
                        </m:ctrlPr>
                      </m:sSubPr>
                      <m:e>
                        <m:r>
                          <a:rPr lang="en-US" sz="2000" i="1" dirty="0" smtClean="0">
                            <a:latin typeface="Cambria Math" panose="02040503050406030204" pitchFamily="18" charset="0"/>
                          </a:rPr>
                          <m:t>𝑟</m:t>
                        </m:r>
                      </m:e>
                      <m:sub>
                        <m:r>
                          <a:rPr lang="en-US" sz="2000" i="1" dirty="0" smtClean="0">
                            <a:latin typeface="Cambria Math" panose="02040503050406030204" pitchFamily="18" charset="0"/>
                          </a:rPr>
                          <m:t>𝐴</m:t>
                        </m:r>
                      </m:sub>
                    </m:sSub>
                  </m:oMath>
                </a14:m>
                <a:r>
                  <a:rPr lang="en-US" sz="2000" dirty="0"/>
                  <a:t> (what the company pays = what investors get).</a:t>
                </a:r>
              </a:p>
              <a:p>
                <a:r>
                  <a:rPr lang="en-US" sz="2000" dirty="0"/>
                  <a:t>With taxes: Interest is tax-deductible, so debt costs the firm (1 – </a:t>
                </a:r>
                <a14:m>
                  <m:oMath xmlns:m="http://schemas.openxmlformats.org/officeDocument/2006/math">
                    <m:sSub>
                      <m:sSubPr>
                        <m:ctrlPr>
                          <a:rPr lang="en-US" sz="2000" i="1" dirty="0" smtClean="0">
                            <a:latin typeface="Cambria Math" panose="02040503050406030204" pitchFamily="18" charset="0"/>
                          </a:rPr>
                        </m:ctrlPr>
                      </m:sSubPr>
                      <m:e>
                        <m:r>
                          <a:rPr lang="en-US" sz="2000" i="1" dirty="0" err="1" smtClean="0">
                            <a:latin typeface="Cambria Math" panose="02040503050406030204" pitchFamily="18" charset="0"/>
                          </a:rPr>
                          <m:t>𝑡</m:t>
                        </m:r>
                      </m:e>
                      <m:sub>
                        <m:r>
                          <a:rPr lang="en-US" sz="2000" i="1" dirty="0" err="1" smtClean="0">
                            <a:latin typeface="Cambria Math" panose="02040503050406030204" pitchFamily="18" charset="0"/>
                          </a:rPr>
                          <m:t>𝑐</m:t>
                        </m:r>
                      </m:sub>
                    </m:sSub>
                  </m:oMath>
                </a14:m>
                <a:r>
                  <a:rPr lang="en-US" sz="2000" dirty="0"/>
                  <a:t>)</a:t>
                </a:r>
                <a14:m>
                  <m:oMath xmlns:m="http://schemas.openxmlformats.org/officeDocument/2006/math">
                    <m:sSub>
                      <m:sSubPr>
                        <m:ctrlPr>
                          <a:rPr lang="en-US" sz="2000" i="1" dirty="0" smtClean="0">
                            <a:latin typeface="Cambria Math" panose="02040503050406030204" pitchFamily="18" charset="0"/>
                          </a:rPr>
                        </m:ctrlPr>
                      </m:sSubPr>
                      <m:e>
                        <m:r>
                          <a:rPr lang="en-US" sz="2000" i="1" dirty="0" err="1" smtClean="0">
                            <a:latin typeface="Cambria Math" panose="02040503050406030204" pitchFamily="18" charset="0"/>
                          </a:rPr>
                          <m:t>𝑟</m:t>
                        </m:r>
                      </m:e>
                      <m:sub>
                        <m:r>
                          <a:rPr lang="en-US" sz="2000" i="1" dirty="0" err="1" smtClean="0">
                            <a:latin typeface="Cambria Math" panose="02040503050406030204" pitchFamily="18" charset="0"/>
                          </a:rPr>
                          <m:t>𝐷</m:t>
                        </m:r>
                      </m:sub>
                    </m:sSub>
                  </m:oMath>
                </a14:m>
                <a:r>
                  <a:rPr lang="en-US" sz="2000" dirty="0"/>
                  <a:t>, not </a:t>
                </a:r>
                <a14:m>
                  <m:oMath xmlns:m="http://schemas.openxmlformats.org/officeDocument/2006/math">
                    <m:sSub>
                      <m:sSubPr>
                        <m:ctrlPr>
                          <a:rPr lang="en-US" sz="2000" i="1" dirty="0" smtClean="0">
                            <a:latin typeface="Cambria Math" panose="02040503050406030204" pitchFamily="18" charset="0"/>
                          </a:rPr>
                        </m:ctrlPr>
                      </m:sSubPr>
                      <m:e>
                        <m:r>
                          <a:rPr lang="en-US" sz="2000" i="1" dirty="0" err="1" smtClean="0">
                            <a:latin typeface="Cambria Math" panose="02040503050406030204" pitchFamily="18" charset="0"/>
                          </a:rPr>
                          <m:t>𝑟</m:t>
                        </m:r>
                      </m:e>
                      <m:sub>
                        <m:r>
                          <a:rPr lang="en-US" sz="2000" i="1" dirty="0" err="1" smtClean="0">
                            <a:latin typeface="Cambria Math" panose="02040503050406030204" pitchFamily="18" charset="0"/>
                          </a:rPr>
                          <m:t>𝐷</m:t>
                        </m:r>
                      </m:sub>
                    </m:sSub>
                  </m:oMath>
                </a14:m>
                <a:r>
                  <a:rPr lang="en-US" sz="2000" dirty="0"/>
                  <a:t>.</a:t>
                </a:r>
              </a:p>
            </p:txBody>
          </p:sp>
        </mc:Choice>
        <mc:Fallback>
          <p:sp>
            <p:nvSpPr>
              <p:cNvPr id="3" name="Content Placeholder 2">
                <a:extLst>
                  <a:ext uri="{FF2B5EF4-FFF2-40B4-BE49-F238E27FC236}">
                    <a16:creationId xmlns:a16="http://schemas.microsoft.com/office/drawing/2014/main" id="{17429F15-A756-0785-9561-826F0D925D47}"/>
                  </a:ext>
                </a:extLst>
              </p:cNvPr>
              <p:cNvSpPr txBox="1">
                <a:spLocks noRot="1" noChangeAspect="1" noMove="1" noResize="1" noEditPoints="1" noAdjustHandles="1" noChangeArrowheads="1" noChangeShapeType="1" noTextEdit="1"/>
              </p:cNvSpPr>
              <p:nvPr/>
            </p:nvSpPr>
            <p:spPr>
              <a:xfrm>
                <a:off x="466365" y="2206375"/>
                <a:ext cx="11616043" cy="1222625"/>
              </a:xfrm>
              <a:prstGeom prst="rect">
                <a:avLst/>
              </a:prstGeom>
              <a:blipFill>
                <a:blip r:embed="rId4"/>
                <a:stretch>
                  <a:fillRect l="-315"/>
                </a:stretch>
              </a:blipFill>
            </p:spPr>
            <p:txBody>
              <a:bodyPr/>
              <a:lstStyle/>
              <a:p>
                <a:r>
                  <a:rPr lang="en-SG">
                    <a:noFill/>
                  </a:rPr>
                  <a:t> </a:t>
                </a:r>
              </a:p>
            </p:txBody>
          </p:sp>
        </mc:Fallback>
      </mc:AlternateContent>
      <p:pic>
        <p:nvPicPr>
          <p:cNvPr id="7" name="Picture 6">
            <a:extLst>
              <a:ext uri="{FF2B5EF4-FFF2-40B4-BE49-F238E27FC236}">
                <a16:creationId xmlns:a16="http://schemas.microsoft.com/office/drawing/2014/main" id="{6682C407-42CE-BF93-56E1-6DE094AFD466}"/>
              </a:ext>
            </a:extLst>
          </p:cNvPr>
          <p:cNvPicPr>
            <a:picLocks noChangeAspect="1"/>
          </p:cNvPicPr>
          <p:nvPr/>
        </p:nvPicPr>
        <p:blipFill>
          <a:blip r:embed="rId5"/>
          <a:stretch>
            <a:fillRect/>
          </a:stretch>
        </p:blipFill>
        <p:spPr>
          <a:xfrm>
            <a:off x="1017533" y="3263002"/>
            <a:ext cx="9982273" cy="1657362"/>
          </a:xfrm>
          <a:prstGeom prst="rect">
            <a:avLst/>
          </a:prstGeom>
        </p:spPr>
      </p:pic>
    </p:spTree>
    <p:extLst>
      <p:ext uri="{BB962C8B-B14F-4D97-AF65-F5344CB8AC3E}">
        <p14:creationId xmlns:p14="http://schemas.microsoft.com/office/powerpoint/2010/main" val="3040904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D9BC8-F3BA-0D04-3CA4-ABB4CB453E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6A6E57-DBAC-BC7C-DE0A-59D404E8E441}"/>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PROJECT COSTS OF CAPITAL</a:t>
            </a:r>
          </a:p>
        </p:txBody>
      </p:sp>
      <mc:AlternateContent xmlns:mc="http://schemas.openxmlformats.org/markup-compatibility/2006">
        <mc:Choice xmlns:a14="http://schemas.microsoft.com/office/drawing/2010/main" Requires="a14">
          <p:sp>
            <p:nvSpPr>
              <p:cNvPr id="10" name="Content Placeholder 2">
                <a:extLst>
                  <a:ext uri="{FF2B5EF4-FFF2-40B4-BE49-F238E27FC236}">
                    <a16:creationId xmlns:a16="http://schemas.microsoft.com/office/drawing/2014/main" id="{FAB90E3C-1BC6-F9AE-F2DE-AD607C7DD3E0}"/>
                  </a:ext>
                </a:extLst>
              </p:cNvPr>
              <p:cNvSpPr>
                <a:spLocks noGrp="1"/>
              </p:cNvSpPr>
              <p:nvPr>
                <p:ph sz="half" idx="1"/>
              </p:nvPr>
            </p:nvSpPr>
            <p:spPr>
              <a:xfrm>
                <a:off x="581192" y="3924728"/>
                <a:ext cx="11362010" cy="909263"/>
              </a:xfrm>
            </p:spPr>
            <p:txBody>
              <a:bodyPr vert="horz" lIns="91440" tIns="45720" rIns="91440" bIns="45720" rtlCol="0" anchor="ctr">
                <a:noAutofit/>
              </a:bodyPr>
              <a:lstStyle/>
              <a:p>
                <a:r>
                  <a:rPr lang="en-US" sz="2000" dirty="0"/>
                  <a:t>The asset cost of capital is the correct discount rate </a:t>
                </a:r>
                <a:r>
                  <a:rPr lang="en-US" sz="2000" b="1" dirty="0"/>
                  <a:t>only for projects with the same risk as the firm's existing business.</a:t>
                </a:r>
              </a:p>
              <a:p>
                <a:r>
                  <a:rPr lang="en-US" sz="2000" dirty="0"/>
                  <a:t>The Discount Rate Principle: </a:t>
                </a:r>
                <a:r>
                  <a:rPr lang="en-US" sz="2000" b="1" dirty="0"/>
                  <a:t>each project should be evaluated at its own discount rate</a:t>
                </a:r>
                <a:r>
                  <a:rPr lang="en-US" sz="2000" dirty="0"/>
                  <a:t>, which </a:t>
                </a:r>
                <a:r>
                  <a:rPr lang="en-US" sz="2000" b="1" dirty="0"/>
                  <a:t>depends on its own risk</a:t>
                </a:r>
                <a:r>
                  <a:rPr lang="en-US" sz="2000" dirty="0"/>
                  <a:t>.</a:t>
                </a:r>
              </a:p>
              <a:p>
                <a:r>
                  <a:rPr lang="en-US" sz="2000" dirty="0"/>
                  <a:t>J&amp;J has both safe consumer products (Band-Aid, Tylenol) and risky biotech R&amp;D. A new biotech project should be discounted at the biotech project's cost of capital, not J&amp;J’s overall </a:t>
                </a:r>
                <a14:m>
                  <m:oMath xmlns:m="http://schemas.openxmlformats.org/officeDocument/2006/math">
                    <m:sSub>
                      <m:sSubPr>
                        <m:ctrlPr>
                          <a:rPr lang="en-US" sz="2000" i="1" dirty="0" smtClean="0">
                            <a:latin typeface="Cambria Math" panose="02040503050406030204" pitchFamily="18" charset="0"/>
                          </a:rPr>
                        </m:ctrlPr>
                      </m:sSubPr>
                      <m:e>
                        <m:r>
                          <a:rPr lang="en-US" sz="2000" i="1" dirty="0" smtClean="0">
                            <a:latin typeface="Cambria Math" panose="02040503050406030204" pitchFamily="18" charset="0"/>
                          </a:rPr>
                          <m:t>𝑟</m:t>
                        </m:r>
                      </m:e>
                      <m:sub>
                        <m:r>
                          <a:rPr lang="en-US" sz="2000" i="1" dirty="0" smtClean="0">
                            <a:latin typeface="Cambria Math" panose="02040503050406030204" pitchFamily="18" charset="0"/>
                          </a:rPr>
                          <m:t>𝐴</m:t>
                        </m:r>
                      </m:sub>
                    </m:sSub>
                  </m:oMath>
                </a14:m>
                <a:r>
                  <a:rPr lang="en-US" sz="2000" dirty="0"/>
                  <a:t>.</a:t>
                </a:r>
              </a:p>
              <a:p>
                <a:r>
                  <a:rPr lang="en-US" sz="2000" dirty="0"/>
                  <a:t>Value Additivity: PV(AB) = PV(A) + PV(B). Each asset is valued as if it were a separate mini-firm.</a:t>
                </a:r>
              </a:p>
              <a:p>
                <a:r>
                  <a:rPr lang="en-US" sz="2000" dirty="0"/>
                  <a:t>Implication: the biotech project is worth the same regardless of who undertakes it (J&amp;J or Chevron). The value depends on the project's cash flows and risk, not who receives them.</a:t>
                </a:r>
              </a:p>
            </p:txBody>
          </p:sp>
        </mc:Choice>
        <mc:Fallback>
          <p:sp>
            <p:nvSpPr>
              <p:cNvPr id="10" name="Content Placeholder 2">
                <a:extLst>
                  <a:ext uri="{FF2B5EF4-FFF2-40B4-BE49-F238E27FC236}">
                    <a16:creationId xmlns:a16="http://schemas.microsoft.com/office/drawing/2014/main" id="{FAB90E3C-1BC6-F9AE-F2DE-AD607C7DD3E0}"/>
                  </a:ext>
                </a:extLst>
              </p:cNvPr>
              <p:cNvSpPr>
                <a:spLocks noGrp="1" noRot="1" noChangeAspect="1" noMove="1" noResize="1" noEditPoints="1" noAdjustHandles="1" noChangeArrowheads="1" noChangeShapeType="1" noTextEdit="1"/>
              </p:cNvSpPr>
              <p:nvPr>
                <p:ph sz="half" idx="1"/>
              </p:nvPr>
            </p:nvSpPr>
            <p:spPr>
              <a:xfrm>
                <a:off x="581192" y="3924728"/>
                <a:ext cx="11362010" cy="909263"/>
              </a:xfrm>
              <a:blipFill>
                <a:blip r:embed="rId3"/>
                <a:stretch>
                  <a:fillRect l="-268" t="-140268" b="-148322"/>
                </a:stretch>
              </a:blipFill>
            </p:spPr>
            <p:txBody>
              <a:bodyPr/>
              <a:lstStyle/>
              <a:p>
                <a:r>
                  <a:rPr lang="en-SG">
                    <a:noFill/>
                  </a:rPr>
                  <a:t> </a:t>
                </a:r>
              </a:p>
            </p:txBody>
          </p:sp>
        </mc:Fallback>
      </mc:AlternateContent>
      <p:sp>
        <p:nvSpPr>
          <p:cNvPr id="4" name="Slide Number Placeholder 3">
            <a:extLst>
              <a:ext uri="{FF2B5EF4-FFF2-40B4-BE49-F238E27FC236}">
                <a16:creationId xmlns:a16="http://schemas.microsoft.com/office/drawing/2014/main" id="{42497835-F0DA-E33B-0813-334745DB9380}"/>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13</a:t>
            </a:fld>
            <a:endParaRPr lang="en-US" dirty="0"/>
          </a:p>
        </p:txBody>
      </p:sp>
    </p:spTree>
    <p:extLst>
      <p:ext uri="{BB962C8B-B14F-4D97-AF65-F5344CB8AC3E}">
        <p14:creationId xmlns:p14="http://schemas.microsoft.com/office/powerpoint/2010/main" val="1405633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D86FE-B65A-5728-61B9-1AB848E686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3AFEB4-E80F-C75B-0173-C7DB814E7979}"/>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PROJECT COSTS OF CAPITAL</a:t>
            </a:r>
          </a:p>
        </p:txBody>
      </p:sp>
      <p:sp>
        <p:nvSpPr>
          <p:cNvPr id="4" name="Slide Number Placeholder 3">
            <a:extLst>
              <a:ext uri="{FF2B5EF4-FFF2-40B4-BE49-F238E27FC236}">
                <a16:creationId xmlns:a16="http://schemas.microsoft.com/office/drawing/2014/main" id="{8F27C31C-19D9-4873-00CB-21068B8B4B57}"/>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14</a:t>
            </a:fld>
            <a:endParaRPr lang="en-US" dirty="0"/>
          </a:p>
        </p:txBody>
      </p:sp>
      <p:sp>
        <p:nvSpPr>
          <p:cNvPr id="6" name="Content Placeholder 2">
            <a:extLst>
              <a:ext uri="{FF2B5EF4-FFF2-40B4-BE49-F238E27FC236}">
                <a16:creationId xmlns:a16="http://schemas.microsoft.com/office/drawing/2014/main" id="{D544238D-B02B-7A5F-0490-361B350667B5}"/>
              </a:ext>
            </a:extLst>
          </p:cNvPr>
          <p:cNvSpPr txBox="1">
            <a:spLocks/>
          </p:cNvSpPr>
          <p:nvPr/>
        </p:nvSpPr>
        <p:spPr>
          <a:xfrm>
            <a:off x="374050" y="2239874"/>
            <a:ext cx="11362010" cy="847508"/>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285750" lvl="1" indent="-285750">
              <a:spcBef>
                <a:spcPts val="1000"/>
              </a:spcBef>
              <a:spcAft>
                <a:spcPts val="0"/>
              </a:spcAft>
            </a:pPr>
            <a:r>
              <a:rPr lang="en-US" sz="1800" dirty="0"/>
              <a:t>Using a single company-wide discount rate for all projects leads to errors:</a:t>
            </a:r>
          </a:p>
          <a:p>
            <a:pPr marL="555750" lvl="2" indent="-285750">
              <a:spcBef>
                <a:spcPts val="1000"/>
              </a:spcBef>
              <a:spcAft>
                <a:spcPts val="0"/>
              </a:spcAft>
            </a:pPr>
            <a:r>
              <a:rPr lang="en-US" sz="1600" dirty="0"/>
              <a:t>Too low a discount rate for high-risk projects (accept bad projects).</a:t>
            </a:r>
          </a:p>
          <a:p>
            <a:pPr marL="555750" lvl="2" indent="-285750">
              <a:spcBef>
                <a:spcPts val="1000"/>
              </a:spcBef>
              <a:spcAft>
                <a:spcPts val="0"/>
              </a:spcAft>
            </a:pPr>
            <a:r>
              <a:rPr lang="en-US" sz="1600" dirty="0"/>
              <a:t>Too high a discount rate for low-risk projects (reject good projects).</a:t>
            </a:r>
          </a:p>
        </p:txBody>
      </p:sp>
      <p:pic>
        <p:nvPicPr>
          <p:cNvPr id="7" name="Picture 6" descr="A line graph depicts the project discount rates.">
            <a:extLst>
              <a:ext uri="{FF2B5EF4-FFF2-40B4-BE49-F238E27FC236}">
                <a16:creationId xmlns:a16="http://schemas.microsoft.com/office/drawing/2014/main" id="{7307890C-1299-9B68-CE06-55A83E31C263}"/>
              </a:ext>
            </a:extLst>
          </p:cNvPr>
          <p:cNvPicPr>
            <a:picLocks noChangeAspect="1"/>
          </p:cNvPicPr>
          <p:nvPr/>
        </p:nvPicPr>
        <p:blipFill>
          <a:blip r:embed="rId3"/>
          <a:stretch>
            <a:fillRect/>
          </a:stretch>
        </p:blipFill>
        <p:spPr>
          <a:xfrm>
            <a:off x="2892932" y="3408345"/>
            <a:ext cx="5721950" cy="3285506"/>
          </a:xfrm>
          <a:prstGeom prst="rect">
            <a:avLst/>
          </a:prstGeom>
        </p:spPr>
      </p:pic>
    </p:spTree>
    <p:extLst>
      <p:ext uri="{BB962C8B-B14F-4D97-AF65-F5344CB8AC3E}">
        <p14:creationId xmlns:p14="http://schemas.microsoft.com/office/powerpoint/2010/main" val="4461950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AC6A1-38D2-AA8C-0587-19BE3085BF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B1B83D-3480-8EEC-7A62-01AA2D7773DF}"/>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PROJECT COSTS OF CAPITAL</a:t>
            </a:r>
          </a:p>
        </p:txBody>
      </p:sp>
      <mc:AlternateContent xmlns:mc="http://schemas.openxmlformats.org/markup-compatibility/2006">
        <mc:Choice xmlns:a14="http://schemas.microsoft.com/office/drawing/2010/main" Requires="a14">
          <p:sp>
            <p:nvSpPr>
              <p:cNvPr id="10" name="Content Placeholder 2">
                <a:extLst>
                  <a:ext uri="{FF2B5EF4-FFF2-40B4-BE49-F238E27FC236}">
                    <a16:creationId xmlns:a16="http://schemas.microsoft.com/office/drawing/2014/main" id="{86396940-E00F-857D-3F28-F9AFE7F6EFBE}"/>
                  </a:ext>
                </a:extLst>
              </p:cNvPr>
              <p:cNvSpPr>
                <a:spLocks noGrp="1"/>
              </p:cNvSpPr>
              <p:nvPr>
                <p:ph sz="half" idx="1"/>
              </p:nvPr>
            </p:nvSpPr>
            <p:spPr>
              <a:xfrm>
                <a:off x="478451" y="3883631"/>
                <a:ext cx="11362010" cy="909263"/>
              </a:xfrm>
            </p:spPr>
            <p:txBody>
              <a:bodyPr vert="horz" lIns="91440" tIns="45720" rIns="91440" bIns="45720" rtlCol="0" anchor="ctr">
                <a:noAutofit/>
              </a:bodyPr>
              <a:lstStyle/>
              <a:p>
                <a:r>
                  <a:rPr lang="en-US" sz="2000" dirty="0"/>
                  <a:t>Why spend so much time estimating the asset cost of capital?</a:t>
                </a:r>
              </a:p>
              <a:p>
                <a:r>
                  <a:rPr lang="en-US" sz="2000" dirty="0"/>
                  <a:t>Many projects can be treated as average risk—neither more nor less risky than the company's other assets. For these, </a:t>
                </a:r>
                <a14:m>
                  <m:oMath xmlns:m="http://schemas.openxmlformats.org/officeDocument/2006/math">
                    <m:sSub>
                      <m:sSubPr>
                        <m:ctrlPr>
                          <a:rPr lang="en-US" sz="2000" i="1" dirty="0" smtClean="0">
                            <a:latin typeface="Cambria Math" panose="02040503050406030204" pitchFamily="18" charset="0"/>
                          </a:rPr>
                        </m:ctrlPr>
                      </m:sSubPr>
                      <m:e>
                        <m:r>
                          <a:rPr lang="en-US" sz="2000" i="1" dirty="0" smtClean="0">
                            <a:latin typeface="Cambria Math" panose="02040503050406030204" pitchFamily="18" charset="0"/>
                          </a:rPr>
                          <m:t>𝑟</m:t>
                        </m:r>
                      </m:e>
                      <m:sub>
                        <m:r>
                          <a:rPr lang="en-US" sz="2000" i="1" dirty="0" smtClean="0">
                            <a:latin typeface="Cambria Math" panose="02040503050406030204" pitchFamily="18" charset="0"/>
                          </a:rPr>
                          <m:t>𝐴</m:t>
                        </m:r>
                      </m:sub>
                    </m:sSub>
                  </m:oMath>
                </a14:m>
                <a:r>
                  <a:rPr lang="en-US" sz="2000" dirty="0"/>
                  <a:t> is the right discount rate.</a:t>
                </a:r>
              </a:p>
              <a:p>
                <a:r>
                  <a:rPr lang="en-US" sz="2000" dirty="0"/>
                  <a:t>The asset cost of capital is also a useful starting point for setting discount rates for unusually risky or safe projects.</a:t>
                </a:r>
              </a:p>
              <a:p>
                <a:pPr lvl="1"/>
                <a:r>
                  <a:rPr lang="en-US" sz="1800" dirty="0"/>
                  <a:t>The musical analogy: most of us need a reference point (like middle C) before we can sing on key. Businesspeople have good intuition about relative risks but not absolute risk.</a:t>
                </a:r>
              </a:p>
              <a:p>
                <a:pPr lvl="1"/>
                <a:r>
                  <a:rPr lang="en-US" sz="1800" dirty="0"/>
                  <a:t>Therefore, the asset cost of capital serves as a benchmark from which adjustments can be made for more- or less-risky ventures.</a:t>
                </a:r>
              </a:p>
            </p:txBody>
          </p:sp>
        </mc:Choice>
        <mc:Fallback>
          <p:sp>
            <p:nvSpPr>
              <p:cNvPr id="10" name="Content Placeholder 2">
                <a:extLst>
                  <a:ext uri="{FF2B5EF4-FFF2-40B4-BE49-F238E27FC236}">
                    <a16:creationId xmlns:a16="http://schemas.microsoft.com/office/drawing/2014/main" id="{86396940-E00F-857D-3F28-F9AFE7F6EFBE}"/>
                  </a:ext>
                </a:extLst>
              </p:cNvPr>
              <p:cNvSpPr>
                <a:spLocks noGrp="1" noRot="1" noChangeAspect="1" noMove="1" noResize="1" noEditPoints="1" noAdjustHandles="1" noChangeArrowheads="1" noChangeShapeType="1" noTextEdit="1"/>
              </p:cNvSpPr>
              <p:nvPr>
                <p:ph sz="half" idx="1"/>
              </p:nvPr>
            </p:nvSpPr>
            <p:spPr>
              <a:xfrm>
                <a:off x="478451" y="3883631"/>
                <a:ext cx="11362010" cy="909263"/>
              </a:xfrm>
              <a:blipFill>
                <a:blip r:embed="rId3"/>
                <a:stretch>
                  <a:fillRect l="-268" t="-132215" r="-536" b="-139597"/>
                </a:stretch>
              </a:blipFill>
            </p:spPr>
            <p:txBody>
              <a:bodyPr/>
              <a:lstStyle/>
              <a:p>
                <a:r>
                  <a:rPr lang="en-SG">
                    <a:noFill/>
                  </a:rPr>
                  <a:t> </a:t>
                </a:r>
              </a:p>
            </p:txBody>
          </p:sp>
        </mc:Fallback>
      </mc:AlternateContent>
      <p:sp>
        <p:nvSpPr>
          <p:cNvPr id="4" name="Slide Number Placeholder 3">
            <a:extLst>
              <a:ext uri="{FF2B5EF4-FFF2-40B4-BE49-F238E27FC236}">
                <a16:creationId xmlns:a16="http://schemas.microsoft.com/office/drawing/2014/main" id="{08113187-5818-4B41-5987-B5277DF6F335}"/>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15</a:t>
            </a:fld>
            <a:endParaRPr lang="en-US" dirty="0"/>
          </a:p>
        </p:txBody>
      </p:sp>
    </p:spTree>
    <p:extLst>
      <p:ext uri="{BB962C8B-B14F-4D97-AF65-F5344CB8AC3E}">
        <p14:creationId xmlns:p14="http://schemas.microsoft.com/office/powerpoint/2010/main" val="4913652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19BDF-DE08-A8AE-2A5A-72ADEBE3A9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FD1A1C-E6BA-8E9C-0B0C-8AE2A9486A07}"/>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Comparable Companies Analysis</a:t>
            </a:r>
          </a:p>
        </p:txBody>
      </p:sp>
      <p:sp>
        <p:nvSpPr>
          <p:cNvPr id="10" name="Content Placeholder 2">
            <a:extLst>
              <a:ext uri="{FF2B5EF4-FFF2-40B4-BE49-F238E27FC236}">
                <a16:creationId xmlns:a16="http://schemas.microsoft.com/office/drawing/2014/main" id="{BF6B0C36-882D-6561-5554-7D83A2E63A93}"/>
              </a:ext>
            </a:extLst>
          </p:cNvPr>
          <p:cNvSpPr>
            <a:spLocks noGrp="1"/>
          </p:cNvSpPr>
          <p:nvPr>
            <p:ph sz="half" idx="1"/>
          </p:nvPr>
        </p:nvSpPr>
        <p:spPr>
          <a:xfrm>
            <a:off x="414995" y="4065998"/>
            <a:ext cx="11362010" cy="713944"/>
          </a:xfrm>
        </p:spPr>
        <p:txBody>
          <a:bodyPr vert="horz" lIns="91440" tIns="45720" rIns="91440" bIns="45720" rtlCol="0" anchor="ctr">
            <a:noAutofit/>
          </a:bodyPr>
          <a:lstStyle/>
          <a:p>
            <a:r>
              <a:rPr lang="en-US" sz="2000" dirty="0"/>
              <a:t>How do we estimate a project’s beta?</a:t>
            </a:r>
          </a:p>
          <a:p>
            <a:pPr lvl="1"/>
            <a:r>
              <a:rPr lang="en-US" sz="2000" dirty="0"/>
              <a:t>Use </a:t>
            </a:r>
            <a:r>
              <a:rPr lang="en-US" sz="2000" b="1" dirty="0"/>
              <a:t>comparable companies analysis</a:t>
            </a:r>
            <a:r>
              <a:rPr lang="en-US" sz="2000" dirty="0"/>
              <a:t>: to find a pure-play publicly traded company in the same line of business as your project.</a:t>
            </a:r>
          </a:p>
          <a:p>
            <a:pPr lvl="1"/>
            <a:r>
              <a:rPr lang="en-US" sz="2000" dirty="0"/>
              <a:t>Pure-play companies are firms that specialize in one activity, so their beta reflects only that activity’s risk.</a:t>
            </a:r>
          </a:p>
          <a:p>
            <a:r>
              <a:rPr lang="en-US" sz="2000" dirty="0"/>
              <a:t>Examples:</a:t>
            </a:r>
          </a:p>
          <a:p>
            <a:pPr lvl="1"/>
            <a:r>
              <a:rPr lang="en-US" sz="2000" dirty="0"/>
              <a:t>J&amp;J’s pharmaceutical division: use average beta of pure-play pharmaceutical companies.</a:t>
            </a:r>
          </a:p>
          <a:p>
            <a:pPr lvl="1"/>
            <a:r>
              <a:rPr lang="en-US" sz="2000" dirty="0"/>
              <a:t>CSX investing in a new headquarters: use beta of commercial REITs (real estate investment trusts).</a:t>
            </a:r>
          </a:p>
          <a:p>
            <a:pPr lvl="1"/>
            <a:r>
              <a:rPr lang="en-US" sz="2000" dirty="0"/>
              <a:t>Key step: </a:t>
            </a:r>
            <a:r>
              <a:rPr lang="en-US" sz="2000" b="1" dirty="0" err="1"/>
              <a:t>Unlever</a:t>
            </a:r>
            <a:r>
              <a:rPr lang="en-US" sz="2000" b="1" dirty="0"/>
              <a:t> the comparable company’s equity beta to strip out financial risk</a:t>
            </a:r>
            <a:r>
              <a:rPr lang="en-US" sz="2000" dirty="0"/>
              <a:t>, </a:t>
            </a:r>
            <a:r>
              <a:rPr lang="en-US" sz="2000" b="1" dirty="0"/>
              <a:t>leaving only business risk.</a:t>
            </a:r>
          </a:p>
        </p:txBody>
      </p:sp>
      <p:sp>
        <p:nvSpPr>
          <p:cNvPr id="4" name="Slide Number Placeholder 3">
            <a:extLst>
              <a:ext uri="{FF2B5EF4-FFF2-40B4-BE49-F238E27FC236}">
                <a16:creationId xmlns:a16="http://schemas.microsoft.com/office/drawing/2014/main" id="{D7A4B1A3-477D-4CC3-179D-274E5F18DD32}"/>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16</a:t>
            </a:fld>
            <a:endParaRPr lang="en-US" dirty="0"/>
          </a:p>
        </p:txBody>
      </p:sp>
    </p:spTree>
    <p:extLst>
      <p:ext uri="{BB962C8B-B14F-4D97-AF65-F5344CB8AC3E}">
        <p14:creationId xmlns:p14="http://schemas.microsoft.com/office/powerpoint/2010/main" val="15670540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4BB50-3D91-9009-9F45-08C844059D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8FCC35-4035-6307-D8DE-5084C96BA47A}"/>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Comparable Companies Analysis</a:t>
            </a:r>
          </a:p>
        </p:txBody>
      </p:sp>
      <mc:AlternateContent xmlns:mc="http://schemas.openxmlformats.org/markup-compatibility/2006">
        <mc:Choice xmlns:a14="http://schemas.microsoft.com/office/drawing/2010/main" Requires="a14">
          <p:sp>
            <p:nvSpPr>
              <p:cNvPr id="10" name="Content Placeholder 2">
                <a:extLst>
                  <a:ext uri="{FF2B5EF4-FFF2-40B4-BE49-F238E27FC236}">
                    <a16:creationId xmlns:a16="http://schemas.microsoft.com/office/drawing/2014/main" id="{A34B455E-C02E-C3EF-B777-E1840E24CD8E}"/>
                  </a:ext>
                </a:extLst>
              </p:cNvPr>
              <p:cNvSpPr>
                <a:spLocks noGrp="1"/>
              </p:cNvSpPr>
              <p:nvPr>
                <p:ph sz="half" idx="1"/>
              </p:nvPr>
            </p:nvSpPr>
            <p:spPr>
              <a:xfrm>
                <a:off x="414995" y="4065998"/>
                <a:ext cx="11362010" cy="713944"/>
              </a:xfrm>
            </p:spPr>
            <p:txBody>
              <a:bodyPr vert="horz" lIns="91440" tIns="45720" rIns="91440" bIns="45720" rtlCol="0" anchor="ctr">
                <a:noAutofit/>
              </a:bodyPr>
              <a:lstStyle/>
              <a:p>
                <a:r>
                  <a:rPr lang="en-US" sz="2000" dirty="0"/>
                  <a:t>Berkshire Hathaway has three subsidiaries (simplified):</a:t>
                </a:r>
              </a:p>
              <a:p>
                <a:pPr lvl="1"/>
                <a:r>
                  <a:rPr lang="en-US" sz="2000" dirty="0"/>
                  <a:t>GEICO (insurance) – 50% of total value. Comparable: Allstate (</a:t>
                </a:r>
                <a14:m>
                  <m:oMath xmlns:m="http://schemas.openxmlformats.org/officeDocument/2006/math">
                    <m:sSub>
                      <m:sSubPr>
                        <m:ctrlPr>
                          <a:rPr lang="en-US" sz="2000" i="1" dirty="0" smtClean="0">
                            <a:latin typeface="Cambria Math" panose="02040503050406030204" pitchFamily="18" charset="0"/>
                          </a:rPr>
                        </m:ctrlPr>
                      </m:sSubPr>
                      <m:e>
                        <m:r>
                          <a:rPr lang="en-US" sz="2000" i="1" dirty="0" smtClean="0">
                            <a:latin typeface="Cambria Math" panose="02040503050406030204" pitchFamily="18" charset="0"/>
                          </a:rPr>
                          <m:t>𝛽</m:t>
                        </m:r>
                      </m:e>
                      <m:sub>
                        <m:r>
                          <a:rPr lang="en-US" sz="2000" i="1" dirty="0" err="1" smtClean="0">
                            <a:latin typeface="Cambria Math" panose="02040503050406030204" pitchFamily="18" charset="0"/>
                          </a:rPr>
                          <m:t>𝐸</m:t>
                        </m:r>
                      </m:sub>
                    </m:sSub>
                  </m:oMath>
                </a14:m>
                <a:r>
                  <a:rPr lang="en-US" sz="2000" dirty="0"/>
                  <a:t> = 0.8, D/V = 0.3)</a:t>
                </a:r>
              </a:p>
              <a:p>
                <a:pPr lvl="1"/>
                <a:r>
                  <a:rPr lang="en-US" sz="2000" dirty="0"/>
                  <a:t>Benjamin Moore (paint) – 30%. Comparable: Sherwin-Williams (</a:t>
                </a:r>
                <a14:m>
                  <m:oMath xmlns:m="http://schemas.openxmlformats.org/officeDocument/2006/math">
                    <m:sSub>
                      <m:sSubPr>
                        <m:ctrlPr>
                          <a:rPr lang="en-US" sz="2000" i="1" dirty="0">
                            <a:latin typeface="Cambria Math" panose="02040503050406030204" pitchFamily="18" charset="0"/>
                          </a:rPr>
                        </m:ctrlPr>
                      </m:sSubPr>
                      <m:e>
                        <m:r>
                          <a:rPr lang="en-US" sz="2000" i="1" dirty="0">
                            <a:latin typeface="Cambria Math" panose="02040503050406030204" pitchFamily="18" charset="0"/>
                          </a:rPr>
                          <m:t>𝛽</m:t>
                        </m:r>
                      </m:e>
                      <m:sub>
                        <m:r>
                          <a:rPr lang="en-US" sz="2000" i="1" dirty="0" err="1">
                            <a:latin typeface="Cambria Math" panose="02040503050406030204" pitchFamily="18" charset="0"/>
                          </a:rPr>
                          <m:t>𝐸</m:t>
                        </m:r>
                      </m:sub>
                    </m:sSub>
                  </m:oMath>
                </a14:m>
                <a:r>
                  <a:rPr lang="en-US" sz="2000" dirty="0"/>
                  <a:t> = 1.6, D/V = 0.2)</a:t>
                </a:r>
              </a:p>
              <a:p>
                <a:pPr lvl="1"/>
                <a:r>
                  <a:rPr lang="en-US" sz="2000" dirty="0"/>
                  <a:t>Fruit of the Loom (clothing) – 20%. Comparable: American Eagle (</a:t>
                </a:r>
                <a14:m>
                  <m:oMath xmlns:m="http://schemas.openxmlformats.org/officeDocument/2006/math">
                    <m:sSub>
                      <m:sSubPr>
                        <m:ctrlPr>
                          <a:rPr lang="en-US" sz="2000" i="1" dirty="0">
                            <a:latin typeface="Cambria Math" panose="02040503050406030204" pitchFamily="18" charset="0"/>
                          </a:rPr>
                        </m:ctrlPr>
                      </m:sSubPr>
                      <m:e>
                        <m:r>
                          <a:rPr lang="en-US" sz="2000" i="1" dirty="0">
                            <a:latin typeface="Cambria Math" panose="02040503050406030204" pitchFamily="18" charset="0"/>
                          </a:rPr>
                          <m:t>𝛽</m:t>
                        </m:r>
                      </m:e>
                      <m:sub>
                        <m:r>
                          <a:rPr lang="en-US" sz="2000" i="1" dirty="0" err="1">
                            <a:latin typeface="Cambria Math" panose="02040503050406030204" pitchFamily="18" charset="0"/>
                          </a:rPr>
                          <m:t>𝐸</m:t>
                        </m:r>
                      </m:sub>
                    </m:sSub>
                  </m:oMath>
                </a14:m>
                <a:r>
                  <a:rPr lang="en-US" sz="2000" dirty="0"/>
                  <a:t> = 1.2, D/V = 0.4)</a:t>
                </a:r>
              </a:p>
              <a:p>
                <a:r>
                  <a:rPr lang="en-US" sz="2000" dirty="0"/>
                  <a:t>Assumptions: Competitor debt is risk-free (</a:t>
                </a:r>
                <a14:m>
                  <m:oMath xmlns:m="http://schemas.openxmlformats.org/officeDocument/2006/math">
                    <m:sSub>
                      <m:sSubPr>
                        <m:ctrlPr>
                          <a:rPr lang="en-US" sz="2000" i="1" dirty="0" smtClean="0">
                            <a:latin typeface="Cambria Math" panose="02040503050406030204" pitchFamily="18" charset="0"/>
                          </a:rPr>
                        </m:ctrlPr>
                      </m:sSubPr>
                      <m:e>
                        <m:r>
                          <a:rPr lang="en-US" sz="2000" i="1" dirty="0" smtClean="0">
                            <a:latin typeface="Cambria Math" panose="02040503050406030204" pitchFamily="18" charset="0"/>
                          </a:rPr>
                          <m:t>𝛽</m:t>
                        </m:r>
                      </m:e>
                      <m:sub>
                        <m:r>
                          <a:rPr lang="en-US" sz="2000" i="1" dirty="0" err="1" smtClean="0">
                            <a:latin typeface="Cambria Math" panose="02040503050406030204" pitchFamily="18" charset="0"/>
                          </a:rPr>
                          <m:t>𝐷</m:t>
                        </m:r>
                      </m:sub>
                    </m:sSub>
                  </m:oMath>
                </a14:m>
                <a:r>
                  <a:rPr lang="en-US" sz="2000" dirty="0"/>
                  <a:t> = 0). BH has 40% debt with </a:t>
                </a:r>
                <a14:m>
                  <m:oMath xmlns:m="http://schemas.openxmlformats.org/officeDocument/2006/math">
                    <m:sSub>
                      <m:sSubPr>
                        <m:ctrlPr>
                          <a:rPr lang="en-US" sz="2000" i="1" dirty="0">
                            <a:latin typeface="Cambria Math" panose="02040503050406030204" pitchFamily="18" charset="0"/>
                          </a:rPr>
                        </m:ctrlPr>
                      </m:sSubPr>
                      <m:e>
                        <m:r>
                          <a:rPr lang="en-US" sz="2000" i="1" dirty="0">
                            <a:latin typeface="Cambria Math" panose="02040503050406030204" pitchFamily="18" charset="0"/>
                          </a:rPr>
                          <m:t>𝛽</m:t>
                        </m:r>
                      </m:e>
                      <m:sub>
                        <m:r>
                          <a:rPr lang="en-US" sz="2000" i="1" dirty="0" err="1">
                            <a:latin typeface="Cambria Math" panose="02040503050406030204" pitchFamily="18" charset="0"/>
                          </a:rPr>
                          <m:t>𝐷</m:t>
                        </m:r>
                      </m:sub>
                    </m:sSub>
                  </m:oMath>
                </a14:m>
                <a:r>
                  <a:rPr lang="en-US" sz="2000" dirty="0"/>
                  <a:t> = 0.2, </a:t>
                </a:r>
                <a14:m>
                  <m:oMath xmlns:m="http://schemas.openxmlformats.org/officeDocument/2006/math">
                    <m:sSub>
                      <m:sSubPr>
                        <m:ctrlPr>
                          <a:rPr lang="en-US" sz="2000" i="1" dirty="0" smtClean="0">
                            <a:latin typeface="Cambria Math" panose="02040503050406030204" pitchFamily="18" charset="0"/>
                          </a:rPr>
                        </m:ctrlPr>
                      </m:sSubPr>
                      <m:e>
                        <m:r>
                          <a:rPr lang="en-US" sz="2000" i="1" dirty="0" err="1" smtClean="0">
                            <a:latin typeface="Cambria Math" panose="02040503050406030204" pitchFamily="18" charset="0"/>
                          </a:rPr>
                          <m:t>𝑟</m:t>
                        </m:r>
                      </m:e>
                      <m:sub>
                        <m:r>
                          <a:rPr lang="en-US" sz="2000" i="1" dirty="0" err="1" smtClean="0">
                            <a:latin typeface="Cambria Math" panose="02040503050406030204" pitchFamily="18" charset="0"/>
                          </a:rPr>
                          <m:t>𝑓</m:t>
                        </m:r>
                      </m:sub>
                    </m:sSub>
                  </m:oMath>
                </a14:m>
                <a:r>
                  <a:rPr lang="en-US" sz="2000" dirty="0"/>
                  <a:t> = 7%, </a:t>
                </a:r>
                <a14:m>
                  <m:oMath xmlns:m="http://schemas.openxmlformats.org/officeDocument/2006/math">
                    <m:sSub>
                      <m:sSubPr>
                        <m:ctrlPr>
                          <a:rPr lang="en-US" sz="2000" i="1" dirty="0" smtClean="0">
                            <a:latin typeface="Cambria Math" panose="02040503050406030204" pitchFamily="18" charset="0"/>
                          </a:rPr>
                        </m:ctrlPr>
                      </m:sSubPr>
                      <m:e>
                        <m:r>
                          <a:rPr lang="en-US" sz="2000" i="1" dirty="0" err="1" smtClean="0">
                            <a:latin typeface="Cambria Math" panose="02040503050406030204" pitchFamily="18" charset="0"/>
                          </a:rPr>
                          <m:t>𝑟</m:t>
                        </m:r>
                      </m:e>
                      <m:sub>
                        <m:r>
                          <a:rPr lang="en-US" sz="2000" i="1" dirty="0" err="1" smtClean="0">
                            <a:latin typeface="Cambria Math" panose="02040503050406030204" pitchFamily="18" charset="0"/>
                          </a:rPr>
                          <m:t>𝑚</m:t>
                        </m:r>
                      </m:sub>
                    </m:sSub>
                  </m:oMath>
                </a14:m>
                <a:r>
                  <a:rPr lang="en-US" sz="2000" dirty="0"/>
                  <a:t> = 15%, if subsidiaries are spun off, assume D/V = 50% and </a:t>
                </a:r>
                <a14:m>
                  <m:oMath xmlns:m="http://schemas.openxmlformats.org/officeDocument/2006/math">
                    <m:sSub>
                      <m:sSubPr>
                        <m:ctrlPr>
                          <a:rPr lang="en-US" sz="2000" i="1" dirty="0" smtClean="0">
                            <a:latin typeface="Cambria Math" panose="02040503050406030204" pitchFamily="18" charset="0"/>
                          </a:rPr>
                        </m:ctrlPr>
                      </m:sSubPr>
                      <m:e>
                        <m:r>
                          <a:rPr lang="en-US" sz="2000" i="1" dirty="0" smtClean="0">
                            <a:latin typeface="Cambria Math" panose="02040503050406030204" pitchFamily="18" charset="0"/>
                          </a:rPr>
                          <m:t>𝛽</m:t>
                        </m:r>
                      </m:e>
                      <m:sub>
                        <m:r>
                          <a:rPr lang="en-US" sz="2000" i="1" dirty="0" err="1" smtClean="0">
                            <a:latin typeface="Cambria Math" panose="02040503050406030204" pitchFamily="18" charset="0"/>
                          </a:rPr>
                          <m:t>𝐷</m:t>
                        </m:r>
                      </m:sub>
                    </m:sSub>
                  </m:oMath>
                </a14:m>
                <a:r>
                  <a:rPr lang="en-US" sz="2000" dirty="0"/>
                  <a:t> = 0.2.</a:t>
                </a:r>
              </a:p>
              <a:p>
                <a:r>
                  <a:rPr lang="en-US" sz="2000" dirty="0"/>
                  <a:t>3 Questions by the CFO:</a:t>
                </a:r>
              </a:p>
              <a:p>
                <a:pPr marL="666900" lvl="1" indent="-342900">
                  <a:buFont typeface="+mj-lt"/>
                  <a:buAutoNum type="arabicPeriod"/>
                </a:pPr>
                <a:r>
                  <a:rPr lang="en-US" sz="2000" dirty="0"/>
                  <a:t>What is the cost of capital for each division?</a:t>
                </a:r>
              </a:p>
              <a:p>
                <a:pPr marL="666900" lvl="1" indent="-342900">
                  <a:buFont typeface="+mj-lt"/>
                  <a:buAutoNum type="arabicPeriod"/>
                </a:pPr>
                <a:r>
                  <a:rPr lang="en-US" sz="2000" dirty="0"/>
                  <a:t>If the CFO spins out GEICO into a separate company, what would the cost of equity be?</a:t>
                </a:r>
              </a:p>
              <a:p>
                <a:pPr marL="666900" lvl="1" indent="-342900">
                  <a:buFont typeface="+mj-lt"/>
                  <a:buAutoNum type="arabicPeriod"/>
                </a:pPr>
                <a:r>
                  <a:rPr lang="en-US" sz="2000" dirty="0"/>
                  <a:t>What is BH’s equity beta?</a:t>
                </a:r>
              </a:p>
            </p:txBody>
          </p:sp>
        </mc:Choice>
        <mc:Fallback>
          <p:sp>
            <p:nvSpPr>
              <p:cNvPr id="10" name="Content Placeholder 2">
                <a:extLst>
                  <a:ext uri="{FF2B5EF4-FFF2-40B4-BE49-F238E27FC236}">
                    <a16:creationId xmlns:a16="http://schemas.microsoft.com/office/drawing/2014/main" id="{A34B455E-C02E-C3EF-B777-E1840E24CD8E}"/>
                  </a:ext>
                </a:extLst>
              </p:cNvPr>
              <p:cNvSpPr>
                <a:spLocks noGrp="1" noRot="1" noChangeAspect="1" noMove="1" noResize="1" noEditPoints="1" noAdjustHandles="1" noChangeArrowheads="1" noChangeShapeType="1" noTextEdit="1"/>
              </p:cNvSpPr>
              <p:nvPr>
                <p:ph sz="half" idx="1"/>
              </p:nvPr>
            </p:nvSpPr>
            <p:spPr>
              <a:xfrm>
                <a:off x="414995" y="4065998"/>
                <a:ext cx="11362010" cy="713944"/>
              </a:xfrm>
              <a:blipFill>
                <a:blip r:embed="rId3"/>
                <a:stretch>
                  <a:fillRect l="-268" t="-253846" r="-483" b="-264957"/>
                </a:stretch>
              </a:blipFill>
            </p:spPr>
            <p:txBody>
              <a:bodyPr/>
              <a:lstStyle/>
              <a:p>
                <a:r>
                  <a:rPr lang="en-SG">
                    <a:noFill/>
                  </a:rPr>
                  <a:t> </a:t>
                </a:r>
              </a:p>
            </p:txBody>
          </p:sp>
        </mc:Fallback>
      </mc:AlternateContent>
      <p:sp>
        <p:nvSpPr>
          <p:cNvPr id="4" name="Slide Number Placeholder 3">
            <a:extLst>
              <a:ext uri="{FF2B5EF4-FFF2-40B4-BE49-F238E27FC236}">
                <a16:creationId xmlns:a16="http://schemas.microsoft.com/office/drawing/2014/main" id="{A1CE3EB7-7E26-A73B-0C65-3F34ACF700DE}"/>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17</a:t>
            </a:fld>
            <a:endParaRPr lang="en-US" dirty="0"/>
          </a:p>
        </p:txBody>
      </p:sp>
    </p:spTree>
    <p:extLst>
      <p:ext uri="{BB962C8B-B14F-4D97-AF65-F5344CB8AC3E}">
        <p14:creationId xmlns:p14="http://schemas.microsoft.com/office/powerpoint/2010/main" val="28316857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08339-BB0C-C230-1A87-19CCF26D5E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08AD12-DF34-659C-B2EA-4A639DF02F18}"/>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Comparable Companies Analysis</a:t>
            </a:r>
          </a:p>
        </p:txBody>
      </p:sp>
      <mc:AlternateContent xmlns:mc="http://schemas.openxmlformats.org/markup-compatibility/2006">
        <mc:Choice xmlns:a14="http://schemas.microsoft.com/office/drawing/2010/main" Requires="a14">
          <p:sp>
            <p:nvSpPr>
              <p:cNvPr id="10" name="Content Placeholder 2">
                <a:extLst>
                  <a:ext uri="{FF2B5EF4-FFF2-40B4-BE49-F238E27FC236}">
                    <a16:creationId xmlns:a16="http://schemas.microsoft.com/office/drawing/2014/main" id="{4D805D8A-C927-E520-4E85-2A972E302743}"/>
                  </a:ext>
                </a:extLst>
              </p:cNvPr>
              <p:cNvSpPr>
                <a:spLocks noGrp="1"/>
              </p:cNvSpPr>
              <p:nvPr>
                <p:ph sz="half" idx="1"/>
              </p:nvPr>
            </p:nvSpPr>
            <p:spPr>
              <a:xfrm>
                <a:off x="414995" y="2232061"/>
                <a:ext cx="11362010" cy="713944"/>
              </a:xfrm>
            </p:spPr>
            <p:txBody>
              <a:bodyPr vert="horz" lIns="91440" tIns="45720" rIns="91440" bIns="45720" rtlCol="0" anchor="ctr">
                <a:noAutofit/>
              </a:bodyPr>
              <a:lstStyle/>
              <a:p>
                <a:pPr marL="0" indent="0">
                  <a:buNone/>
                </a:pPr>
                <a:r>
                  <a:rPr lang="en-US" sz="2000" b="1" dirty="0"/>
                  <a:t>Q1: Un-lever each </a:t>
                </a:r>
                <a:r>
                  <a:rPr lang="en-US" sz="2000" b="1" dirty="0" err="1"/>
                  <a:t>comparable’s</a:t>
                </a:r>
                <a:r>
                  <a:rPr lang="en-US" sz="2000" b="1" dirty="0"/>
                  <a:t> equity beta to get asset betas and then compute </a:t>
                </a:r>
                <a14:m>
                  <m:oMath xmlns:m="http://schemas.openxmlformats.org/officeDocument/2006/math">
                    <m:sSub>
                      <m:sSubPr>
                        <m:ctrlPr>
                          <a:rPr lang="en-US" sz="2000" b="1" i="1" dirty="0" smtClean="0">
                            <a:latin typeface="Cambria Math" panose="02040503050406030204" pitchFamily="18" charset="0"/>
                          </a:rPr>
                        </m:ctrlPr>
                      </m:sSubPr>
                      <m:e>
                        <m:r>
                          <a:rPr lang="en-US" sz="2000" b="1" i="1" dirty="0" smtClean="0">
                            <a:latin typeface="Cambria Math" panose="02040503050406030204" pitchFamily="18" charset="0"/>
                          </a:rPr>
                          <m:t>𝒓</m:t>
                        </m:r>
                      </m:e>
                      <m:sub>
                        <m:r>
                          <a:rPr lang="en-US" sz="2000" b="1" i="1" dirty="0" smtClean="0">
                            <a:latin typeface="Cambria Math" panose="02040503050406030204" pitchFamily="18" charset="0"/>
                          </a:rPr>
                          <m:t>𝑨</m:t>
                        </m:r>
                      </m:sub>
                    </m:sSub>
                    <m:r>
                      <a:rPr lang="en-US" sz="2000" b="1" i="1" dirty="0" smtClean="0">
                        <a:latin typeface="Cambria Math" panose="02040503050406030204" pitchFamily="18" charset="0"/>
                      </a:rPr>
                      <m:t> </m:t>
                    </m:r>
                  </m:oMath>
                </a14:m>
                <a:r>
                  <a:rPr lang="en-US" sz="2000" b="1" dirty="0"/>
                  <a:t>using CAPM.</a:t>
                </a:r>
              </a:p>
            </p:txBody>
          </p:sp>
        </mc:Choice>
        <mc:Fallback>
          <p:sp>
            <p:nvSpPr>
              <p:cNvPr id="10" name="Content Placeholder 2">
                <a:extLst>
                  <a:ext uri="{FF2B5EF4-FFF2-40B4-BE49-F238E27FC236}">
                    <a16:creationId xmlns:a16="http://schemas.microsoft.com/office/drawing/2014/main" id="{4D805D8A-C927-E520-4E85-2A972E302743}"/>
                  </a:ext>
                </a:extLst>
              </p:cNvPr>
              <p:cNvSpPr>
                <a:spLocks noGrp="1" noRot="1" noChangeAspect="1" noMove="1" noResize="1" noEditPoints="1" noAdjustHandles="1" noChangeArrowheads="1" noChangeShapeType="1" noTextEdit="1"/>
              </p:cNvSpPr>
              <p:nvPr>
                <p:ph sz="half" idx="1"/>
              </p:nvPr>
            </p:nvSpPr>
            <p:spPr>
              <a:xfrm>
                <a:off x="414995" y="2232061"/>
                <a:ext cx="11362010" cy="713944"/>
              </a:xfrm>
              <a:blipFill>
                <a:blip r:embed="rId3"/>
                <a:stretch>
                  <a:fillRect l="-536" t="-3419" b="-14530"/>
                </a:stretch>
              </a:blipFill>
            </p:spPr>
            <p:txBody>
              <a:bodyPr/>
              <a:lstStyle/>
              <a:p>
                <a:r>
                  <a:rPr lang="en-SG">
                    <a:noFill/>
                  </a:rPr>
                  <a:t> </a:t>
                </a:r>
              </a:p>
            </p:txBody>
          </p:sp>
        </mc:Fallback>
      </mc:AlternateContent>
      <p:sp>
        <p:nvSpPr>
          <p:cNvPr id="4" name="Slide Number Placeholder 3">
            <a:extLst>
              <a:ext uri="{FF2B5EF4-FFF2-40B4-BE49-F238E27FC236}">
                <a16:creationId xmlns:a16="http://schemas.microsoft.com/office/drawing/2014/main" id="{9E9C1AE4-D4D6-BDD3-3D85-C3ECF94E56E4}"/>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18</a:t>
            </a:fld>
            <a:endParaRPr lang="en-US" dirty="0"/>
          </a:p>
        </p:txBody>
      </p:sp>
      <p:graphicFrame>
        <p:nvGraphicFramePr>
          <p:cNvPr id="3" name="Table 0">
            <a:extLst>
              <a:ext uri="{FF2B5EF4-FFF2-40B4-BE49-F238E27FC236}">
                <a16:creationId xmlns:a16="http://schemas.microsoft.com/office/drawing/2014/main" id="{C9EA0809-EE2A-7272-48AA-74632BD458AA}"/>
              </a:ext>
            </a:extLst>
          </p:cNvPr>
          <p:cNvGraphicFramePr>
            <a:graphicFrameLocks noGrp="1"/>
          </p:cNvGraphicFramePr>
          <p:nvPr>
            <p:extLst>
              <p:ext uri="{D42A27DB-BD31-4B8C-83A1-F6EECF244321}">
                <p14:modId xmlns:p14="http://schemas.microsoft.com/office/powerpoint/2010/main" val="2191113293"/>
              </p:ext>
            </p:extLst>
          </p:nvPr>
        </p:nvGraphicFramePr>
        <p:xfrm>
          <a:off x="836313" y="3333964"/>
          <a:ext cx="10686153" cy="2428398"/>
        </p:xfrm>
        <a:graphic>
          <a:graphicData uri="http://schemas.openxmlformats.org/drawingml/2006/table">
            <a:tbl>
              <a:tblPr/>
              <a:tblGrid>
                <a:gridCol w="3400140">
                  <a:extLst>
                    <a:ext uri="{9D8B030D-6E8A-4147-A177-3AD203B41FA5}">
                      <a16:colId xmlns:a16="http://schemas.microsoft.com/office/drawing/2014/main" val="20000"/>
                    </a:ext>
                  </a:extLst>
                </a:gridCol>
                <a:gridCol w="1092902">
                  <a:extLst>
                    <a:ext uri="{9D8B030D-6E8A-4147-A177-3AD203B41FA5}">
                      <a16:colId xmlns:a16="http://schemas.microsoft.com/office/drawing/2014/main" val="20001"/>
                    </a:ext>
                  </a:extLst>
                </a:gridCol>
                <a:gridCol w="1092902">
                  <a:extLst>
                    <a:ext uri="{9D8B030D-6E8A-4147-A177-3AD203B41FA5}">
                      <a16:colId xmlns:a16="http://schemas.microsoft.com/office/drawing/2014/main" val="20002"/>
                    </a:ext>
                  </a:extLst>
                </a:gridCol>
                <a:gridCol w="2428671">
                  <a:extLst>
                    <a:ext uri="{9D8B030D-6E8A-4147-A177-3AD203B41FA5}">
                      <a16:colId xmlns:a16="http://schemas.microsoft.com/office/drawing/2014/main" val="20003"/>
                    </a:ext>
                  </a:extLst>
                </a:gridCol>
                <a:gridCol w="2671538">
                  <a:extLst>
                    <a:ext uri="{9D8B030D-6E8A-4147-A177-3AD203B41FA5}">
                      <a16:colId xmlns:a16="http://schemas.microsoft.com/office/drawing/2014/main" val="20004"/>
                    </a:ext>
                  </a:extLst>
                </a:gridCol>
              </a:tblGrid>
              <a:tr h="574119">
                <a:tc>
                  <a:txBody>
                    <a:bodyPr/>
                    <a:lstStyle/>
                    <a:p>
                      <a:pPr marL="0" indent="0" algn="ctr">
                        <a:buNone/>
                      </a:pPr>
                      <a:r>
                        <a:rPr lang="en-US" sz="1800" b="1" dirty="0">
                          <a:solidFill>
                            <a:srgbClr val="FFFFFF"/>
                          </a:solidFill>
                          <a:latin typeface="Calibri" pitchFamily="34" charset="0"/>
                          <a:ea typeface="Calibri" pitchFamily="34" charset="-122"/>
                          <a:cs typeface="Calibri" pitchFamily="34" charset="-120"/>
                        </a:rPr>
                        <a:t>Comparable</a:t>
                      </a:r>
                      <a:endParaRPr lang="en-US" sz="18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5B2333"/>
                    </a:solidFill>
                  </a:tcPr>
                </a:tc>
                <a:tc>
                  <a:txBody>
                    <a:bodyPr/>
                    <a:lstStyle/>
                    <a:p>
                      <a:pPr marL="0" indent="0" algn="ctr">
                        <a:buNone/>
                      </a:pPr>
                      <a:r>
                        <a:rPr lang="en-US" sz="1800" b="1" dirty="0">
                          <a:solidFill>
                            <a:srgbClr val="FFFFFF"/>
                          </a:solidFill>
                          <a:latin typeface="Calibri" pitchFamily="34" charset="0"/>
                          <a:ea typeface="Calibri" pitchFamily="34" charset="-122"/>
                          <a:cs typeface="Calibri" pitchFamily="34" charset="-120"/>
                        </a:rPr>
                        <a:t>βE</a:t>
                      </a:r>
                      <a:endParaRPr lang="en-US" sz="18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5B2333"/>
                    </a:solidFill>
                  </a:tcPr>
                </a:tc>
                <a:tc>
                  <a:txBody>
                    <a:bodyPr/>
                    <a:lstStyle/>
                    <a:p>
                      <a:pPr marL="0" indent="0" algn="ctr">
                        <a:buNone/>
                      </a:pPr>
                      <a:r>
                        <a:rPr lang="en-US" sz="1800" b="1" dirty="0">
                          <a:solidFill>
                            <a:srgbClr val="FFFFFF"/>
                          </a:solidFill>
                          <a:latin typeface="Calibri" pitchFamily="34" charset="0"/>
                          <a:ea typeface="Calibri" pitchFamily="34" charset="-122"/>
                          <a:cs typeface="Calibri" pitchFamily="34" charset="-120"/>
                        </a:rPr>
                        <a:t>E/V</a:t>
                      </a:r>
                      <a:endParaRPr lang="en-US" sz="18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5B2333"/>
                    </a:solidFill>
                  </a:tcPr>
                </a:tc>
                <a:tc>
                  <a:txBody>
                    <a:bodyPr/>
                    <a:lstStyle/>
                    <a:p>
                      <a:pPr marL="0" indent="0" algn="ctr">
                        <a:buNone/>
                      </a:pPr>
                      <a:r>
                        <a:rPr lang="en-US" sz="1800" b="1" dirty="0">
                          <a:solidFill>
                            <a:srgbClr val="FFFFFF"/>
                          </a:solidFill>
                          <a:latin typeface="Calibri" pitchFamily="34" charset="0"/>
                          <a:ea typeface="Calibri" pitchFamily="34" charset="-122"/>
                          <a:cs typeface="Calibri" pitchFamily="34" charset="-120"/>
                        </a:rPr>
                        <a:t>βA = βE × E/V</a:t>
                      </a:r>
                      <a:endParaRPr lang="en-US" sz="18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5B2333"/>
                    </a:solidFill>
                  </a:tcPr>
                </a:tc>
                <a:tc>
                  <a:txBody>
                    <a:bodyPr/>
                    <a:lstStyle/>
                    <a:p>
                      <a:pPr marL="0" indent="0" algn="ctr">
                        <a:buNone/>
                      </a:pPr>
                      <a:r>
                        <a:rPr lang="en-US" sz="1800" b="1" dirty="0">
                          <a:solidFill>
                            <a:srgbClr val="FFFFFF"/>
                          </a:solidFill>
                          <a:latin typeface="Calibri" pitchFamily="34" charset="0"/>
                          <a:ea typeface="Calibri" pitchFamily="34" charset="-122"/>
                          <a:cs typeface="Calibri" pitchFamily="34" charset="-120"/>
                        </a:rPr>
                        <a:t>rA (CAPM)</a:t>
                      </a:r>
                      <a:endParaRPr lang="en-US" sz="18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5B2333"/>
                    </a:solidFill>
                  </a:tcPr>
                </a:tc>
                <a:extLst>
                  <a:ext uri="{0D108BD9-81ED-4DB2-BD59-A6C34878D82A}">
                    <a16:rowId xmlns:a16="http://schemas.microsoft.com/office/drawing/2014/main" val="10000"/>
                  </a:ext>
                </a:extLst>
              </a:tr>
              <a:tr h="574119">
                <a:tc>
                  <a:txBody>
                    <a:bodyPr/>
                    <a:lstStyle/>
                    <a:p>
                      <a:pPr marL="0" indent="0">
                        <a:buNone/>
                      </a:pPr>
                      <a:r>
                        <a:rPr lang="en-US" sz="1800" dirty="0">
                          <a:solidFill>
                            <a:srgbClr val="333333"/>
                          </a:solidFill>
                          <a:latin typeface="Calibri" pitchFamily="34" charset="0"/>
                          <a:ea typeface="Calibri" pitchFamily="34" charset="-122"/>
                          <a:cs typeface="Calibri" pitchFamily="34" charset="-120"/>
                        </a:rPr>
                        <a:t>Allstate (GEICO)</a:t>
                      </a:r>
                      <a:endParaRPr lang="en-US" sz="18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5F0F2"/>
                    </a:solidFill>
                  </a:tcPr>
                </a:tc>
                <a:tc>
                  <a:txBody>
                    <a:bodyPr/>
                    <a:lstStyle/>
                    <a:p>
                      <a:pPr marL="0" indent="0" algn="ctr">
                        <a:buNone/>
                      </a:pPr>
                      <a:r>
                        <a:rPr lang="en-US" sz="1800" dirty="0">
                          <a:solidFill>
                            <a:srgbClr val="333333"/>
                          </a:solidFill>
                          <a:latin typeface="Calibri" pitchFamily="34" charset="0"/>
                          <a:ea typeface="Calibri" pitchFamily="34" charset="-122"/>
                          <a:cs typeface="Calibri" pitchFamily="34" charset="-120"/>
                        </a:rPr>
                        <a:t>0.80</a:t>
                      </a:r>
                      <a:endParaRPr lang="en-US" sz="18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5F0F2"/>
                    </a:solidFill>
                  </a:tcPr>
                </a:tc>
                <a:tc>
                  <a:txBody>
                    <a:bodyPr/>
                    <a:lstStyle/>
                    <a:p>
                      <a:pPr marL="0" indent="0" algn="ctr">
                        <a:buNone/>
                      </a:pPr>
                      <a:r>
                        <a:rPr lang="en-US" sz="1800" dirty="0">
                          <a:solidFill>
                            <a:srgbClr val="333333"/>
                          </a:solidFill>
                          <a:latin typeface="Calibri" pitchFamily="34" charset="0"/>
                          <a:ea typeface="Calibri" pitchFamily="34" charset="-122"/>
                          <a:cs typeface="Calibri" pitchFamily="34" charset="-120"/>
                        </a:rPr>
                        <a:t>0.70</a:t>
                      </a:r>
                      <a:endParaRPr lang="en-US" sz="18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5F0F2"/>
                    </a:solidFill>
                  </a:tcPr>
                </a:tc>
                <a:tc>
                  <a:txBody>
                    <a:bodyPr/>
                    <a:lstStyle/>
                    <a:p>
                      <a:pPr marL="0" indent="0" algn="ctr">
                        <a:buNone/>
                      </a:pPr>
                      <a:r>
                        <a:rPr lang="en-US" sz="1800" b="1" dirty="0">
                          <a:solidFill>
                            <a:srgbClr val="5B2333"/>
                          </a:solidFill>
                          <a:latin typeface="Calibri" pitchFamily="34" charset="0"/>
                          <a:ea typeface="Calibri" pitchFamily="34" charset="-122"/>
                          <a:cs typeface="Calibri" pitchFamily="34" charset="-120"/>
                        </a:rPr>
                        <a:t>0.56</a:t>
                      </a:r>
                      <a:endParaRPr lang="en-US" sz="18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5F0F2"/>
                    </a:solidFill>
                  </a:tcPr>
                </a:tc>
                <a:tc>
                  <a:txBody>
                    <a:bodyPr/>
                    <a:lstStyle/>
                    <a:p>
                      <a:pPr marL="0" indent="0" algn="ctr">
                        <a:buNone/>
                      </a:pPr>
                      <a:r>
                        <a:rPr lang="en-US" sz="1800" b="1" dirty="0">
                          <a:solidFill>
                            <a:srgbClr val="5B2333"/>
                          </a:solidFill>
                          <a:latin typeface="Calibri" pitchFamily="34" charset="0"/>
                          <a:ea typeface="Calibri" pitchFamily="34" charset="-122"/>
                          <a:cs typeface="Calibri" pitchFamily="34" charset="-120"/>
                        </a:rPr>
                        <a:t>11.48%</a:t>
                      </a:r>
                      <a:endParaRPr lang="en-US" sz="18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5F0F2"/>
                    </a:solidFill>
                  </a:tcPr>
                </a:tc>
                <a:extLst>
                  <a:ext uri="{0D108BD9-81ED-4DB2-BD59-A6C34878D82A}">
                    <a16:rowId xmlns:a16="http://schemas.microsoft.com/office/drawing/2014/main" val="10001"/>
                  </a:ext>
                </a:extLst>
              </a:tr>
              <a:tr h="574119">
                <a:tc>
                  <a:txBody>
                    <a:bodyPr/>
                    <a:lstStyle/>
                    <a:p>
                      <a:pPr marL="0" indent="0">
                        <a:buNone/>
                      </a:pPr>
                      <a:r>
                        <a:rPr lang="en-US" sz="1800" dirty="0">
                          <a:solidFill>
                            <a:srgbClr val="333333"/>
                          </a:solidFill>
                          <a:latin typeface="Calibri" pitchFamily="34" charset="0"/>
                          <a:ea typeface="Calibri" pitchFamily="34" charset="-122"/>
                          <a:cs typeface="Calibri" pitchFamily="34" charset="-120"/>
                        </a:rPr>
                        <a:t>Sherwin-Williams (Benjamin Moore)</a:t>
                      </a:r>
                      <a:endParaRPr lang="en-US" sz="18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800" dirty="0">
                          <a:solidFill>
                            <a:srgbClr val="333333"/>
                          </a:solidFill>
                          <a:latin typeface="Calibri" pitchFamily="34" charset="0"/>
                          <a:ea typeface="Calibri" pitchFamily="34" charset="-122"/>
                          <a:cs typeface="Calibri" pitchFamily="34" charset="-120"/>
                        </a:rPr>
                        <a:t>1.60</a:t>
                      </a:r>
                      <a:endParaRPr lang="en-US" sz="18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800" dirty="0">
                          <a:solidFill>
                            <a:srgbClr val="333333"/>
                          </a:solidFill>
                          <a:latin typeface="Calibri" pitchFamily="34" charset="0"/>
                          <a:ea typeface="Calibri" pitchFamily="34" charset="-122"/>
                          <a:cs typeface="Calibri" pitchFamily="34" charset="-120"/>
                        </a:rPr>
                        <a:t>0.80</a:t>
                      </a:r>
                      <a:endParaRPr lang="en-US" sz="18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800" b="1" dirty="0">
                          <a:solidFill>
                            <a:srgbClr val="5B2333"/>
                          </a:solidFill>
                          <a:latin typeface="Calibri" pitchFamily="34" charset="0"/>
                          <a:ea typeface="Calibri" pitchFamily="34" charset="-122"/>
                          <a:cs typeface="Calibri" pitchFamily="34" charset="-120"/>
                        </a:rPr>
                        <a:t>1.28</a:t>
                      </a:r>
                      <a:endParaRPr lang="en-US" sz="18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marL="0" indent="0" algn="ctr">
                        <a:buNone/>
                      </a:pPr>
                      <a:r>
                        <a:rPr lang="en-US" sz="1800" b="1" dirty="0">
                          <a:solidFill>
                            <a:srgbClr val="5B2333"/>
                          </a:solidFill>
                          <a:latin typeface="Calibri" pitchFamily="34" charset="0"/>
                          <a:ea typeface="Calibri" pitchFamily="34" charset="-122"/>
                          <a:cs typeface="Calibri" pitchFamily="34" charset="-120"/>
                        </a:rPr>
                        <a:t>17.24%</a:t>
                      </a:r>
                      <a:endParaRPr lang="en-US" sz="18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574119">
                <a:tc>
                  <a:txBody>
                    <a:bodyPr/>
                    <a:lstStyle/>
                    <a:p>
                      <a:pPr marL="0" indent="0">
                        <a:buNone/>
                      </a:pPr>
                      <a:r>
                        <a:rPr lang="en-US" sz="1800" dirty="0">
                          <a:solidFill>
                            <a:srgbClr val="333333"/>
                          </a:solidFill>
                          <a:latin typeface="Calibri" pitchFamily="34" charset="0"/>
                          <a:ea typeface="Calibri" pitchFamily="34" charset="-122"/>
                          <a:cs typeface="Calibri" pitchFamily="34" charset="-120"/>
                        </a:rPr>
                        <a:t>American Eagle (Fruit of the Loom)</a:t>
                      </a:r>
                      <a:endParaRPr lang="en-US" sz="18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5F0F2"/>
                    </a:solidFill>
                  </a:tcPr>
                </a:tc>
                <a:tc>
                  <a:txBody>
                    <a:bodyPr/>
                    <a:lstStyle/>
                    <a:p>
                      <a:pPr marL="0" indent="0" algn="ctr">
                        <a:buNone/>
                      </a:pPr>
                      <a:r>
                        <a:rPr lang="en-US" sz="1800" dirty="0">
                          <a:solidFill>
                            <a:srgbClr val="333333"/>
                          </a:solidFill>
                          <a:latin typeface="Calibri" pitchFamily="34" charset="0"/>
                          <a:ea typeface="Calibri" pitchFamily="34" charset="-122"/>
                          <a:cs typeface="Calibri" pitchFamily="34" charset="-120"/>
                        </a:rPr>
                        <a:t>1.20</a:t>
                      </a:r>
                      <a:endParaRPr lang="en-US" sz="18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5F0F2"/>
                    </a:solidFill>
                  </a:tcPr>
                </a:tc>
                <a:tc>
                  <a:txBody>
                    <a:bodyPr/>
                    <a:lstStyle/>
                    <a:p>
                      <a:pPr marL="0" indent="0" algn="ctr">
                        <a:buNone/>
                      </a:pPr>
                      <a:r>
                        <a:rPr lang="en-US" sz="1800" dirty="0">
                          <a:solidFill>
                            <a:srgbClr val="333333"/>
                          </a:solidFill>
                          <a:latin typeface="Calibri" pitchFamily="34" charset="0"/>
                          <a:ea typeface="Calibri" pitchFamily="34" charset="-122"/>
                          <a:cs typeface="Calibri" pitchFamily="34" charset="-120"/>
                        </a:rPr>
                        <a:t>0.60</a:t>
                      </a:r>
                      <a:endParaRPr lang="en-US" sz="18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5F0F2"/>
                    </a:solidFill>
                  </a:tcPr>
                </a:tc>
                <a:tc>
                  <a:txBody>
                    <a:bodyPr/>
                    <a:lstStyle/>
                    <a:p>
                      <a:pPr marL="0" indent="0" algn="ctr">
                        <a:buNone/>
                      </a:pPr>
                      <a:r>
                        <a:rPr lang="en-US" sz="1800" b="1" dirty="0">
                          <a:solidFill>
                            <a:srgbClr val="5B2333"/>
                          </a:solidFill>
                          <a:latin typeface="Calibri" pitchFamily="34" charset="0"/>
                          <a:ea typeface="Calibri" pitchFamily="34" charset="-122"/>
                          <a:cs typeface="Calibri" pitchFamily="34" charset="-120"/>
                        </a:rPr>
                        <a:t>0.72</a:t>
                      </a:r>
                      <a:endParaRPr lang="en-US" sz="18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5F0F2"/>
                    </a:solidFill>
                  </a:tcPr>
                </a:tc>
                <a:tc>
                  <a:txBody>
                    <a:bodyPr/>
                    <a:lstStyle/>
                    <a:p>
                      <a:pPr marL="0" indent="0" algn="ctr">
                        <a:buNone/>
                      </a:pPr>
                      <a:r>
                        <a:rPr lang="en-US" sz="1800" b="1" dirty="0">
                          <a:solidFill>
                            <a:srgbClr val="5B2333"/>
                          </a:solidFill>
                          <a:latin typeface="Calibri" pitchFamily="34" charset="0"/>
                          <a:ea typeface="Calibri" pitchFamily="34" charset="-122"/>
                          <a:cs typeface="Calibri" pitchFamily="34" charset="-120"/>
                        </a:rPr>
                        <a:t>12.76%</a:t>
                      </a:r>
                      <a:endParaRPr lang="en-US" sz="18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5F0F2"/>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8522543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5A74D-E763-3FAE-8DAD-E970434008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9AA3F6-E3C1-41B7-CFCE-D9431EDB3093}"/>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Comparable Companies Analysis</a:t>
            </a:r>
          </a:p>
        </p:txBody>
      </p:sp>
      <p:sp>
        <p:nvSpPr>
          <p:cNvPr id="4" name="Slide Number Placeholder 3">
            <a:extLst>
              <a:ext uri="{FF2B5EF4-FFF2-40B4-BE49-F238E27FC236}">
                <a16:creationId xmlns:a16="http://schemas.microsoft.com/office/drawing/2014/main" id="{C35B2E3D-D3E4-71A4-F67A-078A23F9F149}"/>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19</a:t>
            </a:fld>
            <a:endParaRPr lang="en-US" dirty="0"/>
          </a:p>
        </p:txBody>
      </p:sp>
      <p:sp>
        <p:nvSpPr>
          <p:cNvPr id="13" name="Content Placeholder 2">
            <a:extLst>
              <a:ext uri="{FF2B5EF4-FFF2-40B4-BE49-F238E27FC236}">
                <a16:creationId xmlns:a16="http://schemas.microsoft.com/office/drawing/2014/main" id="{7E0015B1-A4C7-795B-1720-BCA6B7716E4B}"/>
              </a:ext>
            </a:extLst>
          </p:cNvPr>
          <p:cNvSpPr>
            <a:spLocks noGrp="1"/>
          </p:cNvSpPr>
          <p:nvPr>
            <p:ph sz="half" idx="1"/>
          </p:nvPr>
        </p:nvSpPr>
        <p:spPr>
          <a:xfrm>
            <a:off x="620478" y="2070219"/>
            <a:ext cx="10972098" cy="427123"/>
          </a:xfrm>
        </p:spPr>
        <p:txBody>
          <a:bodyPr vert="horz" lIns="91440" tIns="45720" rIns="91440" bIns="45720" rtlCol="0" anchor="ctr">
            <a:noAutofit/>
          </a:bodyPr>
          <a:lstStyle/>
          <a:p>
            <a:pPr marL="0" indent="0">
              <a:buNone/>
            </a:pPr>
            <a:r>
              <a:rPr lang="en-US" sz="2000" b="1" dirty="0"/>
              <a:t>Q2: GEICO’s cost of equity if spun off (D/V = 50%, βD = 0.2) (re-lever):</a:t>
            </a:r>
          </a:p>
        </p:txBody>
      </p:sp>
      <p:sp>
        <p:nvSpPr>
          <p:cNvPr id="14" name="Content Placeholder 2">
            <a:extLst>
              <a:ext uri="{FF2B5EF4-FFF2-40B4-BE49-F238E27FC236}">
                <a16:creationId xmlns:a16="http://schemas.microsoft.com/office/drawing/2014/main" id="{9EC0D2B9-E486-E904-3155-985E1E16342B}"/>
              </a:ext>
            </a:extLst>
          </p:cNvPr>
          <p:cNvSpPr txBox="1">
            <a:spLocks/>
          </p:cNvSpPr>
          <p:nvPr/>
        </p:nvSpPr>
        <p:spPr>
          <a:xfrm>
            <a:off x="581192" y="3669514"/>
            <a:ext cx="10972098" cy="427123"/>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en-US" sz="2000" b="1" dirty="0"/>
              <a:t>Q3: Berkshire Hathaway's equity beta (re-lever):</a:t>
            </a:r>
          </a:p>
        </p:txBody>
      </p:sp>
      <p:pic>
        <p:nvPicPr>
          <p:cNvPr id="16" name="Picture 15">
            <a:extLst>
              <a:ext uri="{FF2B5EF4-FFF2-40B4-BE49-F238E27FC236}">
                <a16:creationId xmlns:a16="http://schemas.microsoft.com/office/drawing/2014/main" id="{22079D20-479E-D6BD-9475-E7D0C8EBED7C}"/>
              </a:ext>
            </a:extLst>
          </p:cNvPr>
          <p:cNvPicPr>
            <a:picLocks noChangeAspect="1"/>
          </p:cNvPicPr>
          <p:nvPr/>
        </p:nvPicPr>
        <p:blipFill>
          <a:blip r:embed="rId3"/>
          <a:stretch>
            <a:fillRect/>
          </a:stretch>
        </p:blipFill>
        <p:spPr>
          <a:xfrm>
            <a:off x="1066763" y="2427758"/>
            <a:ext cx="9713296" cy="1241756"/>
          </a:xfrm>
          <a:prstGeom prst="rect">
            <a:avLst/>
          </a:prstGeom>
        </p:spPr>
      </p:pic>
      <p:pic>
        <p:nvPicPr>
          <p:cNvPr id="18" name="Picture 17">
            <a:extLst>
              <a:ext uri="{FF2B5EF4-FFF2-40B4-BE49-F238E27FC236}">
                <a16:creationId xmlns:a16="http://schemas.microsoft.com/office/drawing/2014/main" id="{1375163F-7121-A32E-037F-3D43547FDB06}"/>
              </a:ext>
            </a:extLst>
          </p:cNvPr>
          <p:cNvPicPr>
            <a:picLocks noChangeAspect="1"/>
          </p:cNvPicPr>
          <p:nvPr/>
        </p:nvPicPr>
        <p:blipFill>
          <a:blip r:embed="rId4"/>
          <a:stretch>
            <a:fillRect/>
          </a:stretch>
        </p:blipFill>
        <p:spPr>
          <a:xfrm>
            <a:off x="1007030" y="4107637"/>
            <a:ext cx="9731692" cy="1664874"/>
          </a:xfrm>
          <a:prstGeom prst="rect">
            <a:avLst/>
          </a:prstGeom>
        </p:spPr>
      </p:pic>
      <p:sp>
        <p:nvSpPr>
          <p:cNvPr id="19" name="Shape 12">
            <a:extLst>
              <a:ext uri="{FF2B5EF4-FFF2-40B4-BE49-F238E27FC236}">
                <a16:creationId xmlns:a16="http://schemas.microsoft.com/office/drawing/2014/main" id="{6744DC82-39B4-B332-777F-D8C29AAFCB7D}"/>
              </a:ext>
            </a:extLst>
          </p:cNvPr>
          <p:cNvSpPr/>
          <p:nvPr/>
        </p:nvSpPr>
        <p:spPr>
          <a:xfrm>
            <a:off x="1066763" y="5906613"/>
            <a:ext cx="9491537" cy="731520"/>
          </a:xfrm>
          <a:prstGeom prst="rect">
            <a:avLst/>
          </a:prstGeom>
          <a:solidFill>
            <a:srgbClr val="5B2333"/>
          </a:solidFill>
          <a:ln/>
        </p:spPr>
        <p:txBody>
          <a:bodyPr/>
          <a:lstStyle/>
          <a:p>
            <a:pPr algn="ctr"/>
            <a:r>
              <a:rPr lang="en-US" dirty="0">
                <a:solidFill>
                  <a:srgbClr val="FFFFFF"/>
                </a:solidFill>
                <a:latin typeface="+mj-lt"/>
                <a:ea typeface="Calibri" pitchFamily="34" charset="-122"/>
                <a:cs typeface="Calibri" pitchFamily="34" charset="-120"/>
              </a:rPr>
              <a:t>Sense Check: The asset beta (0.81) is always less than the equity beta (1.22), because the asset beta measures only business risk while the equity beta measures both business and financial risk.</a:t>
            </a:r>
            <a:endParaRPr lang="en-US" dirty="0">
              <a:latin typeface="+mj-lt"/>
            </a:endParaRPr>
          </a:p>
        </p:txBody>
      </p:sp>
    </p:spTree>
    <p:extLst>
      <p:ext uri="{BB962C8B-B14F-4D97-AF65-F5344CB8AC3E}">
        <p14:creationId xmlns:p14="http://schemas.microsoft.com/office/powerpoint/2010/main" val="3790838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normAutofit/>
          </a:bodyPr>
          <a:lstStyle/>
          <a:p>
            <a:r>
              <a:rPr lang="en-US" dirty="0">
                <a:solidFill>
                  <a:srgbClr val="FFFFFF"/>
                </a:solidFill>
              </a:rPr>
              <a:t>Investment criteria</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4505325" y="2180496"/>
            <a:ext cx="7105481" cy="4045683"/>
          </a:xfrm>
        </p:spPr>
        <p:txBody>
          <a:bodyPr>
            <a:noAutofit/>
          </a:bodyPr>
          <a:lstStyle/>
          <a:p>
            <a:pPr>
              <a:lnSpc>
                <a:spcPct val="90000"/>
              </a:lnSpc>
            </a:pPr>
            <a:r>
              <a:rPr lang="en-US" sz="2000" dirty="0"/>
              <a:t>The Asset Cost of Capital</a:t>
            </a:r>
          </a:p>
          <a:p>
            <a:pPr>
              <a:lnSpc>
                <a:spcPct val="90000"/>
              </a:lnSpc>
            </a:pPr>
            <a:r>
              <a:rPr lang="en-US" sz="2000" dirty="0"/>
              <a:t>Types of Risk</a:t>
            </a:r>
          </a:p>
          <a:p>
            <a:pPr>
              <a:lnSpc>
                <a:spcPct val="90000"/>
              </a:lnSpc>
            </a:pPr>
            <a:r>
              <a:rPr lang="en-US" sz="2000" dirty="0"/>
              <a:t>How Financial Risk Affects the Cost of Equity</a:t>
            </a:r>
          </a:p>
          <a:p>
            <a:pPr>
              <a:lnSpc>
                <a:spcPct val="90000"/>
              </a:lnSpc>
            </a:pPr>
            <a:r>
              <a:rPr lang="en-US" sz="2000" dirty="0"/>
              <a:t>Project Costs of Capital</a:t>
            </a:r>
          </a:p>
          <a:p>
            <a:pPr>
              <a:lnSpc>
                <a:spcPct val="90000"/>
              </a:lnSpc>
            </a:pPr>
            <a:r>
              <a:rPr lang="en-US" sz="2000" dirty="0"/>
              <a:t>Comparable Companies Analysis</a:t>
            </a:r>
          </a:p>
          <a:p>
            <a:pPr>
              <a:lnSpc>
                <a:spcPct val="90000"/>
              </a:lnSpc>
            </a:pPr>
            <a:r>
              <a:rPr lang="en-US" sz="2000" dirty="0"/>
              <a:t>Analyzing Project Risk</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9870" r="44807" b="-2"/>
          <a:stretch/>
        </p:blipFill>
        <p:spPr>
          <a:xfrm>
            <a:off x="657225" y="2361056"/>
            <a:ext cx="3305175" cy="3649219"/>
          </a:xfrm>
          <a:prstGeom prst="rect">
            <a:avLst/>
          </a:prstGeom>
        </p:spPr>
      </p:pic>
    </p:spTree>
    <p:extLst>
      <p:ext uri="{BB962C8B-B14F-4D97-AF65-F5344CB8AC3E}">
        <p14:creationId xmlns:p14="http://schemas.microsoft.com/office/powerpoint/2010/main" val="20364838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99511-EB03-0EA8-E707-C6AB96E086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6E3DDA-5EA5-4F0A-CCC4-8B949A63129D}"/>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Analyzing Project Risk</a:t>
            </a:r>
          </a:p>
        </p:txBody>
      </p:sp>
      <p:sp>
        <p:nvSpPr>
          <p:cNvPr id="10" name="Content Placeholder 2">
            <a:extLst>
              <a:ext uri="{FF2B5EF4-FFF2-40B4-BE49-F238E27FC236}">
                <a16:creationId xmlns:a16="http://schemas.microsoft.com/office/drawing/2014/main" id="{B9155691-5053-2075-782E-98D61755C7FC}"/>
              </a:ext>
            </a:extLst>
          </p:cNvPr>
          <p:cNvSpPr>
            <a:spLocks noGrp="1"/>
          </p:cNvSpPr>
          <p:nvPr>
            <p:ph sz="half" idx="1"/>
          </p:nvPr>
        </p:nvSpPr>
        <p:spPr>
          <a:xfrm>
            <a:off x="286568" y="4035176"/>
            <a:ext cx="11362010" cy="713944"/>
          </a:xfrm>
        </p:spPr>
        <p:txBody>
          <a:bodyPr vert="horz" lIns="91440" tIns="45720" rIns="91440" bIns="45720" rtlCol="0" anchor="ctr">
            <a:noAutofit/>
          </a:bodyPr>
          <a:lstStyle/>
          <a:p>
            <a:r>
              <a:rPr lang="en-US" sz="2200" dirty="0"/>
              <a:t>How can you make informed judgments about costs of capital for projects or lines of business when you suspect that risk is not average, or for which there are no pure-play comparables?</a:t>
            </a:r>
          </a:p>
          <a:p>
            <a:pPr lvl="1"/>
            <a:r>
              <a:rPr lang="en-US" sz="2200" dirty="0"/>
              <a:t>Think about the determinants of asset betas</a:t>
            </a:r>
          </a:p>
          <a:p>
            <a:pPr lvl="2"/>
            <a:r>
              <a:rPr lang="en-US" sz="1800" dirty="0"/>
              <a:t>Think about what drives the project's systematic risk: cyclicality, operating leverage, and duration of cash flows.</a:t>
            </a:r>
          </a:p>
          <a:p>
            <a:pPr lvl="1"/>
            <a:r>
              <a:rPr lang="en-US" sz="2200" dirty="0"/>
              <a:t>Ignore diversifiable risk.</a:t>
            </a:r>
          </a:p>
          <a:p>
            <a:pPr lvl="2"/>
            <a:r>
              <a:rPr lang="en-US" sz="1800" dirty="0"/>
              <a:t>Diversifiable risk affects expected cash flows, not the discount rate. The cost of capital depends only on systematic risk.</a:t>
            </a:r>
          </a:p>
          <a:p>
            <a:pPr lvl="1"/>
            <a:r>
              <a:rPr lang="en-US" sz="2200" dirty="0"/>
              <a:t>Avoid fudge factors in discount rates</a:t>
            </a:r>
          </a:p>
          <a:p>
            <a:pPr lvl="2"/>
            <a:r>
              <a:rPr lang="en-US" sz="1800" dirty="0"/>
              <a:t>Don't add arbitrary fudge factors to the discount rate. Adjust expected cash-flow forecasts instead.</a:t>
            </a:r>
          </a:p>
        </p:txBody>
      </p:sp>
      <p:sp>
        <p:nvSpPr>
          <p:cNvPr id="4" name="Slide Number Placeholder 3">
            <a:extLst>
              <a:ext uri="{FF2B5EF4-FFF2-40B4-BE49-F238E27FC236}">
                <a16:creationId xmlns:a16="http://schemas.microsoft.com/office/drawing/2014/main" id="{F15829DF-2F1F-AC7A-6B9A-7B3411241E40}"/>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20</a:t>
            </a:fld>
            <a:endParaRPr lang="en-US" dirty="0"/>
          </a:p>
        </p:txBody>
      </p:sp>
    </p:spTree>
    <p:extLst>
      <p:ext uri="{BB962C8B-B14F-4D97-AF65-F5344CB8AC3E}">
        <p14:creationId xmlns:p14="http://schemas.microsoft.com/office/powerpoint/2010/main" val="33083364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344BB-21B3-BC0F-72DB-714F0340B9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75B202-E3FF-933A-BB3E-A5931B82FCA3}"/>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determinants of asset betas</a:t>
            </a:r>
          </a:p>
        </p:txBody>
      </p:sp>
      <p:sp>
        <p:nvSpPr>
          <p:cNvPr id="10" name="Content Placeholder 2">
            <a:extLst>
              <a:ext uri="{FF2B5EF4-FFF2-40B4-BE49-F238E27FC236}">
                <a16:creationId xmlns:a16="http://schemas.microsoft.com/office/drawing/2014/main" id="{2552AC5C-73F5-68A0-B5B5-A31EB474FB44}"/>
              </a:ext>
            </a:extLst>
          </p:cNvPr>
          <p:cNvSpPr>
            <a:spLocks noGrp="1"/>
          </p:cNvSpPr>
          <p:nvPr>
            <p:ph sz="half" idx="1"/>
          </p:nvPr>
        </p:nvSpPr>
        <p:spPr>
          <a:xfrm>
            <a:off x="414995" y="3994079"/>
            <a:ext cx="11362010" cy="713944"/>
          </a:xfrm>
        </p:spPr>
        <p:txBody>
          <a:bodyPr vert="horz" lIns="91440" tIns="45720" rIns="91440" bIns="45720" rtlCol="0" anchor="ctr">
            <a:noAutofit/>
          </a:bodyPr>
          <a:lstStyle/>
          <a:p>
            <a:r>
              <a:rPr lang="en-US" sz="2400" dirty="0"/>
              <a:t>One factor that affects the asset beta is the cyclicality of a project’s revenues.</a:t>
            </a:r>
          </a:p>
          <a:p>
            <a:pPr lvl="1"/>
            <a:r>
              <a:rPr lang="en-US" sz="2200" dirty="0"/>
              <a:t>Projects whose revenues are strongly dependent on the state of the business cycle tend to be high-beta firms. </a:t>
            </a:r>
          </a:p>
          <a:p>
            <a:pPr lvl="1"/>
            <a:r>
              <a:rPr lang="en-US" sz="2200" dirty="0"/>
              <a:t>Cyclical: airlines, luxury goods, travel, construction. Less cyclical: food, utilities, consumer staples.</a:t>
            </a:r>
          </a:p>
          <a:p>
            <a:r>
              <a:rPr lang="en-US" sz="2400" dirty="0"/>
              <a:t>Another factor is the operating leverage (ratio of fixed costs to variable costs).</a:t>
            </a:r>
          </a:p>
          <a:p>
            <a:pPr lvl="1"/>
            <a:r>
              <a:rPr lang="en-US" sz="2200" dirty="0"/>
              <a:t>Cash flow = Revenue – Fixed costs – Variable costs. </a:t>
            </a:r>
          </a:p>
          <a:p>
            <a:pPr lvl="1"/>
            <a:r>
              <a:rPr lang="en-US" sz="2200" dirty="0"/>
              <a:t>High fixed costs relative to variable costs means high operating leverage: large revenue changes translate into even larger cash flow changes, increasing beta.</a:t>
            </a:r>
          </a:p>
        </p:txBody>
      </p:sp>
      <p:sp>
        <p:nvSpPr>
          <p:cNvPr id="4" name="Slide Number Placeholder 3">
            <a:extLst>
              <a:ext uri="{FF2B5EF4-FFF2-40B4-BE49-F238E27FC236}">
                <a16:creationId xmlns:a16="http://schemas.microsoft.com/office/drawing/2014/main" id="{17CCB307-09A8-6692-2574-F5A417BAC7C8}"/>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21</a:t>
            </a:fld>
            <a:endParaRPr lang="en-US" dirty="0"/>
          </a:p>
        </p:txBody>
      </p:sp>
    </p:spTree>
    <p:extLst>
      <p:ext uri="{BB962C8B-B14F-4D97-AF65-F5344CB8AC3E}">
        <p14:creationId xmlns:p14="http://schemas.microsoft.com/office/powerpoint/2010/main" val="3084910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06646-D48C-659C-02AE-FE916AD90B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1C768F-5826-3757-0897-FC9C033EB7C5}"/>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determinants of asset betas</a:t>
            </a:r>
          </a:p>
        </p:txBody>
      </p:sp>
      <p:sp>
        <p:nvSpPr>
          <p:cNvPr id="10" name="Content Placeholder 2">
            <a:extLst>
              <a:ext uri="{FF2B5EF4-FFF2-40B4-BE49-F238E27FC236}">
                <a16:creationId xmlns:a16="http://schemas.microsoft.com/office/drawing/2014/main" id="{39B53F04-3A1F-F8EC-7F7E-3A968FC8B6F1}"/>
              </a:ext>
            </a:extLst>
          </p:cNvPr>
          <p:cNvSpPr>
            <a:spLocks noGrp="1"/>
          </p:cNvSpPr>
          <p:nvPr>
            <p:ph sz="half" idx="1"/>
          </p:nvPr>
        </p:nvSpPr>
        <p:spPr>
          <a:xfrm>
            <a:off x="507462" y="3220465"/>
            <a:ext cx="11362010" cy="713944"/>
          </a:xfrm>
        </p:spPr>
        <p:txBody>
          <a:bodyPr vert="horz" lIns="91440" tIns="45720" rIns="91440" bIns="45720" rtlCol="0" anchor="ctr">
            <a:noAutofit/>
          </a:bodyPr>
          <a:lstStyle/>
          <a:p>
            <a:r>
              <a:rPr lang="en-US" sz="2400" dirty="0"/>
              <a:t>A final factor is the discount rate risk.</a:t>
            </a:r>
          </a:p>
          <a:p>
            <a:pPr lvl="1"/>
            <a:r>
              <a:rPr lang="en-US" sz="2200" dirty="0"/>
              <a:t>Long-term cash flows are more exposed to shifts in discount rates (similar to long-duration bonds). </a:t>
            </a:r>
          </a:p>
          <a:p>
            <a:pPr lvl="1"/>
            <a:r>
              <a:rPr lang="en-US" sz="2200" dirty="0"/>
              <a:t>A project with very long-term cash flows will have a high beta even without high operating leverage or cyclicality.</a:t>
            </a:r>
          </a:p>
        </p:txBody>
      </p:sp>
      <p:sp>
        <p:nvSpPr>
          <p:cNvPr id="4" name="Slide Number Placeholder 3">
            <a:extLst>
              <a:ext uri="{FF2B5EF4-FFF2-40B4-BE49-F238E27FC236}">
                <a16:creationId xmlns:a16="http://schemas.microsoft.com/office/drawing/2014/main" id="{B1BCEFE7-B4A0-C4F5-2F06-E110065FBE87}"/>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22</a:t>
            </a:fld>
            <a:endParaRPr lang="en-US" dirty="0"/>
          </a:p>
        </p:txBody>
      </p:sp>
    </p:spTree>
    <p:extLst>
      <p:ext uri="{BB962C8B-B14F-4D97-AF65-F5344CB8AC3E}">
        <p14:creationId xmlns:p14="http://schemas.microsoft.com/office/powerpoint/2010/main" val="37265153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285F5-9B6E-B5A9-3C83-4307508175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D4D672-A5B1-20C1-707D-D7F3CCC14571}"/>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Ignore diversifiable risk</a:t>
            </a:r>
          </a:p>
        </p:txBody>
      </p:sp>
      <p:sp>
        <p:nvSpPr>
          <p:cNvPr id="10" name="Content Placeholder 2">
            <a:extLst>
              <a:ext uri="{FF2B5EF4-FFF2-40B4-BE49-F238E27FC236}">
                <a16:creationId xmlns:a16="http://schemas.microsoft.com/office/drawing/2014/main" id="{77BE941C-7C37-709B-D14E-7FCFD2920C18}"/>
              </a:ext>
            </a:extLst>
          </p:cNvPr>
          <p:cNvSpPr>
            <a:spLocks noGrp="1"/>
          </p:cNvSpPr>
          <p:nvPr>
            <p:ph sz="half" idx="1"/>
          </p:nvPr>
        </p:nvSpPr>
        <p:spPr>
          <a:xfrm>
            <a:off x="414995" y="3872874"/>
            <a:ext cx="11362010" cy="713944"/>
          </a:xfrm>
        </p:spPr>
        <p:txBody>
          <a:bodyPr vert="horz" lIns="91440" tIns="45720" rIns="91440" bIns="45720" rtlCol="0" anchor="ctr">
            <a:noAutofit/>
          </a:bodyPr>
          <a:lstStyle/>
          <a:p>
            <a:r>
              <a:rPr lang="en-US" sz="2400" dirty="0"/>
              <a:t>In everyday usage, “risk” simply means “bad outcome.” But diversifiable risk should not affect the discount rate.</a:t>
            </a:r>
          </a:p>
          <a:p>
            <a:r>
              <a:rPr lang="en-US" sz="2400" dirty="0"/>
              <a:t>Examples of diversifiable risks:</a:t>
            </a:r>
          </a:p>
          <a:p>
            <a:pPr lvl="1"/>
            <a:r>
              <a:rPr lang="en-US" sz="2200" dirty="0"/>
              <a:t>Risk of a dry hole (oil exploration), drug side effects, technology failure, satellite damage by space debris.</a:t>
            </a:r>
          </a:p>
          <a:p>
            <a:pPr lvl="1"/>
            <a:r>
              <a:rPr lang="en-US" sz="2200" dirty="0"/>
              <a:t>These are no more likely in a recession than a boom, so they are diversifiable.</a:t>
            </a:r>
          </a:p>
          <a:p>
            <a:r>
              <a:rPr lang="en-US" sz="2400" dirty="0"/>
              <a:t>Diversifiable risk should not affect the discount rate.</a:t>
            </a:r>
          </a:p>
          <a:p>
            <a:pPr lvl="1"/>
            <a:r>
              <a:rPr lang="en-US" sz="2200" dirty="0"/>
              <a:t>But this risk will affect the cash flows.</a:t>
            </a:r>
          </a:p>
          <a:p>
            <a:pPr lvl="1"/>
            <a:r>
              <a:rPr lang="en-US" sz="2200" dirty="0"/>
              <a:t>The expected cash flow from a project needs to take into account the risk of bad outcomes.</a:t>
            </a:r>
          </a:p>
        </p:txBody>
      </p:sp>
      <p:sp>
        <p:nvSpPr>
          <p:cNvPr id="4" name="Slide Number Placeholder 3">
            <a:extLst>
              <a:ext uri="{FF2B5EF4-FFF2-40B4-BE49-F238E27FC236}">
                <a16:creationId xmlns:a16="http://schemas.microsoft.com/office/drawing/2014/main" id="{F05224F2-FA96-D2DA-4FFC-6714E2FC305E}"/>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23</a:t>
            </a:fld>
            <a:endParaRPr lang="en-US" dirty="0"/>
          </a:p>
        </p:txBody>
      </p:sp>
    </p:spTree>
    <p:extLst>
      <p:ext uri="{BB962C8B-B14F-4D97-AF65-F5344CB8AC3E}">
        <p14:creationId xmlns:p14="http://schemas.microsoft.com/office/powerpoint/2010/main" val="8359983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D0185-1876-1AB2-1ECC-4893CF9BA3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F03301-5DC7-5F67-0CA5-9DD704458464}"/>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Ignore diversifiable risk</a:t>
            </a:r>
          </a:p>
        </p:txBody>
      </p:sp>
      <p:sp>
        <p:nvSpPr>
          <p:cNvPr id="4" name="Slide Number Placeholder 3">
            <a:extLst>
              <a:ext uri="{FF2B5EF4-FFF2-40B4-BE49-F238E27FC236}">
                <a16:creationId xmlns:a16="http://schemas.microsoft.com/office/drawing/2014/main" id="{27471C8D-FC4C-436B-62BF-7AF8D4B3126D}"/>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24</a:t>
            </a:fld>
            <a:endParaRPr lang="en-US" dirty="0"/>
          </a:p>
        </p:txBody>
      </p:sp>
      <p:pic>
        <p:nvPicPr>
          <p:cNvPr id="7" name="Picture 6">
            <a:extLst>
              <a:ext uri="{FF2B5EF4-FFF2-40B4-BE49-F238E27FC236}">
                <a16:creationId xmlns:a16="http://schemas.microsoft.com/office/drawing/2014/main" id="{A67169A5-8B9D-6804-8862-E8E199A67783}"/>
              </a:ext>
            </a:extLst>
          </p:cNvPr>
          <p:cNvPicPr>
            <a:picLocks noChangeAspect="1"/>
          </p:cNvPicPr>
          <p:nvPr/>
        </p:nvPicPr>
        <p:blipFill>
          <a:blip r:embed="rId3"/>
          <a:stretch>
            <a:fillRect/>
          </a:stretch>
        </p:blipFill>
        <p:spPr>
          <a:xfrm>
            <a:off x="581192" y="2581992"/>
            <a:ext cx="11191957" cy="2952772"/>
          </a:xfrm>
          <a:prstGeom prst="rect">
            <a:avLst/>
          </a:prstGeom>
        </p:spPr>
      </p:pic>
    </p:spTree>
    <p:extLst>
      <p:ext uri="{BB962C8B-B14F-4D97-AF65-F5344CB8AC3E}">
        <p14:creationId xmlns:p14="http://schemas.microsoft.com/office/powerpoint/2010/main" val="38237642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F67C8-218E-26BF-0EC9-0EC26CD641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F7C863-5EB6-9D12-A01A-8D8273D1FE30}"/>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Avoiding fudge factors in discount rates</a:t>
            </a:r>
          </a:p>
        </p:txBody>
      </p:sp>
      <p:sp>
        <p:nvSpPr>
          <p:cNvPr id="10" name="Content Placeholder 2">
            <a:extLst>
              <a:ext uri="{FF2B5EF4-FFF2-40B4-BE49-F238E27FC236}">
                <a16:creationId xmlns:a16="http://schemas.microsoft.com/office/drawing/2014/main" id="{D7D417D1-B9AB-0A87-D997-D59B5973EA46}"/>
              </a:ext>
            </a:extLst>
          </p:cNvPr>
          <p:cNvSpPr>
            <a:spLocks noGrp="1"/>
          </p:cNvSpPr>
          <p:nvPr>
            <p:ph sz="half" idx="1"/>
          </p:nvPr>
        </p:nvSpPr>
        <p:spPr>
          <a:xfrm>
            <a:off x="492051" y="3876067"/>
            <a:ext cx="11362010" cy="713944"/>
          </a:xfrm>
        </p:spPr>
        <p:txBody>
          <a:bodyPr vert="horz" lIns="91440" tIns="45720" rIns="91440" bIns="45720" rtlCol="0" anchor="ctr">
            <a:noAutofit/>
          </a:bodyPr>
          <a:lstStyle/>
          <a:p>
            <a:r>
              <a:rPr lang="en-US" sz="2000" dirty="0"/>
              <a:t>Fudging the discount rate is tempting because it’s simple—but it’s completely arbitrary.</a:t>
            </a:r>
          </a:p>
          <a:p>
            <a:r>
              <a:rPr lang="en-US" sz="2000" dirty="0"/>
              <a:t>Downside risk should always be incorporated by reducing expected cash flows, not by adding fudge factors into the discount rate. </a:t>
            </a:r>
          </a:p>
          <a:p>
            <a:r>
              <a:rPr lang="en-US" sz="2000" dirty="0"/>
              <a:t>In the aforementioned example:</a:t>
            </a:r>
          </a:p>
          <a:p>
            <a:pPr lvl="1"/>
            <a:r>
              <a:rPr lang="en-US" sz="2000" dirty="0"/>
              <a:t>To get the correct value of $9M for Airline B, you'd need to add exactly 1.11% to the discount rate (from 10% to 11.11%). This precision is impossible to guess.</a:t>
            </a:r>
          </a:p>
          <a:p>
            <a:pPr lvl="1"/>
            <a:r>
              <a:rPr lang="en-US" sz="2000" dirty="0"/>
              <a:t>Increasing the discount rate by 10 percentage points gives $1M/20% = $5M (far too low).</a:t>
            </a:r>
          </a:p>
          <a:p>
            <a:pPr lvl="1"/>
            <a:r>
              <a:rPr lang="en-US" sz="2000" dirty="0"/>
              <a:t>Increasing by 10 percent gives $1M/11% = $9.09M (slightly too high).</a:t>
            </a:r>
          </a:p>
          <a:p>
            <a:r>
              <a:rPr lang="en-US" sz="2000" dirty="0"/>
              <a:t>ESG risks: surveys show that firms commonly adjust discount rates for ESG factors. But many ESG risks are company-specific (diversifiable) and should affect expected cash flows, not the cost of capital.</a:t>
            </a:r>
          </a:p>
        </p:txBody>
      </p:sp>
      <p:sp>
        <p:nvSpPr>
          <p:cNvPr id="4" name="Slide Number Placeholder 3">
            <a:extLst>
              <a:ext uri="{FF2B5EF4-FFF2-40B4-BE49-F238E27FC236}">
                <a16:creationId xmlns:a16="http://schemas.microsoft.com/office/drawing/2014/main" id="{4EC1B97C-C58F-0BBD-D0A2-A4E254DC9930}"/>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25</a:t>
            </a:fld>
            <a:endParaRPr lang="en-US" dirty="0"/>
          </a:p>
        </p:txBody>
      </p:sp>
    </p:spTree>
    <p:extLst>
      <p:ext uri="{BB962C8B-B14F-4D97-AF65-F5344CB8AC3E}">
        <p14:creationId xmlns:p14="http://schemas.microsoft.com/office/powerpoint/2010/main" val="26098212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Q&amp;A</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5" cy="4458843"/>
          </a:xfrm>
        </p:spPr>
        <p:txBody>
          <a:bodyPr>
            <a:normAutofit/>
          </a:bodyPr>
          <a:lstStyle/>
          <a:p>
            <a:r>
              <a:rPr lang="en-US" dirty="0"/>
              <a:t>See you guys on Thurs.</a:t>
            </a:r>
            <a:endParaRPr lang="en-US" b="1" i="1" dirty="0"/>
          </a:p>
          <a:p>
            <a:pPr marL="324000" lvl="1" indent="0">
              <a:buNone/>
            </a:pP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26</a:t>
            </a:fld>
            <a:endParaRPr lang="en-US" dirty="0"/>
          </a:p>
        </p:txBody>
      </p:sp>
    </p:spTree>
    <p:extLst>
      <p:ext uri="{BB962C8B-B14F-4D97-AF65-F5344CB8AC3E}">
        <p14:creationId xmlns:p14="http://schemas.microsoft.com/office/powerpoint/2010/main" val="26055805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92340-43D0-7EA3-F5F4-1E372B1B7F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D473F1-167F-4B64-6522-042C12969DF2}"/>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The asset cost of capital</a:t>
            </a:r>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318D8244-E906-B617-D242-011A92E409A7}"/>
                  </a:ext>
                </a:extLst>
              </p:cNvPr>
              <p:cNvSpPr>
                <a:spLocks noGrp="1"/>
              </p:cNvSpPr>
              <p:nvPr>
                <p:ph sz="half" idx="1"/>
              </p:nvPr>
            </p:nvSpPr>
            <p:spPr>
              <a:xfrm>
                <a:off x="344184" y="2039590"/>
                <a:ext cx="11362010" cy="4545507"/>
              </a:xfrm>
            </p:spPr>
            <p:txBody>
              <a:bodyPr vert="horz" lIns="91440" tIns="45720" rIns="91440" bIns="45720" rtlCol="0" anchor="ctr">
                <a:noAutofit/>
              </a:bodyPr>
              <a:lstStyle/>
              <a:p>
                <a:r>
                  <a:rPr lang="en-US" sz="2400" dirty="0"/>
                  <a:t>The </a:t>
                </a:r>
                <a:r>
                  <a:rPr lang="en-US" sz="2400" b="1" dirty="0"/>
                  <a:t>asset cost of capital</a:t>
                </a:r>
                <a:r>
                  <a:rPr lang="en-US" sz="2400" dirty="0"/>
                  <a:t>, denoted </a:t>
                </a:r>
                <a14:m>
                  <m:oMath xmlns:m="http://schemas.openxmlformats.org/officeDocument/2006/math">
                    <m:sSub>
                      <m:sSubPr>
                        <m:ctrlPr>
                          <a:rPr lang="en-US" sz="2400" i="1" dirty="0" smtClean="0">
                            <a:latin typeface="Cambria Math" panose="02040503050406030204" pitchFamily="18" charset="0"/>
                          </a:rPr>
                        </m:ctrlPr>
                      </m:sSubPr>
                      <m:e>
                        <m:r>
                          <a:rPr lang="en-US" sz="2400" i="1" dirty="0" err="1" smtClean="0">
                            <a:latin typeface="Cambria Math" panose="02040503050406030204" pitchFamily="18" charset="0"/>
                          </a:rPr>
                          <m:t>𝑟</m:t>
                        </m:r>
                      </m:e>
                      <m:sub>
                        <m:r>
                          <a:rPr lang="en-US" sz="2400" i="1" dirty="0" err="1" smtClean="0">
                            <a:latin typeface="Cambria Math" panose="02040503050406030204" pitchFamily="18" charset="0"/>
                          </a:rPr>
                          <m:t>𝐴</m:t>
                        </m:r>
                      </m:sub>
                    </m:sSub>
                  </m:oMath>
                </a14:m>
                <a:r>
                  <a:rPr lang="en-US" sz="2400" dirty="0"/>
                  <a:t>, is the </a:t>
                </a:r>
                <a:r>
                  <a:rPr lang="en-US" sz="2400" b="1" dirty="0"/>
                  <a:t>cost of capital </a:t>
                </a:r>
                <a:r>
                  <a:rPr lang="en-US" sz="2400" dirty="0"/>
                  <a:t>for an investment in all the firm's assets.</a:t>
                </a:r>
              </a:p>
              <a:p>
                <a:r>
                  <a:rPr lang="en-US" sz="2400" dirty="0"/>
                  <a:t>It is the </a:t>
                </a:r>
                <a:r>
                  <a:rPr lang="en-US" sz="2400" b="1" dirty="0"/>
                  <a:t>expected return </a:t>
                </a:r>
                <a:r>
                  <a:rPr lang="en-US" sz="2400" dirty="0"/>
                  <a:t>to an investor who owns all of the firm’s assets and bears the risk associated with doing so.</a:t>
                </a:r>
              </a:p>
              <a:p>
                <a:pPr lvl="1"/>
                <a:r>
                  <a:rPr lang="en-US" sz="2200" dirty="0"/>
                  <a:t>NB: Expected Return (</a:t>
                </a:r>
                <a14:m>
                  <m:oMath xmlns:m="http://schemas.openxmlformats.org/officeDocument/2006/math">
                    <m:sSub>
                      <m:sSubPr>
                        <m:ctrlPr>
                          <a:rPr lang="en-US" sz="2200" i="1" dirty="0" smtClean="0">
                            <a:latin typeface="Cambria Math" panose="02040503050406030204" pitchFamily="18" charset="0"/>
                          </a:rPr>
                        </m:ctrlPr>
                      </m:sSubPr>
                      <m:e>
                        <m:r>
                          <a:rPr lang="en-US" sz="2200" i="1" dirty="0" err="1">
                            <a:latin typeface="Cambria Math" panose="02040503050406030204" pitchFamily="18" charset="0"/>
                          </a:rPr>
                          <m:t>𝑟</m:t>
                        </m:r>
                      </m:e>
                      <m:sub>
                        <m:r>
                          <a:rPr lang="en-US" sz="2200" i="1" dirty="0" err="1">
                            <a:latin typeface="Cambria Math" panose="02040503050406030204" pitchFamily="18" charset="0"/>
                          </a:rPr>
                          <m:t>𝐴</m:t>
                        </m:r>
                      </m:sub>
                    </m:sSub>
                  </m:oMath>
                </a14:m>
                <a:r>
                  <a:rPr lang="en-US" sz="2200" dirty="0"/>
                  <a:t>) is the </a:t>
                </a:r>
                <a:r>
                  <a:rPr lang="en-US" sz="2200" b="1" dirty="0"/>
                  <a:t>market-determined</a:t>
                </a:r>
                <a:r>
                  <a:rPr lang="en-US" sz="2200" dirty="0"/>
                  <a:t> benchmark (the external hurdle investors set based on risk), while Cash Flows are the project-specific output (the internal payoff generated by the firm's actual performance).</a:t>
                </a:r>
              </a:p>
            </p:txBody>
          </p:sp>
        </mc:Choice>
        <mc:Fallback xmlns="">
          <p:sp>
            <p:nvSpPr>
              <p:cNvPr id="10" name="Content Placeholder 2">
                <a:extLst>
                  <a:ext uri="{FF2B5EF4-FFF2-40B4-BE49-F238E27FC236}">
                    <a16:creationId xmlns:a16="http://schemas.microsoft.com/office/drawing/2014/main" id="{318D8244-E906-B617-D242-011A92E409A7}"/>
                  </a:ext>
                </a:extLst>
              </p:cNvPr>
              <p:cNvSpPr>
                <a:spLocks noGrp="1" noRot="1" noChangeAspect="1" noMove="1" noResize="1" noEditPoints="1" noAdjustHandles="1" noChangeArrowheads="1" noChangeShapeType="1" noTextEdit="1"/>
              </p:cNvSpPr>
              <p:nvPr>
                <p:ph sz="half" idx="1"/>
              </p:nvPr>
            </p:nvSpPr>
            <p:spPr>
              <a:xfrm>
                <a:off x="344184" y="2039590"/>
                <a:ext cx="11362010" cy="4545507"/>
              </a:xfrm>
              <a:blipFill>
                <a:blip r:embed="rId3"/>
                <a:stretch>
                  <a:fillRect l="-536"/>
                </a:stretch>
              </a:blipFill>
            </p:spPr>
            <p:txBody>
              <a:bodyPr/>
              <a:lstStyle/>
              <a:p>
                <a:r>
                  <a:rPr lang="en-SG">
                    <a:noFill/>
                  </a:rPr>
                  <a:t> </a:t>
                </a:r>
              </a:p>
            </p:txBody>
          </p:sp>
        </mc:Fallback>
      </mc:AlternateContent>
      <p:sp>
        <p:nvSpPr>
          <p:cNvPr id="4" name="Slide Number Placeholder 3">
            <a:extLst>
              <a:ext uri="{FF2B5EF4-FFF2-40B4-BE49-F238E27FC236}">
                <a16:creationId xmlns:a16="http://schemas.microsoft.com/office/drawing/2014/main" id="{0651E3D6-13B9-C827-FC23-FDBA06354CCE}"/>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3</a:t>
            </a:fld>
            <a:endParaRPr lang="en-US" dirty="0"/>
          </a:p>
        </p:txBody>
      </p:sp>
    </p:spTree>
    <p:extLst>
      <p:ext uri="{BB962C8B-B14F-4D97-AF65-F5344CB8AC3E}">
        <p14:creationId xmlns:p14="http://schemas.microsoft.com/office/powerpoint/2010/main" val="2060654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945E7-B93D-150B-277C-D1D8819441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050089-BD89-410D-0F54-48E064F05EAA}"/>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The asset cost of capital</a:t>
            </a:r>
          </a:p>
        </p:txBody>
      </p:sp>
      <mc:AlternateContent xmlns:mc="http://schemas.openxmlformats.org/markup-compatibility/2006">
        <mc:Choice xmlns:a14="http://schemas.microsoft.com/office/drawing/2010/main" Requires="a14">
          <p:sp>
            <p:nvSpPr>
              <p:cNvPr id="10" name="Content Placeholder 2">
                <a:extLst>
                  <a:ext uri="{FF2B5EF4-FFF2-40B4-BE49-F238E27FC236}">
                    <a16:creationId xmlns:a16="http://schemas.microsoft.com/office/drawing/2014/main" id="{2D0DC156-3ECD-1257-50D1-F4B15201ECF9}"/>
                  </a:ext>
                </a:extLst>
              </p:cNvPr>
              <p:cNvSpPr>
                <a:spLocks noGrp="1"/>
              </p:cNvSpPr>
              <p:nvPr>
                <p:ph sz="half" idx="1"/>
              </p:nvPr>
            </p:nvSpPr>
            <p:spPr>
              <a:xfrm>
                <a:off x="344184" y="2039590"/>
                <a:ext cx="11362010" cy="4545507"/>
              </a:xfrm>
            </p:spPr>
            <p:txBody>
              <a:bodyPr vert="horz" lIns="91440" tIns="45720" rIns="91440" bIns="45720" rtlCol="0" anchor="ctr">
                <a:noAutofit/>
              </a:bodyPr>
              <a:lstStyle/>
              <a:p>
                <a:r>
                  <a:rPr lang="en-US" sz="2400" dirty="0"/>
                  <a:t>The asset cost of capital is the </a:t>
                </a:r>
                <a:r>
                  <a:rPr lang="en-US" sz="2400" b="1" dirty="0"/>
                  <a:t>correct discount rate for the company as a whole</a:t>
                </a:r>
                <a:r>
                  <a:rPr lang="en-US" sz="2400" dirty="0"/>
                  <a:t>, and also </a:t>
                </a:r>
                <a:r>
                  <a:rPr lang="en-US" sz="2400" b="1" dirty="0"/>
                  <a:t>for any project with the same risk as the company</a:t>
                </a:r>
                <a:r>
                  <a:rPr lang="en-US" sz="2400" dirty="0"/>
                  <a:t>.</a:t>
                </a:r>
              </a:p>
              <a:p>
                <a:r>
                  <a:rPr lang="en-US" sz="2400" dirty="0"/>
                  <a:t>Two approaches to calculating </a:t>
                </a:r>
                <a14:m>
                  <m:oMath xmlns:m="http://schemas.openxmlformats.org/officeDocument/2006/math">
                    <m:sSub>
                      <m:sSubPr>
                        <m:ctrlPr>
                          <a:rPr lang="en-US" sz="2400" i="1" dirty="0">
                            <a:latin typeface="Cambria Math" panose="02040503050406030204" pitchFamily="18" charset="0"/>
                          </a:rPr>
                        </m:ctrlPr>
                      </m:sSubPr>
                      <m:e>
                        <m:r>
                          <a:rPr lang="en-US" sz="2400" i="1" dirty="0" err="1">
                            <a:latin typeface="Cambria Math" panose="02040503050406030204" pitchFamily="18" charset="0"/>
                          </a:rPr>
                          <m:t>𝑟</m:t>
                        </m:r>
                      </m:e>
                      <m:sub>
                        <m:r>
                          <a:rPr lang="en-US" sz="2400" i="1" dirty="0" err="1">
                            <a:latin typeface="Cambria Math" panose="02040503050406030204" pitchFamily="18" charset="0"/>
                          </a:rPr>
                          <m:t>𝐴</m:t>
                        </m:r>
                      </m:sub>
                    </m:sSub>
                    <m:r>
                      <a:rPr lang="en-US" sz="2400" i="1" dirty="0" err="1">
                        <a:latin typeface="Cambria Math" panose="02040503050406030204" pitchFamily="18" charset="0"/>
                      </a:rPr>
                      <m:t> </m:t>
                    </m:r>
                  </m:oMath>
                </a14:m>
                <a:r>
                  <a:rPr lang="en-US" sz="2400" dirty="0"/>
                  <a:t>: </a:t>
                </a:r>
              </a:p>
              <a:p>
                <a:pPr marL="666900" lvl="1" indent="-342900">
                  <a:buFont typeface="+mj-lt"/>
                  <a:buAutoNum type="arabicPeriod"/>
                </a:pPr>
                <a:r>
                  <a:rPr lang="en-US" sz="2400" dirty="0"/>
                  <a:t>Using the cost of debt and equity, or </a:t>
                </a:r>
              </a:p>
              <a:p>
                <a:pPr marL="666900" lvl="1" indent="-342900">
                  <a:buFont typeface="+mj-lt"/>
                  <a:buAutoNum type="arabicPeriod"/>
                </a:pPr>
                <a:r>
                  <a:rPr lang="en-US" sz="2400" dirty="0"/>
                  <a:t>Using the asset beta with the CAPM.</a:t>
                </a:r>
              </a:p>
              <a:p>
                <a:r>
                  <a:rPr lang="en-US" sz="2400" dirty="0"/>
                  <a:t>Both methods are mathematically identical because Asset Beta is just the weighted average of the Debt and Equity betas.</a:t>
                </a:r>
              </a:p>
            </p:txBody>
          </p:sp>
        </mc:Choice>
        <mc:Fallback>
          <p:sp>
            <p:nvSpPr>
              <p:cNvPr id="10" name="Content Placeholder 2">
                <a:extLst>
                  <a:ext uri="{FF2B5EF4-FFF2-40B4-BE49-F238E27FC236}">
                    <a16:creationId xmlns:a16="http://schemas.microsoft.com/office/drawing/2014/main" id="{2D0DC156-3ECD-1257-50D1-F4B15201ECF9}"/>
                  </a:ext>
                </a:extLst>
              </p:cNvPr>
              <p:cNvSpPr>
                <a:spLocks noGrp="1" noRot="1" noChangeAspect="1" noMove="1" noResize="1" noEditPoints="1" noAdjustHandles="1" noChangeArrowheads="1" noChangeShapeType="1" noTextEdit="1"/>
              </p:cNvSpPr>
              <p:nvPr>
                <p:ph sz="half" idx="1"/>
              </p:nvPr>
            </p:nvSpPr>
            <p:spPr>
              <a:xfrm>
                <a:off x="344184" y="2039590"/>
                <a:ext cx="11362010" cy="4545507"/>
              </a:xfrm>
              <a:blipFill>
                <a:blip r:embed="rId3"/>
                <a:stretch>
                  <a:fillRect l="-536" r="-1180"/>
                </a:stretch>
              </a:blipFill>
            </p:spPr>
            <p:txBody>
              <a:bodyPr/>
              <a:lstStyle/>
              <a:p>
                <a:r>
                  <a:rPr lang="en-SG">
                    <a:noFill/>
                  </a:rPr>
                  <a:t> </a:t>
                </a:r>
              </a:p>
            </p:txBody>
          </p:sp>
        </mc:Fallback>
      </mc:AlternateContent>
      <p:sp>
        <p:nvSpPr>
          <p:cNvPr id="4" name="Slide Number Placeholder 3">
            <a:extLst>
              <a:ext uri="{FF2B5EF4-FFF2-40B4-BE49-F238E27FC236}">
                <a16:creationId xmlns:a16="http://schemas.microsoft.com/office/drawing/2014/main" id="{87D2B636-1893-F4AA-3267-3EAAABCA232B}"/>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4</a:t>
            </a:fld>
            <a:endParaRPr lang="en-US" dirty="0"/>
          </a:p>
        </p:txBody>
      </p:sp>
    </p:spTree>
    <p:extLst>
      <p:ext uri="{BB962C8B-B14F-4D97-AF65-F5344CB8AC3E}">
        <p14:creationId xmlns:p14="http://schemas.microsoft.com/office/powerpoint/2010/main" val="20764038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501E4-BF7A-C1EC-5285-36E4FC15CA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A46977-3221-F737-80AD-106854E18469}"/>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The asset cost of capital</a:t>
            </a:r>
          </a:p>
        </p:txBody>
      </p:sp>
      <p:sp>
        <p:nvSpPr>
          <p:cNvPr id="10" name="Content Placeholder 2">
            <a:extLst>
              <a:ext uri="{FF2B5EF4-FFF2-40B4-BE49-F238E27FC236}">
                <a16:creationId xmlns:a16="http://schemas.microsoft.com/office/drawing/2014/main" id="{C57F77D6-F17F-EA34-116A-920830B480F2}"/>
              </a:ext>
            </a:extLst>
          </p:cNvPr>
          <p:cNvSpPr>
            <a:spLocks noGrp="1"/>
          </p:cNvSpPr>
          <p:nvPr>
            <p:ph sz="half" idx="1"/>
          </p:nvPr>
        </p:nvSpPr>
        <p:spPr>
          <a:xfrm>
            <a:off x="344183" y="2167233"/>
            <a:ext cx="11362010" cy="569459"/>
          </a:xfrm>
        </p:spPr>
        <p:txBody>
          <a:bodyPr vert="horz" lIns="91440" tIns="45720" rIns="91440" bIns="45720" rtlCol="0" anchor="ctr">
            <a:noAutofit/>
          </a:bodyPr>
          <a:lstStyle/>
          <a:p>
            <a:r>
              <a:rPr lang="en-US" sz="2200" dirty="0"/>
              <a:t>The equation for the asset cost of capital is:</a:t>
            </a:r>
          </a:p>
        </p:txBody>
      </p:sp>
      <p:sp>
        <p:nvSpPr>
          <p:cNvPr id="4" name="Slide Number Placeholder 3">
            <a:extLst>
              <a:ext uri="{FF2B5EF4-FFF2-40B4-BE49-F238E27FC236}">
                <a16:creationId xmlns:a16="http://schemas.microsoft.com/office/drawing/2014/main" id="{FDD55DBC-AD96-EE48-5011-16731C1492F3}"/>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5</a:t>
            </a:fld>
            <a:endParaRPr lang="en-US" dirty="0"/>
          </a:p>
        </p:txBody>
      </p:sp>
      <p:graphicFrame>
        <p:nvGraphicFramePr>
          <p:cNvPr id="3" name="Object 2">
            <a:extLst>
              <a:ext uri="{FF2B5EF4-FFF2-40B4-BE49-F238E27FC236}">
                <a16:creationId xmlns:a16="http://schemas.microsoft.com/office/drawing/2014/main" id="{232AA5C6-1AB0-A07C-6ECA-E3FF9ADBD9E6}"/>
              </a:ext>
            </a:extLst>
          </p:cNvPr>
          <p:cNvGraphicFramePr>
            <a:graphicFrameLocks noChangeAspect="1"/>
          </p:cNvGraphicFramePr>
          <p:nvPr>
            <p:extLst>
              <p:ext uri="{D42A27DB-BD31-4B8C-83A1-F6EECF244321}">
                <p14:modId xmlns:p14="http://schemas.microsoft.com/office/powerpoint/2010/main" val="1938623038"/>
              </p:ext>
            </p:extLst>
          </p:nvPr>
        </p:nvGraphicFramePr>
        <p:xfrm>
          <a:off x="4852636" y="2736692"/>
          <a:ext cx="2345103" cy="908720"/>
        </p:xfrm>
        <a:graphic>
          <a:graphicData uri="http://schemas.openxmlformats.org/presentationml/2006/ole">
            <mc:AlternateContent xmlns:mc="http://schemas.openxmlformats.org/markup-compatibility/2006">
              <mc:Choice xmlns:v="urn:schemas-microsoft-com:vml" Requires="v">
                <p:oleObj name="Equation" r:id="rId3" imgW="1015920" imgH="393480" progId="Equation.DSMT4">
                  <p:embed/>
                </p:oleObj>
              </mc:Choice>
              <mc:Fallback>
                <p:oleObj name="Equation" r:id="rId3" imgW="1015920" imgH="393480" progId="Equation.DSMT4">
                  <p:embed/>
                  <p:pic>
                    <p:nvPicPr>
                      <p:cNvPr id="3" name="Object 2">
                        <a:extLst>
                          <a:ext uri="{FF2B5EF4-FFF2-40B4-BE49-F238E27FC236}">
                            <a16:creationId xmlns:a16="http://schemas.microsoft.com/office/drawing/2014/main" id="{0C1C770E-DA8F-2DC7-8EA3-5A0A04C06EF5}"/>
                          </a:ext>
                        </a:extLst>
                      </p:cNvPr>
                      <p:cNvPicPr/>
                      <p:nvPr/>
                    </p:nvPicPr>
                    <p:blipFill>
                      <a:blip r:embed="rId4"/>
                      <a:stretch>
                        <a:fillRect/>
                      </a:stretch>
                    </p:blipFill>
                    <p:spPr>
                      <a:xfrm>
                        <a:off x="4852636" y="2736692"/>
                        <a:ext cx="2345103" cy="908720"/>
                      </a:xfrm>
                      <a:prstGeom prst="rect">
                        <a:avLst/>
                      </a:prstGeom>
                    </p:spPr>
                  </p:pic>
                </p:oleObj>
              </mc:Fallback>
            </mc:AlternateContent>
          </a:graphicData>
        </a:graphic>
      </p:graphicFrame>
      <mc:AlternateContent xmlns:mc="http://schemas.openxmlformats.org/markup-compatibility/2006">
        <mc:Choice xmlns:a14="http://schemas.microsoft.com/office/drawing/2010/main" Requires="a14">
          <p:sp>
            <p:nvSpPr>
              <p:cNvPr id="5" name="Content Placeholder 2">
                <a:extLst>
                  <a:ext uri="{FF2B5EF4-FFF2-40B4-BE49-F238E27FC236}">
                    <a16:creationId xmlns:a16="http://schemas.microsoft.com/office/drawing/2014/main" id="{62D27074-F30C-4A40-BD63-6395E4EACBCD}"/>
                  </a:ext>
                </a:extLst>
              </p:cNvPr>
              <p:cNvSpPr txBox="1">
                <a:spLocks/>
              </p:cNvSpPr>
              <p:nvPr/>
            </p:nvSpPr>
            <p:spPr>
              <a:xfrm>
                <a:off x="414995" y="4858659"/>
                <a:ext cx="11362010" cy="675256"/>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2200" dirty="0"/>
                  <a:t>The expected return on the left-hand side of the balance sheet (firm’s assets) should equal the expected return on the right-hand side (firm’s debt and equity).</a:t>
                </a:r>
              </a:p>
              <a:p>
                <a:pPr lvl="1"/>
                <a:r>
                  <a:rPr lang="en-US" sz="2000" dirty="0"/>
                  <a:t>Result direct from the balance sheet identity: Assets = Liabilities + Shareholder’s Equity</a:t>
                </a:r>
              </a:p>
              <a:p>
                <a:r>
                  <a:rPr lang="en-US" sz="2200" dirty="0"/>
                  <a:t>D and E must be market values, not book values, following the Market Value Principle.</a:t>
                </a:r>
              </a:p>
              <a:p>
                <a:r>
                  <a:rPr lang="en-US" sz="2200" dirty="0"/>
                  <a:t>In the absence of taxes, </a:t>
                </a:r>
                <a14:m>
                  <m:oMath xmlns:m="http://schemas.openxmlformats.org/officeDocument/2006/math">
                    <m:sSub>
                      <m:sSubPr>
                        <m:ctrlPr>
                          <a:rPr lang="en-US" sz="2200" i="1" dirty="0" smtClean="0">
                            <a:latin typeface="Cambria Math" panose="02040503050406030204" pitchFamily="18" charset="0"/>
                          </a:rPr>
                        </m:ctrlPr>
                      </m:sSubPr>
                      <m:e>
                        <m:r>
                          <a:rPr lang="en-US" sz="2200" i="1" dirty="0" err="1" smtClean="0">
                            <a:latin typeface="Cambria Math" panose="02040503050406030204" pitchFamily="18" charset="0"/>
                          </a:rPr>
                          <m:t>𝑟</m:t>
                        </m:r>
                      </m:e>
                      <m:sub>
                        <m:r>
                          <a:rPr lang="en-US" sz="2200" i="1" dirty="0" err="1" smtClean="0">
                            <a:latin typeface="Cambria Math" panose="02040503050406030204" pitchFamily="18" charset="0"/>
                          </a:rPr>
                          <m:t>𝐴</m:t>
                        </m:r>
                      </m:sub>
                    </m:sSub>
                  </m:oMath>
                </a14:m>
                <a:r>
                  <a:rPr lang="en-US" sz="2200" dirty="0"/>
                  <a:t> equals the weighted-average cost of capital (WACC).</a:t>
                </a:r>
              </a:p>
            </p:txBody>
          </p:sp>
        </mc:Choice>
        <mc:Fallback>
          <p:sp>
            <p:nvSpPr>
              <p:cNvPr id="5" name="Content Placeholder 2">
                <a:extLst>
                  <a:ext uri="{FF2B5EF4-FFF2-40B4-BE49-F238E27FC236}">
                    <a16:creationId xmlns:a16="http://schemas.microsoft.com/office/drawing/2014/main" id="{62D27074-F30C-4A40-BD63-6395E4EACBCD}"/>
                  </a:ext>
                </a:extLst>
              </p:cNvPr>
              <p:cNvSpPr txBox="1">
                <a:spLocks noRot="1" noChangeAspect="1" noMove="1" noResize="1" noEditPoints="1" noAdjustHandles="1" noChangeArrowheads="1" noChangeShapeType="1" noTextEdit="1"/>
              </p:cNvSpPr>
              <p:nvPr/>
            </p:nvSpPr>
            <p:spPr>
              <a:xfrm>
                <a:off x="414995" y="4858659"/>
                <a:ext cx="11362010" cy="675256"/>
              </a:xfrm>
              <a:prstGeom prst="rect">
                <a:avLst/>
              </a:prstGeom>
              <a:blipFill>
                <a:blip r:embed="rId5"/>
                <a:stretch>
                  <a:fillRect l="-376" t="-116216" b="-128829"/>
                </a:stretch>
              </a:blipFill>
            </p:spPr>
            <p:txBody>
              <a:bodyPr/>
              <a:lstStyle/>
              <a:p>
                <a:r>
                  <a:rPr lang="en-SG">
                    <a:noFill/>
                  </a:rPr>
                  <a:t> </a:t>
                </a:r>
              </a:p>
            </p:txBody>
          </p:sp>
        </mc:Fallback>
      </mc:AlternateContent>
    </p:spTree>
    <p:extLst>
      <p:ext uri="{BB962C8B-B14F-4D97-AF65-F5344CB8AC3E}">
        <p14:creationId xmlns:p14="http://schemas.microsoft.com/office/powerpoint/2010/main" val="1465632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FA0032-8332-B20C-7A44-8C3FC5D8FE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1A5115-7FE6-2E12-5BCA-1FFFEA58DCE2}"/>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THE ASSET COST OF CAPITAL: UNLEVERED FIRM</a:t>
            </a:r>
          </a:p>
        </p:txBody>
      </p:sp>
      <mc:AlternateContent xmlns:mc="http://schemas.openxmlformats.org/markup-compatibility/2006">
        <mc:Choice xmlns:a14="http://schemas.microsoft.com/office/drawing/2010/main" Requires="a14">
          <p:sp>
            <p:nvSpPr>
              <p:cNvPr id="10" name="Content Placeholder 2">
                <a:extLst>
                  <a:ext uri="{FF2B5EF4-FFF2-40B4-BE49-F238E27FC236}">
                    <a16:creationId xmlns:a16="http://schemas.microsoft.com/office/drawing/2014/main" id="{3470E3E8-B573-68E0-82A4-A6E9EB0BC5E4}"/>
                  </a:ext>
                </a:extLst>
              </p:cNvPr>
              <p:cNvSpPr>
                <a:spLocks noGrp="1"/>
              </p:cNvSpPr>
              <p:nvPr>
                <p:ph sz="half" idx="1"/>
              </p:nvPr>
            </p:nvSpPr>
            <p:spPr>
              <a:xfrm>
                <a:off x="414995" y="2787662"/>
                <a:ext cx="11362010" cy="569459"/>
              </a:xfrm>
            </p:spPr>
            <p:txBody>
              <a:bodyPr vert="horz" lIns="91440" tIns="45720" rIns="91440" bIns="45720" rtlCol="0" anchor="ctr">
                <a:noAutofit/>
              </a:bodyPr>
              <a:lstStyle/>
              <a:p>
                <a:pPr marL="0" indent="0">
                  <a:buNone/>
                </a:pPr>
                <a:r>
                  <a:rPr lang="en-US" sz="2200" b="1" dirty="0"/>
                  <a:t>Example: Johnson &amp; Johnson (J&amp;J) has virtually no debt outstanding.</a:t>
                </a:r>
              </a:p>
              <a:p>
                <a:r>
                  <a:rPr lang="en-US" sz="2200" dirty="0"/>
                  <a:t>Since J&amp;J is financed purely by equity, the asset cost of capital equals the cost of equity: </a:t>
                </a:r>
                <a14:m>
                  <m:oMath xmlns:m="http://schemas.openxmlformats.org/officeDocument/2006/math">
                    <m:sSub>
                      <m:sSubPr>
                        <m:ctrlPr>
                          <a:rPr lang="en-US" sz="2200" i="1" dirty="0" smtClean="0">
                            <a:latin typeface="Cambria Math" panose="02040503050406030204" pitchFamily="18" charset="0"/>
                          </a:rPr>
                        </m:ctrlPr>
                      </m:sSubPr>
                      <m:e>
                        <m:r>
                          <a:rPr lang="en-US" sz="2200" i="1" dirty="0" err="1" smtClean="0">
                            <a:latin typeface="Cambria Math" panose="02040503050406030204" pitchFamily="18" charset="0"/>
                          </a:rPr>
                          <m:t>𝑟</m:t>
                        </m:r>
                      </m:e>
                      <m:sub>
                        <m:r>
                          <a:rPr lang="en-US" sz="2200" i="1" dirty="0" err="1" smtClean="0">
                            <a:latin typeface="Cambria Math" panose="02040503050406030204" pitchFamily="18" charset="0"/>
                          </a:rPr>
                          <m:t>𝐴</m:t>
                        </m:r>
                      </m:sub>
                    </m:sSub>
                  </m:oMath>
                </a14:m>
                <a:r>
                  <a:rPr lang="en-US" sz="2200" dirty="0"/>
                  <a:t> = </a:t>
                </a:r>
                <a14:m>
                  <m:oMath xmlns:m="http://schemas.openxmlformats.org/officeDocument/2006/math">
                    <m:sSub>
                      <m:sSubPr>
                        <m:ctrlPr>
                          <a:rPr lang="en-US" sz="2200" i="1" dirty="0" smtClean="0">
                            <a:latin typeface="Cambria Math" panose="02040503050406030204" pitchFamily="18" charset="0"/>
                          </a:rPr>
                        </m:ctrlPr>
                      </m:sSubPr>
                      <m:e>
                        <m:r>
                          <a:rPr lang="en-US" sz="2200" i="1" dirty="0" err="1" smtClean="0">
                            <a:latin typeface="Cambria Math" panose="02040503050406030204" pitchFamily="18" charset="0"/>
                          </a:rPr>
                          <m:t>𝑟</m:t>
                        </m:r>
                      </m:e>
                      <m:sub>
                        <m:r>
                          <a:rPr lang="en-US" sz="2200" i="1" dirty="0" err="1" smtClean="0">
                            <a:latin typeface="Cambria Math" panose="02040503050406030204" pitchFamily="18" charset="0"/>
                          </a:rPr>
                          <m:t>𝐸</m:t>
                        </m:r>
                      </m:sub>
                    </m:sSub>
                  </m:oMath>
                </a14:m>
                <a:r>
                  <a:rPr lang="en-US" sz="2200" dirty="0"/>
                  <a:t>.</a:t>
                </a:r>
              </a:p>
              <a:p>
                <a:r>
                  <a:rPr lang="en-US" sz="2200" dirty="0"/>
                  <a:t>Using the CAPM with J&amp;J’s equity beta of 0.56:</a:t>
                </a:r>
              </a:p>
            </p:txBody>
          </p:sp>
        </mc:Choice>
        <mc:Fallback>
          <p:sp>
            <p:nvSpPr>
              <p:cNvPr id="10" name="Content Placeholder 2">
                <a:extLst>
                  <a:ext uri="{FF2B5EF4-FFF2-40B4-BE49-F238E27FC236}">
                    <a16:creationId xmlns:a16="http://schemas.microsoft.com/office/drawing/2014/main" id="{3470E3E8-B573-68E0-82A4-A6E9EB0BC5E4}"/>
                  </a:ext>
                </a:extLst>
              </p:cNvPr>
              <p:cNvSpPr>
                <a:spLocks noGrp="1" noRot="1" noChangeAspect="1" noMove="1" noResize="1" noEditPoints="1" noAdjustHandles="1" noChangeArrowheads="1" noChangeShapeType="1" noTextEdit="1"/>
              </p:cNvSpPr>
              <p:nvPr>
                <p:ph sz="half" idx="1"/>
              </p:nvPr>
            </p:nvSpPr>
            <p:spPr>
              <a:xfrm>
                <a:off x="414995" y="2787662"/>
                <a:ext cx="11362010" cy="569459"/>
              </a:xfrm>
              <a:blipFill>
                <a:blip r:embed="rId3"/>
                <a:stretch>
                  <a:fillRect l="-697" t="-77660" b="-92553"/>
                </a:stretch>
              </a:blipFill>
            </p:spPr>
            <p:txBody>
              <a:bodyPr/>
              <a:lstStyle/>
              <a:p>
                <a:r>
                  <a:rPr lang="en-SG">
                    <a:noFill/>
                  </a:rPr>
                  <a:t> </a:t>
                </a:r>
              </a:p>
            </p:txBody>
          </p:sp>
        </mc:Fallback>
      </mc:AlternateContent>
      <p:sp>
        <p:nvSpPr>
          <p:cNvPr id="4" name="Slide Number Placeholder 3">
            <a:extLst>
              <a:ext uri="{FF2B5EF4-FFF2-40B4-BE49-F238E27FC236}">
                <a16:creationId xmlns:a16="http://schemas.microsoft.com/office/drawing/2014/main" id="{01EA9C6B-1970-0E9E-E789-93A7761DD32C}"/>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6</a:t>
            </a:fld>
            <a:endParaRPr lang="en-US" dirty="0"/>
          </a:p>
        </p:txBody>
      </p:sp>
      <mc:AlternateContent xmlns:mc="http://schemas.openxmlformats.org/markup-compatibility/2006">
        <mc:Choice xmlns:a14="http://schemas.microsoft.com/office/drawing/2010/main" Requires="a14">
          <p:sp>
            <p:nvSpPr>
              <p:cNvPr id="8" name="Text 9">
                <a:extLst>
                  <a:ext uri="{FF2B5EF4-FFF2-40B4-BE49-F238E27FC236}">
                    <a16:creationId xmlns:a16="http://schemas.microsoft.com/office/drawing/2014/main" id="{FF8048E8-938F-FCD0-285A-6375BFDA8698}"/>
                  </a:ext>
                </a:extLst>
              </p:cNvPr>
              <p:cNvSpPr/>
              <p:nvPr/>
            </p:nvSpPr>
            <p:spPr>
              <a:xfrm>
                <a:off x="2193532" y="3849683"/>
                <a:ext cx="7315200" cy="1088033"/>
              </a:xfrm>
              <a:prstGeom prst="rect">
                <a:avLst/>
              </a:prstGeom>
              <a:noFill/>
              <a:ln/>
            </p:spPr>
            <p:txBody>
              <a:bodyPr wrap="square" rtlCol="0" anchor="ctr"/>
              <a:lstStyle/>
              <a:p>
                <a:pPr marL="0" indent="0" algn="ctr">
                  <a:buNone/>
                </a:pPr>
                <a14:m>
                  <m:oMath xmlns:m="http://schemas.openxmlformats.org/officeDocument/2006/math">
                    <m:sSub>
                      <m:sSubPr>
                        <m:ctrlPr>
                          <a:rPr lang="en-US" sz="2400" b="1" i="1" dirty="0" smtClean="0">
                            <a:solidFill>
                              <a:srgbClr val="5B2333"/>
                            </a:solidFill>
                            <a:latin typeface="Cambria Math" panose="02040503050406030204" pitchFamily="18" charset="0"/>
                            <a:ea typeface="Calibri" pitchFamily="34" charset="-122"/>
                            <a:cs typeface="Calibri" pitchFamily="34" charset="-120"/>
                          </a:rPr>
                        </m:ctrlPr>
                      </m:sSubPr>
                      <m:e>
                        <m:r>
                          <a:rPr lang="en-US" sz="2400" b="1" i="1" dirty="0" err="1" smtClean="0">
                            <a:solidFill>
                              <a:srgbClr val="5B2333"/>
                            </a:solidFill>
                            <a:latin typeface="Cambria Math" panose="02040503050406030204" pitchFamily="18" charset="0"/>
                            <a:ea typeface="Calibri" pitchFamily="34" charset="-122"/>
                            <a:cs typeface="Calibri" pitchFamily="34" charset="-120"/>
                          </a:rPr>
                          <m:t>𝒓</m:t>
                        </m:r>
                      </m:e>
                      <m:sub>
                        <m:r>
                          <a:rPr lang="en-US" sz="2400" b="1" i="1" dirty="0" err="1" smtClean="0">
                            <a:solidFill>
                              <a:srgbClr val="5B2333"/>
                            </a:solidFill>
                            <a:latin typeface="Cambria Math" panose="02040503050406030204" pitchFamily="18" charset="0"/>
                            <a:ea typeface="Calibri" pitchFamily="34" charset="-122"/>
                            <a:cs typeface="Calibri" pitchFamily="34" charset="-120"/>
                          </a:rPr>
                          <m:t>𝑬</m:t>
                        </m:r>
                      </m:sub>
                    </m:sSub>
                  </m:oMath>
                </a14:m>
                <a:r>
                  <a:rPr lang="en-US" sz="2400" b="1" dirty="0">
                    <a:solidFill>
                      <a:srgbClr val="5B2333"/>
                    </a:solidFill>
                    <a:latin typeface="Calibri" pitchFamily="34" charset="0"/>
                    <a:ea typeface="Calibri" pitchFamily="34" charset="-122"/>
                    <a:cs typeface="Calibri" pitchFamily="34" charset="-120"/>
                  </a:rPr>
                  <a:t> = </a:t>
                </a:r>
                <a14:m>
                  <m:oMath xmlns:m="http://schemas.openxmlformats.org/officeDocument/2006/math">
                    <m:sSub>
                      <m:sSubPr>
                        <m:ctrlPr>
                          <a:rPr lang="en-US" sz="2400" b="1" i="1" dirty="0" smtClean="0">
                            <a:solidFill>
                              <a:srgbClr val="5B2333"/>
                            </a:solidFill>
                            <a:latin typeface="Cambria Math" panose="02040503050406030204" pitchFamily="18" charset="0"/>
                            <a:ea typeface="Calibri" pitchFamily="34" charset="-122"/>
                            <a:cs typeface="Calibri" pitchFamily="34" charset="-120"/>
                          </a:rPr>
                        </m:ctrlPr>
                      </m:sSubPr>
                      <m:e>
                        <m:r>
                          <a:rPr lang="en-US" sz="2400" b="1" i="1" dirty="0" err="1" smtClean="0">
                            <a:solidFill>
                              <a:srgbClr val="5B2333"/>
                            </a:solidFill>
                            <a:latin typeface="Cambria Math" panose="02040503050406030204" pitchFamily="18" charset="0"/>
                            <a:ea typeface="Calibri" pitchFamily="34" charset="-122"/>
                            <a:cs typeface="Calibri" pitchFamily="34" charset="-120"/>
                          </a:rPr>
                          <m:t>𝒓</m:t>
                        </m:r>
                      </m:e>
                      <m:sub>
                        <m:r>
                          <a:rPr lang="en-US" sz="2400" b="1" i="1" dirty="0" err="1" smtClean="0">
                            <a:solidFill>
                              <a:srgbClr val="5B2333"/>
                            </a:solidFill>
                            <a:latin typeface="Cambria Math" panose="02040503050406030204" pitchFamily="18" charset="0"/>
                            <a:ea typeface="Calibri" pitchFamily="34" charset="-122"/>
                            <a:cs typeface="Calibri" pitchFamily="34" charset="-120"/>
                          </a:rPr>
                          <m:t>𝒇</m:t>
                        </m:r>
                      </m:sub>
                    </m:sSub>
                  </m:oMath>
                </a14:m>
                <a:r>
                  <a:rPr lang="en-US" sz="2400" b="1" dirty="0">
                    <a:solidFill>
                      <a:srgbClr val="5B2333"/>
                    </a:solidFill>
                    <a:latin typeface="Calibri" pitchFamily="34" charset="0"/>
                    <a:ea typeface="Calibri" pitchFamily="34" charset="-122"/>
                    <a:cs typeface="Calibri" pitchFamily="34" charset="-120"/>
                  </a:rPr>
                  <a:t> + </a:t>
                </a:r>
                <a14:m>
                  <m:oMath xmlns:m="http://schemas.openxmlformats.org/officeDocument/2006/math">
                    <m:sSub>
                      <m:sSubPr>
                        <m:ctrlPr>
                          <a:rPr lang="en-US" sz="2400" b="1" i="1" dirty="0" smtClean="0">
                            <a:solidFill>
                              <a:srgbClr val="5B2333"/>
                            </a:solidFill>
                            <a:latin typeface="Cambria Math" panose="02040503050406030204" pitchFamily="18" charset="0"/>
                            <a:ea typeface="Calibri" pitchFamily="34" charset="-122"/>
                            <a:cs typeface="Calibri" pitchFamily="34" charset="-120"/>
                          </a:rPr>
                        </m:ctrlPr>
                      </m:sSubPr>
                      <m:e>
                        <m:r>
                          <a:rPr lang="en-US" sz="2400" b="1" i="1" dirty="0" smtClean="0">
                            <a:solidFill>
                              <a:srgbClr val="5B2333"/>
                            </a:solidFill>
                            <a:latin typeface="Cambria Math" panose="02040503050406030204" pitchFamily="18" charset="0"/>
                            <a:ea typeface="Calibri" pitchFamily="34" charset="-122"/>
                            <a:cs typeface="Calibri" pitchFamily="34" charset="-120"/>
                          </a:rPr>
                          <m:t>𝜷</m:t>
                        </m:r>
                      </m:e>
                      <m:sub>
                        <m:r>
                          <a:rPr lang="en-US" sz="2400" b="1" i="1" dirty="0" smtClean="0">
                            <a:solidFill>
                              <a:srgbClr val="5B2333"/>
                            </a:solidFill>
                            <a:latin typeface="Cambria Math" panose="02040503050406030204" pitchFamily="18" charset="0"/>
                            <a:ea typeface="Calibri" pitchFamily="34" charset="-122"/>
                            <a:cs typeface="Calibri" pitchFamily="34" charset="-120"/>
                          </a:rPr>
                          <m:t>𝑬</m:t>
                        </m:r>
                      </m:sub>
                    </m:sSub>
                  </m:oMath>
                </a14:m>
                <a:r>
                  <a:rPr lang="en-US" sz="2400" b="1" dirty="0">
                    <a:solidFill>
                      <a:srgbClr val="5B2333"/>
                    </a:solidFill>
                    <a:latin typeface="Calibri" pitchFamily="34" charset="0"/>
                    <a:ea typeface="Calibri" pitchFamily="34" charset="-122"/>
                    <a:cs typeface="Calibri" pitchFamily="34" charset="-120"/>
                  </a:rPr>
                  <a:t> (</a:t>
                </a:r>
                <a14:m>
                  <m:oMath xmlns:m="http://schemas.openxmlformats.org/officeDocument/2006/math">
                    <m:sSub>
                      <m:sSubPr>
                        <m:ctrlPr>
                          <a:rPr lang="en-US" sz="2400" b="1" i="1" dirty="0" smtClean="0">
                            <a:solidFill>
                              <a:srgbClr val="5B2333"/>
                            </a:solidFill>
                            <a:latin typeface="Cambria Math" panose="02040503050406030204" pitchFamily="18" charset="0"/>
                            <a:ea typeface="Calibri" pitchFamily="34" charset="-122"/>
                            <a:cs typeface="Calibri" pitchFamily="34" charset="-120"/>
                          </a:rPr>
                        </m:ctrlPr>
                      </m:sSubPr>
                      <m:e>
                        <m:r>
                          <a:rPr lang="en-US" sz="2400" b="1" i="1" dirty="0" err="1" smtClean="0">
                            <a:solidFill>
                              <a:srgbClr val="5B2333"/>
                            </a:solidFill>
                            <a:latin typeface="Cambria Math" panose="02040503050406030204" pitchFamily="18" charset="0"/>
                            <a:ea typeface="Calibri" pitchFamily="34" charset="-122"/>
                            <a:cs typeface="Calibri" pitchFamily="34" charset="-120"/>
                          </a:rPr>
                          <m:t>𝒓</m:t>
                        </m:r>
                      </m:e>
                      <m:sub>
                        <m:r>
                          <a:rPr lang="en-US" sz="2400" b="1" i="1" dirty="0" err="1" smtClean="0">
                            <a:solidFill>
                              <a:srgbClr val="5B2333"/>
                            </a:solidFill>
                            <a:latin typeface="Cambria Math" panose="02040503050406030204" pitchFamily="18" charset="0"/>
                            <a:ea typeface="Calibri" pitchFamily="34" charset="-122"/>
                            <a:cs typeface="Calibri" pitchFamily="34" charset="-120"/>
                          </a:rPr>
                          <m:t>𝒎</m:t>
                        </m:r>
                      </m:sub>
                    </m:sSub>
                  </m:oMath>
                </a14:m>
                <a:r>
                  <a:rPr lang="en-US" sz="2400" b="1" dirty="0">
                    <a:solidFill>
                      <a:srgbClr val="5B2333"/>
                    </a:solidFill>
                    <a:latin typeface="Calibri" pitchFamily="34" charset="0"/>
                    <a:ea typeface="Calibri" pitchFamily="34" charset="-122"/>
                    <a:cs typeface="Calibri" pitchFamily="34" charset="-120"/>
                  </a:rPr>
                  <a:t> – </a:t>
                </a:r>
                <a14:m>
                  <m:oMath xmlns:m="http://schemas.openxmlformats.org/officeDocument/2006/math">
                    <m:sSub>
                      <m:sSubPr>
                        <m:ctrlPr>
                          <a:rPr lang="en-US" sz="2400" b="1" i="1" dirty="0" smtClean="0">
                            <a:solidFill>
                              <a:srgbClr val="5B2333"/>
                            </a:solidFill>
                            <a:latin typeface="Cambria Math" panose="02040503050406030204" pitchFamily="18" charset="0"/>
                            <a:ea typeface="Calibri" pitchFamily="34" charset="-122"/>
                            <a:cs typeface="Calibri" pitchFamily="34" charset="-120"/>
                          </a:rPr>
                        </m:ctrlPr>
                      </m:sSubPr>
                      <m:e>
                        <m:r>
                          <a:rPr lang="en-US" sz="2400" b="1" i="1" dirty="0" err="1" smtClean="0">
                            <a:solidFill>
                              <a:srgbClr val="5B2333"/>
                            </a:solidFill>
                            <a:latin typeface="Cambria Math" panose="02040503050406030204" pitchFamily="18" charset="0"/>
                            <a:ea typeface="Calibri" pitchFamily="34" charset="-122"/>
                            <a:cs typeface="Calibri" pitchFamily="34" charset="-120"/>
                          </a:rPr>
                          <m:t>𝒓</m:t>
                        </m:r>
                      </m:e>
                      <m:sub>
                        <m:r>
                          <a:rPr lang="en-US" sz="2400" b="1" i="1" dirty="0" err="1" smtClean="0">
                            <a:solidFill>
                              <a:srgbClr val="5B2333"/>
                            </a:solidFill>
                            <a:latin typeface="Cambria Math" panose="02040503050406030204" pitchFamily="18" charset="0"/>
                            <a:ea typeface="Calibri" pitchFamily="34" charset="-122"/>
                            <a:cs typeface="Calibri" pitchFamily="34" charset="-120"/>
                          </a:rPr>
                          <m:t>𝒇</m:t>
                        </m:r>
                      </m:sub>
                    </m:sSub>
                  </m:oMath>
                </a14:m>
                <a:r>
                  <a:rPr lang="en-US" sz="2400" b="1" dirty="0">
                    <a:solidFill>
                      <a:srgbClr val="5B2333"/>
                    </a:solidFill>
                    <a:latin typeface="Calibri" pitchFamily="34" charset="0"/>
                    <a:ea typeface="Calibri" pitchFamily="34" charset="-122"/>
                    <a:cs typeface="Calibri" pitchFamily="34" charset="-120"/>
                  </a:rPr>
                  <a:t>) = 2% + 0.56 × 7% = 5.9%</a:t>
                </a:r>
                <a:endParaRPr lang="en-US" sz="2400" dirty="0"/>
              </a:p>
            </p:txBody>
          </p:sp>
        </mc:Choice>
        <mc:Fallback>
          <p:sp>
            <p:nvSpPr>
              <p:cNvPr id="8" name="Text 9">
                <a:extLst>
                  <a:ext uri="{FF2B5EF4-FFF2-40B4-BE49-F238E27FC236}">
                    <a16:creationId xmlns:a16="http://schemas.microsoft.com/office/drawing/2014/main" id="{FF8048E8-938F-FCD0-285A-6375BFDA8698}"/>
                  </a:ext>
                </a:extLst>
              </p:cNvPr>
              <p:cNvSpPr>
                <a:spLocks noRot="1" noChangeAspect="1" noMove="1" noResize="1" noEditPoints="1" noAdjustHandles="1" noChangeArrowheads="1" noChangeShapeType="1" noTextEdit="1"/>
              </p:cNvSpPr>
              <p:nvPr/>
            </p:nvSpPr>
            <p:spPr>
              <a:xfrm>
                <a:off x="2193532" y="3849683"/>
                <a:ext cx="7315200" cy="1088033"/>
              </a:xfrm>
              <a:prstGeom prst="rect">
                <a:avLst/>
              </a:prstGeom>
              <a:blipFill>
                <a:blip r:embed="rId4"/>
                <a:stretch>
                  <a:fillRect/>
                </a:stretch>
              </a:blipFill>
              <a:ln/>
            </p:spPr>
            <p:txBody>
              <a:bodyPr/>
              <a:lstStyle/>
              <a:p>
                <a:r>
                  <a:rPr lang="en-SG">
                    <a:noFill/>
                  </a:rPr>
                  <a:t> </a:t>
                </a:r>
              </a:p>
            </p:txBody>
          </p:sp>
        </mc:Fallback>
      </mc:AlternateContent>
      <mc:AlternateContent xmlns:mc="http://schemas.openxmlformats.org/markup-compatibility/2006">
        <mc:Choice xmlns:a14="http://schemas.microsoft.com/office/drawing/2010/main" Requires="a14">
          <p:sp>
            <p:nvSpPr>
              <p:cNvPr id="9" name="Content Placeholder 2">
                <a:extLst>
                  <a:ext uri="{FF2B5EF4-FFF2-40B4-BE49-F238E27FC236}">
                    <a16:creationId xmlns:a16="http://schemas.microsoft.com/office/drawing/2014/main" id="{BCF79144-12E3-82E2-1DBD-52DCD4D777BC}"/>
                  </a:ext>
                </a:extLst>
              </p:cNvPr>
              <p:cNvSpPr txBox="1">
                <a:spLocks/>
              </p:cNvSpPr>
              <p:nvPr/>
            </p:nvSpPr>
            <p:spPr>
              <a:xfrm>
                <a:off x="420131" y="5341873"/>
                <a:ext cx="11362010" cy="569459"/>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2200" dirty="0"/>
                  <a:t>In an unlevered firm, </a:t>
                </a:r>
                <a14:m>
                  <m:oMath xmlns:m="http://schemas.openxmlformats.org/officeDocument/2006/math">
                    <m:sSub>
                      <m:sSubPr>
                        <m:ctrlPr>
                          <a:rPr lang="en-US" sz="2200" i="1" dirty="0">
                            <a:latin typeface="Cambria Math" panose="02040503050406030204" pitchFamily="18" charset="0"/>
                          </a:rPr>
                        </m:ctrlPr>
                      </m:sSubPr>
                      <m:e>
                        <m:r>
                          <a:rPr lang="en-US" sz="2200" i="1" dirty="0" err="1">
                            <a:latin typeface="Cambria Math" panose="02040503050406030204" pitchFamily="18" charset="0"/>
                          </a:rPr>
                          <m:t>𝑟</m:t>
                        </m:r>
                      </m:e>
                      <m:sub>
                        <m:r>
                          <a:rPr lang="en-US" sz="2200" i="1" dirty="0" err="1">
                            <a:latin typeface="Cambria Math" panose="02040503050406030204" pitchFamily="18" charset="0"/>
                          </a:rPr>
                          <m:t>𝐴</m:t>
                        </m:r>
                      </m:sub>
                    </m:sSub>
                  </m:oMath>
                </a14:m>
                <a:r>
                  <a:rPr lang="en-US" sz="2200" dirty="0"/>
                  <a:t> = </a:t>
                </a:r>
                <a14:m>
                  <m:oMath xmlns:m="http://schemas.openxmlformats.org/officeDocument/2006/math">
                    <m:sSub>
                      <m:sSubPr>
                        <m:ctrlPr>
                          <a:rPr lang="en-US" sz="2200" i="1" dirty="0">
                            <a:latin typeface="Cambria Math" panose="02040503050406030204" pitchFamily="18" charset="0"/>
                          </a:rPr>
                        </m:ctrlPr>
                      </m:sSubPr>
                      <m:e>
                        <m:r>
                          <a:rPr lang="en-US" sz="2200" i="1" dirty="0" err="1">
                            <a:latin typeface="Cambria Math" panose="02040503050406030204" pitchFamily="18" charset="0"/>
                          </a:rPr>
                          <m:t>𝑟</m:t>
                        </m:r>
                      </m:e>
                      <m:sub>
                        <m:r>
                          <a:rPr lang="en-US" sz="2200" i="1" dirty="0" err="1">
                            <a:latin typeface="Cambria Math" panose="02040503050406030204" pitchFamily="18" charset="0"/>
                          </a:rPr>
                          <m:t>𝐸</m:t>
                        </m:r>
                      </m:sub>
                    </m:sSub>
                  </m:oMath>
                </a14:m>
                <a:r>
                  <a:rPr lang="en-US" sz="2200" dirty="0"/>
                  <a:t>, so </a:t>
                </a:r>
                <a14:m>
                  <m:oMath xmlns:m="http://schemas.openxmlformats.org/officeDocument/2006/math">
                    <m:sSub>
                      <m:sSubPr>
                        <m:ctrlPr>
                          <a:rPr lang="en-US" sz="2200" i="1" dirty="0">
                            <a:latin typeface="Cambria Math" panose="02040503050406030204" pitchFamily="18" charset="0"/>
                          </a:rPr>
                        </m:ctrlPr>
                      </m:sSubPr>
                      <m:e>
                        <m:r>
                          <a:rPr lang="en-US" sz="2200" i="1" dirty="0" err="1">
                            <a:latin typeface="Cambria Math" panose="02040503050406030204" pitchFamily="18" charset="0"/>
                          </a:rPr>
                          <m:t>𝑟</m:t>
                        </m:r>
                      </m:e>
                      <m:sub>
                        <m:r>
                          <a:rPr lang="en-US" sz="2200" i="1" dirty="0" err="1">
                            <a:latin typeface="Cambria Math" panose="02040503050406030204" pitchFamily="18" charset="0"/>
                          </a:rPr>
                          <m:t>𝐴</m:t>
                        </m:r>
                      </m:sub>
                    </m:sSub>
                  </m:oMath>
                </a14:m>
                <a:r>
                  <a:rPr lang="en-US" sz="2200" dirty="0"/>
                  <a:t> = 5.9%.</a:t>
                </a:r>
              </a:p>
              <a:p>
                <a:r>
                  <a:rPr lang="en-US" sz="2200" dirty="0"/>
                  <a:t>If J&amp;J considers an average-risk investment, it should discount the cash flows at 5.9%.</a:t>
                </a:r>
              </a:p>
              <a:p>
                <a:r>
                  <a:rPr lang="en-US" sz="2200" dirty="0"/>
                  <a:t>The asset beta </a:t>
                </a:r>
                <a14:m>
                  <m:oMath xmlns:m="http://schemas.openxmlformats.org/officeDocument/2006/math">
                    <m:sSub>
                      <m:sSubPr>
                        <m:ctrlPr>
                          <a:rPr lang="en-US" sz="2200" i="1" dirty="0" smtClean="0">
                            <a:latin typeface="Cambria Math" panose="02040503050406030204" pitchFamily="18" charset="0"/>
                          </a:rPr>
                        </m:ctrlPr>
                      </m:sSubPr>
                      <m:e>
                        <m:r>
                          <a:rPr lang="en-US" sz="2200" i="1" dirty="0" smtClean="0">
                            <a:latin typeface="Cambria Math" panose="02040503050406030204" pitchFamily="18" charset="0"/>
                          </a:rPr>
                          <m:t>𝛽</m:t>
                        </m:r>
                      </m:e>
                      <m:sub>
                        <m:r>
                          <a:rPr lang="en-US" sz="2200" i="1" dirty="0" err="1" smtClean="0">
                            <a:latin typeface="Cambria Math" panose="02040503050406030204" pitchFamily="18" charset="0"/>
                          </a:rPr>
                          <m:t>𝐴</m:t>
                        </m:r>
                      </m:sub>
                    </m:sSub>
                  </m:oMath>
                </a14:m>
                <a:r>
                  <a:rPr lang="en-US" sz="2200" dirty="0"/>
                  <a:t> equals the equity beta </a:t>
                </a:r>
                <a14:m>
                  <m:oMath xmlns:m="http://schemas.openxmlformats.org/officeDocument/2006/math">
                    <m:sSub>
                      <m:sSubPr>
                        <m:ctrlPr>
                          <a:rPr lang="en-US" sz="2200" i="1" dirty="0" smtClean="0">
                            <a:latin typeface="Cambria Math" panose="02040503050406030204" pitchFamily="18" charset="0"/>
                          </a:rPr>
                        </m:ctrlPr>
                      </m:sSubPr>
                      <m:e>
                        <m:r>
                          <a:rPr lang="en-US" sz="2200" i="1" dirty="0" smtClean="0">
                            <a:latin typeface="Cambria Math" panose="02040503050406030204" pitchFamily="18" charset="0"/>
                          </a:rPr>
                          <m:t>𝛽</m:t>
                        </m:r>
                      </m:e>
                      <m:sub>
                        <m:r>
                          <a:rPr lang="en-US" sz="2200" i="1" dirty="0" err="1" smtClean="0">
                            <a:latin typeface="Cambria Math" panose="02040503050406030204" pitchFamily="18" charset="0"/>
                          </a:rPr>
                          <m:t>𝐸</m:t>
                        </m:r>
                      </m:sub>
                    </m:sSub>
                  </m:oMath>
                </a14:m>
                <a:r>
                  <a:rPr lang="en-US" sz="2200" dirty="0"/>
                  <a:t> for an all-equity firm.</a:t>
                </a:r>
              </a:p>
            </p:txBody>
          </p:sp>
        </mc:Choice>
        <mc:Fallback>
          <p:sp>
            <p:nvSpPr>
              <p:cNvPr id="9" name="Content Placeholder 2">
                <a:extLst>
                  <a:ext uri="{FF2B5EF4-FFF2-40B4-BE49-F238E27FC236}">
                    <a16:creationId xmlns:a16="http://schemas.microsoft.com/office/drawing/2014/main" id="{BCF79144-12E3-82E2-1DBD-52DCD4D777BC}"/>
                  </a:ext>
                </a:extLst>
              </p:cNvPr>
              <p:cNvSpPr txBox="1">
                <a:spLocks noRot="1" noChangeAspect="1" noMove="1" noResize="1" noEditPoints="1" noAdjustHandles="1" noChangeArrowheads="1" noChangeShapeType="1" noTextEdit="1"/>
              </p:cNvSpPr>
              <p:nvPr/>
            </p:nvSpPr>
            <p:spPr>
              <a:xfrm>
                <a:off x="420131" y="5341873"/>
                <a:ext cx="11362010" cy="569459"/>
              </a:xfrm>
              <a:prstGeom prst="rect">
                <a:avLst/>
              </a:prstGeom>
              <a:blipFill>
                <a:blip r:embed="rId5"/>
                <a:stretch>
                  <a:fillRect l="-429" t="-77660" b="-92553"/>
                </a:stretch>
              </a:blipFill>
            </p:spPr>
            <p:txBody>
              <a:bodyPr/>
              <a:lstStyle/>
              <a:p>
                <a:r>
                  <a:rPr lang="en-SG">
                    <a:noFill/>
                  </a:rPr>
                  <a:t> </a:t>
                </a:r>
              </a:p>
            </p:txBody>
          </p:sp>
        </mc:Fallback>
      </mc:AlternateContent>
    </p:spTree>
    <p:extLst>
      <p:ext uri="{BB962C8B-B14F-4D97-AF65-F5344CB8AC3E}">
        <p14:creationId xmlns:p14="http://schemas.microsoft.com/office/powerpoint/2010/main" val="1607146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A9119-5A96-2487-8885-22E0C0EC8C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8C532C-4933-23AB-CDF3-554F419CCC60}"/>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THE ASSET COST OF CAPITAL: LEVERED FIRM</a:t>
            </a:r>
          </a:p>
        </p:txBody>
      </p:sp>
      <p:sp>
        <p:nvSpPr>
          <p:cNvPr id="10" name="Content Placeholder 2">
            <a:extLst>
              <a:ext uri="{FF2B5EF4-FFF2-40B4-BE49-F238E27FC236}">
                <a16:creationId xmlns:a16="http://schemas.microsoft.com/office/drawing/2014/main" id="{C75A532E-8820-EEAF-B70C-1BB480483202}"/>
              </a:ext>
            </a:extLst>
          </p:cNvPr>
          <p:cNvSpPr>
            <a:spLocks noGrp="1"/>
          </p:cNvSpPr>
          <p:nvPr>
            <p:ph sz="half" idx="1"/>
          </p:nvPr>
        </p:nvSpPr>
        <p:spPr>
          <a:xfrm>
            <a:off x="625615" y="2059543"/>
            <a:ext cx="11362010" cy="569459"/>
          </a:xfrm>
        </p:spPr>
        <p:txBody>
          <a:bodyPr vert="horz" lIns="91440" tIns="45720" rIns="91440" bIns="45720" rtlCol="0" anchor="ctr">
            <a:noAutofit/>
          </a:bodyPr>
          <a:lstStyle/>
          <a:p>
            <a:pPr marL="0" indent="0">
              <a:buNone/>
            </a:pPr>
            <a:r>
              <a:rPr lang="en-US" sz="2200" b="1" dirty="0"/>
              <a:t>Example: CSX (railroad) has both debt and equity.</a:t>
            </a:r>
          </a:p>
        </p:txBody>
      </p:sp>
      <p:sp>
        <p:nvSpPr>
          <p:cNvPr id="4" name="Slide Number Placeholder 3">
            <a:extLst>
              <a:ext uri="{FF2B5EF4-FFF2-40B4-BE49-F238E27FC236}">
                <a16:creationId xmlns:a16="http://schemas.microsoft.com/office/drawing/2014/main" id="{CA548B59-0A49-CC35-C015-079CA6431643}"/>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7</a:t>
            </a:fld>
            <a:endParaRPr lang="en-US" dirty="0"/>
          </a:p>
        </p:txBody>
      </p:sp>
      <mc:AlternateContent xmlns:mc="http://schemas.openxmlformats.org/markup-compatibility/2006">
        <mc:Choice xmlns:a14="http://schemas.microsoft.com/office/drawing/2010/main" Requires="a14">
          <p:sp>
            <p:nvSpPr>
              <p:cNvPr id="9" name="Content Placeholder 2">
                <a:extLst>
                  <a:ext uri="{FF2B5EF4-FFF2-40B4-BE49-F238E27FC236}">
                    <a16:creationId xmlns:a16="http://schemas.microsoft.com/office/drawing/2014/main" id="{0298FBAD-E10B-37AB-8DE8-6A3E8664FAD4}"/>
                  </a:ext>
                </a:extLst>
              </p:cNvPr>
              <p:cNvSpPr txBox="1">
                <a:spLocks/>
              </p:cNvSpPr>
              <p:nvPr/>
            </p:nvSpPr>
            <p:spPr>
              <a:xfrm>
                <a:off x="486913" y="4817891"/>
                <a:ext cx="11362010" cy="569459"/>
              </a:xfrm>
              <a:prstGeom prst="rect">
                <a:avLst/>
              </a:prstGeom>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sz="2200" dirty="0"/>
                  <a:t>Cost of equity (CAPM): </a:t>
                </a:r>
                <a14:m>
                  <m:oMath xmlns:m="http://schemas.openxmlformats.org/officeDocument/2006/math">
                    <m:sSub>
                      <m:sSubPr>
                        <m:ctrlPr>
                          <a:rPr lang="en-US" sz="2200" i="1" dirty="0" smtClean="0">
                            <a:latin typeface="Cambria Math" panose="02040503050406030204" pitchFamily="18" charset="0"/>
                          </a:rPr>
                        </m:ctrlPr>
                      </m:sSubPr>
                      <m:e>
                        <m:r>
                          <a:rPr lang="en-US" sz="2200" i="1" dirty="0" err="1" smtClean="0">
                            <a:latin typeface="Cambria Math" panose="02040503050406030204" pitchFamily="18" charset="0"/>
                          </a:rPr>
                          <m:t>𝑟</m:t>
                        </m:r>
                      </m:e>
                      <m:sub>
                        <m:r>
                          <a:rPr lang="en-US" sz="2200" i="1" dirty="0" err="1" smtClean="0">
                            <a:latin typeface="Cambria Math" panose="02040503050406030204" pitchFamily="18" charset="0"/>
                          </a:rPr>
                          <m:t>𝐸</m:t>
                        </m:r>
                      </m:sub>
                    </m:sSub>
                  </m:oMath>
                </a14:m>
                <a:r>
                  <a:rPr lang="en-US" sz="2200" dirty="0"/>
                  <a:t> = 2% + 1.24 × 7% = 10.7%</a:t>
                </a:r>
              </a:p>
              <a:p>
                <a:r>
                  <a:rPr lang="en-US" sz="2200" dirty="0"/>
                  <a:t>Asset cost of capital:</a:t>
                </a:r>
              </a:p>
            </p:txBody>
          </p:sp>
        </mc:Choice>
        <mc:Fallback>
          <p:sp>
            <p:nvSpPr>
              <p:cNvPr id="9" name="Content Placeholder 2">
                <a:extLst>
                  <a:ext uri="{FF2B5EF4-FFF2-40B4-BE49-F238E27FC236}">
                    <a16:creationId xmlns:a16="http://schemas.microsoft.com/office/drawing/2014/main" id="{0298FBAD-E10B-37AB-8DE8-6A3E8664FAD4}"/>
                  </a:ext>
                </a:extLst>
              </p:cNvPr>
              <p:cNvSpPr txBox="1">
                <a:spLocks noRot="1" noChangeAspect="1" noMove="1" noResize="1" noEditPoints="1" noAdjustHandles="1" noChangeArrowheads="1" noChangeShapeType="1" noTextEdit="1"/>
              </p:cNvSpPr>
              <p:nvPr/>
            </p:nvSpPr>
            <p:spPr>
              <a:xfrm>
                <a:off x="486913" y="4817891"/>
                <a:ext cx="11362010" cy="569459"/>
              </a:xfrm>
              <a:prstGeom prst="rect">
                <a:avLst/>
              </a:prstGeom>
              <a:blipFill>
                <a:blip r:embed="rId3"/>
                <a:stretch>
                  <a:fillRect l="-429" t="-36170" b="-51064"/>
                </a:stretch>
              </a:blipFill>
            </p:spPr>
            <p:txBody>
              <a:bodyPr/>
              <a:lstStyle/>
              <a:p>
                <a:r>
                  <a:rPr lang="en-SG">
                    <a:noFill/>
                  </a:rPr>
                  <a:t> </a:t>
                </a:r>
              </a:p>
            </p:txBody>
          </p:sp>
        </mc:Fallback>
      </mc:AlternateContent>
      <p:graphicFrame>
        <p:nvGraphicFramePr>
          <p:cNvPr id="3" name="Table 0">
            <a:extLst>
              <a:ext uri="{FF2B5EF4-FFF2-40B4-BE49-F238E27FC236}">
                <a16:creationId xmlns:a16="http://schemas.microsoft.com/office/drawing/2014/main" id="{C54066A3-AF81-EFF3-6467-315442B33FF9}"/>
              </a:ext>
            </a:extLst>
          </p:cNvPr>
          <p:cNvGraphicFramePr>
            <a:graphicFrameLocks noGrp="1"/>
          </p:cNvGraphicFramePr>
          <p:nvPr>
            <p:extLst>
              <p:ext uri="{D42A27DB-BD31-4B8C-83A1-F6EECF244321}">
                <p14:modId xmlns:p14="http://schemas.microsoft.com/office/powerpoint/2010/main" val="3141623809"/>
              </p:ext>
            </p:extLst>
          </p:nvPr>
        </p:nvGraphicFramePr>
        <p:xfrm>
          <a:off x="1898664" y="2748337"/>
          <a:ext cx="7769318" cy="1397949"/>
        </p:xfrm>
        <a:graphic>
          <a:graphicData uri="http://schemas.openxmlformats.org/drawingml/2006/table">
            <a:tbl>
              <a:tblPr/>
              <a:tblGrid>
                <a:gridCol w="3884659">
                  <a:extLst>
                    <a:ext uri="{9D8B030D-6E8A-4147-A177-3AD203B41FA5}">
                      <a16:colId xmlns:a16="http://schemas.microsoft.com/office/drawing/2014/main" val="20000"/>
                    </a:ext>
                  </a:extLst>
                </a:gridCol>
                <a:gridCol w="3884659">
                  <a:extLst>
                    <a:ext uri="{9D8B030D-6E8A-4147-A177-3AD203B41FA5}">
                      <a16:colId xmlns:a16="http://schemas.microsoft.com/office/drawing/2014/main" val="20001"/>
                    </a:ext>
                  </a:extLst>
                </a:gridCol>
              </a:tblGrid>
              <a:tr h="465983">
                <a:tc gridSpan="2">
                  <a:txBody>
                    <a:bodyPr/>
                    <a:lstStyle/>
                    <a:p>
                      <a:pPr marL="0" indent="0" algn="ctr">
                        <a:buNone/>
                      </a:pPr>
                      <a:r>
                        <a:rPr lang="en-US" sz="1800" b="1" dirty="0">
                          <a:solidFill>
                            <a:srgbClr val="FFFFFF"/>
                          </a:solidFill>
                          <a:latin typeface="Calibri" pitchFamily="34" charset="0"/>
                          <a:ea typeface="Calibri" pitchFamily="34" charset="-122"/>
                          <a:cs typeface="Calibri" pitchFamily="34" charset="-120"/>
                        </a:rPr>
                        <a:t>CSX Balance Sheet</a:t>
                      </a:r>
                      <a:endParaRPr lang="en-US" sz="18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5B2333"/>
                    </a:solidFill>
                  </a:tcPr>
                </a:tc>
                <a:tc hMerge="1">
                  <a:txBody>
                    <a:bodyPr/>
                    <a:lstStyle/>
                    <a:p>
                      <a:endParaRPr lang="en-US"/>
                    </a:p>
                  </a:txBody>
                  <a:tcPr/>
                </a:tc>
                <a:extLst>
                  <a:ext uri="{0D108BD9-81ED-4DB2-BD59-A6C34878D82A}">
                    <a16:rowId xmlns:a16="http://schemas.microsoft.com/office/drawing/2014/main" val="10000"/>
                  </a:ext>
                </a:extLst>
              </a:tr>
              <a:tr h="465983">
                <a:tc>
                  <a:txBody>
                    <a:bodyPr/>
                    <a:lstStyle/>
                    <a:p>
                      <a:pPr marL="0" indent="0">
                        <a:buNone/>
                      </a:pPr>
                      <a:r>
                        <a:rPr lang="en-US" sz="1800" dirty="0">
                          <a:solidFill>
                            <a:srgbClr val="333333"/>
                          </a:solidFill>
                          <a:latin typeface="Calibri" pitchFamily="34" charset="0"/>
                          <a:ea typeface="Calibri" pitchFamily="34" charset="-122"/>
                          <a:cs typeface="Calibri" pitchFamily="34" charset="-120"/>
                        </a:rPr>
                        <a:t>Assets: A = $86B</a:t>
                      </a:r>
                      <a:endParaRPr lang="en-US" sz="18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5F0F2"/>
                    </a:solidFill>
                  </a:tcPr>
                </a:tc>
                <a:tc>
                  <a:txBody>
                    <a:bodyPr/>
                    <a:lstStyle/>
                    <a:p>
                      <a:pPr marL="0" indent="0">
                        <a:buNone/>
                      </a:pPr>
                      <a:r>
                        <a:rPr lang="en-US" sz="1800" dirty="0">
                          <a:solidFill>
                            <a:srgbClr val="333333"/>
                          </a:solidFill>
                          <a:latin typeface="Calibri" pitchFamily="34" charset="0"/>
                          <a:ea typeface="Calibri" pitchFamily="34" charset="-122"/>
                          <a:cs typeface="Calibri" pitchFamily="34" charset="-120"/>
                        </a:rPr>
                        <a:t>Debt: D = $17B (20%)    rD = 3.4%</a:t>
                      </a:r>
                      <a:endParaRPr lang="en-US" sz="18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5F0F2"/>
                    </a:solidFill>
                  </a:tcPr>
                </a:tc>
                <a:extLst>
                  <a:ext uri="{0D108BD9-81ED-4DB2-BD59-A6C34878D82A}">
                    <a16:rowId xmlns:a16="http://schemas.microsoft.com/office/drawing/2014/main" val="10001"/>
                  </a:ext>
                </a:extLst>
              </a:tr>
              <a:tr h="465983">
                <a:tc>
                  <a:txBody>
                    <a:bodyPr/>
                    <a:lstStyle/>
                    <a:p>
                      <a:pPr marL="0" indent="0">
                        <a:buNone/>
                      </a:pPr>
                      <a:r>
                        <a:rPr lang="en-US" sz="1800" dirty="0">
                          <a:solidFill>
                            <a:srgbClr val="333333"/>
                          </a:solidFill>
                          <a:latin typeface="Calibri" pitchFamily="34" charset="0"/>
                          <a:ea typeface="Calibri" pitchFamily="34" charset="-122"/>
                          <a:cs typeface="Calibri" pitchFamily="34" charset="-120"/>
                        </a:rPr>
                        <a:t>Total: V = $86B</a:t>
                      </a:r>
                      <a:endParaRPr lang="en-US" sz="18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5F0F2"/>
                    </a:solidFill>
                  </a:tcPr>
                </a:tc>
                <a:tc>
                  <a:txBody>
                    <a:bodyPr/>
                    <a:lstStyle/>
                    <a:p>
                      <a:pPr marL="0" indent="0">
                        <a:buNone/>
                      </a:pPr>
                      <a:r>
                        <a:rPr lang="en-US" sz="1800" dirty="0">
                          <a:solidFill>
                            <a:srgbClr val="333333"/>
                          </a:solidFill>
                          <a:latin typeface="Calibri" pitchFamily="34" charset="0"/>
                          <a:ea typeface="Calibri" pitchFamily="34" charset="-122"/>
                          <a:cs typeface="Calibri" pitchFamily="34" charset="-120"/>
                        </a:rPr>
                        <a:t>Equity: E = $69B (80%)   rE = 10.7%</a:t>
                      </a:r>
                      <a:endParaRPr lang="en-US" sz="1800" dirty="0">
                        <a:latin typeface="Calibri" charset="0"/>
                        <a:ea typeface="Calibri" charset="0"/>
                        <a:cs typeface="Calibri" charset="0"/>
                      </a:endParaRPr>
                    </a:p>
                  </a:txBody>
                  <a:tcP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5F0F2"/>
                    </a:solidFill>
                  </a:tcPr>
                </a:tc>
                <a:extLst>
                  <a:ext uri="{0D108BD9-81ED-4DB2-BD59-A6C34878D82A}">
                    <a16:rowId xmlns:a16="http://schemas.microsoft.com/office/drawing/2014/main" val="10002"/>
                  </a:ext>
                </a:extLst>
              </a:tr>
            </a:tbl>
          </a:graphicData>
        </a:graphic>
      </p:graphicFrame>
      <mc:AlternateContent xmlns:mc="http://schemas.openxmlformats.org/markup-compatibility/2006">
        <mc:Choice xmlns:a14="http://schemas.microsoft.com/office/drawing/2010/main" Requires="a14">
          <p:sp>
            <p:nvSpPr>
              <p:cNvPr id="5" name="Shape 8">
                <a:extLst>
                  <a:ext uri="{FF2B5EF4-FFF2-40B4-BE49-F238E27FC236}">
                    <a16:creationId xmlns:a16="http://schemas.microsoft.com/office/drawing/2014/main" id="{3A1D2613-7852-E5CD-BD3E-87C9B2573DBC}"/>
                  </a:ext>
                </a:extLst>
              </p:cNvPr>
              <p:cNvSpPr/>
              <p:nvPr/>
            </p:nvSpPr>
            <p:spPr>
              <a:xfrm>
                <a:off x="2327097" y="5786535"/>
                <a:ext cx="6400800" cy="548640"/>
              </a:xfrm>
              <a:prstGeom prst="rect">
                <a:avLst/>
              </a:prstGeom>
              <a:solidFill>
                <a:srgbClr val="F5F0F2"/>
              </a:solidFill>
              <a:ln/>
            </p:spPr>
            <p:txBody>
              <a:bodyPr/>
              <a:lstStyle/>
              <a:p>
                <a:pPr algn="ctr"/>
                <a14:m>
                  <m:oMath xmlns:m="http://schemas.openxmlformats.org/officeDocument/2006/math">
                    <m:sSub>
                      <m:sSubPr>
                        <m:ctrlPr>
                          <a:rPr lang="it-IT" b="1" i="1" dirty="0" smtClean="0">
                            <a:latin typeface="Cambria Math" panose="02040503050406030204" pitchFamily="18" charset="0"/>
                          </a:rPr>
                        </m:ctrlPr>
                      </m:sSubPr>
                      <m:e>
                        <m:r>
                          <a:rPr lang="it-IT" b="1" i="1" dirty="0" smtClean="0">
                            <a:latin typeface="Cambria Math" panose="02040503050406030204" pitchFamily="18" charset="0"/>
                          </a:rPr>
                          <m:t>𝒓</m:t>
                        </m:r>
                      </m:e>
                      <m:sub>
                        <m:r>
                          <a:rPr lang="it-IT" b="1" i="1" dirty="0" smtClean="0">
                            <a:latin typeface="Cambria Math" panose="02040503050406030204" pitchFamily="18" charset="0"/>
                          </a:rPr>
                          <m:t>𝑨</m:t>
                        </m:r>
                      </m:sub>
                    </m:sSub>
                  </m:oMath>
                </a14:m>
                <a:r>
                  <a:rPr lang="it-IT" b="1" dirty="0"/>
                  <a:t> = </a:t>
                </a:r>
                <a14:m>
                  <m:oMath xmlns:m="http://schemas.openxmlformats.org/officeDocument/2006/math">
                    <m:sSub>
                      <m:sSubPr>
                        <m:ctrlPr>
                          <a:rPr lang="it-IT" b="1" i="1" dirty="0" smtClean="0">
                            <a:latin typeface="Cambria Math" panose="02040503050406030204" pitchFamily="18" charset="0"/>
                          </a:rPr>
                        </m:ctrlPr>
                      </m:sSubPr>
                      <m:e>
                        <m:r>
                          <a:rPr lang="it-IT" b="1" i="1" dirty="0" smtClean="0">
                            <a:latin typeface="Cambria Math" panose="02040503050406030204" pitchFamily="18" charset="0"/>
                          </a:rPr>
                          <m:t>𝒓</m:t>
                        </m:r>
                      </m:e>
                      <m:sub>
                        <m:r>
                          <a:rPr lang="it-IT" b="1" i="1" dirty="0" smtClean="0">
                            <a:latin typeface="Cambria Math" panose="02040503050406030204" pitchFamily="18" charset="0"/>
                          </a:rPr>
                          <m:t>𝑫</m:t>
                        </m:r>
                      </m:sub>
                    </m:sSub>
                  </m:oMath>
                </a14:m>
                <a:r>
                  <a:rPr lang="it-IT" b="1" dirty="0"/>
                  <a:t>(D/V) + </a:t>
                </a:r>
                <a14:m>
                  <m:oMath xmlns:m="http://schemas.openxmlformats.org/officeDocument/2006/math">
                    <m:sSub>
                      <m:sSubPr>
                        <m:ctrlPr>
                          <a:rPr lang="it-IT" b="1" i="1" dirty="0" smtClean="0">
                            <a:latin typeface="Cambria Math" panose="02040503050406030204" pitchFamily="18" charset="0"/>
                          </a:rPr>
                        </m:ctrlPr>
                      </m:sSubPr>
                      <m:e>
                        <m:r>
                          <a:rPr lang="it-IT" b="1" i="1" dirty="0" smtClean="0">
                            <a:latin typeface="Cambria Math" panose="02040503050406030204" pitchFamily="18" charset="0"/>
                          </a:rPr>
                          <m:t>𝒓</m:t>
                        </m:r>
                      </m:e>
                      <m:sub>
                        <m:r>
                          <a:rPr lang="it-IT" b="1" i="1" dirty="0" smtClean="0">
                            <a:latin typeface="Cambria Math" panose="02040503050406030204" pitchFamily="18" charset="0"/>
                          </a:rPr>
                          <m:t>𝑬</m:t>
                        </m:r>
                      </m:sub>
                    </m:sSub>
                  </m:oMath>
                </a14:m>
                <a:r>
                  <a:rPr lang="it-IT" b="1" dirty="0"/>
                  <a:t>(E/V) = 3.4 × 0.20 + 10.7 × 0.80 = 9.2%</a:t>
                </a:r>
              </a:p>
              <a:p>
                <a:endParaRPr lang="en-SG" dirty="0"/>
              </a:p>
            </p:txBody>
          </p:sp>
        </mc:Choice>
        <mc:Fallback>
          <p:sp>
            <p:nvSpPr>
              <p:cNvPr id="5" name="Shape 8">
                <a:extLst>
                  <a:ext uri="{FF2B5EF4-FFF2-40B4-BE49-F238E27FC236}">
                    <a16:creationId xmlns:a16="http://schemas.microsoft.com/office/drawing/2014/main" id="{3A1D2613-7852-E5CD-BD3E-87C9B2573DBC}"/>
                  </a:ext>
                </a:extLst>
              </p:cNvPr>
              <p:cNvSpPr>
                <a:spLocks noRot="1" noChangeAspect="1" noMove="1" noResize="1" noEditPoints="1" noAdjustHandles="1" noChangeArrowheads="1" noChangeShapeType="1" noTextEdit="1"/>
              </p:cNvSpPr>
              <p:nvPr/>
            </p:nvSpPr>
            <p:spPr>
              <a:xfrm>
                <a:off x="2327097" y="5786535"/>
                <a:ext cx="6400800" cy="548640"/>
              </a:xfrm>
              <a:prstGeom prst="rect">
                <a:avLst/>
              </a:prstGeom>
              <a:blipFill>
                <a:blip r:embed="rId4"/>
                <a:stretch>
                  <a:fillRect t="-5556"/>
                </a:stretch>
              </a:blipFill>
              <a:ln/>
            </p:spPr>
            <p:txBody>
              <a:bodyPr/>
              <a:lstStyle/>
              <a:p>
                <a:r>
                  <a:rPr lang="en-SG">
                    <a:noFill/>
                  </a:rPr>
                  <a:t> </a:t>
                </a:r>
              </a:p>
            </p:txBody>
          </p:sp>
        </mc:Fallback>
      </mc:AlternateContent>
    </p:spTree>
    <p:extLst>
      <p:ext uri="{BB962C8B-B14F-4D97-AF65-F5344CB8AC3E}">
        <p14:creationId xmlns:p14="http://schemas.microsoft.com/office/powerpoint/2010/main" val="5528478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2A8E1-BFC0-5D5D-733B-B3239C44E9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4E2A7D-FB23-AC46-236F-A95C9D06522D}"/>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WACC AND ASSET BETA</a:t>
            </a:r>
          </a:p>
        </p:txBody>
      </p:sp>
      <p:sp>
        <p:nvSpPr>
          <p:cNvPr id="4" name="Slide Number Placeholder 3">
            <a:extLst>
              <a:ext uri="{FF2B5EF4-FFF2-40B4-BE49-F238E27FC236}">
                <a16:creationId xmlns:a16="http://schemas.microsoft.com/office/drawing/2014/main" id="{CCF0000D-755C-28A3-5EDC-897509B15137}"/>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8</a:t>
            </a:fld>
            <a:endParaRPr lang="en-US" dirty="0"/>
          </a:p>
        </p:txBody>
      </p:sp>
      <p:sp>
        <p:nvSpPr>
          <p:cNvPr id="13" name="Shape 6">
            <a:extLst>
              <a:ext uri="{FF2B5EF4-FFF2-40B4-BE49-F238E27FC236}">
                <a16:creationId xmlns:a16="http://schemas.microsoft.com/office/drawing/2014/main" id="{448B5B41-9210-739D-35E4-5D392FDCA9D8}"/>
              </a:ext>
            </a:extLst>
          </p:cNvPr>
          <p:cNvSpPr/>
          <p:nvPr/>
        </p:nvSpPr>
        <p:spPr>
          <a:xfrm>
            <a:off x="927757" y="2194560"/>
            <a:ext cx="5242560" cy="2194560"/>
          </a:xfrm>
          <a:prstGeom prst="rect">
            <a:avLst/>
          </a:prstGeom>
          <a:solidFill>
            <a:srgbClr val="F5F0F2"/>
          </a:solidFill>
          <a:ln w="12700">
            <a:solidFill>
              <a:srgbClr val="5B2333"/>
            </a:solidFill>
            <a:prstDash val="solid"/>
          </a:ln>
        </p:spPr>
        <p:txBody>
          <a:bodyPr/>
          <a:lstStyle/>
          <a:p>
            <a:endParaRPr lang="en-SG" sz="2400" dirty="0"/>
          </a:p>
        </p:txBody>
      </p:sp>
      <p:sp>
        <p:nvSpPr>
          <p:cNvPr id="15" name="Text 14">
            <a:extLst>
              <a:ext uri="{FF2B5EF4-FFF2-40B4-BE49-F238E27FC236}">
                <a16:creationId xmlns:a16="http://schemas.microsoft.com/office/drawing/2014/main" id="{4BFA579B-9B44-995E-0C79-7F2003488BFB}"/>
              </a:ext>
            </a:extLst>
          </p:cNvPr>
          <p:cNvSpPr/>
          <p:nvPr/>
        </p:nvSpPr>
        <p:spPr>
          <a:xfrm>
            <a:off x="1155157" y="4570974"/>
            <a:ext cx="10241280" cy="426720"/>
          </a:xfrm>
          <a:prstGeom prst="rect">
            <a:avLst/>
          </a:prstGeom>
          <a:noFill/>
          <a:ln/>
        </p:spPr>
        <p:txBody>
          <a:bodyPr wrap="square" rtlCol="0" anchor="ctr"/>
          <a:lstStyle/>
          <a:p>
            <a:r>
              <a:rPr lang="en-US" sz="2133" b="1" dirty="0">
                <a:solidFill>
                  <a:srgbClr val="5B2333"/>
                </a:solidFill>
                <a:latin typeface="Calibri" pitchFamily="34" charset="0"/>
                <a:ea typeface="Calibri" pitchFamily="34" charset="-122"/>
                <a:cs typeface="Calibri" pitchFamily="34" charset="-120"/>
              </a:rPr>
              <a:t>CSX Example:</a:t>
            </a:r>
            <a:endParaRPr lang="en-US" sz="2133" dirty="0"/>
          </a:p>
        </p:txBody>
      </p:sp>
      <mc:AlternateContent xmlns:mc="http://schemas.openxmlformats.org/markup-compatibility/2006">
        <mc:Choice xmlns:a14="http://schemas.microsoft.com/office/drawing/2010/main" Requires="a14">
          <p:sp>
            <p:nvSpPr>
              <p:cNvPr id="16" name="Text 15">
                <a:extLst>
                  <a:ext uri="{FF2B5EF4-FFF2-40B4-BE49-F238E27FC236}">
                    <a16:creationId xmlns:a16="http://schemas.microsoft.com/office/drawing/2014/main" id="{D594611D-AB97-80B7-2C00-A3A72A58D31B}"/>
                  </a:ext>
                </a:extLst>
              </p:cNvPr>
              <p:cNvSpPr/>
              <p:nvPr/>
            </p:nvSpPr>
            <p:spPr>
              <a:xfrm>
                <a:off x="1155157" y="5058654"/>
                <a:ext cx="10241280" cy="1706880"/>
              </a:xfrm>
              <a:prstGeom prst="rect">
                <a:avLst/>
              </a:prstGeom>
              <a:noFill/>
              <a:ln/>
            </p:spPr>
            <p:txBody>
              <a:bodyPr wrap="square" rtlCol="0" anchor="t"/>
              <a:lstStyle/>
              <a:p>
                <a:pPr marL="457189" indent="-457189">
                  <a:spcAft>
                    <a:spcPts val="800"/>
                  </a:spcAft>
                  <a:buSzPct val="100000"/>
                  <a:buChar char="•"/>
                </a:pPr>
                <a:r>
                  <a:rPr lang="en-US" sz="2000" dirty="0">
                    <a:solidFill>
                      <a:srgbClr val="444444"/>
                    </a:solidFill>
                    <a:latin typeface="Calibri" pitchFamily="34" charset="0"/>
                    <a:ea typeface="Calibri" pitchFamily="34" charset="-122"/>
                    <a:cs typeface="Calibri" pitchFamily="34" charset="-120"/>
                  </a:rPr>
                  <a:t>Assume </a:t>
                </a:r>
                <a14:m>
                  <m:oMath xmlns:m="http://schemas.openxmlformats.org/officeDocument/2006/math">
                    <m:sSub>
                      <m:sSubPr>
                        <m:ctrlPr>
                          <a:rPr lang="en-US" sz="2000" i="1" dirty="0" smtClean="0">
                            <a:solidFill>
                              <a:srgbClr val="444444"/>
                            </a:solidFill>
                            <a:latin typeface="Cambria Math" panose="02040503050406030204" pitchFamily="18" charset="0"/>
                            <a:ea typeface="Calibri" pitchFamily="34" charset="-122"/>
                            <a:cs typeface="Calibri" pitchFamily="34" charset="-120"/>
                          </a:rPr>
                        </m:ctrlPr>
                      </m:sSubPr>
                      <m:e>
                        <m:r>
                          <a:rPr lang="en-US" sz="2000" i="1" dirty="0" err="1" smtClean="0">
                            <a:solidFill>
                              <a:srgbClr val="444444"/>
                            </a:solidFill>
                            <a:latin typeface="Cambria Math" panose="02040503050406030204" pitchFamily="18" charset="0"/>
                            <a:ea typeface="Calibri" pitchFamily="34" charset="-122"/>
                            <a:cs typeface="Calibri" pitchFamily="34" charset="-120"/>
                          </a:rPr>
                          <m:t>𝑟</m:t>
                        </m:r>
                      </m:e>
                      <m:sub>
                        <m:r>
                          <a:rPr lang="en-US" sz="2000" i="1" dirty="0" err="1" smtClean="0">
                            <a:solidFill>
                              <a:srgbClr val="444444"/>
                            </a:solidFill>
                            <a:latin typeface="Cambria Math" panose="02040503050406030204" pitchFamily="18" charset="0"/>
                            <a:ea typeface="Calibri" pitchFamily="34" charset="-122"/>
                            <a:cs typeface="Calibri" pitchFamily="34" charset="-120"/>
                          </a:rPr>
                          <m:t>𝑓</m:t>
                        </m:r>
                      </m:sub>
                    </m:sSub>
                  </m:oMath>
                </a14:m>
                <a:r>
                  <a:rPr lang="en-US" sz="2000" dirty="0">
                    <a:solidFill>
                      <a:srgbClr val="444444"/>
                    </a:solidFill>
                    <a:latin typeface="Calibri" pitchFamily="34" charset="0"/>
                    <a:ea typeface="Calibri" pitchFamily="34" charset="-122"/>
                    <a:cs typeface="Calibri" pitchFamily="34" charset="-120"/>
                  </a:rPr>
                  <a:t> = 2%, </a:t>
                </a:r>
                <a14:m>
                  <m:oMath xmlns:m="http://schemas.openxmlformats.org/officeDocument/2006/math">
                    <m:sSub>
                      <m:sSubPr>
                        <m:ctrlPr>
                          <a:rPr lang="en-US" sz="2000" i="1" dirty="0" smtClean="0">
                            <a:solidFill>
                              <a:srgbClr val="444444"/>
                            </a:solidFill>
                            <a:latin typeface="Cambria Math" panose="02040503050406030204" pitchFamily="18" charset="0"/>
                            <a:ea typeface="Calibri" pitchFamily="34" charset="-122"/>
                            <a:cs typeface="Calibri" pitchFamily="34" charset="-120"/>
                          </a:rPr>
                        </m:ctrlPr>
                      </m:sSubPr>
                      <m:e>
                        <m:r>
                          <a:rPr lang="en-US" sz="2000" i="1" dirty="0" err="1" smtClean="0">
                            <a:solidFill>
                              <a:srgbClr val="444444"/>
                            </a:solidFill>
                            <a:latin typeface="Cambria Math" panose="02040503050406030204" pitchFamily="18" charset="0"/>
                            <a:ea typeface="Calibri" pitchFamily="34" charset="-122"/>
                            <a:cs typeface="Calibri" pitchFamily="34" charset="-120"/>
                          </a:rPr>
                          <m:t>𝑟</m:t>
                        </m:r>
                      </m:e>
                      <m:sub>
                        <m:r>
                          <a:rPr lang="en-US" sz="2000" i="1" dirty="0" err="1" smtClean="0">
                            <a:solidFill>
                              <a:srgbClr val="444444"/>
                            </a:solidFill>
                            <a:latin typeface="Cambria Math" panose="02040503050406030204" pitchFamily="18" charset="0"/>
                            <a:ea typeface="Calibri" pitchFamily="34" charset="-122"/>
                            <a:cs typeface="Calibri" pitchFamily="34" charset="-120"/>
                          </a:rPr>
                          <m:t>𝑚</m:t>
                        </m:r>
                      </m:sub>
                    </m:sSub>
                  </m:oMath>
                </a14:m>
                <a:r>
                  <a:rPr lang="en-US" sz="2000" dirty="0">
                    <a:solidFill>
                      <a:srgbClr val="444444"/>
                    </a:solidFill>
                    <a:latin typeface="Calibri" pitchFamily="34" charset="0"/>
                    <a:ea typeface="Calibri" pitchFamily="34" charset="-122"/>
                    <a:cs typeface="Calibri" pitchFamily="34" charset="-120"/>
                  </a:rPr>
                  <a:t> = 9%</a:t>
                </a:r>
              </a:p>
              <a:p>
                <a:pPr marL="457189" indent="-457189">
                  <a:spcAft>
                    <a:spcPts val="800"/>
                  </a:spcAft>
                  <a:buSzPct val="100000"/>
                  <a:buChar char="•"/>
                </a:pPr>
                <a:r>
                  <a:rPr lang="en-US" sz="2000" dirty="0">
                    <a:solidFill>
                      <a:srgbClr val="444444"/>
                    </a:solidFill>
                    <a:latin typeface="Calibri" pitchFamily="34" charset="0"/>
                    <a:ea typeface="Calibri" pitchFamily="34" charset="-122"/>
                    <a:cs typeface="Calibri" pitchFamily="34" charset="-120"/>
                  </a:rPr>
                  <a:t>Debt beta: 3.4% = 2% + </a:t>
                </a:r>
                <a14:m>
                  <m:oMath xmlns:m="http://schemas.openxmlformats.org/officeDocument/2006/math">
                    <m:sSub>
                      <m:sSubPr>
                        <m:ctrlPr>
                          <a:rPr lang="en-US" sz="2000" i="1" dirty="0">
                            <a:solidFill>
                              <a:srgbClr val="333333"/>
                            </a:solidFill>
                            <a:latin typeface="Cambria Math" panose="02040503050406030204" pitchFamily="18" charset="0"/>
                            <a:ea typeface="Calibri" pitchFamily="34" charset="-122"/>
                            <a:cs typeface="Calibri" pitchFamily="34" charset="-120"/>
                          </a:rPr>
                        </m:ctrlPr>
                      </m:sSubPr>
                      <m:e>
                        <m:r>
                          <a:rPr lang="en-US" sz="2000" b="0" i="1" dirty="0">
                            <a:solidFill>
                              <a:srgbClr val="333333"/>
                            </a:solidFill>
                            <a:latin typeface="Cambria Math" panose="02040503050406030204" pitchFamily="18" charset="0"/>
                            <a:ea typeface="Calibri" pitchFamily="34" charset="-122"/>
                            <a:cs typeface="Calibri" pitchFamily="34" charset="-120"/>
                          </a:rPr>
                          <m:t>𝛽</m:t>
                        </m:r>
                      </m:e>
                      <m:sub>
                        <m:r>
                          <a:rPr lang="en-US" sz="2000" b="0" i="1" dirty="0" err="1">
                            <a:solidFill>
                              <a:srgbClr val="333333"/>
                            </a:solidFill>
                            <a:latin typeface="Cambria Math" panose="02040503050406030204" pitchFamily="18" charset="0"/>
                            <a:ea typeface="Calibri" pitchFamily="34" charset="-122"/>
                            <a:cs typeface="Calibri" pitchFamily="34" charset="-120"/>
                          </a:rPr>
                          <m:t>𝐷</m:t>
                        </m:r>
                      </m:sub>
                    </m:sSub>
                  </m:oMath>
                </a14:m>
                <a:r>
                  <a:rPr lang="en-US" sz="2000" dirty="0">
                    <a:solidFill>
                      <a:srgbClr val="444444"/>
                    </a:solidFill>
                    <a:latin typeface="Calibri" pitchFamily="34" charset="0"/>
                    <a:ea typeface="Calibri" pitchFamily="34" charset="-122"/>
                    <a:cs typeface="Calibri" pitchFamily="34" charset="-120"/>
                  </a:rPr>
                  <a:t> × 7%, so </a:t>
                </a:r>
                <a14:m>
                  <m:oMath xmlns:m="http://schemas.openxmlformats.org/officeDocument/2006/math">
                    <m:sSub>
                      <m:sSubPr>
                        <m:ctrlPr>
                          <a:rPr lang="en-US" sz="2000" i="1" dirty="0">
                            <a:solidFill>
                              <a:srgbClr val="333333"/>
                            </a:solidFill>
                            <a:latin typeface="Cambria Math" panose="02040503050406030204" pitchFamily="18" charset="0"/>
                            <a:ea typeface="Calibri" pitchFamily="34" charset="-122"/>
                            <a:cs typeface="Calibri" pitchFamily="34" charset="-120"/>
                          </a:rPr>
                        </m:ctrlPr>
                      </m:sSubPr>
                      <m:e>
                        <m:r>
                          <a:rPr lang="en-US" sz="2000" b="0" i="1" dirty="0">
                            <a:solidFill>
                              <a:srgbClr val="333333"/>
                            </a:solidFill>
                            <a:latin typeface="Cambria Math" panose="02040503050406030204" pitchFamily="18" charset="0"/>
                            <a:ea typeface="Calibri" pitchFamily="34" charset="-122"/>
                            <a:cs typeface="Calibri" pitchFamily="34" charset="-120"/>
                          </a:rPr>
                          <m:t>𝛽</m:t>
                        </m:r>
                      </m:e>
                      <m:sub>
                        <m:r>
                          <a:rPr lang="en-US" sz="2000" b="0" i="1" dirty="0" err="1">
                            <a:solidFill>
                              <a:srgbClr val="333333"/>
                            </a:solidFill>
                            <a:latin typeface="Cambria Math" panose="02040503050406030204" pitchFamily="18" charset="0"/>
                            <a:ea typeface="Calibri" pitchFamily="34" charset="-122"/>
                            <a:cs typeface="Calibri" pitchFamily="34" charset="-120"/>
                          </a:rPr>
                          <m:t>𝐷</m:t>
                        </m:r>
                      </m:sub>
                    </m:sSub>
                  </m:oMath>
                </a14:m>
                <a:r>
                  <a:rPr lang="en-US" sz="2000" dirty="0">
                    <a:solidFill>
                      <a:srgbClr val="444444"/>
                    </a:solidFill>
                    <a:latin typeface="Calibri" pitchFamily="34" charset="0"/>
                    <a:ea typeface="Calibri" pitchFamily="34" charset="-122"/>
                    <a:cs typeface="Calibri" pitchFamily="34" charset="-120"/>
                  </a:rPr>
                  <a:t> = 0.2</a:t>
                </a:r>
                <a:endParaRPr lang="en-US" sz="2000" dirty="0"/>
              </a:p>
              <a:p>
                <a:pPr marL="457189" indent="-457189">
                  <a:spcAft>
                    <a:spcPts val="800"/>
                  </a:spcAft>
                  <a:buSzPct val="100000"/>
                  <a:buChar char="•"/>
                </a:pPr>
                <a:r>
                  <a:rPr lang="en-US" sz="2000" dirty="0">
                    <a:solidFill>
                      <a:srgbClr val="444444"/>
                    </a:solidFill>
                    <a:latin typeface="Calibri" pitchFamily="34" charset="0"/>
                    <a:ea typeface="Calibri" pitchFamily="34" charset="-122"/>
                    <a:cs typeface="Calibri" pitchFamily="34" charset="-120"/>
                  </a:rPr>
                  <a:t>Asset beta: </a:t>
                </a:r>
                <a14:m>
                  <m:oMath xmlns:m="http://schemas.openxmlformats.org/officeDocument/2006/math">
                    <m:sSub>
                      <m:sSubPr>
                        <m:ctrlPr>
                          <a:rPr lang="en-US" sz="2000" i="1" dirty="0">
                            <a:solidFill>
                              <a:srgbClr val="333333"/>
                            </a:solidFill>
                            <a:latin typeface="Cambria Math" panose="02040503050406030204" pitchFamily="18" charset="0"/>
                            <a:ea typeface="Calibri" pitchFamily="34" charset="-122"/>
                            <a:cs typeface="Calibri" pitchFamily="34" charset="-120"/>
                          </a:rPr>
                        </m:ctrlPr>
                      </m:sSubPr>
                      <m:e>
                        <m:r>
                          <a:rPr lang="en-US" sz="2000" b="0" i="1" dirty="0">
                            <a:solidFill>
                              <a:srgbClr val="333333"/>
                            </a:solidFill>
                            <a:latin typeface="Cambria Math" panose="02040503050406030204" pitchFamily="18" charset="0"/>
                            <a:ea typeface="Calibri" pitchFamily="34" charset="-122"/>
                            <a:cs typeface="Calibri" pitchFamily="34" charset="-120"/>
                          </a:rPr>
                          <m:t>𝛽</m:t>
                        </m:r>
                      </m:e>
                      <m:sub>
                        <m:r>
                          <a:rPr lang="en-US" sz="2000" b="0" i="1" dirty="0" err="1">
                            <a:solidFill>
                              <a:srgbClr val="333333"/>
                            </a:solidFill>
                            <a:latin typeface="Cambria Math" panose="02040503050406030204" pitchFamily="18" charset="0"/>
                            <a:ea typeface="Calibri" pitchFamily="34" charset="-122"/>
                            <a:cs typeface="Calibri" pitchFamily="34" charset="-120"/>
                          </a:rPr>
                          <m:t>𝐴</m:t>
                        </m:r>
                      </m:sub>
                    </m:sSub>
                  </m:oMath>
                </a14:m>
                <a:r>
                  <a:rPr lang="en-US" sz="2000" dirty="0">
                    <a:solidFill>
                      <a:srgbClr val="444444"/>
                    </a:solidFill>
                    <a:latin typeface="Calibri" pitchFamily="34" charset="0"/>
                    <a:ea typeface="Calibri" pitchFamily="34" charset="-122"/>
                    <a:cs typeface="Calibri" pitchFamily="34" charset="-120"/>
                  </a:rPr>
                  <a:t> = 0.2 × 0.20 + 1.24 × 0.80 = 1.033</a:t>
                </a:r>
                <a:endParaRPr lang="en-US" sz="2000" dirty="0"/>
              </a:p>
              <a:p>
                <a:pPr marL="457189" indent="-457189">
                  <a:spcAft>
                    <a:spcPts val="800"/>
                  </a:spcAft>
                  <a:buSzPct val="100000"/>
                  <a:buChar char="•"/>
                </a:pPr>
                <a:r>
                  <a:rPr lang="en-US" sz="2000" dirty="0">
                    <a:solidFill>
                      <a:srgbClr val="444444"/>
                    </a:solidFill>
                    <a:latin typeface="Calibri" pitchFamily="34" charset="0"/>
                    <a:ea typeface="Calibri" pitchFamily="34" charset="-122"/>
                    <a:cs typeface="Calibri" pitchFamily="34" charset="-120"/>
                  </a:rPr>
                  <a:t>Then: </a:t>
                </a:r>
                <a14:m>
                  <m:oMath xmlns:m="http://schemas.openxmlformats.org/officeDocument/2006/math">
                    <m:sSub>
                      <m:sSubPr>
                        <m:ctrlPr>
                          <a:rPr lang="en-US" sz="2000" i="1" dirty="0" smtClean="0">
                            <a:solidFill>
                              <a:srgbClr val="444444"/>
                            </a:solidFill>
                            <a:latin typeface="Cambria Math" panose="02040503050406030204" pitchFamily="18" charset="0"/>
                            <a:ea typeface="Calibri" pitchFamily="34" charset="-122"/>
                            <a:cs typeface="Calibri" pitchFamily="34" charset="-120"/>
                          </a:rPr>
                        </m:ctrlPr>
                      </m:sSubPr>
                      <m:e>
                        <m:r>
                          <a:rPr lang="en-US" sz="2000" b="0" i="1" dirty="0" err="1" smtClean="0">
                            <a:solidFill>
                              <a:srgbClr val="444444"/>
                            </a:solidFill>
                            <a:latin typeface="Cambria Math" panose="02040503050406030204" pitchFamily="18" charset="0"/>
                            <a:ea typeface="Calibri" pitchFamily="34" charset="-122"/>
                            <a:cs typeface="Calibri" pitchFamily="34" charset="-120"/>
                          </a:rPr>
                          <m:t>𝑟</m:t>
                        </m:r>
                      </m:e>
                      <m:sub>
                        <m:r>
                          <a:rPr lang="en-US" sz="2000" b="0" i="1" dirty="0" err="1" smtClean="0">
                            <a:solidFill>
                              <a:srgbClr val="444444"/>
                            </a:solidFill>
                            <a:latin typeface="Cambria Math" panose="02040503050406030204" pitchFamily="18" charset="0"/>
                            <a:ea typeface="Calibri" pitchFamily="34" charset="-122"/>
                            <a:cs typeface="Calibri" pitchFamily="34" charset="-120"/>
                          </a:rPr>
                          <m:t>𝐴</m:t>
                        </m:r>
                      </m:sub>
                    </m:sSub>
                  </m:oMath>
                </a14:m>
                <a:r>
                  <a:rPr lang="en-US" sz="2000" dirty="0">
                    <a:solidFill>
                      <a:srgbClr val="444444"/>
                    </a:solidFill>
                    <a:latin typeface="Calibri" pitchFamily="34" charset="0"/>
                    <a:ea typeface="Calibri" pitchFamily="34" charset="-122"/>
                    <a:cs typeface="Calibri" pitchFamily="34" charset="-120"/>
                  </a:rPr>
                  <a:t> = 2% + 1.033 × 7% = 9.2% (same answer as before)</a:t>
                </a:r>
              </a:p>
            </p:txBody>
          </p:sp>
        </mc:Choice>
        <mc:Fallback>
          <p:sp>
            <p:nvSpPr>
              <p:cNvPr id="16" name="Text 15">
                <a:extLst>
                  <a:ext uri="{FF2B5EF4-FFF2-40B4-BE49-F238E27FC236}">
                    <a16:creationId xmlns:a16="http://schemas.microsoft.com/office/drawing/2014/main" id="{D594611D-AB97-80B7-2C00-A3A72A58D31B}"/>
                  </a:ext>
                </a:extLst>
              </p:cNvPr>
              <p:cNvSpPr>
                <a:spLocks noRot="1" noChangeAspect="1" noMove="1" noResize="1" noEditPoints="1" noAdjustHandles="1" noChangeArrowheads="1" noChangeShapeType="1" noTextEdit="1"/>
              </p:cNvSpPr>
              <p:nvPr/>
            </p:nvSpPr>
            <p:spPr>
              <a:xfrm>
                <a:off x="1155157" y="5058654"/>
                <a:ext cx="10241280" cy="1706880"/>
              </a:xfrm>
              <a:prstGeom prst="rect">
                <a:avLst/>
              </a:prstGeom>
              <a:blipFill>
                <a:blip r:embed="rId3"/>
                <a:stretch>
                  <a:fillRect l="-655" t="-2143" b="-2500"/>
                </a:stretch>
              </a:blipFill>
              <a:ln/>
            </p:spPr>
            <p:txBody>
              <a:bodyPr/>
              <a:lstStyle/>
              <a:p>
                <a:r>
                  <a:rPr lang="en-SG">
                    <a:noFill/>
                  </a:rPr>
                  <a:t> </a:t>
                </a:r>
              </a:p>
            </p:txBody>
          </p:sp>
        </mc:Fallback>
      </mc:AlternateContent>
      <p:sp>
        <p:nvSpPr>
          <p:cNvPr id="18" name="Text 7">
            <a:extLst>
              <a:ext uri="{FF2B5EF4-FFF2-40B4-BE49-F238E27FC236}">
                <a16:creationId xmlns:a16="http://schemas.microsoft.com/office/drawing/2014/main" id="{C2172C01-FDD0-FCCF-4C58-AE41372AC236}"/>
              </a:ext>
            </a:extLst>
          </p:cNvPr>
          <p:cNvSpPr/>
          <p:nvPr/>
        </p:nvSpPr>
        <p:spPr>
          <a:xfrm>
            <a:off x="927757" y="2331720"/>
            <a:ext cx="5242560" cy="487680"/>
          </a:xfrm>
          <a:prstGeom prst="rect">
            <a:avLst/>
          </a:prstGeom>
          <a:noFill/>
          <a:ln/>
        </p:spPr>
        <p:txBody>
          <a:bodyPr wrap="square" rtlCol="0" anchor="ctr"/>
          <a:lstStyle/>
          <a:p>
            <a:pPr algn="ctr"/>
            <a:r>
              <a:rPr lang="en-US" sz="2000" b="1" dirty="0">
                <a:solidFill>
                  <a:srgbClr val="5B2333"/>
                </a:solidFill>
                <a:latin typeface="Calibri" pitchFamily="34" charset="0"/>
                <a:ea typeface="Calibri" pitchFamily="34" charset="-122"/>
                <a:cs typeface="Calibri" pitchFamily="34" charset="-120"/>
              </a:rPr>
              <a:t>WACC (No Taxes)</a:t>
            </a:r>
            <a:endParaRPr lang="en-US" sz="2000" dirty="0"/>
          </a:p>
        </p:txBody>
      </p:sp>
      <mc:AlternateContent xmlns:mc="http://schemas.openxmlformats.org/markup-compatibility/2006">
        <mc:Choice xmlns:a14="http://schemas.microsoft.com/office/drawing/2010/main" Requires="a14">
          <p:sp>
            <p:nvSpPr>
              <p:cNvPr id="19" name="Text 8">
                <a:extLst>
                  <a:ext uri="{FF2B5EF4-FFF2-40B4-BE49-F238E27FC236}">
                    <a16:creationId xmlns:a16="http://schemas.microsoft.com/office/drawing/2014/main" id="{872C8F20-3E1F-59AD-0E5A-87A6E6F0CF17}"/>
                  </a:ext>
                </a:extLst>
              </p:cNvPr>
              <p:cNvSpPr/>
              <p:nvPr/>
            </p:nvSpPr>
            <p:spPr>
              <a:xfrm>
                <a:off x="927757" y="2819400"/>
                <a:ext cx="5242560" cy="609600"/>
              </a:xfrm>
              <a:prstGeom prst="rect">
                <a:avLst/>
              </a:prstGeom>
              <a:noFill/>
              <a:ln/>
            </p:spPr>
            <p:txBody>
              <a:bodyPr wrap="square" rtlCol="0" anchor="ctr"/>
              <a:lstStyle/>
              <a:p>
                <a:pPr algn="ctr"/>
                <a:r>
                  <a:rPr lang="en-US" sz="2400" b="1" dirty="0">
                    <a:solidFill>
                      <a:srgbClr val="333333"/>
                    </a:solidFill>
                    <a:latin typeface="Calibri" pitchFamily="34" charset="0"/>
                    <a:ea typeface="Calibri" pitchFamily="34" charset="-122"/>
                    <a:cs typeface="Calibri" pitchFamily="34" charset="-120"/>
                  </a:rPr>
                  <a:t>WACC = </a:t>
                </a:r>
                <a14:m>
                  <m:oMath xmlns:m="http://schemas.openxmlformats.org/officeDocument/2006/math">
                    <m:sSub>
                      <m:sSubPr>
                        <m:ctrlPr>
                          <a:rPr lang="en-US" sz="2400" b="1" i="1" dirty="0" smtClean="0">
                            <a:solidFill>
                              <a:srgbClr val="333333"/>
                            </a:solidFill>
                            <a:latin typeface="Cambria Math" panose="02040503050406030204" pitchFamily="18" charset="0"/>
                            <a:ea typeface="Calibri" pitchFamily="34" charset="-122"/>
                            <a:cs typeface="Calibri" pitchFamily="34" charset="-120"/>
                          </a:rPr>
                        </m:ctrlPr>
                      </m:sSubPr>
                      <m:e>
                        <m:r>
                          <a:rPr lang="en-US" sz="2400" b="1" i="1" dirty="0" err="1" smtClean="0">
                            <a:solidFill>
                              <a:srgbClr val="333333"/>
                            </a:solidFill>
                            <a:latin typeface="Cambria Math" panose="02040503050406030204" pitchFamily="18" charset="0"/>
                            <a:ea typeface="Calibri" pitchFamily="34" charset="-122"/>
                            <a:cs typeface="Calibri" pitchFamily="34" charset="-120"/>
                          </a:rPr>
                          <m:t>𝒓</m:t>
                        </m:r>
                      </m:e>
                      <m:sub>
                        <m:r>
                          <a:rPr lang="en-US" sz="2400" b="1" i="1" dirty="0" err="1" smtClean="0">
                            <a:solidFill>
                              <a:srgbClr val="333333"/>
                            </a:solidFill>
                            <a:latin typeface="Cambria Math" panose="02040503050406030204" pitchFamily="18" charset="0"/>
                            <a:ea typeface="Calibri" pitchFamily="34" charset="-122"/>
                            <a:cs typeface="Calibri" pitchFamily="34" charset="-120"/>
                          </a:rPr>
                          <m:t>𝑫</m:t>
                        </m:r>
                      </m:sub>
                    </m:sSub>
                  </m:oMath>
                </a14:m>
                <a:r>
                  <a:rPr lang="en-US" sz="2400" b="1" dirty="0">
                    <a:solidFill>
                      <a:srgbClr val="333333"/>
                    </a:solidFill>
                    <a:latin typeface="Calibri" pitchFamily="34" charset="0"/>
                    <a:ea typeface="Calibri" pitchFamily="34" charset="-122"/>
                    <a:cs typeface="Calibri" pitchFamily="34" charset="-120"/>
                  </a:rPr>
                  <a:t>(D/V) + </a:t>
                </a:r>
                <a14:m>
                  <m:oMath xmlns:m="http://schemas.openxmlformats.org/officeDocument/2006/math">
                    <m:sSub>
                      <m:sSubPr>
                        <m:ctrlPr>
                          <a:rPr lang="en-US" sz="2400" b="1" i="1" dirty="0" smtClean="0">
                            <a:solidFill>
                              <a:srgbClr val="333333"/>
                            </a:solidFill>
                            <a:latin typeface="Cambria Math" panose="02040503050406030204" pitchFamily="18" charset="0"/>
                            <a:ea typeface="Calibri" pitchFamily="34" charset="-122"/>
                            <a:cs typeface="Calibri" pitchFamily="34" charset="-120"/>
                          </a:rPr>
                        </m:ctrlPr>
                      </m:sSubPr>
                      <m:e>
                        <m:r>
                          <a:rPr lang="en-US" sz="2400" b="1" i="1" dirty="0" err="1" smtClean="0">
                            <a:solidFill>
                              <a:srgbClr val="333333"/>
                            </a:solidFill>
                            <a:latin typeface="Cambria Math" panose="02040503050406030204" pitchFamily="18" charset="0"/>
                            <a:ea typeface="Calibri" pitchFamily="34" charset="-122"/>
                            <a:cs typeface="Calibri" pitchFamily="34" charset="-120"/>
                          </a:rPr>
                          <m:t>𝒓</m:t>
                        </m:r>
                      </m:e>
                      <m:sub>
                        <m:r>
                          <a:rPr lang="en-US" sz="2400" b="1" i="1" dirty="0" err="1" smtClean="0">
                            <a:solidFill>
                              <a:srgbClr val="333333"/>
                            </a:solidFill>
                            <a:latin typeface="Cambria Math" panose="02040503050406030204" pitchFamily="18" charset="0"/>
                            <a:ea typeface="Calibri" pitchFamily="34" charset="-122"/>
                            <a:cs typeface="Calibri" pitchFamily="34" charset="-120"/>
                          </a:rPr>
                          <m:t>𝑬</m:t>
                        </m:r>
                      </m:sub>
                    </m:sSub>
                  </m:oMath>
                </a14:m>
                <a:r>
                  <a:rPr lang="en-US" sz="2400" b="1" dirty="0">
                    <a:solidFill>
                      <a:srgbClr val="333333"/>
                    </a:solidFill>
                    <a:latin typeface="Calibri" pitchFamily="34" charset="0"/>
                    <a:ea typeface="Calibri" pitchFamily="34" charset="-122"/>
                    <a:cs typeface="Calibri" pitchFamily="34" charset="-120"/>
                  </a:rPr>
                  <a:t>(E/V)</a:t>
                </a:r>
                <a:endParaRPr lang="en-US" sz="2400" dirty="0"/>
              </a:p>
            </p:txBody>
          </p:sp>
        </mc:Choice>
        <mc:Fallback>
          <p:sp>
            <p:nvSpPr>
              <p:cNvPr id="19" name="Text 8">
                <a:extLst>
                  <a:ext uri="{FF2B5EF4-FFF2-40B4-BE49-F238E27FC236}">
                    <a16:creationId xmlns:a16="http://schemas.microsoft.com/office/drawing/2014/main" id="{872C8F20-3E1F-59AD-0E5A-87A6E6F0CF17}"/>
                  </a:ext>
                </a:extLst>
              </p:cNvPr>
              <p:cNvSpPr>
                <a:spLocks noRot="1" noChangeAspect="1" noMove="1" noResize="1" noEditPoints="1" noAdjustHandles="1" noChangeArrowheads="1" noChangeShapeType="1" noTextEdit="1"/>
              </p:cNvSpPr>
              <p:nvPr/>
            </p:nvSpPr>
            <p:spPr>
              <a:xfrm>
                <a:off x="927757" y="2819400"/>
                <a:ext cx="5242560" cy="609600"/>
              </a:xfrm>
              <a:prstGeom prst="rect">
                <a:avLst/>
              </a:prstGeom>
              <a:blipFill>
                <a:blip r:embed="rId4"/>
                <a:stretch>
                  <a:fillRect b="-10000"/>
                </a:stretch>
              </a:blipFill>
              <a:ln/>
            </p:spPr>
            <p:txBody>
              <a:bodyPr/>
              <a:lstStyle/>
              <a:p>
                <a:r>
                  <a:rPr lang="en-SG">
                    <a:noFill/>
                  </a:rPr>
                  <a:t> </a:t>
                </a:r>
              </a:p>
            </p:txBody>
          </p:sp>
        </mc:Fallback>
      </mc:AlternateContent>
      <mc:AlternateContent xmlns:mc="http://schemas.openxmlformats.org/markup-compatibility/2006">
        <mc:Choice xmlns:a14="http://schemas.microsoft.com/office/drawing/2010/main" Requires="a14">
          <p:sp>
            <p:nvSpPr>
              <p:cNvPr id="20" name="Text 9">
                <a:extLst>
                  <a:ext uri="{FF2B5EF4-FFF2-40B4-BE49-F238E27FC236}">
                    <a16:creationId xmlns:a16="http://schemas.microsoft.com/office/drawing/2014/main" id="{4DD6D6FA-4CBC-1693-00AC-8D989A2383C1}"/>
                  </a:ext>
                </a:extLst>
              </p:cNvPr>
              <p:cNvSpPr/>
              <p:nvPr/>
            </p:nvSpPr>
            <p:spPr>
              <a:xfrm>
                <a:off x="927757" y="3550920"/>
                <a:ext cx="5242560" cy="487680"/>
              </a:xfrm>
              <a:prstGeom prst="rect">
                <a:avLst/>
              </a:prstGeom>
              <a:noFill/>
              <a:ln/>
            </p:spPr>
            <p:txBody>
              <a:bodyPr wrap="square" rtlCol="0" anchor="ctr"/>
              <a:lstStyle/>
              <a:p>
                <a:pPr algn="ctr"/>
                <a:r>
                  <a:rPr lang="en-US" sz="1733" i="1" dirty="0">
                    <a:solidFill>
                      <a:srgbClr val="666666"/>
                    </a:solidFill>
                    <a:latin typeface="Calibri" pitchFamily="34" charset="0"/>
                    <a:ea typeface="Calibri" pitchFamily="34" charset="-122"/>
                    <a:cs typeface="Calibri" pitchFamily="34" charset="-120"/>
                  </a:rPr>
                  <a:t>Without taxes, WACC = </a:t>
                </a:r>
                <a14:m>
                  <m:oMath xmlns:m="http://schemas.openxmlformats.org/officeDocument/2006/math">
                    <m:sSub>
                      <m:sSubPr>
                        <m:ctrlPr>
                          <a:rPr lang="en-US" sz="1733" i="1" dirty="0" smtClean="0">
                            <a:solidFill>
                              <a:srgbClr val="666666"/>
                            </a:solidFill>
                            <a:latin typeface="Cambria Math" panose="02040503050406030204" pitchFamily="18" charset="0"/>
                            <a:ea typeface="Calibri" pitchFamily="34" charset="-122"/>
                            <a:cs typeface="Calibri" pitchFamily="34" charset="-120"/>
                          </a:rPr>
                        </m:ctrlPr>
                      </m:sSubPr>
                      <m:e>
                        <m:r>
                          <a:rPr lang="en-US" sz="1733" i="1" dirty="0" err="1" smtClean="0">
                            <a:solidFill>
                              <a:srgbClr val="666666"/>
                            </a:solidFill>
                            <a:latin typeface="Cambria Math" panose="02040503050406030204" pitchFamily="18" charset="0"/>
                            <a:ea typeface="Calibri" pitchFamily="34" charset="-122"/>
                            <a:cs typeface="Calibri" pitchFamily="34" charset="-120"/>
                          </a:rPr>
                          <m:t>𝑟</m:t>
                        </m:r>
                      </m:e>
                      <m:sub>
                        <m:r>
                          <a:rPr lang="en-US" sz="1733" i="1" dirty="0" err="1" smtClean="0">
                            <a:solidFill>
                              <a:srgbClr val="666666"/>
                            </a:solidFill>
                            <a:latin typeface="Cambria Math" panose="02040503050406030204" pitchFamily="18" charset="0"/>
                            <a:ea typeface="Calibri" pitchFamily="34" charset="-122"/>
                            <a:cs typeface="Calibri" pitchFamily="34" charset="-120"/>
                          </a:rPr>
                          <m:t>𝐴</m:t>
                        </m:r>
                      </m:sub>
                    </m:sSub>
                  </m:oMath>
                </a14:m>
                <a:endParaRPr lang="en-US" sz="1733" dirty="0"/>
              </a:p>
            </p:txBody>
          </p:sp>
        </mc:Choice>
        <mc:Fallback>
          <p:sp>
            <p:nvSpPr>
              <p:cNvPr id="20" name="Text 9">
                <a:extLst>
                  <a:ext uri="{FF2B5EF4-FFF2-40B4-BE49-F238E27FC236}">
                    <a16:creationId xmlns:a16="http://schemas.microsoft.com/office/drawing/2014/main" id="{4DD6D6FA-4CBC-1693-00AC-8D989A2383C1}"/>
                  </a:ext>
                </a:extLst>
              </p:cNvPr>
              <p:cNvSpPr>
                <a:spLocks noRot="1" noChangeAspect="1" noMove="1" noResize="1" noEditPoints="1" noAdjustHandles="1" noChangeArrowheads="1" noChangeShapeType="1" noTextEdit="1"/>
              </p:cNvSpPr>
              <p:nvPr/>
            </p:nvSpPr>
            <p:spPr>
              <a:xfrm>
                <a:off x="927757" y="3550920"/>
                <a:ext cx="5242560" cy="487680"/>
              </a:xfrm>
              <a:prstGeom prst="rect">
                <a:avLst/>
              </a:prstGeom>
              <a:blipFill>
                <a:blip r:embed="rId5"/>
                <a:stretch>
                  <a:fillRect b="-5000"/>
                </a:stretch>
              </a:blipFill>
              <a:ln/>
            </p:spPr>
            <p:txBody>
              <a:bodyPr/>
              <a:lstStyle/>
              <a:p>
                <a:r>
                  <a:rPr lang="en-SG">
                    <a:noFill/>
                  </a:rPr>
                  <a:t> </a:t>
                </a:r>
              </a:p>
            </p:txBody>
          </p:sp>
        </mc:Fallback>
      </mc:AlternateContent>
      <p:grpSp>
        <p:nvGrpSpPr>
          <p:cNvPr id="27" name="Group 26">
            <a:extLst>
              <a:ext uri="{FF2B5EF4-FFF2-40B4-BE49-F238E27FC236}">
                <a16:creationId xmlns:a16="http://schemas.microsoft.com/office/drawing/2014/main" id="{BCC16E27-A663-0301-6916-CADB31C0627D}"/>
              </a:ext>
            </a:extLst>
          </p:cNvPr>
          <p:cNvGrpSpPr/>
          <p:nvPr/>
        </p:nvGrpSpPr>
        <p:grpSpPr>
          <a:xfrm>
            <a:off x="6421692" y="2194560"/>
            <a:ext cx="5309342" cy="2194560"/>
            <a:chOff x="6586419" y="4053840"/>
            <a:chExt cx="5309342" cy="2194560"/>
          </a:xfrm>
        </p:grpSpPr>
        <p:sp>
          <p:nvSpPr>
            <p:cNvPr id="14" name="Shape 10">
              <a:extLst>
                <a:ext uri="{FF2B5EF4-FFF2-40B4-BE49-F238E27FC236}">
                  <a16:creationId xmlns:a16="http://schemas.microsoft.com/office/drawing/2014/main" id="{42897096-9180-0029-F9C1-8A2DF8AEA904}"/>
                </a:ext>
              </a:extLst>
            </p:cNvPr>
            <p:cNvSpPr/>
            <p:nvPr/>
          </p:nvSpPr>
          <p:spPr>
            <a:xfrm>
              <a:off x="6586419" y="4053840"/>
              <a:ext cx="5242560" cy="2194560"/>
            </a:xfrm>
            <a:prstGeom prst="rect">
              <a:avLst/>
            </a:prstGeom>
            <a:solidFill>
              <a:srgbClr val="F5F0F2"/>
            </a:solidFill>
            <a:ln w="12700">
              <a:solidFill>
                <a:srgbClr val="5B2333"/>
              </a:solidFill>
              <a:prstDash val="solid"/>
            </a:ln>
          </p:spPr>
          <p:txBody>
            <a:bodyPr/>
            <a:lstStyle/>
            <a:p>
              <a:endParaRPr lang="en-SG" sz="2400" dirty="0"/>
            </a:p>
          </p:txBody>
        </p:sp>
        <p:sp>
          <p:nvSpPr>
            <p:cNvPr id="21" name="Text 11">
              <a:extLst>
                <a:ext uri="{FF2B5EF4-FFF2-40B4-BE49-F238E27FC236}">
                  <a16:creationId xmlns:a16="http://schemas.microsoft.com/office/drawing/2014/main" id="{518E8989-09BD-1638-573B-D290C4B09F50}"/>
                </a:ext>
              </a:extLst>
            </p:cNvPr>
            <p:cNvSpPr/>
            <p:nvPr/>
          </p:nvSpPr>
          <p:spPr>
            <a:xfrm>
              <a:off x="6653201" y="4160203"/>
              <a:ext cx="5242560" cy="487680"/>
            </a:xfrm>
            <a:prstGeom prst="rect">
              <a:avLst/>
            </a:prstGeom>
            <a:noFill/>
            <a:ln/>
          </p:spPr>
          <p:txBody>
            <a:bodyPr wrap="square" rtlCol="0" anchor="ctr"/>
            <a:lstStyle/>
            <a:p>
              <a:pPr algn="ctr"/>
              <a:r>
                <a:rPr lang="en-US" sz="2000" b="1" dirty="0">
                  <a:solidFill>
                    <a:srgbClr val="5B2333"/>
                  </a:solidFill>
                  <a:latin typeface="Calibri" pitchFamily="34" charset="0"/>
                  <a:ea typeface="Calibri" pitchFamily="34" charset="-122"/>
                  <a:cs typeface="Calibri" pitchFamily="34" charset="-120"/>
                </a:rPr>
                <a:t>Asset Beta</a:t>
              </a:r>
              <a:endParaRPr lang="en-US" sz="2000" dirty="0"/>
            </a:p>
          </p:txBody>
        </p:sp>
        <mc:AlternateContent xmlns:mc="http://schemas.openxmlformats.org/markup-compatibility/2006">
          <mc:Choice xmlns:a14="http://schemas.microsoft.com/office/drawing/2010/main" Requires="a14">
            <p:sp>
              <p:nvSpPr>
                <p:cNvPr id="22" name="Text 12">
                  <a:extLst>
                    <a:ext uri="{FF2B5EF4-FFF2-40B4-BE49-F238E27FC236}">
                      <a16:creationId xmlns:a16="http://schemas.microsoft.com/office/drawing/2014/main" id="{C815F2CC-D502-7CDC-5FD0-006E074E8DFF}"/>
                    </a:ext>
                  </a:extLst>
                </p:cNvPr>
                <p:cNvSpPr/>
                <p:nvPr/>
              </p:nvSpPr>
              <p:spPr>
                <a:xfrm>
                  <a:off x="6653201" y="4647883"/>
                  <a:ext cx="5242560" cy="609600"/>
                </a:xfrm>
                <a:prstGeom prst="rect">
                  <a:avLst/>
                </a:prstGeom>
                <a:noFill/>
                <a:ln/>
              </p:spPr>
              <p:txBody>
                <a:bodyPr wrap="square" rtlCol="0" anchor="ctr"/>
                <a:lstStyle/>
                <a:p>
                  <a:pPr algn="ctr"/>
                  <a14:m>
                    <m:oMath xmlns:m="http://schemas.openxmlformats.org/officeDocument/2006/math">
                      <m:sSub>
                        <m:sSubPr>
                          <m:ctrlPr>
                            <a:rPr lang="en-US" sz="2400" b="1" i="1" dirty="0" smtClean="0">
                              <a:solidFill>
                                <a:srgbClr val="333333"/>
                              </a:solidFill>
                              <a:latin typeface="Cambria Math" panose="02040503050406030204" pitchFamily="18" charset="0"/>
                              <a:ea typeface="Calibri" pitchFamily="34" charset="-122"/>
                              <a:cs typeface="Calibri" pitchFamily="34" charset="-120"/>
                            </a:rPr>
                          </m:ctrlPr>
                        </m:sSubPr>
                        <m:e>
                          <m:r>
                            <a:rPr lang="en-US" sz="2400" b="1" i="1" dirty="0" smtClean="0">
                              <a:solidFill>
                                <a:srgbClr val="333333"/>
                              </a:solidFill>
                              <a:latin typeface="Cambria Math" panose="02040503050406030204" pitchFamily="18" charset="0"/>
                              <a:ea typeface="Calibri" pitchFamily="34" charset="-122"/>
                              <a:cs typeface="Calibri" pitchFamily="34" charset="-120"/>
                            </a:rPr>
                            <m:t>𝜷</m:t>
                          </m:r>
                        </m:e>
                        <m:sub>
                          <m:r>
                            <a:rPr lang="en-US" sz="2400" b="1" i="1" dirty="0" err="1" smtClean="0">
                              <a:solidFill>
                                <a:srgbClr val="333333"/>
                              </a:solidFill>
                              <a:latin typeface="Cambria Math" panose="02040503050406030204" pitchFamily="18" charset="0"/>
                              <a:ea typeface="Calibri" pitchFamily="34" charset="-122"/>
                              <a:cs typeface="Calibri" pitchFamily="34" charset="-120"/>
                            </a:rPr>
                            <m:t>𝑨</m:t>
                          </m:r>
                        </m:sub>
                      </m:sSub>
                    </m:oMath>
                  </a14:m>
                  <a:r>
                    <a:rPr lang="en-US" sz="2400" b="1" dirty="0">
                      <a:solidFill>
                        <a:srgbClr val="333333"/>
                      </a:solidFill>
                      <a:latin typeface="Calibri" pitchFamily="34" charset="0"/>
                      <a:ea typeface="Calibri" pitchFamily="34" charset="-122"/>
                      <a:cs typeface="Calibri" pitchFamily="34" charset="-120"/>
                    </a:rPr>
                    <a:t> = </a:t>
                  </a:r>
                  <a14:m>
                    <m:oMath xmlns:m="http://schemas.openxmlformats.org/officeDocument/2006/math">
                      <m:sSub>
                        <m:sSubPr>
                          <m:ctrlPr>
                            <a:rPr lang="en-US" sz="2400" b="1" i="1" dirty="0" smtClean="0">
                              <a:solidFill>
                                <a:srgbClr val="333333"/>
                              </a:solidFill>
                              <a:latin typeface="Cambria Math" panose="02040503050406030204" pitchFamily="18" charset="0"/>
                              <a:ea typeface="Calibri" pitchFamily="34" charset="-122"/>
                              <a:cs typeface="Calibri" pitchFamily="34" charset="-120"/>
                            </a:rPr>
                          </m:ctrlPr>
                        </m:sSubPr>
                        <m:e>
                          <m:r>
                            <a:rPr lang="en-US" sz="2400" b="1" i="1" dirty="0" smtClean="0">
                              <a:solidFill>
                                <a:srgbClr val="333333"/>
                              </a:solidFill>
                              <a:latin typeface="Cambria Math" panose="02040503050406030204" pitchFamily="18" charset="0"/>
                              <a:ea typeface="Calibri" pitchFamily="34" charset="-122"/>
                              <a:cs typeface="Calibri" pitchFamily="34" charset="-120"/>
                            </a:rPr>
                            <m:t>𝜷</m:t>
                          </m:r>
                        </m:e>
                        <m:sub>
                          <m:r>
                            <a:rPr lang="en-US" sz="2400" b="1" i="1" dirty="0" err="1" smtClean="0">
                              <a:solidFill>
                                <a:srgbClr val="333333"/>
                              </a:solidFill>
                              <a:latin typeface="Cambria Math" panose="02040503050406030204" pitchFamily="18" charset="0"/>
                              <a:ea typeface="Calibri" pitchFamily="34" charset="-122"/>
                              <a:cs typeface="Calibri" pitchFamily="34" charset="-120"/>
                            </a:rPr>
                            <m:t>𝑫</m:t>
                          </m:r>
                        </m:sub>
                      </m:sSub>
                    </m:oMath>
                  </a14:m>
                  <a:r>
                    <a:rPr lang="en-US" sz="2400" b="1" dirty="0">
                      <a:solidFill>
                        <a:srgbClr val="333333"/>
                      </a:solidFill>
                      <a:latin typeface="Calibri" pitchFamily="34" charset="0"/>
                      <a:ea typeface="Calibri" pitchFamily="34" charset="-122"/>
                      <a:cs typeface="Calibri" pitchFamily="34" charset="-120"/>
                    </a:rPr>
                    <a:t>(D/V) + </a:t>
                  </a:r>
                  <a14:m>
                    <m:oMath xmlns:m="http://schemas.openxmlformats.org/officeDocument/2006/math">
                      <m:sSub>
                        <m:sSubPr>
                          <m:ctrlPr>
                            <a:rPr lang="en-US" sz="2400" b="1" i="1" dirty="0">
                              <a:solidFill>
                                <a:srgbClr val="333333"/>
                              </a:solidFill>
                              <a:latin typeface="Cambria Math" panose="02040503050406030204" pitchFamily="18" charset="0"/>
                              <a:ea typeface="Calibri" pitchFamily="34" charset="-122"/>
                              <a:cs typeface="Calibri" pitchFamily="34" charset="-120"/>
                            </a:rPr>
                          </m:ctrlPr>
                        </m:sSubPr>
                        <m:e>
                          <m:r>
                            <a:rPr lang="en-US" sz="2400" b="1" i="1" dirty="0">
                              <a:solidFill>
                                <a:srgbClr val="333333"/>
                              </a:solidFill>
                              <a:latin typeface="Cambria Math" panose="02040503050406030204" pitchFamily="18" charset="0"/>
                              <a:ea typeface="Calibri" pitchFamily="34" charset="-122"/>
                              <a:cs typeface="Calibri" pitchFamily="34" charset="-120"/>
                            </a:rPr>
                            <m:t>𝜷</m:t>
                          </m:r>
                        </m:e>
                        <m:sub>
                          <m:r>
                            <a:rPr lang="en-US" sz="2400" b="1" i="1" dirty="0" smtClean="0">
                              <a:solidFill>
                                <a:srgbClr val="333333"/>
                              </a:solidFill>
                              <a:latin typeface="Cambria Math" panose="02040503050406030204" pitchFamily="18" charset="0"/>
                              <a:ea typeface="Calibri" pitchFamily="34" charset="-122"/>
                              <a:cs typeface="Calibri" pitchFamily="34" charset="-120"/>
                            </a:rPr>
                            <m:t>𝑬</m:t>
                          </m:r>
                        </m:sub>
                      </m:sSub>
                    </m:oMath>
                  </a14:m>
                  <a:r>
                    <a:rPr lang="en-US" sz="2400" b="1" dirty="0">
                      <a:solidFill>
                        <a:srgbClr val="333333"/>
                      </a:solidFill>
                      <a:latin typeface="Calibri" pitchFamily="34" charset="0"/>
                      <a:ea typeface="Calibri" pitchFamily="34" charset="-122"/>
                      <a:cs typeface="Calibri" pitchFamily="34" charset="-120"/>
                    </a:rPr>
                    <a:t>(E/V)</a:t>
                  </a:r>
                  <a:endParaRPr lang="en-US" sz="2400" dirty="0"/>
                </a:p>
              </p:txBody>
            </p:sp>
          </mc:Choice>
          <mc:Fallback>
            <p:sp>
              <p:nvSpPr>
                <p:cNvPr id="22" name="Text 12">
                  <a:extLst>
                    <a:ext uri="{FF2B5EF4-FFF2-40B4-BE49-F238E27FC236}">
                      <a16:creationId xmlns:a16="http://schemas.microsoft.com/office/drawing/2014/main" id="{C815F2CC-D502-7CDC-5FD0-006E074E8DFF}"/>
                    </a:ext>
                  </a:extLst>
                </p:cNvPr>
                <p:cNvSpPr>
                  <a:spLocks noRot="1" noChangeAspect="1" noMove="1" noResize="1" noEditPoints="1" noAdjustHandles="1" noChangeArrowheads="1" noChangeShapeType="1" noTextEdit="1"/>
                </p:cNvSpPr>
                <p:nvPr/>
              </p:nvSpPr>
              <p:spPr>
                <a:xfrm>
                  <a:off x="6653201" y="4647883"/>
                  <a:ext cx="5242560" cy="609600"/>
                </a:xfrm>
                <a:prstGeom prst="rect">
                  <a:avLst/>
                </a:prstGeom>
                <a:blipFill>
                  <a:blip r:embed="rId6"/>
                  <a:stretch>
                    <a:fillRect b="-11000"/>
                  </a:stretch>
                </a:blipFill>
                <a:ln/>
              </p:spPr>
              <p:txBody>
                <a:bodyPr/>
                <a:lstStyle/>
                <a:p>
                  <a:r>
                    <a:rPr lang="en-SG">
                      <a:noFill/>
                    </a:rPr>
                    <a:t> </a:t>
                  </a:r>
                </a:p>
              </p:txBody>
            </p:sp>
          </mc:Fallback>
        </mc:AlternateContent>
        <mc:AlternateContent xmlns:mc="http://schemas.openxmlformats.org/markup-compatibility/2006">
          <mc:Choice xmlns:a14="http://schemas.microsoft.com/office/drawing/2010/main" Requires="a14">
            <p:sp>
              <p:nvSpPr>
                <p:cNvPr id="23" name="Text 13">
                  <a:extLst>
                    <a:ext uri="{FF2B5EF4-FFF2-40B4-BE49-F238E27FC236}">
                      <a16:creationId xmlns:a16="http://schemas.microsoft.com/office/drawing/2014/main" id="{1DA561F6-A45B-DEA1-6684-649C18304D09}"/>
                    </a:ext>
                  </a:extLst>
                </p:cNvPr>
                <p:cNvSpPr/>
                <p:nvPr/>
              </p:nvSpPr>
              <p:spPr>
                <a:xfrm>
                  <a:off x="6653201" y="5257483"/>
                  <a:ext cx="5242560" cy="670560"/>
                </a:xfrm>
                <a:prstGeom prst="rect">
                  <a:avLst/>
                </a:prstGeom>
                <a:noFill/>
                <a:ln/>
              </p:spPr>
              <p:txBody>
                <a:bodyPr wrap="square" rtlCol="0" anchor="ctr"/>
                <a:lstStyle/>
                <a:p>
                  <a:pPr algn="ctr"/>
                  <a14:m>
                    <m:oMath xmlns:m="http://schemas.openxmlformats.org/officeDocument/2006/math">
                      <m:sSub>
                        <m:sSubPr>
                          <m:ctrlPr>
                            <a:rPr lang="en-US" sz="1600" i="1" dirty="0" smtClean="0">
                              <a:solidFill>
                                <a:srgbClr val="666666"/>
                              </a:solidFill>
                              <a:latin typeface="Cambria Math" panose="02040503050406030204" pitchFamily="18" charset="0"/>
                              <a:ea typeface="Calibri" pitchFamily="34" charset="-122"/>
                              <a:cs typeface="Calibri" pitchFamily="34" charset="-120"/>
                            </a:rPr>
                          </m:ctrlPr>
                        </m:sSubPr>
                        <m:e>
                          <m:r>
                            <a:rPr lang="en-US" sz="1600" i="1" dirty="0" smtClean="0">
                              <a:solidFill>
                                <a:srgbClr val="666666"/>
                              </a:solidFill>
                              <a:latin typeface="Cambria Math" panose="02040503050406030204" pitchFamily="18" charset="0"/>
                              <a:ea typeface="Calibri" pitchFamily="34" charset="-122"/>
                              <a:cs typeface="Calibri" pitchFamily="34" charset="-120"/>
                            </a:rPr>
                            <m:t>𝛽</m:t>
                          </m:r>
                        </m:e>
                        <m:sub>
                          <m:r>
                            <a:rPr lang="en-US" sz="1600" i="1" dirty="0" err="1" smtClean="0">
                              <a:solidFill>
                                <a:srgbClr val="666666"/>
                              </a:solidFill>
                              <a:latin typeface="Cambria Math" panose="02040503050406030204" pitchFamily="18" charset="0"/>
                              <a:ea typeface="Calibri" pitchFamily="34" charset="-122"/>
                              <a:cs typeface="Calibri" pitchFamily="34" charset="-120"/>
                            </a:rPr>
                            <m:t>𝐷</m:t>
                          </m:r>
                        </m:sub>
                      </m:sSub>
                    </m:oMath>
                  </a14:m>
                  <a:r>
                    <a:rPr lang="en-US" sz="1600" i="1" dirty="0">
                      <a:solidFill>
                        <a:srgbClr val="666666"/>
                      </a:solidFill>
                      <a:latin typeface="Calibri" pitchFamily="34" charset="0"/>
                      <a:ea typeface="Calibri" pitchFamily="34" charset="-122"/>
                      <a:cs typeface="Calibri" pitchFamily="34" charset="-120"/>
                    </a:rPr>
                    <a:t> = debt beta (sensitivity of</a:t>
                  </a:r>
                  <a:endParaRPr lang="en-US" sz="1600" dirty="0"/>
                </a:p>
                <a:p>
                  <a:pPr algn="ctr"/>
                  <a:r>
                    <a:rPr lang="en-US" sz="1600" i="1" dirty="0">
                      <a:solidFill>
                        <a:srgbClr val="666666"/>
                      </a:solidFill>
                      <a:latin typeface="Calibri" pitchFamily="34" charset="0"/>
                      <a:ea typeface="Calibri" pitchFamily="34" charset="-122"/>
                      <a:cs typeface="Calibri" pitchFamily="34" charset="-120"/>
                    </a:rPr>
                    <a:t>debt return to the market)</a:t>
                  </a:r>
                  <a:endParaRPr lang="en-US" sz="1600" dirty="0"/>
                </a:p>
              </p:txBody>
            </p:sp>
          </mc:Choice>
          <mc:Fallback>
            <p:sp>
              <p:nvSpPr>
                <p:cNvPr id="23" name="Text 13">
                  <a:extLst>
                    <a:ext uri="{FF2B5EF4-FFF2-40B4-BE49-F238E27FC236}">
                      <a16:creationId xmlns:a16="http://schemas.microsoft.com/office/drawing/2014/main" id="{1DA561F6-A45B-DEA1-6684-649C18304D09}"/>
                    </a:ext>
                  </a:extLst>
                </p:cNvPr>
                <p:cNvSpPr>
                  <a:spLocks noRot="1" noChangeAspect="1" noMove="1" noResize="1" noEditPoints="1" noAdjustHandles="1" noChangeArrowheads="1" noChangeShapeType="1" noTextEdit="1"/>
                </p:cNvSpPr>
                <p:nvPr/>
              </p:nvSpPr>
              <p:spPr>
                <a:xfrm>
                  <a:off x="6653201" y="5257483"/>
                  <a:ext cx="5242560" cy="670560"/>
                </a:xfrm>
                <a:prstGeom prst="rect">
                  <a:avLst/>
                </a:prstGeom>
                <a:blipFill>
                  <a:blip r:embed="rId7"/>
                  <a:stretch>
                    <a:fillRect b="-5455"/>
                  </a:stretch>
                </a:blipFill>
                <a:ln/>
              </p:spPr>
              <p:txBody>
                <a:bodyPr/>
                <a:lstStyle/>
                <a:p>
                  <a:r>
                    <a:rPr lang="en-SG">
                      <a:noFill/>
                    </a:rPr>
                    <a:t> </a:t>
                  </a:r>
                </a:p>
              </p:txBody>
            </p:sp>
          </mc:Fallback>
        </mc:AlternateContent>
      </p:grpSp>
    </p:spTree>
    <p:extLst>
      <p:ext uri="{BB962C8B-B14F-4D97-AF65-F5344CB8AC3E}">
        <p14:creationId xmlns:p14="http://schemas.microsoft.com/office/powerpoint/2010/main" val="4180119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670E8-7F62-0D3C-F303-C9BDAEA434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4C4909-12CF-08AA-98AA-16452A2A9BBF}"/>
              </a:ext>
            </a:extLst>
          </p:cNvPr>
          <p:cNvSpPr>
            <a:spLocks noGrp="1"/>
          </p:cNvSpPr>
          <p:nvPr>
            <p:ph type="title"/>
          </p:nvPr>
        </p:nvSpPr>
        <p:spPr>
          <a:xfrm>
            <a:off x="581192" y="702156"/>
            <a:ext cx="11029616" cy="1013800"/>
          </a:xfrm>
        </p:spPr>
        <p:txBody>
          <a:bodyPr vert="horz" lIns="91440" tIns="45720" rIns="91440" bIns="45720" rtlCol="0" anchor="b">
            <a:normAutofit/>
          </a:bodyPr>
          <a:lstStyle/>
          <a:p>
            <a:pPr>
              <a:lnSpc>
                <a:spcPct val="90000"/>
              </a:lnSpc>
            </a:pPr>
            <a:r>
              <a:rPr lang="en-US" dirty="0"/>
              <a:t>Types of risk</a:t>
            </a:r>
          </a:p>
        </p:txBody>
      </p:sp>
      <mc:AlternateContent xmlns:mc="http://schemas.openxmlformats.org/markup-compatibility/2006">
        <mc:Choice xmlns:a14="http://schemas.microsoft.com/office/drawing/2010/main" Requires="a14">
          <p:sp>
            <p:nvSpPr>
              <p:cNvPr id="10" name="Content Placeholder 2">
                <a:extLst>
                  <a:ext uri="{FF2B5EF4-FFF2-40B4-BE49-F238E27FC236}">
                    <a16:creationId xmlns:a16="http://schemas.microsoft.com/office/drawing/2014/main" id="{D038B575-E85E-61B5-20B6-619B86F82310}"/>
                  </a:ext>
                </a:extLst>
              </p:cNvPr>
              <p:cNvSpPr>
                <a:spLocks noGrp="1"/>
              </p:cNvSpPr>
              <p:nvPr>
                <p:ph sz="half" idx="1"/>
              </p:nvPr>
            </p:nvSpPr>
            <p:spPr>
              <a:xfrm>
                <a:off x="414994" y="2434975"/>
                <a:ext cx="11616043" cy="1222625"/>
              </a:xfrm>
            </p:spPr>
            <p:txBody>
              <a:bodyPr vert="horz" lIns="91440" tIns="45720" rIns="91440" bIns="45720" rtlCol="0" anchor="ctr">
                <a:noAutofit/>
              </a:bodyPr>
              <a:lstStyle/>
              <a:p>
                <a:r>
                  <a:rPr lang="en-US" sz="2000" b="1" dirty="0"/>
                  <a:t>Business risk: </a:t>
                </a:r>
                <a:r>
                  <a:rPr lang="en-US" sz="2000" dirty="0"/>
                  <a:t>The risk associated with the firm’s assets and operations. Measured by the asset beta </a:t>
                </a:r>
                <a14:m>
                  <m:oMath xmlns:m="http://schemas.openxmlformats.org/officeDocument/2006/math">
                    <m:sSub>
                      <m:sSubPr>
                        <m:ctrlPr>
                          <a:rPr lang="en-US" sz="2000" i="1" dirty="0" smtClean="0">
                            <a:latin typeface="Cambria Math" panose="02040503050406030204" pitchFamily="18" charset="0"/>
                          </a:rPr>
                        </m:ctrlPr>
                      </m:sSubPr>
                      <m:e>
                        <m:r>
                          <a:rPr lang="en-US" sz="2000" i="1" dirty="0" smtClean="0">
                            <a:latin typeface="Cambria Math" panose="02040503050406030204" pitchFamily="18" charset="0"/>
                          </a:rPr>
                          <m:t>𝛽</m:t>
                        </m:r>
                      </m:e>
                      <m:sub>
                        <m:r>
                          <a:rPr lang="en-US" sz="2000" i="1" dirty="0" err="1" smtClean="0">
                            <a:latin typeface="Cambria Math" panose="02040503050406030204" pitchFamily="18" charset="0"/>
                          </a:rPr>
                          <m:t>𝐴</m:t>
                        </m:r>
                      </m:sub>
                    </m:sSub>
                  </m:oMath>
                </a14:m>
                <a:r>
                  <a:rPr lang="en-US" sz="2000" dirty="0"/>
                  <a:t>. </a:t>
                </a:r>
              </a:p>
              <a:p>
                <a:pPr lvl="1"/>
                <a:r>
                  <a:rPr lang="en-US" sz="1800" dirty="0"/>
                  <a:t>Luxury companies tend to have high business risk and necessity companies tend to have low business risk.</a:t>
                </a:r>
              </a:p>
              <a:p>
                <a:r>
                  <a:rPr lang="en-US" sz="2000" b="1" dirty="0"/>
                  <a:t>Financial risk: </a:t>
                </a:r>
                <a:r>
                  <a:rPr lang="en-US" sz="2000" dirty="0"/>
                  <a:t>The additional risk to shareholders that results from the </a:t>
                </a:r>
                <a:r>
                  <a:rPr lang="en-US" sz="2000" b="1" dirty="0"/>
                  <a:t>company’s choice of leverage</a:t>
                </a:r>
                <a:r>
                  <a:rPr lang="en-US" sz="2000" dirty="0"/>
                  <a:t>.</a:t>
                </a:r>
              </a:p>
              <a:p>
                <a:pPr lvl="1"/>
                <a:r>
                  <a:rPr lang="en-US" sz="1800" dirty="0"/>
                  <a:t>NB: Debt makes equity (E) riskier, but not the company (V) riskier. V = 600 in good state and V = 400 in bad state regardless of leverage.</a:t>
                </a:r>
              </a:p>
            </p:txBody>
          </p:sp>
        </mc:Choice>
        <mc:Fallback>
          <p:sp>
            <p:nvSpPr>
              <p:cNvPr id="10" name="Content Placeholder 2">
                <a:extLst>
                  <a:ext uri="{FF2B5EF4-FFF2-40B4-BE49-F238E27FC236}">
                    <a16:creationId xmlns:a16="http://schemas.microsoft.com/office/drawing/2014/main" id="{D038B575-E85E-61B5-20B6-619B86F82310}"/>
                  </a:ext>
                </a:extLst>
              </p:cNvPr>
              <p:cNvSpPr>
                <a:spLocks noGrp="1" noRot="1" noChangeAspect="1" noMove="1" noResize="1" noEditPoints="1" noAdjustHandles="1" noChangeArrowheads="1" noChangeShapeType="1" noTextEdit="1"/>
              </p:cNvSpPr>
              <p:nvPr>
                <p:ph sz="half" idx="1"/>
              </p:nvPr>
            </p:nvSpPr>
            <p:spPr>
              <a:xfrm>
                <a:off x="414994" y="2434975"/>
                <a:ext cx="11616043" cy="1222625"/>
              </a:xfrm>
              <a:blipFill>
                <a:blip r:embed="rId3"/>
                <a:stretch>
                  <a:fillRect l="-262" t="-31343" b="-36816"/>
                </a:stretch>
              </a:blipFill>
            </p:spPr>
            <p:txBody>
              <a:bodyPr/>
              <a:lstStyle/>
              <a:p>
                <a:r>
                  <a:rPr lang="en-SG">
                    <a:noFill/>
                  </a:rPr>
                  <a:t> </a:t>
                </a:r>
              </a:p>
            </p:txBody>
          </p:sp>
        </mc:Fallback>
      </mc:AlternateContent>
      <p:sp>
        <p:nvSpPr>
          <p:cNvPr id="4" name="Slide Number Placeholder 3">
            <a:extLst>
              <a:ext uri="{FF2B5EF4-FFF2-40B4-BE49-F238E27FC236}">
                <a16:creationId xmlns:a16="http://schemas.microsoft.com/office/drawing/2014/main" id="{6AE2C938-CA27-AB5C-6EA0-8E16139FC1F7}"/>
              </a:ext>
            </a:extLst>
          </p:cNvPr>
          <p:cNvSpPr>
            <a:spLocks noGrp="1"/>
          </p:cNvSpPr>
          <p:nvPr>
            <p:ph type="sldNum" sz="quarter" idx="12"/>
          </p:nvPr>
        </p:nvSpPr>
        <p:spPr>
          <a:xfrm>
            <a:off x="10558300" y="6400800"/>
            <a:ext cx="1052508" cy="365125"/>
          </a:xfrm>
        </p:spPr>
        <p:txBody>
          <a:bodyPr vert="horz" lIns="91440" tIns="45720" rIns="91440" bIns="45720" rtlCol="0" anchor="ctr">
            <a:normAutofit/>
          </a:bodyPr>
          <a:lstStyle/>
          <a:p>
            <a:pPr>
              <a:spcAft>
                <a:spcPts val="600"/>
              </a:spcAft>
            </a:pPr>
            <a:fld id="{7128DA7F-F6FE-453F-B8BB-1900E7257DA6}" type="slidenum">
              <a:rPr lang="en-US" smtClean="0"/>
              <a:pPr>
                <a:spcAft>
                  <a:spcPts val="600"/>
                </a:spcAft>
              </a:pPr>
              <a:t>9</a:t>
            </a:fld>
            <a:endParaRPr lang="en-US" dirty="0"/>
          </a:p>
        </p:txBody>
      </p:sp>
      <p:sp>
        <p:nvSpPr>
          <p:cNvPr id="6" name="Shape 7">
            <a:extLst>
              <a:ext uri="{FF2B5EF4-FFF2-40B4-BE49-F238E27FC236}">
                <a16:creationId xmlns:a16="http://schemas.microsoft.com/office/drawing/2014/main" id="{0ECC1CE3-33B1-9A5F-A4ED-B86879DB74A0}"/>
              </a:ext>
            </a:extLst>
          </p:cNvPr>
          <p:cNvSpPr/>
          <p:nvPr/>
        </p:nvSpPr>
        <p:spPr>
          <a:xfrm>
            <a:off x="1362695" y="4218567"/>
            <a:ext cx="4317201" cy="2424701"/>
          </a:xfrm>
          <a:prstGeom prst="rect">
            <a:avLst/>
          </a:prstGeom>
          <a:solidFill>
            <a:srgbClr val="F5F0F2"/>
          </a:solidFill>
          <a:ln w="12700">
            <a:solidFill>
              <a:srgbClr val="5B2333"/>
            </a:solidFill>
            <a:prstDash val="solid"/>
          </a:ln>
        </p:spPr>
        <p:txBody>
          <a:bodyPr/>
          <a:lstStyle/>
          <a:p>
            <a:endParaRPr lang="en-SG" dirty="0"/>
          </a:p>
        </p:txBody>
      </p:sp>
      <p:sp>
        <p:nvSpPr>
          <p:cNvPr id="7" name="Text 8">
            <a:extLst>
              <a:ext uri="{FF2B5EF4-FFF2-40B4-BE49-F238E27FC236}">
                <a16:creationId xmlns:a16="http://schemas.microsoft.com/office/drawing/2014/main" id="{121BE433-BA95-8827-AAF3-CAA45DEF5F16}"/>
              </a:ext>
            </a:extLst>
          </p:cNvPr>
          <p:cNvSpPr/>
          <p:nvPr/>
        </p:nvSpPr>
        <p:spPr>
          <a:xfrm>
            <a:off x="1692495" y="4256006"/>
            <a:ext cx="3657600" cy="365760"/>
          </a:xfrm>
          <a:prstGeom prst="rect">
            <a:avLst/>
          </a:prstGeom>
          <a:noFill/>
          <a:ln/>
        </p:spPr>
        <p:txBody>
          <a:bodyPr wrap="square" rtlCol="0" anchor="ctr"/>
          <a:lstStyle/>
          <a:p>
            <a:pPr marL="0" indent="0" algn="ctr">
              <a:buNone/>
            </a:pPr>
            <a:r>
              <a:rPr lang="en-US" b="1" dirty="0">
                <a:solidFill>
                  <a:srgbClr val="5B2333"/>
                </a:solidFill>
                <a:latin typeface="Calibri" pitchFamily="34" charset="0"/>
                <a:ea typeface="Calibri" pitchFamily="34" charset="-122"/>
                <a:cs typeface="Calibri" pitchFamily="34" charset="-120"/>
              </a:rPr>
              <a:t>Firm A (Unlevered)</a:t>
            </a:r>
            <a:endParaRPr lang="en-US" dirty="0"/>
          </a:p>
        </p:txBody>
      </p:sp>
      <p:sp>
        <p:nvSpPr>
          <p:cNvPr id="8" name="Text 9">
            <a:extLst>
              <a:ext uri="{FF2B5EF4-FFF2-40B4-BE49-F238E27FC236}">
                <a16:creationId xmlns:a16="http://schemas.microsoft.com/office/drawing/2014/main" id="{D1F7FD86-5037-EB06-06D4-7F4C39452258}"/>
              </a:ext>
            </a:extLst>
          </p:cNvPr>
          <p:cNvSpPr/>
          <p:nvPr/>
        </p:nvSpPr>
        <p:spPr>
          <a:xfrm>
            <a:off x="2019612" y="4974745"/>
            <a:ext cx="3108960" cy="1554480"/>
          </a:xfrm>
          <a:prstGeom prst="rect">
            <a:avLst/>
          </a:prstGeom>
          <a:noFill/>
          <a:ln/>
        </p:spPr>
        <p:txBody>
          <a:bodyPr wrap="square" rtlCol="0" anchor="ctr"/>
          <a:lstStyle/>
          <a:p>
            <a:pPr marL="0" indent="0">
              <a:buNone/>
            </a:pPr>
            <a:r>
              <a:rPr lang="en-US" sz="1600" dirty="0">
                <a:solidFill>
                  <a:srgbClr val="333333"/>
                </a:solidFill>
                <a:latin typeface="Calibri" pitchFamily="34" charset="0"/>
                <a:ea typeface="Calibri" pitchFamily="34" charset="-122"/>
                <a:cs typeface="Calibri" pitchFamily="34" charset="-120"/>
              </a:rPr>
              <a:t>V = 500, D = 0, E = 500</a:t>
            </a:r>
            <a:endParaRPr lang="en-US" sz="1600" dirty="0"/>
          </a:p>
          <a:p>
            <a:pPr marL="0" indent="0">
              <a:buNone/>
            </a:pPr>
            <a:endParaRPr lang="en-US" sz="1600" dirty="0"/>
          </a:p>
          <a:p>
            <a:pPr marL="0" indent="0">
              <a:buNone/>
            </a:pPr>
            <a:r>
              <a:rPr lang="en-US" sz="1600" dirty="0">
                <a:solidFill>
                  <a:srgbClr val="2E7D32"/>
                </a:solidFill>
                <a:latin typeface="Calibri" pitchFamily="34" charset="0"/>
                <a:ea typeface="Calibri" pitchFamily="34" charset="-122"/>
                <a:cs typeface="Calibri" pitchFamily="34" charset="-120"/>
              </a:rPr>
              <a:t>Good state: E = 600 (+20%)</a:t>
            </a:r>
            <a:endParaRPr lang="en-US" sz="1600" dirty="0"/>
          </a:p>
          <a:p>
            <a:pPr marL="0" indent="0">
              <a:buNone/>
            </a:pPr>
            <a:r>
              <a:rPr lang="en-US" sz="1600" dirty="0">
                <a:solidFill>
                  <a:srgbClr val="C62828"/>
                </a:solidFill>
                <a:latin typeface="Calibri" pitchFamily="34" charset="0"/>
                <a:ea typeface="Calibri" pitchFamily="34" charset="-122"/>
                <a:cs typeface="Calibri" pitchFamily="34" charset="-120"/>
              </a:rPr>
              <a:t>Bad state:  E = 400 (–20%)</a:t>
            </a:r>
            <a:endParaRPr lang="en-US" sz="1600" dirty="0"/>
          </a:p>
          <a:p>
            <a:pPr marL="0" indent="0">
              <a:buNone/>
            </a:pPr>
            <a:endParaRPr lang="en-US" sz="1600" dirty="0"/>
          </a:p>
          <a:p>
            <a:pPr marL="0" indent="0">
              <a:buNone/>
            </a:pPr>
            <a:r>
              <a:rPr lang="en-US" sz="1600" i="1" dirty="0">
                <a:solidFill>
                  <a:srgbClr val="666666"/>
                </a:solidFill>
                <a:latin typeface="Calibri" pitchFamily="34" charset="0"/>
                <a:ea typeface="Calibri" pitchFamily="34" charset="-122"/>
                <a:cs typeface="Calibri" pitchFamily="34" charset="-120"/>
              </a:rPr>
              <a:t>Shareholders bear only business risk</a:t>
            </a:r>
            <a:endParaRPr lang="en-US" sz="1600" dirty="0"/>
          </a:p>
        </p:txBody>
      </p:sp>
      <p:sp>
        <p:nvSpPr>
          <p:cNvPr id="11" name="Shape 10">
            <a:extLst>
              <a:ext uri="{FF2B5EF4-FFF2-40B4-BE49-F238E27FC236}">
                <a16:creationId xmlns:a16="http://schemas.microsoft.com/office/drawing/2014/main" id="{0A25E583-D8C7-9A60-D99C-1CD3C626D676}"/>
              </a:ext>
            </a:extLst>
          </p:cNvPr>
          <p:cNvSpPr/>
          <p:nvPr/>
        </p:nvSpPr>
        <p:spPr>
          <a:xfrm>
            <a:off x="6755600" y="4218567"/>
            <a:ext cx="4317201" cy="2413399"/>
          </a:xfrm>
          <a:prstGeom prst="rect">
            <a:avLst/>
          </a:prstGeom>
          <a:solidFill>
            <a:srgbClr val="F5F0F2"/>
          </a:solidFill>
          <a:ln w="12700">
            <a:solidFill>
              <a:srgbClr val="5B2333"/>
            </a:solidFill>
            <a:prstDash val="solid"/>
          </a:ln>
        </p:spPr>
        <p:txBody>
          <a:bodyPr/>
          <a:lstStyle/>
          <a:p>
            <a:endParaRPr lang="en-SG" dirty="0"/>
          </a:p>
        </p:txBody>
      </p:sp>
      <p:sp>
        <p:nvSpPr>
          <p:cNvPr id="12" name="Text 11">
            <a:extLst>
              <a:ext uri="{FF2B5EF4-FFF2-40B4-BE49-F238E27FC236}">
                <a16:creationId xmlns:a16="http://schemas.microsoft.com/office/drawing/2014/main" id="{19955396-617F-93C3-2B4F-7A40D10017C1}"/>
              </a:ext>
            </a:extLst>
          </p:cNvPr>
          <p:cNvSpPr/>
          <p:nvPr/>
        </p:nvSpPr>
        <p:spPr>
          <a:xfrm>
            <a:off x="7042592" y="4294472"/>
            <a:ext cx="3657600" cy="365760"/>
          </a:xfrm>
          <a:prstGeom prst="rect">
            <a:avLst/>
          </a:prstGeom>
          <a:noFill/>
          <a:ln/>
        </p:spPr>
        <p:txBody>
          <a:bodyPr wrap="square" rtlCol="0" anchor="ctr"/>
          <a:lstStyle/>
          <a:p>
            <a:pPr marL="0" indent="0" algn="ctr">
              <a:buNone/>
            </a:pPr>
            <a:r>
              <a:rPr lang="en-US" b="1" dirty="0">
                <a:solidFill>
                  <a:srgbClr val="5B2333"/>
                </a:solidFill>
                <a:latin typeface="Calibri" pitchFamily="34" charset="0"/>
                <a:ea typeface="Calibri" pitchFamily="34" charset="-122"/>
                <a:cs typeface="Calibri" pitchFamily="34" charset="-120"/>
              </a:rPr>
              <a:t>Firm B (Levered: 80% Debt)</a:t>
            </a:r>
            <a:endParaRPr lang="en-US" dirty="0"/>
          </a:p>
        </p:txBody>
      </p:sp>
      <p:sp>
        <p:nvSpPr>
          <p:cNvPr id="13" name="Text 12">
            <a:extLst>
              <a:ext uri="{FF2B5EF4-FFF2-40B4-BE49-F238E27FC236}">
                <a16:creationId xmlns:a16="http://schemas.microsoft.com/office/drawing/2014/main" id="{9E099E81-2CEF-DF5B-DEB7-D2E5D05A7FAF}"/>
              </a:ext>
            </a:extLst>
          </p:cNvPr>
          <p:cNvSpPr/>
          <p:nvPr/>
        </p:nvSpPr>
        <p:spPr>
          <a:xfrm>
            <a:off x="7449340" y="4868859"/>
            <a:ext cx="3108960" cy="1554480"/>
          </a:xfrm>
          <a:prstGeom prst="rect">
            <a:avLst/>
          </a:prstGeom>
          <a:noFill/>
          <a:ln/>
        </p:spPr>
        <p:txBody>
          <a:bodyPr wrap="square" rtlCol="0" anchor="ctr"/>
          <a:lstStyle/>
          <a:p>
            <a:pPr marL="0" indent="0">
              <a:buNone/>
            </a:pPr>
            <a:r>
              <a:rPr lang="en-US" sz="1600" dirty="0">
                <a:solidFill>
                  <a:srgbClr val="333333"/>
                </a:solidFill>
                <a:latin typeface="Calibri" pitchFamily="34" charset="0"/>
                <a:ea typeface="Calibri" pitchFamily="34" charset="-122"/>
                <a:cs typeface="Calibri" pitchFamily="34" charset="-120"/>
              </a:rPr>
              <a:t>V = 500, D = 400, E = 100</a:t>
            </a:r>
            <a:endParaRPr lang="en-US" sz="1600" dirty="0"/>
          </a:p>
          <a:p>
            <a:pPr marL="0" indent="0">
              <a:buNone/>
            </a:pPr>
            <a:endParaRPr lang="en-US" sz="1600" dirty="0"/>
          </a:p>
          <a:p>
            <a:pPr marL="0" indent="0">
              <a:buNone/>
            </a:pPr>
            <a:r>
              <a:rPr lang="en-US" sz="1600" dirty="0">
                <a:solidFill>
                  <a:srgbClr val="2E7D32"/>
                </a:solidFill>
                <a:latin typeface="Calibri" pitchFamily="34" charset="0"/>
                <a:ea typeface="Calibri" pitchFamily="34" charset="-122"/>
                <a:cs typeface="Calibri" pitchFamily="34" charset="-120"/>
              </a:rPr>
              <a:t>Good state: E = 200 (+100%)</a:t>
            </a:r>
            <a:endParaRPr lang="en-US" sz="1600" dirty="0"/>
          </a:p>
          <a:p>
            <a:pPr marL="0" indent="0">
              <a:buNone/>
            </a:pPr>
            <a:r>
              <a:rPr lang="en-US" sz="1600" dirty="0">
                <a:solidFill>
                  <a:srgbClr val="C62828"/>
                </a:solidFill>
                <a:latin typeface="Calibri" pitchFamily="34" charset="0"/>
                <a:ea typeface="Calibri" pitchFamily="34" charset="-122"/>
                <a:cs typeface="Calibri" pitchFamily="34" charset="-120"/>
              </a:rPr>
              <a:t>Bad state:  E = 0 (–100%)</a:t>
            </a:r>
            <a:endParaRPr lang="en-US" sz="1600" dirty="0"/>
          </a:p>
          <a:p>
            <a:pPr marL="0" indent="0">
              <a:buNone/>
            </a:pPr>
            <a:endParaRPr lang="en-US" sz="1600" dirty="0"/>
          </a:p>
          <a:p>
            <a:pPr marL="0" indent="0">
              <a:buNone/>
            </a:pPr>
            <a:r>
              <a:rPr lang="en-US" sz="1600" i="1" dirty="0">
                <a:solidFill>
                  <a:srgbClr val="666666"/>
                </a:solidFill>
                <a:latin typeface="Calibri" pitchFamily="34" charset="0"/>
                <a:ea typeface="Calibri" pitchFamily="34" charset="-122"/>
                <a:cs typeface="Calibri" pitchFamily="34" charset="-120"/>
              </a:rPr>
              <a:t>Leverage magnifies business risk</a:t>
            </a:r>
            <a:endParaRPr lang="en-US" sz="1600" dirty="0"/>
          </a:p>
        </p:txBody>
      </p:sp>
    </p:spTree>
    <p:extLst>
      <p:ext uri="{BB962C8B-B14F-4D97-AF65-F5344CB8AC3E}">
        <p14:creationId xmlns:p14="http://schemas.microsoft.com/office/powerpoint/2010/main" val="1870483494"/>
      </p:ext>
    </p:extLst>
  </p:cSld>
  <p:clrMapOvr>
    <a:masterClrMapping/>
  </p:clrMapOvr>
</p:sld>
</file>

<file path=ppt/theme/theme1.xml><?xml version="1.0" encoding="utf-8"?>
<a:theme xmlns:a="http://schemas.openxmlformats.org/drawingml/2006/main" name="3_MainContentSlideMaster">
  <a:themeElements>
    <a:clrScheme name="Custom 13">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B9FDA032-B3B1-4FDF-8A44-9303BC60C76A}"/>
    </a:ext>
  </a:extLst>
</a:theme>
</file>

<file path=ppt/theme/theme2.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10401</TotalTime>
  <Words>2461</Words>
  <Application>Microsoft Office PowerPoint</Application>
  <PresentationFormat>Widescreen</PresentationFormat>
  <Paragraphs>242</Paragraphs>
  <Slides>26</Slides>
  <Notes>26</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26</vt:i4>
      </vt:variant>
    </vt:vector>
  </HeadingPairs>
  <TitlesOfParts>
    <vt:vector size="34" baseType="lpstr">
      <vt:lpstr>Arial</vt:lpstr>
      <vt:lpstr>Calibri</vt:lpstr>
      <vt:lpstr>Cambria Math</vt:lpstr>
      <vt:lpstr>Gill Sans MT</vt:lpstr>
      <vt:lpstr>Wingdings 2</vt:lpstr>
      <vt:lpstr>3_MainContentSlideMaster</vt:lpstr>
      <vt:lpstr>Dividend</vt:lpstr>
      <vt:lpstr>Equation</vt:lpstr>
      <vt:lpstr>Advanced Corporate Finance (LL4554V/LL5554V/LLJ5554V/LL6554V) 7. Risk &amp; Return II: the cost of capital</vt:lpstr>
      <vt:lpstr>Investment criteria</vt:lpstr>
      <vt:lpstr>The asset cost of capital</vt:lpstr>
      <vt:lpstr>The asset cost of capital</vt:lpstr>
      <vt:lpstr>The asset cost of capital</vt:lpstr>
      <vt:lpstr>THE ASSET COST OF CAPITAL: UNLEVERED FIRM</vt:lpstr>
      <vt:lpstr>THE ASSET COST OF CAPITAL: LEVERED FIRM</vt:lpstr>
      <vt:lpstr>WACC AND ASSET BETA</vt:lpstr>
      <vt:lpstr>Types of risk</vt:lpstr>
      <vt:lpstr>Types of risk</vt:lpstr>
      <vt:lpstr>HOW FINANCIAL RISK AFFECTS THE COST OF EQUITY</vt:lpstr>
      <vt:lpstr>THE EFFECT OF CORPORATE TAXES</vt:lpstr>
      <vt:lpstr>PROJECT COSTS OF CAPITAL</vt:lpstr>
      <vt:lpstr>PROJECT COSTS OF CAPITAL</vt:lpstr>
      <vt:lpstr>PROJECT COSTS OF CAPITAL</vt:lpstr>
      <vt:lpstr>Comparable Companies Analysis</vt:lpstr>
      <vt:lpstr>Comparable Companies Analysis</vt:lpstr>
      <vt:lpstr>Comparable Companies Analysis</vt:lpstr>
      <vt:lpstr>Comparable Companies Analysis</vt:lpstr>
      <vt:lpstr>Analyzing Project Risk</vt:lpstr>
      <vt:lpstr>determinants of asset betas</vt:lpstr>
      <vt:lpstr>determinants of asset betas</vt:lpstr>
      <vt:lpstr>Ignore diversifiable risk</vt:lpstr>
      <vt:lpstr>Ignore diversifiable risk</vt:lpstr>
      <vt:lpstr>Avoiding fudge factors in discount rates</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2: FOUNDATIONS OF COMPANY LAW (PART I)</dc:title>
  <dc:creator>Khoo Chian Yian Kenneth</dc:creator>
  <cp:lastModifiedBy>Kenneth Khoo</cp:lastModifiedBy>
  <cp:revision>602</cp:revision>
  <dcterms:created xsi:type="dcterms:W3CDTF">2020-08-16T02:59:54Z</dcterms:created>
  <dcterms:modified xsi:type="dcterms:W3CDTF">2026-02-18T13:13:48Z</dcterms:modified>
</cp:coreProperties>
</file>