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 id="2147483842" r:id="rId2"/>
  </p:sldMasterIdLst>
  <p:notesMasterIdLst>
    <p:notesMasterId r:id="rId47"/>
  </p:notesMasterIdLst>
  <p:sldIdLst>
    <p:sldId id="256" r:id="rId3"/>
    <p:sldId id="339" r:id="rId4"/>
    <p:sldId id="1670" r:id="rId5"/>
    <p:sldId id="1714" r:id="rId6"/>
    <p:sldId id="1715" r:id="rId7"/>
    <p:sldId id="377" r:id="rId8"/>
    <p:sldId id="1716" r:id="rId9"/>
    <p:sldId id="1745" r:id="rId10"/>
    <p:sldId id="1717" r:id="rId11"/>
    <p:sldId id="1718" r:id="rId12"/>
    <p:sldId id="1719" r:id="rId13"/>
    <p:sldId id="1746" r:id="rId14"/>
    <p:sldId id="1737" r:id="rId15"/>
    <p:sldId id="1720" r:id="rId16"/>
    <p:sldId id="1738" r:id="rId17"/>
    <p:sldId id="1721" r:id="rId18"/>
    <p:sldId id="1739" r:id="rId19"/>
    <p:sldId id="1748" r:id="rId20"/>
    <p:sldId id="1750" r:id="rId21"/>
    <p:sldId id="1749" r:id="rId22"/>
    <p:sldId id="1722" r:id="rId23"/>
    <p:sldId id="1723" r:id="rId24"/>
    <p:sldId id="1740" r:id="rId25"/>
    <p:sldId id="1724" r:id="rId26"/>
    <p:sldId id="1725" r:id="rId27"/>
    <p:sldId id="1726" r:id="rId28"/>
    <p:sldId id="1727" r:id="rId29"/>
    <p:sldId id="1747" r:id="rId30"/>
    <p:sldId id="1728" r:id="rId31"/>
    <p:sldId id="1729" r:id="rId32"/>
    <p:sldId id="1730" r:id="rId33"/>
    <p:sldId id="1731" r:id="rId34"/>
    <p:sldId id="1732" r:id="rId35"/>
    <p:sldId id="1742" r:id="rId36"/>
    <p:sldId id="1733" r:id="rId37"/>
    <p:sldId id="1752" r:id="rId38"/>
    <p:sldId id="1753" r:id="rId39"/>
    <p:sldId id="1754" r:id="rId40"/>
    <p:sldId id="1743" r:id="rId41"/>
    <p:sldId id="1734" r:id="rId42"/>
    <p:sldId id="1744" r:id="rId43"/>
    <p:sldId id="1735" r:id="rId44"/>
    <p:sldId id="1751" r:id="rId45"/>
    <p:sldId id="1736"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6" autoAdjust="0"/>
    <p:restoredTop sz="86093" autoAdjust="0"/>
  </p:normalViewPr>
  <p:slideViewPr>
    <p:cSldViewPr snapToGrid="0">
      <p:cViewPr varScale="1">
        <p:scale>
          <a:sx n="93" d="100"/>
          <a:sy n="93" d="100"/>
        </p:scale>
        <p:origin x="315"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3/12/2026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0A012-70B1-C423-1C09-5B971ED232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9184FC-5E70-78DF-91CE-6CA7994119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A8A4D3-1BC8-03C7-A2A6-F61E1D061A6F}"/>
              </a:ext>
            </a:extLst>
          </p:cNvPr>
          <p:cNvSpPr>
            <a:spLocks noGrp="1"/>
          </p:cNvSpPr>
          <p:nvPr>
            <p:ph type="body" idx="1"/>
          </p:nvPr>
        </p:nvSpPr>
        <p:spPr/>
        <p:txBody>
          <a:bodyPr/>
          <a:lstStyle/>
          <a:p>
            <a:endParaRPr lang="en-SG" dirty="0"/>
          </a:p>
        </p:txBody>
      </p:sp>
      <p:sp>
        <p:nvSpPr>
          <p:cNvPr id="4" name="Slide Number Placeholder 3">
            <a:extLst>
              <a:ext uri="{FF2B5EF4-FFF2-40B4-BE49-F238E27FC236}">
                <a16:creationId xmlns:a16="http://schemas.microsoft.com/office/drawing/2014/main" id="{C12F148B-2E35-5427-AC60-4D24EDD0782C}"/>
              </a:ext>
            </a:extLst>
          </p:cNvPr>
          <p:cNvSpPr>
            <a:spLocks noGrp="1"/>
          </p:cNvSpPr>
          <p:nvPr>
            <p:ph type="sldNum" sz="quarter" idx="5"/>
          </p:nvPr>
        </p:nvSpPr>
        <p:spPr/>
        <p:txBody>
          <a:bodyPr/>
          <a:lstStyle/>
          <a:p>
            <a:fld id="{C5CB39C3-7704-43B7-896D-E2F268455EEA}" type="slidenum">
              <a:rPr lang="en-US" smtClean="0"/>
              <a:t>43</a:t>
            </a:fld>
            <a:endParaRPr lang="en-US" dirty="0"/>
          </a:p>
        </p:txBody>
      </p:sp>
    </p:spTree>
    <p:extLst>
      <p:ext uri="{BB962C8B-B14F-4D97-AF65-F5344CB8AC3E}">
        <p14:creationId xmlns:p14="http://schemas.microsoft.com/office/powerpoint/2010/main" val="620312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B0783-97F5-D660-DD5E-5F9DB23A46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BE73D5-5269-09A4-2812-1BAE0B3866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5ACB25-6672-717E-8ECF-075FD13EBA6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0B204AD-FEFB-A10C-5E70-99B939D99DF5}"/>
              </a:ext>
            </a:extLst>
          </p:cNvPr>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26118426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31792811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1C2BF-BEE8-4D25-8800-7569C29968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D5DF74-920F-EA64-4BA4-364503AA0D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71B252-0A91-0BEE-1016-116E461A1FF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1C63D48-BA35-1E25-F785-3C40E157E994}"/>
              </a:ext>
            </a:extLst>
          </p:cNvPr>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34920502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2904290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3284425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C5CB39C3-7704-43B7-896D-E2F268455EEA}" type="slidenum">
              <a:rPr lang="en-US" smtClean="0"/>
              <a:t>32</a:t>
            </a:fld>
            <a:endParaRPr lang="en-US" dirty="0"/>
          </a:p>
        </p:txBody>
      </p:sp>
    </p:spTree>
    <p:extLst>
      <p:ext uri="{BB962C8B-B14F-4D97-AF65-F5344CB8AC3E}">
        <p14:creationId xmlns:p14="http://schemas.microsoft.com/office/powerpoint/2010/main" val="8481024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C5CB39C3-7704-43B7-896D-E2F268455EEA}" type="slidenum">
              <a:rPr lang="en-US" smtClean="0"/>
              <a:t>42</a:t>
            </a:fld>
            <a:endParaRPr lang="en-US" dirty="0"/>
          </a:p>
        </p:txBody>
      </p:sp>
    </p:spTree>
    <p:extLst>
      <p:ext uri="{BB962C8B-B14F-4D97-AF65-F5344CB8AC3E}">
        <p14:creationId xmlns:p14="http://schemas.microsoft.com/office/powerpoint/2010/main" val="4664927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C9AB8A9-18BE-4EDF-90DD-E48A588FE9E1}" type="datetime1">
              <a:rPr lang="en-US" smtClean="0"/>
              <a:t>3/12/2026</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3/12/2026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74662F02-AFBF-41E7-AC4B-D00C212D7A74}" type="datetime1">
              <a:rPr lang="en-US" smtClean="0"/>
              <a:t>3/12/2026</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One Main Placeholder">
    <p:spTree>
      <p:nvGrpSpPr>
        <p:cNvPr id="1" name=""/>
        <p:cNvGrpSpPr/>
        <p:nvPr/>
      </p:nvGrpSpPr>
      <p:grpSpPr>
        <a:xfrm>
          <a:off x="0" y="0"/>
          <a:ext cx="0" cy="0"/>
          <a:chOff x="0" y="0"/>
          <a:chExt cx="0" cy="0"/>
        </a:xfrm>
      </p:grpSpPr>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Appendix Link">
            <a:extLst>
              <a:ext uri="{FF2B5EF4-FFF2-40B4-BE49-F238E27FC236}">
                <a16:creationId xmlns:a16="http://schemas.microsoft.com/office/drawing/2014/main" id="{B99614B3-68E1-0DE1-8128-450F1A4F3729}"/>
              </a:ext>
            </a:extLst>
          </p:cNvPr>
          <p:cNvSpPr>
            <a:spLocks noGrp="1"/>
          </p:cNvSpPr>
          <p:nvPr>
            <p:ph type="body" sz="quarter" idx="14"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01A60C2A-770F-089E-ED18-3A2EE77616FE}"/>
              </a:ext>
            </a:extLst>
          </p:cNvPr>
          <p:cNvSpPr>
            <a:spLocks noGrp="1"/>
          </p:cNvSpPr>
          <p:nvPr>
            <p:ph type="body" sz="quarter" idx="15"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283422053"/>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Appendix Link">
            <a:extLst>
              <a:ext uri="{FF2B5EF4-FFF2-40B4-BE49-F238E27FC236}">
                <a16:creationId xmlns:a16="http://schemas.microsoft.com/office/drawing/2014/main" id="{B99614B3-68E1-0DE1-8128-450F1A4F3729}"/>
              </a:ext>
            </a:extLst>
          </p:cNvPr>
          <p:cNvSpPr>
            <a:spLocks noGrp="1"/>
          </p:cNvSpPr>
          <p:nvPr>
            <p:ph type="body" sz="quarter" idx="14"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01A60C2A-770F-089E-ED18-3A2EE77616FE}"/>
              </a:ext>
            </a:extLst>
          </p:cNvPr>
          <p:cNvSpPr>
            <a:spLocks noGrp="1"/>
          </p:cNvSpPr>
          <p:nvPr>
            <p:ph type="body" sz="quarter" idx="15"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996726705"/>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28380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57200" y="4343400"/>
            <a:ext cx="11277600" cy="1905000"/>
          </a:xfrm>
        </p:spPr>
        <p:txBody>
          <a:bodyPr/>
          <a:lstStyle>
            <a:lvl1pPr>
              <a:defRPr/>
            </a:lvl1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2D4455DD-B128-CECB-404F-2A75BE70BFFF}"/>
              </a:ext>
            </a:extLst>
          </p:cNvPr>
          <p:cNvSpPr>
            <a:spLocks noGrp="1"/>
          </p:cNvSpPr>
          <p:nvPr>
            <p:ph type="body" sz="quarter" idx="15"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79309574-D610-BFFB-5373-96999640699F}"/>
              </a:ext>
            </a:extLst>
          </p:cNvPr>
          <p:cNvSpPr>
            <a:spLocks noGrp="1"/>
          </p:cNvSpPr>
          <p:nvPr>
            <p:ph type="body" sz="quarter" idx="16"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2723522197"/>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mpariso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5435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6299200" y="1280160"/>
            <a:ext cx="5435600" cy="49911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68583DF4-3680-1BFA-EEF3-AB9E3536D2C7}"/>
              </a:ext>
            </a:extLst>
          </p:cNvPr>
          <p:cNvSpPr>
            <a:spLocks noGrp="1"/>
          </p:cNvSpPr>
          <p:nvPr>
            <p:ph type="body" sz="quarter" idx="15"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D1776C0A-7638-5444-47F7-AC1D483DCB49}"/>
              </a:ext>
            </a:extLst>
          </p:cNvPr>
          <p:cNvSpPr>
            <a:spLocks noGrp="1"/>
          </p:cNvSpPr>
          <p:nvPr>
            <p:ph type="body" sz="quarter" idx="16"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1920969978"/>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ne Main One Secondary">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80161"/>
            <a:ext cx="7721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8557403" y="1280160"/>
            <a:ext cx="3177396" cy="49911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C7C4A88E-C6C1-9C26-54D3-56A7322E0B94}"/>
              </a:ext>
            </a:extLst>
          </p:cNvPr>
          <p:cNvSpPr>
            <a:spLocks noGrp="1"/>
          </p:cNvSpPr>
          <p:nvPr>
            <p:ph type="body" sz="quarter" idx="15"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4774A48E-4907-6467-DBA3-7082350CDF85}"/>
              </a:ext>
            </a:extLst>
          </p:cNvPr>
          <p:cNvSpPr>
            <a:spLocks noGrp="1"/>
          </p:cNvSpPr>
          <p:nvPr>
            <p:ph type="body" sz="quarter" idx="16"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005291951"/>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p15:clr>
            <a:srgbClr val="FBAE40"/>
          </p15:clr>
        </p15:guide>
        <p15:guide id="5" pos="386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 with Third as Acc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28380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57201" y="4343400"/>
            <a:ext cx="7721600" cy="19050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22432755-BCF5-451F-968D-CFFD10D87BE2}"/>
              </a:ext>
            </a:extLst>
          </p:cNvPr>
          <p:cNvSpPr>
            <a:spLocks noGrp="1"/>
          </p:cNvSpPr>
          <p:nvPr>
            <p:ph sz="quarter" idx="15" hasCustomPrompt="1"/>
          </p:nvPr>
        </p:nvSpPr>
        <p:spPr>
          <a:xfrm>
            <a:off x="8534400" y="4343400"/>
            <a:ext cx="3200400" cy="1905000"/>
          </a:xfrm>
        </p:spPr>
        <p:txBody>
          <a:bodyPr/>
          <a:lstStyle>
            <a:lvl1pPr>
              <a:defRPr/>
            </a:lvl1pPr>
          </a:lstStyle>
          <a:p>
            <a:pPr lvl="0"/>
            <a:r>
              <a:rPr lang="en-US" dirty="0"/>
              <a:t>Slide Content 3</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440D52BF-78D2-BC33-D8BC-6EC31F5A606D}"/>
              </a:ext>
            </a:extLst>
          </p:cNvPr>
          <p:cNvSpPr>
            <a:spLocks noGrp="1"/>
          </p:cNvSpPr>
          <p:nvPr>
            <p:ph type="body" sz="quarter" idx="16"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AE400176-E509-870D-D3BF-2E071B2553D4}"/>
              </a:ext>
            </a:extLst>
          </p:cNvPr>
          <p:cNvSpPr>
            <a:spLocks noGrp="1"/>
          </p:cNvSpPr>
          <p:nvPr>
            <p:ph type="body" sz="quarter" idx="17"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201688037"/>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p15:clr>
            <a:srgbClr val="FBAE40"/>
          </p15:clr>
        </p15:guide>
        <p15:guide id="5" pos="386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ix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612476"/>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57200" y="2070496"/>
            <a:ext cx="11277600" cy="649138"/>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3356A590-66B5-4770-8441-82DC031F56EA}"/>
              </a:ext>
            </a:extLst>
          </p:cNvPr>
          <p:cNvSpPr>
            <a:spLocks noGrp="1"/>
          </p:cNvSpPr>
          <p:nvPr>
            <p:ph sz="quarter" idx="15" hasCustomPrompt="1"/>
          </p:nvPr>
        </p:nvSpPr>
        <p:spPr>
          <a:xfrm>
            <a:off x="457200" y="2900944"/>
            <a:ext cx="11277600" cy="673100"/>
          </a:xfrm>
        </p:spPr>
        <p:txBody>
          <a:bodyPr/>
          <a:lstStyle>
            <a:lvl1pPr>
              <a:defRPr/>
            </a:lvl1pPr>
          </a:lstStyle>
          <a:p>
            <a:pPr lvl="0"/>
            <a:r>
              <a:rPr lang="en-US" dirty="0"/>
              <a:t>Slide Content 3</a:t>
            </a:r>
          </a:p>
          <a:p>
            <a:pPr lvl="1"/>
            <a:r>
              <a:rPr lang="en-US" dirty="0"/>
              <a:t>Second level</a:t>
            </a:r>
          </a:p>
          <a:p>
            <a:pPr lvl="2"/>
            <a:r>
              <a:rPr lang="en-US" dirty="0"/>
              <a:t>Third level</a:t>
            </a:r>
          </a:p>
        </p:txBody>
      </p:sp>
      <p:sp>
        <p:nvSpPr>
          <p:cNvPr id="11" name="Content Placeholder 4">
            <a:extLst>
              <a:ext uri="{FF2B5EF4-FFF2-40B4-BE49-F238E27FC236}">
                <a16:creationId xmlns:a16="http://schemas.microsoft.com/office/drawing/2014/main" id="{30BD29E5-BD7B-4CD0-9B09-8F8B24F89FBE}"/>
              </a:ext>
            </a:extLst>
          </p:cNvPr>
          <p:cNvSpPr>
            <a:spLocks noGrp="1"/>
          </p:cNvSpPr>
          <p:nvPr>
            <p:ph sz="quarter" idx="16" hasCustomPrompt="1"/>
          </p:nvPr>
        </p:nvSpPr>
        <p:spPr>
          <a:xfrm>
            <a:off x="457200" y="3755354"/>
            <a:ext cx="11277600" cy="698500"/>
          </a:xfrm>
        </p:spPr>
        <p:txBody>
          <a:bodyPr/>
          <a:lstStyle>
            <a:lvl1pPr>
              <a:defRPr/>
            </a:lvl1pPr>
          </a:lstStyle>
          <a:p>
            <a:pPr lvl="0"/>
            <a:r>
              <a:rPr lang="en-US" dirty="0"/>
              <a:t>Slide Content 4</a:t>
            </a:r>
          </a:p>
          <a:p>
            <a:pPr lvl="1"/>
            <a:r>
              <a:rPr lang="en-US" dirty="0"/>
              <a:t>Second level</a:t>
            </a:r>
          </a:p>
          <a:p>
            <a:pPr lvl="2"/>
            <a:r>
              <a:rPr lang="en-US" dirty="0"/>
              <a:t>Third level</a:t>
            </a:r>
          </a:p>
        </p:txBody>
      </p:sp>
      <p:sp>
        <p:nvSpPr>
          <p:cNvPr id="13" name="Content Placeholder 5">
            <a:extLst>
              <a:ext uri="{FF2B5EF4-FFF2-40B4-BE49-F238E27FC236}">
                <a16:creationId xmlns:a16="http://schemas.microsoft.com/office/drawing/2014/main" id="{E908CA92-5DB2-4DC0-937B-1B178AA91781}"/>
              </a:ext>
            </a:extLst>
          </p:cNvPr>
          <p:cNvSpPr>
            <a:spLocks noGrp="1"/>
          </p:cNvSpPr>
          <p:nvPr>
            <p:ph sz="quarter" idx="17" hasCustomPrompt="1"/>
          </p:nvPr>
        </p:nvSpPr>
        <p:spPr>
          <a:xfrm>
            <a:off x="457200" y="4635164"/>
            <a:ext cx="11277600" cy="698500"/>
          </a:xfrm>
        </p:spPr>
        <p:txBody>
          <a:bodyPr/>
          <a:lstStyle>
            <a:lvl1pPr>
              <a:defRPr/>
            </a:lvl1pPr>
          </a:lstStyle>
          <a:p>
            <a:pPr lvl="0"/>
            <a:r>
              <a:rPr lang="en-US" dirty="0"/>
              <a:t>Slide Content 5</a:t>
            </a:r>
          </a:p>
          <a:p>
            <a:pPr lvl="1"/>
            <a:r>
              <a:rPr lang="en-US" dirty="0"/>
              <a:t>Second level</a:t>
            </a:r>
          </a:p>
          <a:p>
            <a:pPr lvl="2"/>
            <a:r>
              <a:rPr lang="en-US" dirty="0"/>
              <a:t>Third level</a:t>
            </a:r>
          </a:p>
        </p:txBody>
      </p:sp>
      <p:sp>
        <p:nvSpPr>
          <p:cNvPr id="15" name="Content Placeholder 6">
            <a:extLst>
              <a:ext uri="{FF2B5EF4-FFF2-40B4-BE49-F238E27FC236}">
                <a16:creationId xmlns:a16="http://schemas.microsoft.com/office/drawing/2014/main" id="{8B728CCD-2639-461B-9841-57505AC13467}"/>
              </a:ext>
            </a:extLst>
          </p:cNvPr>
          <p:cNvSpPr>
            <a:spLocks noGrp="1"/>
          </p:cNvSpPr>
          <p:nvPr>
            <p:ph sz="quarter" idx="18" hasCustomPrompt="1"/>
          </p:nvPr>
        </p:nvSpPr>
        <p:spPr>
          <a:xfrm>
            <a:off x="457200" y="5514976"/>
            <a:ext cx="11277600" cy="733425"/>
          </a:xfrm>
        </p:spPr>
        <p:txBody>
          <a:bodyPr/>
          <a:lstStyle>
            <a:lvl1pPr>
              <a:defRPr/>
            </a:lvl1pPr>
          </a:lstStyle>
          <a:p>
            <a:pPr lvl="0"/>
            <a:r>
              <a:rPr lang="en-US" dirty="0"/>
              <a:t>Slide Content 6</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9EC53C63-EC17-7106-362C-B3EB75D4B5FA}"/>
              </a:ext>
            </a:extLst>
          </p:cNvPr>
          <p:cNvSpPr>
            <a:spLocks noGrp="1"/>
          </p:cNvSpPr>
          <p:nvPr>
            <p:ph type="body" sz="quarter" idx="19"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62AAB954-99EB-E7CF-6444-CABDCDE5BC77}"/>
              </a:ext>
            </a:extLst>
          </p:cNvPr>
          <p:cNvSpPr>
            <a:spLocks noGrp="1"/>
          </p:cNvSpPr>
          <p:nvPr>
            <p:ph type="body" sz="quarter" idx="20"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1121182115"/>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One Main Placeholder">
    <p:spTree>
      <p:nvGrpSpPr>
        <p:cNvPr id="1" name=""/>
        <p:cNvGrpSpPr/>
        <p:nvPr/>
      </p:nvGrpSpPr>
      <p:grpSpPr>
        <a:xfrm>
          <a:off x="0" y="0"/>
          <a:ext cx="0" cy="0"/>
          <a:chOff x="0" y="0"/>
          <a:chExt cx="0" cy="0"/>
        </a:xfrm>
      </p:grpSpPr>
      <p:grpSp>
        <p:nvGrpSpPr>
          <p:cNvPr id="4" name="MGH Shape">
            <a:extLst>
              <a:ext uri="{FF2B5EF4-FFF2-40B4-BE49-F238E27FC236}">
                <a16:creationId xmlns:a16="http://schemas.microsoft.com/office/drawing/2014/main" id="{7270E885-EF49-1A67-8A6F-D8E31640E4E3}"/>
              </a:ext>
              <a:ext uri="{C183D7F6-B498-43B3-948B-1728B52AA6E4}">
                <adec:decorative xmlns:adec="http://schemas.microsoft.com/office/drawing/2017/decorative" val="1"/>
              </a:ext>
            </a:extLst>
          </p:cNvPr>
          <p:cNvGrpSpPr/>
          <p:nvPr userDrawn="1"/>
        </p:nvGrpSpPr>
        <p:grpSpPr>
          <a:xfrm>
            <a:off x="8830323" y="1"/>
            <a:ext cx="3361677" cy="6623843"/>
            <a:chOff x="3491346" y="0"/>
            <a:chExt cx="2508933" cy="6367263"/>
          </a:xfrm>
        </p:grpSpPr>
        <p:sp>
          <p:nvSpPr>
            <p:cNvPr id="7" name="Freeform 11">
              <a:extLst>
                <a:ext uri="{FF2B5EF4-FFF2-40B4-BE49-F238E27FC236}">
                  <a16:creationId xmlns:a16="http://schemas.microsoft.com/office/drawing/2014/main" id="{1527B357-5D9A-BEAB-AA19-315A33642D17}"/>
                </a:ext>
              </a:extLst>
            </p:cNvPr>
            <p:cNvSpPr/>
            <p:nvPr/>
          </p:nvSpPr>
          <p:spPr>
            <a:xfrm rot="10800000">
              <a:off x="5468761" y="1352709"/>
              <a:ext cx="531517" cy="1821241"/>
            </a:xfrm>
            <a:custGeom>
              <a:avLst/>
              <a:gdLst>
                <a:gd name="connsiteX0" fmla="*/ 0 w 531517"/>
                <a:gd name="connsiteY0" fmla="*/ 1821241 h 1821241"/>
                <a:gd name="connsiteX1" fmla="*/ 0 w 531517"/>
                <a:gd name="connsiteY1" fmla="*/ 0 h 1821241"/>
                <a:gd name="connsiteX2" fmla="*/ 531517 w 531517"/>
                <a:gd name="connsiteY2" fmla="*/ 672400 h 1821241"/>
                <a:gd name="connsiteX3" fmla="*/ 0 w 531517"/>
                <a:gd name="connsiteY3" fmla="*/ 1821241 h 1821241"/>
              </a:gdLst>
              <a:ahLst/>
              <a:cxnLst>
                <a:cxn ang="0">
                  <a:pos x="connsiteX0" y="connsiteY0"/>
                </a:cxn>
                <a:cxn ang="0">
                  <a:pos x="connsiteX1" y="connsiteY1"/>
                </a:cxn>
                <a:cxn ang="0">
                  <a:pos x="connsiteX2" y="connsiteY2"/>
                </a:cxn>
                <a:cxn ang="0">
                  <a:pos x="connsiteX3" y="connsiteY3"/>
                </a:cxn>
              </a:cxnLst>
              <a:rect l="l" t="t" r="r" b="b"/>
              <a:pathLst>
                <a:path w="531517" h="1821241">
                  <a:moveTo>
                    <a:pt x="0" y="1821241"/>
                  </a:moveTo>
                  <a:lnTo>
                    <a:pt x="0" y="0"/>
                  </a:lnTo>
                  <a:lnTo>
                    <a:pt x="531517" y="672400"/>
                  </a:lnTo>
                  <a:lnTo>
                    <a:pt x="0" y="1821241"/>
                  </a:lnTo>
                  <a:close/>
                </a:path>
              </a:pathLst>
            </a:custGeom>
            <a:solidFill>
              <a:srgbClr val="9F2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2"/>
                </a:solidFill>
              </a:endParaRPr>
            </a:p>
          </p:txBody>
        </p:sp>
        <p:sp>
          <p:nvSpPr>
            <p:cNvPr id="8" name="Freeform 12">
              <a:extLst>
                <a:ext uri="{FF2B5EF4-FFF2-40B4-BE49-F238E27FC236}">
                  <a16:creationId xmlns:a16="http://schemas.microsoft.com/office/drawing/2014/main" id="{13789522-1B9E-0A06-3374-29C8718672C2}"/>
                </a:ext>
              </a:extLst>
            </p:cNvPr>
            <p:cNvSpPr/>
            <p:nvPr/>
          </p:nvSpPr>
          <p:spPr>
            <a:xfrm rot="10800000">
              <a:off x="3491346" y="0"/>
              <a:ext cx="2508932" cy="2501550"/>
            </a:xfrm>
            <a:custGeom>
              <a:avLst/>
              <a:gdLst>
                <a:gd name="connsiteX0" fmla="*/ 2508932 w 2508932"/>
                <a:gd name="connsiteY0" fmla="*/ 2501550 h 2501550"/>
                <a:gd name="connsiteX1" fmla="*/ 0 w 2508932"/>
                <a:gd name="connsiteY1" fmla="*/ 2501550 h 2501550"/>
                <a:gd name="connsiteX2" fmla="*/ 0 w 2508932"/>
                <a:gd name="connsiteY2" fmla="*/ 1148841 h 2501550"/>
                <a:gd name="connsiteX3" fmla="*/ 531517 w 2508932"/>
                <a:gd name="connsiteY3" fmla="*/ 0 h 2501550"/>
                <a:gd name="connsiteX4" fmla="*/ 2508932 w 2508932"/>
                <a:gd name="connsiteY4" fmla="*/ 2501550 h 2501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932" h="2501550">
                  <a:moveTo>
                    <a:pt x="2508932" y="2501550"/>
                  </a:moveTo>
                  <a:lnTo>
                    <a:pt x="0" y="2501550"/>
                  </a:lnTo>
                  <a:lnTo>
                    <a:pt x="0" y="1148841"/>
                  </a:lnTo>
                  <a:lnTo>
                    <a:pt x="531517" y="0"/>
                  </a:lnTo>
                  <a:lnTo>
                    <a:pt x="2508932" y="2501550"/>
                  </a:lnTo>
                  <a:close/>
                </a:path>
              </a:pathLst>
            </a:custGeom>
            <a:solidFill>
              <a:srgbClr val="E2D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2"/>
                </a:solidFill>
              </a:endParaRPr>
            </a:p>
          </p:txBody>
        </p:sp>
        <p:sp>
          <p:nvSpPr>
            <p:cNvPr id="9" name="Freeform 13">
              <a:extLst>
                <a:ext uri="{FF2B5EF4-FFF2-40B4-BE49-F238E27FC236}">
                  <a16:creationId xmlns:a16="http://schemas.microsoft.com/office/drawing/2014/main" id="{2F359338-0AA2-A49E-B0A1-A042CE3D667B}"/>
                </a:ext>
              </a:extLst>
            </p:cNvPr>
            <p:cNvSpPr/>
            <p:nvPr/>
          </p:nvSpPr>
          <p:spPr>
            <a:xfrm rot="10800000">
              <a:off x="3680272" y="1352707"/>
              <a:ext cx="2320007" cy="5014556"/>
            </a:xfrm>
            <a:custGeom>
              <a:avLst/>
              <a:gdLst>
                <a:gd name="connsiteX0" fmla="*/ 0 w 2320007"/>
                <a:gd name="connsiteY0" fmla="*/ 5014556 h 5014556"/>
                <a:gd name="connsiteX1" fmla="*/ 0 w 2320007"/>
                <a:gd name="connsiteY1" fmla="*/ 0 h 5014556"/>
                <a:gd name="connsiteX2" fmla="*/ 2320007 w 2320007"/>
                <a:gd name="connsiteY2" fmla="*/ 0 h 5014556"/>
                <a:gd name="connsiteX3" fmla="*/ 531518 w 2320007"/>
                <a:gd name="connsiteY3" fmla="*/ 3865713 h 5014556"/>
                <a:gd name="connsiteX4" fmla="*/ 1 w 2320007"/>
                <a:gd name="connsiteY4" fmla="*/ 3193313 h 5014556"/>
                <a:gd name="connsiteX5" fmla="*/ 1 w 2320007"/>
                <a:gd name="connsiteY5" fmla="*/ 5014554 h 5014556"/>
                <a:gd name="connsiteX6" fmla="*/ 0 w 2320007"/>
                <a:gd name="connsiteY6" fmla="*/ 5014556 h 5014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20007" h="5014556">
                  <a:moveTo>
                    <a:pt x="0" y="5014556"/>
                  </a:moveTo>
                  <a:lnTo>
                    <a:pt x="0" y="0"/>
                  </a:lnTo>
                  <a:lnTo>
                    <a:pt x="2320007" y="0"/>
                  </a:lnTo>
                  <a:lnTo>
                    <a:pt x="531518" y="3865713"/>
                  </a:lnTo>
                  <a:lnTo>
                    <a:pt x="1" y="3193313"/>
                  </a:lnTo>
                  <a:lnTo>
                    <a:pt x="1" y="5014554"/>
                  </a:lnTo>
                  <a:lnTo>
                    <a:pt x="0" y="50145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2"/>
                </a:solidFill>
              </a:endParaRPr>
            </a:p>
          </p:txBody>
        </p:sp>
      </p:grpSp>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Appendix Link">
            <a:extLst>
              <a:ext uri="{FF2B5EF4-FFF2-40B4-BE49-F238E27FC236}">
                <a16:creationId xmlns:a16="http://schemas.microsoft.com/office/drawing/2014/main" id="{B99614B3-68E1-0DE1-8128-450F1A4F3729}"/>
              </a:ext>
            </a:extLst>
          </p:cNvPr>
          <p:cNvSpPr>
            <a:spLocks noGrp="1"/>
          </p:cNvSpPr>
          <p:nvPr>
            <p:ph type="body" sz="quarter" idx="14"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01A60C2A-770F-089E-ED18-3A2EE77616FE}"/>
              </a:ext>
            </a:extLst>
          </p:cNvPr>
          <p:cNvSpPr>
            <a:spLocks noGrp="1"/>
          </p:cNvSpPr>
          <p:nvPr>
            <p:ph type="body" sz="quarter" idx="15"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1092080159"/>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3/12/2026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losingSlide">
    <p:spTree>
      <p:nvGrpSpPr>
        <p:cNvPr id="1" name=""/>
        <p:cNvGrpSpPr/>
        <p:nvPr/>
      </p:nvGrpSpPr>
      <p:grpSpPr>
        <a:xfrm>
          <a:off x="0" y="0"/>
          <a:ext cx="0" cy="0"/>
          <a:chOff x="0" y="0"/>
          <a:chExt cx="0" cy="0"/>
        </a:xfrm>
      </p:grpSpPr>
      <p:sp>
        <p:nvSpPr>
          <p:cNvPr id="2" name="Hidden Slide Title">
            <a:extLst>
              <a:ext uri="{FF2B5EF4-FFF2-40B4-BE49-F238E27FC236}">
                <a16:creationId xmlns:a16="http://schemas.microsoft.com/office/drawing/2014/main" id="{D3229D0C-04EF-482F-B26C-8D49CD33DBE3}"/>
              </a:ext>
            </a:extLst>
          </p:cNvPr>
          <p:cNvSpPr>
            <a:spLocks noGrp="1"/>
          </p:cNvSpPr>
          <p:nvPr>
            <p:ph type="title" hasCustomPrompt="1"/>
          </p:nvPr>
        </p:nvSpPr>
        <p:spPr>
          <a:xfrm>
            <a:off x="4567933" y="418392"/>
            <a:ext cx="3056137" cy="291823"/>
          </a:xfrm>
          <a:prstGeom prst="rect">
            <a:avLst/>
          </a:prstGeom>
        </p:spPr>
        <p:txBody>
          <a:bodyPr/>
          <a:lstStyle>
            <a:lvl1pPr>
              <a:defRPr>
                <a:solidFill>
                  <a:schemeClr val="tx1"/>
                </a:solidFill>
              </a:defRPr>
            </a:lvl1pPr>
          </a:lstStyle>
          <a:p>
            <a:r>
              <a:rPr lang="en-US" dirty="0"/>
              <a:t>Add hidden title here </a:t>
            </a:r>
          </a:p>
        </p:txBody>
      </p:sp>
      <p:pic>
        <p:nvPicPr>
          <p:cNvPr id="6" name="MGH Logo">
            <a:extLst>
              <a:ext uri="{FF2B5EF4-FFF2-40B4-BE49-F238E27FC236}">
                <a16:creationId xmlns:a16="http://schemas.microsoft.com/office/drawing/2014/main" id="{60DCFDF5-2A5B-440E-888A-BC0BFEF9FF5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66949" y="1005698"/>
            <a:ext cx="3258105" cy="2443579"/>
          </a:xfrm>
          <a:prstGeom prst="rect">
            <a:avLst/>
          </a:prstGeom>
        </p:spPr>
      </p:pic>
      <p:sp>
        <p:nvSpPr>
          <p:cNvPr id="9" name="MGH Tagline">
            <a:extLst>
              <a:ext uri="{FF2B5EF4-FFF2-40B4-BE49-F238E27FC236}">
                <a16:creationId xmlns:a16="http://schemas.microsoft.com/office/drawing/2014/main" id="{F040BF5C-A78D-440C-93DF-72F3F641F3F1}"/>
              </a:ext>
            </a:extLst>
          </p:cNvPr>
          <p:cNvSpPr txBox="1"/>
          <p:nvPr userDrawn="1"/>
        </p:nvSpPr>
        <p:spPr>
          <a:xfrm>
            <a:off x="2307662" y="3796683"/>
            <a:ext cx="7576677" cy="4690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4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Because learning changes everything.</a:t>
            </a:r>
            <a:r>
              <a:rPr kumimoji="0" lang="en-US" sz="1400" b="0" i="0" u="none" strike="noStrike" kern="1200" cap="none" spc="40" normalizeH="0" baseline="60000" noProof="0" dirty="0">
                <a:ln>
                  <a:noFill/>
                </a:ln>
                <a:solidFill>
                  <a:srgbClr val="000000"/>
                </a:solidFill>
                <a:effectLst/>
                <a:uLnTx/>
                <a:uFillTx/>
                <a:latin typeface="Arial" panose="020B0604020202020204" pitchFamily="34" charset="0"/>
                <a:ea typeface="Calibri" panose="020F0502020204030204" pitchFamily="34" charset="0"/>
                <a:cs typeface="+mn-cs"/>
              </a:rPr>
              <a:t>®</a:t>
            </a:r>
            <a:endParaRPr kumimoji="0" lang="en-US" sz="2400" b="0" i="0" u="none" strike="noStrike" kern="1200" cap="none" spc="40" normalizeH="0" baseline="60000" noProof="0" dirty="0">
              <a:ln>
                <a:noFill/>
              </a:ln>
              <a:solidFill>
                <a:srgbClr val="000000"/>
              </a:solidFill>
              <a:effectLst/>
              <a:uLnTx/>
              <a:uFillTx/>
              <a:latin typeface="+mn-lt"/>
              <a:ea typeface="+mn-ea"/>
              <a:cs typeface="+mn-cs"/>
            </a:endParaRPr>
          </a:p>
        </p:txBody>
      </p:sp>
      <p:sp>
        <p:nvSpPr>
          <p:cNvPr id="10" name="MGH URL">
            <a:extLst>
              <a:ext uri="{FF2B5EF4-FFF2-40B4-BE49-F238E27FC236}">
                <a16:creationId xmlns:a16="http://schemas.microsoft.com/office/drawing/2014/main" id="{2215B5DD-E18E-478F-81B9-79BA83A9A251}"/>
              </a:ext>
            </a:extLst>
          </p:cNvPr>
          <p:cNvSpPr txBox="1"/>
          <p:nvPr userDrawn="1"/>
        </p:nvSpPr>
        <p:spPr>
          <a:xfrm>
            <a:off x="4358781" y="5329121"/>
            <a:ext cx="347444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n-lt"/>
                <a:ea typeface="+mn-ea"/>
                <a:cs typeface="+mn-cs"/>
              </a:rPr>
              <a:t>www.mheducation.com</a:t>
            </a:r>
            <a:endParaRPr kumimoji="0" lang="en-US" sz="2000" b="0" i="0" u="none" strike="noStrike" kern="1200" cap="none" spc="0" normalizeH="0" baseline="0" noProof="0" dirty="0">
              <a:ln>
                <a:noFill/>
              </a:ln>
              <a:solidFill>
                <a:srgbClr val="000000"/>
              </a:solidFill>
              <a:effectLst/>
              <a:uLnTx/>
              <a:uFillTx/>
              <a:latin typeface="+mn-lt"/>
              <a:ea typeface="+mn-ea"/>
              <a:cs typeface="+mn-cs"/>
            </a:endParaRPr>
          </a:p>
        </p:txBody>
      </p:sp>
      <p:sp>
        <p:nvSpPr>
          <p:cNvPr id="5" name="Content Placeholder 4">
            <a:extLst>
              <a:ext uri="{FF2B5EF4-FFF2-40B4-BE49-F238E27FC236}">
                <a16:creationId xmlns:a16="http://schemas.microsoft.com/office/drawing/2014/main" id="{F91892E2-935E-4CF8-A8C9-889BC59AE0FF}"/>
              </a:ext>
            </a:extLst>
          </p:cNvPr>
          <p:cNvSpPr>
            <a:spLocks noGrp="1"/>
          </p:cNvSpPr>
          <p:nvPr>
            <p:ph sz="quarter" idx="10"/>
          </p:nvPr>
        </p:nvSpPr>
        <p:spPr>
          <a:xfrm>
            <a:off x="245533" y="6551614"/>
            <a:ext cx="11745384" cy="17938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7664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3/12/2026</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3/12/2026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3/12/2026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3/12/2026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3/12/2026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3/12/2026</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3/12/2026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3/12/2026</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a:extLst>
              <a:ext uri="{FF2B5EF4-FFF2-40B4-BE49-F238E27FC236}">
                <a16:creationId xmlns:a16="http://schemas.microsoft.com/office/drawing/2014/main" id="{881C4C4E-EEEF-442A-AE3B-63C7E062F18C}"/>
              </a:ext>
            </a:extLst>
          </p:cNvPr>
          <p:cNvSpPr>
            <a:spLocks noGrp="1"/>
          </p:cNvSpPr>
          <p:nvPr>
            <p:ph type="title"/>
          </p:nvPr>
        </p:nvSpPr>
        <p:spPr>
          <a:xfrm>
            <a:off x="457200" y="136257"/>
            <a:ext cx="11277600" cy="685800"/>
          </a:xfrm>
          <a:prstGeom prst="rect">
            <a:avLst/>
          </a:prstGeom>
        </p:spPr>
        <p:txBody>
          <a:bodyPr vert="horz" lIns="91440" tIns="45720" rIns="91440" bIns="45720" rtlCol="0" anchor="ctr">
            <a:normAutofit/>
          </a:bodyPr>
          <a:lstStyle/>
          <a:p>
            <a:r>
              <a:rPr lang="en-US" dirty="0"/>
              <a:t>Title goes here</a:t>
            </a:r>
          </a:p>
        </p:txBody>
      </p:sp>
      <p:sp>
        <p:nvSpPr>
          <p:cNvPr id="5" name="Text Placeholder">
            <a:extLst>
              <a:ext uri="{FF2B5EF4-FFF2-40B4-BE49-F238E27FC236}">
                <a16:creationId xmlns:a16="http://schemas.microsoft.com/office/drawing/2014/main" id="{4F2C87DD-ADFA-433D-B7C8-4E9E42BC9E0F}"/>
              </a:ext>
            </a:extLst>
          </p:cNvPr>
          <p:cNvSpPr>
            <a:spLocks noGrp="1"/>
          </p:cNvSpPr>
          <p:nvPr>
            <p:ph type="body" idx="1"/>
          </p:nvPr>
        </p:nvSpPr>
        <p:spPr>
          <a:xfrm>
            <a:off x="457200" y="1273877"/>
            <a:ext cx="11277600" cy="494437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
        <p:nvSpPr>
          <p:cNvPr id="12" name="Slide Number Placeholder">
            <a:extLst>
              <a:ext uri="{FF2B5EF4-FFF2-40B4-BE49-F238E27FC236}">
                <a16:creationId xmlns:a16="http://schemas.microsoft.com/office/drawing/2014/main" id="{C2E4AF62-4201-4F5D-966F-4A59CD13C9F3}"/>
              </a:ext>
            </a:extLst>
          </p:cNvPr>
          <p:cNvSpPr>
            <a:spLocks noGrp="1"/>
          </p:cNvSpPr>
          <p:nvPr>
            <p:ph type="sldNum" sz="quarter" idx="4"/>
          </p:nvPr>
        </p:nvSpPr>
        <p:spPr>
          <a:xfrm>
            <a:off x="11501883" y="6673531"/>
            <a:ext cx="474453" cy="161396"/>
          </a:xfrm>
          <a:prstGeom prst="rect">
            <a:avLst/>
          </a:prstGeom>
        </p:spPr>
        <p:txBody>
          <a:bodyPr vert="horz" lIns="45720" tIns="45720" rIns="45720" bIns="45720" rtlCol="0" anchor="ctr"/>
          <a:lstStyle>
            <a:lvl1pPr algn="r">
              <a:defRPr sz="800">
                <a:solidFill>
                  <a:schemeClr val="tx1"/>
                </a:solidFill>
              </a:defRPr>
            </a:lvl1pPr>
          </a:lstStyle>
          <a:p>
            <a:fld id="{68151E55-6873-49E2-B8D5-2F265E6F1973}" type="slidenum">
              <a:rPr lang="en-US" smtClean="0"/>
              <a:pPr/>
              <a:t>‹#›</a:t>
            </a:fld>
            <a:endParaRPr lang="en-US" dirty="0"/>
          </a:p>
        </p:txBody>
      </p:sp>
      <p:sp>
        <p:nvSpPr>
          <p:cNvPr id="2" name="Short Copyright">
            <a:extLst>
              <a:ext uri="{FF2B5EF4-FFF2-40B4-BE49-F238E27FC236}">
                <a16:creationId xmlns:a16="http://schemas.microsoft.com/office/drawing/2014/main" id="{286672F0-EFBD-F477-833D-074BA85D520A}"/>
              </a:ext>
            </a:extLst>
          </p:cNvPr>
          <p:cNvSpPr txBox="1"/>
          <p:nvPr userDrawn="1"/>
        </p:nvSpPr>
        <p:spPr>
          <a:xfrm>
            <a:off x="287544" y="6619890"/>
            <a:ext cx="1644771" cy="215444"/>
          </a:xfrm>
          <a:prstGeom prst="rect">
            <a:avLst/>
          </a:prstGeom>
          <a:noFill/>
        </p:spPr>
        <p:txBody>
          <a:bodyPr wrap="square" lIns="45720" rIns="45720" rtlCol="0" anchor="ctr">
            <a:spAutoFit/>
          </a:bodyPr>
          <a:lstStyle/>
          <a:p>
            <a:r>
              <a:rPr lang="en-US" sz="800" b="0" dirty="0">
                <a:solidFill>
                  <a:schemeClr val="tx1"/>
                </a:solidFill>
              </a:rPr>
              <a:t>© McGraw Hill LLC</a:t>
            </a:r>
          </a:p>
        </p:txBody>
      </p:sp>
    </p:spTree>
    <p:extLst>
      <p:ext uri="{BB962C8B-B14F-4D97-AF65-F5344CB8AC3E}">
        <p14:creationId xmlns:p14="http://schemas.microsoft.com/office/powerpoint/2010/main" val="3683504877"/>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Lst>
  <p:hf hdr="0" dt="0"/>
  <p:txStyles>
    <p:titleStyle>
      <a:lvl1pPr algn="ctr" defTabSz="914400" rtl="0" eaLnBrk="1" latinLnBrk="0" hangingPunct="1">
        <a:lnSpc>
          <a:spcPct val="10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800"/>
        </a:spcAft>
        <a:buClrTx/>
        <a:buSzTx/>
        <a:buFont typeface="Arial" panose="020B0604020202020204" pitchFamily="34" charset="0"/>
        <a:buNone/>
        <a:tabLst/>
        <a:defRPr sz="2000" kern="1200">
          <a:solidFill>
            <a:schemeClr val="tx2"/>
          </a:solidFill>
          <a:latin typeface="+mn-lt"/>
          <a:ea typeface="+mn-ea"/>
          <a:cs typeface="+mn-cs"/>
        </a:defRPr>
      </a:lvl1pPr>
      <a:lvl2pPr marL="344488" indent="-342900" algn="l" defTabSz="914400" rtl="0" eaLnBrk="1" latinLnBrk="0" hangingPunct="1">
        <a:lnSpc>
          <a:spcPct val="100000"/>
        </a:lnSpc>
        <a:spcBef>
          <a:spcPts val="800"/>
        </a:spcBef>
        <a:spcAft>
          <a:spcPts val="800"/>
        </a:spcAft>
        <a:buClrTx/>
        <a:buFont typeface="Arial" panose="020B0604020202020204" pitchFamily="34" charset="0"/>
        <a:buChar char="•"/>
        <a:defRPr sz="2000" kern="1200">
          <a:solidFill>
            <a:schemeClr val="tx2"/>
          </a:solidFill>
          <a:latin typeface="+mn-lt"/>
          <a:ea typeface="+mn-ea"/>
          <a:cs typeface="+mn-cs"/>
        </a:defRPr>
      </a:lvl2pPr>
      <a:lvl3pPr marL="517525" indent="-285750" algn="l" defTabSz="914400" rtl="0" eaLnBrk="1" latinLnBrk="0" hangingPunct="1">
        <a:lnSpc>
          <a:spcPct val="100000"/>
        </a:lnSpc>
        <a:spcBef>
          <a:spcPts val="800"/>
        </a:spcBef>
        <a:spcAft>
          <a:spcPts val="800"/>
        </a:spcAft>
        <a:buFont typeface="Arial" panose="020B0604020202020204" pitchFamily="34" charset="0"/>
        <a:buChar char="•"/>
        <a:defRPr sz="18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spcAft>
          <a:spcPts val="800"/>
        </a:spcAft>
        <a:buFont typeface="Arial" panose="020B0604020202020204" pitchFamily="34" charset="0"/>
        <a:buChar char="•"/>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192">
          <p15:clr>
            <a:srgbClr val="F26B43"/>
          </p15:clr>
        </p15:guide>
        <p15:guide id="6" pos="216">
          <p15:clr>
            <a:srgbClr val="F26B43"/>
          </p15:clr>
        </p15:guide>
        <p15:guide id="7" pos="5544">
          <p15:clr>
            <a:srgbClr val="F26B43"/>
          </p15:clr>
        </p15:guide>
        <p15:guide id="9" orient="horz" pos="4211">
          <p15:clr>
            <a:srgbClr val="F26B43"/>
          </p15:clr>
        </p15:guide>
        <p15:guide id="10" orient="horz" pos="624">
          <p15:clr>
            <a:srgbClr val="F26B43"/>
          </p15:clr>
        </p15:guide>
        <p15:guide id="11" orient="horz" pos="4104">
          <p15:clr>
            <a:srgbClr val="F26B43"/>
          </p15:clr>
        </p15:guide>
        <p15:guide id="12" orient="horz" pos="864">
          <p15:clr>
            <a:srgbClr val="F26B43"/>
          </p15:clr>
        </p15:guide>
        <p15:guide id="13" orient="horz" pos="360">
          <p15:clr>
            <a:srgbClr val="F26B43"/>
          </p15:clr>
        </p15:guide>
        <p15:guide id="14" orient="horz" pos="3936">
          <p15:clr>
            <a:srgbClr val="F26B43"/>
          </p15:clr>
        </p15:guide>
        <p15:guide id="15" pos="984">
          <p15:clr>
            <a:srgbClr val="F26B43"/>
          </p15:clr>
        </p15:guide>
        <p15:guide id="16" pos="5376">
          <p15:clr>
            <a:srgbClr val="F26B43"/>
          </p15:clr>
        </p15:guide>
        <p15:guide id="17" pos="2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0" y="10"/>
            <a:ext cx="12191980" cy="6857990"/>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0" y="2142067"/>
            <a:ext cx="3412067" cy="2971801"/>
          </a:xfrm>
        </p:spPr>
        <p:txBody>
          <a:bodyPr>
            <a:normAutofit fontScale="90000"/>
          </a:bodyPr>
          <a:lstStyle/>
          <a:p>
            <a:pPr>
              <a:lnSpc>
                <a:spcPct val="90000"/>
              </a:lnSpc>
            </a:pPr>
            <a:r>
              <a:rPr lang="en-US" sz="2800" dirty="0">
                <a:solidFill>
                  <a:srgbClr val="FFFFFF"/>
                </a:solidFill>
              </a:rPr>
              <a:t>Advanced Corporate Finance (LL4554V/LL5554V/LLJ5554V/LL6554V)</a:t>
            </a:r>
            <a:br>
              <a:rPr lang="en-US" sz="2800" dirty="0">
                <a:solidFill>
                  <a:srgbClr val="FFFFFF"/>
                </a:solidFill>
              </a:rPr>
            </a:br>
            <a:r>
              <a:rPr lang="en-US" sz="2800" dirty="0">
                <a:solidFill>
                  <a:srgbClr val="FFFFFF"/>
                </a:solidFill>
              </a:rPr>
              <a:t>8. Efficient Market Hypothesis</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0" y="5145513"/>
            <a:ext cx="3412067" cy="738820"/>
          </a:xfrm>
        </p:spPr>
        <p:txBody>
          <a:bodyPr>
            <a:normAutofit/>
          </a:bodyPr>
          <a:lstStyle/>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C709-988F-4110-D7C6-7A08A7333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DDB29-3975-9FC4-BFAC-75AF4BE66364}"/>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Implication 1: Prices Follow a Random Walk</a:t>
            </a:r>
          </a:p>
        </p:txBody>
      </p:sp>
      <p:sp>
        <p:nvSpPr>
          <p:cNvPr id="4" name="Slide Number Placeholder 3">
            <a:extLst>
              <a:ext uri="{FF2B5EF4-FFF2-40B4-BE49-F238E27FC236}">
                <a16:creationId xmlns:a16="http://schemas.microsoft.com/office/drawing/2014/main" id="{DC37A65A-3D07-463A-849A-8AF117B7A95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10</a:t>
            </a:fld>
            <a:endParaRPr lang="en-US" dirty="0"/>
          </a:p>
        </p:txBody>
      </p:sp>
      <p:sp>
        <p:nvSpPr>
          <p:cNvPr id="10" name="Content Placeholder 2">
            <a:extLst>
              <a:ext uri="{FF2B5EF4-FFF2-40B4-BE49-F238E27FC236}">
                <a16:creationId xmlns:a16="http://schemas.microsoft.com/office/drawing/2014/main" id="{DA4E39DB-B7AF-9B44-C2C1-C761FBF686B6}"/>
              </a:ext>
            </a:extLst>
          </p:cNvPr>
          <p:cNvSpPr>
            <a:spLocks noGrp="1"/>
          </p:cNvSpPr>
          <p:nvPr>
            <p:ph sz="half" idx="1"/>
          </p:nvPr>
        </p:nvSpPr>
        <p:spPr>
          <a:xfrm>
            <a:off x="344184" y="1900000"/>
            <a:ext cx="6400000" cy="4500000"/>
          </a:xfrm>
        </p:spPr>
        <p:txBody>
          <a:bodyPr vert="horz" lIns="91440" tIns="45720" rIns="91440" bIns="45720" rtlCol="0" anchor="ctr">
            <a:normAutofit/>
          </a:bodyPr>
          <a:lstStyle/>
          <a:p>
            <a:r>
              <a:rPr lang="en-US" sz="1600" dirty="0"/>
              <a:t>Maurice Kendall (1953) found that stock price changes appeared random – no usable patterns.</a:t>
            </a:r>
            <a:endParaRPr lang="en-US" sz="800" dirty="0"/>
          </a:p>
          <a:p>
            <a:r>
              <a:rPr lang="en-US" sz="1600" dirty="0"/>
              <a:t>This is actually evidence of efficiency, not irrationality:</a:t>
            </a:r>
          </a:p>
          <a:p>
            <a:pPr lvl="1">
              <a:lnSpc>
                <a:spcPct val="90000"/>
              </a:lnSpc>
            </a:pPr>
            <a:r>
              <a:rPr lang="en-US" sz="1400" dirty="0"/>
              <a:t>If price changes were predictable, everyone would trade on that prediction, immediately eliminating the pattern.</a:t>
            </a:r>
          </a:p>
          <a:p>
            <a:pPr lvl="1">
              <a:lnSpc>
                <a:spcPct val="90000"/>
              </a:lnSpc>
            </a:pPr>
            <a:r>
              <a:rPr lang="en-US" sz="1400" dirty="0"/>
              <a:t>In an efficient market, only genuinely new information causes price changes – and new information is, by definition, unpredictable.</a:t>
            </a:r>
            <a:endParaRPr lang="en-US" sz="800" dirty="0"/>
          </a:p>
          <a:p>
            <a:r>
              <a:rPr lang="en-US" sz="1600" dirty="0"/>
              <a:t>Coin-toss analogy:</a:t>
            </a:r>
          </a:p>
          <a:p>
            <a:pPr lvl="1">
              <a:lnSpc>
                <a:spcPct val="90000"/>
              </a:lnSpc>
            </a:pPr>
            <a:r>
              <a:rPr lang="en-US" sz="1400" dirty="0"/>
              <a:t>Simulated random coin-toss sequences look remarkably similar to actual stock price charts – both exhibit apparent “trends” and “cycles” that are actually just random fluctuations.</a:t>
            </a:r>
            <a:endParaRPr lang="en-US" sz="800" dirty="0"/>
          </a:p>
          <a:p>
            <a:r>
              <a:rPr lang="en-US" sz="1600" b="1" dirty="0"/>
              <a:t>Serial correlation of price changes is close to zero for most stocks</a:t>
            </a:r>
            <a:r>
              <a:rPr lang="en-US" sz="1600" dirty="0"/>
              <a:t>: knowing that a stock rose yesterday tells you almost nothing about whether it will rise or fall today.</a:t>
            </a:r>
          </a:p>
        </p:txBody>
      </p:sp>
      <p:pic>
        <p:nvPicPr>
          <p:cNvPr id="100" name="Figure 100"/>
          <p:cNvPicPr>
            <a:picLocks noChangeAspect="1"/>
          </p:cNvPicPr>
          <p:nvPr/>
        </p:nvPicPr>
        <p:blipFill>
          <a:blip r:embed="rId2"/>
          <a:stretch>
            <a:fillRect/>
          </a:stretch>
        </p:blipFill>
        <p:spPr>
          <a:xfrm>
            <a:off x="6900000" y="2200000"/>
            <a:ext cx="4800000" cy="3200000"/>
          </a:xfrm>
          <a:prstGeom prst="rect">
            <a:avLst/>
          </a:prstGeom>
        </p:spPr>
      </p:pic>
    </p:spTree>
    <p:extLst>
      <p:ext uri="{BB962C8B-B14F-4D97-AF65-F5344CB8AC3E}">
        <p14:creationId xmlns:p14="http://schemas.microsoft.com/office/powerpoint/2010/main" val="11433338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C709-988F-4110-D7C6-7A08A7333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DDB29-3975-9FC4-BFAC-75AF4BE66364}"/>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Implication 2: No Free Lunches</a:t>
            </a:r>
          </a:p>
        </p:txBody>
      </p:sp>
      <p:sp>
        <p:nvSpPr>
          <p:cNvPr id="4" name="Slide Number Placeholder 3">
            <a:extLst>
              <a:ext uri="{FF2B5EF4-FFF2-40B4-BE49-F238E27FC236}">
                <a16:creationId xmlns:a16="http://schemas.microsoft.com/office/drawing/2014/main" id="{DC37A65A-3D07-463A-849A-8AF117B7A95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11</a:t>
            </a:fld>
            <a:endParaRPr lang="en-US" dirty="0"/>
          </a:p>
        </p:txBody>
      </p:sp>
      <p:sp>
        <p:nvSpPr>
          <p:cNvPr id="10" name="Content Placeholder 2">
            <a:extLst>
              <a:ext uri="{FF2B5EF4-FFF2-40B4-BE49-F238E27FC236}">
                <a16:creationId xmlns:a16="http://schemas.microsoft.com/office/drawing/2014/main" id="{DA4E39DB-B7AF-9B44-C2C1-C761FBF686B6}"/>
              </a:ext>
            </a:extLst>
          </p:cNvPr>
          <p:cNvSpPr>
            <a:spLocks noGrp="1"/>
          </p:cNvSpPr>
          <p:nvPr>
            <p:ph sz="half" idx="1"/>
          </p:nvPr>
        </p:nvSpPr>
        <p:spPr>
          <a:xfrm>
            <a:off x="344184" y="1900000"/>
            <a:ext cx="6400000" cy="4500000"/>
          </a:xfrm>
        </p:spPr>
        <p:txBody>
          <a:bodyPr vert="horz" lIns="91440" tIns="45720" rIns="91440" bIns="45720" rtlCol="0" anchor="ctr">
            <a:normAutofit/>
          </a:bodyPr>
          <a:lstStyle/>
          <a:p>
            <a:r>
              <a:rPr lang="en-US" sz="2000" dirty="0"/>
              <a:t>Self-destructing cycles:</a:t>
            </a:r>
          </a:p>
          <a:p>
            <a:pPr lvl="1">
              <a:lnSpc>
                <a:spcPct val="90000"/>
              </a:lnSpc>
            </a:pPr>
            <a:r>
              <a:rPr lang="en-US" sz="1800" dirty="0"/>
              <a:t>If a pattern existed (e.g., prices always rise in January), traders would buy in December to profit, pushing December prices up and eliminating the January effect.</a:t>
            </a:r>
          </a:p>
          <a:p>
            <a:pPr lvl="1">
              <a:lnSpc>
                <a:spcPct val="90000"/>
              </a:lnSpc>
            </a:pPr>
            <a:r>
              <a:rPr lang="en-US" sz="1800" dirty="0"/>
              <a:t>Any known pattern in prices will be traded away as soon as it is discovered.</a:t>
            </a:r>
            <a:endParaRPr lang="en-US" sz="800" dirty="0"/>
          </a:p>
          <a:p>
            <a:r>
              <a:rPr lang="en-US" sz="2000" dirty="0"/>
              <a:t>The logic is powerful:</a:t>
            </a:r>
          </a:p>
          <a:p>
            <a:pPr lvl="1">
              <a:lnSpc>
                <a:spcPct val="90000"/>
              </a:lnSpc>
            </a:pPr>
            <a:r>
              <a:rPr lang="en-US" sz="1800" dirty="0"/>
              <a:t>Suppose a fund manager discovers that small-cap stocks outperform in January. She buys them in late December. Others notice and do the same. Buying pressure pushes December prices up, reducing January returns. The anomaly self-destructs.</a:t>
            </a:r>
            <a:endParaRPr lang="en-US" sz="800" dirty="0"/>
          </a:p>
          <a:p>
            <a:r>
              <a:rPr lang="en-US" sz="2000" dirty="0"/>
              <a:t>This is why market efficiency is maintained by the very act of trying to exploit inefficiencies.</a:t>
            </a:r>
          </a:p>
        </p:txBody>
      </p:sp>
      <p:pic>
        <p:nvPicPr>
          <p:cNvPr id="100" name="Figure 100"/>
          <p:cNvPicPr>
            <a:picLocks noChangeAspect="1"/>
          </p:cNvPicPr>
          <p:nvPr/>
        </p:nvPicPr>
        <p:blipFill>
          <a:blip r:embed="rId3"/>
          <a:stretch>
            <a:fillRect/>
          </a:stretch>
        </p:blipFill>
        <p:spPr>
          <a:xfrm>
            <a:off x="6900000" y="2100000"/>
            <a:ext cx="4800000" cy="3400000"/>
          </a:xfrm>
          <a:prstGeom prst="rect">
            <a:avLst/>
          </a:prstGeom>
        </p:spPr>
      </p:pic>
    </p:spTree>
    <p:extLst>
      <p:ext uri="{BB962C8B-B14F-4D97-AF65-F5344CB8AC3E}">
        <p14:creationId xmlns:p14="http://schemas.microsoft.com/office/powerpoint/2010/main" val="11433338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612CE-3C40-746F-2FC4-1EA0C3767E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A8F11A-3B42-5C5E-4BE1-3A3F490B2EB3}"/>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Why Are Markets Efficient? (CAVEAT)</a:t>
            </a:r>
          </a:p>
        </p:txBody>
      </p:sp>
      <p:sp>
        <p:nvSpPr>
          <p:cNvPr id="4" name="Slide Number Placeholder 3">
            <a:extLst>
              <a:ext uri="{FF2B5EF4-FFF2-40B4-BE49-F238E27FC236}">
                <a16:creationId xmlns:a16="http://schemas.microsoft.com/office/drawing/2014/main" id="{5557CAB3-EEB0-7293-EA36-0254165E95D1}"/>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12</a:t>
            </a:fld>
            <a:endParaRPr lang="en-US" dirty="0"/>
          </a:p>
        </p:txBody>
      </p:sp>
      <p:sp>
        <p:nvSpPr>
          <p:cNvPr id="10" name="Content Placeholder 2">
            <a:extLst>
              <a:ext uri="{FF2B5EF4-FFF2-40B4-BE49-F238E27FC236}">
                <a16:creationId xmlns:a16="http://schemas.microsoft.com/office/drawing/2014/main" id="{C5906C77-3943-3B9A-924D-DCA2B57FAFB3}"/>
              </a:ext>
            </a:extLst>
          </p:cNvPr>
          <p:cNvSpPr>
            <a:spLocks noGrp="1"/>
          </p:cNvSpPr>
          <p:nvPr>
            <p:ph sz="half" idx="1"/>
          </p:nvPr>
        </p:nvSpPr>
        <p:spPr>
          <a:xfrm>
            <a:off x="287676" y="2083362"/>
            <a:ext cx="11362010" cy="4500000"/>
          </a:xfrm>
        </p:spPr>
        <p:txBody>
          <a:bodyPr vert="horz" lIns="91440" tIns="45720" rIns="91440" bIns="45720" rtlCol="0" anchor="ctr">
            <a:normAutofit/>
          </a:bodyPr>
          <a:lstStyle/>
          <a:p>
            <a:r>
              <a:rPr lang="en-US" sz="2000" b="1" dirty="0"/>
              <a:t>Caveat: </a:t>
            </a:r>
            <a:r>
              <a:rPr lang="en-US" sz="2000" dirty="0"/>
              <a:t>Markets can never be “fully/truly” efficient.</a:t>
            </a:r>
          </a:p>
          <a:p>
            <a:r>
              <a:rPr lang="en-US" sz="2000" dirty="0"/>
              <a:t>It’s the hedge fund gathering information and then trading on it that makes markets efficient. </a:t>
            </a:r>
          </a:p>
          <a:p>
            <a:pPr lvl="1"/>
            <a:r>
              <a:rPr lang="en-US" sz="1800" dirty="0"/>
              <a:t>But the hedge fund only has incentives to do so if markets aren't fully efficient to begin with. </a:t>
            </a:r>
          </a:p>
          <a:p>
            <a:pPr lvl="1"/>
            <a:r>
              <a:rPr lang="en-US" sz="1800" dirty="0"/>
              <a:t>Under Fama’s definition, the hedge fund's information can’t yet be fully incorporated into prices, otherwise it won't trade. </a:t>
            </a:r>
          </a:p>
          <a:p>
            <a:pPr lvl="1"/>
            <a:r>
              <a:rPr lang="en-US" sz="1800" dirty="0"/>
              <a:t>Under Jensen's definition, the hedge fund needs to make at least a small return else it won't trade</a:t>
            </a:r>
          </a:p>
          <a:p>
            <a:r>
              <a:rPr lang="en-US" sz="2000" dirty="0"/>
              <a:t>Grossman and Stiglitz (1980): Market efficiency isn't a black-and white concept, because markets can </a:t>
            </a:r>
            <a:r>
              <a:rPr lang="en-US" sz="2000" b="1" dirty="0"/>
              <a:t>never be perfectly efficient</a:t>
            </a:r>
            <a:r>
              <a:rPr lang="en-US" sz="2000" dirty="0"/>
              <a:t>. </a:t>
            </a:r>
          </a:p>
          <a:p>
            <a:pPr lvl="1"/>
            <a:r>
              <a:rPr lang="en-US" sz="1800" dirty="0"/>
              <a:t>Market efficiency is more about the speed at which information is incorporated into prices (under Fama’s definition), and the speed at which you need to notice information and trade on it before the opportunity vanishes (under Jensen’s definition).</a:t>
            </a:r>
          </a:p>
          <a:p>
            <a:pPr lvl="1"/>
            <a:r>
              <a:rPr lang="en-US" sz="1800" dirty="0"/>
              <a:t>NB: Other traders can introduce </a:t>
            </a:r>
            <a:r>
              <a:rPr lang="en-US" sz="1800" b="1" dirty="0"/>
              <a:t>noise</a:t>
            </a:r>
            <a:r>
              <a:rPr lang="en-US" sz="1800" dirty="0"/>
              <a:t>. We will discuss this later.</a:t>
            </a:r>
          </a:p>
        </p:txBody>
      </p:sp>
    </p:spTree>
    <p:extLst>
      <p:ext uri="{BB962C8B-B14F-4D97-AF65-F5344CB8AC3E}">
        <p14:creationId xmlns:p14="http://schemas.microsoft.com/office/powerpoint/2010/main" val="22220379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C709-988F-4110-D7C6-7A08A7333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DDB29-3975-9FC4-BFAC-75AF4BE66364}"/>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“Good Company” ≠ “Good Investment”</a:t>
            </a:r>
          </a:p>
        </p:txBody>
      </p:sp>
      <p:sp>
        <p:nvSpPr>
          <p:cNvPr id="4" name="Slide Number Placeholder 3">
            <a:extLst>
              <a:ext uri="{FF2B5EF4-FFF2-40B4-BE49-F238E27FC236}">
                <a16:creationId xmlns:a16="http://schemas.microsoft.com/office/drawing/2014/main" id="{DC37A65A-3D07-463A-849A-8AF117B7A95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13</a:t>
            </a:fld>
            <a:endParaRPr lang="en-US" dirty="0"/>
          </a:p>
        </p:txBody>
      </p:sp>
      <p:sp>
        <p:nvSpPr>
          <p:cNvPr id="10" name="Content Placeholder 2">
            <a:extLst>
              <a:ext uri="{FF2B5EF4-FFF2-40B4-BE49-F238E27FC236}">
                <a16:creationId xmlns:a16="http://schemas.microsoft.com/office/drawing/2014/main" id="{DA4E39DB-B7AF-9B44-C2C1-C761FBF686B6}"/>
              </a:ext>
            </a:extLst>
          </p:cNvPr>
          <p:cNvSpPr>
            <a:spLocks noGrp="1"/>
          </p:cNvSpPr>
          <p:nvPr>
            <p:ph sz="half" idx="1"/>
          </p:nvPr>
        </p:nvSpPr>
        <p:spPr>
          <a:xfrm>
            <a:off x="344184" y="1900000"/>
            <a:ext cx="11362010" cy="4500000"/>
          </a:xfrm>
        </p:spPr>
        <p:txBody>
          <a:bodyPr vert="horz" lIns="91440" tIns="45720" rIns="91440" bIns="45720" rtlCol="0" anchor="ctr">
            <a:normAutofit/>
          </a:bodyPr>
          <a:lstStyle/>
          <a:p>
            <a:r>
              <a:rPr lang="en-US" sz="2000" dirty="0"/>
              <a:t>Another way of stating the Grossman–Stiglitz (1980) Paradox:</a:t>
            </a:r>
          </a:p>
          <a:p>
            <a:pPr lvl="1">
              <a:lnSpc>
                <a:spcPct val="90000"/>
              </a:lnSpc>
            </a:pPr>
            <a:r>
              <a:rPr lang="en-US" sz="1800" dirty="0"/>
              <a:t>If markets were perfectly efficient, no one would spend resources on research – there would be nothing to gain.</a:t>
            </a:r>
          </a:p>
          <a:p>
            <a:pPr lvl="1">
              <a:lnSpc>
                <a:spcPct val="90000"/>
              </a:lnSpc>
            </a:pPr>
            <a:r>
              <a:rPr lang="en-US" sz="1800" dirty="0"/>
              <a:t>But without research, prices wouldn’t reflect information, and markets wouldn’t be efficient.</a:t>
            </a:r>
          </a:p>
          <a:p>
            <a:pPr lvl="1">
              <a:lnSpc>
                <a:spcPct val="90000"/>
              </a:lnSpc>
            </a:pPr>
            <a:r>
              <a:rPr lang="en-US" sz="1800" dirty="0"/>
              <a:t>Resolution: Markets must be “sufficiently efficient” – leaving just enough profit opportunities to compensate analysts for their research costs.</a:t>
            </a:r>
            <a:endParaRPr lang="en-US" sz="800" dirty="0"/>
          </a:p>
          <a:p>
            <a:r>
              <a:rPr lang="en-US" sz="2000" dirty="0"/>
              <a:t>This implies a competitive equilibrium: the marginal cost of information gathering equals its marginal benefit.</a:t>
            </a:r>
          </a:p>
        </p:txBody>
      </p:sp>
    </p:spTree>
    <p:extLst>
      <p:ext uri="{BB962C8B-B14F-4D97-AF65-F5344CB8AC3E}">
        <p14:creationId xmlns:p14="http://schemas.microsoft.com/office/powerpoint/2010/main" val="11433338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C709-988F-4110-D7C6-7A08A7333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DDB29-3975-9FC4-BFAC-75AF4BE66364}"/>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Implication 3: Trust Market Prices</a:t>
            </a:r>
          </a:p>
        </p:txBody>
      </p:sp>
      <p:sp>
        <p:nvSpPr>
          <p:cNvPr id="4" name="Slide Number Placeholder 3">
            <a:extLst>
              <a:ext uri="{FF2B5EF4-FFF2-40B4-BE49-F238E27FC236}">
                <a16:creationId xmlns:a16="http://schemas.microsoft.com/office/drawing/2014/main" id="{DC37A65A-3D07-463A-849A-8AF117B7A95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14</a:t>
            </a:fld>
            <a:endParaRPr lang="en-US" dirty="0"/>
          </a:p>
        </p:txBody>
      </p:sp>
      <p:sp>
        <p:nvSpPr>
          <p:cNvPr id="10" name="Content Placeholder 2">
            <a:extLst>
              <a:ext uri="{FF2B5EF4-FFF2-40B4-BE49-F238E27FC236}">
                <a16:creationId xmlns:a16="http://schemas.microsoft.com/office/drawing/2014/main" id="{DA4E39DB-B7AF-9B44-C2C1-C761FBF686B6}"/>
              </a:ext>
            </a:extLst>
          </p:cNvPr>
          <p:cNvSpPr>
            <a:spLocks noGrp="1"/>
          </p:cNvSpPr>
          <p:nvPr>
            <p:ph sz="half" idx="1"/>
          </p:nvPr>
        </p:nvSpPr>
        <p:spPr>
          <a:xfrm>
            <a:off x="344184" y="1900000"/>
            <a:ext cx="11362010" cy="4500000"/>
          </a:xfrm>
        </p:spPr>
        <p:txBody>
          <a:bodyPr vert="horz" lIns="91440" tIns="45720" rIns="91440" bIns="45720" rtlCol="0" anchor="ctr">
            <a:normAutofit/>
          </a:bodyPr>
          <a:lstStyle/>
          <a:p>
            <a:r>
              <a:rPr lang="en-US" sz="2000" dirty="0"/>
              <a:t>If you believe markets are efficient, you should:</a:t>
            </a:r>
          </a:p>
          <a:p>
            <a:pPr lvl="1">
              <a:lnSpc>
                <a:spcPct val="90000"/>
              </a:lnSpc>
            </a:pPr>
            <a:r>
              <a:rPr lang="en-US" sz="1800" dirty="0"/>
              <a:t>Hold a diversified portfolio (e.g., an index fund) rather than trying to pick individual stocks.</a:t>
            </a:r>
          </a:p>
          <a:p>
            <a:pPr lvl="1">
              <a:lnSpc>
                <a:spcPct val="90000"/>
              </a:lnSpc>
            </a:pPr>
            <a:r>
              <a:rPr lang="en-US" sz="1800" dirty="0"/>
              <a:t>Avoid paying high fees for active fund management – most active managers do not beat the market after fees.</a:t>
            </a:r>
          </a:p>
          <a:p>
            <a:pPr lvl="1">
              <a:lnSpc>
                <a:spcPct val="90000"/>
              </a:lnSpc>
            </a:pPr>
            <a:r>
              <a:rPr lang="en-US" sz="1800" dirty="0"/>
              <a:t>Focus on asset allocation and risk management rather than security selection.</a:t>
            </a:r>
            <a:endParaRPr lang="en-US" sz="800" dirty="0"/>
          </a:p>
          <a:p>
            <a:r>
              <a:rPr lang="en-US" sz="2000" dirty="0"/>
              <a:t>The reasoning:</a:t>
            </a:r>
          </a:p>
          <a:p>
            <a:pPr lvl="1">
              <a:lnSpc>
                <a:spcPct val="90000"/>
              </a:lnSpc>
            </a:pPr>
            <a:r>
              <a:rPr lang="en-US" sz="1800" dirty="0"/>
              <a:t>If all available information is already in the price, you cannot systematically identify undervalued stocks.</a:t>
            </a:r>
          </a:p>
          <a:p>
            <a:pPr lvl="1">
              <a:lnSpc>
                <a:spcPct val="90000"/>
              </a:lnSpc>
            </a:pPr>
            <a:r>
              <a:rPr lang="en-US" sz="1800" dirty="0"/>
              <a:t>Trying to beat the market incurs costs (research time, transaction fees, tax consequences) that typically drag returns below the benchmark.</a:t>
            </a:r>
          </a:p>
        </p:txBody>
      </p:sp>
    </p:spTree>
    <p:extLst>
      <p:ext uri="{BB962C8B-B14F-4D97-AF65-F5344CB8AC3E}">
        <p14:creationId xmlns:p14="http://schemas.microsoft.com/office/powerpoint/2010/main" val="11433338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C709-988F-4110-D7C6-7A08A7333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DDB29-3975-9FC4-BFAC-75AF4BE66364}"/>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The Case for Index Investing</a:t>
            </a:r>
          </a:p>
        </p:txBody>
      </p:sp>
      <p:sp>
        <p:nvSpPr>
          <p:cNvPr id="4" name="Slide Number Placeholder 3">
            <a:extLst>
              <a:ext uri="{FF2B5EF4-FFF2-40B4-BE49-F238E27FC236}">
                <a16:creationId xmlns:a16="http://schemas.microsoft.com/office/drawing/2014/main" id="{DC37A65A-3D07-463A-849A-8AF117B7A95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15</a:t>
            </a:fld>
            <a:endParaRPr lang="en-US" dirty="0"/>
          </a:p>
        </p:txBody>
      </p:sp>
      <p:sp>
        <p:nvSpPr>
          <p:cNvPr id="10" name="Content Placeholder 2">
            <a:extLst>
              <a:ext uri="{FF2B5EF4-FFF2-40B4-BE49-F238E27FC236}">
                <a16:creationId xmlns:a16="http://schemas.microsoft.com/office/drawing/2014/main" id="{DA4E39DB-B7AF-9B44-C2C1-C761FBF686B6}"/>
              </a:ext>
            </a:extLst>
          </p:cNvPr>
          <p:cNvSpPr>
            <a:spLocks noGrp="1"/>
          </p:cNvSpPr>
          <p:nvPr>
            <p:ph sz="half" idx="1"/>
          </p:nvPr>
        </p:nvSpPr>
        <p:spPr>
          <a:xfrm>
            <a:off x="344184" y="1900000"/>
            <a:ext cx="11362010" cy="4500000"/>
          </a:xfrm>
        </p:spPr>
        <p:txBody>
          <a:bodyPr vert="horz" lIns="91440" tIns="45720" rIns="91440" bIns="45720" rtlCol="0" anchor="ctr">
            <a:normAutofit/>
          </a:bodyPr>
          <a:lstStyle/>
          <a:p>
            <a:r>
              <a:rPr lang="en-US" sz="2000" dirty="0"/>
              <a:t>The SPIVA Scorecard (S&amp;P Indices Versus Active):</a:t>
            </a:r>
          </a:p>
          <a:p>
            <a:pPr lvl="1">
              <a:lnSpc>
                <a:spcPct val="90000"/>
              </a:lnSpc>
            </a:pPr>
            <a:r>
              <a:rPr lang="en-US" sz="1800" dirty="0"/>
              <a:t>Over 5 years, approximately 75–90% of actively managed funds underperform their benchmark index.</a:t>
            </a:r>
          </a:p>
          <a:p>
            <a:pPr lvl="1">
              <a:lnSpc>
                <a:spcPct val="90000"/>
              </a:lnSpc>
            </a:pPr>
            <a:r>
              <a:rPr lang="en-US" sz="1800" dirty="0"/>
              <a:t>Over 10 years, the underperformance rate rises even further.</a:t>
            </a:r>
          </a:p>
          <a:p>
            <a:pPr lvl="1">
              <a:lnSpc>
                <a:spcPct val="90000"/>
              </a:lnSpc>
            </a:pPr>
            <a:r>
              <a:rPr lang="en-US" sz="1800" dirty="0"/>
              <a:t>This pattern holds across equity styles (large-cap, small-cap, growth, value) and across countries.</a:t>
            </a:r>
            <a:endParaRPr lang="en-US" sz="800" dirty="0"/>
          </a:p>
          <a:p>
            <a:r>
              <a:rPr lang="en-US" sz="2000" dirty="0"/>
              <a:t>Jack Bogle and the Vanguard Group:</a:t>
            </a:r>
          </a:p>
          <a:p>
            <a:pPr lvl="1">
              <a:lnSpc>
                <a:spcPct val="90000"/>
              </a:lnSpc>
            </a:pPr>
            <a:r>
              <a:rPr lang="en-US" sz="1800" dirty="0"/>
              <a:t>Bogle founded Vanguard in 1975 and launched the first index mutual fund available to individual investors.</a:t>
            </a:r>
          </a:p>
          <a:p>
            <a:pPr lvl="1">
              <a:lnSpc>
                <a:spcPct val="90000"/>
              </a:lnSpc>
            </a:pPr>
            <a:r>
              <a:rPr lang="en-US" sz="1800" dirty="0"/>
              <a:t>His logic was directly based on the EMH: if you can’t beat the market, match it at the lowest possible cost.</a:t>
            </a:r>
          </a:p>
          <a:p>
            <a:pPr lvl="1">
              <a:lnSpc>
                <a:spcPct val="90000"/>
              </a:lnSpc>
            </a:pPr>
            <a:r>
              <a:rPr lang="en-US" sz="1800" dirty="0"/>
              <a:t>Vanguard’s low-cost index funds have since grown to manage trillions of dollars, vindicating the efficiency argument.</a:t>
            </a:r>
          </a:p>
        </p:txBody>
      </p:sp>
    </p:spTree>
    <p:extLst>
      <p:ext uri="{BB962C8B-B14F-4D97-AF65-F5344CB8AC3E}">
        <p14:creationId xmlns:p14="http://schemas.microsoft.com/office/powerpoint/2010/main" val="11433338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C709-988F-4110-D7C6-7A08A7333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DDB29-3975-9FC4-BFAC-75AF4BE66364}"/>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Implication 4: Read the Market Price</a:t>
            </a:r>
          </a:p>
        </p:txBody>
      </p:sp>
      <p:sp>
        <p:nvSpPr>
          <p:cNvPr id="4" name="Slide Number Placeholder 3">
            <a:extLst>
              <a:ext uri="{FF2B5EF4-FFF2-40B4-BE49-F238E27FC236}">
                <a16:creationId xmlns:a16="http://schemas.microsoft.com/office/drawing/2014/main" id="{DC37A65A-3D07-463A-849A-8AF117B7A95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16</a:t>
            </a:fld>
            <a:endParaRPr lang="en-US" dirty="0"/>
          </a:p>
        </p:txBody>
      </p:sp>
      <p:sp>
        <p:nvSpPr>
          <p:cNvPr id="10" name="Content Placeholder 2">
            <a:extLst>
              <a:ext uri="{FF2B5EF4-FFF2-40B4-BE49-F238E27FC236}">
                <a16:creationId xmlns:a16="http://schemas.microsoft.com/office/drawing/2014/main" id="{DA4E39DB-B7AF-9B44-C2C1-C761FBF686B6}"/>
              </a:ext>
            </a:extLst>
          </p:cNvPr>
          <p:cNvSpPr>
            <a:spLocks noGrp="1"/>
          </p:cNvSpPr>
          <p:nvPr>
            <p:ph sz="half" idx="1"/>
          </p:nvPr>
        </p:nvSpPr>
        <p:spPr>
          <a:xfrm>
            <a:off x="344184" y="1900000"/>
            <a:ext cx="11362010" cy="4500000"/>
          </a:xfrm>
        </p:spPr>
        <p:txBody>
          <a:bodyPr vert="horz" lIns="91440" tIns="45720" rIns="91440" bIns="45720" rtlCol="0" anchor="ctr">
            <a:normAutofit/>
          </a:bodyPr>
          <a:lstStyle/>
          <a:p>
            <a:r>
              <a:rPr lang="en-US" sz="2000" dirty="0"/>
              <a:t>In an efficient market, prices convey accurate information:</a:t>
            </a:r>
          </a:p>
          <a:p>
            <a:pPr lvl="1">
              <a:lnSpc>
                <a:spcPct val="90000"/>
              </a:lnSpc>
            </a:pPr>
            <a:r>
              <a:rPr lang="en-US" sz="1800" dirty="0"/>
              <a:t>The market price of a firm’s shares tells you what investors collectively think the firm is worth.</a:t>
            </a:r>
          </a:p>
          <a:p>
            <a:pPr lvl="1">
              <a:lnSpc>
                <a:spcPct val="90000"/>
              </a:lnSpc>
            </a:pPr>
            <a:r>
              <a:rPr lang="en-US" sz="1800" dirty="0"/>
              <a:t>Managers can use market prices as signals (e.g., a falling share price may indicate problems).</a:t>
            </a:r>
            <a:endParaRPr lang="en-US" sz="800" dirty="0"/>
          </a:p>
          <a:p>
            <a:r>
              <a:rPr lang="en-US" sz="2000" dirty="0"/>
              <a:t>Practical applications:</a:t>
            </a:r>
          </a:p>
          <a:p>
            <a:pPr lvl="1">
              <a:lnSpc>
                <a:spcPct val="90000"/>
              </a:lnSpc>
            </a:pPr>
            <a:r>
              <a:rPr lang="en-US" sz="1800" dirty="0"/>
              <a:t>A CEO considering an acquisition can look at the target’s stock price to assess fair value.</a:t>
            </a:r>
          </a:p>
          <a:p>
            <a:pPr lvl="1">
              <a:lnSpc>
                <a:spcPct val="90000"/>
              </a:lnSpc>
            </a:pPr>
            <a:r>
              <a:rPr lang="en-US" sz="1800" dirty="0"/>
              <a:t>Banks use market prices to evaluate collateral and creditworthiness.</a:t>
            </a:r>
          </a:p>
          <a:p>
            <a:pPr lvl="1">
              <a:lnSpc>
                <a:spcPct val="90000"/>
              </a:lnSpc>
            </a:pPr>
            <a:r>
              <a:rPr lang="en-US" sz="1800" dirty="0"/>
              <a:t>Regulators monitor stock prices for signs of insider trading or market manipulation.</a:t>
            </a:r>
            <a:endParaRPr lang="en-US" sz="800" dirty="0"/>
          </a:p>
          <a:p>
            <a:r>
              <a:rPr lang="en-US" sz="2000" dirty="0"/>
              <a:t>Event studies measure efficiency by examining abnormal returns around information events.</a:t>
            </a:r>
          </a:p>
        </p:txBody>
      </p:sp>
    </p:spTree>
    <p:extLst>
      <p:ext uri="{BB962C8B-B14F-4D97-AF65-F5344CB8AC3E}">
        <p14:creationId xmlns:p14="http://schemas.microsoft.com/office/powerpoint/2010/main" val="11433338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C709-988F-4110-D7C6-7A08A7333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DDB29-3975-9FC4-BFAC-75AF4BE66364}"/>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Event Study Methodology</a:t>
            </a:r>
          </a:p>
        </p:txBody>
      </p:sp>
      <p:sp>
        <p:nvSpPr>
          <p:cNvPr id="4" name="Slide Number Placeholder 3">
            <a:extLst>
              <a:ext uri="{FF2B5EF4-FFF2-40B4-BE49-F238E27FC236}">
                <a16:creationId xmlns:a16="http://schemas.microsoft.com/office/drawing/2014/main" id="{DC37A65A-3D07-463A-849A-8AF117B7A95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17</a:t>
            </a:fld>
            <a:endParaRPr lang="en-US" dirty="0"/>
          </a:p>
        </p:txBody>
      </p:sp>
      <p:sp>
        <p:nvSpPr>
          <p:cNvPr id="10" name="Content Placeholder 2">
            <a:extLst>
              <a:ext uri="{FF2B5EF4-FFF2-40B4-BE49-F238E27FC236}">
                <a16:creationId xmlns:a16="http://schemas.microsoft.com/office/drawing/2014/main" id="{DA4E39DB-B7AF-9B44-C2C1-C761FBF686B6}"/>
              </a:ext>
            </a:extLst>
          </p:cNvPr>
          <p:cNvSpPr>
            <a:spLocks noGrp="1"/>
          </p:cNvSpPr>
          <p:nvPr>
            <p:ph sz="half" idx="1"/>
          </p:nvPr>
        </p:nvSpPr>
        <p:spPr>
          <a:xfrm>
            <a:off x="344184" y="1900000"/>
            <a:ext cx="11362010" cy="4500000"/>
          </a:xfrm>
        </p:spPr>
        <p:txBody>
          <a:bodyPr vert="horz" lIns="91440" tIns="45720" rIns="91440" bIns="45720" rtlCol="0" anchor="ctr">
            <a:normAutofit/>
          </a:bodyPr>
          <a:lstStyle/>
          <a:p>
            <a:r>
              <a:rPr lang="en-US" sz="2000" b="1" dirty="0"/>
              <a:t>Event studies measure how quickly prices adjust to new information:</a:t>
            </a:r>
          </a:p>
          <a:p>
            <a:pPr lvl="1">
              <a:lnSpc>
                <a:spcPct val="90000"/>
              </a:lnSpc>
            </a:pPr>
            <a:r>
              <a:rPr lang="en-US" sz="1800" dirty="0"/>
              <a:t>Abnormal return = Actual return – Expected return (given market movements)</a:t>
            </a:r>
          </a:p>
          <a:p>
            <a:pPr lvl="1">
              <a:lnSpc>
                <a:spcPct val="90000"/>
              </a:lnSpc>
            </a:pPr>
            <a:r>
              <a:rPr lang="en-US" sz="1800" dirty="0"/>
              <a:t>If markets are efficient, stock prices should adjust quickly to new information, with no predictable drift before or after the event.</a:t>
            </a:r>
            <a:endParaRPr lang="en-US" sz="800" dirty="0"/>
          </a:p>
          <a:p>
            <a:r>
              <a:rPr lang="en-US" sz="2000" dirty="0"/>
              <a:t>Three-step methodology:</a:t>
            </a:r>
          </a:p>
          <a:p>
            <a:pPr lvl="1">
              <a:lnSpc>
                <a:spcPct val="90000"/>
              </a:lnSpc>
            </a:pPr>
            <a:r>
              <a:rPr lang="en-US" sz="1800" dirty="0"/>
              <a:t>1. Estimate a stock’s normal expected return using a benchmark (e.g., CAPM or market model) over an estimation window prior to the event.</a:t>
            </a:r>
          </a:p>
          <a:p>
            <a:pPr lvl="1">
              <a:lnSpc>
                <a:spcPct val="90000"/>
              </a:lnSpc>
            </a:pPr>
            <a:r>
              <a:rPr lang="en-US" sz="1800" dirty="0"/>
              <a:t>2. Calculate the abnormal return on the event date: AR = r – (α + β × r_market).</a:t>
            </a:r>
          </a:p>
          <a:p>
            <a:pPr lvl="1">
              <a:lnSpc>
                <a:spcPct val="90000"/>
              </a:lnSpc>
            </a:pPr>
            <a:r>
              <a:rPr lang="en-US" sz="1800" dirty="0"/>
              <a:t>3. Cumulate abnormal returns (CARs) around the event window to measure the total price adjustment and detect any pre- or post-event drift.</a:t>
            </a:r>
            <a:endParaRPr lang="en-US" sz="800" dirty="0"/>
          </a:p>
          <a:p>
            <a:r>
              <a:rPr lang="en-US" sz="2000" dirty="0"/>
              <a:t>The pattern of CARs reveals whether information was anticipated (pre-event drift) or took time to be incorporated (post-event drift).</a:t>
            </a:r>
          </a:p>
        </p:txBody>
      </p:sp>
    </p:spTree>
    <p:extLst>
      <p:ext uri="{BB962C8B-B14F-4D97-AF65-F5344CB8AC3E}">
        <p14:creationId xmlns:p14="http://schemas.microsoft.com/office/powerpoint/2010/main" val="11433338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24F88-286E-DA72-8DC7-847754D853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A8646B-75EF-24A9-151D-250863DF952D}"/>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Event Study Methodology</a:t>
            </a:r>
          </a:p>
        </p:txBody>
      </p:sp>
      <p:sp>
        <p:nvSpPr>
          <p:cNvPr id="4" name="Slide Number Placeholder 3">
            <a:extLst>
              <a:ext uri="{FF2B5EF4-FFF2-40B4-BE49-F238E27FC236}">
                <a16:creationId xmlns:a16="http://schemas.microsoft.com/office/drawing/2014/main" id="{33EF701D-CCD1-6C05-95BF-67F7AF0BC9F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18</a:t>
            </a:fld>
            <a:endParaRPr lang="en-US" dirty="0"/>
          </a:p>
        </p:txBody>
      </p:sp>
      <p:sp>
        <p:nvSpPr>
          <p:cNvPr id="6" name="TextBox 5">
            <a:extLst>
              <a:ext uri="{FF2B5EF4-FFF2-40B4-BE49-F238E27FC236}">
                <a16:creationId xmlns:a16="http://schemas.microsoft.com/office/drawing/2014/main" id="{FFC9F66F-FB45-6933-6761-04201E0E53EE}"/>
              </a:ext>
            </a:extLst>
          </p:cNvPr>
          <p:cNvSpPr txBox="1"/>
          <p:nvPr/>
        </p:nvSpPr>
        <p:spPr>
          <a:xfrm>
            <a:off x="4602822" y="2080518"/>
            <a:ext cx="3544584" cy="369332"/>
          </a:xfrm>
          <a:prstGeom prst="rect">
            <a:avLst/>
          </a:prstGeom>
          <a:noFill/>
        </p:spPr>
        <p:txBody>
          <a:bodyPr wrap="square" rtlCol="0">
            <a:spAutoFit/>
          </a:bodyPr>
          <a:lstStyle/>
          <a:p>
            <a:r>
              <a:rPr lang="en-US" dirty="0"/>
              <a:t>Khoo and Tallarita (2025)</a:t>
            </a:r>
          </a:p>
        </p:txBody>
      </p:sp>
      <p:pic>
        <p:nvPicPr>
          <p:cNvPr id="8" name="Picture 7">
            <a:extLst>
              <a:ext uri="{FF2B5EF4-FFF2-40B4-BE49-F238E27FC236}">
                <a16:creationId xmlns:a16="http://schemas.microsoft.com/office/drawing/2014/main" id="{02DEAE65-D69A-8C19-E488-662CBE41EAE4}"/>
              </a:ext>
            </a:extLst>
          </p:cNvPr>
          <p:cNvPicPr>
            <a:picLocks noChangeAspect="1"/>
          </p:cNvPicPr>
          <p:nvPr/>
        </p:nvPicPr>
        <p:blipFill>
          <a:blip r:embed="rId2"/>
          <a:stretch>
            <a:fillRect/>
          </a:stretch>
        </p:blipFill>
        <p:spPr>
          <a:xfrm>
            <a:off x="2786972" y="2609635"/>
            <a:ext cx="6485320" cy="3943075"/>
          </a:xfrm>
          <a:prstGeom prst="rect">
            <a:avLst/>
          </a:prstGeom>
        </p:spPr>
      </p:pic>
    </p:spTree>
    <p:extLst>
      <p:ext uri="{BB962C8B-B14F-4D97-AF65-F5344CB8AC3E}">
        <p14:creationId xmlns:p14="http://schemas.microsoft.com/office/powerpoint/2010/main" val="2056930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1A788-4F5D-3A08-C879-10057CC3BD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CD0B93-19D0-8D82-4D01-E660D7799436}"/>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a:t>Event Study Methodology</a:t>
            </a:r>
            <a:endParaRPr lang="en-US" dirty="0"/>
          </a:p>
        </p:txBody>
      </p:sp>
      <p:sp>
        <p:nvSpPr>
          <p:cNvPr id="4" name="Slide Number Placeholder 3">
            <a:extLst>
              <a:ext uri="{FF2B5EF4-FFF2-40B4-BE49-F238E27FC236}">
                <a16:creationId xmlns:a16="http://schemas.microsoft.com/office/drawing/2014/main" id="{C2A17EE6-A72D-44BB-E523-DB299DC550E2}"/>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19</a:t>
            </a:fld>
            <a:endParaRPr lang="en-US" dirty="0"/>
          </a:p>
        </p:txBody>
      </p:sp>
      <p:sp>
        <p:nvSpPr>
          <p:cNvPr id="6" name="TextBox 5">
            <a:extLst>
              <a:ext uri="{FF2B5EF4-FFF2-40B4-BE49-F238E27FC236}">
                <a16:creationId xmlns:a16="http://schemas.microsoft.com/office/drawing/2014/main" id="{55B3F41A-DB00-4D6A-39AB-8F7DB220DE0C}"/>
              </a:ext>
            </a:extLst>
          </p:cNvPr>
          <p:cNvSpPr txBox="1"/>
          <p:nvPr/>
        </p:nvSpPr>
        <p:spPr>
          <a:xfrm>
            <a:off x="631860" y="2058869"/>
            <a:ext cx="3544584" cy="369332"/>
          </a:xfrm>
          <a:prstGeom prst="rect">
            <a:avLst/>
          </a:prstGeom>
          <a:noFill/>
        </p:spPr>
        <p:txBody>
          <a:bodyPr wrap="square" rtlCol="0">
            <a:spAutoFit/>
          </a:bodyPr>
          <a:lstStyle/>
          <a:p>
            <a:r>
              <a:rPr lang="en-US" dirty="0"/>
              <a:t>Khoo et al. (2024)</a:t>
            </a:r>
          </a:p>
        </p:txBody>
      </p:sp>
      <p:pic>
        <p:nvPicPr>
          <p:cNvPr id="7" name="Picture 6">
            <a:extLst>
              <a:ext uri="{FF2B5EF4-FFF2-40B4-BE49-F238E27FC236}">
                <a16:creationId xmlns:a16="http://schemas.microsoft.com/office/drawing/2014/main" id="{A7020BF7-3688-2D6B-217B-C659CFB54196}"/>
              </a:ext>
            </a:extLst>
          </p:cNvPr>
          <p:cNvPicPr>
            <a:picLocks noChangeAspect="1"/>
          </p:cNvPicPr>
          <p:nvPr/>
        </p:nvPicPr>
        <p:blipFill>
          <a:blip r:embed="rId2"/>
          <a:stretch>
            <a:fillRect/>
          </a:stretch>
        </p:blipFill>
        <p:spPr>
          <a:xfrm>
            <a:off x="3483777" y="1912295"/>
            <a:ext cx="6009544" cy="4803082"/>
          </a:xfrm>
          <a:prstGeom prst="rect">
            <a:avLst/>
          </a:prstGeom>
        </p:spPr>
      </p:pic>
    </p:spTree>
    <p:extLst>
      <p:ext uri="{BB962C8B-B14F-4D97-AF65-F5344CB8AC3E}">
        <p14:creationId xmlns:p14="http://schemas.microsoft.com/office/powerpoint/2010/main" val="19913081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Efficient Market Hypothesis</a:t>
            </a:r>
          </a:p>
        </p:txBody>
      </p:sp>
      <p:sp>
        <p:nvSpPr>
          <p:cNvPr id="11" name="Rectangle 10">
            <a:extLst>
              <a:ext uri="{FF2B5EF4-FFF2-40B4-BE49-F238E27FC236}">
                <a16:creationId xmlns:a16="http://schemas.microsoft.com/office/drawing/2014/main" id="{5F9644DA-21E4-4D4B-B872-F14551490E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rgbClr val="FFFFFF"/>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drawing  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9870" r="44807" b="-2"/>
          <a:stretch/>
        </p:blipFill>
        <p:spPr>
          <a:xfrm>
            <a:off x="657225" y="2361056"/>
            <a:ext cx="330517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505325" y="2180496"/>
            <a:ext cx="7105481" cy="4045683"/>
          </a:xfrm>
        </p:spPr>
        <p:txBody>
          <a:bodyPr>
            <a:noAutofit/>
          </a:bodyPr>
          <a:lstStyle/>
          <a:p>
            <a:pPr>
              <a:lnSpc>
                <a:spcPct val="90000"/>
              </a:lnSpc>
            </a:pPr>
            <a:r>
              <a:rPr lang="en-US" sz="2000" dirty="0"/>
              <a:t>Financing Decisions Are Zero NPV in Efficient Markets.</a:t>
            </a:r>
          </a:p>
          <a:p>
            <a:pPr>
              <a:lnSpc>
                <a:spcPct val="90000"/>
              </a:lnSpc>
            </a:pPr>
            <a:r>
              <a:rPr lang="en-US" sz="2000" dirty="0"/>
              <a:t>The Efficient Market Hypothesis.</a:t>
            </a:r>
          </a:p>
          <a:p>
            <a:pPr>
              <a:lnSpc>
                <a:spcPct val="90000"/>
              </a:lnSpc>
            </a:pPr>
            <a:r>
              <a:rPr lang="en-US" sz="2000" dirty="0"/>
              <a:t>Three Forms of Market Efficiency.</a:t>
            </a:r>
          </a:p>
          <a:p>
            <a:pPr>
              <a:lnSpc>
                <a:spcPct val="90000"/>
              </a:lnSpc>
            </a:pPr>
            <a:r>
              <a:rPr lang="en-US" sz="2000" dirty="0"/>
              <a:t>Implications of Market Efficiency.</a:t>
            </a:r>
          </a:p>
          <a:p>
            <a:pPr>
              <a:lnSpc>
                <a:spcPct val="90000"/>
              </a:lnSpc>
            </a:pPr>
            <a:r>
              <a:rPr lang="en-US" sz="2000" dirty="0"/>
              <a:t>What EMH Does Not Imply.</a:t>
            </a:r>
          </a:p>
          <a:p>
            <a:pPr>
              <a:lnSpc>
                <a:spcPct val="90000"/>
              </a:lnSpc>
            </a:pPr>
            <a:r>
              <a:rPr lang="en-US" sz="2000" dirty="0"/>
              <a:t>The Evidence: Are Markets Efficient?</a:t>
            </a:r>
          </a:p>
          <a:p>
            <a:pPr>
              <a:lnSpc>
                <a:spcPct val="90000"/>
              </a:lnSpc>
            </a:pPr>
            <a:r>
              <a:rPr lang="en-US" sz="2000" dirty="0"/>
              <a:t>Behavioral Finance.</a:t>
            </a:r>
          </a:p>
          <a:p>
            <a:pPr>
              <a:lnSpc>
                <a:spcPct val="90000"/>
              </a:lnSpc>
            </a:pPr>
            <a:r>
              <a:rPr lang="en-US" sz="2000" dirty="0"/>
              <a:t>Limits to Arbitrage.</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2036483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5079A-B428-E1A5-7970-446A525D40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AB30A5-2868-6018-6CFD-DE245BA1DD6A}"/>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a:t>Event Study Methodology</a:t>
            </a:r>
            <a:endParaRPr lang="en-US" dirty="0"/>
          </a:p>
        </p:txBody>
      </p:sp>
      <p:sp>
        <p:nvSpPr>
          <p:cNvPr id="4" name="Slide Number Placeholder 3">
            <a:extLst>
              <a:ext uri="{FF2B5EF4-FFF2-40B4-BE49-F238E27FC236}">
                <a16:creationId xmlns:a16="http://schemas.microsoft.com/office/drawing/2014/main" id="{7219F09E-560E-105A-37DA-B23E690C11FB}"/>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20</a:t>
            </a:fld>
            <a:endParaRPr lang="en-US" dirty="0"/>
          </a:p>
        </p:txBody>
      </p:sp>
      <p:sp>
        <p:nvSpPr>
          <p:cNvPr id="6" name="TextBox 5">
            <a:extLst>
              <a:ext uri="{FF2B5EF4-FFF2-40B4-BE49-F238E27FC236}">
                <a16:creationId xmlns:a16="http://schemas.microsoft.com/office/drawing/2014/main" id="{F1CD5288-3458-93F2-0934-6E2DC5FFCD2A}"/>
              </a:ext>
            </a:extLst>
          </p:cNvPr>
          <p:cNvSpPr txBox="1"/>
          <p:nvPr/>
        </p:nvSpPr>
        <p:spPr>
          <a:xfrm>
            <a:off x="631860" y="2058869"/>
            <a:ext cx="3544584" cy="369332"/>
          </a:xfrm>
          <a:prstGeom prst="rect">
            <a:avLst/>
          </a:prstGeom>
          <a:noFill/>
        </p:spPr>
        <p:txBody>
          <a:bodyPr wrap="square" rtlCol="0">
            <a:spAutoFit/>
          </a:bodyPr>
          <a:lstStyle/>
          <a:p>
            <a:r>
              <a:rPr lang="en-US" dirty="0"/>
              <a:t>Khoo et al. (2024)</a:t>
            </a:r>
          </a:p>
        </p:txBody>
      </p:sp>
      <p:pic>
        <p:nvPicPr>
          <p:cNvPr id="5" name="Picture 4">
            <a:extLst>
              <a:ext uri="{FF2B5EF4-FFF2-40B4-BE49-F238E27FC236}">
                <a16:creationId xmlns:a16="http://schemas.microsoft.com/office/drawing/2014/main" id="{6633B257-D9A1-83E8-C435-6ECFD9E4B63A}"/>
              </a:ext>
            </a:extLst>
          </p:cNvPr>
          <p:cNvPicPr>
            <a:picLocks noChangeAspect="1"/>
          </p:cNvPicPr>
          <p:nvPr/>
        </p:nvPicPr>
        <p:blipFill>
          <a:blip r:embed="rId2"/>
          <a:stretch>
            <a:fillRect/>
          </a:stretch>
        </p:blipFill>
        <p:spPr>
          <a:xfrm>
            <a:off x="6616557" y="174577"/>
            <a:ext cx="5343564" cy="6591348"/>
          </a:xfrm>
          <a:prstGeom prst="rect">
            <a:avLst/>
          </a:prstGeom>
        </p:spPr>
      </p:pic>
    </p:spTree>
    <p:extLst>
      <p:ext uri="{BB962C8B-B14F-4D97-AF65-F5344CB8AC3E}">
        <p14:creationId xmlns:p14="http://schemas.microsoft.com/office/powerpoint/2010/main" val="27347037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C709-988F-4110-D7C6-7A08A7333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DDB29-3975-9FC4-BFAC-75AF4BE66364}"/>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Implication 5: Financing Decisions Don’t Create Value</a:t>
            </a:r>
          </a:p>
        </p:txBody>
      </p:sp>
      <p:sp>
        <p:nvSpPr>
          <p:cNvPr id="4" name="Slide Number Placeholder 3">
            <a:extLst>
              <a:ext uri="{FF2B5EF4-FFF2-40B4-BE49-F238E27FC236}">
                <a16:creationId xmlns:a16="http://schemas.microsoft.com/office/drawing/2014/main" id="{DC37A65A-3D07-463A-849A-8AF117B7A95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21</a:t>
            </a:fld>
            <a:endParaRPr lang="en-US" dirty="0"/>
          </a:p>
        </p:txBody>
      </p:sp>
      <p:sp>
        <p:nvSpPr>
          <p:cNvPr id="10" name="Content Placeholder 2">
            <a:extLst>
              <a:ext uri="{FF2B5EF4-FFF2-40B4-BE49-F238E27FC236}">
                <a16:creationId xmlns:a16="http://schemas.microsoft.com/office/drawing/2014/main" id="{DA4E39DB-B7AF-9B44-C2C1-C761FBF686B6}"/>
              </a:ext>
            </a:extLst>
          </p:cNvPr>
          <p:cNvSpPr>
            <a:spLocks noGrp="1"/>
          </p:cNvSpPr>
          <p:nvPr>
            <p:ph sz="half" idx="1"/>
          </p:nvPr>
        </p:nvSpPr>
        <p:spPr>
          <a:xfrm>
            <a:off x="344184" y="1900000"/>
            <a:ext cx="11362010" cy="4500000"/>
          </a:xfrm>
        </p:spPr>
        <p:txBody>
          <a:bodyPr vert="horz" lIns="91440" tIns="45720" rIns="91440" bIns="45720" rtlCol="0" anchor="ctr">
            <a:normAutofit/>
          </a:bodyPr>
          <a:lstStyle/>
          <a:p>
            <a:r>
              <a:rPr lang="en-US" sz="2000" dirty="0"/>
              <a:t>If financial markets are efficient, the terms of a debt or equity issue are always fair.</a:t>
            </a:r>
          </a:p>
          <a:p>
            <a:r>
              <a:rPr lang="en-US" sz="2000" dirty="0"/>
              <a:t>This means:</a:t>
            </a:r>
          </a:p>
          <a:p>
            <a:pPr lvl="1">
              <a:lnSpc>
                <a:spcPct val="90000"/>
              </a:lnSpc>
            </a:pPr>
            <a:r>
              <a:rPr lang="en-US" sz="1800" dirty="0"/>
              <a:t>Selling stock at the current market price has zero NPV.</a:t>
            </a:r>
          </a:p>
          <a:p>
            <a:pPr lvl="1">
              <a:lnSpc>
                <a:spcPct val="90000"/>
              </a:lnSpc>
            </a:pPr>
            <a:r>
              <a:rPr lang="en-US" sz="1800" dirty="0"/>
              <a:t>Issuing bonds at the market interest rate has zero NPV.</a:t>
            </a:r>
          </a:p>
          <a:p>
            <a:pPr lvl="1">
              <a:lnSpc>
                <a:spcPct val="90000"/>
              </a:lnSpc>
            </a:pPr>
            <a:r>
              <a:rPr lang="en-US" sz="1800" dirty="0"/>
              <a:t>Choosing between debt and equity cannot, by itself, create value.</a:t>
            </a:r>
            <a:endParaRPr lang="en-US" sz="800" dirty="0"/>
          </a:p>
          <a:p>
            <a:r>
              <a:rPr lang="en-US" sz="2000" dirty="0"/>
              <a:t>Contrast with real asset markets:</a:t>
            </a:r>
          </a:p>
          <a:p>
            <a:pPr lvl="1">
              <a:lnSpc>
                <a:spcPct val="90000"/>
              </a:lnSpc>
            </a:pPr>
            <a:r>
              <a:rPr lang="en-US" sz="1800" dirty="0"/>
              <a:t>Real assets (factories, patents, brand) can generate positive NPV because of barriers to competition.</a:t>
            </a:r>
          </a:p>
          <a:p>
            <a:pPr lvl="1">
              <a:lnSpc>
                <a:spcPct val="90000"/>
              </a:lnSpc>
            </a:pPr>
            <a:r>
              <a:rPr lang="en-US" sz="1800" dirty="0"/>
              <a:t>Financial markets lack these barriers – securities are traded in highly liquid, transparent markets.</a:t>
            </a:r>
            <a:endParaRPr lang="en-US" sz="800" dirty="0"/>
          </a:p>
          <a:p>
            <a:r>
              <a:rPr lang="en-US" sz="2000" dirty="0"/>
              <a:t>Exception: Financing can create value through tax shields, subsidies, or information effects – but these arise from market imperfections, not from “outsmarting” the market.</a:t>
            </a:r>
          </a:p>
        </p:txBody>
      </p:sp>
    </p:spTree>
    <p:extLst>
      <p:ext uri="{BB962C8B-B14F-4D97-AF65-F5344CB8AC3E}">
        <p14:creationId xmlns:p14="http://schemas.microsoft.com/office/powerpoint/2010/main" val="11433338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36" name="Rectangle 35">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38" name="Rectangle 37">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40" name="Rectangle 39">
            <a:extLst>
              <a:ext uri="{FF2B5EF4-FFF2-40B4-BE49-F238E27FC236}">
                <a16:creationId xmlns:a16="http://schemas.microsoft.com/office/drawing/2014/main" id="{B36BEBD5-A373-4C8C-8C06-CD8007E22F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a:t>What EMH Does NOT Imply (Part 1)</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sz="half" idx="1"/>
          </p:nvPr>
        </p:nvSpPr>
        <p:spPr>
          <a:xfrm>
            <a:off x="581192" y="2180496"/>
            <a:ext cx="11029616" cy="4045683"/>
          </a:xfrm>
        </p:spPr>
        <p:txBody>
          <a:bodyPr vert="horz" lIns="91440" tIns="45720" rIns="91440" bIns="45720" rtlCol="0" anchor="t">
            <a:normAutofit/>
          </a:bodyPr>
          <a:lstStyle/>
          <a:p>
            <a:r>
              <a:rPr lang="en-US" sz="2000" dirty="0"/>
              <a:t>“Prices are always stable”</a:t>
            </a:r>
          </a:p>
          <a:p>
            <a:pPr lvl="1"/>
            <a:r>
              <a:rPr lang="en-US" sz="1800" dirty="0"/>
              <a:t>Market efficiency does NOT mean no volatility. Prices change – sometimes dramatically – as new information arrives. Efficiency means prices reflect current information, not that they never move. High volatility may simply reflect a period of rapid information flow.</a:t>
            </a:r>
            <a:endParaRPr lang="en-US" sz="700" dirty="0"/>
          </a:p>
          <a:p>
            <a:r>
              <a:rPr lang="en-US" sz="2000" dirty="0"/>
              <a:t>“Investors can’t make money”</a:t>
            </a:r>
          </a:p>
          <a:p>
            <a:pPr lvl="1"/>
            <a:r>
              <a:rPr lang="en-US" sz="1800" dirty="0"/>
              <a:t>Investors earn a normal expected return for bearing risk. EMH says you cannot consistently earn ABNORMAL returns (above what is justified by your risk exposure). Patient, diversified investors can still build wealth over time.</a:t>
            </a:r>
          </a:p>
          <a:p>
            <a:pPr lvl="1"/>
            <a:r>
              <a:rPr lang="en-US" sz="1800" dirty="0"/>
              <a:t>This is way factor models (see Slide Deck 7) give rise to abnormal returns—you are essentially collecting “insurance payments” for bearing excess risk.</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22</a:t>
            </a:fld>
            <a:endParaRPr lang="en-US"/>
          </a:p>
        </p:txBody>
      </p:sp>
    </p:spTree>
    <p:extLst>
      <p:ext uri="{BB962C8B-B14F-4D97-AF65-F5344CB8AC3E}">
        <p14:creationId xmlns:p14="http://schemas.microsoft.com/office/powerpoint/2010/main" val="576415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36" name="Rectangle 35">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38" name="Rectangle 37">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40" name="Rectangle 39">
            <a:extLst>
              <a:ext uri="{FF2B5EF4-FFF2-40B4-BE49-F238E27FC236}">
                <a16:creationId xmlns:a16="http://schemas.microsoft.com/office/drawing/2014/main" id="{B36BEBD5-A373-4C8C-8C06-CD8007E22F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a:t>What EMH Does NOT Imply (Part 2)</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sz="half" idx="1"/>
          </p:nvPr>
        </p:nvSpPr>
        <p:spPr>
          <a:xfrm>
            <a:off x="581192" y="2180496"/>
            <a:ext cx="11029616" cy="4045683"/>
          </a:xfrm>
        </p:spPr>
        <p:txBody>
          <a:bodyPr vert="horz" lIns="91440" tIns="45720" rIns="91440" bIns="45720" rtlCol="0" anchor="t">
            <a:normAutofit/>
          </a:bodyPr>
          <a:lstStyle/>
          <a:p>
            <a:r>
              <a:rPr lang="en-US" sz="2000" dirty="0"/>
              <a:t>“All investors earn the same return”</a:t>
            </a:r>
          </a:p>
          <a:p>
            <a:pPr lvl="1"/>
            <a:r>
              <a:rPr lang="en-US" sz="1800" dirty="0"/>
              <a:t>Different investors choose different risk levels and therefore earn different expected returns. </a:t>
            </a:r>
          </a:p>
          <a:p>
            <a:pPr lvl="1"/>
            <a:r>
              <a:rPr lang="en-US" sz="1800" dirty="0"/>
              <a:t>EMH only says you can’t earn higher risk-adjusted returns through information advantages. </a:t>
            </a:r>
          </a:p>
          <a:p>
            <a:pPr lvl="1"/>
            <a:r>
              <a:rPr lang="en-US" sz="1800" dirty="0"/>
              <a:t>A portfolio of risky stocks should earn more than T-bills on average.</a:t>
            </a:r>
          </a:p>
          <a:p>
            <a:r>
              <a:rPr lang="en-US" sz="2000" dirty="0"/>
              <a:t>“Price = true value at all times”</a:t>
            </a:r>
          </a:p>
          <a:p>
            <a:pPr lvl="1"/>
            <a:r>
              <a:rPr lang="en-US" sz="1800" dirty="0"/>
              <a:t>Prices can deviate from fundamental value temporarily. EMH says these deviations are random and cannot be systematically exploited. </a:t>
            </a:r>
          </a:p>
          <a:p>
            <a:pPr lvl="1"/>
            <a:r>
              <a:rPr lang="en-US" sz="1800" dirty="0"/>
              <a:t>Prices are the best available estimate, not a perfect one. Mispricings may exist, but they are unpredictable.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23</a:t>
            </a:fld>
            <a:endParaRPr lang="en-US"/>
          </a:p>
        </p:txBody>
      </p:sp>
    </p:spTree>
    <p:extLst>
      <p:ext uri="{BB962C8B-B14F-4D97-AF65-F5344CB8AC3E}">
        <p14:creationId xmlns:p14="http://schemas.microsoft.com/office/powerpoint/2010/main" val="576415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C709-988F-4110-D7C6-7A08A7333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DDB29-3975-9FC4-BFAC-75AF4BE66364}"/>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Implications of Market Inefficiency: Financing Decisions</a:t>
            </a:r>
          </a:p>
        </p:txBody>
      </p:sp>
      <p:sp>
        <p:nvSpPr>
          <p:cNvPr id="4" name="Slide Number Placeholder 3">
            <a:extLst>
              <a:ext uri="{FF2B5EF4-FFF2-40B4-BE49-F238E27FC236}">
                <a16:creationId xmlns:a16="http://schemas.microsoft.com/office/drawing/2014/main" id="{DC37A65A-3D07-463A-849A-8AF117B7A95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24</a:t>
            </a:fld>
            <a:endParaRPr lang="en-US" dirty="0"/>
          </a:p>
        </p:txBody>
      </p:sp>
      <p:sp>
        <p:nvSpPr>
          <p:cNvPr id="10" name="Content Placeholder 2">
            <a:extLst>
              <a:ext uri="{FF2B5EF4-FFF2-40B4-BE49-F238E27FC236}">
                <a16:creationId xmlns:a16="http://schemas.microsoft.com/office/drawing/2014/main" id="{DA4E39DB-B7AF-9B44-C2C1-C761FBF686B6}"/>
              </a:ext>
            </a:extLst>
          </p:cNvPr>
          <p:cNvSpPr>
            <a:spLocks noGrp="1"/>
          </p:cNvSpPr>
          <p:nvPr>
            <p:ph sz="half" idx="1"/>
          </p:nvPr>
        </p:nvSpPr>
        <p:spPr>
          <a:xfrm>
            <a:off x="344184" y="1900000"/>
            <a:ext cx="11362010" cy="4500000"/>
          </a:xfrm>
        </p:spPr>
        <p:txBody>
          <a:bodyPr vert="horz" lIns="91440" tIns="45720" rIns="91440" bIns="45720" rtlCol="0" anchor="ctr">
            <a:normAutofit/>
          </a:bodyPr>
          <a:lstStyle/>
          <a:p>
            <a:r>
              <a:rPr lang="en-US" sz="2000" dirty="0"/>
              <a:t>If markets are NOT efficient, financing decisions can create value:</a:t>
            </a:r>
          </a:p>
          <a:p>
            <a:pPr lvl="1">
              <a:lnSpc>
                <a:spcPct val="90000"/>
              </a:lnSpc>
            </a:pPr>
            <a:r>
              <a:rPr lang="en-US" sz="1800" dirty="0"/>
              <a:t>A company that believes its stock is overvalued should issue equity (selling overpriced shares to raise cheap capital).</a:t>
            </a:r>
          </a:p>
          <a:p>
            <a:pPr lvl="1">
              <a:lnSpc>
                <a:spcPct val="90000"/>
              </a:lnSpc>
            </a:pPr>
            <a:r>
              <a:rPr lang="en-US" sz="1800" dirty="0"/>
              <a:t>A company that believes its stock is undervalued should buy back shares or avoid issuing equity (to prevent diluting existing shareholders at a low price).</a:t>
            </a:r>
            <a:endParaRPr lang="en-US" sz="800" dirty="0"/>
          </a:p>
          <a:p>
            <a:r>
              <a:rPr lang="en-US" sz="2000" dirty="0"/>
              <a:t>Market timing in corporate finance:</a:t>
            </a:r>
          </a:p>
          <a:p>
            <a:pPr lvl="1">
              <a:lnSpc>
                <a:spcPct val="90000"/>
              </a:lnSpc>
            </a:pPr>
            <a:r>
              <a:rPr lang="en-US" sz="1800" dirty="0"/>
              <a:t>Baker and Wurgler (2002) found that firms are more likely to issue equity when their market valuations are high.</a:t>
            </a:r>
          </a:p>
          <a:p>
            <a:pPr lvl="1">
              <a:lnSpc>
                <a:spcPct val="90000"/>
              </a:lnSpc>
            </a:pPr>
            <a:r>
              <a:rPr lang="en-US" sz="1800" dirty="0"/>
              <a:t>This is consistent with managers attempting to “time the market” – exploiting perceived overvaluation.</a:t>
            </a:r>
            <a:endParaRPr lang="en-US" sz="800" dirty="0"/>
          </a:p>
          <a:p>
            <a:r>
              <a:rPr lang="en-US" sz="2000" dirty="0"/>
              <a:t>If you believe in efficiency: financing decisions don’t matter for value. Focus on real investment decisions.</a:t>
            </a:r>
          </a:p>
          <a:p>
            <a:pPr lvl="1"/>
            <a:r>
              <a:rPr lang="en-US" sz="1800" dirty="0"/>
              <a:t>If you believe in inefficiency: there is scope for strategic financing decisions to exploit </a:t>
            </a:r>
            <a:r>
              <a:rPr lang="en-US" sz="1800" dirty="0" err="1"/>
              <a:t>mispricings</a:t>
            </a:r>
            <a:r>
              <a:rPr lang="en-US" sz="1800" dirty="0"/>
              <a:t>.</a:t>
            </a:r>
          </a:p>
        </p:txBody>
      </p:sp>
    </p:spTree>
    <p:extLst>
      <p:ext uri="{BB962C8B-B14F-4D97-AF65-F5344CB8AC3E}">
        <p14:creationId xmlns:p14="http://schemas.microsoft.com/office/powerpoint/2010/main" val="11433338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C709-988F-4110-D7C6-7A08A7333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DDB29-3975-9FC4-BFAC-75AF4BE66364}"/>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Evidence: Weak-Form Efficiency</a:t>
            </a:r>
          </a:p>
        </p:txBody>
      </p:sp>
      <p:sp>
        <p:nvSpPr>
          <p:cNvPr id="4" name="Slide Number Placeholder 3">
            <a:extLst>
              <a:ext uri="{FF2B5EF4-FFF2-40B4-BE49-F238E27FC236}">
                <a16:creationId xmlns:a16="http://schemas.microsoft.com/office/drawing/2014/main" id="{DC37A65A-3D07-463A-849A-8AF117B7A95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25</a:t>
            </a:fld>
            <a:endParaRPr lang="en-US" dirty="0"/>
          </a:p>
        </p:txBody>
      </p:sp>
      <p:sp>
        <p:nvSpPr>
          <p:cNvPr id="10" name="Content Placeholder 2">
            <a:extLst>
              <a:ext uri="{FF2B5EF4-FFF2-40B4-BE49-F238E27FC236}">
                <a16:creationId xmlns:a16="http://schemas.microsoft.com/office/drawing/2014/main" id="{DA4E39DB-B7AF-9B44-C2C1-C761FBF686B6}"/>
              </a:ext>
            </a:extLst>
          </p:cNvPr>
          <p:cNvSpPr>
            <a:spLocks noGrp="1"/>
          </p:cNvSpPr>
          <p:nvPr>
            <p:ph sz="half" idx="1"/>
          </p:nvPr>
        </p:nvSpPr>
        <p:spPr>
          <a:xfrm>
            <a:off x="261992" y="1918501"/>
            <a:ext cx="6518952" cy="4664861"/>
          </a:xfrm>
        </p:spPr>
        <p:txBody>
          <a:bodyPr vert="horz" lIns="91440" tIns="45720" rIns="91440" bIns="45720" rtlCol="0" anchor="ctr">
            <a:normAutofit fontScale="92500" lnSpcReduction="20000"/>
          </a:bodyPr>
          <a:lstStyle/>
          <a:p>
            <a:r>
              <a:rPr lang="en-US" sz="2000" dirty="0"/>
              <a:t>What about the empirical evidence on EMH?</a:t>
            </a:r>
          </a:p>
          <a:p>
            <a:r>
              <a:rPr lang="en-US" sz="2000" dirty="0"/>
              <a:t>Serial correlation tests (Fama, 1965):</a:t>
            </a:r>
          </a:p>
          <a:p>
            <a:pPr lvl="1">
              <a:lnSpc>
                <a:spcPct val="90000"/>
              </a:lnSpc>
            </a:pPr>
            <a:r>
              <a:rPr lang="en-US" sz="1800" dirty="0"/>
              <a:t>Measured correlation between successive daily returns for major stocks.</a:t>
            </a:r>
          </a:p>
          <a:p>
            <a:pPr lvl="1">
              <a:lnSpc>
                <a:spcPct val="90000"/>
              </a:lnSpc>
            </a:pPr>
            <a:r>
              <a:rPr lang="en-US" sz="1800" dirty="0"/>
              <a:t>Results: Correlations were extremely small (e.g., IBM: +0.017, Carrefour: –0.014, Toyota: –0.011, Unilever: –0.011).</a:t>
            </a:r>
          </a:p>
          <a:p>
            <a:pPr lvl="1">
              <a:lnSpc>
                <a:spcPct val="90000"/>
              </a:lnSpc>
            </a:pPr>
            <a:r>
              <a:rPr lang="en-US" sz="1800" dirty="0"/>
              <a:t>These are statistically and economically insignificant – past returns have virtually no predictive power for future returns.</a:t>
            </a:r>
            <a:endParaRPr lang="en-US" sz="1000" dirty="0"/>
          </a:p>
          <a:p>
            <a:r>
              <a:rPr lang="en-US" sz="2000" dirty="0"/>
              <a:t>Trading rule tests:</a:t>
            </a:r>
          </a:p>
          <a:p>
            <a:pPr lvl="1">
              <a:lnSpc>
                <a:spcPct val="90000"/>
              </a:lnSpc>
            </a:pPr>
            <a:r>
              <a:rPr lang="en-US" sz="1800" dirty="0"/>
              <a:t>Researchers tested hundreds of technical trading rules (moving averages, support/resistance, filter rules).</a:t>
            </a:r>
          </a:p>
          <a:p>
            <a:pPr lvl="1">
              <a:lnSpc>
                <a:spcPct val="90000"/>
              </a:lnSpc>
            </a:pPr>
            <a:r>
              <a:rPr lang="en-US" sz="1800" dirty="0"/>
              <a:t>After adjusting for transactions costs, no rule consistently outperforms a buy-and-hold strategy.</a:t>
            </a:r>
            <a:endParaRPr lang="en-US" sz="1000" dirty="0"/>
          </a:p>
          <a:p>
            <a:r>
              <a:rPr lang="en-US" sz="2000" dirty="0"/>
              <a:t>Overall verdict: Some support for weak-form efficiency. Day-to-day price changes are essentially random and cannot be profitably exploited using past price data alone.</a:t>
            </a:r>
          </a:p>
        </p:txBody>
      </p:sp>
      <p:pic>
        <p:nvPicPr>
          <p:cNvPr id="100" name="Figure 100"/>
          <p:cNvPicPr>
            <a:picLocks noChangeAspect="1"/>
          </p:cNvPicPr>
          <p:nvPr/>
        </p:nvPicPr>
        <p:blipFill>
          <a:blip r:embed="rId3"/>
          <a:stretch>
            <a:fillRect/>
          </a:stretch>
        </p:blipFill>
        <p:spPr>
          <a:xfrm>
            <a:off x="6900000" y="1900000"/>
            <a:ext cx="4800000" cy="4200000"/>
          </a:xfrm>
          <a:prstGeom prst="rect">
            <a:avLst/>
          </a:prstGeom>
        </p:spPr>
      </p:pic>
    </p:spTree>
    <p:extLst>
      <p:ext uri="{BB962C8B-B14F-4D97-AF65-F5344CB8AC3E}">
        <p14:creationId xmlns:p14="http://schemas.microsoft.com/office/powerpoint/2010/main" val="11433338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C709-988F-4110-D7C6-7A08A7333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DDB29-3975-9FC4-BFAC-75AF4BE66364}"/>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Anomalies: Momentum and Long-Run Reversal</a:t>
            </a:r>
          </a:p>
        </p:txBody>
      </p:sp>
      <p:sp>
        <p:nvSpPr>
          <p:cNvPr id="4" name="Slide Number Placeholder 3">
            <a:extLst>
              <a:ext uri="{FF2B5EF4-FFF2-40B4-BE49-F238E27FC236}">
                <a16:creationId xmlns:a16="http://schemas.microsoft.com/office/drawing/2014/main" id="{DC37A65A-3D07-463A-849A-8AF117B7A95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26</a:t>
            </a:fld>
            <a:endParaRPr lang="en-US" dirty="0"/>
          </a:p>
        </p:txBody>
      </p:sp>
      <p:sp>
        <p:nvSpPr>
          <p:cNvPr id="10" name="Content Placeholder 2">
            <a:extLst>
              <a:ext uri="{FF2B5EF4-FFF2-40B4-BE49-F238E27FC236}">
                <a16:creationId xmlns:a16="http://schemas.microsoft.com/office/drawing/2014/main" id="{DA4E39DB-B7AF-9B44-C2C1-C761FBF686B6}"/>
              </a:ext>
            </a:extLst>
          </p:cNvPr>
          <p:cNvSpPr>
            <a:spLocks noGrp="1"/>
          </p:cNvSpPr>
          <p:nvPr>
            <p:ph sz="half" idx="1"/>
          </p:nvPr>
        </p:nvSpPr>
        <p:spPr>
          <a:xfrm>
            <a:off x="349323" y="1952089"/>
            <a:ext cx="6411074" cy="4700427"/>
          </a:xfrm>
        </p:spPr>
        <p:txBody>
          <a:bodyPr vert="horz" lIns="91440" tIns="45720" rIns="91440" bIns="45720" rtlCol="0" anchor="ctr">
            <a:normAutofit fontScale="92500" lnSpcReduction="10000"/>
          </a:bodyPr>
          <a:lstStyle/>
          <a:p>
            <a:r>
              <a:rPr lang="en-US" sz="2000" dirty="0"/>
              <a:t>Short-term momentum (3–12 months):</a:t>
            </a:r>
          </a:p>
          <a:p>
            <a:pPr lvl="1">
              <a:lnSpc>
                <a:spcPct val="90000"/>
              </a:lnSpc>
            </a:pPr>
            <a:r>
              <a:rPr lang="en-US" sz="1800" dirty="0"/>
              <a:t>Jegadeesh &amp; Titman (1993): Stocks that performed well over the past 3–12 months tend to continue performing well.</a:t>
            </a:r>
          </a:p>
          <a:p>
            <a:pPr lvl="1">
              <a:lnSpc>
                <a:spcPct val="90000"/>
              </a:lnSpc>
            </a:pPr>
            <a:r>
              <a:rPr lang="en-US" sz="1800" dirty="0"/>
              <a:t>A strategy of buying recent winners and selling recent losers earns abnormal returns of roughly 1% per month.</a:t>
            </a:r>
          </a:p>
          <a:p>
            <a:pPr lvl="1">
              <a:lnSpc>
                <a:spcPct val="90000"/>
              </a:lnSpc>
            </a:pPr>
            <a:r>
              <a:rPr lang="en-US" sz="1800" dirty="0"/>
              <a:t>Momentum is one of the most robust anomalies and is found across many markets and time periods.</a:t>
            </a:r>
            <a:endParaRPr lang="en-US" sz="1000" dirty="0"/>
          </a:p>
          <a:p>
            <a:r>
              <a:rPr lang="en-US" sz="2000" dirty="0"/>
              <a:t>Long-run reversal (3–5 years):</a:t>
            </a:r>
          </a:p>
          <a:p>
            <a:pPr lvl="1">
              <a:lnSpc>
                <a:spcPct val="90000"/>
              </a:lnSpc>
            </a:pPr>
            <a:r>
              <a:rPr lang="en-US" sz="1800" dirty="0"/>
              <a:t>De Bondt &amp; Thaler (1985): Stocks that performed poorly over 3–5 years tend to subsequently outperform, and vice versa.</a:t>
            </a:r>
          </a:p>
          <a:p>
            <a:pPr lvl="1">
              <a:lnSpc>
                <a:spcPct val="90000"/>
              </a:lnSpc>
            </a:pPr>
            <a:r>
              <a:rPr lang="en-US" sz="1800" dirty="0"/>
              <a:t>This suggests markets may overreact to information over longer horizons.</a:t>
            </a:r>
            <a:endParaRPr lang="en-US" sz="1000" dirty="0"/>
          </a:p>
          <a:p>
            <a:r>
              <a:rPr lang="en-US" sz="2000" dirty="0"/>
              <a:t>Debate: Are these genuine mispricings or compensation for risk? Fama &amp; French argue momentum survivors are riskier; behavioralists argue these reflect investor biases (overreaction and underreaction).</a:t>
            </a:r>
          </a:p>
        </p:txBody>
      </p:sp>
      <p:pic>
        <p:nvPicPr>
          <p:cNvPr id="100" name="Figure 100"/>
          <p:cNvPicPr>
            <a:picLocks noChangeAspect="1"/>
          </p:cNvPicPr>
          <p:nvPr/>
        </p:nvPicPr>
        <p:blipFill>
          <a:blip r:embed="rId2"/>
          <a:stretch>
            <a:fillRect/>
          </a:stretch>
        </p:blipFill>
        <p:spPr>
          <a:xfrm>
            <a:off x="6900000" y="2100000"/>
            <a:ext cx="4800000" cy="3400000"/>
          </a:xfrm>
          <a:prstGeom prst="rect">
            <a:avLst/>
          </a:prstGeom>
        </p:spPr>
      </p:pic>
    </p:spTree>
    <p:extLst>
      <p:ext uri="{BB962C8B-B14F-4D97-AF65-F5344CB8AC3E}">
        <p14:creationId xmlns:p14="http://schemas.microsoft.com/office/powerpoint/2010/main" val="11433338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C709-988F-4110-D7C6-7A08A7333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DDB29-3975-9FC4-BFAC-75AF4BE66364}"/>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Evidence: Semi-Strong Form – Active Fund Performance</a:t>
            </a:r>
          </a:p>
        </p:txBody>
      </p:sp>
      <p:sp>
        <p:nvSpPr>
          <p:cNvPr id="4" name="Slide Number Placeholder 3">
            <a:extLst>
              <a:ext uri="{FF2B5EF4-FFF2-40B4-BE49-F238E27FC236}">
                <a16:creationId xmlns:a16="http://schemas.microsoft.com/office/drawing/2014/main" id="{DC37A65A-3D07-463A-849A-8AF117B7A95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27</a:t>
            </a:fld>
            <a:endParaRPr lang="en-US" dirty="0"/>
          </a:p>
        </p:txBody>
      </p:sp>
      <p:sp>
        <p:nvSpPr>
          <p:cNvPr id="10" name="Content Placeholder 2">
            <a:extLst>
              <a:ext uri="{FF2B5EF4-FFF2-40B4-BE49-F238E27FC236}">
                <a16:creationId xmlns:a16="http://schemas.microsoft.com/office/drawing/2014/main" id="{DA4E39DB-B7AF-9B44-C2C1-C761FBF686B6}"/>
              </a:ext>
            </a:extLst>
          </p:cNvPr>
          <p:cNvSpPr>
            <a:spLocks noGrp="1"/>
          </p:cNvSpPr>
          <p:nvPr>
            <p:ph sz="half" idx="1"/>
          </p:nvPr>
        </p:nvSpPr>
        <p:spPr>
          <a:xfrm>
            <a:off x="344184" y="1900000"/>
            <a:ext cx="11362010" cy="4500000"/>
          </a:xfrm>
        </p:spPr>
        <p:txBody>
          <a:bodyPr vert="horz" lIns="91440" tIns="45720" rIns="91440" bIns="45720" rtlCol="0" anchor="ctr">
            <a:normAutofit/>
          </a:bodyPr>
          <a:lstStyle/>
          <a:p>
            <a:r>
              <a:rPr lang="en-US" sz="2000" dirty="0"/>
              <a:t>The SPIVA Scorecard (S&amp;P Indices Versus Active) tracks fund manager performance:</a:t>
            </a:r>
            <a:endParaRPr lang="en-US" sz="800" dirty="0"/>
          </a:p>
          <a:p>
            <a:r>
              <a:rPr lang="en-US" sz="2000" dirty="0"/>
              <a:t>Key findings (percentage of funds underperforming their benchmark):</a:t>
            </a:r>
          </a:p>
          <a:p>
            <a:pPr lvl="1">
              <a:lnSpc>
                <a:spcPct val="90000"/>
              </a:lnSpc>
            </a:pPr>
            <a:r>
              <a:rPr lang="en-US" sz="1800" dirty="0"/>
              <a:t>U.S. Large-Cap: 88% underperform over 5 years; 92% over 15 years.</a:t>
            </a:r>
          </a:p>
          <a:p>
            <a:pPr lvl="1">
              <a:lnSpc>
                <a:spcPct val="90000"/>
              </a:lnSpc>
            </a:pPr>
            <a:r>
              <a:rPr lang="en-US" sz="1800" dirty="0"/>
              <a:t>U.S. Mid-Cap: 86% underperform over 5 years.</a:t>
            </a:r>
          </a:p>
          <a:p>
            <a:pPr lvl="1">
              <a:lnSpc>
                <a:spcPct val="90000"/>
              </a:lnSpc>
            </a:pPr>
            <a:r>
              <a:rPr lang="en-US" sz="1800" dirty="0"/>
              <a:t>U.S. Small-Cap: 86% underperform over 5 years.</a:t>
            </a:r>
          </a:p>
          <a:p>
            <a:pPr lvl="1">
              <a:lnSpc>
                <a:spcPct val="90000"/>
              </a:lnSpc>
            </a:pPr>
            <a:r>
              <a:rPr lang="en-US" sz="1800" dirty="0"/>
              <a:t>International (Developed): 86% underperform over 5 years.</a:t>
            </a:r>
          </a:p>
          <a:p>
            <a:pPr lvl="1">
              <a:lnSpc>
                <a:spcPct val="90000"/>
              </a:lnSpc>
            </a:pPr>
            <a:r>
              <a:rPr lang="en-US" sz="1800" dirty="0"/>
              <a:t>Emerging Markets: 89% underperform over 5 years.</a:t>
            </a:r>
            <a:endParaRPr lang="en-US" sz="800" dirty="0"/>
          </a:p>
          <a:p>
            <a:r>
              <a:rPr lang="en-US" sz="2000" dirty="0"/>
              <a:t>Even the few fund managers who outperform in one period tend not to repeat their outperformance in the next.</a:t>
            </a:r>
            <a:endParaRPr lang="en-US" sz="800" dirty="0"/>
          </a:p>
          <a:p>
            <a:r>
              <a:rPr lang="en-US" sz="2000" dirty="0"/>
              <a:t>This is strong evidence that professional analysts with access to all public information still cannot consistently beat the market after fees and costs.</a:t>
            </a:r>
          </a:p>
        </p:txBody>
      </p:sp>
    </p:spTree>
    <p:extLst>
      <p:ext uri="{BB962C8B-B14F-4D97-AF65-F5344CB8AC3E}">
        <p14:creationId xmlns:p14="http://schemas.microsoft.com/office/powerpoint/2010/main" val="11433338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B1BD96-3462-FDE7-C920-BC56732975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C124BD-072D-50D6-4967-14E13F98C056}"/>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Evidence: Semi-Strong Form – Active Fund Performance</a:t>
            </a:r>
          </a:p>
        </p:txBody>
      </p:sp>
      <p:sp>
        <p:nvSpPr>
          <p:cNvPr id="4" name="Slide Number Placeholder 3">
            <a:extLst>
              <a:ext uri="{FF2B5EF4-FFF2-40B4-BE49-F238E27FC236}">
                <a16:creationId xmlns:a16="http://schemas.microsoft.com/office/drawing/2014/main" id="{2D4AAF0C-BC01-5E40-B03F-0DF89194B739}"/>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28</a:t>
            </a:fld>
            <a:endParaRPr lang="en-US" dirty="0"/>
          </a:p>
        </p:txBody>
      </p:sp>
      <p:pic>
        <p:nvPicPr>
          <p:cNvPr id="7" name="Picture 6">
            <a:extLst>
              <a:ext uri="{FF2B5EF4-FFF2-40B4-BE49-F238E27FC236}">
                <a16:creationId xmlns:a16="http://schemas.microsoft.com/office/drawing/2014/main" id="{B91F989E-95ED-9620-8D77-F2B3E4B00B73}"/>
              </a:ext>
            </a:extLst>
          </p:cNvPr>
          <p:cNvPicPr>
            <a:picLocks noChangeAspect="1"/>
          </p:cNvPicPr>
          <p:nvPr/>
        </p:nvPicPr>
        <p:blipFill>
          <a:blip r:embed="rId2"/>
          <a:stretch>
            <a:fillRect/>
          </a:stretch>
        </p:blipFill>
        <p:spPr>
          <a:xfrm>
            <a:off x="2054694" y="2585437"/>
            <a:ext cx="8401111" cy="3238524"/>
          </a:xfrm>
          <a:prstGeom prst="rect">
            <a:avLst/>
          </a:prstGeom>
        </p:spPr>
      </p:pic>
    </p:spTree>
    <p:extLst>
      <p:ext uri="{BB962C8B-B14F-4D97-AF65-F5344CB8AC3E}">
        <p14:creationId xmlns:p14="http://schemas.microsoft.com/office/powerpoint/2010/main" val="11797898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C709-988F-4110-D7C6-7A08A7333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DDB29-3975-9FC4-BFAC-75AF4BE66364}"/>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Evidence: Semi-Strong Form – Event Studies</a:t>
            </a:r>
          </a:p>
        </p:txBody>
      </p:sp>
      <p:sp>
        <p:nvSpPr>
          <p:cNvPr id="4" name="Slide Number Placeholder 3">
            <a:extLst>
              <a:ext uri="{FF2B5EF4-FFF2-40B4-BE49-F238E27FC236}">
                <a16:creationId xmlns:a16="http://schemas.microsoft.com/office/drawing/2014/main" id="{DC37A65A-3D07-463A-849A-8AF117B7A95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29</a:t>
            </a:fld>
            <a:endParaRPr lang="en-US" dirty="0"/>
          </a:p>
        </p:txBody>
      </p:sp>
      <p:sp>
        <p:nvSpPr>
          <p:cNvPr id="10" name="Content Placeholder 2">
            <a:extLst>
              <a:ext uri="{FF2B5EF4-FFF2-40B4-BE49-F238E27FC236}">
                <a16:creationId xmlns:a16="http://schemas.microsoft.com/office/drawing/2014/main" id="{DA4E39DB-B7AF-9B44-C2C1-C761FBF686B6}"/>
              </a:ext>
            </a:extLst>
          </p:cNvPr>
          <p:cNvSpPr>
            <a:spLocks noGrp="1"/>
          </p:cNvSpPr>
          <p:nvPr>
            <p:ph sz="half" idx="1"/>
          </p:nvPr>
        </p:nvSpPr>
        <p:spPr>
          <a:xfrm>
            <a:off x="344184" y="1900000"/>
            <a:ext cx="6400000" cy="4737106"/>
          </a:xfrm>
        </p:spPr>
        <p:txBody>
          <a:bodyPr vert="horz" lIns="91440" tIns="45720" rIns="91440" bIns="45720" rtlCol="0" anchor="ctr">
            <a:normAutofit fontScale="92500" lnSpcReduction="10000"/>
          </a:bodyPr>
          <a:lstStyle/>
          <a:p>
            <a:r>
              <a:rPr lang="en-US" sz="2000" dirty="0"/>
              <a:t>Takeover announcements:</a:t>
            </a:r>
          </a:p>
          <a:p>
            <a:pPr lvl="1">
              <a:lnSpc>
                <a:spcPct val="90000"/>
              </a:lnSpc>
            </a:pPr>
            <a:r>
              <a:rPr lang="en-US" sz="1800" dirty="0"/>
              <a:t>When a takeover bid is announced, the target’s stock price jumps immediately – typically by 20–40%.</a:t>
            </a:r>
          </a:p>
          <a:p>
            <a:pPr lvl="1">
              <a:lnSpc>
                <a:spcPct val="90000"/>
              </a:lnSpc>
            </a:pPr>
            <a:r>
              <a:rPr lang="en-US" sz="1800" dirty="0"/>
              <a:t>Almost all of the price adjustment occurs on the announcement day or within days.</a:t>
            </a:r>
          </a:p>
          <a:p>
            <a:pPr lvl="1">
              <a:lnSpc>
                <a:spcPct val="90000"/>
              </a:lnSpc>
            </a:pPr>
            <a:r>
              <a:rPr lang="en-US" sz="1800" dirty="0"/>
              <a:t>There is no significant continued drift upward after the announcement – consistent with semi-strong efficiency.</a:t>
            </a:r>
            <a:endParaRPr lang="en-US" sz="1000" dirty="0"/>
          </a:p>
          <a:p>
            <a:r>
              <a:rPr lang="en-US" sz="2000" dirty="0"/>
              <a:t>Evidence of information leakage:</a:t>
            </a:r>
          </a:p>
          <a:p>
            <a:pPr lvl="1">
              <a:lnSpc>
                <a:spcPct val="90000"/>
              </a:lnSpc>
            </a:pPr>
            <a:r>
              <a:rPr lang="en-US" sz="1800" dirty="0"/>
              <a:t>Target stock prices often start rising in the weeks before the public announcement.</a:t>
            </a:r>
          </a:p>
          <a:p>
            <a:pPr lvl="1">
              <a:lnSpc>
                <a:spcPct val="90000"/>
              </a:lnSpc>
            </a:pPr>
            <a:r>
              <a:rPr lang="en-US" sz="1800" dirty="0"/>
              <a:t>This suggests some leakage of private information or insider trading before public disclosure.</a:t>
            </a:r>
            <a:endParaRPr lang="en-US" sz="1000" dirty="0"/>
          </a:p>
          <a:p>
            <a:r>
              <a:rPr lang="en-US" sz="2000" dirty="0"/>
              <a:t>Implication: Markets respond rapidly and accurately to new public information. The main question is how information gets into prices (publicly vs. through informed trading).</a:t>
            </a:r>
          </a:p>
        </p:txBody>
      </p:sp>
      <p:pic>
        <p:nvPicPr>
          <p:cNvPr id="100" name="Figure 100"/>
          <p:cNvPicPr>
            <a:picLocks noChangeAspect="1"/>
          </p:cNvPicPr>
          <p:nvPr/>
        </p:nvPicPr>
        <p:blipFill>
          <a:blip r:embed="rId2"/>
          <a:stretch>
            <a:fillRect/>
          </a:stretch>
        </p:blipFill>
        <p:spPr>
          <a:xfrm>
            <a:off x="6900000" y="2000000"/>
            <a:ext cx="4800000" cy="3600000"/>
          </a:xfrm>
          <a:prstGeom prst="rect">
            <a:avLst/>
          </a:prstGeom>
        </p:spPr>
      </p:pic>
    </p:spTree>
    <p:extLst>
      <p:ext uri="{BB962C8B-B14F-4D97-AF65-F5344CB8AC3E}">
        <p14:creationId xmlns:p14="http://schemas.microsoft.com/office/powerpoint/2010/main" val="1143333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C709-988F-4110-D7C6-7A08A7333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DDB29-3975-9FC4-BFAC-75AF4BE66364}"/>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Investment vs. Financing Decisions</a:t>
            </a:r>
          </a:p>
        </p:txBody>
      </p:sp>
      <p:sp>
        <p:nvSpPr>
          <p:cNvPr id="4" name="Slide Number Placeholder 3">
            <a:extLst>
              <a:ext uri="{FF2B5EF4-FFF2-40B4-BE49-F238E27FC236}">
                <a16:creationId xmlns:a16="http://schemas.microsoft.com/office/drawing/2014/main" id="{DC37A65A-3D07-463A-849A-8AF117B7A95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a:t>
            </a:fld>
            <a:endParaRPr lang="en-US" dirty="0"/>
          </a:p>
        </p:txBody>
      </p:sp>
      <p:sp>
        <p:nvSpPr>
          <p:cNvPr id="10" name="Content Placeholder 2">
            <a:extLst>
              <a:ext uri="{FF2B5EF4-FFF2-40B4-BE49-F238E27FC236}">
                <a16:creationId xmlns:a16="http://schemas.microsoft.com/office/drawing/2014/main" id="{DA4E39DB-B7AF-9B44-C2C1-C761FBF686B6}"/>
              </a:ext>
            </a:extLst>
          </p:cNvPr>
          <p:cNvSpPr>
            <a:spLocks noGrp="1"/>
          </p:cNvSpPr>
          <p:nvPr>
            <p:ph sz="half" idx="1"/>
          </p:nvPr>
        </p:nvSpPr>
        <p:spPr>
          <a:xfrm>
            <a:off x="344184" y="1900000"/>
            <a:ext cx="11362010" cy="4500000"/>
          </a:xfrm>
        </p:spPr>
        <p:txBody>
          <a:bodyPr vert="horz" lIns="91440" tIns="45720" rIns="91440" bIns="45720" rtlCol="0" anchor="ctr">
            <a:normAutofit/>
          </a:bodyPr>
          <a:lstStyle/>
          <a:p>
            <a:r>
              <a:rPr lang="en-US" sz="2000" dirty="0"/>
              <a:t>Investment decisions involve acquiring real assets (plant, equipment, technology).</a:t>
            </a:r>
          </a:p>
          <a:p>
            <a:r>
              <a:rPr lang="en-US" sz="2000" dirty="0"/>
              <a:t>Financing decisions involve selling financial assets (stocks, bonds, loans) to raise capital.</a:t>
            </a:r>
            <a:endParaRPr lang="en-US" sz="800" dirty="0"/>
          </a:p>
          <a:p>
            <a:r>
              <a:rPr lang="en-US" sz="2000" dirty="0"/>
              <a:t>Key Differences:</a:t>
            </a:r>
          </a:p>
          <a:p>
            <a:pPr lvl="1">
              <a:lnSpc>
                <a:spcPct val="90000"/>
              </a:lnSpc>
            </a:pPr>
            <a:r>
              <a:rPr lang="en-US" sz="1800" dirty="0"/>
              <a:t>Investment decisions can have positive NPVs because real asset markets are often imperfectly competitive (patents, unique skills, brand, etc.).</a:t>
            </a:r>
          </a:p>
          <a:p>
            <a:pPr lvl="1">
              <a:lnSpc>
                <a:spcPct val="90000"/>
              </a:lnSpc>
            </a:pPr>
            <a:r>
              <a:rPr lang="en-US" sz="1800" dirty="0"/>
              <a:t>Financial markets are much more competitive than real asset markets.</a:t>
            </a:r>
          </a:p>
          <a:p>
            <a:pPr lvl="1">
              <a:lnSpc>
                <a:spcPct val="90000"/>
              </a:lnSpc>
            </a:pPr>
            <a:r>
              <a:rPr lang="en-US" sz="1800" dirty="0"/>
              <a:t>It is harder to find positive-NPV financing opportunities because there are fewer barriers to entry and information travels fast.</a:t>
            </a:r>
            <a:endParaRPr lang="en-US" sz="800" dirty="0"/>
          </a:p>
          <a:p>
            <a:r>
              <a:rPr lang="en-US" sz="2000" b="1" dirty="0"/>
              <a:t>Result: </a:t>
            </a:r>
            <a:r>
              <a:rPr lang="en-US" sz="2000" dirty="0"/>
              <a:t>In efficient financial markets, the sale of a security generates a fair price. Financing decisions have zero NPV.</a:t>
            </a:r>
          </a:p>
        </p:txBody>
      </p:sp>
    </p:spTree>
    <p:extLst>
      <p:ext uri="{BB962C8B-B14F-4D97-AF65-F5344CB8AC3E}">
        <p14:creationId xmlns:p14="http://schemas.microsoft.com/office/powerpoint/2010/main" val="11433338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C709-988F-4110-D7C6-7A08A7333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DDB29-3975-9FC4-BFAC-75AF4BE66364}"/>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Evidence: Post-Earnings-Announcement Drift</a:t>
            </a:r>
          </a:p>
        </p:txBody>
      </p:sp>
      <p:sp>
        <p:nvSpPr>
          <p:cNvPr id="4" name="Slide Number Placeholder 3">
            <a:extLst>
              <a:ext uri="{FF2B5EF4-FFF2-40B4-BE49-F238E27FC236}">
                <a16:creationId xmlns:a16="http://schemas.microsoft.com/office/drawing/2014/main" id="{DC37A65A-3D07-463A-849A-8AF117B7A95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30</a:t>
            </a:fld>
            <a:endParaRPr lang="en-US" dirty="0"/>
          </a:p>
        </p:txBody>
      </p:sp>
      <p:sp>
        <p:nvSpPr>
          <p:cNvPr id="10" name="Content Placeholder 2">
            <a:extLst>
              <a:ext uri="{FF2B5EF4-FFF2-40B4-BE49-F238E27FC236}">
                <a16:creationId xmlns:a16="http://schemas.microsoft.com/office/drawing/2014/main" id="{DA4E39DB-B7AF-9B44-C2C1-C761FBF686B6}"/>
              </a:ext>
            </a:extLst>
          </p:cNvPr>
          <p:cNvSpPr>
            <a:spLocks noGrp="1"/>
          </p:cNvSpPr>
          <p:nvPr>
            <p:ph sz="half" idx="1"/>
          </p:nvPr>
        </p:nvSpPr>
        <p:spPr>
          <a:xfrm>
            <a:off x="313362" y="1900800"/>
            <a:ext cx="6200000" cy="4500000"/>
          </a:xfrm>
        </p:spPr>
        <p:txBody>
          <a:bodyPr vert="horz" lIns="91440" tIns="45720" rIns="91440" bIns="45720" rtlCol="0" anchor="ctr">
            <a:normAutofit fontScale="92500" lnSpcReduction="20000"/>
          </a:bodyPr>
          <a:lstStyle/>
          <a:p>
            <a:r>
              <a:rPr lang="en-US" sz="2000" dirty="0"/>
              <a:t>Post-earnings-announcement drift (PEAD) is one of the most well-documented anomalies:</a:t>
            </a:r>
            <a:endParaRPr lang="en-US" sz="1000" dirty="0"/>
          </a:p>
          <a:p>
            <a:r>
              <a:rPr lang="en-US" sz="2000" dirty="0"/>
              <a:t>Finding:</a:t>
            </a:r>
          </a:p>
          <a:p>
            <a:pPr lvl="1">
              <a:lnSpc>
                <a:spcPct val="90000"/>
              </a:lnSpc>
            </a:pPr>
            <a:r>
              <a:rPr lang="en-US" sz="1800" dirty="0"/>
              <a:t>Stocks that report unexpectedly good earnings tend to drift upward for 60+ days after the announcement.</a:t>
            </a:r>
          </a:p>
          <a:p>
            <a:pPr lvl="1">
              <a:lnSpc>
                <a:spcPct val="90000"/>
              </a:lnSpc>
            </a:pPr>
            <a:r>
              <a:rPr lang="en-US" sz="1800" dirty="0"/>
              <a:t>Stocks that report unexpectedly bad earnings tend to drift downward for 60+ days.</a:t>
            </a:r>
            <a:endParaRPr lang="en-US" sz="1000" dirty="0"/>
          </a:p>
          <a:p>
            <a:r>
              <a:rPr lang="en-US" sz="2000" dirty="0"/>
              <a:t>This violates semi-strong efficiency:</a:t>
            </a:r>
          </a:p>
          <a:p>
            <a:pPr lvl="1">
              <a:lnSpc>
                <a:spcPct val="90000"/>
              </a:lnSpc>
            </a:pPr>
            <a:r>
              <a:rPr lang="en-US" sz="1800" dirty="0"/>
              <a:t>If markets were semi-strong efficient, the full price adjustment should occur at the announcement, not gradually over months.</a:t>
            </a:r>
          </a:p>
          <a:p>
            <a:pPr lvl="1">
              <a:lnSpc>
                <a:spcPct val="90000"/>
              </a:lnSpc>
            </a:pPr>
            <a:r>
              <a:rPr lang="en-US" sz="1800" dirty="0"/>
              <a:t>The drift suggests investors underreact to earnings news and only slowly incorporate the full implications.</a:t>
            </a:r>
            <a:endParaRPr lang="en-US" sz="1000" dirty="0"/>
          </a:p>
          <a:p>
            <a:r>
              <a:rPr lang="en-US" sz="2000" dirty="0"/>
              <a:t>However: Trading costs and risk adjustments may explain some of the drift. After transaction costs, the abnormal returns may not be large enough to exploit profitably.</a:t>
            </a:r>
          </a:p>
        </p:txBody>
      </p:sp>
      <p:pic>
        <p:nvPicPr>
          <p:cNvPr id="100" name="Figure 100"/>
          <p:cNvPicPr>
            <a:picLocks noChangeAspect="1"/>
          </p:cNvPicPr>
          <p:nvPr/>
        </p:nvPicPr>
        <p:blipFill>
          <a:blip r:embed="rId2"/>
          <a:stretch>
            <a:fillRect/>
          </a:stretch>
        </p:blipFill>
        <p:spPr>
          <a:xfrm>
            <a:off x="6700000" y="2000000"/>
            <a:ext cx="5000000" cy="3600000"/>
          </a:xfrm>
          <a:prstGeom prst="rect">
            <a:avLst/>
          </a:prstGeom>
        </p:spPr>
      </p:pic>
    </p:spTree>
    <p:extLst>
      <p:ext uri="{BB962C8B-B14F-4D97-AF65-F5344CB8AC3E}">
        <p14:creationId xmlns:p14="http://schemas.microsoft.com/office/powerpoint/2010/main" val="11433338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C709-988F-4110-D7C6-7A08A7333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DDB29-3975-9FC4-BFAC-75AF4BE66364}"/>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Evidence: Strong-Form Efficiency</a:t>
            </a:r>
          </a:p>
        </p:txBody>
      </p:sp>
      <p:sp>
        <p:nvSpPr>
          <p:cNvPr id="4" name="Slide Number Placeholder 3">
            <a:extLst>
              <a:ext uri="{FF2B5EF4-FFF2-40B4-BE49-F238E27FC236}">
                <a16:creationId xmlns:a16="http://schemas.microsoft.com/office/drawing/2014/main" id="{DC37A65A-3D07-463A-849A-8AF117B7A95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31</a:t>
            </a:fld>
            <a:endParaRPr lang="en-US" dirty="0"/>
          </a:p>
        </p:txBody>
      </p:sp>
      <p:sp>
        <p:nvSpPr>
          <p:cNvPr id="10" name="Content Placeholder 2">
            <a:extLst>
              <a:ext uri="{FF2B5EF4-FFF2-40B4-BE49-F238E27FC236}">
                <a16:creationId xmlns:a16="http://schemas.microsoft.com/office/drawing/2014/main" id="{DA4E39DB-B7AF-9B44-C2C1-C761FBF686B6}"/>
              </a:ext>
            </a:extLst>
          </p:cNvPr>
          <p:cNvSpPr>
            <a:spLocks noGrp="1"/>
          </p:cNvSpPr>
          <p:nvPr>
            <p:ph sz="half" idx="1"/>
          </p:nvPr>
        </p:nvSpPr>
        <p:spPr>
          <a:xfrm>
            <a:off x="344184" y="1900000"/>
            <a:ext cx="11362010" cy="4500000"/>
          </a:xfrm>
        </p:spPr>
        <p:txBody>
          <a:bodyPr vert="horz" lIns="91440" tIns="45720" rIns="91440" bIns="45720" rtlCol="0" anchor="ctr">
            <a:normAutofit/>
          </a:bodyPr>
          <a:lstStyle/>
          <a:p>
            <a:r>
              <a:rPr lang="en-US" sz="2000" dirty="0"/>
              <a:t>Strong-form efficiency says no one – not even insiders – can earn abnormal returns.</a:t>
            </a:r>
            <a:endParaRPr lang="en-US" sz="800" dirty="0"/>
          </a:p>
          <a:p>
            <a:r>
              <a:rPr lang="en-US" sz="2000" dirty="0"/>
              <a:t>Evidence against strong-form efficiency:</a:t>
            </a:r>
          </a:p>
          <a:p>
            <a:pPr lvl="1">
              <a:lnSpc>
                <a:spcPct val="90000"/>
              </a:lnSpc>
            </a:pPr>
            <a:r>
              <a:rPr lang="en-US" sz="1800" dirty="0"/>
              <a:t>Corporate insiders (officers, directors) who trade their own company’s stock earn significantly higher returns than the market.</a:t>
            </a:r>
          </a:p>
          <a:p>
            <a:pPr lvl="1">
              <a:lnSpc>
                <a:spcPct val="90000"/>
              </a:lnSpc>
            </a:pPr>
            <a:r>
              <a:rPr lang="en-US" sz="1800" dirty="0"/>
              <a:t>Studies show insiders earn abnormal returns of 3–8% per year on their trades.</a:t>
            </a:r>
            <a:endParaRPr lang="en-US" sz="800" dirty="0"/>
          </a:p>
          <a:p>
            <a:r>
              <a:rPr lang="en-US" sz="2000" dirty="0"/>
              <a:t>Legal framework:</a:t>
            </a:r>
          </a:p>
          <a:p>
            <a:pPr lvl="1">
              <a:lnSpc>
                <a:spcPct val="90000"/>
              </a:lnSpc>
            </a:pPr>
            <a:r>
              <a:rPr lang="en-US" sz="1800" dirty="0"/>
              <a:t>Most countries have </a:t>
            </a:r>
            <a:r>
              <a:rPr lang="en-US" sz="1800" b="1" dirty="0"/>
              <a:t>insider trading laws that prohibit trading on material non-public information.</a:t>
            </a:r>
          </a:p>
          <a:p>
            <a:pPr lvl="1">
              <a:lnSpc>
                <a:spcPct val="90000"/>
              </a:lnSpc>
            </a:pPr>
            <a:r>
              <a:rPr lang="en-US" sz="1800" dirty="0"/>
              <a:t>The existence and enforcement of these laws </a:t>
            </a:r>
            <a:r>
              <a:rPr lang="en-US" sz="1800" b="1" dirty="0"/>
              <a:t>implicitly acknowledges that insiders do have informational advantages.</a:t>
            </a:r>
            <a:endParaRPr lang="en-US" sz="800" b="1" dirty="0"/>
          </a:p>
          <a:p>
            <a:r>
              <a:rPr lang="en-US" sz="2000" dirty="0"/>
              <a:t>Conclusion: Strong-form efficiency is generally viewed as a “rejected” hypothesis. Insiders do have information advantages. The practical question is the degree to which other forms of “private” information (analyst insights, fund manager research) can produce abnormal returns.</a:t>
            </a:r>
          </a:p>
        </p:txBody>
      </p:sp>
    </p:spTree>
    <p:extLst>
      <p:ext uri="{BB962C8B-B14F-4D97-AF65-F5344CB8AC3E}">
        <p14:creationId xmlns:p14="http://schemas.microsoft.com/office/powerpoint/2010/main" val="11433338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C709-988F-4110-D7C6-7A08A7333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DDB29-3975-9FC4-BFAC-75AF4BE66364}"/>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Behavioral Finance</a:t>
            </a:r>
          </a:p>
        </p:txBody>
      </p:sp>
      <p:sp>
        <p:nvSpPr>
          <p:cNvPr id="4" name="Slide Number Placeholder 3">
            <a:extLst>
              <a:ext uri="{FF2B5EF4-FFF2-40B4-BE49-F238E27FC236}">
                <a16:creationId xmlns:a16="http://schemas.microsoft.com/office/drawing/2014/main" id="{DC37A65A-3D07-463A-849A-8AF117B7A95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32</a:t>
            </a:fld>
            <a:endParaRPr lang="en-US" dirty="0"/>
          </a:p>
        </p:txBody>
      </p:sp>
      <p:sp>
        <p:nvSpPr>
          <p:cNvPr id="10" name="Content Placeholder 2">
            <a:extLst>
              <a:ext uri="{FF2B5EF4-FFF2-40B4-BE49-F238E27FC236}">
                <a16:creationId xmlns:a16="http://schemas.microsoft.com/office/drawing/2014/main" id="{DA4E39DB-B7AF-9B44-C2C1-C761FBF686B6}"/>
              </a:ext>
            </a:extLst>
          </p:cNvPr>
          <p:cNvSpPr>
            <a:spLocks noGrp="1"/>
          </p:cNvSpPr>
          <p:nvPr>
            <p:ph sz="half" idx="1"/>
          </p:nvPr>
        </p:nvSpPr>
        <p:spPr>
          <a:xfrm>
            <a:off x="344184" y="1900000"/>
            <a:ext cx="11362010" cy="4500000"/>
          </a:xfrm>
        </p:spPr>
        <p:txBody>
          <a:bodyPr vert="horz" lIns="91440" tIns="45720" rIns="91440" bIns="45720" rtlCol="0" anchor="ctr">
            <a:normAutofit/>
          </a:bodyPr>
          <a:lstStyle/>
          <a:p>
            <a:r>
              <a:rPr lang="en-US" sz="2000" dirty="0" err="1"/>
              <a:t>Behavioural</a:t>
            </a:r>
            <a:r>
              <a:rPr lang="en-US" sz="2000" dirty="0"/>
              <a:t> finance challenges the assumption that investors are fully rational:</a:t>
            </a:r>
          </a:p>
          <a:p>
            <a:pPr lvl="1">
              <a:lnSpc>
                <a:spcPct val="90000"/>
              </a:lnSpc>
            </a:pPr>
            <a:r>
              <a:rPr lang="en-US" sz="1800" dirty="0"/>
              <a:t>Draws on psychology to explain how cognitive biases and emotional factors affect financial decisions.</a:t>
            </a:r>
            <a:endParaRPr lang="en-US" sz="800" dirty="0"/>
          </a:p>
          <a:p>
            <a:r>
              <a:rPr lang="en-US" sz="2000" dirty="0"/>
              <a:t>Three main categories of behavioral departures:</a:t>
            </a:r>
          </a:p>
          <a:p>
            <a:pPr marL="666900" lvl="1" indent="-342900">
              <a:lnSpc>
                <a:spcPct val="90000"/>
              </a:lnSpc>
              <a:buFont typeface="+mj-lt"/>
              <a:buAutoNum type="arabicPeriod"/>
            </a:pPr>
            <a:r>
              <a:rPr lang="en-US" sz="1800" dirty="0"/>
              <a:t>Attitudes toward risk (preferences) – People do not evaluate risky gambles as standard theory predicts.</a:t>
            </a:r>
          </a:p>
          <a:p>
            <a:pPr marL="666900" lvl="1" indent="-342900">
              <a:lnSpc>
                <a:spcPct val="90000"/>
              </a:lnSpc>
              <a:buFont typeface="+mj-lt"/>
              <a:buAutoNum type="arabicPeriod"/>
            </a:pPr>
            <a:r>
              <a:rPr lang="en-US" sz="1800" dirty="0"/>
              <a:t>Beliefs about probabilities – People make systematic errors in assessing the likelihood of events.</a:t>
            </a:r>
          </a:p>
          <a:p>
            <a:pPr marL="666900" lvl="1" indent="-342900">
              <a:lnSpc>
                <a:spcPct val="90000"/>
              </a:lnSpc>
              <a:buFont typeface="+mj-lt"/>
              <a:buAutoNum type="arabicPeriod"/>
            </a:pPr>
            <a:r>
              <a:rPr lang="en-US" sz="1800" dirty="0"/>
              <a:t>Sentiment – Investor mood and social dynamics can drive prices away from fundamentals.</a:t>
            </a:r>
            <a:endParaRPr lang="en-US" sz="800" dirty="0"/>
          </a:p>
          <a:p>
            <a:r>
              <a:rPr lang="en-US" sz="2000" dirty="0"/>
              <a:t>Important distinction: Even if individual investors are irrational, the market as a whole could still be efficient if irrational trades cancel out or are corrected by arbitrageurs. </a:t>
            </a:r>
            <a:r>
              <a:rPr lang="en-US" sz="2000" dirty="0" err="1"/>
              <a:t>Behavioural</a:t>
            </a:r>
            <a:r>
              <a:rPr lang="en-US" sz="2000" dirty="0"/>
              <a:t> finance argues that sometimes they do not cancel out.</a:t>
            </a:r>
          </a:p>
        </p:txBody>
      </p:sp>
    </p:spTree>
    <p:extLst>
      <p:ext uri="{BB962C8B-B14F-4D97-AF65-F5344CB8AC3E}">
        <p14:creationId xmlns:p14="http://schemas.microsoft.com/office/powerpoint/2010/main" val="11433338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C709-988F-4110-D7C6-7A08A7333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DDB29-3975-9FC4-BFAC-75AF4BE66364}"/>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Behavioral Finance: Prospect Theory</a:t>
            </a:r>
          </a:p>
        </p:txBody>
      </p:sp>
      <p:sp>
        <p:nvSpPr>
          <p:cNvPr id="4" name="Slide Number Placeholder 3">
            <a:extLst>
              <a:ext uri="{FF2B5EF4-FFF2-40B4-BE49-F238E27FC236}">
                <a16:creationId xmlns:a16="http://schemas.microsoft.com/office/drawing/2014/main" id="{DC37A65A-3D07-463A-849A-8AF117B7A95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33</a:t>
            </a:fld>
            <a:endParaRPr lang="en-US" dirty="0"/>
          </a:p>
        </p:txBody>
      </p:sp>
      <p:sp>
        <p:nvSpPr>
          <p:cNvPr id="10" name="Content Placeholder 2">
            <a:extLst>
              <a:ext uri="{FF2B5EF4-FFF2-40B4-BE49-F238E27FC236}">
                <a16:creationId xmlns:a16="http://schemas.microsoft.com/office/drawing/2014/main" id="{DA4E39DB-B7AF-9B44-C2C1-C761FBF686B6}"/>
              </a:ext>
            </a:extLst>
          </p:cNvPr>
          <p:cNvSpPr>
            <a:spLocks noGrp="1"/>
          </p:cNvSpPr>
          <p:nvPr>
            <p:ph sz="half" idx="1"/>
          </p:nvPr>
        </p:nvSpPr>
        <p:spPr>
          <a:xfrm>
            <a:off x="344184" y="1900000"/>
            <a:ext cx="11362010" cy="4500000"/>
          </a:xfrm>
        </p:spPr>
        <p:txBody>
          <a:bodyPr vert="horz" lIns="91440" tIns="45720" rIns="91440" bIns="45720" rtlCol="0" anchor="ctr">
            <a:normAutofit/>
          </a:bodyPr>
          <a:lstStyle/>
          <a:p>
            <a:r>
              <a:rPr lang="en-US" sz="2000" dirty="0"/>
              <a:t>Prospect Theory (Kahneman &amp; Tversky, 1979):</a:t>
            </a:r>
          </a:p>
          <a:p>
            <a:pPr lvl="1">
              <a:lnSpc>
                <a:spcPct val="90000"/>
              </a:lnSpc>
            </a:pPr>
            <a:r>
              <a:rPr lang="en-US" sz="1800" dirty="0"/>
              <a:t>People evaluate outcomes relative to a reference point (often the purchase price), not in absolute terms.</a:t>
            </a:r>
          </a:p>
          <a:p>
            <a:pPr lvl="1">
              <a:lnSpc>
                <a:spcPct val="90000"/>
              </a:lnSpc>
            </a:pPr>
            <a:r>
              <a:rPr lang="en-US" sz="1800" dirty="0"/>
              <a:t>The pain of a $1 loss is felt roughly 2–2.5× more intensely than the pleasure of a $1 gain (loss aversion).</a:t>
            </a:r>
          </a:p>
          <a:p>
            <a:pPr lvl="1">
              <a:lnSpc>
                <a:spcPct val="90000"/>
              </a:lnSpc>
            </a:pPr>
            <a:r>
              <a:rPr lang="en-US" sz="1800" dirty="0"/>
              <a:t>The value function is concave for gains (risk-averse) but convex for losses (risk-seeking).</a:t>
            </a:r>
            <a:endParaRPr lang="en-US" sz="800" dirty="0"/>
          </a:p>
          <a:p>
            <a:r>
              <a:rPr lang="en-US" sz="2000" dirty="0"/>
              <a:t>Key insight:</a:t>
            </a:r>
          </a:p>
          <a:p>
            <a:pPr lvl="1">
              <a:lnSpc>
                <a:spcPct val="90000"/>
              </a:lnSpc>
            </a:pPr>
            <a:r>
              <a:rPr lang="en-US" sz="1800" dirty="0"/>
              <a:t>Traditional finance assumes investors care about final wealth levels. Prospect theory says they care about changes relative to a reference point.</a:t>
            </a:r>
          </a:p>
          <a:p>
            <a:pPr lvl="1">
              <a:lnSpc>
                <a:spcPct val="90000"/>
              </a:lnSpc>
            </a:pPr>
            <a:r>
              <a:rPr lang="en-US" sz="1800" dirty="0"/>
              <a:t>This means the same outcome can feel like a gain or a loss depending on the starting point – violating the rational investor assumption.</a:t>
            </a:r>
          </a:p>
        </p:txBody>
      </p:sp>
    </p:spTree>
    <p:extLst>
      <p:ext uri="{BB962C8B-B14F-4D97-AF65-F5344CB8AC3E}">
        <p14:creationId xmlns:p14="http://schemas.microsoft.com/office/powerpoint/2010/main" val="11433338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C709-988F-4110-D7C6-7A08A7333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DDB29-3975-9FC4-BFAC-75AF4BE66364}"/>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Prospect Theory: Market Consequences</a:t>
            </a:r>
          </a:p>
        </p:txBody>
      </p:sp>
      <p:sp>
        <p:nvSpPr>
          <p:cNvPr id="4" name="Slide Number Placeholder 3">
            <a:extLst>
              <a:ext uri="{FF2B5EF4-FFF2-40B4-BE49-F238E27FC236}">
                <a16:creationId xmlns:a16="http://schemas.microsoft.com/office/drawing/2014/main" id="{DC37A65A-3D07-463A-849A-8AF117B7A95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34</a:t>
            </a:fld>
            <a:endParaRPr lang="en-US" dirty="0"/>
          </a:p>
        </p:txBody>
      </p:sp>
      <p:sp>
        <p:nvSpPr>
          <p:cNvPr id="10" name="Content Placeholder 2">
            <a:extLst>
              <a:ext uri="{FF2B5EF4-FFF2-40B4-BE49-F238E27FC236}">
                <a16:creationId xmlns:a16="http://schemas.microsoft.com/office/drawing/2014/main" id="{DA4E39DB-B7AF-9B44-C2C1-C761FBF686B6}"/>
              </a:ext>
            </a:extLst>
          </p:cNvPr>
          <p:cNvSpPr>
            <a:spLocks noGrp="1"/>
          </p:cNvSpPr>
          <p:nvPr>
            <p:ph sz="half" idx="1"/>
          </p:nvPr>
        </p:nvSpPr>
        <p:spPr>
          <a:xfrm>
            <a:off x="344184" y="1900000"/>
            <a:ext cx="11362010" cy="4500000"/>
          </a:xfrm>
        </p:spPr>
        <p:txBody>
          <a:bodyPr vert="horz" lIns="91440" tIns="45720" rIns="91440" bIns="45720" rtlCol="0" anchor="ctr">
            <a:normAutofit fontScale="92500"/>
          </a:bodyPr>
          <a:lstStyle/>
          <a:p>
            <a:r>
              <a:rPr lang="en-US" sz="2000" dirty="0"/>
              <a:t>Disposition effect:</a:t>
            </a:r>
          </a:p>
          <a:p>
            <a:pPr lvl="1">
              <a:lnSpc>
                <a:spcPct val="90000"/>
              </a:lnSpc>
            </a:pPr>
            <a:r>
              <a:rPr lang="en-US" sz="1800" dirty="0"/>
              <a:t>Investors tend to sell winners too early (locking in gains) and hold losers too long (avoiding the pain of realizing a loss).</a:t>
            </a:r>
          </a:p>
          <a:p>
            <a:pPr lvl="1">
              <a:lnSpc>
                <a:spcPct val="90000"/>
              </a:lnSpc>
            </a:pPr>
            <a:r>
              <a:rPr lang="en-US" sz="1800" dirty="0"/>
              <a:t>This is irrational: tax considerations alone suggest doing the opposite (sell losers for tax-loss harvesting).</a:t>
            </a:r>
            <a:endParaRPr lang="en-US" sz="800" dirty="0"/>
          </a:p>
          <a:p>
            <a:r>
              <a:rPr lang="en-US" sz="2000" dirty="0"/>
              <a:t>Risk-seeking in losses:</a:t>
            </a:r>
          </a:p>
          <a:p>
            <a:pPr lvl="1">
              <a:lnSpc>
                <a:spcPct val="90000"/>
              </a:lnSpc>
            </a:pPr>
            <a:r>
              <a:rPr lang="en-US" sz="1800" dirty="0"/>
              <a:t>When facing losses, investors become more willing to gamble, doubling down on losing positions rather than cutting losses.</a:t>
            </a:r>
            <a:endParaRPr lang="en-US" sz="800" dirty="0"/>
          </a:p>
          <a:p>
            <a:r>
              <a:rPr lang="en-US" sz="2000" dirty="0"/>
              <a:t>Myopic loss aversion:</a:t>
            </a:r>
          </a:p>
          <a:p>
            <a:pPr lvl="1">
              <a:lnSpc>
                <a:spcPct val="90000"/>
              </a:lnSpc>
            </a:pPr>
            <a:r>
              <a:rPr lang="en-US" sz="1800" dirty="0"/>
              <a:t>Investors who check their portfolio frequently feel more pain (since short-term losses are common) and may demand a higher equity premium as compensation.</a:t>
            </a:r>
            <a:endParaRPr lang="en-US" sz="800" dirty="0"/>
          </a:p>
          <a:p>
            <a:r>
              <a:rPr lang="en-US" sz="2000" dirty="0"/>
              <a:t>The equity premium puzzle:</a:t>
            </a:r>
          </a:p>
          <a:p>
            <a:pPr lvl="1">
              <a:lnSpc>
                <a:spcPct val="90000"/>
              </a:lnSpc>
            </a:pPr>
            <a:r>
              <a:rPr lang="en-US" sz="1800" dirty="0"/>
              <a:t>Historically, stocks have returned ~7% more than T-bills per year – far more than standard models predict.</a:t>
            </a:r>
          </a:p>
          <a:p>
            <a:pPr lvl="1">
              <a:lnSpc>
                <a:spcPct val="90000"/>
              </a:lnSpc>
            </a:pPr>
            <a:r>
              <a:rPr lang="en-US" sz="1800" dirty="0"/>
              <a:t>Prospect theory with loss aversion may help explain why investors demand such a large premium for bearing equity risk.</a:t>
            </a:r>
          </a:p>
        </p:txBody>
      </p:sp>
    </p:spTree>
    <p:extLst>
      <p:ext uri="{BB962C8B-B14F-4D97-AF65-F5344CB8AC3E}">
        <p14:creationId xmlns:p14="http://schemas.microsoft.com/office/powerpoint/2010/main" val="11433338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C709-988F-4110-D7C6-7A08A7333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DDB29-3975-9FC4-BFAC-75AF4BE66364}"/>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Cognitive Biases: Overconfidence and Representativeness</a:t>
            </a:r>
          </a:p>
        </p:txBody>
      </p:sp>
      <p:sp>
        <p:nvSpPr>
          <p:cNvPr id="4" name="Slide Number Placeholder 3">
            <a:extLst>
              <a:ext uri="{FF2B5EF4-FFF2-40B4-BE49-F238E27FC236}">
                <a16:creationId xmlns:a16="http://schemas.microsoft.com/office/drawing/2014/main" id="{DC37A65A-3D07-463A-849A-8AF117B7A95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35</a:t>
            </a:fld>
            <a:endParaRPr lang="en-US" dirty="0"/>
          </a:p>
        </p:txBody>
      </p:sp>
      <p:sp>
        <p:nvSpPr>
          <p:cNvPr id="10" name="Content Placeholder 2">
            <a:extLst>
              <a:ext uri="{FF2B5EF4-FFF2-40B4-BE49-F238E27FC236}">
                <a16:creationId xmlns:a16="http://schemas.microsoft.com/office/drawing/2014/main" id="{DA4E39DB-B7AF-9B44-C2C1-C761FBF686B6}"/>
              </a:ext>
            </a:extLst>
          </p:cNvPr>
          <p:cNvSpPr>
            <a:spLocks noGrp="1"/>
          </p:cNvSpPr>
          <p:nvPr>
            <p:ph sz="half" idx="1"/>
          </p:nvPr>
        </p:nvSpPr>
        <p:spPr>
          <a:xfrm>
            <a:off x="344184" y="1900000"/>
            <a:ext cx="11362010" cy="4500000"/>
          </a:xfrm>
        </p:spPr>
        <p:txBody>
          <a:bodyPr vert="horz" lIns="91440" tIns="45720" rIns="91440" bIns="45720" rtlCol="0" anchor="ctr">
            <a:normAutofit/>
          </a:bodyPr>
          <a:lstStyle/>
          <a:p>
            <a:r>
              <a:rPr lang="en-US" sz="2000" dirty="0"/>
              <a:t>Overconfidence:</a:t>
            </a:r>
          </a:p>
          <a:p>
            <a:pPr lvl="1">
              <a:lnSpc>
                <a:spcPct val="90000"/>
              </a:lnSpc>
            </a:pPr>
            <a:r>
              <a:rPr lang="en-US" sz="1800" dirty="0"/>
              <a:t>Investors overestimate the precision of their forecasts and their ability to pick stocks.</a:t>
            </a:r>
          </a:p>
          <a:p>
            <a:pPr lvl="1">
              <a:lnSpc>
                <a:spcPct val="90000"/>
              </a:lnSpc>
            </a:pPr>
            <a:r>
              <a:rPr lang="en-US" sz="1800" dirty="0"/>
              <a:t>Studies show that individual investors who trade most frequently earn the lowest net returns (Barber &amp; Odean, 2000).</a:t>
            </a:r>
          </a:p>
          <a:p>
            <a:pPr lvl="1">
              <a:lnSpc>
                <a:spcPct val="90000"/>
              </a:lnSpc>
            </a:pPr>
            <a:r>
              <a:rPr lang="en-US" sz="1800" dirty="0"/>
              <a:t>Excessive trading reduces returns due to transaction costs, bid-ask spreads, and tax consequences.</a:t>
            </a:r>
            <a:endParaRPr lang="en-US" sz="800" dirty="0"/>
          </a:p>
          <a:p>
            <a:r>
              <a:rPr lang="en-US" sz="2000" dirty="0"/>
              <a:t>Representativeness (base rate neglect):</a:t>
            </a:r>
          </a:p>
          <a:p>
            <a:pPr lvl="1">
              <a:lnSpc>
                <a:spcPct val="90000"/>
              </a:lnSpc>
            </a:pPr>
            <a:r>
              <a:rPr lang="en-US" sz="1800" dirty="0"/>
              <a:t>Investors give too much weight to recent patterns and too little to long-run base rates.</a:t>
            </a:r>
          </a:p>
          <a:p>
            <a:pPr lvl="1">
              <a:lnSpc>
                <a:spcPct val="90000"/>
              </a:lnSpc>
            </a:pPr>
            <a:r>
              <a:rPr lang="en-US" sz="1800" dirty="0"/>
              <a:t>Leads to extrapolation bias: assuming recent trends (good or bad) will continue indefinitely.</a:t>
            </a:r>
          </a:p>
          <a:p>
            <a:pPr lvl="1">
              <a:lnSpc>
                <a:spcPct val="90000"/>
              </a:lnSpc>
            </a:pPr>
            <a:r>
              <a:rPr lang="en-US" sz="1800" dirty="0"/>
              <a:t>Example: After a bull market, investors expect continued growth; after a crash, they expect further declines.</a:t>
            </a:r>
          </a:p>
          <a:p>
            <a:pPr lvl="1">
              <a:lnSpc>
                <a:spcPct val="90000"/>
              </a:lnSpc>
            </a:pPr>
            <a:r>
              <a:rPr lang="en-US" sz="1800" dirty="0"/>
              <a:t>This helps explain momentum in the short term and overreaction in the long run.</a:t>
            </a:r>
          </a:p>
          <a:p>
            <a:pPr lvl="1">
              <a:lnSpc>
                <a:spcPct val="90000"/>
              </a:lnSpc>
            </a:pPr>
            <a:r>
              <a:rPr lang="en-US" sz="1800" dirty="0"/>
              <a:t>See: Khoo et al. (2025) (working paper)</a:t>
            </a:r>
          </a:p>
        </p:txBody>
      </p:sp>
    </p:spTree>
    <p:extLst>
      <p:ext uri="{BB962C8B-B14F-4D97-AF65-F5344CB8AC3E}">
        <p14:creationId xmlns:p14="http://schemas.microsoft.com/office/powerpoint/2010/main" val="11433338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BAE7BA1-5E0A-708A-3DC9-0E7AB0833FA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4" name="Rectangle 13">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6" name="Rectangle 15">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8" name="Rectangle 17">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useBgFill="1">
        <p:nvSpPr>
          <p:cNvPr id="20" name="Rectangle 19">
            <a:extLst>
              <a:ext uri="{FF2B5EF4-FFF2-40B4-BE49-F238E27FC236}">
                <a16:creationId xmlns:a16="http://schemas.microsoft.com/office/drawing/2014/main" id="{BF3D65BA-1C65-40FB-92EF-83951BDC1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2064358-53D0-A776-0B4A-4FD8DCAC8A96}"/>
              </a:ext>
            </a:extLst>
          </p:cNvPr>
          <p:cNvPicPr>
            <a:picLocks noChangeAspect="1"/>
          </p:cNvPicPr>
          <p:nvPr/>
        </p:nvPicPr>
        <p:blipFill>
          <a:blip r:embed="rId2"/>
          <a:stretch>
            <a:fillRect/>
          </a:stretch>
        </p:blipFill>
        <p:spPr>
          <a:xfrm>
            <a:off x="1615608" y="1047665"/>
            <a:ext cx="5146175" cy="5030386"/>
          </a:xfrm>
          <a:prstGeom prst="rect">
            <a:avLst/>
          </a:prstGeom>
        </p:spPr>
      </p:pic>
      <p:sp>
        <p:nvSpPr>
          <p:cNvPr id="22" name="Rectangle 21">
            <a:extLst>
              <a:ext uri="{FF2B5EF4-FFF2-40B4-BE49-F238E27FC236}">
                <a16:creationId xmlns:a16="http://schemas.microsoft.com/office/drawing/2014/main" id="{ADF52CCA-FCDD-49A0-BFFC-3BD41F1B8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2C6AA901-4B30-90C8-C868-68B21CC01A31}"/>
              </a:ext>
            </a:extLst>
          </p:cNvPr>
          <p:cNvSpPr>
            <a:spLocks noGrp="1"/>
          </p:cNvSpPr>
          <p:nvPr>
            <p:ph type="title"/>
          </p:nvPr>
        </p:nvSpPr>
        <p:spPr>
          <a:xfrm>
            <a:off x="8296275" y="1419225"/>
            <a:ext cx="3081576" cy="2085869"/>
          </a:xfrm>
        </p:spPr>
        <p:txBody>
          <a:bodyPr vert="horz" lIns="91440" tIns="45720" rIns="91440" bIns="45720" rtlCol="0" anchor="b">
            <a:normAutofit/>
          </a:bodyPr>
          <a:lstStyle/>
          <a:p>
            <a:pPr>
              <a:lnSpc>
                <a:spcPct val="90000"/>
              </a:lnSpc>
            </a:pPr>
            <a:r>
              <a:rPr lang="en-US" sz="2300">
                <a:solidFill>
                  <a:srgbClr val="FFFFFF"/>
                </a:solidFill>
              </a:rPr>
              <a:t>Cognitive Biases: Overconfidence and Representativeness</a:t>
            </a:r>
          </a:p>
        </p:txBody>
      </p:sp>
      <p:sp>
        <p:nvSpPr>
          <p:cNvPr id="4" name="Slide Number Placeholder 3">
            <a:extLst>
              <a:ext uri="{FF2B5EF4-FFF2-40B4-BE49-F238E27FC236}">
                <a16:creationId xmlns:a16="http://schemas.microsoft.com/office/drawing/2014/main" id="{99E1C684-5737-5999-75E2-D784A9963CC9}"/>
              </a:ext>
            </a:extLst>
          </p:cNvPr>
          <p:cNvSpPr>
            <a:spLocks noGrp="1"/>
          </p:cNvSpPr>
          <p:nvPr>
            <p:ph type="sldNum" sz="quarter" idx="12"/>
          </p:nvPr>
        </p:nvSpPr>
        <p:spPr>
          <a:xfrm>
            <a:off x="10558300" y="6400800"/>
            <a:ext cx="1016440" cy="365125"/>
          </a:xfrm>
        </p:spPr>
        <p:txBody>
          <a:bodyPr vert="horz" lIns="91440" tIns="45720" rIns="91440" bIns="45720" rtlCol="0" anchor="ctr">
            <a:normAutofit/>
          </a:bodyPr>
          <a:lstStyle/>
          <a:p>
            <a:pPr defTabSz="914400">
              <a:spcAft>
                <a:spcPts val="600"/>
              </a:spcAft>
            </a:pPr>
            <a:fld id="{7128DA7F-F6FE-453F-B8BB-1900E7257DA6}" type="slidenum">
              <a:rPr lang="en-US" smtClean="0">
                <a:solidFill>
                  <a:schemeClr val="accent1">
                    <a:lumMod val="75000"/>
                    <a:lumOff val="25000"/>
                  </a:schemeClr>
                </a:solidFill>
              </a:rPr>
              <a:pPr defTabSz="914400">
                <a:spcAft>
                  <a:spcPts val="600"/>
                </a:spcAft>
              </a:pPr>
              <a:t>36</a:t>
            </a:fld>
            <a:endParaRPr lang="en-US">
              <a:solidFill>
                <a:schemeClr val="accent1">
                  <a:lumMod val="75000"/>
                  <a:lumOff val="25000"/>
                </a:schemeClr>
              </a:solidFill>
            </a:endParaRPr>
          </a:p>
        </p:txBody>
      </p:sp>
    </p:spTree>
    <p:extLst>
      <p:ext uri="{BB962C8B-B14F-4D97-AF65-F5344CB8AC3E}">
        <p14:creationId xmlns:p14="http://schemas.microsoft.com/office/powerpoint/2010/main" val="15168783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F0D6B-BD93-1FE7-5826-8F627EB6DF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CC2710-CAA3-00DC-3B17-D1F2078EE78C}"/>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Cognitive Biases: Overconfidence and Representativeness</a:t>
            </a:r>
          </a:p>
        </p:txBody>
      </p:sp>
      <p:sp>
        <p:nvSpPr>
          <p:cNvPr id="4" name="Slide Number Placeholder 3">
            <a:extLst>
              <a:ext uri="{FF2B5EF4-FFF2-40B4-BE49-F238E27FC236}">
                <a16:creationId xmlns:a16="http://schemas.microsoft.com/office/drawing/2014/main" id="{97E59C7F-FD14-44E9-B26F-CB6CD7C8EB9D}"/>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37</a:t>
            </a:fld>
            <a:endParaRPr lang="en-US" dirty="0"/>
          </a:p>
        </p:txBody>
      </p:sp>
      <p:pic>
        <p:nvPicPr>
          <p:cNvPr id="7" name="Picture 6">
            <a:extLst>
              <a:ext uri="{FF2B5EF4-FFF2-40B4-BE49-F238E27FC236}">
                <a16:creationId xmlns:a16="http://schemas.microsoft.com/office/drawing/2014/main" id="{D3B14DE7-294D-8F15-4B07-3F839ACCF23C}"/>
              </a:ext>
            </a:extLst>
          </p:cNvPr>
          <p:cNvPicPr>
            <a:picLocks noChangeAspect="1"/>
          </p:cNvPicPr>
          <p:nvPr/>
        </p:nvPicPr>
        <p:blipFill>
          <a:blip r:embed="rId2"/>
          <a:stretch>
            <a:fillRect/>
          </a:stretch>
        </p:blipFill>
        <p:spPr>
          <a:xfrm>
            <a:off x="2428257" y="1891569"/>
            <a:ext cx="6833896" cy="4874356"/>
          </a:xfrm>
          <a:prstGeom prst="rect">
            <a:avLst/>
          </a:prstGeom>
        </p:spPr>
      </p:pic>
    </p:spTree>
    <p:extLst>
      <p:ext uri="{BB962C8B-B14F-4D97-AF65-F5344CB8AC3E}">
        <p14:creationId xmlns:p14="http://schemas.microsoft.com/office/powerpoint/2010/main" val="40129468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5B67455-21EA-0501-F947-00455E7D2EF8}"/>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2" name="Rectangle 11">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4" name="Rectangle 13">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6" name="Rectangle 15">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useBgFill="1">
        <p:nvSpPr>
          <p:cNvPr id="18" name="Rectangle 17">
            <a:extLst>
              <a:ext uri="{FF2B5EF4-FFF2-40B4-BE49-F238E27FC236}">
                <a16:creationId xmlns:a16="http://schemas.microsoft.com/office/drawing/2014/main" id="{0883F11E-ECB3-4046-A121-A45C6FF631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5841995-C8EC-00F6-ED3F-063DA445914D}"/>
              </a:ext>
            </a:extLst>
          </p:cNvPr>
          <p:cNvPicPr>
            <a:picLocks noChangeAspect="1"/>
          </p:cNvPicPr>
          <p:nvPr/>
        </p:nvPicPr>
        <p:blipFill>
          <a:blip r:embed="rId2"/>
          <a:stretch>
            <a:fillRect/>
          </a:stretch>
        </p:blipFill>
        <p:spPr>
          <a:xfrm>
            <a:off x="1065851" y="531550"/>
            <a:ext cx="4856915" cy="6328229"/>
          </a:xfrm>
          <a:prstGeom prst="rect">
            <a:avLst/>
          </a:prstGeom>
        </p:spPr>
      </p:pic>
      <p:sp>
        <p:nvSpPr>
          <p:cNvPr id="20" name="Rectangle 19">
            <a:extLst>
              <a:ext uri="{FF2B5EF4-FFF2-40B4-BE49-F238E27FC236}">
                <a16:creationId xmlns:a16="http://schemas.microsoft.com/office/drawing/2014/main" id="{7B28B346-1639-4F05-9EBC-808A9DC665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723899"/>
            <a:ext cx="5009388"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F4443356-152F-5143-8AA8-B63216C09ED2}"/>
              </a:ext>
            </a:extLst>
          </p:cNvPr>
          <p:cNvSpPr>
            <a:spLocks noGrp="1"/>
          </p:cNvSpPr>
          <p:nvPr>
            <p:ph type="title"/>
          </p:nvPr>
        </p:nvSpPr>
        <p:spPr>
          <a:xfrm>
            <a:off x="7261934" y="1419225"/>
            <a:ext cx="4115917" cy="2085869"/>
          </a:xfrm>
        </p:spPr>
        <p:txBody>
          <a:bodyPr vert="horz" lIns="91440" tIns="45720" rIns="91440" bIns="45720" rtlCol="0" anchor="b">
            <a:normAutofit/>
          </a:bodyPr>
          <a:lstStyle/>
          <a:p>
            <a:pPr>
              <a:lnSpc>
                <a:spcPct val="90000"/>
              </a:lnSpc>
            </a:pPr>
            <a:r>
              <a:rPr lang="en-US" sz="3100">
                <a:solidFill>
                  <a:srgbClr val="FFFFFF"/>
                </a:solidFill>
              </a:rPr>
              <a:t>Cognitive Biases: Overconfidence and Representativeness</a:t>
            </a:r>
          </a:p>
        </p:txBody>
      </p:sp>
      <p:sp>
        <p:nvSpPr>
          <p:cNvPr id="22" name="Rectangle 21">
            <a:extLst>
              <a:ext uri="{FF2B5EF4-FFF2-40B4-BE49-F238E27FC236}">
                <a16:creationId xmlns:a16="http://schemas.microsoft.com/office/drawing/2014/main" id="{5CF77191-9839-40D9-B04E-85DF01BB02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052796"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4" name="Rectangle 23">
            <a:extLst>
              <a:ext uri="{FF2B5EF4-FFF2-40B4-BE49-F238E27FC236}">
                <a16:creationId xmlns:a16="http://schemas.microsoft.com/office/drawing/2014/main" id="{BF007B11-F4C3-4A9E-AAA8-D52C8C1AD9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1306" y="457200"/>
            <a:ext cx="3052798"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6" name="Rectangle 25">
            <a:extLst>
              <a:ext uri="{FF2B5EF4-FFF2-40B4-BE49-F238E27FC236}">
                <a16:creationId xmlns:a16="http://schemas.microsoft.com/office/drawing/2014/main" id="{871D0F6C-C993-4E97-A103-9448E35FE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453643"/>
            <a:ext cx="5009388"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4" name="Slide Number Placeholder 3">
            <a:extLst>
              <a:ext uri="{FF2B5EF4-FFF2-40B4-BE49-F238E27FC236}">
                <a16:creationId xmlns:a16="http://schemas.microsoft.com/office/drawing/2014/main" id="{756C41FC-8AA3-C501-8024-C90DE92FF7F1}"/>
              </a:ext>
            </a:extLst>
          </p:cNvPr>
          <p:cNvSpPr>
            <a:spLocks noGrp="1"/>
          </p:cNvSpPr>
          <p:nvPr>
            <p:ph type="sldNum" sz="quarter" idx="12"/>
          </p:nvPr>
        </p:nvSpPr>
        <p:spPr>
          <a:xfrm>
            <a:off x="10558300" y="6400800"/>
            <a:ext cx="1016440" cy="365125"/>
          </a:xfrm>
        </p:spPr>
        <p:txBody>
          <a:bodyPr vert="horz" lIns="91440" tIns="45720" rIns="91440" bIns="45720" rtlCol="0" anchor="ctr">
            <a:normAutofit/>
          </a:bodyPr>
          <a:lstStyle/>
          <a:p>
            <a:pPr defTabSz="914400">
              <a:spcAft>
                <a:spcPts val="600"/>
              </a:spcAft>
            </a:pPr>
            <a:fld id="{7128DA7F-F6FE-453F-B8BB-1900E7257DA6}" type="slidenum">
              <a:rPr lang="en-US" smtClean="0">
                <a:solidFill>
                  <a:schemeClr val="accent1">
                    <a:lumMod val="75000"/>
                    <a:lumOff val="25000"/>
                  </a:schemeClr>
                </a:solidFill>
              </a:rPr>
              <a:pPr defTabSz="914400">
                <a:spcAft>
                  <a:spcPts val="600"/>
                </a:spcAft>
              </a:pPr>
              <a:t>38</a:t>
            </a:fld>
            <a:endParaRPr lang="en-US">
              <a:solidFill>
                <a:schemeClr val="accent1">
                  <a:lumMod val="75000"/>
                  <a:lumOff val="25000"/>
                </a:schemeClr>
              </a:solidFill>
            </a:endParaRPr>
          </a:p>
        </p:txBody>
      </p:sp>
    </p:spTree>
    <p:extLst>
      <p:ext uri="{BB962C8B-B14F-4D97-AF65-F5344CB8AC3E}">
        <p14:creationId xmlns:p14="http://schemas.microsoft.com/office/powerpoint/2010/main" val="4751607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C709-988F-4110-D7C6-7A08A7333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DDB29-3975-9FC4-BFAC-75AF4BE66364}"/>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Cognitive Biases: Conservatism and Confirmation Bias</a:t>
            </a:r>
          </a:p>
        </p:txBody>
      </p:sp>
      <p:sp>
        <p:nvSpPr>
          <p:cNvPr id="4" name="Slide Number Placeholder 3">
            <a:extLst>
              <a:ext uri="{FF2B5EF4-FFF2-40B4-BE49-F238E27FC236}">
                <a16:creationId xmlns:a16="http://schemas.microsoft.com/office/drawing/2014/main" id="{DC37A65A-3D07-463A-849A-8AF117B7A95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39</a:t>
            </a:fld>
            <a:endParaRPr lang="en-US" dirty="0"/>
          </a:p>
        </p:txBody>
      </p:sp>
      <p:sp>
        <p:nvSpPr>
          <p:cNvPr id="10" name="Content Placeholder 2">
            <a:extLst>
              <a:ext uri="{FF2B5EF4-FFF2-40B4-BE49-F238E27FC236}">
                <a16:creationId xmlns:a16="http://schemas.microsoft.com/office/drawing/2014/main" id="{DA4E39DB-B7AF-9B44-C2C1-C761FBF686B6}"/>
              </a:ext>
            </a:extLst>
          </p:cNvPr>
          <p:cNvSpPr>
            <a:spLocks noGrp="1"/>
          </p:cNvSpPr>
          <p:nvPr>
            <p:ph sz="half" idx="1"/>
          </p:nvPr>
        </p:nvSpPr>
        <p:spPr>
          <a:xfrm>
            <a:off x="344184" y="1900000"/>
            <a:ext cx="11362010" cy="4500000"/>
          </a:xfrm>
        </p:spPr>
        <p:txBody>
          <a:bodyPr vert="horz" lIns="91440" tIns="45720" rIns="91440" bIns="45720" rtlCol="0" anchor="ctr">
            <a:normAutofit/>
          </a:bodyPr>
          <a:lstStyle/>
          <a:p>
            <a:r>
              <a:rPr lang="en-US" sz="2000" dirty="0"/>
              <a:t>Conservatism (underreaction):</a:t>
            </a:r>
          </a:p>
          <a:p>
            <a:pPr lvl="1">
              <a:lnSpc>
                <a:spcPct val="90000"/>
              </a:lnSpc>
            </a:pPr>
            <a:r>
              <a:rPr lang="en-US" sz="1800" dirty="0"/>
              <a:t>Investors are slow to update their beliefs when new evidence arrives.</a:t>
            </a:r>
          </a:p>
          <a:p>
            <a:pPr lvl="1">
              <a:lnSpc>
                <a:spcPct val="90000"/>
              </a:lnSpc>
            </a:pPr>
            <a:r>
              <a:rPr lang="en-US" sz="1800" dirty="0"/>
              <a:t>They anchor on prior expectations and adjust insufficiently to new data.</a:t>
            </a:r>
          </a:p>
          <a:p>
            <a:pPr lvl="1">
              <a:lnSpc>
                <a:spcPct val="90000"/>
              </a:lnSpc>
            </a:pPr>
            <a:r>
              <a:rPr lang="en-US" sz="1800" dirty="0"/>
              <a:t>Helps explain post-earnings-announcement drift: prices continue drifting in the direction of the earnings surprise for weeks after the announcement.</a:t>
            </a:r>
            <a:endParaRPr lang="en-US" sz="800" dirty="0"/>
          </a:p>
          <a:p>
            <a:r>
              <a:rPr lang="en-US" sz="2000" dirty="0"/>
              <a:t>Confirmation bias:</a:t>
            </a:r>
          </a:p>
          <a:p>
            <a:pPr lvl="1">
              <a:lnSpc>
                <a:spcPct val="90000"/>
              </a:lnSpc>
            </a:pPr>
            <a:r>
              <a:rPr lang="en-US" sz="1800" dirty="0"/>
              <a:t>Investors seek information that confirms existing beliefs and ignore or discount contradictory evidence.</a:t>
            </a:r>
          </a:p>
          <a:p>
            <a:pPr lvl="1">
              <a:lnSpc>
                <a:spcPct val="90000"/>
              </a:lnSpc>
            </a:pPr>
            <a:r>
              <a:rPr lang="en-US" sz="1800" dirty="0"/>
              <a:t>A bullish investor reads positive news about a stock while dismissing warning signs.</a:t>
            </a:r>
            <a:endParaRPr lang="en-US" sz="800" dirty="0"/>
          </a:p>
          <a:p>
            <a:r>
              <a:rPr lang="en-US" sz="2000" dirty="0"/>
              <a:t>Combined effect:</a:t>
            </a:r>
          </a:p>
          <a:p>
            <a:pPr lvl="1">
              <a:lnSpc>
                <a:spcPct val="90000"/>
              </a:lnSpc>
            </a:pPr>
            <a:r>
              <a:rPr lang="en-US" sz="1800" dirty="0"/>
              <a:t>These biases can cause systematic mispricing: slow incorporation of information (conservatism) followed by eventual overreaction (representativeness), creating predictable return patterns.</a:t>
            </a:r>
          </a:p>
        </p:txBody>
      </p:sp>
    </p:spTree>
    <p:extLst>
      <p:ext uri="{BB962C8B-B14F-4D97-AF65-F5344CB8AC3E}">
        <p14:creationId xmlns:p14="http://schemas.microsoft.com/office/powerpoint/2010/main" val="1143333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C709-988F-4110-D7C6-7A08A7333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DDB29-3975-9FC4-BFAC-75AF4BE66364}"/>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NPV of Financing in Efficient Markets</a:t>
            </a:r>
          </a:p>
        </p:txBody>
      </p:sp>
      <p:sp>
        <p:nvSpPr>
          <p:cNvPr id="4" name="Slide Number Placeholder 3">
            <a:extLst>
              <a:ext uri="{FF2B5EF4-FFF2-40B4-BE49-F238E27FC236}">
                <a16:creationId xmlns:a16="http://schemas.microsoft.com/office/drawing/2014/main" id="{DC37A65A-3D07-463A-849A-8AF117B7A95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4</a:t>
            </a:fld>
            <a:endParaRPr lang="en-US" dirty="0"/>
          </a:p>
        </p:txBody>
      </p:sp>
      <p:sp>
        <p:nvSpPr>
          <p:cNvPr id="10" name="Content Placeholder 2">
            <a:extLst>
              <a:ext uri="{FF2B5EF4-FFF2-40B4-BE49-F238E27FC236}">
                <a16:creationId xmlns:a16="http://schemas.microsoft.com/office/drawing/2014/main" id="{DA4E39DB-B7AF-9B44-C2C1-C761FBF686B6}"/>
              </a:ext>
            </a:extLst>
          </p:cNvPr>
          <p:cNvSpPr>
            <a:spLocks noGrp="1"/>
          </p:cNvSpPr>
          <p:nvPr>
            <p:ph sz="half" idx="1"/>
          </p:nvPr>
        </p:nvSpPr>
        <p:spPr>
          <a:xfrm>
            <a:off x="344184" y="1900000"/>
            <a:ext cx="11362010" cy="4500000"/>
          </a:xfrm>
        </p:spPr>
        <p:txBody>
          <a:bodyPr vert="horz" lIns="91440" tIns="45720" rIns="91440" bIns="45720" rtlCol="0" anchor="ctr">
            <a:normAutofit/>
          </a:bodyPr>
          <a:lstStyle/>
          <a:p>
            <a:r>
              <a:rPr lang="en-US" sz="2000" dirty="0"/>
              <a:t>Consider GENZ Corp. issuing a 5-year bond:</a:t>
            </a:r>
          </a:p>
          <a:p>
            <a:pPr lvl="1">
              <a:lnSpc>
                <a:spcPct val="90000"/>
              </a:lnSpc>
            </a:pPr>
            <a:r>
              <a:rPr lang="en-US" sz="1800" dirty="0"/>
              <a:t>Face value = $100, Coupon rate = 10% (annual), Market interest rate = 10%.</a:t>
            </a:r>
            <a:endParaRPr lang="en-US" sz="800" dirty="0"/>
          </a:p>
          <a:p>
            <a:r>
              <a:rPr lang="en-US" sz="2000" dirty="0"/>
              <a:t>PV of bond cash flows to GENZ:</a:t>
            </a:r>
          </a:p>
          <a:p>
            <a:pPr lvl="1">
              <a:lnSpc>
                <a:spcPct val="90000"/>
              </a:lnSpc>
            </a:pPr>
            <a:r>
              <a:rPr lang="en-US" sz="1800" dirty="0"/>
              <a:t>NPV = Amount raised – PV(obligation)</a:t>
            </a:r>
          </a:p>
          <a:p>
            <a:pPr lvl="1">
              <a:lnSpc>
                <a:spcPct val="90000"/>
              </a:lnSpc>
            </a:pPr>
            <a:r>
              <a:rPr lang="en-US" sz="1800" dirty="0"/>
              <a:t>NPV = +$100 – PV(5 annual coupons of $10 + $100 par)</a:t>
            </a:r>
          </a:p>
          <a:p>
            <a:pPr lvl="1">
              <a:lnSpc>
                <a:spcPct val="90000"/>
              </a:lnSpc>
            </a:pPr>
            <a:r>
              <a:rPr lang="en-US" sz="1800" dirty="0"/>
              <a:t>NPV = +$100 – $100 = $0</a:t>
            </a:r>
            <a:endParaRPr lang="en-US" sz="800" dirty="0"/>
          </a:p>
          <a:p>
            <a:r>
              <a:rPr lang="en-US" sz="2000" dirty="0"/>
              <a:t>Why zero? In an efficient market, the bond is fairly priced. </a:t>
            </a:r>
            <a:r>
              <a:rPr lang="en-US" sz="2000" b="1" dirty="0"/>
              <a:t>The PV of what you promise to pay equals the cash you receive. </a:t>
            </a:r>
            <a:r>
              <a:rPr lang="en-US" sz="2000" dirty="0"/>
              <a:t>The security’s price reflects its true value, so neither side gains or loses from the transaction.</a:t>
            </a:r>
          </a:p>
        </p:txBody>
      </p:sp>
    </p:spTree>
    <p:extLst>
      <p:ext uri="{BB962C8B-B14F-4D97-AF65-F5344CB8AC3E}">
        <p14:creationId xmlns:p14="http://schemas.microsoft.com/office/powerpoint/2010/main" val="11433338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C709-988F-4110-D7C6-7A08A7333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DDB29-3975-9FC4-BFAC-75AF4BE66364}"/>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Investor Sentiment</a:t>
            </a:r>
          </a:p>
        </p:txBody>
      </p:sp>
      <p:sp>
        <p:nvSpPr>
          <p:cNvPr id="4" name="Slide Number Placeholder 3">
            <a:extLst>
              <a:ext uri="{FF2B5EF4-FFF2-40B4-BE49-F238E27FC236}">
                <a16:creationId xmlns:a16="http://schemas.microsoft.com/office/drawing/2014/main" id="{DC37A65A-3D07-463A-849A-8AF117B7A95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40</a:t>
            </a:fld>
            <a:endParaRPr lang="en-US" dirty="0"/>
          </a:p>
        </p:txBody>
      </p:sp>
      <p:sp>
        <p:nvSpPr>
          <p:cNvPr id="10" name="Content Placeholder 2">
            <a:extLst>
              <a:ext uri="{FF2B5EF4-FFF2-40B4-BE49-F238E27FC236}">
                <a16:creationId xmlns:a16="http://schemas.microsoft.com/office/drawing/2014/main" id="{DA4E39DB-B7AF-9B44-C2C1-C761FBF686B6}"/>
              </a:ext>
            </a:extLst>
          </p:cNvPr>
          <p:cNvSpPr>
            <a:spLocks noGrp="1"/>
          </p:cNvSpPr>
          <p:nvPr>
            <p:ph sz="half" idx="1"/>
          </p:nvPr>
        </p:nvSpPr>
        <p:spPr>
          <a:xfrm>
            <a:off x="344184" y="1900000"/>
            <a:ext cx="11362010" cy="4500000"/>
          </a:xfrm>
        </p:spPr>
        <p:txBody>
          <a:bodyPr vert="horz" lIns="91440" tIns="45720" rIns="91440" bIns="45720" rtlCol="0" anchor="ctr">
            <a:normAutofit/>
          </a:bodyPr>
          <a:lstStyle/>
          <a:p>
            <a:r>
              <a:rPr lang="en-US" sz="2000" dirty="0"/>
              <a:t>Market-wide mood swings can push prices away from fundamental values:</a:t>
            </a:r>
          </a:p>
          <a:p>
            <a:pPr lvl="1">
              <a:lnSpc>
                <a:spcPct val="90000"/>
              </a:lnSpc>
            </a:pPr>
            <a:r>
              <a:rPr lang="en-US" sz="1800" dirty="0"/>
              <a:t>Periods of optimism (bubbles): Investors bid up prices beyond justified levels, driven by greed and fear of missing out.</a:t>
            </a:r>
          </a:p>
          <a:p>
            <a:pPr lvl="1">
              <a:lnSpc>
                <a:spcPct val="90000"/>
              </a:lnSpc>
            </a:pPr>
            <a:r>
              <a:rPr lang="en-US" sz="1800" dirty="0"/>
              <a:t>Periods of pessimism (crashes): Prices fall below fundamentals, driven by panic and herd behavior.</a:t>
            </a:r>
            <a:endParaRPr lang="en-US" sz="800" dirty="0"/>
          </a:p>
          <a:p>
            <a:r>
              <a:rPr lang="en-US" sz="2000" dirty="0"/>
              <a:t>Historical examples:</a:t>
            </a:r>
          </a:p>
          <a:p>
            <a:pPr lvl="1">
              <a:lnSpc>
                <a:spcPct val="90000"/>
              </a:lnSpc>
            </a:pPr>
            <a:r>
              <a:rPr lang="en-US" sz="1800" dirty="0"/>
              <a:t>Dot-com bubble (1999–2000): Internet stocks reached extraordinary valuations with little or no revenue. The Nasdaq fell ~78% from peak to trough.</a:t>
            </a:r>
          </a:p>
          <a:p>
            <a:pPr lvl="1">
              <a:lnSpc>
                <a:spcPct val="90000"/>
              </a:lnSpc>
            </a:pPr>
            <a:r>
              <a:rPr lang="en-US" sz="1800" dirty="0"/>
              <a:t>Housing bubble (2004–2007): Mortgage-backed securities were priced as if housing prices could never fall. The subsequent crash triggered the Global Financial Crisis.</a:t>
            </a:r>
            <a:endParaRPr lang="en-US" sz="800" dirty="0"/>
          </a:p>
          <a:p>
            <a:r>
              <a:rPr lang="en-US" sz="2000" dirty="0"/>
              <a:t>Sentiment is difficult to measure but proxies include:</a:t>
            </a:r>
          </a:p>
          <a:p>
            <a:pPr lvl="1">
              <a:lnSpc>
                <a:spcPct val="90000"/>
              </a:lnSpc>
            </a:pPr>
            <a:r>
              <a:rPr lang="en-US" sz="1800" dirty="0"/>
              <a:t>Investor surveys, mutual fund flows, IPO volume, and the VIX (volatility index).</a:t>
            </a:r>
          </a:p>
        </p:txBody>
      </p:sp>
    </p:spTree>
    <p:extLst>
      <p:ext uri="{BB962C8B-B14F-4D97-AF65-F5344CB8AC3E}">
        <p14:creationId xmlns:p14="http://schemas.microsoft.com/office/powerpoint/2010/main" val="11433338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C709-988F-4110-D7C6-7A08A7333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DDB29-3975-9FC4-BFAC-75AF4BE66364}"/>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Data Mining and False Patterns</a:t>
            </a:r>
          </a:p>
        </p:txBody>
      </p:sp>
      <p:sp>
        <p:nvSpPr>
          <p:cNvPr id="4" name="Slide Number Placeholder 3">
            <a:extLst>
              <a:ext uri="{FF2B5EF4-FFF2-40B4-BE49-F238E27FC236}">
                <a16:creationId xmlns:a16="http://schemas.microsoft.com/office/drawing/2014/main" id="{DC37A65A-3D07-463A-849A-8AF117B7A95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41</a:t>
            </a:fld>
            <a:endParaRPr lang="en-US" dirty="0"/>
          </a:p>
        </p:txBody>
      </p:sp>
      <p:sp>
        <p:nvSpPr>
          <p:cNvPr id="10" name="Content Placeholder 2">
            <a:extLst>
              <a:ext uri="{FF2B5EF4-FFF2-40B4-BE49-F238E27FC236}">
                <a16:creationId xmlns:a16="http://schemas.microsoft.com/office/drawing/2014/main" id="{DA4E39DB-B7AF-9B44-C2C1-C761FBF686B6}"/>
              </a:ext>
            </a:extLst>
          </p:cNvPr>
          <p:cNvSpPr>
            <a:spLocks noGrp="1"/>
          </p:cNvSpPr>
          <p:nvPr>
            <p:ph sz="half" idx="1"/>
          </p:nvPr>
        </p:nvSpPr>
        <p:spPr>
          <a:xfrm>
            <a:off x="344184" y="1900000"/>
            <a:ext cx="11362010" cy="4500000"/>
          </a:xfrm>
        </p:spPr>
        <p:txBody>
          <a:bodyPr vert="horz" lIns="91440" tIns="45720" rIns="91440" bIns="45720" rtlCol="0" anchor="ctr">
            <a:normAutofit/>
          </a:bodyPr>
          <a:lstStyle/>
          <a:p>
            <a:r>
              <a:rPr lang="en-US" sz="2000" dirty="0"/>
              <a:t>The data mining problem:</a:t>
            </a:r>
          </a:p>
          <a:p>
            <a:pPr lvl="1">
              <a:lnSpc>
                <a:spcPct val="90000"/>
              </a:lnSpc>
            </a:pPr>
            <a:r>
              <a:rPr lang="en-US" sz="1800" dirty="0"/>
              <a:t>With enough data, you can always find correlations that appear significant but are spurious.</a:t>
            </a:r>
          </a:p>
          <a:p>
            <a:pPr lvl="1">
              <a:lnSpc>
                <a:spcPct val="90000"/>
              </a:lnSpc>
            </a:pPr>
            <a:r>
              <a:rPr lang="en-US" sz="1800" dirty="0"/>
              <a:t>If you test 100 trading strategies, about 5 will appear “statistically significant” at the 5% level purely by chance.</a:t>
            </a:r>
            <a:endParaRPr lang="en-US" sz="800" dirty="0"/>
          </a:p>
          <a:p>
            <a:r>
              <a:rPr lang="en-US" sz="2000" dirty="0"/>
              <a:t>Famous example:</a:t>
            </a:r>
          </a:p>
          <a:p>
            <a:pPr lvl="1">
              <a:lnSpc>
                <a:spcPct val="90000"/>
              </a:lnSpc>
            </a:pPr>
            <a:r>
              <a:rPr lang="en-US" sz="1800" dirty="0"/>
              <a:t>The “Super Bowl Indicator”: stock market performance was correlated with which team won the Super Bowl: This is a coincidence, not a real trading signal.</a:t>
            </a:r>
            <a:endParaRPr lang="en-US" sz="800" dirty="0"/>
          </a:p>
          <a:p>
            <a:r>
              <a:rPr lang="en-US" sz="2000" dirty="0"/>
              <a:t>Challenge for researchers:</a:t>
            </a:r>
          </a:p>
          <a:p>
            <a:pPr lvl="1">
              <a:lnSpc>
                <a:spcPct val="90000"/>
              </a:lnSpc>
            </a:pPr>
            <a:r>
              <a:rPr lang="en-US" sz="1800" dirty="0"/>
              <a:t>Many published “anomalies” may be the result of data mining rather than genuine market inefficiency.</a:t>
            </a:r>
          </a:p>
          <a:p>
            <a:pPr lvl="1">
              <a:lnSpc>
                <a:spcPct val="90000"/>
              </a:lnSpc>
            </a:pPr>
            <a:r>
              <a:rPr lang="en-US" sz="1800" dirty="0"/>
              <a:t>Robustness testing across different markets, time periods, and sample sizes is essential.</a:t>
            </a:r>
          </a:p>
        </p:txBody>
      </p:sp>
    </p:spTree>
    <p:extLst>
      <p:ext uri="{BB962C8B-B14F-4D97-AF65-F5344CB8AC3E}">
        <p14:creationId xmlns:p14="http://schemas.microsoft.com/office/powerpoint/2010/main" val="11433338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C709-988F-4110-D7C6-7A08A7333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DDB29-3975-9FC4-BFAC-75AF4BE66364}"/>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Limits to Arbitrage</a:t>
            </a:r>
          </a:p>
        </p:txBody>
      </p:sp>
      <p:sp>
        <p:nvSpPr>
          <p:cNvPr id="4" name="Slide Number Placeholder 3">
            <a:extLst>
              <a:ext uri="{FF2B5EF4-FFF2-40B4-BE49-F238E27FC236}">
                <a16:creationId xmlns:a16="http://schemas.microsoft.com/office/drawing/2014/main" id="{DC37A65A-3D07-463A-849A-8AF117B7A95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42</a:t>
            </a:fld>
            <a:endParaRPr lang="en-US" dirty="0"/>
          </a:p>
        </p:txBody>
      </p:sp>
      <p:sp>
        <p:nvSpPr>
          <p:cNvPr id="10" name="Content Placeholder 2">
            <a:extLst>
              <a:ext uri="{FF2B5EF4-FFF2-40B4-BE49-F238E27FC236}">
                <a16:creationId xmlns:a16="http://schemas.microsoft.com/office/drawing/2014/main" id="{DA4E39DB-B7AF-9B44-C2C1-C761FBF686B6}"/>
              </a:ext>
            </a:extLst>
          </p:cNvPr>
          <p:cNvSpPr>
            <a:spLocks noGrp="1"/>
          </p:cNvSpPr>
          <p:nvPr>
            <p:ph sz="half" idx="1"/>
          </p:nvPr>
        </p:nvSpPr>
        <p:spPr>
          <a:xfrm>
            <a:off x="344184" y="1900000"/>
            <a:ext cx="11362010" cy="4500000"/>
          </a:xfrm>
        </p:spPr>
        <p:txBody>
          <a:bodyPr vert="horz" lIns="91440" tIns="45720" rIns="91440" bIns="45720" rtlCol="0" anchor="ctr">
            <a:normAutofit/>
          </a:bodyPr>
          <a:lstStyle/>
          <a:p>
            <a:r>
              <a:rPr lang="en-US" sz="2000" dirty="0"/>
              <a:t>Even if a mispricing exists, arbitrageurs may not be able to correct it:</a:t>
            </a:r>
            <a:endParaRPr lang="en-US" sz="800" dirty="0"/>
          </a:p>
          <a:p>
            <a:r>
              <a:rPr lang="en-US" sz="2000" dirty="0"/>
              <a:t>Short-selling constraints and the “</a:t>
            </a:r>
            <a:r>
              <a:rPr lang="en-US" sz="2000" b="1" dirty="0"/>
              <a:t>short squeeze </a:t>
            </a:r>
            <a:r>
              <a:rPr lang="en-US" sz="2000" dirty="0"/>
              <a:t>risk”:</a:t>
            </a:r>
          </a:p>
          <a:p>
            <a:pPr lvl="1">
              <a:lnSpc>
                <a:spcPct val="90000"/>
              </a:lnSpc>
            </a:pPr>
            <a:r>
              <a:rPr lang="en-US" sz="1800" dirty="0"/>
              <a:t>To profit from an overpriced stock, you must short sell it – but short selling involves borrowing shares, which can be costly or impossible for some securities.</a:t>
            </a:r>
          </a:p>
          <a:p>
            <a:pPr lvl="1">
              <a:lnSpc>
                <a:spcPct val="90000"/>
              </a:lnSpc>
            </a:pPr>
            <a:r>
              <a:rPr lang="en-US" sz="1800" dirty="0"/>
              <a:t>Short sellers face potentially unlimited losses if the stock keeps rising.</a:t>
            </a:r>
            <a:endParaRPr lang="en-US" sz="800" dirty="0"/>
          </a:p>
          <a:p>
            <a:pPr lvl="1">
              <a:lnSpc>
                <a:spcPct val="90000"/>
              </a:lnSpc>
            </a:pPr>
            <a:r>
              <a:rPr lang="en-US" sz="1800" dirty="0"/>
              <a:t>If many traders have shorted a stock, a sudden price increase can force them to buy back shares at a loss, driving the price even higher.</a:t>
            </a:r>
          </a:p>
          <a:p>
            <a:pPr lvl="1">
              <a:lnSpc>
                <a:spcPct val="90000"/>
              </a:lnSpc>
            </a:pPr>
            <a:r>
              <a:rPr lang="en-US" sz="1800" dirty="0"/>
              <a:t>This creates a feedback loop that can push prices further from fundamentals.</a:t>
            </a:r>
            <a:endParaRPr lang="en-US" sz="800" dirty="0"/>
          </a:p>
          <a:p>
            <a:r>
              <a:rPr lang="en-US" sz="2000" dirty="0"/>
              <a:t>Agency and horizon problems:</a:t>
            </a:r>
          </a:p>
          <a:p>
            <a:pPr lvl="1">
              <a:lnSpc>
                <a:spcPct val="90000"/>
              </a:lnSpc>
            </a:pPr>
            <a:r>
              <a:rPr lang="en-US" sz="1800" dirty="0"/>
              <a:t>Professional arbitrageurs manage other people’s money. If a position moves against them, investors may withdraw funds, forcing them to close positions at a loss.</a:t>
            </a:r>
          </a:p>
          <a:p>
            <a:pPr lvl="1">
              <a:lnSpc>
                <a:spcPct val="90000"/>
              </a:lnSpc>
            </a:pPr>
            <a:r>
              <a:rPr lang="en-US" sz="1800" dirty="0"/>
              <a:t>“Markets can stay irrational longer than you can stay solvent.”—often attributed to Keynes.</a:t>
            </a:r>
          </a:p>
        </p:txBody>
      </p:sp>
    </p:spTree>
    <p:extLst>
      <p:ext uri="{BB962C8B-B14F-4D97-AF65-F5344CB8AC3E}">
        <p14:creationId xmlns:p14="http://schemas.microsoft.com/office/powerpoint/2010/main" val="11433338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BB89B-046B-D046-552B-EBACE52B1B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D3982A-B368-57F6-A281-A4E087959F3D}"/>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Limits to Arbitrage</a:t>
            </a:r>
          </a:p>
        </p:txBody>
      </p:sp>
      <p:sp>
        <p:nvSpPr>
          <p:cNvPr id="4" name="Slide Number Placeholder 3">
            <a:extLst>
              <a:ext uri="{FF2B5EF4-FFF2-40B4-BE49-F238E27FC236}">
                <a16:creationId xmlns:a16="http://schemas.microsoft.com/office/drawing/2014/main" id="{6D81D7DA-763E-0238-CA3D-AA26BE9DC8B8}"/>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43</a:t>
            </a:fld>
            <a:endParaRPr lang="en-US" dirty="0"/>
          </a:p>
        </p:txBody>
      </p:sp>
      <p:pic>
        <p:nvPicPr>
          <p:cNvPr id="11" name="Picture 10">
            <a:extLst>
              <a:ext uri="{FF2B5EF4-FFF2-40B4-BE49-F238E27FC236}">
                <a16:creationId xmlns:a16="http://schemas.microsoft.com/office/drawing/2014/main" id="{629F9321-9EB9-8490-DC92-295FFDFE372A}"/>
              </a:ext>
            </a:extLst>
          </p:cNvPr>
          <p:cNvPicPr>
            <a:picLocks noChangeAspect="1"/>
          </p:cNvPicPr>
          <p:nvPr/>
        </p:nvPicPr>
        <p:blipFill>
          <a:blip r:embed="rId3"/>
          <a:stretch>
            <a:fillRect/>
          </a:stretch>
        </p:blipFill>
        <p:spPr>
          <a:xfrm>
            <a:off x="4906332" y="293734"/>
            <a:ext cx="6539079" cy="5862110"/>
          </a:xfrm>
          <a:prstGeom prst="rect">
            <a:avLst/>
          </a:prstGeom>
        </p:spPr>
      </p:pic>
    </p:spTree>
    <p:extLst>
      <p:ext uri="{BB962C8B-B14F-4D97-AF65-F5344CB8AC3E}">
        <p14:creationId xmlns:p14="http://schemas.microsoft.com/office/powerpoint/2010/main" val="28421612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C709-988F-4110-D7C6-7A08A7333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DDB29-3975-9FC4-BFAC-75AF4BE66364}"/>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Case Study: Royal Dutch Shell and the Limits of Arbitrage</a:t>
            </a:r>
          </a:p>
        </p:txBody>
      </p:sp>
      <p:sp>
        <p:nvSpPr>
          <p:cNvPr id="4" name="Slide Number Placeholder 3">
            <a:extLst>
              <a:ext uri="{FF2B5EF4-FFF2-40B4-BE49-F238E27FC236}">
                <a16:creationId xmlns:a16="http://schemas.microsoft.com/office/drawing/2014/main" id="{DC37A65A-3D07-463A-849A-8AF117B7A95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44</a:t>
            </a:fld>
            <a:endParaRPr lang="en-US" dirty="0"/>
          </a:p>
        </p:txBody>
      </p:sp>
      <p:sp>
        <p:nvSpPr>
          <p:cNvPr id="10" name="Content Placeholder 2">
            <a:extLst>
              <a:ext uri="{FF2B5EF4-FFF2-40B4-BE49-F238E27FC236}">
                <a16:creationId xmlns:a16="http://schemas.microsoft.com/office/drawing/2014/main" id="{DA4E39DB-B7AF-9B44-C2C1-C761FBF686B6}"/>
              </a:ext>
            </a:extLst>
          </p:cNvPr>
          <p:cNvSpPr>
            <a:spLocks noGrp="1"/>
          </p:cNvSpPr>
          <p:nvPr>
            <p:ph sz="half" idx="1"/>
          </p:nvPr>
        </p:nvSpPr>
        <p:spPr>
          <a:xfrm>
            <a:off x="145746" y="1967893"/>
            <a:ext cx="6858000" cy="4798032"/>
          </a:xfrm>
        </p:spPr>
        <p:txBody>
          <a:bodyPr vert="horz" lIns="91440" tIns="45720" rIns="91440" bIns="45720" rtlCol="0" anchor="ctr">
            <a:normAutofit lnSpcReduction="10000"/>
          </a:bodyPr>
          <a:lstStyle/>
          <a:p>
            <a:r>
              <a:rPr lang="en-US" dirty="0"/>
              <a:t>Royal Dutch Petroleum and Shell Transport were “twin” companies:</a:t>
            </a:r>
          </a:p>
          <a:p>
            <a:pPr lvl="1">
              <a:lnSpc>
                <a:spcPct val="90000"/>
              </a:lnSpc>
            </a:pPr>
            <a:r>
              <a:rPr lang="en-US" dirty="0"/>
              <a:t>Both shared the same underlying cash flows, split 60/40.</a:t>
            </a:r>
          </a:p>
          <a:p>
            <a:pPr lvl="1">
              <a:lnSpc>
                <a:spcPct val="90000"/>
              </a:lnSpc>
            </a:pPr>
            <a:r>
              <a:rPr lang="en-US" dirty="0"/>
              <a:t>In theory, Royal Dutch should always trade at 1.5× Shell’s value.</a:t>
            </a:r>
            <a:endParaRPr lang="en-US" sz="900" dirty="0"/>
          </a:p>
          <a:p>
            <a:r>
              <a:rPr lang="en-US" dirty="0"/>
              <a:t>In reality:</a:t>
            </a:r>
          </a:p>
          <a:p>
            <a:pPr lvl="1">
              <a:lnSpc>
                <a:spcPct val="90000"/>
              </a:lnSpc>
            </a:pPr>
            <a:r>
              <a:rPr lang="en-US" dirty="0"/>
              <a:t>The price ratio deviated from the theoretical 60/40 split by as much as 35%.</a:t>
            </a:r>
          </a:p>
          <a:p>
            <a:pPr lvl="1">
              <a:lnSpc>
                <a:spcPct val="90000"/>
              </a:lnSpc>
            </a:pPr>
            <a:r>
              <a:rPr lang="en-US" dirty="0"/>
              <a:t>These deviations persisted for years despite being an obvious mispricing.</a:t>
            </a:r>
            <a:endParaRPr lang="en-US" sz="900" dirty="0"/>
          </a:p>
          <a:p>
            <a:r>
              <a:rPr lang="en-US" dirty="0"/>
              <a:t>Why couldn’t arbitrage fix it?</a:t>
            </a:r>
          </a:p>
          <a:p>
            <a:pPr lvl="1">
              <a:lnSpc>
                <a:spcPct val="90000"/>
              </a:lnSpc>
            </a:pPr>
            <a:r>
              <a:rPr lang="en-US" dirty="0"/>
              <a:t>Arbitrageurs (including LTCM) did trade on this mispricing – but the mispricing widened further before correcting.</a:t>
            </a:r>
          </a:p>
          <a:p>
            <a:pPr lvl="1">
              <a:lnSpc>
                <a:spcPct val="90000"/>
              </a:lnSpc>
            </a:pPr>
            <a:r>
              <a:rPr lang="en-US" dirty="0"/>
              <a:t>When the 1998 financial crisis hit, the deviation grew, and funds like LTCM faced margin calls and forced liquidation.</a:t>
            </a:r>
            <a:endParaRPr lang="en-US" sz="900" dirty="0"/>
          </a:p>
          <a:p>
            <a:r>
              <a:rPr lang="en-US" dirty="0"/>
              <a:t>Lesson: Even clear mispricings can persist if arbitrageurs face funding risk, short-selling costs, and uncertainty about when (or if) convergence will occur.</a:t>
            </a:r>
          </a:p>
        </p:txBody>
      </p:sp>
      <p:pic>
        <p:nvPicPr>
          <p:cNvPr id="100" name="Figure 100"/>
          <p:cNvPicPr>
            <a:picLocks noChangeAspect="1"/>
          </p:cNvPicPr>
          <p:nvPr/>
        </p:nvPicPr>
        <p:blipFill>
          <a:blip r:embed="rId2"/>
          <a:stretch>
            <a:fillRect/>
          </a:stretch>
        </p:blipFill>
        <p:spPr>
          <a:xfrm>
            <a:off x="7003746" y="2306548"/>
            <a:ext cx="4696253" cy="3193452"/>
          </a:xfrm>
          <a:prstGeom prst="rect">
            <a:avLst/>
          </a:prstGeom>
        </p:spPr>
      </p:pic>
    </p:spTree>
    <p:extLst>
      <p:ext uri="{BB962C8B-B14F-4D97-AF65-F5344CB8AC3E}">
        <p14:creationId xmlns:p14="http://schemas.microsoft.com/office/powerpoint/2010/main" val="1143333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C709-988F-4110-D7C6-7A08A7333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DDB29-3975-9FC4-BFAC-75AF4BE66364}"/>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When Financing Has Positive NPV: Subsidized Loans</a:t>
            </a:r>
          </a:p>
        </p:txBody>
      </p:sp>
      <p:sp>
        <p:nvSpPr>
          <p:cNvPr id="4" name="Slide Number Placeholder 3">
            <a:extLst>
              <a:ext uri="{FF2B5EF4-FFF2-40B4-BE49-F238E27FC236}">
                <a16:creationId xmlns:a16="http://schemas.microsoft.com/office/drawing/2014/main" id="{DC37A65A-3D07-463A-849A-8AF117B7A95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5</a:t>
            </a:fld>
            <a:endParaRPr lang="en-US" dirty="0"/>
          </a:p>
        </p:txBody>
      </p:sp>
      <p:sp>
        <p:nvSpPr>
          <p:cNvPr id="10" name="Content Placeholder 2">
            <a:extLst>
              <a:ext uri="{FF2B5EF4-FFF2-40B4-BE49-F238E27FC236}">
                <a16:creationId xmlns:a16="http://schemas.microsoft.com/office/drawing/2014/main" id="{DA4E39DB-B7AF-9B44-C2C1-C761FBF686B6}"/>
              </a:ext>
            </a:extLst>
          </p:cNvPr>
          <p:cNvSpPr>
            <a:spLocks noGrp="1"/>
          </p:cNvSpPr>
          <p:nvPr>
            <p:ph sz="half" idx="1"/>
          </p:nvPr>
        </p:nvSpPr>
        <p:spPr>
          <a:xfrm>
            <a:off x="344184" y="1900000"/>
            <a:ext cx="11362010" cy="4500000"/>
          </a:xfrm>
        </p:spPr>
        <p:txBody>
          <a:bodyPr vert="horz" lIns="91440" tIns="45720" rIns="91440" bIns="45720" rtlCol="0" anchor="ctr">
            <a:normAutofit/>
          </a:bodyPr>
          <a:lstStyle/>
          <a:p>
            <a:r>
              <a:rPr lang="en-US" sz="2000" dirty="0"/>
              <a:t>However, a positive NPV from financing arises when markets are imperfect – e.g., government subsidies.</a:t>
            </a:r>
            <a:endParaRPr lang="en-US" sz="800" dirty="0"/>
          </a:p>
          <a:p>
            <a:r>
              <a:rPr lang="en-US" sz="2000" dirty="0"/>
              <a:t>Example: A government offers a 5-year, $100,000 loan at 3% when the market rate is 10%.</a:t>
            </a:r>
          </a:p>
          <a:p>
            <a:pPr lvl="1">
              <a:lnSpc>
                <a:spcPct val="90000"/>
              </a:lnSpc>
            </a:pPr>
            <a:r>
              <a:rPr lang="en-US" sz="1800" dirty="0"/>
              <a:t>Annual interest payment = 3% × $100,000 = $3,000.</a:t>
            </a:r>
            <a:endParaRPr lang="en-US" sz="800" dirty="0"/>
          </a:p>
          <a:p>
            <a:r>
              <a:rPr lang="en-US" sz="2000" dirty="0"/>
              <a:t>NPV of subsidized loan:</a:t>
            </a:r>
          </a:p>
          <a:p>
            <a:pPr lvl="1">
              <a:lnSpc>
                <a:spcPct val="90000"/>
              </a:lnSpc>
            </a:pPr>
            <a:r>
              <a:rPr lang="en-US" sz="1800" dirty="0"/>
              <a:t>NPV = +$100,000 – PV(interest and principal at 10%)</a:t>
            </a:r>
          </a:p>
          <a:p>
            <a:pPr lvl="1">
              <a:lnSpc>
                <a:spcPct val="90000"/>
              </a:lnSpc>
            </a:pPr>
            <a:r>
              <a:rPr lang="en-US" sz="1800" dirty="0"/>
              <a:t>NPV = +$100,000 – [$3,000/1.10 + $3,000/1.10² + ... + $103,000/1.10⁵]</a:t>
            </a:r>
          </a:p>
          <a:p>
            <a:pPr lvl="1">
              <a:lnSpc>
                <a:spcPct val="90000"/>
              </a:lnSpc>
            </a:pPr>
            <a:r>
              <a:rPr lang="en-US" sz="1800" dirty="0"/>
              <a:t>NPV = +$100,000 – $73,473 = +$26,527</a:t>
            </a:r>
            <a:endParaRPr lang="en-US" sz="800" dirty="0"/>
          </a:p>
          <a:p>
            <a:r>
              <a:rPr lang="en-US" sz="2000" dirty="0"/>
              <a:t>The NPV is positive because the firm borrows at below-market rates. This value comes from the taxpayer subsidy, not from the market itself.</a:t>
            </a:r>
          </a:p>
        </p:txBody>
      </p:sp>
    </p:spTree>
    <p:extLst>
      <p:ext uri="{BB962C8B-B14F-4D97-AF65-F5344CB8AC3E}">
        <p14:creationId xmlns:p14="http://schemas.microsoft.com/office/powerpoint/2010/main" val="1143333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36" name="Rectangle 35">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38" name="Rectangle 37">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40" name="Rectangle 39">
            <a:extLst>
              <a:ext uri="{FF2B5EF4-FFF2-40B4-BE49-F238E27FC236}">
                <a16:creationId xmlns:a16="http://schemas.microsoft.com/office/drawing/2014/main" id="{B36BEBD5-A373-4C8C-8C06-CD8007E22F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a:t>The Efficient Market Hypothesis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sz="half" idx="1"/>
          </p:nvPr>
        </p:nvSpPr>
        <p:spPr>
          <a:xfrm>
            <a:off x="581192" y="2180496"/>
            <a:ext cx="11029616" cy="4045683"/>
          </a:xfrm>
        </p:spPr>
        <p:txBody>
          <a:bodyPr vert="horz" lIns="91440" tIns="45720" rIns="91440" bIns="45720" rtlCol="0" anchor="t">
            <a:normAutofit/>
          </a:bodyPr>
          <a:lstStyle/>
          <a:p>
            <a:pPr>
              <a:lnSpc>
                <a:spcPct val="90000"/>
              </a:lnSpc>
            </a:pPr>
            <a:r>
              <a:rPr lang="en-US" sz="1900" b="1" dirty="0"/>
              <a:t>Efficient Market</a:t>
            </a:r>
          </a:p>
          <a:p>
            <a:pPr lvl="1">
              <a:lnSpc>
                <a:spcPct val="90000"/>
              </a:lnSpc>
            </a:pPr>
            <a:r>
              <a:rPr lang="en-US" sz="1900" dirty="0"/>
              <a:t>A market where </a:t>
            </a:r>
            <a:r>
              <a:rPr lang="en-US" sz="1900" b="1" dirty="0"/>
              <a:t>security prices fully reflect all available information</a:t>
            </a:r>
            <a:r>
              <a:rPr lang="en-US" sz="1900" dirty="0"/>
              <a:t>. If capital markets are efficient, purchase or sale of any security at the prevailing market price is a zero-NPV transaction.</a:t>
            </a:r>
          </a:p>
          <a:p>
            <a:pPr lvl="1">
              <a:lnSpc>
                <a:spcPct val="90000"/>
              </a:lnSpc>
            </a:pPr>
            <a:r>
              <a:rPr lang="en-US" sz="1900" dirty="0"/>
              <a:t>Jensen’s formulation: market is efficient </a:t>
            </a:r>
            <a:r>
              <a:rPr lang="en-US" sz="1900" b="1" dirty="0"/>
              <a:t>if you cannot consistently make excess returns</a:t>
            </a:r>
            <a:r>
              <a:rPr lang="en-US" sz="1900" dirty="0"/>
              <a:t> by trading on all available information.</a:t>
            </a:r>
          </a:p>
          <a:p>
            <a:pPr>
              <a:lnSpc>
                <a:spcPct val="90000"/>
              </a:lnSpc>
            </a:pPr>
            <a:r>
              <a:rPr lang="en-US" sz="1900" b="1" dirty="0"/>
              <a:t>Random Walk</a:t>
            </a:r>
          </a:p>
          <a:p>
            <a:pPr lvl="1">
              <a:lnSpc>
                <a:spcPct val="90000"/>
              </a:lnSpc>
            </a:pPr>
            <a:r>
              <a:rPr lang="en-US" sz="1900" dirty="0"/>
              <a:t>Security price changes are random and unpredictable. Each price change is independent of the last, like flipping a coin. A random walk arises naturally when prices already reflect all known information.</a:t>
            </a:r>
          </a:p>
          <a:p>
            <a:pPr>
              <a:lnSpc>
                <a:spcPct val="90000"/>
              </a:lnSpc>
            </a:pPr>
            <a:r>
              <a:rPr lang="en-US" sz="1900" b="1" dirty="0"/>
              <a:t>Key Implication</a:t>
            </a:r>
          </a:p>
          <a:p>
            <a:pPr lvl="1">
              <a:lnSpc>
                <a:spcPct val="90000"/>
              </a:lnSpc>
            </a:pPr>
            <a:r>
              <a:rPr lang="en-US" sz="1900" dirty="0"/>
              <a:t>If markets are efficient, there is no way to consistently achieve superior returns using information that is already reflected in prices. Prices adjust instantly to new information.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6</a:t>
            </a:fld>
            <a:endParaRPr lang="en-US"/>
          </a:p>
        </p:txBody>
      </p:sp>
    </p:spTree>
    <p:extLst>
      <p:ext uri="{BB962C8B-B14F-4D97-AF65-F5344CB8AC3E}">
        <p14:creationId xmlns:p14="http://schemas.microsoft.com/office/powerpoint/2010/main" val="576415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36" name="Rectangle 35">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38" name="Rectangle 37">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40" name="Rectangle 39">
            <a:extLst>
              <a:ext uri="{FF2B5EF4-FFF2-40B4-BE49-F238E27FC236}">
                <a16:creationId xmlns:a16="http://schemas.microsoft.com/office/drawing/2014/main" id="{B36BEBD5-A373-4C8C-8C06-CD8007E22F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a:t>Three Forms of Market Efficiency</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sz="half" idx="1"/>
          </p:nvPr>
        </p:nvSpPr>
        <p:spPr>
          <a:xfrm>
            <a:off x="4800000" y="1900000"/>
            <a:ext cx="6800000" cy="4500000"/>
          </a:xfrm>
        </p:spPr>
        <p:txBody>
          <a:bodyPr vert="horz" lIns="91440" tIns="45720" rIns="91440" bIns="45720" rtlCol="0" anchor="t">
            <a:normAutofit/>
          </a:bodyPr>
          <a:lstStyle/>
          <a:p>
            <a:pPr>
              <a:lnSpc>
                <a:spcPct val="90000"/>
              </a:lnSpc>
            </a:pPr>
            <a:r>
              <a:rPr lang="en-US" sz="1900" b="1" dirty="0"/>
              <a:t>Weak Form</a:t>
            </a:r>
          </a:p>
          <a:p>
            <a:pPr lvl="1">
              <a:lnSpc>
                <a:spcPct val="90000"/>
              </a:lnSpc>
            </a:pPr>
            <a:r>
              <a:rPr lang="en-US" sz="1900" dirty="0"/>
              <a:t>Prices reflect all information contained in the record of past prices and trading volumes. Technical analysis (using charts/patterns of past prices) cannot produce superior returns.</a:t>
            </a:r>
          </a:p>
          <a:p>
            <a:pPr>
              <a:lnSpc>
                <a:spcPct val="90000"/>
              </a:lnSpc>
            </a:pPr>
            <a:r>
              <a:rPr lang="en-US" sz="1900" b="1" dirty="0"/>
              <a:t>Semi-Strong Form [Orthodox View]</a:t>
            </a:r>
          </a:p>
          <a:p>
            <a:pPr lvl="1">
              <a:lnSpc>
                <a:spcPct val="90000"/>
              </a:lnSpc>
            </a:pPr>
            <a:r>
              <a:rPr lang="en-US" sz="1900" dirty="0"/>
              <a:t>Prices reflect all publicly available information (past prices, accounting data, news, analyst reports). Neither technical nor fundamental analysis can produce superior returns.</a:t>
            </a:r>
          </a:p>
          <a:p>
            <a:pPr>
              <a:lnSpc>
                <a:spcPct val="90000"/>
              </a:lnSpc>
            </a:pPr>
            <a:r>
              <a:rPr lang="en-US" sz="1900" b="1" dirty="0"/>
              <a:t>Strong Form</a:t>
            </a:r>
          </a:p>
          <a:p>
            <a:pPr lvl="1">
              <a:lnSpc>
                <a:spcPct val="90000"/>
              </a:lnSpc>
            </a:pPr>
            <a:r>
              <a:rPr lang="en-US" sz="1900" dirty="0"/>
              <a:t>Prices reflect all information, both public and private (insider information). Even corporate insiders cannot earn abnormal returns. This is the most extreme version and is generally considered too strong.</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7</a:t>
            </a:fld>
            <a:endParaRPr lang="en-US"/>
          </a:p>
        </p:txBody>
      </p:sp>
      <p:pic>
        <p:nvPicPr>
          <p:cNvPr id="100" name="Figure 100"/>
          <p:cNvPicPr>
            <a:picLocks noChangeAspect="1"/>
          </p:cNvPicPr>
          <p:nvPr/>
        </p:nvPicPr>
        <p:blipFill>
          <a:blip r:embed="rId2"/>
          <a:stretch>
            <a:fillRect/>
          </a:stretch>
        </p:blipFill>
        <p:spPr>
          <a:xfrm>
            <a:off x="400000" y="2200000"/>
            <a:ext cx="4200000" cy="4000000"/>
          </a:xfrm>
          <a:prstGeom prst="rect">
            <a:avLst/>
          </a:prstGeom>
        </p:spPr>
      </p:pic>
    </p:spTree>
    <p:extLst>
      <p:ext uri="{BB962C8B-B14F-4D97-AF65-F5344CB8AC3E}">
        <p14:creationId xmlns:p14="http://schemas.microsoft.com/office/powerpoint/2010/main" val="57641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1134A-33E1-01C5-3A6B-935A602FA7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2079E6-0DB8-7C5B-5ABF-17A0850C4DBD}"/>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a:t>The Efficient Market Hypothesis</a:t>
            </a:r>
          </a:p>
        </p:txBody>
      </p:sp>
      <p:sp>
        <p:nvSpPr>
          <p:cNvPr id="4" name="Slide Number Placeholder 3">
            <a:extLst>
              <a:ext uri="{FF2B5EF4-FFF2-40B4-BE49-F238E27FC236}">
                <a16:creationId xmlns:a16="http://schemas.microsoft.com/office/drawing/2014/main" id="{119FC1A0-F0AA-22EF-17EF-EE4681043722}"/>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8</a:t>
            </a:fld>
            <a:endParaRPr lang="en-US"/>
          </a:p>
        </p:txBody>
      </p:sp>
      <p:pic>
        <p:nvPicPr>
          <p:cNvPr id="8" name="Picture 7">
            <a:extLst>
              <a:ext uri="{FF2B5EF4-FFF2-40B4-BE49-F238E27FC236}">
                <a16:creationId xmlns:a16="http://schemas.microsoft.com/office/drawing/2014/main" id="{4F1C84B7-1ED4-A06F-0E1F-237E416010E3}"/>
              </a:ext>
            </a:extLst>
          </p:cNvPr>
          <p:cNvPicPr>
            <a:picLocks noChangeAspect="1"/>
          </p:cNvPicPr>
          <p:nvPr/>
        </p:nvPicPr>
        <p:blipFill>
          <a:blip r:embed="rId3"/>
          <a:stretch>
            <a:fillRect/>
          </a:stretch>
        </p:blipFill>
        <p:spPr>
          <a:xfrm>
            <a:off x="819111" y="1948575"/>
            <a:ext cx="10553777" cy="4219606"/>
          </a:xfrm>
          <a:prstGeom prst="rect">
            <a:avLst/>
          </a:prstGeom>
        </p:spPr>
      </p:pic>
    </p:spTree>
    <p:extLst>
      <p:ext uri="{BB962C8B-B14F-4D97-AF65-F5344CB8AC3E}">
        <p14:creationId xmlns:p14="http://schemas.microsoft.com/office/powerpoint/2010/main" val="3189088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C709-988F-4110-D7C6-7A08A7333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DDB29-3975-9FC4-BFAC-75AF4BE66364}"/>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Why Are Markets Efficient?</a:t>
            </a:r>
          </a:p>
        </p:txBody>
      </p:sp>
      <p:sp>
        <p:nvSpPr>
          <p:cNvPr id="4" name="Slide Number Placeholder 3">
            <a:extLst>
              <a:ext uri="{FF2B5EF4-FFF2-40B4-BE49-F238E27FC236}">
                <a16:creationId xmlns:a16="http://schemas.microsoft.com/office/drawing/2014/main" id="{DC37A65A-3D07-463A-849A-8AF117B7A95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9</a:t>
            </a:fld>
            <a:endParaRPr lang="en-US" dirty="0"/>
          </a:p>
        </p:txBody>
      </p:sp>
      <p:sp>
        <p:nvSpPr>
          <p:cNvPr id="10" name="Content Placeholder 2">
            <a:extLst>
              <a:ext uri="{FF2B5EF4-FFF2-40B4-BE49-F238E27FC236}">
                <a16:creationId xmlns:a16="http://schemas.microsoft.com/office/drawing/2014/main" id="{DA4E39DB-B7AF-9B44-C2C1-C761FBF686B6}"/>
              </a:ext>
            </a:extLst>
          </p:cNvPr>
          <p:cNvSpPr>
            <a:spLocks noGrp="1"/>
          </p:cNvSpPr>
          <p:nvPr>
            <p:ph sz="half" idx="1"/>
          </p:nvPr>
        </p:nvSpPr>
        <p:spPr>
          <a:xfrm>
            <a:off x="344184" y="1900000"/>
            <a:ext cx="11362010" cy="4500000"/>
          </a:xfrm>
        </p:spPr>
        <p:txBody>
          <a:bodyPr vert="horz" lIns="91440" tIns="45720" rIns="91440" bIns="45720" rtlCol="0" anchor="ctr">
            <a:normAutofit/>
          </a:bodyPr>
          <a:lstStyle/>
          <a:p>
            <a:r>
              <a:rPr lang="en-US" sz="2000" b="1" dirty="0"/>
              <a:t>Competition among investors </a:t>
            </a:r>
            <a:r>
              <a:rPr lang="en-US" sz="2000" dirty="0"/>
              <a:t>drives efficiency</a:t>
            </a:r>
          </a:p>
          <a:p>
            <a:pPr lvl="1">
              <a:lnSpc>
                <a:spcPct val="90000"/>
              </a:lnSpc>
            </a:pPr>
            <a:r>
              <a:rPr lang="en-US" sz="1800" dirty="0"/>
              <a:t>Professional investors and analysts constantly research and trade securities, seeking mispriced stocks.</a:t>
            </a:r>
          </a:p>
          <a:p>
            <a:pPr lvl="1">
              <a:lnSpc>
                <a:spcPct val="90000"/>
              </a:lnSpc>
            </a:pPr>
            <a:r>
              <a:rPr lang="en-US" sz="1800" dirty="0"/>
              <a:t>Competition ensures that prices quickly adjust to new information.</a:t>
            </a:r>
            <a:endParaRPr lang="en-US" sz="800" dirty="0"/>
          </a:p>
          <a:p>
            <a:r>
              <a:rPr lang="en-US" sz="2000" dirty="0"/>
              <a:t>The </a:t>
            </a:r>
            <a:r>
              <a:rPr lang="en-US" sz="2000" b="1" dirty="0"/>
              <a:t>arbitrage mechanism</a:t>
            </a:r>
            <a:r>
              <a:rPr lang="en-US" sz="2000" dirty="0"/>
              <a:t>:</a:t>
            </a:r>
          </a:p>
          <a:p>
            <a:pPr lvl="1">
              <a:lnSpc>
                <a:spcPct val="90000"/>
              </a:lnSpc>
            </a:pPr>
            <a:r>
              <a:rPr lang="en-US" sz="1800" dirty="0"/>
              <a:t>If a stock is underpriced relative to available information, informed traders will buy it, pushing the price up to its fair value.</a:t>
            </a:r>
          </a:p>
          <a:p>
            <a:pPr lvl="1">
              <a:lnSpc>
                <a:spcPct val="90000"/>
              </a:lnSpc>
            </a:pPr>
            <a:r>
              <a:rPr lang="en-US" sz="1800" dirty="0"/>
              <a:t>If overpriced, they will sell (or short sell), pushing it down.</a:t>
            </a:r>
            <a:endParaRPr lang="en-US" sz="800" dirty="0"/>
          </a:p>
          <a:p>
            <a:r>
              <a:rPr lang="en-US" sz="2000" dirty="0"/>
              <a:t>Eugene Fama (1970) formalized the EMH. Michael Jensen (1978) defined it practically: “Prices reflect information to the point where the marginal benefits of acting on information do not exceed the marginal costs of collecting it.”</a:t>
            </a:r>
          </a:p>
        </p:txBody>
      </p:sp>
    </p:spTree>
    <p:extLst>
      <p:ext uri="{BB962C8B-B14F-4D97-AF65-F5344CB8AC3E}">
        <p14:creationId xmlns:p14="http://schemas.microsoft.com/office/powerpoint/2010/main" val="1143333880"/>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3_MainContentSlideMaster">
  <a:themeElements>
    <a:clrScheme name="Custom 13">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B9FDA032-B3B1-4FDF-8A44-9303BC60C7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7657</TotalTime>
  <Words>4539</Words>
  <Application>Microsoft Office PowerPoint</Application>
  <PresentationFormat>Widescreen</PresentationFormat>
  <Paragraphs>367</Paragraphs>
  <Slides>44</Slides>
  <Notes>10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44</vt:i4>
      </vt:variant>
    </vt:vector>
  </HeadingPairs>
  <TitlesOfParts>
    <vt:vector size="50" baseType="lpstr">
      <vt:lpstr>Arial</vt:lpstr>
      <vt:lpstr>Calibri</vt:lpstr>
      <vt:lpstr>Gill Sans MT</vt:lpstr>
      <vt:lpstr>Wingdings 2</vt:lpstr>
      <vt:lpstr>Dividend</vt:lpstr>
      <vt:lpstr>3_MainContentSlideMaster</vt:lpstr>
      <vt:lpstr>Advanced Corporate Finance (LL4554V/LL5554V/LLJ5554V/LL6554V) 8. Efficient Market Hypothesis</vt:lpstr>
      <vt:lpstr>Efficient Market Hypothesis</vt:lpstr>
      <vt:lpstr>Investment vs. Financing Decisions</vt:lpstr>
      <vt:lpstr>NPV of Financing in Efficient Markets</vt:lpstr>
      <vt:lpstr>When Financing Has Positive NPV: Subsidized Loans</vt:lpstr>
      <vt:lpstr>The Efficient Market Hypothesis</vt:lpstr>
      <vt:lpstr>Three Forms of Market Efficiency</vt:lpstr>
      <vt:lpstr>The Efficient Market Hypothesis</vt:lpstr>
      <vt:lpstr>Why Are Markets Efficient?</vt:lpstr>
      <vt:lpstr>Implication 1: Prices Follow a Random Walk</vt:lpstr>
      <vt:lpstr>Implication 2: No Free Lunches</vt:lpstr>
      <vt:lpstr>Why Are Markets Efficient? (CAVEAT)</vt:lpstr>
      <vt:lpstr>“Good Company” ≠ “Good Investment”</vt:lpstr>
      <vt:lpstr>Implication 3: Trust Market Prices</vt:lpstr>
      <vt:lpstr>The Case for Index Investing</vt:lpstr>
      <vt:lpstr>Implication 4: Read the Market Price</vt:lpstr>
      <vt:lpstr>Event Study Methodology</vt:lpstr>
      <vt:lpstr>Event Study Methodology</vt:lpstr>
      <vt:lpstr>Event Study Methodology</vt:lpstr>
      <vt:lpstr>Event Study Methodology</vt:lpstr>
      <vt:lpstr>Implication 5: Financing Decisions Don’t Create Value</vt:lpstr>
      <vt:lpstr>What EMH Does NOT Imply (Part 1)</vt:lpstr>
      <vt:lpstr>What EMH Does NOT Imply (Part 2)</vt:lpstr>
      <vt:lpstr>Implications of Market Inefficiency: Financing Decisions</vt:lpstr>
      <vt:lpstr>Evidence: Weak-Form Efficiency</vt:lpstr>
      <vt:lpstr>Anomalies: Momentum and Long-Run Reversal</vt:lpstr>
      <vt:lpstr>Evidence: Semi-Strong Form – Active Fund Performance</vt:lpstr>
      <vt:lpstr>Evidence: Semi-Strong Form – Active Fund Performance</vt:lpstr>
      <vt:lpstr>Evidence: Semi-Strong Form – Event Studies</vt:lpstr>
      <vt:lpstr>Evidence: Post-Earnings-Announcement Drift</vt:lpstr>
      <vt:lpstr>Evidence: Strong-Form Efficiency</vt:lpstr>
      <vt:lpstr>Behavioral Finance</vt:lpstr>
      <vt:lpstr>Behavioral Finance: Prospect Theory</vt:lpstr>
      <vt:lpstr>Prospect Theory: Market Consequences</vt:lpstr>
      <vt:lpstr>Cognitive Biases: Overconfidence and Representativeness</vt:lpstr>
      <vt:lpstr>Cognitive Biases: Overconfidence and Representativeness</vt:lpstr>
      <vt:lpstr>Cognitive Biases: Overconfidence and Representativeness</vt:lpstr>
      <vt:lpstr>Cognitive Biases: Overconfidence and Representativeness</vt:lpstr>
      <vt:lpstr>Cognitive Biases: Conservatism and Confirmation Bias</vt:lpstr>
      <vt:lpstr>Investor Sentiment</vt:lpstr>
      <vt:lpstr>Data Mining and False Patterns</vt:lpstr>
      <vt:lpstr>Limits to Arbitrage</vt:lpstr>
      <vt:lpstr>Limits to Arbitrage</vt:lpstr>
      <vt:lpstr>Case Study: Royal Dutch Shell and the Limits of Arbitrage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2: FOUNDATIONS OF COMPANY LAW (PART I)</dc:title>
  <dc:creator>Khoo Chian Yian Kenneth</dc:creator>
  <cp:lastModifiedBy>Kenneth Khoo</cp:lastModifiedBy>
  <cp:revision>522</cp:revision>
  <dcterms:created xsi:type="dcterms:W3CDTF">2020-08-16T02:59:54Z</dcterms:created>
  <dcterms:modified xsi:type="dcterms:W3CDTF">2026-03-12T01:49:49Z</dcterms:modified>
</cp:coreProperties>
</file>