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  <p:sldMasterId id="2147483842" r:id="rId2"/>
  </p:sldMasterIdLst>
  <p:notesMasterIdLst>
    <p:notesMasterId r:id="rId4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86093" autoAdjust="0"/>
  </p:normalViewPr>
  <p:slideViewPr>
    <p:cSldViewPr snapToGrid="0">
      <p:cViewPr varScale="1">
        <p:scale>
          <a:sx n="93" d="100"/>
          <a:sy n="93" d="100"/>
        </p:scale>
        <p:origin x="11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2B2E0-41D4-4BD0-8F27-233CF851A423}" type="datetimeFigureOut">
              <a:rPr lang="en-US" smtClean="0"/>
              <a:t>3/20/2026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B39C3-7704-43B7-896D-E2F268455E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13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B39C3-7704-43B7-896D-E2F268455EE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237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B39C3-7704-43B7-896D-E2F268455EE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576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C9AB8A9-18BE-4EDF-90DD-E48A588FE9E1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7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1933-86B0-441A-B639-BD29FDFEFE70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213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662F02-AFBF-41E7-AC4B-D00C212D7A74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331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Appendix Link">
            <a:extLst>
              <a:ext uri="{FF2B5EF4-FFF2-40B4-BE49-F238E27FC236}">
                <a16:creationId xmlns:a16="http://schemas.microsoft.com/office/drawing/2014/main" id="{B99614B3-68E1-0DE1-8128-450F1A4F3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01A60C2A-770F-089E-ED18-3A2EE77616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422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Appendix Link">
            <a:extLst>
              <a:ext uri="{FF2B5EF4-FFF2-40B4-BE49-F238E27FC236}">
                <a16:creationId xmlns:a16="http://schemas.microsoft.com/office/drawing/2014/main" id="{B99614B3-68E1-0DE1-8128-450F1A4F3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01A60C2A-770F-089E-ED18-3A2EE77616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26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4343400"/>
            <a:ext cx="11277600" cy="1905000"/>
          </a:xfrm>
        </p:spPr>
        <p:txBody>
          <a:bodyPr/>
          <a:lstStyle>
            <a:lvl1pPr>
              <a:defRPr/>
            </a:lvl1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2D4455DD-B128-CECB-404F-2A75BE70BF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8" name="Image Credit">
            <a:extLst>
              <a:ext uri="{FF2B5EF4-FFF2-40B4-BE49-F238E27FC236}">
                <a16:creationId xmlns:a16="http://schemas.microsoft.com/office/drawing/2014/main" id="{79309574-D610-BFFB-5373-9699964069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522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5435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99200" y="1280160"/>
            <a:ext cx="5435600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68583DF4-3680-1BFA-EEF3-AB9E3536D2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8" name="Image Credit">
            <a:extLst>
              <a:ext uri="{FF2B5EF4-FFF2-40B4-BE49-F238E27FC236}">
                <a16:creationId xmlns:a16="http://schemas.microsoft.com/office/drawing/2014/main" id="{D1776C0A-7638-5444-47F7-AC1D483DCB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69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80161"/>
            <a:ext cx="7721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557403" y="1280160"/>
            <a:ext cx="3177396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C7C4A88E-C6C1-9C26-54D3-56A7322E0B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8" name="Image Credit">
            <a:extLst>
              <a:ext uri="{FF2B5EF4-FFF2-40B4-BE49-F238E27FC236}">
                <a16:creationId xmlns:a16="http://schemas.microsoft.com/office/drawing/2014/main" id="{4774A48E-4907-6467-DBA3-7082350CDF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291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1" y="4343400"/>
            <a:ext cx="77216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534400" y="4343400"/>
            <a:ext cx="32004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440D52BF-78D2-BC33-D8BC-6EC31F5A60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AE400176-E509-870D-D3BF-2E071B2553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688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612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2070496"/>
            <a:ext cx="11277600" cy="649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200" y="2900944"/>
            <a:ext cx="11277600" cy="673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7200" y="3755354"/>
            <a:ext cx="112776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7200" y="4635164"/>
            <a:ext cx="112776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7200" y="5514976"/>
            <a:ext cx="11277600" cy="7334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9EC53C63-EC17-7106-362C-B3EB75D4B5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62AAB954-99EB-E7CF-6444-CABDCDE5BC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82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GH Shape">
            <a:extLst>
              <a:ext uri="{FF2B5EF4-FFF2-40B4-BE49-F238E27FC236}">
                <a16:creationId xmlns:a16="http://schemas.microsoft.com/office/drawing/2014/main" id="{7270E885-EF49-1A67-8A6F-D8E31640E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830323" y="1"/>
            <a:ext cx="3361677" cy="6623843"/>
            <a:chOff x="3491346" y="0"/>
            <a:chExt cx="2508933" cy="6367263"/>
          </a:xfrm>
        </p:grpSpPr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1527B357-5D9A-BEAB-AA19-315A33642D17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2"/>
                </a:solidFill>
              </a:endParaRPr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13789522-1B9E-0A06-3374-29C8718672C2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2"/>
                </a:solidFill>
              </a:endParaRPr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2F359338-0AA2-A49E-B0A1-A042CE3D667B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2"/>
                </a:solidFill>
              </a:endParaRPr>
            </a:p>
          </p:txBody>
        </p:sp>
      </p:grpSp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Appendix Link">
            <a:extLst>
              <a:ext uri="{FF2B5EF4-FFF2-40B4-BE49-F238E27FC236}">
                <a16:creationId xmlns:a16="http://schemas.microsoft.com/office/drawing/2014/main" id="{B99614B3-68E1-0DE1-8128-450F1A4F3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01A60C2A-770F-089E-ED18-3A2EE77616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080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66308-2A9A-43A3-8189-DAED754C8691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35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67933" y="418392"/>
            <a:ext cx="3056137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949" y="1005698"/>
            <a:ext cx="3258105" cy="2443579"/>
          </a:xfrm>
          <a:prstGeom prst="rect">
            <a:avLst/>
          </a:prstGeom>
        </p:spPr>
      </p:pic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2307662" y="3796683"/>
            <a:ext cx="7576677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4358781" y="5329121"/>
            <a:ext cx="3474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1892E2-935E-4CF8-A8C9-889BC59AE0F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5533" y="6551614"/>
            <a:ext cx="11745384" cy="179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664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51178D-1D9D-49FF-BA4D-77D5F3F2ABE7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60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3D5F-7352-4D75-84BB-BEEE96694360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541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C2FA-EF00-4A47-8C60-11D9B66273AB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62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3762-E4E4-41FB-87AC-4875A8A25370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067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3EE-997E-48D6-BC05-B28D307B015C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8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67CB83A-8CDA-4EB5-9F88-80628B7C644C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1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B533-51F5-4A09-A69B-BDA5FA92A366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07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4819377-49A4-4FAF-9376-1B9935A96765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522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257"/>
            <a:ext cx="11277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73877"/>
            <a:ext cx="11277600" cy="4944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1883" y="6673531"/>
            <a:ext cx="474453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286672F0-EFBD-F477-833D-074BA85D520A}"/>
              </a:ext>
            </a:extLst>
          </p:cNvPr>
          <p:cNvSpPr txBox="1"/>
          <p:nvPr userDrawn="1"/>
        </p:nvSpPr>
        <p:spPr>
          <a:xfrm>
            <a:off x="287544" y="6619890"/>
            <a:ext cx="1644771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 LLC</a:t>
            </a:r>
          </a:p>
        </p:txBody>
      </p:sp>
    </p:spTree>
    <p:extLst>
      <p:ext uri="{BB962C8B-B14F-4D97-AF65-F5344CB8AC3E}">
        <p14:creationId xmlns:p14="http://schemas.microsoft.com/office/powerpoint/2010/main" val="368350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</p:sldLayoutIdLst>
  <p:hf hd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6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Graphic 6">
            <a:extLst>
              <a:ext uri="{FF2B5EF4-FFF2-40B4-BE49-F238E27FC236}">
                <a16:creationId xmlns:a16="http://schemas.microsoft.com/office/drawing/2014/main" id="{D0C97962-9B04-4057-B188-11149357C5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0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54" name="Group 48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55" name="Rectangle 50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S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45297A-70E3-4F5C-AA43-1D8C6B3C1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200" y="2142067"/>
            <a:ext cx="3412067" cy="2971801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</a:rPr>
              <a:t>Advanced Corporate Finance (LL4554V/LL5554V/LLJ5554V/LL6554V)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9. capital structures and MM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F399D7-8786-400E-A7D4-C11F30DD6F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200" y="5145513"/>
            <a:ext cx="3412067" cy="7388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000" cap="none" dirty="0">
                <a:solidFill>
                  <a:srgbClr val="EBEBEB"/>
                </a:solidFill>
              </a:rPr>
              <a:t>Kenneth Khoo</a:t>
            </a:r>
          </a:p>
          <a:p>
            <a:pPr>
              <a:lnSpc>
                <a:spcPct val="90000"/>
              </a:lnSpc>
            </a:pPr>
            <a:r>
              <a:rPr lang="en-US" sz="1000" cap="none" dirty="0">
                <a:solidFill>
                  <a:srgbClr val="EBEBEB"/>
                </a:solidFill>
              </a:rPr>
              <a:t>kenneth.khoo@nus.edu.sg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180A0-7C01-47B5-8308-3D0F8B7C1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49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Implications of MM Proposition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A firm’s value depends entirely on its assets, not its financing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Investment decisions can be completely separated from financing decisions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Use all-equity WACC to evaluate projects — ignore how the project is financed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Financial managers should focus on positive-NPV investments, not financial engineering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Why study capital structure if it’s irrelevant?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Because in reality, markets are NOT perfect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Taxes, bankruptcy costs, and agency costs all matter (Ch. 17)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MM gives us the starting point: structure can only matter due to market imperfections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The “Cheap Debt” Fallacy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A common but WRONG argument for leverage: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“Debt costs 10%. Equity costs 15%. Use more cheap debt to lower your overall cost of capital.”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This logic ignores what happens to the cost of equity when you add debt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As leverage rises, equity becomes riskier → shareholders demand a higher return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The “savings” from cheap debt are offset by the rising cost of equity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MM showed: in perfect markets, WACC is constant regardless of leverage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The Macbeth Spot Removers example illustrates this point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18233" r="3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Macbeth Spot Removers: 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Macbeth is currently all-equity financed (unlevered)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Expected operating income: $1,500/year in perpetuity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1,000 shares at $10 each → equity = $10,000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EPS = $1.50, cost of equity: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smtClean="0">
                            <a:latin typeface="Cambria Math" panose="02040503050406030204"/>
                          </a:rPr>
                          <m:t>$1.50</m:t>
                        </m:r>
                      </m:num>
                      <m:den>
                        <m:r>
                          <a:rPr lang="en-US" sz="1800" smtClean="0">
                            <a:latin typeface="Cambria Math" panose="02040503050406030204"/>
                          </a:rPr>
                          <m:t>$10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=15%</m:t>
                    </m:r>
                  </m:oMath>
                </a14:m>
                <a:r>
                  <a:rPr lang="en-US" sz="1800" dirty="0"/>
                  <a:t> (using the perpetuity formula)</a:t>
                </a:r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bank offers to lend $5,000 at 10% interest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800" dirty="0"/>
                  <a:t>Suggests coy can u</a:t>
                </a:r>
                <a:r>
                  <a:rPr sz="1800" dirty="0"/>
                  <a:t>se the $5,000 to repurchase 500 shares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Mr. Macduff (banker) argues: “Debt at 10% is cheaper than equity at 15%. Your EPS will soar, and so will your stock price!”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Is this correct?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 r="-608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Macbeth: EPS After Levering 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New interest expense</a:t>
                </a:r>
                <a:r>
                  <a:rPr lang="en-US" dirty="0"/>
                  <a:t> (owed to bank)</a:t>
                </a:r>
                <a:r>
                  <a:rPr dirty="0"/>
                  <a:t>: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10%×$5,000=$500</m:t>
                    </m:r>
                  </m:oMath>
                </a14:m>
                <a:endParaRPr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New earnings to equity</a:t>
                </a:r>
                <a:r>
                  <a:rPr lang="en-US" dirty="0"/>
                  <a:t> (unleveraged profits minus expense)</a:t>
                </a:r>
                <a:r>
                  <a:rPr dirty="0"/>
                  <a:t>: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$1,500−$500=$1,000</m:t>
                    </m:r>
                  </m:oMath>
                </a14:m>
                <a:endParaRPr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Shares remaining</a:t>
                </a:r>
                <a:r>
                  <a:rPr lang="en-US" dirty="0"/>
                  <a:t> (post share buyback)</a:t>
                </a:r>
                <a:r>
                  <a:rPr dirty="0"/>
                  <a:t>: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1,000−500=500</m:t>
                    </m:r>
                  </m:oMath>
                </a14:m>
                <a:endParaRPr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New EPS: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/>
                          </a:rPr>
                          <m:t>$1,000</m:t>
                        </m:r>
                      </m:num>
                      <m:den>
                        <m:r>
                          <a:rPr lang="en-US">
                            <a:latin typeface="Cambria Math" panose="02040503050406030204"/>
                          </a:rPr>
                          <m:t>500</m:t>
                        </m:r>
                      </m:den>
                    </m:f>
                    <m:r>
                      <a:rPr lang="en-US">
                        <a:latin typeface="Cambria Math" panose="02040503050406030204"/>
                      </a:rPr>
                      <m:t>=$2.00</m:t>
                    </m:r>
                  </m:oMath>
                </a14:m>
                <a:r>
                  <a:rPr dirty="0"/>
                  <a:t> (up from $1.50)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Mr. Macduff is right that EPS rises — because debt costs less than the earnings yield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If the cost of debt were 15%, new EPS would be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/>
                          </a:rPr>
                          <m:t>$750</m:t>
                        </m:r>
                      </m:num>
                      <m:den>
                        <m:r>
                          <a:rPr lang="en-US">
                            <a:latin typeface="Cambria Math" panose="02040503050406030204"/>
                          </a:rPr>
                          <m:t>500</m:t>
                        </m:r>
                      </m:den>
                    </m:f>
                    <m:r>
                      <a:rPr lang="en-US">
                        <a:latin typeface="Cambria Math" panose="02040503050406030204"/>
                      </a:rPr>
                      <m:t>=$1.50</m:t>
                    </m:r>
                  </m:oMath>
                </a14:m>
                <a:r>
                  <a:rPr dirty="0"/>
                  <a:t> — unchanged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But does higher EPS mean a higher stock price?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1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Leverage Affects Operating Income and 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Unlevered (brown line):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EPS ranges $0.50 – $2.00</a:t>
            </a:r>
            <a:r>
              <a:rPr lang="en-US" sz="1800" dirty="0"/>
              <a:t> (see textbook)</a:t>
            </a:r>
            <a:endParaRPr sz="18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Expected EPS = $1.50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Levered 50/50 (blue line):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EPS ranges $0 – $3.00</a:t>
            </a:r>
            <a:r>
              <a:rPr lang="en-US" sz="1800" dirty="0"/>
              <a:t> (see textbook)</a:t>
            </a:r>
            <a:endParaRPr sz="18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Expected EPS = $2.00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Leverage amplifies both upside AND downside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Crossover at operating income = $1,000</a:t>
            </a:r>
          </a:p>
        </p:txBody>
      </p:sp>
      <p:pic>
        <p:nvPicPr>
          <p:cNvPr id="4" name="Picture 3" descr="ch16_slide11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3628" y="2014979"/>
            <a:ext cx="3673010" cy="459530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the Stock Price Is Unchanged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Higher EPS does NOT automatically mean a higher stock price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Leverage increases the range of EPS outcomes → this is financial risk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Shareholders </a:t>
                </a:r>
                <a:r>
                  <a:rPr sz="2000" b="1" dirty="0"/>
                  <a:t>demand a higher return to compensate</a:t>
                </a:r>
                <a:r>
                  <a:rPr sz="2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𝑃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0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>
                            <a:latin typeface="Cambria Math" panose="02040503050406030204"/>
                          </a:rPr>
                          <m:t>EPS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>
                                <a:latin typeface="Cambria Math" panose="02040503050406030204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000">
                                <a:latin typeface="Cambria Math" panose="02040503050406030204"/>
                              </a:rPr>
                              <m:t>𝐸</m:t>
                            </m:r>
                          </m:sub>
                        </m:sSub>
                      </m:den>
                    </m:f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Before leverage:</a:t>
                </a:r>
                <a:r>
                  <a:rPr sz="2000" dirty="0"/>
                  <a:t> EPS = $1.50,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=15%</m:t>
                    </m:r>
                  </m:oMath>
                </a14:m>
                <a:r>
                  <a:rPr sz="2000" dirty="0"/>
                  <a:t>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𝑃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0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/>
                          </a:rPr>
                          <m:t>$1.50</m:t>
                        </m:r>
                      </m:num>
                      <m:den>
                        <m:r>
                          <a:rPr lang="en-US" sz="2000">
                            <a:latin typeface="Cambria Math" panose="02040503050406030204"/>
                          </a:rPr>
                          <m:t>0.15</m:t>
                        </m:r>
                      </m:den>
                    </m:f>
                    <m:r>
                      <a:rPr lang="en-US" sz="2000">
                        <a:latin typeface="Cambria Math" panose="02040503050406030204"/>
                      </a:rPr>
                      <m:t>=$10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After leverage:</a:t>
                </a:r>
                <a:r>
                  <a:rPr sz="2000" dirty="0"/>
                  <a:t> EPS = $2.00,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=20%</m:t>
                    </m:r>
                  </m:oMath>
                </a14:m>
                <a:r>
                  <a:rPr sz="2000" dirty="0"/>
                  <a:t>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𝑃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0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/>
                          </a:rPr>
                          <m:t>$2.00</m:t>
                        </m:r>
                      </m:num>
                      <m:den>
                        <m:r>
                          <a:rPr lang="en-US" sz="2000">
                            <a:latin typeface="Cambria Math" panose="02040503050406030204"/>
                          </a:rPr>
                          <m:t>0.20</m:t>
                        </m:r>
                      </m:den>
                    </m:f>
                    <m:r>
                      <a:rPr lang="en-US" sz="2000">
                        <a:latin typeface="Cambria Math" panose="02040503050406030204"/>
                      </a:rPr>
                      <m:t>=$10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Stock price is unchanged!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The higher expected earnings are exactly offset by the higher required return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Home-Made Leverage</a:t>
            </a:r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2533078"/>
            <a:ext cx="3305175" cy="33051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If an investor wants more leverage, she can create it herself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b="1" dirty="0"/>
              <a:t>Example:</a:t>
            </a:r>
            <a:r>
              <a:rPr dirty="0"/>
              <a:t> invest $10 of own money, borrow $10, buy 2 unlevered Macbeth shares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Earnings on 2 shares: $1.00 – $4.00 depending on outcome</a:t>
            </a:r>
            <a:r>
              <a:rPr lang="en-US" dirty="0"/>
              <a:t> (double 0.50-2 dollars—see textbook)</a:t>
            </a:r>
            <a:endParaRPr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Less personal interest at 10%: $1.00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Net earnings: $0 – $3.00 on $10 invested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This exactly replicates owning 1 share of the levered company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Since investors can home-make leverage, corporate leverage cannot add value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This is the DIY Principle at work — the same argument MM used to prove Proposition 1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Deriving MM Proposition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The asset cost of capital</a:t>
                </a:r>
                <a:r>
                  <a:rPr sz="2000" dirty="0"/>
                  <a:t> (return on the total package of D + E):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den>
                    </m:f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+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den>
                    </m:f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By MM Prop 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 dirty="0"/>
                  <a:t> depends only on business risk — it is unaffected by leverage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Rearranging for the cost of equity: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+(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)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den>
                    </m:f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MM Proposition 2:</a:t>
                </a:r>
                <a:r>
                  <a:rPr sz="2000" dirty="0"/>
                  <a:t> the required return on equity increases linearly with D/E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The term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(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)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den>
                    </m:f>
                  </m:oMath>
                </a14:m>
                <a:r>
                  <a:rPr sz="1800" dirty="0"/>
                  <a:t> is the financial risk premium shareholders demand for bearing leverage risk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If D = 0,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 dirty="0"/>
                  <a:t> — all-equity cost = asset cost of capital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MM Proposition 2: Numerical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5404" y="2016109"/>
                <a:ext cx="11112510" cy="4466884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2000" b="1" dirty="0"/>
                  <a:t>Recall: 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800" dirty="0"/>
                  <a:t>Levering: Moving from “A to E”. 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800" dirty="0" err="1"/>
                  <a:t>Unlevering</a:t>
                </a:r>
                <a:r>
                  <a:rPr lang="en-US" sz="1800" dirty="0"/>
                  <a:t>: Moving from “E to A”.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800" dirty="0"/>
                  <a:t>Re-lever: “Changing E or D”.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Macbeth, unlevered:</a:t>
                </a:r>
                <a:r>
                  <a:rPr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/>
                          </a:rPr>
                          <m:t>$1,500</m:t>
                        </m:r>
                      </m:num>
                      <m:den>
                        <m:r>
                          <a:rPr lang="en-US" sz="2000">
                            <a:latin typeface="Cambria Math" panose="02040503050406030204"/>
                          </a:rPr>
                          <m:t>$10,000</m:t>
                        </m:r>
                      </m:den>
                    </m:f>
                    <m:r>
                      <a:rPr lang="en-US" sz="2000">
                        <a:latin typeface="Cambria Math" panose="02040503050406030204"/>
                      </a:rPr>
                      <m:t>=15%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Macbeth, levered</a:t>
                </a:r>
                <a:r>
                  <a:rPr sz="2000" dirty="0"/>
                  <a:t> (D = $5,000, E = $5,000,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=10%</m:t>
                    </m:r>
                  </m:oMath>
                </a14:m>
                <a:r>
                  <a:rPr sz="2000" dirty="0"/>
                  <a:t>):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=15%+(15%−10%)×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5,000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5,000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=20%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Check stock price: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𝑃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0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$2.00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20%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=$10</m:t>
                    </m:r>
                  </m:oMath>
                </a14:m>
                <a:r>
                  <a:rPr sz="1800" dirty="0"/>
                  <a:t> → unchanged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Another firm:</a:t>
                </a:r>
                <a:r>
                  <a:rPr sz="2000" dirty="0"/>
                  <a:t> assets $100, D = $33.3, E = $66.7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=7.25%</m:t>
                    </m:r>
                  </m:oMath>
                </a14:m>
                <a:r>
                  <a:rPr sz="1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=15.5%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=7.25%×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33.3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100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+15.5%×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66.7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100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=12.75%</m:t>
                    </m:r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2000" dirty="0"/>
                  <a:t>Suppose we r</a:t>
                </a:r>
                <a:r>
                  <a:rPr sz="2000" dirty="0"/>
                  <a:t>e</a:t>
                </a:r>
                <a:r>
                  <a:rPr lang="en-US" sz="2000" dirty="0"/>
                  <a:t>-</a:t>
                </a:r>
                <a:r>
                  <a:rPr sz="2000" dirty="0"/>
                  <a:t>lever to D/E = </a:t>
                </a:r>
                <a:r>
                  <a:rPr lang="en-US" sz="2000" dirty="0"/>
                  <a:t>1</a:t>
                </a:r>
                <a:r>
                  <a:rPr sz="2000" dirty="0"/>
                  <a:t> (D = $50, E = $50), </a:t>
                </a:r>
                <a:r>
                  <a:rPr lang="en-US" sz="20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</m:oMath>
                </a14:m>
                <a:r>
                  <a:rPr sz="2000" dirty="0"/>
                  <a:t> rises to 8%: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=12.75%+(12.75%−8%)×1=17.5%</m:t>
                    </m:r>
                  </m:oMath>
                </a14:m>
                <a:endParaRPr lang="en-US"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800" dirty="0"/>
                  <a:t>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1800" dirty="0"/>
                  <a:t> remains the same at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12.75%</m:t>
                    </m:r>
                  </m:oMath>
                </a14:m>
                <a:r>
                  <a:rPr lang="en-US" sz="1800" dirty="0"/>
                  <a:t>. Cost of capital remains the same.</a:t>
                </a:r>
                <a:endParaRPr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5404" y="2016109"/>
                <a:ext cx="11112510" cy="4466884"/>
              </a:xfrm>
              <a:blipFill>
                <a:blip r:embed="rId2"/>
                <a:stretch>
                  <a:fillRect l="-219" t="-1503" b="-1230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Leverage and the Cost of Capital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When debt is risk-free: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</m:oMath>
                </a14:m>
                <a:r>
                  <a:rPr sz="1800" dirty="0"/>
                  <a:t> rises linearly with D/E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</m:oMath>
                </a14:m>
                <a:r>
                  <a:rPr sz="1800" dirty="0"/>
                  <a:t> is constant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WACC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1800" dirty="0"/>
                  <a:t> is constant at 12.75%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advantage of cheap debt is exactly offset by the rising cost of equity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You cannot reduce your cost of capital by using more debt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562" r="-1910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h16_slide17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322" y="2228003"/>
            <a:ext cx="5372581" cy="36330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Today’s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Capital Structure in Perfect Markets (Ch. 16)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MM Proposition 1: firm value is independent of capital structure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How leverage affects EPS, stock prices, and required returns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MM Proposition 2: the cost of equity rises with leverage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How Much Should a Company Borrow? (Ch. 17)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Debt and taxes: the interest tax shield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Limits to tax advantages and personal taxes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Bankruptcy costs and agency costs of debt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Trade-off theory vs. pecking order theory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Capital structure decisions in practice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Leverage Increases the Cost of Debt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At high D/E, lenders demand higher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</m:oMath>
                </a14:m>
                <a:endParaRPr sz="20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They bear part of the firm’s risk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</m:oMath>
                </a14:m>
                <a:r>
                  <a:rPr sz="2000" dirty="0"/>
                  <a:t> curve flattens as risk shifts from </a:t>
                </a:r>
                <a:r>
                  <a:rPr sz="2000" dirty="0" err="1"/>
                  <a:t>equityholders</a:t>
                </a:r>
                <a:r>
                  <a:rPr sz="2000" dirty="0"/>
                  <a:t> to debtholders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WACC still equals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/>
                          </a:rPr>
                          <m:t>𝐫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/>
                          </a:rPr>
                          <m:t>𝐀</m:t>
                        </m:r>
                      </m:sub>
                    </m:sSub>
                  </m:oMath>
                </a14:m>
                <a:endParaRPr sz="2000" b="1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MM Prop 2 still holds: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+(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)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den>
                    </m:f>
                  </m:oMath>
                </a14:m>
                <a:endParaRPr sz="20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</m:oMath>
                </a14:m>
                <a:r>
                  <a:rPr sz="1800" dirty="0"/>
                  <a:t> rises,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</m:oMath>
                </a14:m>
                <a:r>
                  <a:rPr sz="1800" dirty="0"/>
                  <a:t> rises more slowly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ch16_slide19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165" y="2228003"/>
            <a:ext cx="4726446" cy="363304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Levering and Unlevering Betas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Just as with costs of capital, we can lever and </a:t>
                </a:r>
                <a:r>
                  <a:rPr sz="2000" dirty="0" err="1"/>
                  <a:t>unlever</a:t>
                </a:r>
                <a:r>
                  <a:rPr sz="2000" dirty="0"/>
                  <a:t> betas</a:t>
                </a:r>
                <a:endParaRPr lang="en-US"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Asset beta</a:t>
                </a:r>
                <a:r>
                  <a:rPr sz="2000" dirty="0"/>
                  <a:t> (weighted average of debt and equity betas):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den>
                    </m:f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Equity beta</a:t>
                </a:r>
                <a:r>
                  <a:rPr sz="2000" dirty="0"/>
                  <a:t> (parallels MM Prop 2 exactly):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+(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)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den>
                    </m:f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Example: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=0.1</m:t>
                    </m:r>
                  </m:oMath>
                </a14:m>
                <a:r>
                  <a:rPr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=1.1</m:t>
                    </m:r>
                  </m:oMath>
                </a14:m>
                <a:r>
                  <a:rPr sz="2000" dirty="0"/>
                  <a:t>, D/V = 1/3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=0.1×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33.3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100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+1.1×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>
                            <a:latin typeface="Cambria Math" panose="02040503050406030204"/>
                          </a:rPr>
                          <m:t>66.7</m:t>
                        </m:r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100</m:t>
                        </m:r>
                      </m:den>
                    </m:f>
                    <m:r>
                      <a:rPr lang="en-US" sz="1800">
                        <a:latin typeface="Cambria Math" panose="02040503050406030204"/>
                      </a:rPr>
                      <m:t>=0.767</m:t>
                    </m:r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 err="1"/>
                  <a:t>Relever</a:t>
                </a:r>
                <a:r>
                  <a:rPr sz="2000" dirty="0"/>
                  <a:t> to D/E = 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</m:oMath>
                </a14:m>
                <a:r>
                  <a:rPr sz="2000" dirty="0"/>
                  <a:t> rises to 0.15: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=0.767+(0.767−0.15)×1=1.384</m:t>
                    </m:r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Equity risk = business risk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 dirty="0"/>
                  <a:t>) + financial risk (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𝛽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)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den>
                    </m:f>
                  </m:oMath>
                </a14:m>
                <a:r>
                  <a:rPr sz="2000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1" t="-663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Watch Out for Hidden Leverage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Some financing arrangements are debt in disguise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Example: </a:t>
                </a:r>
                <a:r>
                  <a:rPr sz="2000" b="1" dirty="0" err="1"/>
                  <a:t>Reeby</a:t>
                </a:r>
                <a:r>
                  <a:rPr sz="2000" b="1" dirty="0"/>
                  <a:t> Sports</a:t>
                </a:r>
                <a:r>
                  <a:rPr sz="2000" dirty="0"/>
                  <a:t> — carbon-fiber bocce shoe project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Original analysis: invest $1M, NPV = –$14,000 at 10% cost of capital. Reject.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Equipment seller offers 5 annual payments of $122,000 instead of $500,000 upfront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Revised NPV appears positive (+$23,000). Accept?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installments are really a $500,000 loan at 7%: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$500,000=$122,000×</m:t>
                    </m:r>
                    <m:d>
                      <m:dPr>
                        <m:sepChr m:val="−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>
                                <a:latin typeface="Cambria Math" panose="02040503050406030204"/>
                              </a:rPr>
                              <m:t>1</m:t>
                            </m:r>
                          </m:num>
                          <m:den>
                            <m:r>
                              <a:rPr lang="en-US" sz="1800">
                                <a:latin typeface="Cambria Math" panose="02040503050406030204"/>
                              </a:rPr>
                              <m:t>0.07</m:t>
                            </m:r>
                          </m:den>
                        </m:f>
                      </m:e>
                      <m:e>
                        <m:f>
                          <m:f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>
                                <a:latin typeface="Cambria Math" panose="02040503050406030204"/>
                              </a:rPr>
                              <m:t>1</m:t>
                            </m:r>
                          </m:num>
                          <m:den>
                            <m:r>
                              <a:rPr lang="en-US" sz="1800">
                                <a:latin typeface="Cambria Math" panose="02040503050406030204"/>
                              </a:rPr>
                              <m:t>0.07×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>
                                    <a:latin typeface="Cambria Math" panose="02040503050406030204"/>
                                  </a:rPr>
                                  <m:t>1.07</m:t>
                                </m:r>
                              </m:e>
                              <m:sup>
                                <m:r>
                                  <a:rPr lang="en-US" sz="1800">
                                    <a:latin typeface="Cambria Math" panose="02040503050406030204"/>
                                  </a:rPr>
                                  <m:t>5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Discount unlevered cash flows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 dirty="0"/>
                  <a:t> — never mix investment and financing decisions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In a perfect capital market, no form of debt (actual or disguised) can create value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Why Capital Structure Matters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In Ch. 16 we assumed perfect capital markets → capital structure irrelevant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But actual debt ratios vary systematically across industries: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Pharmaceuticals: 0.07, Semiconductors: 0.17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Oil: 0.35, Retail: 0.48, Telecom: 0.50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Drug companies and tech firms use little debt; retailers and utilities borrow heavily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 explanation lies in what MM assumed away: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Taxes, bankruptcy costs, and agency costs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These market imperfections make capital structure matter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18233" r="3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Debt and Taxes: The Interest Tax Shield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Interest is a tax-deductible expense; dividends are not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Compare two identical firms with EBIT = $1,000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=21%</m:t>
                    </m:r>
                  </m:oMath>
                </a14:m>
                <a:r>
                  <a:rPr sz="2000" dirty="0"/>
                  <a:t>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b="1" dirty="0"/>
                  <a:t>Firm U (unlevered):</a:t>
                </a:r>
                <a:r>
                  <a:rPr sz="1800" dirty="0"/>
                  <a:t> Tax = $210, total to investors = $790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b="1" dirty="0"/>
                  <a:t>Firm L</a:t>
                </a:r>
                <a:r>
                  <a:rPr sz="1800" dirty="0"/>
                  <a:t> ($3,000 debt at 8%): interest = $240, tax = $160, total to investors = $840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Difference: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$50=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×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×</m:t>
                    </m:r>
                    <m:r>
                      <a:rPr lang="en-US" sz="1800">
                        <a:latin typeface="Cambria Math" panose="02040503050406030204"/>
                      </a:rPr>
                      <m:t>𝐷</m:t>
                    </m:r>
                    <m:r>
                      <a:rPr lang="en-US" sz="1800">
                        <a:latin typeface="Cambria Math" panose="02040503050406030204"/>
                      </a:rPr>
                      <m:t>=0.21×0.08×$3,000</m:t>
                    </m:r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government effectively subsidizes 21% of interest expense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annual tax shield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×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×</m:t>
                    </m:r>
                    <m:r>
                      <a:rPr lang="en-US" sz="2000">
                        <a:latin typeface="Cambria Math" panose="02040503050406030204"/>
                      </a:rPr>
                      <m:t>𝐷</m:t>
                    </m:r>
                  </m:oMath>
                </a14:m>
                <a:endParaRPr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PV of Tax Shields: Two Benchmark Policies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Debt Fixed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r>
                  <a:rPr dirty="0"/>
                  <a:t>Debt stays constant regardless of </a:t>
                </a:r>
                <a:r>
                  <a:rPr lang="en-US" dirty="0"/>
                  <a:t> </a:t>
                </a:r>
                <a:r>
                  <a:rPr dirty="0"/>
                  <a:t>V</a:t>
                </a:r>
              </a:p>
              <a:p>
                <a:r>
                  <a:rPr dirty="0"/>
                  <a:t>Tax shields are safe (like coupons)</a:t>
                </a:r>
              </a:p>
              <a:p>
                <a:r>
                  <a:rPr dirty="0"/>
                  <a:t>Discount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𝑃𝑉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/>
                              </a:rPr>
                              <m:t>𝑡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/>
                              </a:rPr>
                              <m:t>𝑐</m:t>
                            </m:r>
                          </m:sub>
                        </m:sSub>
                        <m:r>
                          <a:rPr lang="en-US">
                            <a:latin typeface="Cambria Math" panose="02040503050406030204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/>
                              </a:rPr>
                              <m:t>𝑟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/>
                              </a:rPr>
                              <m:t>𝐷</m:t>
                            </m:r>
                          </m:sub>
                        </m:sSub>
                        <m:r>
                          <a:rPr lang="en-US">
                            <a:latin typeface="Cambria Math" panose="02040503050406030204"/>
                          </a:rPr>
                          <m:t>×</m:t>
                        </m:r>
                        <m:r>
                          <a:rPr lang="en-US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/>
                              </a:rPr>
                              <m:t>𝑟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/>
                              </a:rPr>
                              <m:t>𝐷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𝐷</m:t>
                    </m:r>
                  </m:oMath>
                </a14:m>
                <a:endParaRPr dirty="0"/>
              </a:p>
              <a:p>
                <a:r>
                  <a:rPr dirty="0"/>
                  <a:t>PV of tax shield = tax rate x debt</a:t>
                </a:r>
              </a:p>
              <a:p>
                <a:r>
                  <a:rPr dirty="0"/>
                  <a:t>Example: 0.21 x $3,000 = $630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452" t="-1247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b="1" dirty="0"/>
              <a:t>Debt Rebalanced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quarter" idx="4"/>
              </p:nvPr>
            </p:nvSpPr>
            <p:spPr/>
            <p:txBody>
              <a:bodyPr/>
              <a:lstStyle/>
              <a:p>
                <a:r>
                  <a:rPr dirty="0"/>
                  <a:t>Debt maintained as constant fraction of V</a:t>
                </a:r>
                <a:r>
                  <a:rPr lang="en-US" dirty="0"/>
                  <a:t> (constant D/E aka leverage ratio)</a:t>
                </a:r>
                <a:endParaRPr dirty="0"/>
              </a:p>
              <a:p>
                <a:r>
                  <a:rPr dirty="0"/>
                  <a:t>Tax shields vary with V (riskier)</a:t>
                </a:r>
              </a:p>
              <a:p>
                <a:r>
                  <a:rPr dirty="0"/>
                  <a:t>Discount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𝑃𝑉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/>
                              </a:rPr>
                              <m:t>𝑡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/>
                              </a:rPr>
                              <m:t>𝑐</m:t>
                            </m:r>
                          </m:sub>
                        </m:sSub>
                        <m:r>
                          <a:rPr lang="en-US">
                            <a:latin typeface="Cambria Math" panose="02040503050406030204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/>
                              </a:rPr>
                              <m:t>𝑟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/>
                              </a:rPr>
                              <m:t>𝐷</m:t>
                            </m:r>
                          </m:sub>
                        </m:sSub>
                        <m:r>
                          <a:rPr lang="en-US">
                            <a:latin typeface="Cambria Math" panose="02040503050406030204"/>
                          </a:rPr>
                          <m:t>×</m:t>
                        </m:r>
                        <m:r>
                          <a:rPr lang="en-US">
                            <a:latin typeface="Cambria Math" panose="02040503050406030204"/>
                          </a:rPr>
                          <m:t>𝐷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anose="02040503050406030204"/>
                              </a:rPr>
                              <m:t>𝑟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endParaRPr dirty="0"/>
              </a:p>
              <a:p>
                <a:r>
                  <a:rPr dirty="0"/>
                  <a:t>Worth less than debt fixed</a:t>
                </a:r>
              </a:p>
              <a:p>
                <a:r>
                  <a:rPr dirty="0"/>
                  <a:t>Either way: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𝑈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+</m:t>
                    </m:r>
                    <m:r>
                      <a:rPr lang="en-US">
                        <a:latin typeface="Cambria Math" panose="02040503050406030204"/>
                      </a:rPr>
                      <m:t>𝑃𝑉</m:t>
                    </m:r>
                    <m:r>
                      <a:rPr lang="en-US">
                        <a:latin typeface="Cambria Math" panose="02040503050406030204"/>
                      </a:rPr>
                      <m:t>(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tax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shield</m:t>
                    </m:r>
                    <m:r>
                      <a:rPr lang="en-US">
                        <a:latin typeface="Cambria Math" panose="02040503050406030204"/>
                      </a:rPr>
                      <m:t>)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blipFill>
                <a:blip r:embed="rId3"/>
                <a:stretch>
                  <a:fillRect l="-452" t="-1247" b="-41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Tax Shields Increase Shareholder Wealth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Without taxes: leverage changes how the pie is sliced, not its size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With taxes, there is a THIRD slice: the government’s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Unlevered: government gets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</m:oMath>
                </a14:m>
                <a:r>
                  <a:rPr dirty="0"/>
                  <a:t> of total cash flows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Levered: interest is deductible → government’s slice shrinks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dirty="0"/>
                  <a:t>The reduction in taxes goes to investors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𝑈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𝐷</m:t>
                    </m:r>
                  </m:oMath>
                </a14:m>
                <a:r>
                  <a:rPr dirty="0"/>
                  <a:t> (permanent, fixed debt)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449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CA5A6DF-F5BE-D49C-1DA6-19B01E74C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471" y="3054021"/>
            <a:ext cx="6105570" cy="20859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Changing Alphabet’s Capital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Alphabet (Google) Dec 2022: market value $1.16 trillion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Long-term debt: only $14.7B, PV of existing tax shield: $3.1B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Suppose Alphabet borrows an additional $20B to repurchase shares: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PV(tax shield)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×</m:t>
                    </m:r>
                    <m:r>
                      <a:rPr lang="en-US" sz="1800">
                        <a:latin typeface="Cambria Math" panose="02040503050406030204"/>
                      </a:rPr>
                      <m:t>𝐷</m:t>
                    </m:r>
                    <m:r>
                      <a:rPr lang="en-US" sz="1800">
                        <a:latin typeface="Cambria Math" panose="02040503050406030204"/>
                      </a:rPr>
                      <m:t>=0.21×$20</m:t>
                    </m:r>
                    <m:r>
                      <a:rPr lang="en-US" sz="1800">
                        <a:latin typeface="Cambria Math" panose="02040503050406030204"/>
                      </a:rPr>
                      <m:t>𝐵</m:t>
                    </m:r>
                    <m:r>
                      <a:rPr lang="en-US" sz="1800">
                        <a:latin typeface="Cambria Math" panose="02040503050406030204"/>
                      </a:rPr>
                      <m:t>=$4.2</m:t>
                    </m:r>
                    <m:r>
                      <a:rPr lang="en-US" sz="1800">
                        <a:latin typeface="Cambria Math" panose="02040503050406030204"/>
                      </a:rPr>
                      <m:t>𝐵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Firm value increases by $4.2 billion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Equity drops by only $15.8B (not $20B) → shareholders gain $4.2B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Why doesn’t Alphabet borrow $50B or $100B?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Bankruptcy costs, agency costs, and personal taxes limit the benefit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Limits to the Tax Advantages of Debt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2000" b="1" dirty="0"/>
              <a:t>Must have taxable profits to shield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If EBIT &lt; interest, excess interest provides no current tax benefit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Tax loss carry</a:t>
            </a:r>
            <a:r>
              <a:rPr lang="en-US" sz="1800" dirty="0"/>
              <a:t>-</a:t>
            </a:r>
            <a:r>
              <a:rPr sz="1800" dirty="0"/>
              <a:t>forwards help but have lower PV (some countries limit the number of years)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2000" b="1" dirty="0"/>
              <a:t>Interest deduction caps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US: deductible only up to 30% of EBIT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EU: 30% of EBITDA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2000" b="1" dirty="0"/>
              <a:t>Personal taxes can offset the corporate advantage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Interest income is taxed at the personal level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If personal tax on interest &gt; personal tax on equity income, the net advantage shrinks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Personal Taxes and the Relative Tax Advantage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Operating income $1 flows down two paths: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Interest: Corp tax = 0, personal tax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Equity: Corp tax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</m:oMath>
                </a14:m>
                <a:r>
                  <a:rPr sz="1800" dirty="0"/>
                  <a:t>, personal tax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</m:oMath>
                </a14:m>
                <a:endParaRPr sz="18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Net advantage of debt: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p>
                        <m:r>
                          <a:rPr lang="en-US" sz="1800">
                            <a:latin typeface="Cambria Math" panose="02040503050406030204"/>
                          </a:rPr>
                          <m:t>∗</m:t>
                        </m:r>
                      </m:sup>
                    </m:sSup>
                    <m:r>
                      <a:rPr lang="en-US" sz="1800">
                        <a:latin typeface="Cambria Math" panose="02040503050406030204"/>
                      </a:rPr>
                      <m:t>=1−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>
                                <a:latin typeface="Cambria Math" panose="02040503050406030204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>
                                    <a:latin typeface="Cambria Math" panose="02040503050406030204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1800">
                                    <a:latin typeface="Cambria Math" panose="02040503050406030204"/>
                                  </a:rPr>
                                  <m:t>𝐸</m:t>
                                </m:r>
                              </m:sub>
                            </m:sSub>
                            <m:r>
                              <a:rPr lang="en-US" sz="1800">
                                <a:latin typeface="Cambria Math" panose="02040503050406030204"/>
                              </a:rPr>
                              <m:t>)(1−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>
                                    <a:latin typeface="Cambria Math" panose="02040503050406030204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1800">
                                    <a:latin typeface="Cambria Math" panose="02040503050406030204"/>
                                  </a:rPr>
                                  <m:t>𝑐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1800">
                            <a:latin typeface="Cambria Math" panose="02040503050406030204"/>
                          </a:rPr>
                          <m:t>1−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>
                                <a:latin typeface="Cambria Math" panose="02040503050406030204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>
                                <a:latin typeface="Cambria Math" panose="02040503050406030204"/>
                              </a:rPr>
                              <m:t>𝐷</m:t>
                            </m:r>
                          </m:sub>
                        </m:sSub>
                      </m:den>
                    </m:f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p>
                        <m:r>
                          <a:rPr lang="en-US" sz="1800">
                            <a:latin typeface="Cambria Math" panose="02040503050406030204"/>
                          </a:rPr>
                          <m:t>∗</m:t>
                        </m:r>
                      </m:sup>
                    </m:sSup>
                    <m:r>
                      <a:rPr lang="en-US" sz="1800">
                        <a:latin typeface="Cambria Math" panose="02040503050406030204"/>
                      </a:rPr>
                      <m:t>&gt;0</m:t>
                    </m:r>
                  </m:oMath>
                </a14:m>
                <a:r>
                  <a:rPr sz="1800" dirty="0"/>
                  <a:t>: debt wins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p>
                        <m:r>
                          <a:rPr lang="en-US" sz="1800">
                            <a:latin typeface="Cambria Math" panose="02040503050406030204"/>
                          </a:rPr>
                          <m:t>∗</m:t>
                        </m:r>
                      </m:sup>
                    </m:sSup>
                    <m:r>
                      <a:rPr lang="en-US" sz="1800">
                        <a:latin typeface="Cambria Math" panose="02040503050406030204"/>
                      </a:rPr>
                      <m:t>&lt;0</m:t>
                    </m:r>
                  </m:oMath>
                </a14:m>
                <a:r>
                  <a:rPr sz="1800" dirty="0"/>
                  <a:t>: equity wins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US: break-even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≈20%</m:t>
                    </m:r>
                  </m:oMath>
                </a14:m>
                <a:endParaRPr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ch17_slide11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295" y="2228003"/>
            <a:ext cx="4850635" cy="36330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What Is Capital Structure?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7225075" cy="3678303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A company’s capital structure is its mix of debt and equity financing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A company using debt employs financial leverage (or gearing)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key question: is there an ideal mix of D and E that maximizes the value of the firm?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Firm value: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/>
                      </a:rPr>
                      <m:t>𝑉</m:t>
                    </m:r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r>
                      <a:rPr lang="en-US" sz="2000">
                        <a:latin typeface="Cambria Math" panose="02040503050406030204"/>
                      </a:rPr>
                      <m:t>𝐷</m:t>
                    </m:r>
                    <m:r>
                      <a:rPr lang="en-US" sz="2000">
                        <a:latin typeface="Cambria Math" panose="02040503050406030204"/>
                      </a:rPr>
                      <m:t>+</m:t>
                    </m:r>
                    <m:r>
                      <a:rPr lang="en-US" sz="2000">
                        <a:latin typeface="Cambria Math" panose="02040503050406030204"/>
                      </a:rPr>
                      <m:t>𝐸</m:t>
                    </m:r>
                  </m:oMath>
                </a14:m>
                <a:endParaRPr sz="20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Also called aggregate value, enterprise value, or entity value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If maximizing V also maximizes shareholder wealth, the problem reduces to finding the D/E mix that maximizes V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7225075" cy="3678303"/>
              </a:xfrm>
              <a:blipFill>
                <a:blip r:embed="rId2"/>
                <a:stretch>
                  <a:fillRect l="-422" r="-1433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rcRect l="3022" r="15213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Is There a Net Tax Advantage to Debt?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US corporate tax: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𝑐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=21%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Top personal tax on interest: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=37%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Top personal tax on equity income: 20% statutory, but lower effective rate due to capital gains deferral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Break-even: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𝑡</m:t>
                        </m:r>
                      </m:e>
                      <m:sup>
                        <m:r>
                          <a:rPr lang="en-US" sz="2000">
                            <a:latin typeface="Cambria Math" panose="02040503050406030204"/>
                          </a:rPr>
                          <m:t>∗</m:t>
                        </m:r>
                      </m:sup>
                    </m:sSup>
                    <m:r>
                      <a:rPr lang="en-US" sz="2000">
                        <a:latin typeface="Cambria Math" panose="02040503050406030204"/>
                      </a:rPr>
                      <m:t>=0</m:t>
                    </m:r>
                  </m:oMath>
                </a14:m>
                <a:r>
                  <a:rPr sz="2000" dirty="0"/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=20%</m:t>
                    </m:r>
                  </m:oMath>
                </a14:m>
                <a:endParaRPr sz="20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If effective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&lt;20%</m:t>
                    </m:r>
                  </m:oMath>
                </a14:m>
                <a:r>
                  <a:rPr sz="1800" dirty="0"/>
                  <a:t> 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𝑡</m:t>
                        </m:r>
                      </m:e>
                      <m:sup>
                        <m:r>
                          <a:rPr lang="en-US" sz="1800">
                            <a:latin typeface="Cambria Math" panose="02040503050406030204"/>
                          </a:rPr>
                          <m:t>∗</m:t>
                        </m:r>
                      </m:sup>
                    </m:sSup>
                    <m:r>
                      <a:rPr lang="en-US" sz="1800">
                        <a:latin typeface="Cambria Math" panose="02040503050406030204"/>
                      </a:rPr>
                      <m:t>&lt;0</m:t>
                    </m:r>
                  </m:oMath>
                </a14:m>
                <a:r>
                  <a:rPr sz="1800" dirty="0"/>
                  <a:t>: personal tax disadvantage of debt for high-tax individuals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Tax-exempt institutions (pension funds, endowments): clear preference for debt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Most financial managers believe there is a moderate net tax advantage to corporate borrowing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For companies that cannot use the corporate shield, there may be a moderate tax disadvantage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 r="-221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Clientele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Some investors cannot borrow as cheaply as corporations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They may prefer levered companies for the higher returns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This creates a clientele of investors who favor corporate debt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But as firms respond by levering up, supply adjusts to meet demand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Once supply matches the clientele’s demand, no individual firm can add value by changing its leverage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Clientele effects explain why some firms use debt, but not that all should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Are Bankruptcy Costs?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7268263" cy="4369279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Devonshire: V = $100, D = $50, E = $50. Recession → V drops to $30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Debtholders owed $50, recover only $30; </a:t>
            </a:r>
            <a:r>
              <a:rPr sz="1800" dirty="0" err="1"/>
              <a:t>equityholders</a:t>
            </a:r>
            <a:r>
              <a:rPr sz="1800" dirty="0"/>
              <a:t> get $0 (limited liability)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Bankruptcy is costly not because of the recession, but because of the bankruptcy PROCESS: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b="1" dirty="0"/>
              <a:t>Legal fees:</a:t>
            </a:r>
            <a:r>
              <a:rPr sz="1800" dirty="0"/>
              <a:t> courts, lawyers for each class of claimants</a:t>
            </a:r>
          </a:p>
          <a:p>
            <a:pPr lvl="2">
              <a:spcBef>
                <a:spcPts val="200"/>
              </a:spcBef>
              <a:spcAft>
                <a:spcPts val="200"/>
              </a:spcAft>
            </a:pPr>
            <a:r>
              <a:rPr sz="1600" dirty="0"/>
              <a:t>Enron: $757M in professional fees; Lehman Brothers: $5.9B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b="1" dirty="0"/>
              <a:t>Fire sale discounts:</a:t>
            </a:r>
            <a:r>
              <a:rPr sz="1800" dirty="0"/>
              <a:t> assets sold quickly at deep discounts</a:t>
            </a:r>
          </a:p>
          <a:p>
            <a:pPr lvl="2">
              <a:spcBef>
                <a:spcPts val="200"/>
              </a:spcBef>
              <a:spcAft>
                <a:spcPts val="200"/>
              </a:spcAft>
            </a:pPr>
            <a:r>
              <a:rPr sz="1600" dirty="0"/>
              <a:t>Lehman: $60B recovered was $11B less than estimated value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b="1" dirty="0"/>
              <a:t>Loss of intangible assets:</a:t>
            </a:r>
            <a:r>
              <a:rPr sz="1800" dirty="0"/>
              <a:t> employees leave, brand erodes, R&amp;D abandoned, customer relationships severed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Average direct costs: ~3% of book assets, ~20% of equity value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056" y="2180496"/>
            <a:ext cx="42672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Costs of Financial Distress (Pre-Bankruptcy)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Even without actual bankruptcy, the mere POSSIBILITY of default erodes firm value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Customers</a:t>
            </a:r>
            <a:r>
              <a:rPr sz="2000" dirty="0"/>
              <a:t> worry about warranties, service, and resale value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Chrysler saw plummeting sales before its 2009 bankruptcy — buyers feared the company wouldn’t honor warranties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Suppliers</a:t>
            </a:r>
            <a:r>
              <a:rPr sz="2000" dirty="0"/>
              <a:t> demand cash upfront or refuse trade credit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Creates a liquidity squeeze at the worst possible time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Employees</a:t>
            </a:r>
            <a:r>
              <a:rPr sz="2000" dirty="0"/>
              <a:t> leave for safer employers; stop investing in firm-specific human capital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These indirect costs can far exceed the direct legal fees of bankruptcy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Bankruptcy Costs Vary with Asset Type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Heartbreak Hotel (tangible)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Recession: default on mortgage</a:t>
            </a:r>
          </a:p>
          <a:p>
            <a:r>
              <a:rPr dirty="0"/>
              <a:t>Lender sells to new operator</a:t>
            </a:r>
          </a:p>
          <a:p>
            <a:r>
              <a:rPr dirty="0"/>
              <a:t>Hotel worth almost the same</a:t>
            </a:r>
          </a:p>
          <a:p>
            <a:r>
              <a:rPr dirty="0"/>
              <a:t>Bankruptcy costs are minimal</a:t>
            </a:r>
          </a:p>
          <a:p>
            <a:r>
              <a:rPr dirty="0"/>
              <a:t>Tangible assets survive well</a:t>
            </a:r>
          </a:p>
          <a:p>
            <a:r>
              <a:rPr dirty="0"/>
              <a:t>This is why airlines can borrow heavily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Digital Organics (intangible)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Employees walk away</a:t>
            </a:r>
          </a:p>
          <a:p>
            <a:r>
              <a:rPr dirty="0"/>
              <a:t>Technology is specialized, hard to sell</a:t>
            </a:r>
          </a:p>
          <a:p>
            <a:r>
              <a:rPr dirty="0"/>
              <a:t>Half-finished R&amp;D is worthless</a:t>
            </a:r>
          </a:p>
          <a:p>
            <a:r>
              <a:rPr dirty="0"/>
              <a:t>Going concern value destroyed</a:t>
            </a:r>
          </a:p>
          <a:p>
            <a:r>
              <a:rPr dirty="0"/>
              <a:t>This is why tech/pharma firms use little debt</a:t>
            </a:r>
          </a:p>
          <a:p>
            <a:r>
              <a:rPr dirty="0"/>
              <a:t>Do not think only about the probability of bankruptcy — think also of the value that may be lost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Agency Costs of Equity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Arise when managers have too little equity stake in the firm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b="1" dirty="0"/>
              <a:t>Example:</a:t>
            </a:r>
            <a:r>
              <a:rPr dirty="0"/>
              <a:t> Stevie starts $10M business with only $1M of own money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Owns 10% → bears only 10% of costs, gets only 10% of benefits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dirty="0"/>
              <a:t>Free cash flow problem: empire building, perks, reduced effort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b="1" dirty="0"/>
              <a:t>How debt helps: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dirty="0"/>
              <a:t>Concentration: higher leverage → larger ownership fraction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dirty="0"/>
              <a:t>Reduced free cash flow: interest commits cash outflows, harder to waste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dirty="0"/>
              <a:t>Discipline: must generate enough cash to cover interest or face bankruptcy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dirty="0"/>
              <a:t>Debt alleviates agency costs of equity, but creates its own agency costs...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10200" r="8036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5E4503-CC62-4DA9-9121-0A157199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D61A1B-3C4C-4F0E-965F-15837624C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E56243-9701-44E8-8A92-319433305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2B322E-34C4-40A4-91E5-53D60DE97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Agency Costs of Debt: Risk Shifting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505" y="2082892"/>
            <a:ext cx="3939436" cy="43179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dirty="0"/>
              <a:t>Circular File: V = $30, D = $27, E = $3, Cash = $20, Fixed Assets = $10.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Firm </a:t>
            </a:r>
            <a:r>
              <a:rPr lang="en-US"/>
              <a:t>owes debtholders $50.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Negative-NPV gamble: invest $20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20% chance: $90 (V = $10 + </a:t>
            </a:r>
            <a:r>
              <a:rPr lang="en-US" dirty="0">
                <a:highlight>
                  <a:srgbClr val="FFFF00"/>
                </a:highlight>
              </a:rPr>
              <a:t>$90 </a:t>
            </a:r>
            <a:r>
              <a:rPr lang="en-US" dirty="0"/>
              <a:t>= $100)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80% chance: $0 (V = $10 + </a:t>
            </a:r>
            <a:r>
              <a:rPr lang="en-US" dirty="0">
                <a:highlight>
                  <a:srgbClr val="FFFF00"/>
                </a:highlight>
              </a:rPr>
              <a:t>$0</a:t>
            </a:r>
            <a:r>
              <a:rPr lang="en-US" dirty="0"/>
              <a:t> = $10)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20% chance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Debt : $27 + $23 = $50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Equity : $3 + $47 = $50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80% chance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Debt: $27 - $17 = $10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Equity: $3 - $3 = $ 0 (limited liability)</a:t>
            </a:r>
          </a:p>
        </p:txBody>
      </p:sp>
      <p:pic>
        <p:nvPicPr>
          <p:cNvPr id="4" name="Picture 3" descr="ch17_slide17_8.png"/>
          <p:cNvPicPr>
            <a:picLocks noChangeAspect="1"/>
          </p:cNvPicPr>
          <p:nvPr/>
        </p:nvPicPr>
        <p:blipFill>
          <a:blip r:embed="rId2"/>
          <a:srcRect r="3838" b="1"/>
          <a:stretch>
            <a:fillRect/>
          </a:stretch>
        </p:blipFill>
        <p:spPr>
          <a:xfrm>
            <a:off x="8128855" y="2136712"/>
            <a:ext cx="3699935" cy="2202738"/>
          </a:xfrm>
          <a:prstGeom prst="rect">
            <a:avLst/>
          </a:prstGeom>
        </p:spPr>
      </p:pic>
      <p:pic>
        <p:nvPicPr>
          <p:cNvPr id="6" name="Picture 5" descr="ch17_slide15_7.png">
            <a:extLst>
              <a:ext uri="{FF2B5EF4-FFF2-40B4-BE49-F238E27FC236}">
                <a16:creationId xmlns:a16="http://schemas.microsoft.com/office/drawing/2014/main" id="{E3F53146-D973-7FD0-EBAC-49A171EBB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520" y="4555433"/>
            <a:ext cx="5422392" cy="217927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B769D66-C3D0-F04B-2ABC-1C7D0A2F0E2E}"/>
              </a:ext>
            </a:extLst>
          </p:cNvPr>
          <p:cNvSpPr txBox="1">
            <a:spLocks/>
          </p:cNvSpPr>
          <p:nvPr/>
        </p:nvSpPr>
        <p:spPr>
          <a:xfrm>
            <a:off x="4358941" y="1397451"/>
            <a:ext cx="3769914" cy="4063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600" dirty="0"/>
              <a:t>NPV =$100(20%) + $10(80%) = $28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$28 &lt; $30, NPV = -$2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But shareholder sees: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Succeeds: E jumps $3 to $50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Fails: loses only $3 (limited liability)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Shareholders gamble with debtholders’ money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Agency Costs of Debt: Debt Overhang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Circular File finds a good project</a:t>
            </a:r>
            <a:r>
              <a:rPr lang="en-US" sz="2000" dirty="0"/>
              <a:t> (read textbook to </a:t>
            </a:r>
            <a:r>
              <a:rPr lang="en-US" sz="2000"/>
              <a:t>ascertain values)</a:t>
            </a:r>
            <a:r>
              <a:rPr sz="2000"/>
              <a:t>:</a:t>
            </a:r>
            <a:endParaRPr sz="20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Invest $30 → assets worth $35, NPV = +$5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Shareholder must contribute $10 new equity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V rises from $30 to $45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Debt rises from $27 to $35 (+$8 windfall)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Equity rises from $3 to $10 (+$7 gain on $10 invested)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Shareholder puts in $10 but gains only $7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The $8 windfall to debtholders acts like a tax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Shareholder declines the positive-NPV project!</a:t>
            </a:r>
          </a:p>
        </p:txBody>
      </p:sp>
      <p:pic>
        <p:nvPicPr>
          <p:cNvPr id="4" name="Picture 3" descr="ch17_slide19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417" y="2471241"/>
            <a:ext cx="5422392" cy="314657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the Games Cost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Bondholders are NOT fooled — they anticipate risk shifting and debt overhang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They respond by demanding higher interest rates or imposing covenants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Covenants</a:t>
            </a:r>
            <a:r>
              <a:rPr sz="2000" dirty="0"/>
              <a:t> restrict dividends, additional borrowing, asset sales, and investment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But covenants are blunt instruments: cannot be written on NPV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May inadvertently prevent positive-NPV projects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Like traffic lights: prevent all driving, not just dangerous driving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 incidence of these costs falls on shareholders through higher interest rates and tighter restrictions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Maximizing shareholder value therefore requires limiting debt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Trade-Off Theory of Capital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/>
                      </a:rPr>
                      <m:t>𝑉</m:t>
                    </m:r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𝑈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+</m:t>
                    </m:r>
                    <m:r>
                      <a:rPr lang="en-US" sz="2000">
                        <a:latin typeface="Cambria Math" panose="02040503050406030204"/>
                      </a:rPr>
                      <m:t>𝑃𝑉</m:t>
                    </m:r>
                    <m:r>
                      <a:rPr lang="en-US" sz="2000">
                        <a:latin typeface="Cambria Math" panose="02040503050406030204"/>
                      </a:rPr>
                      <m:t>(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tax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shield</m:t>
                    </m:r>
                    <m:r>
                      <a:rPr lang="en-US" sz="2000">
                        <a:latin typeface="Cambria Math" panose="02040503050406030204"/>
                      </a:rPr>
                      <m:t>)−</m:t>
                    </m:r>
                    <m:r>
                      <a:rPr lang="en-US" sz="2000">
                        <a:latin typeface="Cambria Math" panose="02040503050406030204"/>
                      </a:rPr>
                      <m:t>𝑃𝑉</m:t>
                    </m:r>
                    <m:r>
                      <a:rPr lang="en-US" sz="2000">
                        <a:latin typeface="Cambria Math" panose="02040503050406030204"/>
                      </a:rPr>
                      <m:t>(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bankruptcy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costs</m:t>
                    </m:r>
                    <m:r>
                      <a:rPr lang="en-US" sz="2000">
                        <a:latin typeface="Cambria Math" panose="02040503050406030204"/>
                      </a:rPr>
                      <m:t>)−</m:t>
                    </m:r>
                    <m:r>
                      <a:rPr lang="en-US" sz="2000">
                        <a:latin typeface="Cambria Math" panose="02040503050406030204"/>
                      </a:rPr>
                      <m:t>𝑃𝑉</m:t>
                    </m:r>
                    <m:r>
                      <a:rPr lang="en-US" sz="2000">
                        <a:latin typeface="Cambria Math" panose="02040503050406030204"/>
                      </a:rPr>
                      <m:t>(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agency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Cambria Math" panose="02040503050406030204"/>
                      </a:rPr>
                      <m:t>costs</m:t>
                    </m:r>
                    <m:r>
                      <a:rPr lang="en-US" sz="2000">
                        <a:latin typeface="Cambria Math" panose="02040503050406030204"/>
                      </a:rPr>
                      <m:t>)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Optimal D/E balances benefits and costs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Tax shields grow with leverage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Bankruptcy and agency costs eventually dominate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The curve is flat near the optimum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562" r="-11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ch17_slide21_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3" y="2266728"/>
            <a:ext cx="5422390" cy="35555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Capital Structure and Firm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sz="2000" b="1" dirty="0"/>
                  <a:t>Example: </a:t>
                </a:r>
                <a:r>
                  <a:rPr sz="2000" b="1" dirty="0" err="1"/>
                  <a:t>Wapshot</a:t>
                </a:r>
                <a:r>
                  <a:rPr sz="2000" b="1" dirty="0"/>
                  <a:t> Wind Farms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800" dirty="0"/>
                  <a:t>Issues </a:t>
                </a:r>
                <a:r>
                  <a:rPr sz="1800" dirty="0"/>
                  <a:t>1,000 shares at $50 each: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𝐸</m:t>
                    </m:r>
                    <m:r>
                      <a:rPr lang="en-US" sz="1800">
                        <a:latin typeface="Cambria Math" panose="02040503050406030204"/>
                      </a:rPr>
                      <m:t>=1,000×$50=$50,000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Existing debt: $25,000: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𝑉</m:t>
                    </m:r>
                    <m:r>
                      <a:rPr lang="en-US" sz="1800">
                        <a:latin typeface="Cambria Math" panose="02040503050406030204"/>
                      </a:rPr>
                      <m:t>=</m:t>
                    </m:r>
                    <m:r>
                      <a:rPr lang="en-US" sz="1800">
                        <a:latin typeface="Cambria Math" panose="02040503050406030204"/>
                      </a:rPr>
                      <m:t>𝐷</m:t>
                    </m:r>
                    <m:r>
                      <a:rPr lang="en-US" sz="1800">
                        <a:latin typeface="Cambria Math" panose="02040503050406030204"/>
                      </a:rPr>
                      <m:t>+</m:t>
                    </m:r>
                    <m:r>
                      <a:rPr lang="en-US" sz="1800">
                        <a:latin typeface="Cambria Math" panose="02040503050406030204"/>
                      </a:rPr>
                      <m:t>𝐸</m:t>
                    </m:r>
                    <m:r>
                      <a:rPr lang="en-US" sz="1800">
                        <a:latin typeface="Cambria Math" panose="02040503050406030204"/>
                      </a:rPr>
                      <m:t>=$75,000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Suppose </a:t>
                </a:r>
                <a:r>
                  <a:rPr sz="1800" dirty="0" err="1"/>
                  <a:t>Wapshot</a:t>
                </a:r>
                <a:r>
                  <a:rPr sz="1800" dirty="0"/>
                  <a:t> borrows an additional $10,000 and pays a special dividend: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New debt: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𝐷</m:t>
                    </m:r>
                    <m:r>
                      <a:rPr lang="en-US" sz="1800">
                        <a:latin typeface="Cambria Math" panose="02040503050406030204"/>
                      </a:rPr>
                      <m:t>=$35,000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If V stays at $75,000: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𝐸</m:t>
                    </m:r>
                    <m:r>
                      <a:rPr lang="en-US" sz="1800">
                        <a:latin typeface="Cambria Math" panose="02040503050406030204"/>
                      </a:rPr>
                      <m:t>=$75,000−$35,000=$40,000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Shareholders lose $10,000 in capital but receive $10,000 dividend → net wealth </a:t>
                </a:r>
                <a:r>
                  <a:rPr lang="en-US" sz="1800" dirty="0"/>
                  <a:t>of shareholders </a:t>
                </a:r>
                <a:r>
                  <a:rPr sz="1800" dirty="0"/>
                  <a:t>unchanged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If V rises to $80,000: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/>
                      </a:rPr>
                      <m:t>𝐸</m:t>
                    </m:r>
                    <m:r>
                      <a:rPr lang="en-US" sz="2000">
                        <a:latin typeface="Cambria Math" panose="02040503050406030204"/>
                      </a:rPr>
                      <m:t>=$45,000</m:t>
                    </m:r>
                  </m:oMath>
                </a14:m>
                <a:r>
                  <a:rPr sz="2000" dirty="0"/>
                  <a:t>, shareholder wealth rises to $55,000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Any change in V </a:t>
                </a:r>
                <a:r>
                  <a:rPr sz="2000" dirty="0"/>
                  <a:t>translates into the </a:t>
                </a:r>
                <a:r>
                  <a:rPr sz="2000" b="1" dirty="0"/>
                  <a:t>same change in shareholder wealth</a:t>
                </a:r>
                <a:r>
                  <a:rPr lang="en-US" sz="2000" b="1" dirty="0"/>
                  <a:t>.</a:t>
                </a:r>
                <a:endParaRPr sz="2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Trade-Off Theory: Predictions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Costs and benefits of debt vary by firm → optimal D/E varies by firm: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dirty="0"/>
              <a:t>Profitable firms should borrow more (more profits to shield)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dirty="0"/>
              <a:t>Safer firms should borrow more (lower bankruptcy probability)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dirty="0"/>
              <a:t>Tangible assets → borrow more (lower distress costs; e.g. airlines vs. biotech)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dirty="0"/>
              <a:t>Fewer growth opportunities → borrow more (lower agency costs of debt; lower costs of financial distress)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Evidence: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Implications 2, 3, 4 are generally supported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Implication 1 is contradicted: most profitable firms borrow the LEAST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65% of small firms and 91% of large firms report target debt ratios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The trade-off curve may be flat near the optimum → little cost to deviating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The Pecking Order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Built on asymmetric information: managers know more than outside investors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We observe this: stock prices react to financing announcements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Dividend increases signal confidence → stock price rises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The signaling problem with equity issuance: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Optimistic manager (stock undervalued): refuses to sell underpriced shares → issues debt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Pessimistic manager (stock overvalued): eager to issue equity at the inflated price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Investors learn this → equity issuance is interpreted as bad news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Result: smart managers of BOTH types end up issuing debt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7174" r="11062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Issuance Decision: Smith &amp; Jones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Two identical companies, stock priced at $100. True value could be $80 or $120.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Both need $120M to fund investment. Which security do they issue?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Jones Inc. (optimistic — true value = $120):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“Sell shares at $100? They’re worth $120! Issue debt instead.”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Smith &amp; Co. (pessimistic — true value = $80):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“Stock trades above true value. Now’s the time to sell equity.”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What investors infer from the announcement: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Jones issues debt → she’s optimistic → good signal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Smith issues equity → he’s pessimistic → bad signal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Both end up issuing debt! Equity is a last resort because of the negative signal it sends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Pecking Order of Financing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2000" b="1" dirty="0"/>
              <a:t>Internal funds (retained earnings)</a:t>
            </a:r>
            <a:r>
              <a:rPr sz="2000" dirty="0"/>
              <a:t> — no information costs, no signal, no underpricing</a:t>
            </a:r>
          </a:p>
          <a:p>
            <a:pPr marL="457200" indent="-4572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2000" b="1" dirty="0"/>
              <a:t>Debt</a:t>
            </a:r>
            <a:r>
              <a:rPr sz="2000" dirty="0"/>
              <a:t> — minimal information asymmetry (debt is a relatively safe claim)</a:t>
            </a:r>
          </a:p>
          <a:p>
            <a:pPr marL="457200" indent="-4572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2000" b="1" dirty="0"/>
              <a:t>Equity</a:t>
            </a:r>
            <a:r>
              <a:rPr sz="2000" dirty="0"/>
              <a:t> — last resort only (sends a negative signal to the market)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There is no well-defined target debt ratio — observed leverage reflects cumulative financing needs: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High-profitability firms: generate cash internally → low leverage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Medium-profitability: need external funds → issue debt → high leverage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Low-profitability: exhaust debt capacity → forced to issue equity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Explains why the most profitable firms borrow the least (trade-off theory cannot)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Financial Slack: Bright Side and Dark Side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Financial slack:</a:t>
            </a:r>
            <a:r>
              <a:rPr sz="2000" dirty="0"/>
              <a:t> cash in the bank or ready access to debt markets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Bright side:</a:t>
            </a:r>
            <a:r>
              <a:rPr sz="2000" dirty="0"/>
              <a:t> firms can seize positive-NPV opportunities quickly without information costs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Growth companies aspire to conservative capital structures to maintain slack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“Raise capital when you can, not when you need it”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Companies typically issue equity before major multi-year capex programs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Dark side:</a:t>
            </a:r>
            <a:r>
              <a:rPr sz="2000" dirty="0"/>
              <a:t> too much slack → agency costs of equity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Surplus cash tempts managers to overinvest (empire-building)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Debt can discipline managers by forcing cash outflows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Ideal: enough cash to finance all positive-NPV projects, with not a penny left over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Capital Structure Decision: What the Evidence Says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Four key determinants</a:t>
            </a:r>
            <a:r>
              <a:rPr sz="2000" dirty="0"/>
              <a:t> of debt ratios across seven economies (Rajan &amp; Zingales, 1995):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1. Size (+): large firms borrow more — lower distress costs, more diversified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2. Tangible assets (+): better collateral, lower distress costs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3. Market-to-book (–): growth firms borrow less — higher distress costs, more agency problems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4. Profitability (–): more profitable firms borrow less — the key puzzle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Trade-off theory</a:t>
            </a:r>
            <a:r>
              <a:rPr sz="2000" dirty="0"/>
              <a:t> explains #1, #2, #3 but FAILS on #4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Predicts profitable firms should borrow MORE to use tax shields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Pecking order</a:t>
            </a:r>
            <a:r>
              <a:rPr sz="2000" dirty="0"/>
              <a:t> explains #4 (profitable firms have internal funds) but lacks a target ratio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Fits best for large, mature firms with bond market access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There is no single, unified theory of optimal capital structure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Maximizing V Maximizes Shareholder Wealth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Debtholders are unaffected by changes in capital structure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New debt is issued (or retired) at fair market terms → zero-NPV transaction for debtholders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Therefore any increase or decrease in V goes entirely to shareholders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 dirty="0"/>
              <a:t>Key result:</a:t>
            </a:r>
            <a:r>
              <a:rPr sz="2000" dirty="0"/>
              <a:t> the capital structure that maximizes firm value also maximizes shareholder wealth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Two important assumptions: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dirty="0"/>
              <a:t>Shareholder value is independent of payout policy (Ch. 15)</a:t>
            </a:r>
          </a:p>
          <a:p>
            <a:pPr marL="666900" lvl="1" indent="-342900"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</a:pPr>
            <a:r>
              <a:rPr sz="1800" dirty="0"/>
              <a:t>The value of existing debt is unchanged by new borrowing</a:t>
            </a:r>
            <a:r>
              <a:rPr lang="en-US" sz="1800" dirty="0"/>
              <a:t> [re-</a:t>
            </a:r>
            <a:r>
              <a:rPr lang="en-US" sz="1800" dirty="0" err="1"/>
              <a:t>eamined</a:t>
            </a:r>
            <a:r>
              <a:rPr lang="en-US" sz="1800" dirty="0"/>
              <a:t> later]</a:t>
            </a:r>
            <a:endParaRPr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Modigliani and Miller’s Proposition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MM Proposition 1 (1958):</a:t>
            </a:r>
            <a:endParaRPr lang="en-SG" sz="2000" b="1" dirty="0"/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In perfect capital markets, and given a fixed set of unlevered cash flows, </a:t>
            </a:r>
            <a:r>
              <a:rPr sz="1800" b="1" dirty="0"/>
              <a:t>the value of a firm is independent of its capital structure</a:t>
            </a:r>
            <a:endParaRPr lang="en-SG" sz="1800" b="1" dirty="0"/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A firm’s value depends on its assets </a:t>
            </a:r>
            <a:r>
              <a:rPr lang="en-US" sz="2000" dirty="0"/>
              <a:t>(</a:t>
            </a:r>
            <a:r>
              <a:rPr sz="2000" dirty="0"/>
              <a:t>what it does</a:t>
            </a:r>
            <a:r>
              <a:rPr lang="en-US" sz="2000" dirty="0"/>
              <a:t>), </a:t>
            </a:r>
            <a:r>
              <a:rPr sz="2000" dirty="0"/>
              <a:t>not on how it is financed</a:t>
            </a:r>
            <a:endParaRPr lang="en-SG" sz="2000" dirty="0"/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Products, services, corporate culture, brand, growth opportunities</a:t>
            </a:r>
            <a:endParaRPr lang="en-SG" sz="1800" dirty="0"/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2000" dirty="0"/>
              <a:t>Analogy: the price of a house depends on its location, size, and condition — not on how much mortgage its owner has</a:t>
            </a:r>
            <a:endParaRPr lang="en-SG" sz="2000" dirty="0"/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 dirty="0"/>
              <a:t>Perfect capital market assumptions:</a:t>
            </a:r>
            <a:endParaRPr lang="en-SG" sz="2000" b="1" dirty="0"/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No taxes, no bankruptcy costs, no transaction costs</a:t>
            </a:r>
            <a:endParaRPr lang="en-SG" sz="1800" dirty="0"/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Investors can borrow and lend at the same rate as firms</a:t>
            </a:r>
            <a:endParaRPr lang="en-SG" sz="1800" dirty="0"/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Symmetric information between managers and investors</a:t>
            </a:r>
            <a:endParaRPr lang="en-SG" sz="1800" dirty="0"/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sz="1800" dirty="0"/>
              <a:t>Newly issued securities are fairly priced (zero-NPV transactions)</a:t>
            </a:r>
            <a:endParaRPr lang="en-SG" sz="1800" dirty="0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7510" r="10726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DIY Principle: Low-Risk Strategy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Consider two firms with identical cash flows: Firm U (unlevered) and Firm L (levered)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Strategy A:</a:t>
                </a:r>
                <a:r>
                  <a:rPr sz="2000" dirty="0"/>
                  <a:t> Buy 1% of unlevered Firm U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Investment: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𝑈</m:t>
                        </m:r>
                      </m:sub>
                    </m:sSub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u="sng" dirty="0"/>
                  <a:t>Return: </a:t>
                </a:r>
                <a14:m>
                  <m:oMath xmlns:m="http://schemas.openxmlformats.org/officeDocument/2006/math">
                    <m:r>
                      <a:rPr lang="en-US" sz="1800" u="sng">
                        <a:latin typeface="Cambria Math" panose="02040503050406030204"/>
                      </a:rPr>
                      <m:t>0.01×</m:t>
                    </m:r>
                    <m:r>
                      <m:rPr>
                        <m:nor/>
                      </m:rPr>
                      <a:rPr lang="en-US" sz="1800" u="sng">
                        <a:latin typeface="Cambria Math" panose="02040503050406030204"/>
                      </a:rPr>
                      <m:t>Profits</m:t>
                    </m:r>
                  </m:oMath>
                </a14:m>
                <a:endParaRPr sz="1800" u="sng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Strategy B:</a:t>
                </a:r>
                <a:r>
                  <a:rPr sz="2000" dirty="0"/>
                  <a:t> Buy 1% of both the debt and equity of levered Firm L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Debt: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</m:oMath>
                </a14:m>
                <a:r>
                  <a:rPr sz="1800" dirty="0"/>
                  <a:t> earns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0.01×</m:t>
                    </m:r>
                    <m:r>
                      <m:rPr>
                        <m:nor/>
                      </m:rPr>
                      <a:rPr lang="en-US" sz="1800">
                        <a:latin typeface="Cambria Math" panose="02040503050406030204"/>
                      </a:rPr>
                      <m:t>Interest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Equity: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𝐸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</m:oMath>
                </a14:m>
                <a:r>
                  <a:rPr sz="1800" dirty="0"/>
                  <a:t> earns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0.01×(</m:t>
                    </m:r>
                    <m:r>
                      <m:rPr>
                        <m:nor/>
                      </m:rPr>
                      <a:rPr lang="en-US" sz="1800">
                        <a:latin typeface="Cambria Math" panose="02040503050406030204"/>
                      </a:rPr>
                      <m:t>Profits</m:t>
                    </m:r>
                    <m:r>
                      <a:rPr lang="en-US" sz="1800">
                        <a:latin typeface="Cambria Math" panose="02040503050406030204"/>
                      </a:rPr>
                      <m:t>−</m:t>
                    </m:r>
                    <m:r>
                      <m:rPr>
                        <m:nor/>
                      </m:rPr>
                      <a:rPr lang="en-US" sz="1800">
                        <a:latin typeface="Cambria Math" panose="02040503050406030204"/>
                      </a:rPr>
                      <m:t>Interest</m:t>
                    </m:r>
                    <m:r>
                      <a:rPr lang="en-US" sz="1800">
                        <a:latin typeface="Cambria Math" panose="02040503050406030204"/>
                      </a:rPr>
                      <m:t>)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Total investment: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</m:oMath>
                </a14:m>
                <a:r>
                  <a:rPr sz="1800" dirty="0"/>
                  <a:t>, total return: </a:t>
                </a:r>
                <a14:m>
                  <m:oMath xmlns:m="http://schemas.openxmlformats.org/officeDocument/2006/math">
                    <m:r>
                      <a:rPr lang="en-US" sz="1800" u="sng">
                        <a:latin typeface="Cambria Math" panose="02040503050406030204"/>
                      </a:rPr>
                      <m:t>0.01×</m:t>
                    </m:r>
                    <m:r>
                      <m:rPr>
                        <m:nor/>
                      </m:rPr>
                      <a:rPr lang="en-US" sz="1800" u="sng">
                        <a:latin typeface="Cambria Math" panose="02040503050406030204"/>
                      </a:rPr>
                      <m:t>Profits</m:t>
                    </m:r>
                  </m:oMath>
                </a14:m>
                <a:endParaRPr sz="1800" u="sng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Same payoff → same price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𝑈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A company cannot add value by being unlevered if investors can replicate it themselves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DIY Principle: High-Risk Strategy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2000" dirty="0"/>
                  <a:t>Now consider another set of strategies.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Strategy A:</a:t>
                </a:r>
                <a:r>
                  <a:rPr sz="2000" dirty="0"/>
                  <a:t> Buy 1% equity of levered Firm L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Investment: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0.01(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  <m:r>
                      <a:rPr lang="en-US" sz="1800">
                        <a:latin typeface="Cambria Math" panose="02040503050406030204"/>
                      </a:rPr>
                      <m:t>)</m:t>
                    </m:r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Return: </a:t>
                </a:r>
                <a14:m>
                  <m:oMath xmlns:m="http://schemas.openxmlformats.org/officeDocument/2006/math">
                    <m:r>
                      <a:rPr lang="en-US" sz="1800" u="sng">
                        <a:latin typeface="Cambria Math" panose="02040503050406030204"/>
                      </a:rPr>
                      <m:t>0.01×(</m:t>
                    </m:r>
                    <m:r>
                      <m:rPr>
                        <m:nor/>
                      </m:rPr>
                      <a:rPr lang="en-US" sz="1800" u="sng">
                        <a:latin typeface="Cambria Math" panose="02040503050406030204"/>
                      </a:rPr>
                      <m:t>Profits</m:t>
                    </m:r>
                    <m:r>
                      <a:rPr lang="en-US" sz="1800" u="sng">
                        <a:latin typeface="Cambria Math" panose="02040503050406030204"/>
                      </a:rPr>
                      <m:t>−</m:t>
                    </m:r>
                    <m:r>
                      <m:rPr>
                        <m:nor/>
                      </m:rPr>
                      <a:rPr lang="en-US" sz="1800" u="sng">
                        <a:latin typeface="Cambria Math" panose="02040503050406030204"/>
                      </a:rPr>
                      <m:t>Interest</m:t>
                    </m:r>
                    <m:r>
                      <a:rPr lang="en-US" sz="1800" u="sng">
                        <a:latin typeface="Cambria Math" panose="02040503050406030204"/>
                      </a:rPr>
                      <m:t>)</m:t>
                    </m:r>
                  </m:oMath>
                </a14:m>
                <a:endParaRPr sz="1800" u="sng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Strategy B:</a:t>
                </a:r>
                <a:r>
                  <a:rPr sz="2000" dirty="0"/>
                  <a:t> Borrow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/>
                      </a:rPr>
                      <m:t>0.01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𝐷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</m:oMath>
                </a14:m>
                <a:r>
                  <a:rPr sz="2000" dirty="0"/>
                  <a:t> </a:t>
                </a:r>
                <a:r>
                  <a:rPr lang="en-US" sz="2000" dirty="0"/>
                  <a:t>(amount) </a:t>
                </a:r>
                <a:r>
                  <a:rPr sz="2000" dirty="0"/>
                  <a:t>personally, buy 1% of unlevered Firm U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Borrowing: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−0.01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𝐷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Equity in U: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/>
                      </a:rPr>
                      <m:t>0.01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1800">
                            <a:latin typeface="Cambria Math" panose="02040503050406030204"/>
                          </a:rPr>
                          <m:t>𝑈</m:t>
                        </m:r>
                      </m:sub>
                    </m:sSub>
                  </m:oMath>
                </a14:m>
                <a:endParaRPr sz="1800" dirty="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Net return: </a:t>
                </a:r>
                <a14:m>
                  <m:oMath xmlns:m="http://schemas.openxmlformats.org/officeDocument/2006/math">
                    <m:r>
                      <a:rPr lang="en-US" sz="1800" u="sng">
                        <a:latin typeface="Cambria Math" panose="02040503050406030204"/>
                      </a:rPr>
                      <m:t>0.01×(</m:t>
                    </m:r>
                    <m:r>
                      <m:rPr>
                        <m:nor/>
                      </m:rPr>
                      <a:rPr lang="en-US" sz="1800" u="sng">
                        <a:latin typeface="Cambria Math" panose="02040503050406030204"/>
                      </a:rPr>
                      <m:t>Profits</m:t>
                    </m:r>
                    <m:r>
                      <a:rPr lang="en-US" sz="1800" u="sng">
                        <a:latin typeface="Cambria Math" panose="02040503050406030204"/>
                      </a:rPr>
                      <m:t>−</m:t>
                    </m:r>
                    <m:r>
                      <m:rPr>
                        <m:nor/>
                      </m:rPr>
                      <a:rPr lang="en-US" sz="1800" u="sng">
                        <a:latin typeface="Cambria Math" panose="02040503050406030204"/>
                      </a:rPr>
                      <m:t>Interest</m:t>
                    </m:r>
                    <m:r>
                      <a:rPr lang="en-US" sz="1800" u="sng">
                        <a:latin typeface="Cambria Math" panose="02040503050406030204"/>
                      </a:rPr>
                      <m:t>)</m:t>
                    </m:r>
                  </m:oMath>
                </a14:m>
                <a:endParaRPr sz="1800" u="sng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Same payoff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𝑈</m:t>
                        </m:r>
                      </m:sub>
                    </m:sSub>
                    <m:r>
                      <a:rPr lang="en-US" sz="2000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 sz="2000">
                            <a:latin typeface="Cambria Math" panose="02040503050406030204"/>
                          </a:rPr>
                          <m:t>𝐿</m:t>
                        </m:r>
                      </m:sub>
                    </m:sSub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If shareholders can home-make leverage by borrowing themselves, they will not pay a premium for a levered company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Law of Conservation of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2000" dirty="0"/>
                  <a:t>Recall </a:t>
                </a:r>
                <a:r>
                  <a:rPr sz="2000" dirty="0"/>
                  <a:t>Value additivity: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/>
                      </a:rPr>
                      <m:t>𝑃𝑉</m:t>
                    </m:r>
                    <m:r>
                      <a:rPr lang="en-US" sz="2000">
                        <a:latin typeface="Cambria Math" panose="02040503050406030204"/>
                      </a:rPr>
                      <m:t>(</m:t>
                    </m:r>
                    <m:r>
                      <a:rPr lang="en-US" sz="2000">
                        <a:latin typeface="Cambria Math" panose="02040503050406030204"/>
                      </a:rPr>
                      <m:t>𝐴</m:t>
                    </m:r>
                    <m:r>
                      <a:rPr lang="en-US" sz="2000">
                        <a:latin typeface="Cambria Math" panose="02040503050406030204"/>
                      </a:rPr>
                      <m:t>+</m:t>
                    </m:r>
                    <m:r>
                      <a:rPr lang="en-US" sz="2000">
                        <a:latin typeface="Cambria Math" panose="02040503050406030204"/>
                      </a:rPr>
                      <m:t>𝐵</m:t>
                    </m:r>
                    <m:r>
                      <a:rPr lang="en-US" sz="2000">
                        <a:latin typeface="Cambria Math" panose="02040503050406030204"/>
                      </a:rPr>
                      <m:t>)=</m:t>
                    </m:r>
                    <m:r>
                      <a:rPr lang="en-US" sz="2000">
                        <a:latin typeface="Cambria Math" panose="02040503050406030204"/>
                      </a:rPr>
                      <m:t>𝑃𝑉</m:t>
                    </m:r>
                    <m:r>
                      <a:rPr lang="en-US" sz="2000">
                        <a:latin typeface="Cambria Math" panose="02040503050406030204"/>
                      </a:rPr>
                      <m:t>(</m:t>
                    </m:r>
                    <m:r>
                      <a:rPr lang="en-US" sz="2000">
                        <a:latin typeface="Cambria Math" panose="02040503050406030204"/>
                      </a:rPr>
                      <m:t>𝐴</m:t>
                    </m:r>
                    <m:r>
                      <a:rPr lang="en-US" sz="2000">
                        <a:latin typeface="Cambria Math" panose="02040503050406030204"/>
                      </a:rPr>
                      <m:t>)+</m:t>
                    </m:r>
                    <m:r>
                      <a:rPr lang="en-US" sz="2000">
                        <a:latin typeface="Cambria Math" panose="02040503050406030204"/>
                      </a:rPr>
                      <m:t>𝑃𝑉</m:t>
                    </m:r>
                    <m:r>
                      <a:rPr lang="en-US" sz="2000">
                        <a:latin typeface="Cambria Math" panose="02040503050406030204"/>
                      </a:rPr>
                      <m:t>(</m:t>
                    </m:r>
                    <m:r>
                      <a:rPr lang="en-US" sz="2000">
                        <a:latin typeface="Cambria Math" panose="02040503050406030204"/>
                      </a:rPr>
                      <m:t>𝐵</m:t>
                    </m:r>
                    <m:r>
                      <a:rPr lang="en-US" sz="2000">
                        <a:latin typeface="Cambria Math" panose="02040503050406030204"/>
                      </a:rPr>
                      <m:t>)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Works in reverse too: slicing a cash flow into parts does not change total value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sz="2000" b="1" dirty="0"/>
                  <a:t>Example: Devonshire Toy Company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All-equity: assets = $100, equity = $100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800" dirty="0"/>
                  <a:t>Coy i</a:t>
                </a:r>
                <a:r>
                  <a:rPr sz="1800" dirty="0"/>
                  <a:t>ssues $25 of perpetual debt to buy back equity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Debt = $25, equity = $75, total still $100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1800" dirty="0"/>
                  <a:t>Shareholders: $75 equity + $25 cash from buyback = $100 unchanged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Capital structure changes how the pie is sliced, not the size of the pie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Applies to all security types: preferred stock, convertible bonds, short- vs. long-term debt, senior vs. subordinated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3_MainContentSlideMaster">
  <a:themeElements>
    <a:clrScheme name="Custom 1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B9FDA032-B3B1-4FDF-8A44-9303BC60C76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7829</TotalTime>
  <Words>4627</Words>
  <Application>Microsoft Office PowerPoint</Application>
  <PresentationFormat>Widescreen</PresentationFormat>
  <Paragraphs>434</Paragraphs>
  <Slides>45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Cambria Math</vt:lpstr>
      <vt:lpstr>Gill Sans MT</vt:lpstr>
      <vt:lpstr>Wingdings 2</vt:lpstr>
      <vt:lpstr>Dividend</vt:lpstr>
      <vt:lpstr>3_MainContentSlideMaster</vt:lpstr>
      <vt:lpstr>Advanced Corporate Finance (LL4554V/LL5554V/LLJ5554V/LL6554V) 9. capital structures and MM</vt:lpstr>
      <vt:lpstr>Today’s Roadmap</vt:lpstr>
      <vt:lpstr>What Is Capital Structure?</vt:lpstr>
      <vt:lpstr>Capital Structure and Firm Value</vt:lpstr>
      <vt:lpstr>Why Maximizing V Maximizes Shareholder Wealth</vt:lpstr>
      <vt:lpstr>Modigliani and Miller’s Proposition 1</vt:lpstr>
      <vt:lpstr>The DIY Principle: Low-Risk Strategy</vt:lpstr>
      <vt:lpstr>The DIY Principle: High-Risk Strategy</vt:lpstr>
      <vt:lpstr>The Law of Conservation of Value</vt:lpstr>
      <vt:lpstr>Implications of MM Proposition 1</vt:lpstr>
      <vt:lpstr>The “Cheap Debt” Fallacy</vt:lpstr>
      <vt:lpstr>Macbeth Spot Removers: Setup</vt:lpstr>
      <vt:lpstr>Macbeth: EPS After Levering Up</vt:lpstr>
      <vt:lpstr>How Leverage Affects Operating Income and EPS</vt:lpstr>
      <vt:lpstr>Why the Stock Price Is Unchanged</vt:lpstr>
      <vt:lpstr>Home-Made Leverage</vt:lpstr>
      <vt:lpstr>Deriving MM Proposition 2</vt:lpstr>
      <vt:lpstr>MM Proposition 2: Numerical Example</vt:lpstr>
      <vt:lpstr>Leverage and the Cost of Capital</vt:lpstr>
      <vt:lpstr>When Leverage Increases the Cost of Debt</vt:lpstr>
      <vt:lpstr>Levering and Unlevering Betas</vt:lpstr>
      <vt:lpstr>Watch Out for Hidden Leverage</vt:lpstr>
      <vt:lpstr>Why Capital Structure Matters in Practice</vt:lpstr>
      <vt:lpstr>Debt and Taxes: The Interest Tax Shield</vt:lpstr>
      <vt:lpstr>PV of Tax Shields: Two Benchmark Policies</vt:lpstr>
      <vt:lpstr>How Tax Shields Increase Shareholder Wealth</vt:lpstr>
      <vt:lpstr>Changing Alphabet’s Capital Structure</vt:lpstr>
      <vt:lpstr>Limits to the Tax Advantages of Debt</vt:lpstr>
      <vt:lpstr>Personal Taxes and the Relative Tax Advantage</vt:lpstr>
      <vt:lpstr>Is There a Net Tax Advantage to Debt?</vt:lpstr>
      <vt:lpstr>Clientele Effects</vt:lpstr>
      <vt:lpstr>What Are Bankruptcy Costs?</vt:lpstr>
      <vt:lpstr>Costs of Financial Distress (Pre-Bankruptcy)</vt:lpstr>
      <vt:lpstr>Bankruptcy Costs Vary with Asset Type</vt:lpstr>
      <vt:lpstr>Agency Costs of Equity</vt:lpstr>
      <vt:lpstr>Agency Costs of Debt: Risk Shifting</vt:lpstr>
      <vt:lpstr>Agency Costs of Debt: Debt Overhang</vt:lpstr>
      <vt:lpstr>What the Games Cost</vt:lpstr>
      <vt:lpstr>The Trade-Off Theory of Capital Structure</vt:lpstr>
      <vt:lpstr>Trade-Off Theory: Predictions</vt:lpstr>
      <vt:lpstr>The Pecking Order Theory</vt:lpstr>
      <vt:lpstr>The Issuance Decision: Smith &amp; Jones</vt:lpstr>
      <vt:lpstr>The Pecking Order of Financing</vt:lpstr>
      <vt:lpstr>Financial Slack: Bright Side and Dark Side</vt:lpstr>
      <vt:lpstr>The Capital Structure Decision: What the Evidence Says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Law (LC2008A) seminar 2: FOUNDATIONS OF COMPANY LAW (PART I)</dc:title>
  <dc:creator>Khoo Chian Yian Kenneth</dc:creator>
  <cp:lastModifiedBy>Kenneth Khoo</cp:lastModifiedBy>
  <cp:revision>567</cp:revision>
  <dcterms:created xsi:type="dcterms:W3CDTF">2020-08-16T02:59:54Z</dcterms:created>
  <dcterms:modified xsi:type="dcterms:W3CDTF">2026-03-20T08:04:12Z</dcterms:modified>
</cp:coreProperties>
</file>