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63"/>
  </p:notesMasterIdLst>
  <p:sldIdLst>
    <p:sldId id="256" r:id="rId2"/>
    <p:sldId id="258" r:id="rId3"/>
    <p:sldId id="422" r:id="rId4"/>
    <p:sldId id="523" r:id="rId5"/>
    <p:sldId id="605" r:id="rId6"/>
    <p:sldId id="606" r:id="rId7"/>
    <p:sldId id="607" r:id="rId8"/>
    <p:sldId id="560" r:id="rId9"/>
    <p:sldId id="608" r:id="rId10"/>
    <p:sldId id="609" r:id="rId11"/>
    <p:sldId id="640" r:id="rId12"/>
    <p:sldId id="610" r:id="rId13"/>
    <p:sldId id="611" r:id="rId14"/>
    <p:sldId id="614" r:id="rId15"/>
    <p:sldId id="612" r:id="rId16"/>
    <p:sldId id="613" r:id="rId17"/>
    <p:sldId id="615" r:id="rId18"/>
    <p:sldId id="616" r:id="rId19"/>
    <p:sldId id="617" r:id="rId20"/>
    <p:sldId id="618" r:id="rId21"/>
    <p:sldId id="619" r:id="rId22"/>
    <p:sldId id="620" r:id="rId23"/>
    <p:sldId id="621" r:id="rId24"/>
    <p:sldId id="622" r:id="rId25"/>
    <p:sldId id="623" r:id="rId26"/>
    <p:sldId id="624" r:id="rId27"/>
    <p:sldId id="625" r:id="rId28"/>
    <p:sldId id="626" r:id="rId29"/>
    <p:sldId id="627" r:id="rId30"/>
    <p:sldId id="628" r:id="rId31"/>
    <p:sldId id="631" r:id="rId32"/>
    <p:sldId id="632" r:id="rId33"/>
    <p:sldId id="633" r:id="rId34"/>
    <p:sldId id="634" r:id="rId35"/>
    <p:sldId id="635" r:id="rId36"/>
    <p:sldId id="636" r:id="rId37"/>
    <p:sldId id="639" r:id="rId38"/>
    <p:sldId id="641" r:id="rId39"/>
    <p:sldId id="642" r:id="rId40"/>
    <p:sldId id="666" r:id="rId41"/>
    <p:sldId id="643" r:id="rId42"/>
    <p:sldId id="644" r:id="rId43"/>
    <p:sldId id="647" r:id="rId44"/>
    <p:sldId id="668" r:id="rId45"/>
    <p:sldId id="645" r:id="rId46"/>
    <p:sldId id="646" r:id="rId47"/>
    <p:sldId id="649" r:id="rId48"/>
    <p:sldId id="650" r:id="rId49"/>
    <p:sldId id="651" r:id="rId50"/>
    <p:sldId id="652" r:id="rId51"/>
    <p:sldId id="667" r:id="rId52"/>
    <p:sldId id="653" r:id="rId53"/>
    <p:sldId id="654" r:id="rId54"/>
    <p:sldId id="655" r:id="rId55"/>
    <p:sldId id="656" r:id="rId56"/>
    <p:sldId id="657" r:id="rId57"/>
    <p:sldId id="658" r:id="rId58"/>
    <p:sldId id="663" r:id="rId59"/>
    <p:sldId id="659" r:id="rId60"/>
    <p:sldId id="660" r:id="rId61"/>
    <p:sldId id="337"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87891" autoAdjust="0"/>
  </p:normalViewPr>
  <p:slideViewPr>
    <p:cSldViewPr snapToGrid="0">
      <p:cViewPr varScale="1">
        <p:scale>
          <a:sx n="95" d="100"/>
          <a:sy n="95" d="100"/>
        </p:scale>
        <p:origin x="108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A4F7D8-7972-493A-A651-360E2BCCEB97}" type="doc">
      <dgm:prSet loTypeId="urn:microsoft.com/office/officeart/2005/8/layout/process1" loCatId="process" qsTypeId="urn:microsoft.com/office/officeart/2005/8/quickstyle/simple1" qsCatId="simple" csTypeId="urn:microsoft.com/office/officeart/2005/8/colors/accent1_2" csCatId="accent1" phldr="1"/>
      <dgm:spPr/>
    </dgm:pt>
    <dgm:pt modelId="{5D192DCF-1E93-4DC6-9A04-BB2DB7F93A8E}">
      <dgm:prSet phldrT="[Text]"/>
      <dgm:spPr/>
      <dgm:t>
        <a:bodyPr/>
        <a:lstStyle/>
        <a:p>
          <a:r>
            <a:rPr lang="en-US" dirty="0"/>
            <a:t>Meetings (Process of Deliberation)</a:t>
          </a:r>
          <a:endParaRPr lang="en-SG" dirty="0"/>
        </a:p>
      </dgm:t>
    </dgm:pt>
    <dgm:pt modelId="{E48F9CFC-B89E-4FFB-90F0-5E1FFC92B933}" type="parTrans" cxnId="{CFCBE3A5-AD82-4BE4-91D8-4BB797310281}">
      <dgm:prSet/>
      <dgm:spPr/>
      <dgm:t>
        <a:bodyPr/>
        <a:lstStyle/>
        <a:p>
          <a:endParaRPr lang="en-SG"/>
        </a:p>
      </dgm:t>
    </dgm:pt>
    <dgm:pt modelId="{1A363CC0-9F22-4357-916A-AC5604CFCE1B}" type="sibTrans" cxnId="{CFCBE3A5-AD82-4BE4-91D8-4BB797310281}">
      <dgm:prSet/>
      <dgm:spPr/>
      <dgm:t>
        <a:bodyPr/>
        <a:lstStyle/>
        <a:p>
          <a:endParaRPr lang="en-SG" dirty="0"/>
        </a:p>
      </dgm:t>
    </dgm:pt>
    <dgm:pt modelId="{AE85394B-1FC1-49EA-AE9C-1A86AA489073}">
      <dgm:prSet phldrT="[Text]"/>
      <dgm:spPr/>
      <dgm:t>
        <a:bodyPr/>
        <a:lstStyle/>
        <a:p>
          <a:r>
            <a:rPr lang="en-US" dirty="0"/>
            <a:t>Resolution</a:t>
          </a:r>
          <a:endParaRPr lang="en-SG" dirty="0"/>
        </a:p>
      </dgm:t>
    </dgm:pt>
    <dgm:pt modelId="{0EB638B0-0DA5-4C1A-8291-72ADF5A72396}" type="parTrans" cxnId="{646F3FE4-EB35-4A27-9B9A-BB2AB1D8D15F}">
      <dgm:prSet/>
      <dgm:spPr/>
      <dgm:t>
        <a:bodyPr/>
        <a:lstStyle/>
        <a:p>
          <a:endParaRPr lang="en-SG"/>
        </a:p>
      </dgm:t>
    </dgm:pt>
    <dgm:pt modelId="{3C9AB6EC-DEE9-4A92-9843-F8C7059D8B7D}" type="sibTrans" cxnId="{646F3FE4-EB35-4A27-9B9A-BB2AB1D8D15F}">
      <dgm:prSet/>
      <dgm:spPr/>
      <dgm:t>
        <a:bodyPr/>
        <a:lstStyle/>
        <a:p>
          <a:endParaRPr lang="en-SG"/>
        </a:p>
      </dgm:t>
    </dgm:pt>
    <dgm:pt modelId="{9FEF8A44-6FB0-4259-B616-05CEF779A373}" type="pres">
      <dgm:prSet presAssocID="{9BA4F7D8-7972-493A-A651-360E2BCCEB97}" presName="Name0" presStyleCnt="0">
        <dgm:presLayoutVars>
          <dgm:dir/>
          <dgm:resizeHandles val="exact"/>
        </dgm:presLayoutVars>
      </dgm:prSet>
      <dgm:spPr/>
    </dgm:pt>
    <dgm:pt modelId="{8D59766B-10A2-4A7D-AA77-FF56A7A8AD00}" type="pres">
      <dgm:prSet presAssocID="{5D192DCF-1E93-4DC6-9A04-BB2DB7F93A8E}" presName="node" presStyleLbl="node1" presStyleIdx="0" presStyleCnt="2">
        <dgm:presLayoutVars>
          <dgm:bulletEnabled val="1"/>
        </dgm:presLayoutVars>
      </dgm:prSet>
      <dgm:spPr/>
    </dgm:pt>
    <dgm:pt modelId="{9D032794-CC06-4E8D-993F-5AD97388BC4A}" type="pres">
      <dgm:prSet presAssocID="{1A363CC0-9F22-4357-916A-AC5604CFCE1B}" presName="sibTrans" presStyleLbl="sibTrans2D1" presStyleIdx="0" presStyleCnt="1"/>
      <dgm:spPr/>
    </dgm:pt>
    <dgm:pt modelId="{5650CBAA-5F39-4734-85B2-A3A9EA33EFAB}" type="pres">
      <dgm:prSet presAssocID="{1A363CC0-9F22-4357-916A-AC5604CFCE1B}" presName="connectorText" presStyleLbl="sibTrans2D1" presStyleIdx="0" presStyleCnt="1"/>
      <dgm:spPr/>
    </dgm:pt>
    <dgm:pt modelId="{6324600C-B773-4860-9BB1-495A7AC1E8FB}" type="pres">
      <dgm:prSet presAssocID="{AE85394B-1FC1-49EA-AE9C-1A86AA489073}" presName="node" presStyleLbl="node1" presStyleIdx="1" presStyleCnt="2">
        <dgm:presLayoutVars>
          <dgm:bulletEnabled val="1"/>
        </dgm:presLayoutVars>
      </dgm:prSet>
      <dgm:spPr/>
    </dgm:pt>
  </dgm:ptLst>
  <dgm:cxnLst>
    <dgm:cxn modelId="{21951706-2A19-4762-9E05-2D908339B385}" type="presOf" srcId="{1A363CC0-9F22-4357-916A-AC5604CFCE1B}" destId="{5650CBAA-5F39-4734-85B2-A3A9EA33EFAB}" srcOrd="1" destOrd="0" presId="urn:microsoft.com/office/officeart/2005/8/layout/process1"/>
    <dgm:cxn modelId="{D7BAFD6C-0350-4D44-B543-B0D4FA0AC6B0}" type="presOf" srcId="{AE85394B-1FC1-49EA-AE9C-1A86AA489073}" destId="{6324600C-B773-4860-9BB1-495A7AC1E8FB}" srcOrd="0" destOrd="0" presId="urn:microsoft.com/office/officeart/2005/8/layout/process1"/>
    <dgm:cxn modelId="{7718F5A4-B2A2-4A69-93B7-91E244A45D35}" type="presOf" srcId="{1A363CC0-9F22-4357-916A-AC5604CFCE1B}" destId="{9D032794-CC06-4E8D-993F-5AD97388BC4A}" srcOrd="0" destOrd="0" presId="urn:microsoft.com/office/officeart/2005/8/layout/process1"/>
    <dgm:cxn modelId="{CFCBE3A5-AD82-4BE4-91D8-4BB797310281}" srcId="{9BA4F7D8-7972-493A-A651-360E2BCCEB97}" destId="{5D192DCF-1E93-4DC6-9A04-BB2DB7F93A8E}" srcOrd="0" destOrd="0" parTransId="{E48F9CFC-B89E-4FFB-90F0-5E1FFC92B933}" sibTransId="{1A363CC0-9F22-4357-916A-AC5604CFCE1B}"/>
    <dgm:cxn modelId="{148BD9BC-51A5-4AEA-9522-C847C746CD6A}" type="presOf" srcId="{9BA4F7D8-7972-493A-A651-360E2BCCEB97}" destId="{9FEF8A44-6FB0-4259-B616-05CEF779A373}" srcOrd="0" destOrd="0" presId="urn:microsoft.com/office/officeart/2005/8/layout/process1"/>
    <dgm:cxn modelId="{646F3FE4-EB35-4A27-9B9A-BB2AB1D8D15F}" srcId="{9BA4F7D8-7972-493A-A651-360E2BCCEB97}" destId="{AE85394B-1FC1-49EA-AE9C-1A86AA489073}" srcOrd="1" destOrd="0" parTransId="{0EB638B0-0DA5-4C1A-8291-72ADF5A72396}" sibTransId="{3C9AB6EC-DEE9-4A92-9843-F8C7059D8B7D}"/>
    <dgm:cxn modelId="{E44AC5E5-7C81-4808-BD68-DFA6EEBC9C33}" type="presOf" srcId="{5D192DCF-1E93-4DC6-9A04-BB2DB7F93A8E}" destId="{8D59766B-10A2-4A7D-AA77-FF56A7A8AD00}" srcOrd="0" destOrd="0" presId="urn:microsoft.com/office/officeart/2005/8/layout/process1"/>
    <dgm:cxn modelId="{697175FE-1CB0-430F-9D1E-23EA350C057F}" type="presParOf" srcId="{9FEF8A44-6FB0-4259-B616-05CEF779A373}" destId="{8D59766B-10A2-4A7D-AA77-FF56A7A8AD00}" srcOrd="0" destOrd="0" presId="urn:microsoft.com/office/officeart/2005/8/layout/process1"/>
    <dgm:cxn modelId="{05EBA660-E323-49AD-A860-9D4E0484FE8E}" type="presParOf" srcId="{9FEF8A44-6FB0-4259-B616-05CEF779A373}" destId="{9D032794-CC06-4E8D-993F-5AD97388BC4A}" srcOrd="1" destOrd="0" presId="urn:microsoft.com/office/officeart/2005/8/layout/process1"/>
    <dgm:cxn modelId="{F29DC70B-AE36-4F45-ACEE-65990ED6C643}" type="presParOf" srcId="{9D032794-CC06-4E8D-993F-5AD97388BC4A}" destId="{5650CBAA-5F39-4734-85B2-A3A9EA33EFAB}" srcOrd="0" destOrd="0" presId="urn:microsoft.com/office/officeart/2005/8/layout/process1"/>
    <dgm:cxn modelId="{86E450B5-FEC0-493B-9791-568F538D174F}" type="presParOf" srcId="{9FEF8A44-6FB0-4259-B616-05CEF779A373}" destId="{6324600C-B773-4860-9BB1-495A7AC1E8FB}"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BACC47-42A1-48A1-A824-B8D79E09C5E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27CD1719-B8C3-4E72-B67D-6FF0F4ED4C67}">
      <dgm:prSet phldrT="[Text]" phldr="0" custT="1"/>
      <dgm:spPr/>
      <dgm:t>
        <a:bodyPr/>
        <a:lstStyle/>
        <a:p>
          <a:r>
            <a:rPr lang="en-US" sz="2000" b="1" dirty="0"/>
            <a:t>Company Meetings</a:t>
          </a:r>
        </a:p>
      </dgm:t>
    </dgm:pt>
    <dgm:pt modelId="{0FC50239-3988-4743-A3D3-C9F2CC0C0BE0}" type="parTrans" cxnId="{3DD46931-0210-4D3F-BD85-B306B78C5F14}">
      <dgm:prSet/>
      <dgm:spPr/>
      <dgm:t>
        <a:bodyPr/>
        <a:lstStyle/>
        <a:p>
          <a:endParaRPr lang="en-US"/>
        </a:p>
      </dgm:t>
    </dgm:pt>
    <dgm:pt modelId="{5C4037D2-CA42-4AD5-98CC-08BE9A40BA7C}" type="sibTrans" cxnId="{3DD46931-0210-4D3F-BD85-B306B78C5F14}">
      <dgm:prSet/>
      <dgm:spPr/>
      <dgm:t>
        <a:bodyPr/>
        <a:lstStyle/>
        <a:p>
          <a:endParaRPr lang="en-US"/>
        </a:p>
      </dgm:t>
    </dgm:pt>
    <dgm:pt modelId="{CB8E3BBF-7260-46C1-A1C2-015D74D76556}">
      <dgm:prSet phldrT="[Text]" phldr="0" custT="1"/>
      <dgm:spPr/>
      <dgm:t>
        <a:bodyPr/>
        <a:lstStyle/>
        <a:p>
          <a:r>
            <a:rPr lang="en-US" sz="2000" b="1" dirty="0"/>
            <a:t>BoD Meetings</a:t>
          </a:r>
        </a:p>
      </dgm:t>
    </dgm:pt>
    <dgm:pt modelId="{FDF9CFE6-CEF3-4D35-8ACF-F2BE572BEF50}" type="parTrans" cxnId="{60F298ED-08A4-4EEB-AEA2-EC8ED4FB9F42}">
      <dgm:prSet/>
      <dgm:spPr/>
      <dgm:t>
        <a:bodyPr/>
        <a:lstStyle/>
        <a:p>
          <a:endParaRPr lang="en-US"/>
        </a:p>
      </dgm:t>
    </dgm:pt>
    <dgm:pt modelId="{075F173E-822E-470D-A942-0A6A9E317D73}" type="sibTrans" cxnId="{60F298ED-08A4-4EEB-AEA2-EC8ED4FB9F42}">
      <dgm:prSet/>
      <dgm:spPr/>
      <dgm:t>
        <a:bodyPr/>
        <a:lstStyle/>
        <a:p>
          <a:endParaRPr lang="en-US"/>
        </a:p>
      </dgm:t>
    </dgm:pt>
    <dgm:pt modelId="{DB989707-FD6B-4EF8-99D9-A38C255ACFB0}">
      <dgm:prSet phldrT="[Text]" phldr="0" custT="1"/>
      <dgm:spPr/>
      <dgm:t>
        <a:bodyPr/>
        <a:lstStyle/>
        <a:p>
          <a:r>
            <a:rPr lang="en-US" sz="2000" b="1" dirty="0"/>
            <a:t>Shareholder Meetings</a:t>
          </a:r>
        </a:p>
      </dgm:t>
    </dgm:pt>
    <dgm:pt modelId="{E9B7BC0A-1E61-4E51-8FB5-8A91BFD4D925}" type="sibTrans" cxnId="{79E86A8C-C525-4C89-BB76-5D121F8511EE}">
      <dgm:prSet/>
      <dgm:spPr/>
      <dgm:t>
        <a:bodyPr/>
        <a:lstStyle/>
        <a:p>
          <a:endParaRPr lang="en-US"/>
        </a:p>
      </dgm:t>
    </dgm:pt>
    <dgm:pt modelId="{79342619-E362-4D8F-B4AB-BA94F098C945}" type="parTrans" cxnId="{79E86A8C-C525-4C89-BB76-5D121F8511EE}">
      <dgm:prSet/>
      <dgm:spPr/>
      <dgm:t>
        <a:bodyPr/>
        <a:lstStyle/>
        <a:p>
          <a:endParaRPr lang="en-US"/>
        </a:p>
      </dgm:t>
    </dgm:pt>
    <dgm:pt modelId="{7BD001F5-EBCD-44AE-A5E7-454D62547E21}" type="pres">
      <dgm:prSet presAssocID="{6ABACC47-42A1-48A1-A824-B8D79E09C5E6}" presName="hierChild1" presStyleCnt="0">
        <dgm:presLayoutVars>
          <dgm:orgChart val="1"/>
          <dgm:chPref val="1"/>
          <dgm:dir/>
          <dgm:animOne val="branch"/>
          <dgm:animLvl val="lvl"/>
          <dgm:resizeHandles/>
        </dgm:presLayoutVars>
      </dgm:prSet>
      <dgm:spPr/>
    </dgm:pt>
    <dgm:pt modelId="{00CED1DA-B24F-451D-BD76-9121021555DE}" type="pres">
      <dgm:prSet presAssocID="{27CD1719-B8C3-4E72-B67D-6FF0F4ED4C67}" presName="hierRoot1" presStyleCnt="0">
        <dgm:presLayoutVars>
          <dgm:hierBranch val="init"/>
        </dgm:presLayoutVars>
      </dgm:prSet>
      <dgm:spPr/>
    </dgm:pt>
    <dgm:pt modelId="{CC54A147-F431-45FA-8420-57B9F78FABF3}" type="pres">
      <dgm:prSet presAssocID="{27CD1719-B8C3-4E72-B67D-6FF0F4ED4C67}" presName="rootComposite1" presStyleCnt="0"/>
      <dgm:spPr/>
    </dgm:pt>
    <dgm:pt modelId="{7F25601B-FF33-4273-9F97-41EB69FAD30E}" type="pres">
      <dgm:prSet presAssocID="{27CD1719-B8C3-4E72-B67D-6FF0F4ED4C67}" presName="rootText1" presStyleLbl="node0" presStyleIdx="0" presStyleCnt="1">
        <dgm:presLayoutVars>
          <dgm:chPref val="3"/>
        </dgm:presLayoutVars>
      </dgm:prSet>
      <dgm:spPr/>
    </dgm:pt>
    <dgm:pt modelId="{FEA32A0E-97E9-4EEF-9AEC-5D70B115DD9B}" type="pres">
      <dgm:prSet presAssocID="{27CD1719-B8C3-4E72-B67D-6FF0F4ED4C67}" presName="rootConnector1" presStyleLbl="node1" presStyleIdx="0" presStyleCnt="0"/>
      <dgm:spPr/>
    </dgm:pt>
    <dgm:pt modelId="{0752A246-F052-40B6-B7ED-4888A9B60145}" type="pres">
      <dgm:prSet presAssocID="{27CD1719-B8C3-4E72-B67D-6FF0F4ED4C67}" presName="hierChild2" presStyleCnt="0"/>
      <dgm:spPr/>
    </dgm:pt>
    <dgm:pt modelId="{22DD623D-F0B2-4E35-B431-9F77B33377C7}" type="pres">
      <dgm:prSet presAssocID="{79342619-E362-4D8F-B4AB-BA94F098C945}" presName="Name37" presStyleLbl="parChTrans1D2" presStyleIdx="0" presStyleCnt="2"/>
      <dgm:spPr/>
    </dgm:pt>
    <dgm:pt modelId="{93B91721-E2AC-45E0-BF38-955CD4962E94}" type="pres">
      <dgm:prSet presAssocID="{DB989707-FD6B-4EF8-99D9-A38C255ACFB0}" presName="hierRoot2" presStyleCnt="0">
        <dgm:presLayoutVars>
          <dgm:hierBranch val="init"/>
        </dgm:presLayoutVars>
      </dgm:prSet>
      <dgm:spPr/>
    </dgm:pt>
    <dgm:pt modelId="{BBB9844C-414C-4EB2-90FE-9B5101CF2999}" type="pres">
      <dgm:prSet presAssocID="{DB989707-FD6B-4EF8-99D9-A38C255ACFB0}" presName="rootComposite" presStyleCnt="0"/>
      <dgm:spPr/>
    </dgm:pt>
    <dgm:pt modelId="{A775437E-906A-4634-9ECB-2975E51A5A5F}" type="pres">
      <dgm:prSet presAssocID="{DB989707-FD6B-4EF8-99D9-A38C255ACFB0}" presName="rootText" presStyleLbl="node2" presStyleIdx="0" presStyleCnt="2">
        <dgm:presLayoutVars>
          <dgm:chPref val="3"/>
        </dgm:presLayoutVars>
      </dgm:prSet>
      <dgm:spPr/>
    </dgm:pt>
    <dgm:pt modelId="{D84F22B6-BFD9-4FE4-9ADA-7028E09A5BAD}" type="pres">
      <dgm:prSet presAssocID="{DB989707-FD6B-4EF8-99D9-A38C255ACFB0}" presName="rootConnector" presStyleLbl="node2" presStyleIdx="0" presStyleCnt="2"/>
      <dgm:spPr/>
    </dgm:pt>
    <dgm:pt modelId="{F372F415-0C9D-4706-B13D-0BE4E5389FE3}" type="pres">
      <dgm:prSet presAssocID="{DB989707-FD6B-4EF8-99D9-A38C255ACFB0}" presName="hierChild4" presStyleCnt="0"/>
      <dgm:spPr/>
    </dgm:pt>
    <dgm:pt modelId="{4759DB07-F6FC-48D8-88FC-94C83039C8CB}" type="pres">
      <dgm:prSet presAssocID="{DB989707-FD6B-4EF8-99D9-A38C255ACFB0}" presName="hierChild5" presStyleCnt="0"/>
      <dgm:spPr/>
    </dgm:pt>
    <dgm:pt modelId="{D3052938-05FE-40D1-8302-6B120E026AD1}" type="pres">
      <dgm:prSet presAssocID="{FDF9CFE6-CEF3-4D35-8ACF-F2BE572BEF50}" presName="Name37" presStyleLbl="parChTrans1D2" presStyleIdx="1" presStyleCnt="2"/>
      <dgm:spPr/>
    </dgm:pt>
    <dgm:pt modelId="{C9631EAB-043D-4703-BF0D-8982097D6C91}" type="pres">
      <dgm:prSet presAssocID="{CB8E3BBF-7260-46C1-A1C2-015D74D76556}" presName="hierRoot2" presStyleCnt="0">
        <dgm:presLayoutVars>
          <dgm:hierBranch val="init"/>
        </dgm:presLayoutVars>
      </dgm:prSet>
      <dgm:spPr/>
    </dgm:pt>
    <dgm:pt modelId="{FF6A1071-BEFF-4D5D-8BA8-A61ADF3431E1}" type="pres">
      <dgm:prSet presAssocID="{CB8E3BBF-7260-46C1-A1C2-015D74D76556}" presName="rootComposite" presStyleCnt="0"/>
      <dgm:spPr/>
    </dgm:pt>
    <dgm:pt modelId="{4744F023-DDB4-4C7D-813F-172E29E0B878}" type="pres">
      <dgm:prSet presAssocID="{CB8E3BBF-7260-46C1-A1C2-015D74D76556}" presName="rootText" presStyleLbl="node2" presStyleIdx="1" presStyleCnt="2">
        <dgm:presLayoutVars>
          <dgm:chPref val="3"/>
        </dgm:presLayoutVars>
      </dgm:prSet>
      <dgm:spPr/>
    </dgm:pt>
    <dgm:pt modelId="{7DC58D01-1F67-4B1C-81F9-0080F3C6F0E1}" type="pres">
      <dgm:prSet presAssocID="{CB8E3BBF-7260-46C1-A1C2-015D74D76556}" presName="rootConnector" presStyleLbl="node2" presStyleIdx="1" presStyleCnt="2"/>
      <dgm:spPr/>
    </dgm:pt>
    <dgm:pt modelId="{6BF1E7BA-0A11-47E3-9E8C-06A03D09455D}" type="pres">
      <dgm:prSet presAssocID="{CB8E3BBF-7260-46C1-A1C2-015D74D76556}" presName="hierChild4" presStyleCnt="0"/>
      <dgm:spPr/>
    </dgm:pt>
    <dgm:pt modelId="{E4D07EA2-E3CB-47ED-846D-2689618226A6}" type="pres">
      <dgm:prSet presAssocID="{CB8E3BBF-7260-46C1-A1C2-015D74D76556}" presName="hierChild5" presStyleCnt="0"/>
      <dgm:spPr/>
    </dgm:pt>
    <dgm:pt modelId="{BB295BBB-2DA5-418F-B300-A3EF3E7FB6ED}" type="pres">
      <dgm:prSet presAssocID="{27CD1719-B8C3-4E72-B67D-6FF0F4ED4C67}" presName="hierChild3" presStyleCnt="0"/>
      <dgm:spPr/>
    </dgm:pt>
  </dgm:ptLst>
  <dgm:cxnLst>
    <dgm:cxn modelId="{DEE38A10-F82C-44C4-92E6-1F8189933173}" type="presOf" srcId="{27CD1719-B8C3-4E72-B67D-6FF0F4ED4C67}" destId="{FEA32A0E-97E9-4EEF-9AEC-5D70B115DD9B}" srcOrd="1" destOrd="0" presId="urn:microsoft.com/office/officeart/2005/8/layout/orgChart1"/>
    <dgm:cxn modelId="{F99FDE2D-F3A0-4BDD-A57E-E18180C9233F}" type="presOf" srcId="{CB8E3BBF-7260-46C1-A1C2-015D74D76556}" destId="{4744F023-DDB4-4C7D-813F-172E29E0B878}" srcOrd="0" destOrd="0" presId="urn:microsoft.com/office/officeart/2005/8/layout/orgChart1"/>
    <dgm:cxn modelId="{3DD46931-0210-4D3F-BD85-B306B78C5F14}" srcId="{6ABACC47-42A1-48A1-A824-B8D79E09C5E6}" destId="{27CD1719-B8C3-4E72-B67D-6FF0F4ED4C67}" srcOrd="0" destOrd="0" parTransId="{0FC50239-3988-4743-A3D3-C9F2CC0C0BE0}" sibTransId="{5C4037D2-CA42-4AD5-98CC-08BE9A40BA7C}"/>
    <dgm:cxn modelId="{50822960-DABB-470E-B352-EA144B1F9AD3}" type="presOf" srcId="{27CD1719-B8C3-4E72-B67D-6FF0F4ED4C67}" destId="{7F25601B-FF33-4273-9F97-41EB69FAD30E}" srcOrd="0" destOrd="0" presId="urn:microsoft.com/office/officeart/2005/8/layout/orgChart1"/>
    <dgm:cxn modelId="{5DC35E55-0325-4E83-AB4F-5BB8FC0900C0}" type="presOf" srcId="{79342619-E362-4D8F-B4AB-BA94F098C945}" destId="{22DD623D-F0B2-4E35-B431-9F77B33377C7}" srcOrd="0" destOrd="0" presId="urn:microsoft.com/office/officeart/2005/8/layout/orgChart1"/>
    <dgm:cxn modelId="{23E6C95A-E3CF-4119-9EC7-A0480949E16F}" type="presOf" srcId="{FDF9CFE6-CEF3-4D35-8ACF-F2BE572BEF50}" destId="{D3052938-05FE-40D1-8302-6B120E026AD1}" srcOrd="0" destOrd="0" presId="urn:microsoft.com/office/officeart/2005/8/layout/orgChart1"/>
    <dgm:cxn modelId="{79E86A8C-C525-4C89-BB76-5D121F8511EE}" srcId="{27CD1719-B8C3-4E72-B67D-6FF0F4ED4C67}" destId="{DB989707-FD6B-4EF8-99D9-A38C255ACFB0}" srcOrd="0" destOrd="0" parTransId="{79342619-E362-4D8F-B4AB-BA94F098C945}" sibTransId="{E9B7BC0A-1E61-4E51-8FB5-8A91BFD4D925}"/>
    <dgm:cxn modelId="{0BFE419E-6384-42D6-A607-16D41BAE34F7}" type="presOf" srcId="{6ABACC47-42A1-48A1-A824-B8D79E09C5E6}" destId="{7BD001F5-EBCD-44AE-A5E7-454D62547E21}" srcOrd="0" destOrd="0" presId="urn:microsoft.com/office/officeart/2005/8/layout/orgChart1"/>
    <dgm:cxn modelId="{C7B9CFC1-EBC2-4384-8604-17D3D3BDFB49}" type="presOf" srcId="{DB989707-FD6B-4EF8-99D9-A38C255ACFB0}" destId="{D84F22B6-BFD9-4FE4-9ADA-7028E09A5BAD}" srcOrd="1" destOrd="0" presId="urn:microsoft.com/office/officeart/2005/8/layout/orgChart1"/>
    <dgm:cxn modelId="{F78F93CC-EC3D-40D4-A1C3-CEB250BBB9B1}" type="presOf" srcId="{CB8E3BBF-7260-46C1-A1C2-015D74D76556}" destId="{7DC58D01-1F67-4B1C-81F9-0080F3C6F0E1}" srcOrd="1" destOrd="0" presId="urn:microsoft.com/office/officeart/2005/8/layout/orgChart1"/>
    <dgm:cxn modelId="{131A8BEA-5765-49A5-85CC-F40E03897ABC}" type="presOf" srcId="{DB989707-FD6B-4EF8-99D9-A38C255ACFB0}" destId="{A775437E-906A-4634-9ECB-2975E51A5A5F}" srcOrd="0" destOrd="0" presId="urn:microsoft.com/office/officeart/2005/8/layout/orgChart1"/>
    <dgm:cxn modelId="{60F298ED-08A4-4EEB-AEA2-EC8ED4FB9F42}" srcId="{27CD1719-B8C3-4E72-B67D-6FF0F4ED4C67}" destId="{CB8E3BBF-7260-46C1-A1C2-015D74D76556}" srcOrd="1" destOrd="0" parTransId="{FDF9CFE6-CEF3-4D35-8ACF-F2BE572BEF50}" sibTransId="{075F173E-822E-470D-A942-0A6A9E317D73}"/>
    <dgm:cxn modelId="{4E68DF3C-7209-4170-91F3-44D8D67C2896}" type="presParOf" srcId="{7BD001F5-EBCD-44AE-A5E7-454D62547E21}" destId="{00CED1DA-B24F-451D-BD76-9121021555DE}" srcOrd="0" destOrd="0" presId="urn:microsoft.com/office/officeart/2005/8/layout/orgChart1"/>
    <dgm:cxn modelId="{C3C6787F-A591-4CA9-B0A1-C83BD32218CF}" type="presParOf" srcId="{00CED1DA-B24F-451D-BD76-9121021555DE}" destId="{CC54A147-F431-45FA-8420-57B9F78FABF3}" srcOrd="0" destOrd="0" presId="urn:microsoft.com/office/officeart/2005/8/layout/orgChart1"/>
    <dgm:cxn modelId="{08EC66A9-27D4-446E-9AA4-17442EAC1C7C}" type="presParOf" srcId="{CC54A147-F431-45FA-8420-57B9F78FABF3}" destId="{7F25601B-FF33-4273-9F97-41EB69FAD30E}" srcOrd="0" destOrd="0" presId="urn:microsoft.com/office/officeart/2005/8/layout/orgChart1"/>
    <dgm:cxn modelId="{C5198BBC-AA87-4543-B987-E55FE13B5275}" type="presParOf" srcId="{CC54A147-F431-45FA-8420-57B9F78FABF3}" destId="{FEA32A0E-97E9-4EEF-9AEC-5D70B115DD9B}" srcOrd="1" destOrd="0" presId="urn:microsoft.com/office/officeart/2005/8/layout/orgChart1"/>
    <dgm:cxn modelId="{4F7B7435-A4B0-40D4-9252-117D2EC764F6}" type="presParOf" srcId="{00CED1DA-B24F-451D-BD76-9121021555DE}" destId="{0752A246-F052-40B6-B7ED-4888A9B60145}" srcOrd="1" destOrd="0" presId="urn:microsoft.com/office/officeart/2005/8/layout/orgChart1"/>
    <dgm:cxn modelId="{8B9B52AE-F780-476B-B9E5-D4BEF7290FE7}" type="presParOf" srcId="{0752A246-F052-40B6-B7ED-4888A9B60145}" destId="{22DD623D-F0B2-4E35-B431-9F77B33377C7}" srcOrd="0" destOrd="0" presId="urn:microsoft.com/office/officeart/2005/8/layout/orgChart1"/>
    <dgm:cxn modelId="{09CF029A-41CC-42F8-9629-B8A36AC0CC3D}" type="presParOf" srcId="{0752A246-F052-40B6-B7ED-4888A9B60145}" destId="{93B91721-E2AC-45E0-BF38-955CD4962E94}" srcOrd="1" destOrd="0" presId="urn:microsoft.com/office/officeart/2005/8/layout/orgChart1"/>
    <dgm:cxn modelId="{2415C88D-4133-4F39-9FAC-22EC6D40CDB6}" type="presParOf" srcId="{93B91721-E2AC-45E0-BF38-955CD4962E94}" destId="{BBB9844C-414C-4EB2-90FE-9B5101CF2999}" srcOrd="0" destOrd="0" presId="urn:microsoft.com/office/officeart/2005/8/layout/orgChart1"/>
    <dgm:cxn modelId="{A35E7D36-FB03-44B3-955E-1A8AC7336247}" type="presParOf" srcId="{BBB9844C-414C-4EB2-90FE-9B5101CF2999}" destId="{A775437E-906A-4634-9ECB-2975E51A5A5F}" srcOrd="0" destOrd="0" presId="urn:microsoft.com/office/officeart/2005/8/layout/orgChart1"/>
    <dgm:cxn modelId="{94F2F508-1236-4B4C-99AA-0DA867A2C786}" type="presParOf" srcId="{BBB9844C-414C-4EB2-90FE-9B5101CF2999}" destId="{D84F22B6-BFD9-4FE4-9ADA-7028E09A5BAD}" srcOrd="1" destOrd="0" presId="urn:microsoft.com/office/officeart/2005/8/layout/orgChart1"/>
    <dgm:cxn modelId="{F344FAB0-A06D-4890-B150-AED36D254B67}" type="presParOf" srcId="{93B91721-E2AC-45E0-BF38-955CD4962E94}" destId="{F372F415-0C9D-4706-B13D-0BE4E5389FE3}" srcOrd="1" destOrd="0" presId="urn:microsoft.com/office/officeart/2005/8/layout/orgChart1"/>
    <dgm:cxn modelId="{FFE63210-2F70-4B4F-9B2A-E218A60B0DD8}" type="presParOf" srcId="{93B91721-E2AC-45E0-BF38-955CD4962E94}" destId="{4759DB07-F6FC-48D8-88FC-94C83039C8CB}" srcOrd="2" destOrd="0" presId="urn:microsoft.com/office/officeart/2005/8/layout/orgChart1"/>
    <dgm:cxn modelId="{5362A7C8-FB26-4574-B160-71805CB12AF7}" type="presParOf" srcId="{0752A246-F052-40B6-B7ED-4888A9B60145}" destId="{D3052938-05FE-40D1-8302-6B120E026AD1}" srcOrd="2" destOrd="0" presId="urn:microsoft.com/office/officeart/2005/8/layout/orgChart1"/>
    <dgm:cxn modelId="{4C108595-78C9-4E49-9E3C-A68C04F91B9C}" type="presParOf" srcId="{0752A246-F052-40B6-B7ED-4888A9B60145}" destId="{C9631EAB-043D-4703-BF0D-8982097D6C91}" srcOrd="3" destOrd="0" presId="urn:microsoft.com/office/officeart/2005/8/layout/orgChart1"/>
    <dgm:cxn modelId="{A8317373-62FA-41F2-803A-262A5CD6BFE7}" type="presParOf" srcId="{C9631EAB-043D-4703-BF0D-8982097D6C91}" destId="{FF6A1071-BEFF-4D5D-8BA8-A61ADF3431E1}" srcOrd="0" destOrd="0" presId="urn:microsoft.com/office/officeart/2005/8/layout/orgChart1"/>
    <dgm:cxn modelId="{801BAB18-FE73-4CD5-8698-092916EE52B9}" type="presParOf" srcId="{FF6A1071-BEFF-4D5D-8BA8-A61ADF3431E1}" destId="{4744F023-DDB4-4C7D-813F-172E29E0B878}" srcOrd="0" destOrd="0" presId="urn:microsoft.com/office/officeart/2005/8/layout/orgChart1"/>
    <dgm:cxn modelId="{81F413C9-90A4-4547-AE6E-BD91189FD10A}" type="presParOf" srcId="{FF6A1071-BEFF-4D5D-8BA8-A61ADF3431E1}" destId="{7DC58D01-1F67-4B1C-81F9-0080F3C6F0E1}" srcOrd="1" destOrd="0" presId="urn:microsoft.com/office/officeart/2005/8/layout/orgChart1"/>
    <dgm:cxn modelId="{64C4FDF0-F39C-42A4-B746-DFCC566796CD}" type="presParOf" srcId="{C9631EAB-043D-4703-BF0D-8982097D6C91}" destId="{6BF1E7BA-0A11-47E3-9E8C-06A03D09455D}" srcOrd="1" destOrd="0" presId="urn:microsoft.com/office/officeart/2005/8/layout/orgChart1"/>
    <dgm:cxn modelId="{5B1B8B55-D316-49AA-9965-762B222EEA30}" type="presParOf" srcId="{C9631EAB-043D-4703-BF0D-8982097D6C91}" destId="{E4D07EA2-E3CB-47ED-846D-2689618226A6}" srcOrd="2" destOrd="0" presId="urn:microsoft.com/office/officeart/2005/8/layout/orgChart1"/>
    <dgm:cxn modelId="{25104727-2B99-4A38-93E5-053729558651}" type="presParOf" srcId="{00CED1DA-B24F-451D-BD76-9121021555DE}" destId="{BB295BBB-2DA5-418F-B300-A3EF3E7FB6E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3E9402-9D2A-4E35-89AA-09405BB69998}"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GB"/>
        </a:p>
      </dgm:t>
    </dgm:pt>
    <dgm:pt modelId="{2CFDE01C-1E47-451C-B642-BE12428F33E3}">
      <dgm:prSet phldrT="[Text]" phldr="0"/>
      <dgm:spPr/>
      <dgm:t>
        <a:bodyPr/>
        <a:lstStyle/>
        <a:p>
          <a:r>
            <a:rPr lang="en-GB" dirty="0"/>
            <a:t>Is the irregularity “procedural” or “substantive”?</a:t>
          </a:r>
        </a:p>
      </dgm:t>
    </dgm:pt>
    <dgm:pt modelId="{26AF07B7-DCB1-4DE9-A331-BF9F19BB3D0F}" type="parTrans" cxnId="{5D1048F8-8118-4068-AA52-568BF17880FE}">
      <dgm:prSet/>
      <dgm:spPr/>
      <dgm:t>
        <a:bodyPr/>
        <a:lstStyle/>
        <a:p>
          <a:endParaRPr lang="en-GB"/>
        </a:p>
      </dgm:t>
    </dgm:pt>
    <dgm:pt modelId="{3C2E8BB2-FBD1-4DA5-A0C9-5806BD616BEF}" type="sibTrans" cxnId="{5D1048F8-8118-4068-AA52-568BF17880FE}">
      <dgm:prSet/>
      <dgm:spPr/>
      <dgm:t>
        <a:bodyPr/>
        <a:lstStyle/>
        <a:p>
          <a:endParaRPr lang="en-GB"/>
        </a:p>
      </dgm:t>
    </dgm:pt>
    <dgm:pt modelId="{85D5024B-587F-4B25-97ED-90F43CFA3A75}">
      <dgm:prSet phldrT="[Text]" phldr="0"/>
      <dgm:spPr/>
      <dgm:t>
        <a:bodyPr/>
        <a:lstStyle/>
        <a:p>
          <a:r>
            <a:rPr lang="en-GB" dirty="0"/>
            <a:t>If the irregularity is “substantive” and not procedural, s 392 </a:t>
          </a:r>
          <a:r>
            <a:rPr lang="en-GB" b="1" i="1" dirty="0"/>
            <a:t>does not apply at all.</a:t>
          </a:r>
        </a:p>
      </dgm:t>
    </dgm:pt>
    <dgm:pt modelId="{32AAEDE8-6B2F-4DF6-9B8E-01F1721A7977}" type="parTrans" cxnId="{9160E7EB-0C03-4AE2-9D9F-655102E92E71}">
      <dgm:prSet/>
      <dgm:spPr/>
      <dgm:t>
        <a:bodyPr/>
        <a:lstStyle/>
        <a:p>
          <a:endParaRPr lang="en-GB"/>
        </a:p>
      </dgm:t>
    </dgm:pt>
    <dgm:pt modelId="{089D5F40-D0B1-41D6-8112-D3A0C9BEDD33}" type="sibTrans" cxnId="{9160E7EB-0C03-4AE2-9D9F-655102E92E71}">
      <dgm:prSet/>
      <dgm:spPr/>
      <dgm:t>
        <a:bodyPr/>
        <a:lstStyle/>
        <a:p>
          <a:endParaRPr lang="en-GB"/>
        </a:p>
      </dgm:t>
    </dgm:pt>
    <dgm:pt modelId="{F5C20BCE-DB31-443D-A542-31DF1CF2A0AA}">
      <dgm:prSet phldrT="[Text]" phldr="0"/>
      <dgm:spPr/>
      <dgm:t>
        <a:bodyPr/>
        <a:lstStyle/>
        <a:p>
          <a:r>
            <a:rPr lang="en-GB" dirty="0"/>
            <a:t>If the irregularity is procedural, is there “substantial injustice” caused by the irregularity?</a:t>
          </a:r>
        </a:p>
      </dgm:t>
    </dgm:pt>
    <dgm:pt modelId="{2C8E21DD-7A66-4645-B01A-1A2F3E3B39F5}" type="parTrans" cxnId="{905EA73D-F368-4B2A-AF4B-870378DE5FB7}">
      <dgm:prSet/>
      <dgm:spPr/>
      <dgm:t>
        <a:bodyPr/>
        <a:lstStyle/>
        <a:p>
          <a:endParaRPr lang="en-GB"/>
        </a:p>
      </dgm:t>
    </dgm:pt>
    <dgm:pt modelId="{3EFBE180-3FFD-43F0-9431-0AD089B93F70}" type="sibTrans" cxnId="{905EA73D-F368-4B2A-AF4B-870378DE5FB7}">
      <dgm:prSet/>
      <dgm:spPr/>
      <dgm:t>
        <a:bodyPr/>
        <a:lstStyle/>
        <a:p>
          <a:endParaRPr lang="en-GB"/>
        </a:p>
      </dgm:t>
    </dgm:pt>
    <dgm:pt modelId="{BF735BED-639D-48A1-9C41-6619C7B25242}">
      <dgm:prSet phldrT="[Text]" custT="1"/>
      <dgm:spPr/>
      <dgm:t>
        <a:bodyPr/>
        <a:lstStyle/>
        <a:p>
          <a:r>
            <a:rPr lang="en-US" sz="1400" dirty="0"/>
            <a:t>If the court finds the existence of such "substantial injustice", the court can declare the proceeding to be invalid under s 392(2).</a:t>
          </a:r>
          <a:endParaRPr lang="en-GB" sz="1400" dirty="0"/>
        </a:p>
      </dgm:t>
    </dgm:pt>
    <dgm:pt modelId="{C1D7FD7C-F3E4-4CE3-8D9A-CA35C136743D}" type="parTrans" cxnId="{B85DE5CB-3B3B-47AC-B283-26A7802E81A4}">
      <dgm:prSet/>
      <dgm:spPr/>
      <dgm:t>
        <a:bodyPr/>
        <a:lstStyle/>
        <a:p>
          <a:endParaRPr lang="en-GB"/>
        </a:p>
      </dgm:t>
    </dgm:pt>
    <dgm:pt modelId="{31BF9B0D-1E0D-4FA4-A69F-CD614A42F766}" type="sibTrans" cxnId="{B85DE5CB-3B3B-47AC-B283-26A7802E81A4}">
      <dgm:prSet/>
      <dgm:spPr/>
      <dgm:t>
        <a:bodyPr/>
        <a:lstStyle/>
        <a:p>
          <a:endParaRPr lang="en-GB"/>
        </a:p>
      </dgm:t>
    </dgm:pt>
    <dgm:pt modelId="{EAA22880-705E-4A80-878E-6AB0BD411868}">
      <dgm:prSet custT="1"/>
      <dgm:spPr/>
      <dgm:t>
        <a:bodyPr/>
        <a:lstStyle/>
        <a:p>
          <a:endParaRPr lang="en-GB" sz="1400" dirty="0"/>
        </a:p>
      </dgm:t>
    </dgm:pt>
    <dgm:pt modelId="{10653DB8-B6CC-416C-A250-A1ECDAE55901}" type="parTrans" cxnId="{3EC3EF64-1872-4BA6-9C74-0D3CC0A1F6DE}">
      <dgm:prSet/>
      <dgm:spPr/>
      <dgm:t>
        <a:bodyPr/>
        <a:lstStyle/>
        <a:p>
          <a:endParaRPr lang="en-GB"/>
        </a:p>
      </dgm:t>
    </dgm:pt>
    <dgm:pt modelId="{88DBF6AF-974B-4A89-B11B-C3D4782C8BA6}" type="sibTrans" cxnId="{3EC3EF64-1872-4BA6-9C74-0D3CC0A1F6DE}">
      <dgm:prSet/>
      <dgm:spPr/>
      <dgm:t>
        <a:bodyPr/>
        <a:lstStyle/>
        <a:p>
          <a:endParaRPr lang="en-GB"/>
        </a:p>
      </dgm:t>
    </dgm:pt>
    <dgm:pt modelId="{AD902F86-2BC3-4518-B19E-9390212C8B3C}" type="pres">
      <dgm:prSet presAssocID="{333E9402-9D2A-4E35-89AA-09405BB69998}" presName="rootnode" presStyleCnt="0">
        <dgm:presLayoutVars>
          <dgm:chMax/>
          <dgm:chPref/>
          <dgm:dir/>
          <dgm:animLvl val="lvl"/>
        </dgm:presLayoutVars>
      </dgm:prSet>
      <dgm:spPr/>
    </dgm:pt>
    <dgm:pt modelId="{5AF339EF-9635-4A19-9C79-64B03253CD5F}" type="pres">
      <dgm:prSet presAssocID="{2CFDE01C-1E47-451C-B642-BE12428F33E3}" presName="composite" presStyleCnt="0"/>
      <dgm:spPr/>
    </dgm:pt>
    <dgm:pt modelId="{01CACE3B-28F7-43CB-B3FF-90F0B4BB7937}" type="pres">
      <dgm:prSet presAssocID="{2CFDE01C-1E47-451C-B642-BE12428F33E3}" presName="bentUpArrow1" presStyleLbl="alignImgPlace1" presStyleIdx="0" presStyleCnt="1"/>
      <dgm:spPr/>
    </dgm:pt>
    <dgm:pt modelId="{87DA1569-A653-47C9-A10C-26E882DF2C98}" type="pres">
      <dgm:prSet presAssocID="{2CFDE01C-1E47-451C-B642-BE12428F33E3}" presName="ParentText" presStyleLbl="node1" presStyleIdx="0" presStyleCnt="2">
        <dgm:presLayoutVars>
          <dgm:chMax val="1"/>
          <dgm:chPref val="1"/>
          <dgm:bulletEnabled val="1"/>
        </dgm:presLayoutVars>
      </dgm:prSet>
      <dgm:spPr/>
    </dgm:pt>
    <dgm:pt modelId="{8268676A-FBAF-4480-890C-976AAEB1A0D1}" type="pres">
      <dgm:prSet presAssocID="{2CFDE01C-1E47-451C-B642-BE12428F33E3}" presName="ChildText" presStyleLbl="revTx" presStyleIdx="0" presStyleCnt="2">
        <dgm:presLayoutVars>
          <dgm:chMax val="0"/>
          <dgm:chPref val="0"/>
          <dgm:bulletEnabled val="1"/>
        </dgm:presLayoutVars>
      </dgm:prSet>
      <dgm:spPr/>
    </dgm:pt>
    <dgm:pt modelId="{921A4BC0-22CE-434D-8C89-1BC264CB4D53}" type="pres">
      <dgm:prSet presAssocID="{3C2E8BB2-FBD1-4DA5-A0C9-5806BD616BEF}" presName="sibTrans" presStyleCnt="0"/>
      <dgm:spPr/>
    </dgm:pt>
    <dgm:pt modelId="{081C15A0-3360-4DB2-A2AE-BC0AE2E16B42}" type="pres">
      <dgm:prSet presAssocID="{F5C20BCE-DB31-443D-A542-31DF1CF2A0AA}" presName="composite" presStyleCnt="0"/>
      <dgm:spPr/>
    </dgm:pt>
    <dgm:pt modelId="{D1B2CD4C-C813-4FC9-9F2A-C8672312CA6F}" type="pres">
      <dgm:prSet presAssocID="{F5C20BCE-DB31-443D-A542-31DF1CF2A0AA}" presName="ParentText" presStyleLbl="node1" presStyleIdx="1" presStyleCnt="2">
        <dgm:presLayoutVars>
          <dgm:chMax val="1"/>
          <dgm:chPref val="1"/>
          <dgm:bulletEnabled val="1"/>
        </dgm:presLayoutVars>
      </dgm:prSet>
      <dgm:spPr/>
    </dgm:pt>
    <dgm:pt modelId="{E141AFFB-34D5-4204-B6EB-D85B8AC867D9}" type="pres">
      <dgm:prSet presAssocID="{F5C20BCE-DB31-443D-A542-31DF1CF2A0AA}" presName="FinalChildText" presStyleLbl="revTx" presStyleIdx="1" presStyleCnt="2">
        <dgm:presLayoutVars>
          <dgm:chMax val="0"/>
          <dgm:chPref val="0"/>
          <dgm:bulletEnabled val="1"/>
        </dgm:presLayoutVars>
      </dgm:prSet>
      <dgm:spPr/>
    </dgm:pt>
  </dgm:ptLst>
  <dgm:cxnLst>
    <dgm:cxn modelId="{F913C904-ADE0-4D3F-8C05-0F397F21CB8F}" type="presOf" srcId="{BF735BED-639D-48A1-9C41-6619C7B25242}" destId="{E141AFFB-34D5-4204-B6EB-D85B8AC867D9}" srcOrd="0" destOrd="0" presId="urn:microsoft.com/office/officeart/2005/8/layout/StepDownProcess"/>
    <dgm:cxn modelId="{CC641609-02E4-43C2-98E2-FFA40CB4A3AF}" type="presOf" srcId="{85D5024B-587F-4B25-97ED-90F43CFA3A75}" destId="{8268676A-FBAF-4480-890C-976AAEB1A0D1}" srcOrd="0" destOrd="0" presId="urn:microsoft.com/office/officeart/2005/8/layout/StepDownProcess"/>
    <dgm:cxn modelId="{EBCA3F17-2880-40D5-B90A-AD88C4B2C8F4}" type="presOf" srcId="{F5C20BCE-DB31-443D-A542-31DF1CF2A0AA}" destId="{D1B2CD4C-C813-4FC9-9F2A-C8672312CA6F}" srcOrd="0" destOrd="0" presId="urn:microsoft.com/office/officeart/2005/8/layout/StepDownProcess"/>
    <dgm:cxn modelId="{905EA73D-F368-4B2A-AF4B-870378DE5FB7}" srcId="{333E9402-9D2A-4E35-89AA-09405BB69998}" destId="{F5C20BCE-DB31-443D-A542-31DF1CF2A0AA}" srcOrd="1" destOrd="0" parTransId="{2C8E21DD-7A66-4645-B01A-1A2F3E3B39F5}" sibTransId="{3EFBE180-3FFD-43F0-9431-0AD089B93F70}"/>
    <dgm:cxn modelId="{3EC3EF64-1872-4BA6-9C74-0D3CC0A1F6DE}" srcId="{F5C20BCE-DB31-443D-A542-31DF1CF2A0AA}" destId="{EAA22880-705E-4A80-878E-6AB0BD411868}" srcOrd="1" destOrd="0" parTransId="{10653DB8-B6CC-416C-A250-A1ECDAE55901}" sibTransId="{88DBF6AF-974B-4A89-B11B-C3D4782C8BA6}"/>
    <dgm:cxn modelId="{7FEF7553-B20C-4B0B-B6ED-7B8E1BF510BD}" type="presOf" srcId="{EAA22880-705E-4A80-878E-6AB0BD411868}" destId="{E141AFFB-34D5-4204-B6EB-D85B8AC867D9}" srcOrd="0" destOrd="1" presId="urn:microsoft.com/office/officeart/2005/8/layout/StepDownProcess"/>
    <dgm:cxn modelId="{B85DE5CB-3B3B-47AC-B283-26A7802E81A4}" srcId="{F5C20BCE-DB31-443D-A542-31DF1CF2A0AA}" destId="{BF735BED-639D-48A1-9C41-6619C7B25242}" srcOrd="0" destOrd="0" parTransId="{C1D7FD7C-F3E4-4CE3-8D9A-CA35C136743D}" sibTransId="{31BF9B0D-1E0D-4FA4-A69F-CD614A42F766}"/>
    <dgm:cxn modelId="{B5BA5ACF-342B-4AB6-9AE2-8D566DCF0E1F}" type="presOf" srcId="{333E9402-9D2A-4E35-89AA-09405BB69998}" destId="{AD902F86-2BC3-4518-B19E-9390212C8B3C}" srcOrd="0" destOrd="0" presId="urn:microsoft.com/office/officeart/2005/8/layout/StepDownProcess"/>
    <dgm:cxn modelId="{801B1FE6-D549-4DDB-9379-FFE53CC35A27}" type="presOf" srcId="{2CFDE01C-1E47-451C-B642-BE12428F33E3}" destId="{87DA1569-A653-47C9-A10C-26E882DF2C98}" srcOrd="0" destOrd="0" presId="urn:microsoft.com/office/officeart/2005/8/layout/StepDownProcess"/>
    <dgm:cxn modelId="{9160E7EB-0C03-4AE2-9D9F-655102E92E71}" srcId="{2CFDE01C-1E47-451C-B642-BE12428F33E3}" destId="{85D5024B-587F-4B25-97ED-90F43CFA3A75}" srcOrd="0" destOrd="0" parTransId="{32AAEDE8-6B2F-4DF6-9B8E-01F1721A7977}" sibTransId="{089D5F40-D0B1-41D6-8112-D3A0C9BEDD33}"/>
    <dgm:cxn modelId="{5D1048F8-8118-4068-AA52-568BF17880FE}" srcId="{333E9402-9D2A-4E35-89AA-09405BB69998}" destId="{2CFDE01C-1E47-451C-B642-BE12428F33E3}" srcOrd="0" destOrd="0" parTransId="{26AF07B7-DCB1-4DE9-A331-BF9F19BB3D0F}" sibTransId="{3C2E8BB2-FBD1-4DA5-A0C9-5806BD616BEF}"/>
    <dgm:cxn modelId="{30FBF76E-B379-46E4-8B2E-B325EAE3B812}" type="presParOf" srcId="{AD902F86-2BC3-4518-B19E-9390212C8B3C}" destId="{5AF339EF-9635-4A19-9C79-64B03253CD5F}" srcOrd="0" destOrd="0" presId="urn:microsoft.com/office/officeart/2005/8/layout/StepDownProcess"/>
    <dgm:cxn modelId="{F2665BFC-9DF8-4701-AC8D-72218EF52EC0}" type="presParOf" srcId="{5AF339EF-9635-4A19-9C79-64B03253CD5F}" destId="{01CACE3B-28F7-43CB-B3FF-90F0B4BB7937}" srcOrd="0" destOrd="0" presId="urn:microsoft.com/office/officeart/2005/8/layout/StepDownProcess"/>
    <dgm:cxn modelId="{10A62FF3-EF12-48FA-A05C-2C8864E2B65C}" type="presParOf" srcId="{5AF339EF-9635-4A19-9C79-64B03253CD5F}" destId="{87DA1569-A653-47C9-A10C-26E882DF2C98}" srcOrd="1" destOrd="0" presId="urn:microsoft.com/office/officeart/2005/8/layout/StepDownProcess"/>
    <dgm:cxn modelId="{6929C90F-9C0C-43C0-9B5B-91F77D142F98}" type="presParOf" srcId="{5AF339EF-9635-4A19-9C79-64B03253CD5F}" destId="{8268676A-FBAF-4480-890C-976AAEB1A0D1}" srcOrd="2" destOrd="0" presId="urn:microsoft.com/office/officeart/2005/8/layout/StepDownProcess"/>
    <dgm:cxn modelId="{1045F7D8-2343-4455-A6FF-C48C1E7D02C8}" type="presParOf" srcId="{AD902F86-2BC3-4518-B19E-9390212C8B3C}" destId="{921A4BC0-22CE-434D-8C89-1BC264CB4D53}" srcOrd="1" destOrd="0" presId="urn:microsoft.com/office/officeart/2005/8/layout/StepDownProcess"/>
    <dgm:cxn modelId="{0F6ACDF6-E583-405A-B538-29184C8F56EB}" type="presParOf" srcId="{AD902F86-2BC3-4518-B19E-9390212C8B3C}" destId="{081C15A0-3360-4DB2-A2AE-BC0AE2E16B42}" srcOrd="2" destOrd="0" presId="urn:microsoft.com/office/officeart/2005/8/layout/StepDownProcess"/>
    <dgm:cxn modelId="{DB53E749-1C31-4889-9B79-D3A702C51306}" type="presParOf" srcId="{081C15A0-3360-4DB2-A2AE-BC0AE2E16B42}" destId="{D1B2CD4C-C813-4FC9-9F2A-C8672312CA6F}" srcOrd="0" destOrd="0" presId="urn:microsoft.com/office/officeart/2005/8/layout/StepDownProcess"/>
    <dgm:cxn modelId="{AD7B6DE2-2F68-42EF-87E5-49B7CB7A8F3B}" type="presParOf" srcId="{081C15A0-3360-4DB2-A2AE-BC0AE2E16B42}" destId="{E141AFFB-34D5-4204-B6EB-D85B8AC867D9}"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9766B-10A2-4A7D-AA77-FF56A7A8AD00}">
      <dsp:nvSpPr>
        <dsp:cNvPr id="0" name=""/>
        <dsp:cNvSpPr/>
      </dsp:nvSpPr>
      <dsp:spPr>
        <a:xfrm>
          <a:off x="1143" y="891771"/>
          <a:ext cx="2437890" cy="146273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Meetings (Process of Deliberation)</a:t>
          </a:r>
          <a:endParaRPr lang="en-SG" sz="2900" kern="1200" dirty="0"/>
        </a:p>
      </dsp:txBody>
      <dsp:txXfrm>
        <a:off x="43985" y="934613"/>
        <a:ext cx="2352206" cy="1377050"/>
      </dsp:txXfrm>
    </dsp:sp>
    <dsp:sp modelId="{9D032794-CC06-4E8D-993F-5AD97388BC4A}">
      <dsp:nvSpPr>
        <dsp:cNvPr id="0" name=""/>
        <dsp:cNvSpPr/>
      </dsp:nvSpPr>
      <dsp:spPr>
        <a:xfrm>
          <a:off x="2682822" y="1320840"/>
          <a:ext cx="516832" cy="6045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SG" sz="2300" kern="1200" dirty="0"/>
        </a:p>
      </dsp:txBody>
      <dsp:txXfrm>
        <a:off x="2682822" y="1441759"/>
        <a:ext cx="361782" cy="362758"/>
      </dsp:txXfrm>
    </dsp:sp>
    <dsp:sp modelId="{6324600C-B773-4860-9BB1-495A7AC1E8FB}">
      <dsp:nvSpPr>
        <dsp:cNvPr id="0" name=""/>
        <dsp:cNvSpPr/>
      </dsp:nvSpPr>
      <dsp:spPr>
        <a:xfrm>
          <a:off x="3414190" y="891771"/>
          <a:ext cx="2437890" cy="146273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Resolution</a:t>
          </a:r>
          <a:endParaRPr lang="en-SG" sz="2900" kern="1200" dirty="0"/>
        </a:p>
      </dsp:txBody>
      <dsp:txXfrm>
        <a:off x="3457032" y="934613"/>
        <a:ext cx="2352206" cy="1377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52938-05FE-40D1-8302-6B120E026AD1}">
      <dsp:nvSpPr>
        <dsp:cNvPr id="0" name=""/>
        <dsp:cNvSpPr/>
      </dsp:nvSpPr>
      <dsp:spPr>
        <a:xfrm>
          <a:off x="2336741" y="2439726"/>
          <a:ext cx="1278775" cy="443872"/>
        </a:xfrm>
        <a:custGeom>
          <a:avLst/>
          <a:gdLst/>
          <a:ahLst/>
          <a:cxnLst/>
          <a:rect l="0" t="0" r="0" b="0"/>
          <a:pathLst>
            <a:path>
              <a:moveTo>
                <a:pt x="0" y="0"/>
              </a:moveTo>
              <a:lnTo>
                <a:pt x="0" y="221936"/>
              </a:lnTo>
              <a:lnTo>
                <a:pt x="1278775" y="221936"/>
              </a:lnTo>
              <a:lnTo>
                <a:pt x="1278775" y="443872"/>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DD623D-F0B2-4E35-B431-9F77B33377C7}">
      <dsp:nvSpPr>
        <dsp:cNvPr id="0" name=""/>
        <dsp:cNvSpPr/>
      </dsp:nvSpPr>
      <dsp:spPr>
        <a:xfrm>
          <a:off x="1057965" y="2439726"/>
          <a:ext cx="1278775" cy="443872"/>
        </a:xfrm>
        <a:custGeom>
          <a:avLst/>
          <a:gdLst/>
          <a:ahLst/>
          <a:cxnLst/>
          <a:rect l="0" t="0" r="0" b="0"/>
          <a:pathLst>
            <a:path>
              <a:moveTo>
                <a:pt x="1278775" y="0"/>
              </a:moveTo>
              <a:lnTo>
                <a:pt x="1278775" y="221936"/>
              </a:lnTo>
              <a:lnTo>
                <a:pt x="0" y="221936"/>
              </a:lnTo>
              <a:lnTo>
                <a:pt x="0" y="443872"/>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25601B-FF33-4273-9F97-41EB69FAD30E}">
      <dsp:nvSpPr>
        <dsp:cNvPr id="0" name=""/>
        <dsp:cNvSpPr/>
      </dsp:nvSpPr>
      <dsp:spPr>
        <a:xfrm>
          <a:off x="1279902" y="1382886"/>
          <a:ext cx="2113678" cy="1056839"/>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Company Meetings</a:t>
          </a:r>
        </a:p>
      </dsp:txBody>
      <dsp:txXfrm>
        <a:off x="1279902" y="1382886"/>
        <a:ext cx="2113678" cy="1056839"/>
      </dsp:txXfrm>
    </dsp:sp>
    <dsp:sp modelId="{A775437E-906A-4634-9ECB-2975E51A5A5F}">
      <dsp:nvSpPr>
        <dsp:cNvPr id="0" name=""/>
        <dsp:cNvSpPr/>
      </dsp:nvSpPr>
      <dsp:spPr>
        <a:xfrm>
          <a:off x="1126" y="2883598"/>
          <a:ext cx="2113678" cy="1056839"/>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Shareholder Meetings</a:t>
          </a:r>
        </a:p>
      </dsp:txBody>
      <dsp:txXfrm>
        <a:off x="1126" y="2883598"/>
        <a:ext cx="2113678" cy="1056839"/>
      </dsp:txXfrm>
    </dsp:sp>
    <dsp:sp modelId="{4744F023-DDB4-4C7D-813F-172E29E0B878}">
      <dsp:nvSpPr>
        <dsp:cNvPr id="0" name=""/>
        <dsp:cNvSpPr/>
      </dsp:nvSpPr>
      <dsp:spPr>
        <a:xfrm>
          <a:off x="2558677" y="2883598"/>
          <a:ext cx="2113678" cy="1056839"/>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BoD Meetings</a:t>
          </a:r>
        </a:p>
      </dsp:txBody>
      <dsp:txXfrm>
        <a:off x="2558677" y="2883598"/>
        <a:ext cx="2113678" cy="10568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ACE3B-28F7-43CB-B3FF-90F0B4BB7937}">
      <dsp:nvSpPr>
        <dsp:cNvPr id="0" name=""/>
        <dsp:cNvSpPr/>
      </dsp:nvSpPr>
      <dsp:spPr>
        <a:xfrm rot="5400000">
          <a:off x="2776363" y="1646952"/>
          <a:ext cx="1472895" cy="1676839"/>
        </a:xfrm>
        <a:prstGeom prst="bentUpArrow">
          <a:avLst>
            <a:gd name="adj1" fmla="val 32840"/>
            <a:gd name="adj2" fmla="val 25000"/>
            <a:gd name="adj3" fmla="val 35780"/>
          </a:avLst>
        </a:prstGeom>
        <a:solidFill>
          <a:schemeClr val="accent1">
            <a:tint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DA1569-A653-47C9-A10C-26E882DF2C98}">
      <dsp:nvSpPr>
        <dsp:cNvPr id="0" name=""/>
        <dsp:cNvSpPr/>
      </dsp:nvSpPr>
      <dsp:spPr>
        <a:xfrm>
          <a:off x="2386136" y="14219"/>
          <a:ext cx="2479488" cy="1735561"/>
        </a:xfrm>
        <a:prstGeom prst="roundRect">
          <a:avLst>
            <a:gd name="adj" fmla="val 1667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t>Is the irregularity “procedural” or “substantive”?</a:t>
          </a:r>
        </a:p>
      </dsp:txBody>
      <dsp:txXfrm>
        <a:off x="2470874" y="98957"/>
        <a:ext cx="2310012" cy="1566085"/>
      </dsp:txXfrm>
    </dsp:sp>
    <dsp:sp modelId="{8268676A-FBAF-4480-890C-976AAEB1A0D1}">
      <dsp:nvSpPr>
        <dsp:cNvPr id="0" name=""/>
        <dsp:cNvSpPr/>
      </dsp:nvSpPr>
      <dsp:spPr>
        <a:xfrm>
          <a:off x="4865624" y="179744"/>
          <a:ext cx="1803343" cy="1402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14300" lvl="1" indent="-114300" algn="l" defTabSz="666750">
            <a:lnSpc>
              <a:spcPct val="90000"/>
            </a:lnSpc>
            <a:spcBef>
              <a:spcPct val="0"/>
            </a:spcBef>
            <a:spcAft>
              <a:spcPct val="15000"/>
            </a:spcAft>
            <a:buChar char="•"/>
          </a:pPr>
          <a:r>
            <a:rPr lang="en-GB" sz="1500" kern="1200" dirty="0"/>
            <a:t>If the irregularity is “substantive” and not procedural, s 392 </a:t>
          </a:r>
          <a:r>
            <a:rPr lang="en-GB" sz="1500" b="1" i="1" kern="1200" dirty="0"/>
            <a:t>does not apply at all.</a:t>
          </a:r>
        </a:p>
      </dsp:txBody>
      <dsp:txXfrm>
        <a:off x="4865624" y="179744"/>
        <a:ext cx="1803343" cy="1402757"/>
      </dsp:txXfrm>
    </dsp:sp>
    <dsp:sp modelId="{D1B2CD4C-C813-4FC9-9F2A-C8672312CA6F}">
      <dsp:nvSpPr>
        <dsp:cNvPr id="0" name=""/>
        <dsp:cNvSpPr/>
      </dsp:nvSpPr>
      <dsp:spPr>
        <a:xfrm>
          <a:off x="4441895" y="1963827"/>
          <a:ext cx="2479488" cy="1735561"/>
        </a:xfrm>
        <a:prstGeom prst="roundRect">
          <a:avLst>
            <a:gd name="adj" fmla="val 1667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t>If the irregularity is procedural, is there “substantial injustice” caused by the irregularity?</a:t>
          </a:r>
        </a:p>
      </dsp:txBody>
      <dsp:txXfrm>
        <a:off x="4526633" y="2048565"/>
        <a:ext cx="2310012" cy="1566085"/>
      </dsp:txXfrm>
    </dsp:sp>
    <dsp:sp modelId="{E141AFFB-34D5-4204-B6EB-D85B8AC867D9}">
      <dsp:nvSpPr>
        <dsp:cNvPr id="0" name=""/>
        <dsp:cNvSpPr/>
      </dsp:nvSpPr>
      <dsp:spPr>
        <a:xfrm>
          <a:off x="6921384" y="2129352"/>
          <a:ext cx="1803343" cy="1402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If the court finds the existence of such "substantial injustice", the court can declare the proceeding to be invalid under s 392(2).</a:t>
          </a:r>
          <a:endParaRPr lang="en-GB" sz="1400" kern="1200" dirty="0"/>
        </a:p>
        <a:p>
          <a:pPr marL="114300" lvl="1" indent="-114300" algn="l" defTabSz="622300">
            <a:lnSpc>
              <a:spcPct val="90000"/>
            </a:lnSpc>
            <a:spcBef>
              <a:spcPct val="0"/>
            </a:spcBef>
            <a:spcAft>
              <a:spcPct val="15000"/>
            </a:spcAft>
            <a:buChar char="•"/>
          </a:pPr>
          <a:endParaRPr lang="en-GB" sz="1400" kern="1200" dirty="0"/>
        </a:p>
      </dsp:txBody>
      <dsp:txXfrm>
        <a:off x="6921384" y="2129352"/>
        <a:ext cx="1803343" cy="140275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9/14/2025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4139822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AA827-68D1-6445-A1FF-0F0F07320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40B7B-D337-8996-92E1-61D0A30256F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F6B80D7-16C5-267D-E237-ED5B483AADA4}"/>
              </a:ext>
            </a:extLst>
          </p:cNvPr>
          <p:cNvSpPr>
            <a:spLocks noGrp="1"/>
          </p:cNvSpPr>
          <p:nvPr>
            <p:ph type="body" idx="1"/>
          </p:nvPr>
        </p:nvSpPr>
        <p:spPr/>
        <p:txBody>
          <a:bodyPr/>
          <a:lstStyle/>
          <a:p>
            <a:pPr lvl="1"/>
            <a:endParaRPr lang="en-US" dirty="0"/>
          </a:p>
        </p:txBody>
      </p:sp>
      <p:sp>
        <p:nvSpPr>
          <p:cNvPr id="4" name="Slide Number Placeholder 3">
            <a:extLst>
              <a:ext uri="{FF2B5EF4-FFF2-40B4-BE49-F238E27FC236}">
                <a16:creationId xmlns:a16="http://schemas.microsoft.com/office/drawing/2014/main" id="{FA975449-2ABD-4A75-B82C-E550E97C15C2}"/>
              </a:ext>
            </a:extLst>
          </p:cNvPr>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8787673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96332802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sz="1200" dirty="0">
              <a:solidFill>
                <a:schemeClr val="bg1"/>
              </a:solidFill>
            </a:endParaRPr>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408106901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61</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088602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324000" lvl="1" indent="0">
              <a:buFont typeface="+mj-lt"/>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4139822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9/14/2025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9/14/2025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9/14/2025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9/14/2025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9/14/2025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9/14/2025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9/14/2025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9/14/2025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9/14/2025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9/14/2025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sv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10. Corporate organs and decision-making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Isetan (Singapore) Ltd v Wisma Development Pte Ltd </a:t>
            </a:r>
            <a:r>
              <a:rPr lang="en-US" sz="2000" b="1" dirty="0"/>
              <a:t>[1993] 1 SLR(R) 26 </a:t>
            </a:r>
          </a:p>
          <a:p>
            <a:r>
              <a:rPr lang="en-US" sz="2000" b="1" dirty="0"/>
              <a:t>Held: </a:t>
            </a:r>
            <a:r>
              <a:rPr lang="en-US" sz="2000" dirty="0"/>
              <a:t>The appeal was dismissed.</a:t>
            </a:r>
          </a:p>
          <a:p>
            <a:r>
              <a:rPr lang="en-US" sz="2000" dirty="0"/>
              <a:t>“Skackleton also recognizes that there may be circumstances where the general rule [that at least two persons need to be present] will not apply (at p 45) such as “</a:t>
            </a:r>
            <a:r>
              <a:rPr lang="en-US" sz="2000" i="1" dirty="0"/>
              <a:t>where one person holds all of a class of shares</a:t>
            </a:r>
            <a:r>
              <a:rPr lang="en-US" sz="2000" dirty="0"/>
              <a:t>, where one creditor attends a creditors’ meeting in an insolvency, where there is a committee of one, or </a:t>
            </a:r>
            <a:r>
              <a:rPr lang="en-US" sz="2000" i="1" dirty="0"/>
              <a:t>where the articles of a company provide for a quorum of one director at the board meetings</a:t>
            </a:r>
            <a:r>
              <a:rPr lang="en-US" sz="2000" dirty="0"/>
              <a:t>…”</a:t>
            </a:r>
          </a:p>
          <a:p>
            <a:r>
              <a:rPr lang="en-US" sz="2000" dirty="0"/>
              <a:t>In this case, Art 3(2) of the Third Schedule of the Land Titles (Strata) Act stated that “the number of subsidiary proprietors present at the meeting either in person or by proxy </a:t>
            </a:r>
            <a:r>
              <a:rPr lang="en-US" sz="2000" b="1" i="1" dirty="0"/>
              <a:t>who own not less than 50% of share values</a:t>
            </a:r>
            <a:r>
              <a:rPr lang="en-US" sz="2000" dirty="0"/>
              <a:t> for all the lots shown on the strata title plan </a:t>
            </a:r>
            <a:r>
              <a:rPr lang="en-US" sz="2000" b="1" i="1" dirty="0"/>
              <a:t>shall form a quorum</a:t>
            </a:r>
            <a:r>
              <a:rPr lang="en-US" sz="2000" dirty="0"/>
              <a:t>.”</a:t>
            </a:r>
          </a:p>
          <a:p>
            <a:r>
              <a:rPr lang="en-US" sz="2000" dirty="0"/>
              <a:t>Thus, a quorum could rest on the ownership of share values and not on the number of subsidiary proprietors.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3820090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 rules on BoD meetings are largely found in the company’s constitution.</a:t>
            </a:r>
          </a:p>
          <a:p>
            <a:r>
              <a:rPr lang="en-US" sz="2000" dirty="0"/>
              <a:t>See Art 83 to 94 of the Model Constitution.</a:t>
            </a:r>
          </a:p>
          <a:p>
            <a:pPr lvl="1"/>
            <a:r>
              <a:rPr lang="en-US" sz="1800" dirty="0"/>
              <a:t>83.(1) The directors may meet together for the despatch of business, adjourn and otherwise regulate their meetings as they think fit. (2) A director may at any time summon a meeting of the directors.</a:t>
            </a:r>
          </a:p>
          <a:p>
            <a:r>
              <a:rPr lang="en-US" sz="2000" dirty="0"/>
              <a:t>At common law, directors cannot be forcibly made to attend a board meeting against their will (see </a:t>
            </a:r>
            <a:r>
              <a:rPr lang="en-US" sz="2000" i="1" dirty="0"/>
              <a:t>Barron v Potter</a:t>
            </a:r>
            <a:r>
              <a:rPr lang="en-US" sz="2000" dirty="0"/>
              <a:t>).</a:t>
            </a:r>
          </a:p>
          <a:p>
            <a:r>
              <a:rPr lang="en-US" sz="2000" dirty="0"/>
              <a:t>Note the distinction between </a:t>
            </a:r>
            <a:r>
              <a:rPr lang="en-US" sz="2000" i="1" dirty="0"/>
              <a:t>board meetings </a:t>
            </a:r>
            <a:r>
              <a:rPr lang="en-US" sz="2000" dirty="0"/>
              <a:t>and </a:t>
            </a:r>
            <a:r>
              <a:rPr lang="en-US" sz="2000" i="1" dirty="0"/>
              <a:t>shareholder meetings</a:t>
            </a:r>
            <a:r>
              <a:rPr lang="en-US" sz="2000" dirty="0"/>
              <a:t>. </a:t>
            </a:r>
          </a:p>
          <a:p>
            <a:pPr lvl="1"/>
            <a:r>
              <a:rPr lang="en-US" sz="1800" dirty="0"/>
              <a:t>In general, shareholders are not permitted to requisition BoD meetings.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708344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graphicFrame>
        <p:nvGraphicFramePr>
          <p:cNvPr id="7" name="Table 7">
            <a:extLst>
              <a:ext uri="{FF2B5EF4-FFF2-40B4-BE49-F238E27FC236}">
                <a16:creationId xmlns:a16="http://schemas.microsoft.com/office/drawing/2014/main" id="{86E77033-6324-4727-B744-EC256B60B0F3}"/>
              </a:ext>
            </a:extLst>
          </p:cNvPr>
          <p:cNvGraphicFramePr>
            <a:graphicFrameLocks noGrp="1"/>
          </p:cNvGraphicFramePr>
          <p:nvPr>
            <p:ph idx="1"/>
            <p:extLst>
              <p:ext uri="{D42A27DB-BD31-4B8C-83A1-F6EECF244321}">
                <p14:modId xmlns:p14="http://schemas.microsoft.com/office/powerpoint/2010/main" val="826092173"/>
              </p:ext>
            </p:extLst>
          </p:nvPr>
        </p:nvGraphicFramePr>
        <p:xfrm>
          <a:off x="581025" y="2181225"/>
          <a:ext cx="10681708" cy="4312920"/>
        </p:xfrm>
        <a:graphic>
          <a:graphicData uri="http://schemas.openxmlformats.org/drawingml/2006/table">
            <a:tbl>
              <a:tblPr firstRow="1" bandRow="1">
                <a:tableStyleId>{5C22544A-7EE6-4342-B048-85BDC9FD1C3A}</a:tableStyleId>
              </a:tblPr>
              <a:tblGrid>
                <a:gridCol w="5340854">
                  <a:extLst>
                    <a:ext uri="{9D8B030D-6E8A-4147-A177-3AD203B41FA5}">
                      <a16:colId xmlns:a16="http://schemas.microsoft.com/office/drawing/2014/main" val="1931868108"/>
                    </a:ext>
                  </a:extLst>
                </a:gridCol>
                <a:gridCol w="5340854">
                  <a:extLst>
                    <a:ext uri="{9D8B030D-6E8A-4147-A177-3AD203B41FA5}">
                      <a16:colId xmlns:a16="http://schemas.microsoft.com/office/drawing/2014/main" val="2052575710"/>
                    </a:ext>
                  </a:extLst>
                </a:gridCol>
              </a:tblGrid>
              <a:tr h="370840">
                <a:tc>
                  <a:txBody>
                    <a:bodyPr/>
                    <a:lstStyle/>
                    <a:p>
                      <a:pPr algn="ctr"/>
                      <a:r>
                        <a:rPr lang="en-GB" dirty="0"/>
                        <a:t>Types of Shareholder Meetings</a:t>
                      </a:r>
                    </a:p>
                  </a:txBody>
                  <a:tcPr/>
                </a:tc>
                <a:tc>
                  <a:txBody>
                    <a:bodyPr/>
                    <a:lstStyle/>
                    <a:p>
                      <a:pPr algn="ctr"/>
                      <a:r>
                        <a:rPr lang="en-GB" dirty="0"/>
                        <a:t>Description</a:t>
                      </a:r>
                    </a:p>
                  </a:txBody>
                  <a:tcPr/>
                </a:tc>
                <a:extLst>
                  <a:ext uri="{0D108BD9-81ED-4DB2-BD59-A6C34878D82A}">
                    <a16:rowId xmlns:a16="http://schemas.microsoft.com/office/drawing/2014/main" val="3498348438"/>
                  </a:ext>
                </a:extLst>
              </a:tr>
              <a:tr h="370840">
                <a:tc>
                  <a:txBody>
                    <a:bodyPr/>
                    <a:lstStyle/>
                    <a:p>
                      <a:r>
                        <a:rPr lang="en-GB" dirty="0"/>
                        <a:t>Annual General Meetings (AGMs)</a:t>
                      </a:r>
                    </a:p>
                  </a:txBody>
                  <a:tcPr/>
                </a:tc>
                <a:tc>
                  <a:txBody>
                    <a:bodyPr/>
                    <a:lstStyle/>
                    <a:p>
                      <a:r>
                        <a:rPr lang="en-US" dirty="0"/>
                        <a:t>Must be held once every calendar year (s 175 CA)</a:t>
                      </a:r>
                    </a:p>
                    <a:p>
                      <a:r>
                        <a:rPr lang="en-US" dirty="0"/>
                        <a:t>Private company may by a resolution passed by all shareholders entitled to vote dispense with holding of meetings (s 175A)</a:t>
                      </a:r>
                    </a:p>
                    <a:p>
                      <a:r>
                        <a:rPr lang="en-US" dirty="0"/>
                        <a:t>Matters often discussed at meeting include:</a:t>
                      </a:r>
                    </a:p>
                    <a:p>
                      <a:pPr marL="285750" indent="-285750">
                        <a:buFont typeface="Arial" panose="020B0604020202020204" pitchFamily="34" charset="0"/>
                        <a:buChar char="•"/>
                      </a:pPr>
                      <a:r>
                        <a:rPr lang="en-US" dirty="0"/>
                        <a:t>Considering financial statements</a:t>
                      </a:r>
                    </a:p>
                    <a:p>
                      <a:pPr marL="285750" indent="-285750">
                        <a:buFont typeface="Arial" panose="020B0604020202020204" pitchFamily="34" charset="0"/>
                        <a:buChar char="•"/>
                      </a:pPr>
                      <a:r>
                        <a:rPr lang="en-US" dirty="0"/>
                        <a:t>Appointing auditors and directors</a:t>
                      </a:r>
                    </a:p>
                    <a:p>
                      <a:pPr marL="285750" indent="-285750">
                        <a:buFont typeface="Arial" panose="020B0604020202020204" pitchFamily="34" charset="0"/>
                        <a:buChar char="•"/>
                      </a:pPr>
                      <a:r>
                        <a:rPr lang="en-US" dirty="0"/>
                        <a:t>Declaration of dividends</a:t>
                      </a:r>
                    </a:p>
                    <a:p>
                      <a:endParaRPr lang="en-GB" dirty="0"/>
                    </a:p>
                  </a:txBody>
                  <a:tcPr/>
                </a:tc>
                <a:extLst>
                  <a:ext uri="{0D108BD9-81ED-4DB2-BD59-A6C34878D82A}">
                    <a16:rowId xmlns:a16="http://schemas.microsoft.com/office/drawing/2014/main" val="4240585110"/>
                  </a:ext>
                </a:extLst>
              </a:tr>
              <a:tr h="370840">
                <a:tc>
                  <a:txBody>
                    <a:bodyPr/>
                    <a:lstStyle/>
                    <a:p>
                      <a:r>
                        <a:rPr lang="en-GB" dirty="0"/>
                        <a:t>Statutory Meeting</a:t>
                      </a:r>
                    </a:p>
                  </a:txBody>
                  <a:tcPr/>
                </a:tc>
                <a:tc>
                  <a:txBody>
                    <a:bodyPr/>
                    <a:lstStyle/>
                    <a:p>
                      <a:r>
                        <a:rPr lang="en-GB" dirty="0"/>
                        <a:t>“Once-off” meeting that must be held by a freshly incorporated public company (s 174 CA)</a:t>
                      </a:r>
                    </a:p>
                  </a:txBody>
                  <a:tcPr/>
                </a:tc>
                <a:extLst>
                  <a:ext uri="{0D108BD9-81ED-4DB2-BD59-A6C34878D82A}">
                    <a16:rowId xmlns:a16="http://schemas.microsoft.com/office/drawing/2014/main" val="3927315368"/>
                  </a:ext>
                </a:extLst>
              </a:tr>
              <a:tr h="370840">
                <a:tc>
                  <a:txBody>
                    <a:bodyPr/>
                    <a:lstStyle/>
                    <a:p>
                      <a:r>
                        <a:rPr lang="en-GB" dirty="0"/>
                        <a:t>Extraordinary General Meetings (EGMs)</a:t>
                      </a:r>
                    </a:p>
                  </a:txBody>
                  <a:tcPr/>
                </a:tc>
                <a:tc>
                  <a:txBody>
                    <a:bodyPr/>
                    <a:lstStyle/>
                    <a:p>
                      <a:r>
                        <a:rPr lang="en-GB" dirty="0"/>
                        <a:t>Meetings other than AGMs and statutory meetings</a:t>
                      </a:r>
                    </a:p>
                  </a:txBody>
                  <a:tcPr/>
                </a:tc>
                <a:extLst>
                  <a:ext uri="{0D108BD9-81ED-4DB2-BD59-A6C34878D82A}">
                    <a16:rowId xmlns:a16="http://schemas.microsoft.com/office/drawing/2014/main" val="1123844224"/>
                  </a:ext>
                </a:extLst>
              </a:tr>
              <a:tr h="370840">
                <a:tc>
                  <a:txBody>
                    <a:bodyPr/>
                    <a:lstStyle/>
                    <a:p>
                      <a:r>
                        <a:rPr lang="en-GB" dirty="0"/>
                        <a:t>Class Meetings</a:t>
                      </a:r>
                    </a:p>
                  </a:txBody>
                  <a:tcPr/>
                </a:tc>
                <a:tc>
                  <a:txBody>
                    <a:bodyPr/>
                    <a:lstStyle/>
                    <a:p>
                      <a:r>
                        <a:rPr lang="en-GB" dirty="0"/>
                        <a:t>Relevant only when class rights are altered</a:t>
                      </a:r>
                    </a:p>
                  </a:txBody>
                  <a:tcPr/>
                </a:tc>
                <a:extLst>
                  <a:ext uri="{0D108BD9-81ED-4DB2-BD59-A6C34878D82A}">
                    <a16:rowId xmlns:a16="http://schemas.microsoft.com/office/drawing/2014/main" val="3857827545"/>
                  </a:ext>
                </a:extLst>
              </a:tr>
            </a:tbl>
          </a:graphicData>
        </a:graphic>
      </p:graphicFrame>
    </p:spTree>
    <p:extLst>
      <p:ext uri="{BB962C8B-B14F-4D97-AF65-F5344CB8AC3E}">
        <p14:creationId xmlns:p14="http://schemas.microsoft.com/office/powerpoint/2010/main" val="2854811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400" dirty="0"/>
              <a:t>Requesting a meeting (from the company) is known as “</a:t>
            </a:r>
            <a:r>
              <a:rPr lang="en-US" sz="2400" b="1" i="1" dirty="0"/>
              <a:t>requisitioning</a:t>
            </a:r>
            <a:r>
              <a:rPr lang="en-US" sz="2400" dirty="0"/>
              <a:t>” a meeting. </a:t>
            </a:r>
          </a:p>
          <a:p>
            <a:pPr lvl="1"/>
            <a:r>
              <a:rPr lang="en-US" sz="2000" dirty="0"/>
              <a:t>Why requisition? To save expenses associated with the meeting, as the company pays for expenses in such meetings.</a:t>
            </a:r>
          </a:p>
          <a:p>
            <a:pPr lvl="1"/>
            <a:r>
              <a:rPr lang="en-US" sz="2000" dirty="0"/>
              <a:t>If a meeting is not convened despite a valid requisition, then members may be able to convene a meeting separately and the company will have to pay “reasonable” expenses associated with that meeting (see s 176(4) CA).</a:t>
            </a:r>
          </a:p>
          <a:p>
            <a:r>
              <a:rPr lang="en-US" sz="2400" dirty="0"/>
              <a:t>If the requisition fails, organs may nevertheless be able to hold a valid meeting (at law). This is known as “</a:t>
            </a:r>
            <a:r>
              <a:rPr lang="en-US" sz="2400" b="1" i="1" dirty="0"/>
              <a:t>convening</a:t>
            </a:r>
            <a:r>
              <a:rPr lang="en-US" sz="2400" dirty="0"/>
              <a:t>” or “calling” a meeting.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1392948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 requisition for a meeting (vis-à-vis the company) will include a request for a meeting to take place to discuss one or more resolutions (to be passed)</a:t>
            </a:r>
          </a:p>
          <a:p>
            <a:pPr lvl="1"/>
            <a:r>
              <a:rPr lang="en-US" sz="1800" dirty="0"/>
              <a:t>These resolutions usually relate to particular matters or issues of the company (also known as “objects” of the meeting) which need to be decided (e.g. whether the company should take out additional loans) (see s 176(2) CA).</a:t>
            </a:r>
          </a:p>
          <a:p>
            <a:pPr lvl="1"/>
            <a:r>
              <a:rPr lang="en-US" sz="1800" dirty="0"/>
              <a:t>Note: The company might well refuse to include the resolutions proposed by the members in the requisition. This was the context of the dispute that arose in </a:t>
            </a:r>
            <a:r>
              <a:rPr lang="en-US" sz="1800" i="1" dirty="0"/>
              <a:t>Credit Development</a:t>
            </a:r>
            <a:r>
              <a:rPr lang="en-US" sz="1800" dirty="0"/>
              <a:t>. Thus, it is important to determine whether a given issue concerning the company lies within the powers of the GM </a:t>
            </a:r>
            <a:r>
              <a:rPr lang="en-US" sz="1800" i="1" dirty="0"/>
              <a:t>or</a:t>
            </a:r>
            <a:r>
              <a:rPr lang="en-US" sz="1800" dirty="0"/>
              <a:t> the BoD before requisitioning the meeting.</a:t>
            </a:r>
          </a:p>
          <a:p>
            <a:pPr lvl="2"/>
            <a:r>
              <a:rPr lang="en-US" sz="1600" dirty="0"/>
              <a:t>Tjio et al. (2017):The matter must be “one which falls rightly within the shareholders’ power to decide”. </a:t>
            </a:r>
          </a:p>
          <a:p>
            <a:pPr lvl="1"/>
            <a:r>
              <a:rPr lang="en-US" sz="1800" dirty="0"/>
              <a:t>Note: The resolution might well fail if there are insufficient members to support it.</a:t>
            </a:r>
          </a:p>
          <a:p>
            <a:r>
              <a:rPr lang="en-US" sz="2000" dirty="0"/>
              <a:t>We will discuss two aspects relating to the procedures concerning the commencement of a meeting: (1) rules relating to </a:t>
            </a:r>
            <a:r>
              <a:rPr lang="en-US" sz="2000" i="1" dirty="0"/>
              <a:t>how </a:t>
            </a:r>
            <a:r>
              <a:rPr lang="en-US" sz="2000" dirty="0"/>
              <a:t>organs can requisition a meeting, and (2) notice requirements.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92315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How do you call an EGM?</a:t>
            </a:r>
          </a:p>
          <a:p>
            <a:pPr lvl="1"/>
            <a:r>
              <a:rPr lang="en-US" sz="2000" dirty="0"/>
              <a:t>In relation to the </a:t>
            </a:r>
            <a:r>
              <a:rPr lang="en-US" sz="2000" i="1" dirty="0"/>
              <a:t>board of directors </a:t>
            </a:r>
            <a:r>
              <a:rPr lang="en-US" sz="2000" dirty="0"/>
              <a:t>requisitioning EGMs, the company’s constitution usually allows a single director to requisition a meeting. </a:t>
            </a:r>
          </a:p>
          <a:p>
            <a:pPr lvl="1"/>
            <a:r>
              <a:rPr lang="en-US" sz="2000" dirty="0"/>
              <a:t>Art 48 of the Companies (Model Constitutions) Regulations 2015 (“Model Constitution”) provides that “(1) An extraordinary general meeting may be requisitioned by — (a) </a:t>
            </a:r>
            <a:r>
              <a:rPr lang="en-US" sz="2000" b="1" i="1" dirty="0"/>
              <a:t>any director, whenever the director thinks fit</a:t>
            </a:r>
            <a:r>
              <a:rPr lang="en-US" sz="2000" dirty="0"/>
              <a:t>; or(b) any requisitionist as provided for by the Act.”</a:t>
            </a:r>
          </a:p>
          <a:p>
            <a:pPr lvl="1"/>
            <a:r>
              <a:rPr lang="en-US" sz="2000" dirty="0"/>
              <a:t>Art 48(2) of the same provides that “(2) Upon a requisition being made under paragraph (1), an extraordinary general meeting must be convened.”</a:t>
            </a:r>
          </a:p>
          <a:p>
            <a:pPr lvl="1"/>
            <a:r>
              <a:rPr lang="en-US" sz="2000" dirty="0"/>
              <a:t>Note that EGMs are </a:t>
            </a:r>
            <a:r>
              <a:rPr lang="en-US" sz="2000" i="1" dirty="0"/>
              <a:t>shareholder meetings</a:t>
            </a:r>
            <a:r>
              <a:rPr lang="en-US" sz="2000" dirty="0"/>
              <a:t>. Here, one or more directors are calling for a EGM, placing an agenda within the GM’s power so that the GM may vote on the matter. Do not be confused!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339572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How do you call an EGM?</a:t>
            </a:r>
          </a:p>
          <a:p>
            <a:pPr lvl="1"/>
            <a:r>
              <a:rPr lang="en-US" sz="2000" dirty="0"/>
              <a:t>In relation to the </a:t>
            </a:r>
            <a:r>
              <a:rPr lang="en-US" sz="2000" i="1" dirty="0"/>
              <a:t>general meeting</a:t>
            </a:r>
            <a:r>
              <a:rPr lang="en-US" sz="2000" dirty="0"/>
              <a:t>, the position depends on s 176 and s 177 of the Companies Act.</a:t>
            </a:r>
          </a:p>
          <a:p>
            <a:pPr lvl="1"/>
            <a:r>
              <a:rPr lang="en-US" sz="2000" dirty="0"/>
              <a:t>s 176(1) states that “The directors of a company, </a:t>
            </a:r>
            <a:r>
              <a:rPr lang="en-US" sz="2000" b="1" i="1" dirty="0"/>
              <a:t>notwithstanding anything in its constitution</a:t>
            </a:r>
            <a:r>
              <a:rPr lang="en-US" sz="2000" dirty="0"/>
              <a:t>, shall, </a:t>
            </a:r>
            <a:r>
              <a:rPr lang="en-US" sz="2000" b="1" i="1" dirty="0"/>
              <a:t>on the requisition of members holding at the date of the deposit of the requisition not less than 10% of the total number of paid-up shares </a:t>
            </a:r>
            <a:r>
              <a:rPr lang="en-US" sz="2000" dirty="0"/>
              <a:t>as at the date of the deposit carries the right of voting at general meetings or, in the case of a company not having a share capital, of members representing not less than 10% of the total voting rights of all members having at that date a right to vote at general meetings, </a:t>
            </a:r>
            <a:r>
              <a:rPr lang="en-US" sz="2000" b="1" i="1" dirty="0"/>
              <a:t>immediately proceed duly to convene an extraordinary general meeting of the company to be held as soon as practicable but in any case not later than 2 months after the receipt by the company of the requisition</a:t>
            </a:r>
            <a:r>
              <a:rPr lang="en-US" sz="2000" dirty="0"/>
              <a:t>”.</a:t>
            </a:r>
          </a:p>
          <a:p>
            <a:pPr lvl="1"/>
            <a:r>
              <a:rPr lang="en-US" sz="2000" dirty="0"/>
              <a:t>If the directors fail to convene meeting within 21 days of the requisition, the requisitionists themselves can convene the meeting (s 176(3) CA)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242683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How do you call an EGM?</a:t>
            </a:r>
          </a:p>
          <a:p>
            <a:pPr lvl="1"/>
            <a:r>
              <a:rPr lang="en-US" sz="2000" dirty="0"/>
              <a:t>s 177(1) states that “Two or more members </a:t>
            </a:r>
            <a:r>
              <a:rPr lang="en-US" sz="2000" b="1" i="1" dirty="0"/>
              <a:t>holding not less than 10% of the total number of issued shares of the company</a:t>
            </a:r>
            <a:r>
              <a:rPr lang="en-US" sz="2000" dirty="0"/>
              <a:t> (excluding treasury shares) or, if the company has not a share capital, not less than 5% in number of the members of the company or such lesser number as is provided by the constitution </a:t>
            </a:r>
            <a:r>
              <a:rPr lang="en-US" sz="2000" b="1" i="1" dirty="0"/>
              <a:t>may call a meeting of the company</a:t>
            </a:r>
            <a:r>
              <a:rPr lang="en-US" sz="2000" dirty="0"/>
              <a:t>.”</a:t>
            </a:r>
          </a:p>
          <a:p>
            <a:pPr lvl="1"/>
            <a:r>
              <a:rPr lang="en-US" sz="2000" dirty="0"/>
              <a:t>However, there is no statutory right for the members to be reimbursed, so in practice the members who convene the EGM would pay for the meeting.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981784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How do you call an EGM?</a:t>
            </a:r>
          </a:p>
          <a:p>
            <a:pPr lvl="1"/>
            <a:r>
              <a:rPr lang="en-US" sz="2000" dirty="0"/>
              <a:t>The court also has the power to convene a meeting. </a:t>
            </a:r>
          </a:p>
          <a:p>
            <a:pPr lvl="1"/>
            <a:r>
              <a:rPr lang="en-US" sz="2000" dirty="0"/>
              <a:t>s 182(1) states that “</a:t>
            </a:r>
            <a:r>
              <a:rPr lang="en-US" sz="2000" b="1" i="1" dirty="0"/>
              <a:t>If for any reason it is impracticable to call a meeting</a:t>
            </a:r>
            <a:r>
              <a:rPr lang="en-US" sz="2000" dirty="0"/>
              <a:t> in any manner in which meetings may be called or to conduct the meeting in the manner prescribed by the constitution or this Act, </a:t>
            </a:r>
            <a:r>
              <a:rPr lang="en-US" sz="2000" b="1" i="1" dirty="0"/>
              <a:t>the Court may, either of its own motion or on the application of any director or of any member who would be entitled to vote at the meeting </a:t>
            </a:r>
            <a:r>
              <a:rPr lang="en-US" sz="2000" dirty="0"/>
              <a:t>or of the personal representative of any such member, </a:t>
            </a:r>
            <a:r>
              <a:rPr lang="en-US" sz="2000" b="1" i="1" dirty="0"/>
              <a:t>order a meeting to be called, held and conducted in such manner as the Court thinks fit</a:t>
            </a:r>
            <a:r>
              <a:rPr lang="en-US" sz="2000" dirty="0"/>
              <a:t>, and may give such ancillary or consequential directions as it thinks expedient, including a direction that one member present in person or by proxy shall be deemed to constitute a meeting or that the personal representative of any deceased member may exercise all or any of the powers that the deceased member could have exercised if he were present at the meeting.”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25116819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attendees of the meeting may have to prepare materials prior to debate and deliberation, knowledge of the meeting and its agenda (i.e. its objects) is necessary if the law wants to give effect to informed decision-making.</a:t>
            </a:r>
          </a:p>
          <a:p>
            <a:r>
              <a:rPr lang="en-US" sz="2000" dirty="0"/>
              <a:t>Corporate law mitigates problems associated with the withholding of information (by one or more actors) through the doctrine of </a:t>
            </a:r>
            <a:r>
              <a:rPr lang="en-US" sz="2000" b="1" i="1" dirty="0"/>
              <a:t>notice</a:t>
            </a:r>
            <a:r>
              <a:rPr lang="en-US" sz="2000" dirty="0"/>
              <a:t>.</a:t>
            </a:r>
          </a:p>
          <a:p>
            <a:pPr lvl="1"/>
            <a:r>
              <a:rPr lang="en-US" sz="1800" dirty="0"/>
              <a:t>NB: Henceforth, we will focus on </a:t>
            </a:r>
            <a:r>
              <a:rPr lang="en-US" sz="1800" i="1" dirty="0"/>
              <a:t>shareholder meetings </a:t>
            </a:r>
            <a:r>
              <a:rPr lang="en-US" sz="1800" dirty="0"/>
              <a:t>(until we discuss s 392 and procedural irregularities).</a:t>
            </a:r>
          </a:p>
          <a:p>
            <a:r>
              <a:rPr lang="en-US" sz="2000" dirty="0"/>
              <a:t>We will determine three issues: (1) the subject(s) of notices, (2) the content of notices and (3) the period of notices.</a:t>
            </a:r>
          </a:p>
          <a:p>
            <a:r>
              <a:rPr lang="en-US" sz="2000" dirty="0"/>
              <a:t>To whom must notice be given?</a:t>
            </a:r>
          </a:p>
          <a:p>
            <a:pPr lvl="1"/>
            <a:r>
              <a:rPr lang="en-US" sz="1800" dirty="0"/>
              <a:t>A member (s 180(1) CA)</a:t>
            </a:r>
          </a:p>
          <a:p>
            <a:pPr lvl="1"/>
            <a:r>
              <a:rPr lang="en-US" sz="1800" dirty="0"/>
              <a:t>An auditor (s 207(8) CA)</a:t>
            </a:r>
          </a:p>
          <a:p>
            <a:pPr lvl="1"/>
            <a:r>
              <a:rPr lang="en-US" sz="1800" dirty="0"/>
              <a:t>Any person(s) specified in the company’s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2026122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Corporate constitution and membership</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Introduction and Theoretical Background</a:t>
            </a:r>
          </a:p>
          <a:p>
            <a:r>
              <a:rPr lang="en-US" sz="2000" dirty="0"/>
              <a:t>Division of Powers between the Organs</a:t>
            </a:r>
          </a:p>
          <a:p>
            <a:pPr lvl="1"/>
            <a:r>
              <a:rPr lang="en-US" sz="2000" dirty="0"/>
              <a:t>General Principles</a:t>
            </a:r>
          </a:p>
          <a:p>
            <a:pPr lvl="1"/>
            <a:r>
              <a:rPr lang="en-US" sz="2000" dirty="0"/>
              <a:t>Reserve Powers of the Members</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should the notice contain? </a:t>
            </a:r>
          </a:p>
          <a:p>
            <a:pPr lvl="1"/>
            <a:r>
              <a:rPr lang="en-US" sz="2000" dirty="0"/>
              <a:t>Notices calling meetings of a company must provide a statement of a member’s right to appoint a proxy or proxies to attend and vote on his behalf (s 181(2) CA).</a:t>
            </a:r>
          </a:p>
          <a:p>
            <a:pPr lvl="1"/>
            <a:r>
              <a:rPr lang="en-US" sz="2000" dirty="0"/>
              <a:t>Where a special resolution is to be passed at a meeting, notices must specify an intention to pass a special resolution (s 184(1) CA).</a:t>
            </a:r>
          </a:p>
          <a:p>
            <a:pPr lvl="1"/>
            <a:r>
              <a:rPr lang="en-US" sz="2000" dirty="0"/>
              <a:t>Notices must contain sufficient information to enable a member to decide whether or not they will attend the meeting (</a:t>
            </a:r>
            <a:r>
              <a:rPr lang="en-US" sz="2000" i="1" dirty="0"/>
              <a:t>Normandy v lnd Coop C</a:t>
            </a:r>
            <a:r>
              <a:rPr lang="en-US" sz="2000" dirty="0"/>
              <a:t>o [1908] 1 Ch 84).</a:t>
            </a:r>
          </a:p>
          <a:p>
            <a:pPr lvl="1"/>
            <a:r>
              <a:rPr lang="en-US" sz="2000" dirty="0"/>
              <a:t>It is common for directors to include circulars or explanatory notes to provide members with information about the matter to be voted 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2907814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is the period of the notice?</a:t>
            </a:r>
          </a:p>
          <a:p>
            <a:pPr lvl="1"/>
            <a:r>
              <a:rPr lang="en-US" sz="2000" dirty="0"/>
              <a:t>For ordinary resolutions, the period of the notice is governed by s 177(2): “A meeting of a company or of a class of members, other than a meeting for the passing of a special resolution, shall be called by notice in writing of </a:t>
            </a:r>
            <a:r>
              <a:rPr lang="en-US" sz="2000" b="1" i="1" dirty="0"/>
              <a:t>not less than 14 days or such longer period as is provided in the constitution</a:t>
            </a:r>
            <a:r>
              <a:rPr lang="en-US" sz="2000" dirty="0"/>
              <a:t>.”</a:t>
            </a:r>
          </a:p>
          <a:p>
            <a:pPr lvl="1"/>
            <a:r>
              <a:rPr lang="en-US" sz="2000" dirty="0"/>
              <a:t>However, this is subject to s 177(3): “(3) A meeting shall, notwithstanding that it is called by notice shorter than is required by subsection (2), be deemed to be duly called </a:t>
            </a:r>
            <a:r>
              <a:rPr lang="en-US" sz="2000" b="1" i="1" dirty="0"/>
              <a:t>if it is so agreed </a:t>
            </a:r>
            <a:r>
              <a:rPr lang="en-US" sz="2000" dirty="0"/>
              <a:t>— (a) in the case of a meeting called as the </a:t>
            </a:r>
            <a:r>
              <a:rPr lang="en-US" sz="2000" b="1" i="1" dirty="0"/>
              <a:t>annual general meeting, by all the members entitled to attend and vote thereat</a:t>
            </a:r>
            <a:r>
              <a:rPr lang="en-US" sz="2000" dirty="0"/>
              <a:t>; or (b) in the case of </a:t>
            </a:r>
            <a:r>
              <a:rPr lang="en-US" sz="2000" b="1" i="1" dirty="0"/>
              <a:t>any other meeting</a:t>
            </a:r>
            <a:r>
              <a:rPr lang="en-US" sz="2000" dirty="0"/>
              <a:t>, </a:t>
            </a:r>
            <a:r>
              <a:rPr lang="en-US" sz="2000" b="1" i="1" dirty="0"/>
              <a:t>by a majority </a:t>
            </a:r>
            <a:r>
              <a:rPr lang="en-US" sz="2000" dirty="0"/>
              <a:t>in number of the members having a right to attend and vote thereat, being a majority which together holds </a:t>
            </a:r>
            <a:r>
              <a:rPr lang="en-US" sz="2000" b="1" i="1" dirty="0"/>
              <a:t>not less than 95% of the total voting rights of all the members having a right to vote at that meeting</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3871667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is the period of the notice?</a:t>
            </a:r>
          </a:p>
          <a:p>
            <a:pPr lvl="1"/>
            <a:r>
              <a:rPr lang="en-US" sz="2000" dirty="0"/>
              <a:t>For special resolutions, the period of the notice is governed by s 184(1): “A resolution shall be a special resolution when it has been passed by a majority of not less than three-fourths of such members as, being entitled to do so, vote in person or, where proxies are allowed, by proxy present at a general meeting of which — (a) </a:t>
            </a:r>
            <a:r>
              <a:rPr lang="en-US" sz="2000" b="1" i="1" dirty="0"/>
              <a:t>in the case of a private company, not less than 14 days’ written notice; or (b) in the case of a public company, not less than 21 days’ written notice</a:t>
            </a:r>
            <a:r>
              <a:rPr lang="en-US" sz="2000" dirty="0"/>
              <a:t>, specifying the intention to propose the resolution as a special resolution has been duly given.”</a:t>
            </a:r>
          </a:p>
          <a:p>
            <a:pPr lvl="1"/>
            <a:r>
              <a:rPr lang="en-US" sz="2000" dirty="0"/>
              <a:t>However, this is subject to s 184(2): “Notwithstanding subsection (1), </a:t>
            </a:r>
            <a:r>
              <a:rPr lang="en-US" sz="2000" b="1" i="1" dirty="0"/>
              <a:t>if it so agreed by a majority </a:t>
            </a:r>
            <a:r>
              <a:rPr lang="en-US" sz="2000" dirty="0"/>
              <a:t>in number of the members having the right to attend and vote at the meeting, being a </a:t>
            </a:r>
            <a:r>
              <a:rPr lang="en-US" sz="2000" b="1" i="1" dirty="0"/>
              <a:t>majority which together holds not less than 95% of the total voting rights of all the members having a right to vote at that meeting</a:t>
            </a:r>
            <a:r>
              <a:rPr lang="en-US" sz="2000" dirty="0"/>
              <a:t>, a resolution may be proposed and passed as a special”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3224529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is the period of the notice?</a:t>
            </a:r>
          </a:p>
          <a:p>
            <a:pPr lvl="1"/>
            <a:r>
              <a:rPr lang="en-US" sz="2000" dirty="0"/>
              <a:t>For certain issues (e.g. the removal of directors in public companies (s 152(2) CA) and the removal of an auditor of a company (s 205(4)), ordinary notice is insufficient. Instead, company law mandates a longer period of time re notices. This is known as “special notice”.</a:t>
            </a:r>
          </a:p>
          <a:p>
            <a:pPr lvl="1"/>
            <a:r>
              <a:rPr lang="en-US" sz="2000" dirty="0"/>
              <a:t>s 185 states that “Where by this Act special notice is required of a resolution, </a:t>
            </a:r>
            <a:r>
              <a:rPr lang="en-US" sz="2000" b="1" i="1" dirty="0"/>
              <a:t>the resolution shall not be effective unless notice of the intention to move it has been given to the company not less than 28 days before the meeting at which it is moved</a:t>
            </a:r>
            <a:r>
              <a:rPr lang="en-US" sz="2000" dirty="0"/>
              <a:t>, and </a:t>
            </a:r>
            <a:r>
              <a:rPr lang="en-US" sz="2000" b="1" i="1" dirty="0"/>
              <a:t>the company shall give its members notice of any such resolution at the same time and in the same manner as it gives notice of the meeting</a:t>
            </a:r>
            <a:r>
              <a:rPr lang="en-US" sz="2000" dirty="0"/>
              <a:t> or, if that is not practicable, shall give them notice thereof, in any manner allowed by the constitution, not less than 14 days before the meeting, but if after notice of the intention to move such a resolution has been given to the company, a meeting is called for a date 28 days or less after the notice has been given, the notice, although not given to the company within the time required by this section, shall be deemed to be properly given.”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1538641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Assuming the meeting has been validly formed, we turn to the rules that regulate the proceedings </a:t>
            </a:r>
            <a:r>
              <a:rPr lang="en-US" sz="2000" i="1" dirty="0"/>
              <a:t>during</a:t>
            </a:r>
            <a:r>
              <a:rPr lang="en-US" sz="2000" dirty="0"/>
              <a:t> the meeting. Three issues come to mind.</a:t>
            </a:r>
          </a:p>
          <a:p>
            <a:pPr lvl="1"/>
            <a:r>
              <a:rPr lang="en-US" sz="1800" dirty="0"/>
              <a:t>First, corporate law needs to specify what amounts to a sufficient quorum to constitute a meeting. A quorum is the </a:t>
            </a:r>
            <a:r>
              <a:rPr lang="en-US" sz="1800" b="1" i="1" dirty="0"/>
              <a:t>minimum number of members entitled to vote who must be present in order for the meeting to be properly constituted and the proceedings (e.g. a resolution passed) conducted thereat valid</a:t>
            </a:r>
            <a:r>
              <a:rPr lang="en-US" sz="1800" dirty="0"/>
              <a:t>. If the meeting is not “quorate”, a resolution passed at the meeting </a:t>
            </a:r>
            <a:r>
              <a:rPr lang="en-US" sz="1800" b="1" i="1" dirty="0"/>
              <a:t>may</a:t>
            </a:r>
            <a:r>
              <a:rPr lang="en-US" sz="1800" dirty="0"/>
              <a:t> not be valid (see section on “procedural irregularities” later).</a:t>
            </a:r>
          </a:p>
          <a:p>
            <a:pPr lvl="1"/>
            <a:r>
              <a:rPr lang="en-US" sz="1800" dirty="0"/>
              <a:t>Second, corporate law needs to specify rules concerning the process of voting: how individual preferences are aggregated to reflect a collective decision. Company law specifies two modes of voting: by show of hands and by poll.</a:t>
            </a:r>
          </a:p>
          <a:p>
            <a:pPr lvl="1"/>
            <a:r>
              <a:rPr lang="en-US" sz="1800" dirty="0"/>
              <a:t>Third, corporate law needs to specify rules concerning proxies – persons that represent a member’s interests at general meeting (i.e. they vote on behalf of one or more members).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3566605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pointed out earlier, the concept of a quorum is closely tied to the concept of a “valid” meeting.</a:t>
            </a:r>
          </a:p>
          <a:p>
            <a:r>
              <a:rPr lang="en-US" sz="2000" dirty="0"/>
              <a:t>In general, the company’s constitution specifies the appropriate quorum for meetings. </a:t>
            </a:r>
          </a:p>
          <a:p>
            <a:pPr lvl="1"/>
            <a:r>
              <a:rPr lang="en-US" sz="1800" dirty="0"/>
              <a:t>For instance, Art 51 of the Model Constitution provides that “(1) No business is to be transacted at any general meeting unless a quorum of members is present at the time when the meeting proceeds to business. (2) Except as otherwise provided in this Constitution, </a:t>
            </a:r>
            <a:r>
              <a:rPr lang="en-US" sz="1800" b="1" i="1" dirty="0"/>
              <a:t>2 members present in person form a quorum</a:t>
            </a:r>
            <a:r>
              <a:rPr lang="en-US" sz="1800" dirty="0"/>
              <a:t>.”</a:t>
            </a:r>
          </a:p>
          <a:p>
            <a:r>
              <a:rPr lang="en-US" sz="2000" dirty="0"/>
              <a:t>If the constitution remains </a:t>
            </a:r>
            <a:r>
              <a:rPr lang="en-US" sz="2000" i="1" dirty="0"/>
              <a:t>silent</a:t>
            </a:r>
            <a:r>
              <a:rPr lang="en-US" sz="2000" dirty="0"/>
              <a:t> on the required quorum for a meeting, the Companies Act provides a default rule under s 179(1)(a), which states that “So far as the constitution does not make other provision in that behalf and subject to sections 64 and 64A… </a:t>
            </a:r>
            <a:r>
              <a:rPr lang="en-US" sz="2000" b="1" i="1" dirty="0"/>
              <a:t>2 members of the company personally present shall form a quorum</a:t>
            </a:r>
            <a:r>
              <a:rPr lang="en-US" sz="2000" dirty="0"/>
              <a:t>”.</a:t>
            </a:r>
          </a:p>
          <a:p>
            <a:r>
              <a:rPr lang="en-US" sz="2000" dirty="0"/>
              <a:t>Note, as we have seen earlier, that a company’s constitution can amend the quorum such that it is tied to a shareholder’s voting power rather than head count. In such a case, a single member could form a valid quorum (</a:t>
            </a:r>
            <a:r>
              <a:rPr lang="en-US" sz="2000" i="1" dirty="0"/>
              <a:t>Isetan (Singapore) Ltd</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3402671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Insofar as voting at the meeting is concerned, as a general rule, all members who hold shares with voting rights are entitled to vote on resolutions (s 180(2) CA).</a:t>
            </a:r>
          </a:p>
          <a:p>
            <a:r>
              <a:rPr lang="en-US" sz="2000" dirty="0"/>
              <a:t>The Companies Act provides </a:t>
            </a:r>
            <a:r>
              <a:rPr lang="en-US" sz="2000" i="1" dirty="0"/>
              <a:t>two modes </a:t>
            </a:r>
            <a:r>
              <a:rPr lang="en-US" sz="2000" dirty="0"/>
              <a:t>by which members can vote: by (i) a show of hands and (ii) by poll, where members cast votes attached to the shares they own. Generally, one share is attached to one vote (see s 64(1) CA and Slide Deck 3 Slide 12).</a:t>
            </a:r>
          </a:p>
          <a:p>
            <a:pPr lvl="1"/>
            <a:r>
              <a:rPr lang="en-US" sz="1800" dirty="0"/>
              <a:t>The two modes of voting are provided by s 179(1)(c)[and (d)]: “(c) in the case of a company having a share capital — </a:t>
            </a:r>
            <a:r>
              <a:rPr lang="en-US" sz="1800" b="1" i="1" dirty="0"/>
              <a:t>(i) on a show of hands, each member who is personally present and entitled to vote shall have one vote</a:t>
            </a:r>
            <a:r>
              <a:rPr lang="en-US" sz="1800" dirty="0"/>
              <a:t>; and (ii) </a:t>
            </a:r>
            <a:r>
              <a:rPr lang="en-US" sz="1800" b="1" i="1" dirty="0"/>
              <a:t>on a poll, each member shall have one vote in respect of each share held by him</a:t>
            </a:r>
            <a:r>
              <a:rPr lang="en-US" sz="1800" dirty="0"/>
              <a:t> and where all or part of the share capital consists of stock or units of stock each member shall have one vote in respect of the stock or units of stock held by him which is or are or were originally equivalent to one share…”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720042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Importantly, however, members have a right to demand a poll at a general meeting, and this right </a:t>
            </a:r>
            <a:r>
              <a:rPr lang="en-US" sz="2000" b="1" i="1" dirty="0"/>
              <a:t>cannot be excluded</a:t>
            </a:r>
            <a:r>
              <a:rPr lang="en-US" sz="2000" dirty="0"/>
              <a:t> by the company’s constitution. </a:t>
            </a:r>
          </a:p>
          <a:p>
            <a:pPr lvl="1"/>
            <a:r>
              <a:rPr lang="en-US" sz="1800" dirty="0"/>
              <a:t>This statutory right is provided for by s 178(1) [only (a) is produced here, but (b) also applies]: “… </a:t>
            </a:r>
            <a:r>
              <a:rPr lang="en-US" sz="1800" b="1" i="1" dirty="0"/>
              <a:t>any provision in a company’s constitution </a:t>
            </a:r>
            <a:r>
              <a:rPr lang="en-US" sz="1800" b="1" i="1" u="sng" dirty="0"/>
              <a:t>shall be void</a:t>
            </a:r>
            <a:r>
              <a:rPr lang="en-US" sz="1800" b="1" i="1" dirty="0"/>
              <a:t> in so far as it would have the effect </a:t>
            </a:r>
            <a:r>
              <a:rPr lang="en-US" sz="1800" i="1" dirty="0"/>
              <a:t>…</a:t>
            </a:r>
            <a:r>
              <a:rPr lang="en-US" sz="1800" b="1" i="1" dirty="0"/>
              <a:t> of excluding the right to demand a poll at a general meeting on any question or matter </a:t>
            </a:r>
            <a:r>
              <a:rPr lang="en-US" sz="1800" dirty="0"/>
              <a:t>other than the election of the chairman of the meeting or the adjournment of the meeting”.</a:t>
            </a:r>
          </a:p>
          <a:p>
            <a:r>
              <a:rPr lang="en-US" sz="2000" dirty="0"/>
              <a:t>What is the effect of s 178(1) CA? As a matter of practice, almost all companies proceed to conduct voting via poll, as it is the only mode of voting that accurately reflects the actual balance of voting power according to shares.</a:t>
            </a:r>
          </a:p>
          <a:p>
            <a:r>
              <a:rPr lang="en-US" sz="2000" dirty="0"/>
              <a:t>Ordinarily, voting by a show of hands is only done where members unanimously agree on the matters/issues at hand.</a:t>
            </a:r>
          </a:p>
          <a:p>
            <a:pPr lvl="1"/>
            <a:r>
              <a:rPr lang="en-US" sz="1800" dirty="0"/>
              <a:t>Note the effect of s 178(1) on s 184 CA.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1849052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if a member does not wish to attend one or more meetings? They can appoint a </a:t>
            </a:r>
            <a:r>
              <a:rPr lang="en-US" sz="2000" i="1" dirty="0"/>
              <a:t>proxy</a:t>
            </a:r>
            <a:r>
              <a:rPr lang="en-US" sz="2000" dirty="0"/>
              <a:t> to vote for him/her.</a:t>
            </a:r>
          </a:p>
          <a:p>
            <a:pPr lvl="1"/>
            <a:r>
              <a:rPr lang="en-US" sz="2000" dirty="0"/>
              <a:t>As mentioned earlier, proxies are persons who represent a member’s interests at general meetings – they vote on behalf of one or more members.</a:t>
            </a:r>
          </a:p>
          <a:p>
            <a:pPr lvl="1"/>
            <a:r>
              <a:rPr lang="en-US" sz="2000" dirty="0"/>
              <a:t>The study of proxies and proxy behaviour is a voguish topic in corporate governance today as the vast majority of voting in public companies (across the world) occurs by way of proxy (see Rothberg and Lilien 2006).</a:t>
            </a:r>
          </a:p>
          <a:p>
            <a:pPr lvl="1"/>
            <a:r>
              <a:rPr lang="en-US" sz="2000" dirty="0"/>
              <a:t>Note that the same proxy can be a proxy for multiple members. </a:t>
            </a:r>
          </a:p>
          <a:p>
            <a:pPr lvl="2"/>
            <a:r>
              <a:rPr lang="en-US" sz="1800" dirty="0"/>
              <a:t>A procedure for appointing proxies can be found in Arts 63 to 65 of the Model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1443011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Singapore, the Companies Act enables proxies to vote on behalf of members.</a:t>
            </a:r>
          </a:p>
          <a:p>
            <a:pPr lvl="1"/>
            <a:r>
              <a:rPr lang="en-US" sz="1800" dirty="0"/>
              <a:t>s 181(1) states that “Subject to this section, </a:t>
            </a:r>
            <a:r>
              <a:rPr lang="en-US" sz="1800" b="1" i="1" dirty="0"/>
              <a:t>a member of a company entitled to attend and vote at a meeting of the company</a:t>
            </a:r>
            <a:r>
              <a:rPr lang="en-US" sz="1800" dirty="0"/>
              <a:t>, or at a meeting of any class of members of the company, </a:t>
            </a:r>
            <a:r>
              <a:rPr lang="en-US" sz="1800" b="1" i="1" dirty="0"/>
              <a:t>shall be entitled to appoint another person, whether a member or not, as his proxy to attend and vote instead of the member at the meeting</a:t>
            </a:r>
            <a:r>
              <a:rPr lang="en-US" sz="1800" dirty="0"/>
              <a:t> and </a:t>
            </a:r>
            <a:r>
              <a:rPr lang="en-US" sz="1800" b="1" i="1" dirty="0"/>
              <a:t>a proxy appointed to attend and vote instead of a member shall also have the same right as the member to speak at the meeting</a:t>
            </a:r>
            <a:r>
              <a:rPr lang="en-US" sz="1800" dirty="0"/>
              <a:t>.”</a:t>
            </a:r>
          </a:p>
          <a:p>
            <a:pPr lvl="1"/>
            <a:r>
              <a:rPr lang="en-US" sz="1800" dirty="0"/>
              <a:t>However, a proxy can only vote by poll. s 181(1A) states that “Subject to this section, unless the constitution otherwise provides — (a) </a:t>
            </a:r>
            <a:r>
              <a:rPr lang="en-US" sz="1800" b="1" i="1" dirty="0"/>
              <a:t>a proxy shall not be entitled to vote except on a poll</a:t>
            </a:r>
            <a:r>
              <a:rPr lang="en-US" sz="1800" dirty="0"/>
              <a:t>…”</a:t>
            </a:r>
          </a:p>
          <a:p>
            <a:pPr lvl="1"/>
            <a:r>
              <a:rPr lang="en-US" sz="1800" dirty="0"/>
              <a:t>Furthermore, like members, a proxy can also demand a poll. s 178(2) states that “The instrument appointing a proxy to vote at a meeting of a company </a:t>
            </a:r>
            <a:r>
              <a:rPr lang="en-US" sz="1800" b="1" i="1" dirty="0"/>
              <a:t>shall be deemed to confer authority to demand or join in demanding a poll,</a:t>
            </a:r>
            <a:r>
              <a:rPr lang="en-US" sz="1800" dirty="0"/>
              <a:t> and for the purposes of subsection (1) a demand by a person as proxy for a member of the company shall be deemed to be the same as a demand by the member.”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1763819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ADDB9E1-AB12-462E-8E0D-83CA31C6E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4040EB-4842-44D5-9380-BDF41FB7B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436"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803189" y="1209184"/>
            <a:ext cx="3089189" cy="4734416"/>
          </a:xfrm>
        </p:spPr>
        <p:txBody>
          <a:bodyPr anchor="ctr">
            <a:normAutofit/>
          </a:bodyPr>
          <a:lstStyle/>
          <a:p>
            <a:r>
              <a:rPr lang="en-US">
                <a:solidFill>
                  <a:srgbClr val="FFFFFF"/>
                </a:solidFill>
              </a:rPr>
              <a:t>Corporate constitution and membership</a:t>
            </a:r>
            <a:endParaRPr lang="en-US" dirty="0">
              <a:solidFill>
                <a:srgbClr val="FFFFFF"/>
              </a:solidFill>
            </a:endParaRPr>
          </a:p>
        </p:txBody>
      </p:sp>
      <p:sp>
        <p:nvSpPr>
          <p:cNvPr id="15" name="Rectangle 14">
            <a:extLst>
              <a:ext uri="{FF2B5EF4-FFF2-40B4-BE49-F238E27FC236}">
                <a16:creationId xmlns:a16="http://schemas.microsoft.com/office/drawing/2014/main" id="{0C076E08-C160-41E7-8D09-E2436B591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7" name="Rectangle 16">
            <a:extLst>
              <a:ext uri="{FF2B5EF4-FFF2-40B4-BE49-F238E27FC236}">
                <a16:creationId xmlns:a16="http://schemas.microsoft.com/office/drawing/2014/main" id="{25A65B62-07C4-4876-A101-9C85F48A02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4" name="Rectangle 18">
            <a:extLst>
              <a:ext uri="{FF2B5EF4-FFF2-40B4-BE49-F238E27FC236}">
                <a16:creationId xmlns:a16="http://schemas.microsoft.com/office/drawing/2014/main" id="{D02BCE7C-4E97-4627-9FD1-DD7B633E5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61870" y="723900"/>
            <a:ext cx="7183597" cy="3252678"/>
          </a:xfrm>
        </p:spPr>
        <p:txBody>
          <a:bodyPr>
            <a:normAutofit/>
          </a:bodyPr>
          <a:lstStyle/>
          <a:p>
            <a:r>
              <a:rPr lang="en-US" sz="2000" dirty="0"/>
              <a:t>The Mechanisms of Organ Decision-Making</a:t>
            </a:r>
          </a:p>
          <a:p>
            <a:pPr lvl="1"/>
            <a:r>
              <a:rPr lang="en-US" sz="1800" dirty="0"/>
              <a:t>Meetings</a:t>
            </a:r>
          </a:p>
          <a:p>
            <a:pPr lvl="1"/>
            <a:r>
              <a:rPr lang="en-US" sz="1800" dirty="0"/>
              <a:t>Written Resolutions</a:t>
            </a:r>
          </a:p>
          <a:p>
            <a:pPr lvl="1"/>
            <a:r>
              <a:rPr lang="en-US" sz="1800" dirty="0"/>
              <a:t>Unanimous Assent</a:t>
            </a:r>
          </a:p>
          <a:p>
            <a:r>
              <a:rPr lang="en-US" sz="2000" dirty="0"/>
              <a:t>Procedural Irregularities</a:t>
            </a:r>
          </a:p>
          <a:p>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1870" y="4253024"/>
            <a:ext cx="5367697" cy="2093402"/>
          </a:xfrm>
          <a:prstGeom prst="rect">
            <a:avLst/>
          </a:prstGeom>
        </p:spPr>
      </p:pic>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3</a:t>
            </a:fld>
            <a:endParaRPr lang="en-US" dirty="0"/>
          </a:p>
        </p:txBody>
      </p:sp>
    </p:spTree>
    <p:extLst>
      <p:ext uri="{BB962C8B-B14F-4D97-AF65-F5344CB8AC3E}">
        <p14:creationId xmlns:p14="http://schemas.microsoft.com/office/powerpoint/2010/main" val="1334509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What if the proxy does not vote in accordance with the member’s wishes?</a:t>
            </a:r>
          </a:p>
          <a:p>
            <a:pPr lvl="1"/>
            <a:r>
              <a:rPr lang="en-US" sz="2000" dirty="0"/>
              <a:t>In smaller (usually private) companies, proxies are likely to be gratuitous agents, with no legal obligations to carry out the appointer’s instructions or to even act at all.</a:t>
            </a:r>
          </a:p>
          <a:p>
            <a:pPr lvl="1"/>
            <a:r>
              <a:rPr lang="en-US" sz="2000" dirty="0"/>
              <a:t>In </a:t>
            </a:r>
            <a:r>
              <a:rPr lang="en-US" sz="2000" i="1" dirty="0"/>
              <a:t>Tong Keng Meng v Inno-Pacific Holdings Ltd </a:t>
            </a:r>
            <a:r>
              <a:rPr lang="en-US" sz="2000" dirty="0"/>
              <a:t>[2001] 3 SLR(R) 311, court held that the disputed votes could be treated as spoilt votes, for the disputed resolutions, or against the disputed resolutions.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04580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mentioned earlier, subsequent to voting, decisions taken at meetings are expressed as resolutions. </a:t>
                </a:r>
              </a:p>
              <a:p>
                <a:r>
                  <a:rPr lang="en-US" sz="2000" dirty="0"/>
                  <a:t>There are two types of resolutions: ordinary resolutions and special resolutions. Both differ in accordance with the voting power required to pass them.</a:t>
                </a:r>
              </a:p>
              <a:p>
                <a:pPr lvl="1"/>
                <a:r>
                  <a:rPr lang="en-US" sz="2000" dirty="0"/>
                  <a:t>Ordinary resolutions require a bare majority (</a:t>
                </a:r>
                <a14:m>
                  <m:oMath xmlns:m="http://schemas.openxmlformats.org/officeDocument/2006/math">
                    <m:r>
                      <a:rPr lang="en-US" sz="2000" i="1" smtClean="0">
                        <a:latin typeface="Cambria Math" panose="02040503050406030204" pitchFamily="18" charset="0"/>
                        <a:ea typeface="Cambria Math" panose="02040503050406030204" pitchFamily="18" charset="0"/>
                      </a:rPr>
                      <m:t>&gt;</m:t>
                    </m:r>
                  </m:oMath>
                </a14:m>
                <a:r>
                  <a:rPr lang="en-US" sz="2000" dirty="0"/>
                  <a:t>50%) of votes to be passed, </a:t>
                </a:r>
                <a:r>
                  <a:rPr lang="en-US" sz="2000" b="1" i="1" dirty="0"/>
                  <a:t>amongst votes that are present.</a:t>
                </a:r>
              </a:p>
              <a:p>
                <a:pPr lvl="2"/>
                <a:r>
                  <a:rPr lang="en-US" sz="1800" dirty="0"/>
                  <a:t>The appointment of directors (unless provided for by the constitution) requires an ordinary resolution (s 149B CA), and so does the removal of directors in public companies (s 152 CA).</a:t>
                </a:r>
              </a:p>
              <a:p>
                <a:pPr lvl="1"/>
                <a:r>
                  <a:rPr lang="en-US" sz="2000" dirty="0"/>
                  <a:t>Special resolutions require a special majority (</a:t>
                </a:r>
                <a14:m>
                  <m:oMath xmlns:m="http://schemas.openxmlformats.org/officeDocument/2006/math">
                    <m:r>
                      <a:rPr lang="en-US" sz="2000" i="1" smtClean="0">
                        <a:latin typeface="Cambria Math" panose="02040503050406030204" pitchFamily="18" charset="0"/>
                        <a:ea typeface="Cambria Math" panose="02040503050406030204" pitchFamily="18" charset="0"/>
                      </a:rPr>
                      <m:t>≥</m:t>
                    </m:r>
                  </m:oMath>
                </a14:m>
                <a:r>
                  <a:rPr lang="en-US" sz="2000" dirty="0"/>
                  <a:t>75%) to be passed (s 184 CA), amongst votes that are present.</a:t>
                </a:r>
              </a:p>
              <a:p>
                <a:r>
                  <a:rPr lang="en-US" sz="2000" dirty="0"/>
                  <a:t>Abstentions/absences are not counted. What does this mean? If a controlling shareholder fails to turn up at a meeting, a resolution can still be validly passed if a valid quorum exists!</a:t>
                </a:r>
              </a:p>
              <a:p>
                <a:endParaRPr lang="en-US" sz="2000" dirty="0"/>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4" y="2180498"/>
                <a:ext cx="11029615" cy="4355769"/>
              </a:xfrm>
              <a:blipFill>
                <a:blip r:embed="rId3"/>
                <a:stretch>
                  <a:fillRect l="-276" t="-2521"/>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1356273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written resolutions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company law recognizes that the formalities associated with the convening and holding of meetings may be considered unnecessary and even burdensome in smaller companies, the Companies Act permits these companies to dispense with the holding of meetings and to take decisions through the passing of </a:t>
            </a:r>
            <a:r>
              <a:rPr lang="en-US" sz="2000" b="1" i="1" dirty="0"/>
              <a:t>written resolutions </a:t>
            </a:r>
            <a:r>
              <a:rPr lang="en-US" sz="2000" dirty="0"/>
              <a:t>instead. </a:t>
            </a:r>
          </a:p>
          <a:p>
            <a:r>
              <a:rPr lang="en-US" sz="2000" dirty="0"/>
              <a:t>See s 184A to 184F of the Companies Act.</a:t>
            </a:r>
          </a:p>
          <a:p>
            <a:r>
              <a:rPr lang="en-US" sz="2000" dirty="0"/>
              <a:t>Generally subject to a “5% veto”:</a:t>
            </a:r>
          </a:p>
          <a:p>
            <a:pPr lvl="1"/>
            <a:r>
              <a:rPr lang="en-US" sz="1800" dirty="0"/>
              <a:t>184D.—(1) Any member or members of a private company or an unlisted public company representing at least 5% of the total voting rights… may, within 7 days after — (a) the text of the resolution has been sent to the member or members in accordance with section 184C.. </a:t>
            </a:r>
            <a:r>
              <a:rPr lang="en-US" sz="1800" b="1" i="1" dirty="0"/>
              <a:t>give notice to the company requiring that a general meeting be convened for that resolution. </a:t>
            </a:r>
            <a:r>
              <a:rPr lang="en-US" sz="1800" dirty="0"/>
              <a:t>(2) Where notice is given under subsection (1) — (a) the resolution is invalid even though it may have in the meantime been passed in accordance with section 184A; and (b) </a:t>
            </a:r>
            <a:r>
              <a:rPr lang="en-US" sz="1800" b="1" i="1" dirty="0"/>
              <a:t>the directors must proceed to convene a general meeting for the resolution.</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35114194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unanimous consent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At common law, an act </a:t>
            </a:r>
            <a:r>
              <a:rPr lang="en-US" sz="2000" b="1" i="1" dirty="0"/>
              <a:t>which is assented to by every member of the company </a:t>
            </a:r>
            <a:r>
              <a:rPr lang="en-US" sz="2000" dirty="0"/>
              <a:t>(i.e. unanimous consent) who is entitled to vote at a general meeting </a:t>
            </a:r>
            <a:r>
              <a:rPr lang="en-US" sz="2000" b="1" i="1" dirty="0"/>
              <a:t>is a valid act of the company</a:t>
            </a:r>
            <a:r>
              <a:rPr lang="en-US" sz="2000" dirty="0"/>
              <a:t>. </a:t>
            </a:r>
          </a:p>
          <a:p>
            <a:pPr lvl="1"/>
            <a:r>
              <a:rPr lang="en-US" sz="2000" dirty="0"/>
              <a:t>This is so even if </a:t>
            </a:r>
            <a:r>
              <a:rPr lang="en-US" sz="2000" i="1" dirty="0"/>
              <a:t>no meeting took place</a:t>
            </a:r>
            <a:r>
              <a:rPr lang="en-US" sz="2000" dirty="0"/>
              <a:t>.</a:t>
            </a:r>
          </a:p>
          <a:p>
            <a:pPr lvl="1"/>
            <a:r>
              <a:rPr lang="en-US" sz="2000" dirty="0"/>
              <a:t>This is so even if the members gave their assent informally and at different times.</a:t>
            </a:r>
          </a:p>
          <a:p>
            <a:pPr lvl="1"/>
            <a:r>
              <a:rPr lang="en-US" sz="2000" dirty="0"/>
              <a:t>This is so even if the members are also directors and are trying to ratify board actions.</a:t>
            </a:r>
          </a:p>
          <a:p>
            <a:r>
              <a:rPr lang="en-US" sz="2000" dirty="0"/>
              <a:t>This principle is known as the “</a:t>
            </a:r>
            <a:r>
              <a:rPr lang="en-US" sz="2000" i="1" dirty="0"/>
              <a:t>Duomatic</a:t>
            </a:r>
            <a:r>
              <a:rPr lang="en-US" sz="2000" dirty="0"/>
              <a:t> principle”, after the case </a:t>
            </a:r>
            <a:r>
              <a:rPr lang="en-US" sz="2000" i="1" dirty="0"/>
              <a:t>Re Duomatic Ltd </a:t>
            </a:r>
            <a:r>
              <a:rPr lang="en-US" sz="2000" dirty="0"/>
              <a:t>[1969] 2 Ch 365.</a:t>
            </a:r>
          </a:p>
          <a:p>
            <a:r>
              <a:rPr lang="en-US" sz="2000" dirty="0"/>
              <a:t>The accepted basis for the rule is that it would be otherwise inequitable to allow the company or any member to rely on the lack of a meeting to invalidate a decision or act to which “all those competent to effect it had agreed should be effected” (</a:t>
            </a:r>
            <a:r>
              <a:rPr lang="en-US" sz="2000" i="1" dirty="0"/>
              <a:t>Re New Cedos Engineering Co Ltd </a:t>
            </a:r>
            <a:r>
              <a:rPr lang="en-US" sz="2000" dirty="0"/>
              <a:t>[1994] 1 BCLC 797). The lack of meeting is, in this context, </a:t>
            </a:r>
            <a:r>
              <a:rPr lang="en-US" sz="2000" i="1" dirty="0"/>
              <a:t>a mere irregularity of procedure</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3749655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unanimous consent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Re Duomatic Ltd </a:t>
            </a:r>
            <a:r>
              <a:rPr lang="en-US" sz="2000" b="1" dirty="0"/>
              <a:t>[1969] 2 Ch 365</a:t>
            </a:r>
          </a:p>
          <a:p>
            <a:r>
              <a:rPr lang="en-US" sz="2000" b="1" dirty="0"/>
              <a:t>Facts: </a:t>
            </a:r>
            <a:r>
              <a:rPr lang="en-US" sz="2000" dirty="0"/>
              <a:t>Certain payments were made to the directors of a company. Although none of the directors had contracts of service with the company, and no resolution had ever been passed authorising them to receive the payments, all of the payments to the directors were made with the full knowledge and consent of the shareholders. Subsequently, the company went insolvent and the liquidator made an application to recover these payments.</a:t>
            </a:r>
          </a:p>
          <a:p>
            <a:r>
              <a:rPr lang="en-US" sz="2000" b="1" dirty="0"/>
              <a:t>Held: </a:t>
            </a:r>
            <a:r>
              <a:rPr lang="en-US" sz="2000" dirty="0"/>
              <a:t>The payments were regarded as properly authorised.</a:t>
            </a:r>
          </a:p>
          <a:p>
            <a:r>
              <a:rPr lang="en-US" sz="2000" dirty="0"/>
              <a:t>Per Buckley J: “I proceed upon the basis that where it can be shown that all shareholders who have a right to attend and vote at a general meeting of the company assent to some matter which a general meeting of the company could carry into effect, </a:t>
            </a:r>
            <a:r>
              <a:rPr lang="en-US" sz="2000" b="1" i="1" dirty="0"/>
              <a:t>that assent is as binding as a resolution in general meeting would be.</a:t>
            </a:r>
            <a:r>
              <a:rPr lang="en-US" sz="20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7428030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unanimous consent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Jimat bin Awang v Lai Wee Ngen </a:t>
            </a:r>
            <a:r>
              <a:rPr lang="en-US" sz="2000" b="1" dirty="0"/>
              <a:t>[1995] 3 SLR(R) 496</a:t>
            </a:r>
          </a:p>
          <a:p>
            <a:r>
              <a:rPr lang="en-US" sz="2000" dirty="0"/>
              <a:t>Facts: Two directors and one other person Yap (who was also a director of the company) incorporated a company for development of a boatel. The three directors were also shareholders of the company. Subsequently, they invited the respondent to participate in the project. The agreement required</a:t>
            </a:r>
            <a:r>
              <a:rPr lang="en-US" sz="2000" i="1" dirty="0"/>
              <a:t>, inter alia</a:t>
            </a:r>
            <a:r>
              <a:rPr lang="en-US" sz="2000" dirty="0"/>
              <a:t>, that the two directors pay the respondent a sum of money, and that the company would issue 16 shares to the respondent. Subsequently, the two directors failed to pay the respondent the sum of money. The respondent and another shareholder took steps to remove the two directors and continued the business without them. The two directors alleged that the issuance of the 16 shares was invalid as there was no GM, even though there was a board meeting.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3321503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unanimous consent</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Jimat bin Awang v Lai Wee Ngen </a:t>
            </a:r>
            <a:r>
              <a:rPr lang="en-US" b="1" dirty="0"/>
              <a:t>[1995] 3 SLR(R) 496</a:t>
            </a:r>
          </a:p>
          <a:p>
            <a:r>
              <a:rPr lang="en-US" dirty="0"/>
              <a:t>At [23]: “Apart from being a board meeting, the meeting ... was, </a:t>
            </a:r>
            <a:r>
              <a:rPr lang="en-US" i="1" dirty="0"/>
              <a:t>de facto</a:t>
            </a:r>
            <a:r>
              <a:rPr lang="en-US" dirty="0"/>
              <a:t>, a meeting of all the shareholders in the company. In our opinion, the appellants ... were competent to act to achieve the desired result of allotting the shares during the meeting. ... </a:t>
            </a:r>
            <a:r>
              <a:rPr lang="en-US" b="1" i="1" dirty="0"/>
              <a:t>they could be said to have acted in different capacities, as shareholders to give unanimous approval and then as directors to successfully allot the shares</a:t>
            </a:r>
            <a:r>
              <a:rPr lang="en-US" dirty="0"/>
              <a:t>.”</a:t>
            </a:r>
          </a:p>
          <a:p>
            <a:r>
              <a:rPr lang="en-US" dirty="0"/>
              <a:t>[24]: “In these premises, we find that there was no contravention of s 161(1) [provision requiring the approval of GM for the issuance of shares] and that the allotment of the shares was valid.”</a:t>
            </a:r>
          </a:p>
          <a:p>
            <a:r>
              <a:rPr lang="en-US" dirty="0"/>
              <a:t>[32]: “…We are of the opinion that the protection within s 161 is fully afforded by an informal and unanimous consent and approval of all the members of the company.”</a:t>
            </a:r>
          </a:p>
          <a:p>
            <a:r>
              <a:rPr lang="en-US" dirty="0"/>
              <a:t>NB: C.f. </a:t>
            </a:r>
            <a:r>
              <a:rPr lang="en-US" i="1" dirty="0" err="1"/>
              <a:t>Dovechem</a:t>
            </a:r>
            <a:r>
              <a:rPr lang="en-US" i="1" dirty="0"/>
              <a:t> Holdings Pte Ltd v Ng Joo Soon </a:t>
            </a:r>
            <a:r>
              <a:rPr lang="en-US" dirty="0"/>
              <a:t>[2011] 4 SLR 345 where the absence of a special resolution amending Art 71 of DHPL’s Articles to remove a director could not be “cured” (so to speak) by applying the Duomatic principle. Here, there was an express violation of constitutional provisions by all members involved.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3892783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Recall that making </a:t>
            </a:r>
            <a:r>
              <a:rPr lang="en-US" sz="2000" i="1" dirty="0"/>
              <a:t>an informed decision </a:t>
            </a:r>
            <a:r>
              <a:rPr lang="en-US" sz="2000" dirty="0"/>
              <a:t>with regard to an issue (e.g. should the company borrow money from other creditors?) at hand requires deliberation, discussion and debate.</a:t>
            </a:r>
          </a:p>
          <a:p>
            <a:pPr lvl="1"/>
            <a:r>
              <a:rPr lang="en-US" sz="2000" dirty="0"/>
              <a:t>Procedural irregularities (e.g. the absence of a quorum, lack of notice, etc.) may thus affect the substantive outcomes in such decisions.</a:t>
            </a:r>
          </a:p>
          <a:p>
            <a:pPr lvl="1"/>
            <a:r>
              <a:rPr lang="en-US" sz="2000" dirty="0"/>
              <a:t>On the other hand, many of these irregularities could also have no impact on the final outcome of the GM/BoD decisions at hand.</a:t>
            </a:r>
          </a:p>
          <a:p>
            <a:r>
              <a:rPr lang="en-US" sz="2000" dirty="0"/>
              <a:t>Corporate law attempts to address these countervailing tensions through the medium of a “savings provision”, s 392 of the Companies Act.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1928082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392(1) states that “In this section, unless the contrary intention appears </a:t>
            </a:r>
            <a:r>
              <a:rPr lang="en-US" sz="2000" b="1" i="1" dirty="0"/>
              <a:t>a reference to a </a:t>
            </a:r>
            <a:r>
              <a:rPr lang="en-US" sz="2000" b="1" i="1" u="sng" dirty="0"/>
              <a:t>procedural irregularity</a:t>
            </a:r>
            <a:r>
              <a:rPr lang="en-US" sz="2000" u="sng" dirty="0"/>
              <a:t> </a:t>
            </a:r>
            <a:r>
              <a:rPr lang="en-US" sz="2000" dirty="0"/>
              <a:t>includes a reference to — (a) </a:t>
            </a:r>
            <a:r>
              <a:rPr lang="en-US" sz="2000" b="1" i="1" dirty="0"/>
              <a:t>the absence of a quorum</a:t>
            </a:r>
            <a:r>
              <a:rPr lang="en-US" sz="2000" dirty="0"/>
              <a:t> at a meeting of a corporation, </a:t>
            </a:r>
            <a:r>
              <a:rPr lang="en-US" sz="2000" b="1" i="1" dirty="0"/>
              <a:t>at a meeting of directors or creditors of a corporation</a:t>
            </a:r>
            <a:r>
              <a:rPr lang="en-US" sz="2000" dirty="0"/>
              <a:t> or at a joint meeting of creditors and </a:t>
            </a:r>
            <a:r>
              <a:rPr lang="en-US" sz="2000" b="1" i="1" dirty="0"/>
              <a:t>members of a corporation</a:t>
            </a:r>
            <a:r>
              <a:rPr lang="en-US" sz="2000" dirty="0"/>
              <a:t>; and (b) a defect, irregularity or </a:t>
            </a:r>
            <a:r>
              <a:rPr lang="en-US" sz="2000" b="1" i="1" dirty="0"/>
              <a:t>deficiency of notice </a:t>
            </a:r>
            <a:r>
              <a:rPr lang="en-US" sz="2000" dirty="0"/>
              <a:t>or time.”</a:t>
            </a:r>
          </a:p>
          <a:p>
            <a:pPr lvl="1"/>
            <a:r>
              <a:rPr lang="en-US" sz="1800" dirty="0"/>
              <a:t>States what a procedural irregularity is: the absence of a quorum or a deficiency of notice/time.</a:t>
            </a:r>
          </a:p>
          <a:p>
            <a:pPr lvl="1"/>
            <a:r>
              <a:rPr lang="en-US" sz="1800" dirty="0"/>
              <a:t>Important: Note that s 392 applies to </a:t>
            </a:r>
            <a:r>
              <a:rPr lang="en-US" sz="1800" b="1" i="1" dirty="0"/>
              <a:t>both</a:t>
            </a:r>
            <a:r>
              <a:rPr lang="en-US" sz="1800" dirty="0"/>
              <a:t> board and shareholder meetings.</a:t>
            </a:r>
          </a:p>
          <a:p>
            <a:r>
              <a:rPr lang="en-US" sz="2000" dirty="0"/>
              <a:t>s 392(2) states that “A proceeding under this Act </a:t>
            </a:r>
            <a:r>
              <a:rPr lang="en-US" sz="2000" b="1" i="1" dirty="0"/>
              <a:t>is not invalidated by reason of </a:t>
            </a:r>
            <a:r>
              <a:rPr lang="en-US" sz="2000" b="1" i="1" u="sng" dirty="0"/>
              <a:t>any procedural irregularity</a:t>
            </a:r>
            <a:r>
              <a:rPr lang="en-US" sz="2000" dirty="0"/>
              <a:t> </a:t>
            </a:r>
            <a:r>
              <a:rPr lang="en-US" sz="2000" b="1" i="1" dirty="0"/>
              <a:t>unless the Court is of the opinion that the irregularity has caused or may cause </a:t>
            </a:r>
            <a:r>
              <a:rPr lang="en-US" sz="2000" b="1" i="1" u="sng" dirty="0"/>
              <a:t>substantial injustice</a:t>
            </a:r>
            <a:r>
              <a:rPr lang="en-US" sz="2000" dirty="0"/>
              <a:t> </a:t>
            </a:r>
            <a:r>
              <a:rPr lang="en-US" sz="2000" b="1" i="1" dirty="0"/>
              <a:t>that cannot be remedied by any order of the Court</a:t>
            </a:r>
            <a:r>
              <a:rPr lang="en-US" sz="2000" dirty="0"/>
              <a:t> and </a:t>
            </a:r>
            <a:r>
              <a:rPr lang="en-US" sz="2000" b="1" i="1" dirty="0"/>
              <a:t>by order declares the proceeding to be invalid</a:t>
            </a:r>
            <a:r>
              <a:rPr lang="en-US" sz="2000" dirty="0"/>
              <a:t>.”</a:t>
            </a:r>
          </a:p>
          <a:p>
            <a:pPr lvl="1"/>
            <a:r>
              <a:rPr lang="en-US" sz="1800" dirty="0"/>
              <a:t>Requirement of “substantial justice” for invalidation (c.f. “substantive” irregularity).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1208084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 392(3) states that “A </a:t>
            </a:r>
            <a:r>
              <a:rPr lang="en-US" sz="2000" b="1" i="1" dirty="0"/>
              <a:t>meeting</a:t>
            </a:r>
            <a:r>
              <a:rPr lang="en-US" sz="2000" dirty="0"/>
              <a:t> held for the purposes of this Act, or a </a:t>
            </a:r>
            <a:r>
              <a:rPr lang="en-US" sz="2000" b="1" i="1" dirty="0"/>
              <a:t>meeting notice </a:t>
            </a:r>
            <a:r>
              <a:rPr lang="en-US" sz="2000" dirty="0"/>
              <a:t>of which is required to be given in accordance with the provisions of this Act, or any proceeding at such a meeting, </a:t>
            </a:r>
            <a:r>
              <a:rPr lang="en-US" sz="2000" b="1" i="1" dirty="0"/>
              <a:t>is not invalidated by reason only of the accidental omission to give notice of the meeting or the non-receipt by any person of notice of the meeting</a:t>
            </a:r>
            <a:r>
              <a:rPr lang="en-US" sz="2000" dirty="0"/>
              <a:t>, unless the Court, on the application of the person concerned, a person entitled to attend the meeting or the Registrar, </a:t>
            </a:r>
            <a:r>
              <a:rPr lang="en-US" sz="2000" b="1" i="1" dirty="0"/>
              <a:t>declares proceedings at the meeting to be void</a:t>
            </a:r>
            <a:r>
              <a:rPr lang="en-US" sz="2000" dirty="0"/>
              <a:t>”</a:t>
            </a:r>
          </a:p>
          <a:p>
            <a:pPr lvl="1"/>
            <a:r>
              <a:rPr lang="en-US" sz="1800" dirty="0"/>
              <a:t>The court has to declare proceedings to be void pursuant to an accidental omission of notice regarding the meeting or the non-receipt of notice, otherwise it is not presumed to be invalid.</a:t>
            </a:r>
          </a:p>
          <a:p>
            <a:r>
              <a:rPr lang="en-US" sz="2000" dirty="0"/>
              <a:t>s 392(4) notes that where the non-compliance is of a substantive nature, the Court could still be persuaded to make an order to validate it.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3842231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mechanisms of organ decision-making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In our previous lecture, we discussed the division of powers between the two organs of the company.</a:t>
                </a:r>
              </a:p>
              <a:p>
                <a:r>
                  <a:rPr lang="en-US" sz="2000" dirty="0"/>
                  <a:t>In this lecture, we will examine how the organs of the company </a:t>
                </a:r>
                <a:r>
                  <a:rPr lang="en-US" sz="2000" i="1" dirty="0"/>
                  <a:t>actually exercise </a:t>
                </a:r>
                <a:r>
                  <a:rPr lang="en-US" sz="2000" dirty="0"/>
                  <a:t>decision-making powers.</a:t>
                </a:r>
              </a:p>
              <a:p>
                <a:pPr lvl="1"/>
                <a:r>
                  <a:rPr lang="en-US" sz="1800" dirty="0"/>
                  <a:t>This is commonly referred to as the “mechanisms of corporate decision-making”.</a:t>
                </a:r>
              </a:p>
              <a:p>
                <a:r>
                  <a:rPr lang="en-US" sz="2000" dirty="0"/>
                  <a:t>Corporate decision-making is generally a </a:t>
                </a:r>
                <a:r>
                  <a:rPr lang="en-US" sz="2000" b="1" i="1" dirty="0"/>
                  <a:t>collective exercise</a:t>
                </a:r>
                <a:r>
                  <a:rPr lang="en-US" sz="2000" dirty="0"/>
                  <a:t>, as this requires </a:t>
                </a:r>
                <a:r>
                  <a:rPr lang="en-US" sz="2000" i="1" dirty="0"/>
                  <a:t>some form of agreement </a:t>
                </a:r>
                <a:r>
                  <a:rPr lang="en-US" sz="2000" dirty="0"/>
                  <a:t>amongst the organ in question.</a:t>
                </a:r>
              </a:p>
              <a:p>
                <a:r>
                  <a:rPr lang="en-US" sz="2000" dirty="0"/>
                  <a:t>The outcomes from such collective decision-making are known as </a:t>
                </a:r>
                <a:r>
                  <a:rPr lang="en-US" sz="2000" b="1" i="1" dirty="0"/>
                  <a:t>resolutions</a:t>
                </a:r>
                <a:r>
                  <a:rPr lang="en-US" sz="2000" dirty="0"/>
                  <a:t>.</a:t>
                </a:r>
              </a:p>
              <a:p>
                <a:pPr lvl="1"/>
                <a:r>
                  <a:rPr lang="en-US" sz="1800" dirty="0"/>
                  <a:t>If a special majority is required, a larger proportion of voting power (</a:t>
                </a:r>
                <a14:m>
                  <m:oMath xmlns:m="http://schemas.openxmlformats.org/officeDocument/2006/math">
                    <m:r>
                      <a:rPr lang="en-US" sz="1800" i="1">
                        <a:latin typeface="Cambria Math" panose="02040503050406030204" pitchFamily="18" charset="0"/>
                        <a:ea typeface="Cambria Math" panose="02040503050406030204" pitchFamily="18" charset="0"/>
                      </a:rPr>
                      <m:t>≥</m:t>
                    </m:r>
                  </m:oMath>
                </a14:m>
                <a:r>
                  <a:rPr lang="en-US" sz="1800" dirty="0"/>
                  <a:t>75%) is required to pass a resolution.</a:t>
                </a:r>
              </a:p>
              <a:p>
                <a:pPr lvl="1"/>
                <a:r>
                  <a:rPr lang="en-US" sz="1800" dirty="0"/>
                  <a:t>If a simple majority is required, a bare majority (</a:t>
                </a:r>
                <a14:m>
                  <m:oMath xmlns:m="http://schemas.openxmlformats.org/officeDocument/2006/math">
                    <m:r>
                      <a:rPr lang="en-US" sz="1800" i="1" smtClean="0">
                        <a:latin typeface="Cambria Math" panose="02040503050406030204" pitchFamily="18" charset="0"/>
                        <a:ea typeface="Cambria Math" panose="02040503050406030204" pitchFamily="18" charset="0"/>
                      </a:rPr>
                      <m:t>&gt;</m:t>
                    </m:r>
                  </m:oMath>
                </a14:m>
                <a:r>
                  <a:rPr lang="en-US" sz="1800" dirty="0"/>
                  <a:t>50%) is required to pass a resolution.</a:t>
                </a:r>
              </a:p>
            </p:txBody>
          </p:sp>
        </mc:Choice>
        <mc:Fallback xmlns="">
          <p:sp>
            <p:nvSpPr>
              <p:cNvPr id="3" name="Content Placeholder 2">
                <a:extLst>
                  <a:ext uri="{FF2B5EF4-FFF2-40B4-BE49-F238E27FC236}">
                    <a16:creationId xmlns:a16="http://schemas.microsoft.com/office/drawing/2014/main" id="{D3D1AD1C-49A8-41B1-9189-3179F1DD1BE4}"/>
                  </a:ext>
                </a:extLst>
              </p:cNvPr>
              <p:cNvSpPr>
                <a:spLocks noGrp="1" noRot="1" noChangeAspect="1" noMove="1" noResize="1" noEditPoints="1" noAdjustHandles="1" noChangeArrowheads="1" noChangeShapeType="1" noTextEdit="1"/>
              </p:cNvSpPr>
              <p:nvPr>
                <p:ph idx="1"/>
              </p:nvPr>
            </p:nvSpPr>
            <p:spPr>
              <a:xfrm>
                <a:off x="581194" y="2180498"/>
                <a:ext cx="11029615" cy="4355769"/>
              </a:xfrm>
              <a:blipFill>
                <a:blip r:embed="rId3"/>
                <a:stretch>
                  <a:fillRect l="-276"/>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6854000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graphicFrame>
        <p:nvGraphicFramePr>
          <p:cNvPr id="5" name="Diagram 4">
            <a:extLst>
              <a:ext uri="{FF2B5EF4-FFF2-40B4-BE49-F238E27FC236}">
                <a16:creationId xmlns:a16="http://schemas.microsoft.com/office/drawing/2014/main" id="{69AC02A1-EADF-4BBB-A422-D1D66795A77F}"/>
              </a:ext>
            </a:extLst>
          </p:cNvPr>
          <p:cNvGraphicFramePr/>
          <p:nvPr>
            <p:extLst>
              <p:ext uri="{D42A27DB-BD31-4B8C-83A1-F6EECF244321}">
                <p14:modId xmlns:p14="http://schemas.microsoft.com/office/powerpoint/2010/main" val="1329326468"/>
              </p:ext>
            </p:extLst>
          </p:nvPr>
        </p:nvGraphicFramePr>
        <p:xfrm>
          <a:off x="540568" y="2831745"/>
          <a:ext cx="11110864" cy="3713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2">
            <a:extLst>
              <a:ext uri="{FF2B5EF4-FFF2-40B4-BE49-F238E27FC236}">
                <a16:creationId xmlns:a16="http://schemas.microsoft.com/office/drawing/2014/main" id="{70634AA1-5C71-4152-A7D7-C65FF27FFDD8}"/>
              </a:ext>
            </a:extLst>
          </p:cNvPr>
          <p:cNvSpPr>
            <a:spLocks noGrp="1"/>
          </p:cNvSpPr>
          <p:nvPr>
            <p:ph idx="1"/>
          </p:nvPr>
        </p:nvSpPr>
        <p:spPr>
          <a:xfrm>
            <a:off x="581193" y="2091288"/>
            <a:ext cx="11029615" cy="365125"/>
          </a:xfrm>
        </p:spPr>
        <p:txBody>
          <a:bodyPr>
            <a:noAutofit/>
          </a:bodyPr>
          <a:lstStyle/>
          <a:p>
            <a:r>
              <a:rPr lang="en-US" dirty="0"/>
              <a:t>One can analyze purported “procedural irregularities” pursuant to a “two-step” analysis. (see </a:t>
            </a:r>
            <a:r>
              <a:rPr lang="en-US" i="1" dirty="0" err="1"/>
              <a:t>Thio</a:t>
            </a:r>
            <a:r>
              <a:rPr lang="en-US" i="1" dirty="0"/>
              <a:t> Keng Poon v </a:t>
            </a:r>
            <a:r>
              <a:rPr lang="en-US" i="1" dirty="0" err="1"/>
              <a:t>Thio</a:t>
            </a:r>
            <a:r>
              <a:rPr lang="en-US" i="1" dirty="0"/>
              <a:t> Syn </a:t>
            </a:r>
            <a:r>
              <a:rPr lang="en-US" i="1" dirty="0" err="1"/>
              <a:t>Pyn</a:t>
            </a:r>
            <a:r>
              <a:rPr lang="en-US" dirty="0"/>
              <a:t> [2010] 3 SLR 143)</a:t>
            </a:r>
          </a:p>
        </p:txBody>
      </p:sp>
    </p:spTree>
    <p:extLst>
      <p:ext uri="{BB962C8B-B14F-4D97-AF65-F5344CB8AC3E}">
        <p14:creationId xmlns:p14="http://schemas.microsoft.com/office/powerpoint/2010/main" val="38666072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Thio Keng Poon v Thio Syn Pyn </a:t>
            </a:r>
            <a:r>
              <a:rPr lang="en-US" sz="2000" b="1" dirty="0"/>
              <a:t>[2010] 3 SLR 143</a:t>
            </a:r>
          </a:p>
          <a:p>
            <a:r>
              <a:rPr lang="en-US" sz="2000" b="1" dirty="0"/>
              <a:t>Facts: </a:t>
            </a:r>
            <a:r>
              <a:rPr lang="en-US" sz="2000" dirty="0"/>
              <a:t>The appellant was the founder, director, managing director and chairman of several highly successful companies in a dairy business (“Group Companies”). Over several years, the appellant transferred his shares in the Group Companies to his wife and six children for no consideration, ultimately resulting in the appellant’s wife and children holding a majority of the shares in the Group Companies. Subsequently, an external audit of the group companies revealed that the appellant (i.e. the founder) had been “double-claiming” for several business-related travel expenses. When the appellant was overseas, </a:t>
            </a:r>
            <a:r>
              <a:rPr lang="en-US" sz="2000" b="1" i="1" dirty="0"/>
              <a:t>and without giving the appellant any notice at all</a:t>
            </a:r>
            <a:r>
              <a:rPr lang="en-US" sz="2000" dirty="0"/>
              <a:t>, the appellant’s oldest son called a board meeting at which the appellant was removed from his director, managing director and chairman positions for the companies Malaysia Dairy and Modern Dairy. After the board meeting, the appellant’s removal from his management positions was ratified at the AGM of Malaysia Dairy and Modern Dairy by the appellant’s family members [cont. on next slide]</a:t>
            </a:r>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1817234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Thio Keng Poon v Thio Syn Pyn </a:t>
            </a:r>
            <a:r>
              <a:rPr lang="en-US" sz="2000" b="1" dirty="0"/>
              <a:t>[2010] 3 SLR 143</a:t>
            </a:r>
          </a:p>
          <a:p>
            <a:r>
              <a:rPr lang="en-US" sz="2000" b="1" dirty="0"/>
              <a:t>Facts: </a:t>
            </a:r>
            <a:r>
              <a:rPr lang="en-US" sz="2000" dirty="0"/>
              <a:t>[cont.] The appellant challenged his removal from his management positions on several grounds, including the ground that the Article 88(c) of Malaysia Dairy’s corporate constitution was not complied with: “The office of director shall, ipso facto, be vacated… (c) If he shall be </a:t>
            </a:r>
            <a:r>
              <a:rPr lang="en-US" sz="2000" i="1" dirty="0"/>
              <a:t>requested</a:t>
            </a:r>
            <a:r>
              <a:rPr lang="en-US" sz="2000" dirty="0"/>
              <a:t> to vacate office by all the other Directors, they pass a resolution that he has been so requested and by reason thereof has vacated his office.” The appellant alleged that no request – in other words, “no notice” was made to him to resign from his management positions as required under the constitution. Similarly, the appellant argued that he had not been requested to vacate his management positions from Modern Dairy.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866928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28297"/>
            <a:ext cx="11029615" cy="4355769"/>
          </a:xfrm>
        </p:spPr>
        <p:txBody>
          <a:bodyPr>
            <a:noAutofit/>
          </a:bodyPr>
          <a:lstStyle/>
          <a:p>
            <a:pPr marL="0" indent="0">
              <a:buNone/>
            </a:pPr>
            <a:r>
              <a:rPr lang="en-US" sz="1700" b="1" i="1" dirty="0"/>
              <a:t>Thio Keng Poon v Thio Syn Pyn </a:t>
            </a:r>
            <a:r>
              <a:rPr lang="en-US" sz="1700" b="1" dirty="0"/>
              <a:t>[2010] 3 SLR 143</a:t>
            </a:r>
          </a:p>
          <a:p>
            <a:r>
              <a:rPr lang="en-US" sz="1700" b="1" dirty="0"/>
              <a:t>Held: </a:t>
            </a:r>
            <a:r>
              <a:rPr lang="en-US" sz="1700" dirty="0"/>
              <a:t>The irregularity at hand was </a:t>
            </a:r>
            <a:r>
              <a:rPr lang="en-US" sz="1700" i="1" dirty="0"/>
              <a:t>substantive</a:t>
            </a:r>
            <a:r>
              <a:rPr lang="en-US" sz="1700" dirty="0"/>
              <a:t> in nature and so s 392 did not even apply.</a:t>
            </a:r>
            <a:endParaRPr lang="en-US" sz="1700" b="1" dirty="0"/>
          </a:p>
          <a:p>
            <a:r>
              <a:rPr lang="en-US" sz="1700" dirty="0"/>
              <a:t>To determine whether a given irregularity was substantive or merely “procedural” (see [66]):</a:t>
            </a:r>
          </a:p>
          <a:p>
            <a:r>
              <a:rPr lang="en-US" sz="1700" dirty="0"/>
              <a:t>Examine the aim or </a:t>
            </a:r>
            <a:r>
              <a:rPr lang="en-US" sz="1700" b="1" i="1" dirty="0"/>
              <a:t>object</a:t>
            </a:r>
            <a:r>
              <a:rPr lang="en-US" sz="1700" dirty="0"/>
              <a:t> of the requirement which was not complied with to determine if the non-compliance is of a procedural or substantive nature. </a:t>
            </a:r>
          </a:p>
          <a:p>
            <a:pPr lvl="1"/>
            <a:r>
              <a:rPr lang="en-SG" sz="1700" dirty="0"/>
              <a:t>what is a ‘procedural irregularity’ will be ascertained by first determining what is ‘the thing to be done’ which the procedure is to regulate; </a:t>
            </a:r>
          </a:p>
          <a:p>
            <a:pPr lvl="1"/>
            <a:r>
              <a:rPr lang="en-SG" sz="1700" dirty="0"/>
              <a:t>if there is an irregularity which changes the substance of ‘the thing to be done’, the irregularity will be substantive; </a:t>
            </a:r>
          </a:p>
          <a:p>
            <a:pPr lvl="1"/>
            <a:r>
              <a:rPr lang="en-SG" sz="1700" dirty="0"/>
              <a:t>if the irregularity merely departs from the prescribed manner in which the thing is to be done without changing the substance of the thing, the irregularity is procedural.</a:t>
            </a:r>
          </a:p>
          <a:p>
            <a:r>
              <a:rPr lang="en-SG" sz="1700" dirty="0"/>
              <a:t>It is not relevant whether the irregularity arose from inadvertence or deliberate choice. It is the significance and materiality of the non-compliance which should be decisive</a:t>
            </a:r>
          </a:p>
          <a:p>
            <a:r>
              <a:rPr lang="en-SG" sz="1700" dirty="0"/>
              <a:t>Rough idea: Whether the irregularity is the entire purpose of the provision in question.</a:t>
            </a:r>
            <a:endParaRPr lang="en-US" sz="17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24788068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E91B9-6DEF-4306-407E-36EF196740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82186A-F845-D95C-C5C1-3898CF73FFDD}"/>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7F163052-02F4-EB2B-F35A-F5EE5D9C2875}"/>
              </a:ext>
            </a:extLst>
          </p:cNvPr>
          <p:cNvSpPr>
            <a:spLocks noGrp="1"/>
          </p:cNvSpPr>
          <p:nvPr>
            <p:ph idx="1"/>
          </p:nvPr>
        </p:nvSpPr>
        <p:spPr>
          <a:xfrm>
            <a:off x="581194" y="2128297"/>
            <a:ext cx="11029615" cy="4355769"/>
          </a:xfrm>
        </p:spPr>
        <p:txBody>
          <a:bodyPr>
            <a:noAutofit/>
          </a:bodyPr>
          <a:lstStyle/>
          <a:p>
            <a:pPr marL="0" indent="0">
              <a:buNone/>
            </a:pPr>
            <a:r>
              <a:rPr lang="en-US" sz="1700" b="1" i="1" dirty="0"/>
              <a:t>Thio Keng Poon v Thio Syn Pyn </a:t>
            </a:r>
            <a:r>
              <a:rPr lang="en-US" sz="1700" b="1" dirty="0"/>
              <a:t>[2010] 3 SLR 143</a:t>
            </a:r>
          </a:p>
          <a:p>
            <a:r>
              <a:rPr lang="en-US" sz="1700" i="1" dirty="0" err="1"/>
              <a:t>ZipMex</a:t>
            </a:r>
            <a:r>
              <a:rPr lang="en-US" sz="1700" i="1" dirty="0"/>
              <a:t> Pte Ltd v </a:t>
            </a:r>
            <a:r>
              <a:rPr lang="en-US" sz="1700" i="1" dirty="0" err="1"/>
              <a:t>ZipMex</a:t>
            </a:r>
            <a:r>
              <a:rPr lang="en-US" sz="1700" i="1" dirty="0"/>
              <a:t> Asia Pte Ltd &amp; Anor </a:t>
            </a:r>
            <a:r>
              <a:rPr lang="en-US" sz="1700" dirty="0"/>
              <a:t>[2024] SGHC 298: “Generally, the court is required to “assiduously examine the aim or object of the requirement which was not complied with” (Thio Keng Poon at [69]). </a:t>
            </a:r>
            <a:r>
              <a:rPr lang="en-US" sz="1700" b="1" i="1" dirty="0"/>
              <a:t>The court should determine whether the irregularity changes the substance of the aim or object of the requirement </a:t>
            </a:r>
            <a:r>
              <a:rPr lang="en-US" sz="1700" dirty="0"/>
              <a:t>(</a:t>
            </a:r>
            <a:r>
              <a:rPr lang="en-US" sz="1700" dirty="0" err="1"/>
              <a:t>ie</a:t>
            </a:r>
            <a:r>
              <a:rPr lang="en-US" sz="1700" dirty="0"/>
              <a:t>, “the thing to be done”). If so, the irregularity is substantive. On the other hand, if the irregularity merely departs from the prescribed manner in which “the thing is to be done” without changing the substance of it, the irregularity is procedural (Thio Keng Poon at [66], citing Palmer J in Cordiant Communications (Australia) Pty Ltd v The Communications Group Holdings Pty Ltd [2005] NSWSC 1005 at [102]–[104]). Essentially, the test laid down in Thio Keng Poon is </a:t>
            </a:r>
            <a:r>
              <a:rPr lang="en-US" sz="1700" b="1" i="1" u="sng" dirty="0"/>
              <a:t>whether the act complained of changes the substance of the aim or object of the requirement, as opposed to departing from the prescribed manner in which the requirement is to be </a:t>
            </a:r>
            <a:r>
              <a:rPr lang="en-US" sz="1700" b="1" i="1" u="sng"/>
              <a:t>fulfilled</a:t>
            </a:r>
            <a:r>
              <a:rPr lang="en-US" sz="1700"/>
              <a:t>.”</a:t>
            </a:r>
            <a:endParaRPr lang="en-US" sz="1700" dirty="0"/>
          </a:p>
        </p:txBody>
      </p:sp>
      <p:sp>
        <p:nvSpPr>
          <p:cNvPr id="4" name="Slide Number Placeholder 3">
            <a:extLst>
              <a:ext uri="{FF2B5EF4-FFF2-40B4-BE49-F238E27FC236}">
                <a16:creationId xmlns:a16="http://schemas.microsoft.com/office/drawing/2014/main" id="{7D0DDD17-5F34-B135-26BB-7F5935F6329B}"/>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706500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Thio Keng Poon v Thio Syn Pyn </a:t>
            </a:r>
            <a:r>
              <a:rPr lang="en-US" sz="2000" b="1" dirty="0"/>
              <a:t>[2010] 3 SLR 143</a:t>
            </a:r>
          </a:p>
          <a:p>
            <a:r>
              <a:rPr lang="en-US" sz="2000" b="1" dirty="0"/>
              <a:t>Held: </a:t>
            </a:r>
            <a:r>
              <a:rPr lang="en-US" sz="2000" dirty="0"/>
              <a:t>The notice served 2 complementary purposes: </a:t>
            </a:r>
          </a:p>
          <a:p>
            <a:pPr lvl="1"/>
            <a:r>
              <a:rPr lang="en-US" sz="2000" dirty="0"/>
              <a:t>It gives notice to the director in question that his services on the board are no longer appreciated by his co-directors. He will then have to consider his available options. He may well decide to leave voluntarily and resign, thus preserving his dignity. (at [69])</a:t>
            </a:r>
          </a:p>
          <a:p>
            <a:pPr lvl="1"/>
            <a:r>
              <a:rPr lang="en-US" sz="2000" dirty="0"/>
              <a:t>Alternatively, he may wish to bring it up and appeal to his co-directors and convince them that his remaining on the board would be in the best interests of the company. (at [69])</a:t>
            </a:r>
          </a:p>
          <a:p>
            <a:r>
              <a:rPr lang="en-US" sz="2000" dirty="0"/>
              <a:t>The failure to serve the Appellant with such a notice would deny him these choices – which must have been the obvious intent behind the provision. s 392(2) did not apply at all as it was not a matter of procedure.</a:t>
            </a:r>
          </a:p>
          <a:p>
            <a:endParaRPr lang="en-US" sz="2000" dirty="0"/>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24421162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Thio Keng Poon v Thio Syn Pyn </a:t>
            </a:r>
            <a:r>
              <a:rPr lang="en-US" sz="2000" b="1" dirty="0"/>
              <a:t>[2010] 3 SLR 143</a:t>
            </a:r>
          </a:p>
          <a:p>
            <a:r>
              <a:rPr lang="en-US" sz="2000" b="1" dirty="0"/>
              <a:t>Held: </a:t>
            </a:r>
            <a:r>
              <a:rPr lang="en-US" sz="2000" dirty="0"/>
              <a:t>at [65]: “For the purposes of this appeal, the critical question, in relation to s 392(2), is </a:t>
            </a:r>
            <a:r>
              <a:rPr lang="en-US" sz="2000" b="1" i="1" dirty="0"/>
              <a:t>whether the irregularity, ie, the failure to give a notice to the Appellant asking him to resign, is procedural or substantive in nature. </a:t>
            </a:r>
            <a:r>
              <a:rPr lang="en-US" sz="2000" dirty="0"/>
              <a:t>Unless we rule that the irregularity is a procedural one, then s 392(2) can have no application and this would mean that the purported removal of the Appellant from the various positions he held in Malaysia Dairy will be of no effect…”</a:t>
            </a:r>
          </a:p>
          <a:p>
            <a:r>
              <a:rPr lang="en-US" sz="2000" dirty="0"/>
              <a:t>At [69]: “It appears to us that to determine whether a non-compliance is of a procedural or substantive nature, </a:t>
            </a:r>
            <a:r>
              <a:rPr lang="en-US" sz="2000" b="1" i="1" dirty="0"/>
              <a:t>one must assiduously examine the aim or object of the requirement which was not complied with. </a:t>
            </a:r>
            <a:r>
              <a:rPr lang="en-US" sz="2000" dirty="0"/>
              <a:t>The failure to serve upon the Appellant a notice to resign, as required by Art 88(c), is certainly not of the same genre as those irregularities listed in s 392(1).”</a:t>
            </a:r>
          </a:p>
          <a:p>
            <a:endParaRPr lang="en-US" sz="2000" dirty="0"/>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28266328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431400"/>
            <a:ext cx="11029615" cy="4355769"/>
          </a:xfrm>
        </p:spPr>
        <p:txBody>
          <a:bodyPr>
            <a:noAutofit/>
          </a:bodyPr>
          <a:lstStyle/>
          <a:p>
            <a:pPr marL="0" indent="0">
              <a:buNone/>
            </a:pPr>
            <a:r>
              <a:rPr lang="en-US" sz="2000" b="1" i="1" dirty="0"/>
              <a:t>Thio Keng Poon v Thio Syn Pyn </a:t>
            </a:r>
            <a:r>
              <a:rPr lang="en-US" sz="2000" b="1" dirty="0"/>
              <a:t>[2010] 3 SLR 143</a:t>
            </a:r>
          </a:p>
          <a:p>
            <a:r>
              <a:rPr lang="en-US" sz="2000" b="1" dirty="0"/>
              <a:t>Held: </a:t>
            </a:r>
            <a:r>
              <a:rPr lang="en-US" sz="2000" dirty="0"/>
              <a:t> At [69]: “As we see it, the requirement of such a notice would serve two complementary purposes. First, it gives notice to the director in question that his services on the board are no longer appreciated by his co-directors. He will then have to consider his available options. He may well decide to leave voluntarily and resign, thus preserving his dignity. Second, and in the alternative, he may wish to bring it up and appeal to his co-directors and convince them that his remaining on the board would be in the best interests of the company. The failure to serve the Appellant with such a notice would deny him these choices. This, to our minds, can hardly be considered to be a matter of procedure.”</a:t>
            </a:r>
          </a:p>
          <a:p>
            <a:r>
              <a:rPr lang="en-US" sz="2000" dirty="0"/>
              <a:t>At [73]: “Accordingly, we are of the opinion that the non-compliance in question was not of a procedural nature and, therefore, s 392(2) cannot apply to validate the resolution of the board of Malaysia Dairy taken on 20 November 2007 to remove the Appellant from the offices he held in the company.”</a:t>
            </a:r>
          </a:p>
          <a:p>
            <a:endParaRPr lang="en-US" sz="2000" dirty="0"/>
          </a:p>
          <a:p>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7720952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Thio Keng Poon v Thio Syn Pyn </a:t>
            </a:r>
            <a:r>
              <a:rPr lang="en-US" b="1" dirty="0"/>
              <a:t>[2010] 3 SLR 143</a:t>
            </a:r>
          </a:p>
          <a:p>
            <a:r>
              <a:rPr lang="en-US" b="1" dirty="0"/>
              <a:t>Held: </a:t>
            </a:r>
            <a:r>
              <a:rPr lang="en-US" dirty="0"/>
              <a:t> At [75] (</a:t>
            </a:r>
            <a:r>
              <a:rPr lang="en-US" i="1" dirty="0"/>
              <a:t>dicta</a:t>
            </a:r>
            <a:r>
              <a:rPr lang="en-US" dirty="0"/>
              <a:t>): “The meaning of substantial injustice has been discussed by the courts in various jurisdictions on numerous occasions, and in this regard, the following principles can be distilled. First, it is axiomatic that </a:t>
            </a:r>
            <a:r>
              <a:rPr lang="en-US" b="1" i="1" dirty="0"/>
              <a:t>there must be a direct link between the procedural irregularity in question and the injustice suffered</a:t>
            </a:r>
            <a:r>
              <a:rPr lang="en-US" i="1" dirty="0"/>
              <a:t>… </a:t>
            </a:r>
            <a:r>
              <a:rPr lang="en-US" dirty="0"/>
              <a:t>Secondly, </a:t>
            </a:r>
            <a:r>
              <a:rPr lang="en-US" b="1" i="1" dirty="0"/>
              <a:t>the injustice must be of a “substantial” nature. </a:t>
            </a:r>
            <a:r>
              <a:rPr lang="en-US" i="1" dirty="0"/>
              <a:t>In essence, what this means is that the injustice must be real, rather than theoretical or fanciful… </a:t>
            </a:r>
            <a:r>
              <a:rPr lang="en-US" b="1" i="1" dirty="0"/>
              <a:t>There must, therefore, be some basis or indication on the face of the evidence before the court that the aggrieved party had suffered injustice or would suffer injustice as a result of the procedural irregularity occurring.</a:t>
            </a:r>
            <a:r>
              <a:rPr lang="en-US" dirty="0"/>
              <a:t> </a:t>
            </a:r>
            <a:r>
              <a:rPr lang="en-US" b="1" i="1" dirty="0"/>
              <a:t>Thirdly, the aggrieved party must show that there may or could have been a different result, if not for the occurrence of the procedural irregularity. This is a fundamentally important point.</a:t>
            </a:r>
            <a:r>
              <a:rPr lang="en-US" dirty="0"/>
              <a:t> In this regard, the aggrieved party does not need to show that there would certainly have been a different result if not for the irregularity. All he has to show is that </a:t>
            </a:r>
            <a:r>
              <a:rPr lang="en-US" b="1" i="1" dirty="0"/>
              <a:t>there may or could have been a different result. </a:t>
            </a:r>
            <a:r>
              <a:rPr lang="en-US" dirty="0"/>
              <a:t>This possibility, however, should not be a theoretical or fanciful one. One must bear in mind the importance of operating in the realm of reality. Here, we observe that the evidence before us raised a distinct possibility that the Appellant may not have been removed as a director had he been able to present his case to all the directors of Malaysia Dairy, but we will not venture further than this.”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937718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dirty="0"/>
              <a:t>After </a:t>
            </a:r>
            <a:r>
              <a:rPr lang="en-US" i="1" dirty="0"/>
              <a:t>Thio Keng Poon</a:t>
            </a:r>
            <a:r>
              <a:rPr lang="en-US" dirty="0"/>
              <a:t>, </a:t>
            </a:r>
            <a:r>
              <a:rPr lang="en-US" i="1" dirty="0"/>
              <a:t>the intentional failure to give no notice at all </a:t>
            </a:r>
            <a:r>
              <a:rPr lang="en-US" dirty="0"/>
              <a:t>will likely be considered substantive in nature. However, was the SGCA’s reasoning sound?</a:t>
            </a:r>
          </a:p>
          <a:p>
            <a:r>
              <a:rPr lang="en-US" dirty="0"/>
              <a:t>See Dan W Puchniak and Tan Cheng Han, ‘Company Law’ (2010) 11 SAL Ann Rev 196 </a:t>
            </a:r>
          </a:p>
          <a:p>
            <a:pPr lvl="1"/>
            <a:r>
              <a:rPr lang="en-US" dirty="0"/>
              <a:t>“It is submitted respectfully that the conclusion reached by the Court of Appeal was correct. </a:t>
            </a:r>
            <a:r>
              <a:rPr lang="en-US" b="1" i="1" dirty="0"/>
              <a:t>However, it is submitted respectfully that the court’s view that the irregularity in the present case was not a procedural irregularity is unconvincing.</a:t>
            </a:r>
            <a:r>
              <a:rPr lang="en-US" dirty="0"/>
              <a:t> Arguably, not sending a request to the appellant to vacate office in breach of the company’s articles </a:t>
            </a:r>
            <a:r>
              <a:rPr lang="en-US" b="1" i="1" dirty="0"/>
              <a:t>ought to be construed as “a defect, irregularity or deficiency of notice” under s 392(1) rather than an irregularity of a different genre from the irregularities listed in that sub-section, which in any event is an inclusive section only. It should not also have been regarded as a different genre of irregularity simply because the failure to comply deprived the appellant of certain options</a:t>
            </a:r>
            <a:r>
              <a:rPr lang="en-US" dirty="0"/>
              <a:t>. Any defect or irregularity of notice could have such an effect depending on the circumstances. The consequences of an irregularity should not be crucial in its characterisation. </a:t>
            </a:r>
            <a:r>
              <a:rPr lang="en-US" b="1" i="1" dirty="0"/>
              <a:t>It may be simpler to have treated the irregularity in question as going to process and then assess in the context of the procedural irregularity and the surrounding circumstances whether any substantial injustice was caused. </a:t>
            </a:r>
            <a:r>
              <a:rPr lang="en-US" b="1" i="1" u="sng" dirty="0"/>
              <a:t>If such an approach had been adopted the decision would still have been the same</a:t>
            </a:r>
            <a:r>
              <a:rPr lang="en-US" b="1" i="1" dirty="0"/>
              <a:t>; the court would have held that there had been a procedural irregularity which had caused substantial injustice and declared the removal of the appellant invalid</a:t>
            </a:r>
            <a:r>
              <a:rPr lang="en-US" i="1" dirty="0"/>
              <a:t>.”</a:t>
            </a:r>
            <a:endParaRPr lang="en-US" b="1" i="1"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3746687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mechanisms of organ decision-making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9"/>
            <a:ext cx="11029615" cy="2237330"/>
          </a:xfrm>
        </p:spPr>
        <p:txBody>
          <a:bodyPr>
            <a:noAutofit/>
          </a:bodyPr>
          <a:lstStyle/>
          <a:p>
            <a:r>
              <a:rPr lang="en-US" sz="2000" dirty="0"/>
              <a:t>However, making </a:t>
            </a:r>
            <a:r>
              <a:rPr lang="en-US" sz="2000" i="1" dirty="0"/>
              <a:t>an informed decision </a:t>
            </a:r>
            <a:r>
              <a:rPr lang="en-US" sz="2000" dirty="0"/>
              <a:t>with regard to an issue (e.g. should the company borrow money from other creditors?) at hand requires deliberation, discussion and debate.</a:t>
            </a:r>
          </a:p>
          <a:p>
            <a:r>
              <a:rPr lang="en-US" sz="2000" dirty="0"/>
              <a:t>This process of deliberation is conducted through the </a:t>
            </a:r>
            <a:r>
              <a:rPr lang="en-US" sz="2000" b="1" i="1" dirty="0"/>
              <a:t>holding of meetings</a:t>
            </a:r>
            <a:r>
              <a:rPr lang="en-US" sz="2000" dirty="0"/>
              <a:t>.</a:t>
            </a:r>
          </a:p>
          <a:p>
            <a:pPr lvl="1"/>
            <a:r>
              <a:rPr lang="en-US" sz="1800" i="1" dirty="0"/>
              <a:t>Quare</a:t>
            </a:r>
            <a:r>
              <a:rPr lang="en-US" sz="1800" dirty="0"/>
              <a:t>: If there are procedural irregularities associated with the meeting, would it affect the outcome of the collective decision in relation to the issue?</a:t>
            </a:r>
          </a:p>
          <a:p>
            <a:pPr marL="0" indent="0">
              <a:buNone/>
            </a:pP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graphicFrame>
        <p:nvGraphicFramePr>
          <p:cNvPr id="5" name="Diagram 4">
            <a:extLst>
              <a:ext uri="{FF2B5EF4-FFF2-40B4-BE49-F238E27FC236}">
                <a16:creationId xmlns:a16="http://schemas.microsoft.com/office/drawing/2014/main" id="{B077A24D-7977-46AD-8909-972450CDEABD}"/>
              </a:ext>
            </a:extLst>
          </p:cNvPr>
          <p:cNvGraphicFramePr/>
          <p:nvPr>
            <p:extLst>
              <p:ext uri="{D42A27DB-BD31-4B8C-83A1-F6EECF244321}">
                <p14:modId xmlns:p14="http://schemas.microsoft.com/office/powerpoint/2010/main" val="2687540492"/>
              </p:ext>
            </p:extLst>
          </p:nvPr>
        </p:nvGraphicFramePr>
        <p:xfrm>
          <a:off x="3169388" y="4242390"/>
          <a:ext cx="5853224" cy="32462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descr="Meeting">
            <a:extLst>
              <a:ext uri="{FF2B5EF4-FFF2-40B4-BE49-F238E27FC236}">
                <a16:creationId xmlns:a16="http://schemas.microsoft.com/office/drawing/2014/main" id="{807CA921-450E-48D8-A79B-BCD1EE5E948B}"/>
              </a:ext>
            </a:extLst>
          </p:cNvPr>
          <p:cNvSpPr/>
          <p:nvPr/>
        </p:nvSpPr>
        <p:spPr>
          <a:xfrm>
            <a:off x="5496094" y="3907465"/>
            <a:ext cx="1199812" cy="1199812"/>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SG"/>
          </a:p>
        </p:txBody>
      </p:sp>
    </p:spTree>
    <p:extLst>
      <p:ext uri="{BB962C8B-B14F-4D97-AF65-F5344CB8AC3E}">
        <p14:creationId xmlns:p14="http://schemas.microsoft.com/office/powerpoint/2010/main" val="24128861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nl-NL" sz="2000" b="1" i="1" dirty="0"/>
              <a:t>Lim Kok Wah v Lim Boh Yong </a:t>
            </a:r>
            <a:r>
              <a:rPr lang="nl-NL" sz="2000" b="1" dirty="0"/>
              <a:t>[2015] 5 SLR 307 </a:t>
            </a:r>
          </a:p>
          <a:p>
            <a:r>
              <a:rPr lang="en-US" sz="2000" b="1" dirty="0"/>
              <a:t>Facts: </a:t>
            </a:r>
            <a:r>
              <a:rPr lang="en-US" sz="2000" dirty="0"/>
              <a:t>The plaintiffs and defendants were warring shareholder factions in two family companies, Kenson and SSH. The plaintiffs called a BoD meeting for Kenson, giving the defendants only one day’s notice to pass various resolutions. Subsequently, the plaintiffs called an EGM for SSH with about six days notice to pass various resolutions. The defendants attended neither meeting.</a:t>
            </a:r>
          </a:p>
          <a:p>
            <a:r>
              <a:rPr lang="en-US" sz="2000" b="1" dirty="0"/>
              <a:t>Held: </a:t>
            </a:r>
            <a:r>
              <a:rPr lang="en-US" sz="2000" dirty="0"/>
              <a:t>The failure to give adequate notice was a procedural, not a substantive irregularity.</a:t>
            </a:r>
          </a:p>
          <a:p>
            <a:r>
              <a:rPr lang="en-US" sz="2000" dirty="0"/>
              <a:t>However, on the facts, the defendants could have taken other actions which were likely to have led to a different result, and so the failure to provide reasonable notice in relation to both meetings were likely to cause substantial injustice. </a:t>
            </a:r>
          </a:p>
          <a:p>
            <a:r>
              <a:rPr lang="en-US" sz="2000" dirty="0"/>
              <a:t>Furthermore, a company’s articles cannot provide for a notice period that is shorter than the (statutorily) prescribed minimum period of 14 days.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42242491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Thus far, we have discussed procedural irregularities (or not?) in the context of the lack/absence of notice.</a:t>
            </a:r>
          </a:p>
          <a:p>
            <a:r>
              <a:rPr lang="en-US" sz="2000" dirty="0"/>
              <a:t>What about procedural irregularities in the context where there is no quorum in a meeting?</a:t>
            </a:r>
          </a:p>
          <a:p>
            <a:pPr lvl="1"/>
            <a:r>
              <a:rPr lang="en-US" sz="2000" dirty="0"/>
              <a:t>First, members might wish to rely on s 182 CA so as to invoke the court’s power to order meetings. The court may provide directions that a one-member meeting shall be considered to be a valid meeting.</a:t>
            </a:r>
          </a:p>
          <a:p>
            <a:pPr lvl="1"/>
            <a:r>
              <a:rPr lang="en-US" sz="2000" dirty="0"/>
              <a:t>Second, members may choose to proceed with the inquorate meeting, and then rely on s 392 to cure to lack of quorum. This is convenient, but members face the uncertainty of whether the inquorate meeting would be subsequently challenged.</a:t>
            </a:r>
          </a:p>
          <a:p>
            <a:pPr lvl="1"/>
            <a:r>
              <a:rPr lang="en-US" sz="2000" dirty="0"/>
              <a:t>Note that s 392 ostensibly applies to board meetings as well, but s 182 does not.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32235799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470059"/>
            <a:ext cx="11029615" cy="534824"/>
          </a:xfrm>
        </p:spPr>
        <p:txBody>
          <a:bodyPr>
            <a:noAutofit/>
          </a:bodyPr>
          <a:lstStyle/>
          <a:p>
            <a:r>
              <a:rPr lang="en-US" dirty="0"/>
              <a:t>Suppose one has an insufficient quorum to proceed with a meeting (see </a:t>
            </a:r>
            <a:r>
              <a:rPr lang="en-US" i="1" dirty="0"/>
              <a:t>Lim Yew Ming v </a:t>
            </a:r>
            <a:r>
              <a:rPr lang="en-US" i="1" dirty="0" err="1"/>
              <a:t>Aik</a:t>
            </a:r>
            <a:r>
              <a:rPr lang="en-US" i="1" dirty="0"/>
              <a:t> </a:t>
            </a:r>
            <a:r>
              <a:rPr lang="en-US" i="1" dirty="0" err="1"/>
              <a:t>Chuan</a:t>
            </a:r>
            <a:r>
              <a:rPr lang="en-US" i="1" dirty="0"/>
              <a:t> Construction Pte Ltd </a:t>
            </a:r>
            <a:r>
              <a:rPr lang="en-US" dirty="0"/>
              <a:t>[2015] 3 SLR 931).</a:t>
            </a:r>
          </a:p>
          <a:p>
            <a:r>
              <a:rPr lang="en-US" dirty="0"/>
              <a:t>Two options?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
        <p:nvSpPr>
          <p:cNvPr id="27" name="Oval 26">
            <a:extLst>
              <a:ext uri="{FF2B5EF4-FFF2-40B4-BE49-F238E27FC236}">
                <a16:creationId xmlns:a16="http://schemas.microsoft.com/office/drawing/2014/main" id="{DCE1B184-A418-4805-9B6B-CC9F0875A326}"/>
              </a:ext>
            </a:extLst>
          </p:cNvPr>
          <p:cNvSpPr/>
          <p:nvPr/>
        </p:nvSpPr>
        <p:spPr>
          <a:xfrm>
            <a:off x="6152365" y="3604624"/>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7D3D0CFF-704F-4057-9F8A-92E1343E9F7F}"/>
              </a:ext>
            </a:extLst>
          </p:cNvPr>
          <p:cNvSpPr/>
          <p:nvPr/>
        </p:nvSpPr>
        <p:spPr>
          <a:xfrm>
            <a:off x="3085315" y="3604624"/>
            <a:ext cx="2451100" cy="1727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Straight Arrow Connector 28">
            <a:extLst>
              <a:ext uri="{FF2B5EF4-FFF2-40B4-BE49-F238E27FC236}">
                <a16:creationId xmlns:a16="http://schemas.microsoft.com/office/drawing/2014/main" id="{71694902-6CD7-45E6-9918-A3FD4C4A7227}"/>
              </a:ext>
            </a:extLst>
          </p:cNvPr>
          <p:cNvCxnSpPr>
            <a:cxnSpLocks/>
          </p:cNvCxnSpPr>
          <p:nvPr/>
        </p:nvCxnSpPr>
        <p:spPr>
          <a:xfrm>
            <a:off x="2422797" y="4900025"/>
            <a:ext cx="67987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1B45D96-9FB8-4D68-AC13-C31E93654E3F}"/>
              </a:ext>
            </a:extLst>
          </p:cNvPr>
          <p:cNvCxnSpPr/>
          <p:nvPr/>
        </p:nvCxnSpPr>
        <p:spPr>
          <a:xfrm>
            <a:off x="4310865" y="4853458"/>
            <a:ext cx="0" cy="84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A656B9F-04EE-4093-A1CB-7979FCDE82ED}"/>
              </a:ext>
            </a:extLst>
          </p:cNvPr>
          <p:cNvCxnSpPr/>
          <p:nvPr/>
        </p:nvCxnSpPr>
        <p:spPr>
          <a:xfrm>
            <a:off x="7375799" y="4853458"/>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0411CC9B-3556-46A4-97F5-5DAFA6574729}"/>
              </a:ext>
            </a:extLst>
          </p:cNvPr>
          <p:cNvSpPr txBox="1"/>
          <p:nvPr/>
        </p:nvSpPr>
        <p:spPr>
          <a:xfrm>
            <a:off x="3507692" y="3974785"/>
            <a:ext cx="1906425" cy="830997"/>
          </a:xfrm>
          <a:prstGeom prst="rect">
            <a:avLst/>
          </a:prstGeom>
          <a:noFill/>
        </p:spPr>
        <p:txBody>
          <a:bodyPr wrap="square" rtlCol="0">
            <a:spAutoFit/>
          </a:bodyPr>
          <a:lstStyle/>
          <a:p>
            <a:r>
              <a:rPr lang="en-US" sz="1200" dirty="0"/>
              <a:t>1. Seek Court intervention under s182, seeking permission for meeting to go ahead.</a:t>
            </a:r>
          </a:p>
        </p:txBody>
      </p:sp>
      <p:sp>
        <p:nvSpPr>
          <p:cNvPr id="40" name="TextBox 39">
            <a:extLst>
              <a:ext uri="{FF2B5EF4-FFF2-40B4-BE49-F238E27FC236}">
                <a16:creationId xmlns:a16="http://schemas.microsoft.com/office/drawing/2014/main" id="{74956154-1DC2-466E-B4D9-E7E60A34773B}"/>
              </a:ext>
            </a:extLst>
          </p:cNvPr>
          <p:cNvSpPr txBox="1"/>
          <p:nvPr/>
        </p:nvSpPr>
        <p:spPr>
          <a:xfrm>
            <a:off x="4160823" y="4904260"/>
            <a:ext cx="300082" cy="369332"/>
          </a:xfrm>
          <a:prstGeom prst="rect">
            <a:avLst/>
          </a:prstGeom>
          <a:noFill/>
        </p:spPr>
        <p:txBody>
          <a:bodyPr wrap="none" rtlCol="0">
            <a:spAutoFit/>
          </a:bodyPr>
          <a:lstStyle/>
          <a:p>
            <a:r>
              <a:rPr lang="en-US" dirty="0"/>
              <a:t>0</a:t>
            </a:r>
          </a:p>
        </p:txBody>
      </p:sp>
      <p:sp>
        <p:nvSpPr>
          <p:cNvPr id="41" name="TextBox 40">
            <a:extLst>
              <a:ext uri="{FF2B5EF4-FFF2-40B4-BE49-F238E27FC236}">
                <a16:creationId xmlns:a16="http://schemas.microsoft.com/office/drawing/2014/main" id="{FD2D0801-7D52-4E0C-AF43-6EEFD5F11327}"/>
              </a:ext>
            </a:extLst>
          </p:cNvPr>
          <p:cNvSpPr txBox="1"/>
          <p:nvPr/>
        </p:nvSpPr>
        <p:spPr>
          <a:xfrm>
            <a:off x="7225756" y="4904260"/>
            <a:ext cx="300082" cy="369332"/>
          </a:xfrm>
          <a:prstGeom prst="rect">
            <a:avLst/>
          </a:prstGeom>
          <a:noFill/>
        </p:spPr>
        <p:txBody>
          <a:bodyPr wrap="none" rtlCol="0">
            <a:spAutoFit/>
          </a:bodyPr>
          <a:lstStyle/>
          <a:p>
            <a:r>
              <a:rPr lang="en-US" dirty="0"/>
              <a:t>1</a:t>
            </a:r>
          </a:p>
        </p:txBody>
      </p:sp>
      <p:cxnSp>
        <p:nvCxnSpPr>
          <p:cNvPr id="42" name="Straight Connector 41">
            <a:extLst>
              <a:ext uri="{FF2B5EF4-FFF2-40B4-BE49-F238E27FC236}">
                <a16:creationId xmlns:a16="http://schemas.microsoft.com/office/drawing/2014/main" id="{C1DDFBFC-1DB1-4578-ABD1-A11246ECCC51}"/>
              </a:ext>
            </a:extLst>
          </p:cNvPr>
          <p:cNvCxnSpPr/>
          <p:nvPr/>
        </p:nvCxnSpPr>
        <p:spPr>
          <a:xfrm>
            <a:off x="2422797" y="4861926"/>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C276FC22-D62D-46AC-B88F-4953277B9B71}"/>
              </a:ext>
            </a:extLst>
          </p:cNvPr>
          <p:cNvSpPr txBox="1"/>
          <p:nvPr/>
        </p:nvSpPr>
        <p:spPr>
          <a:xfrm>
            <a:off x="5426921" y="4893808"/>
            <a:ext cx="926857" cy="369332"/>
          </a:xfrm>
          <a:prstGeom prst="rect">
            <a:avLst/>
          </a:prstGeom>
          <a:noFill/>
        </p:spPr>
        <p:txBody>
          <a:bodyPr wrap="none" rtlCol="0">
            <a:spAutoFit/>
          </a:bodyPr>
          <a:lstStyle/>
          <a:p>
            <a:r>
              <a:rPr lang="en-US" dirty="0"/>
              <a:t>Meeting</a:t>
            </a:r>
          </a:p>
        </p:txBody>
      </p:sp>
      <p:cxnSp>
        <p:nvCxnSpPr>
          <p:cNvPr id="46" name="Straight Connector 45">
            <a:extLst>
              <a:ext uri="{FF2B5EF4-FFF2-40B4-BE49-F238E27FC236}">
                <a16:creationId xmlns:a16="http://schemas.microsoft.com/office/drawing/2014/main" id="{7C8B0848-5054-4FEA-865C-C0E5426F6F5D}"/>
              </a:ext>
            </a:extLst>
          </p:cNvPr>
          <p:cNvCxnSpPr>
            <a:cxnSpLocks/>
          </p:cNvCxnSpPr>
          <p:nvPr/>
        </p:nvCxnSpPr>
        <p:spPr>
          <a:xfrm>
            <a:off x="5872028" y="4843490"/>
            <a:ext cx="0" cy="84667"/>
          </a:xfrm>
          <a:prstGeom prst="line">
            <a:avLst/>
          </a:prstGeom>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7301BD76-F260-48C7-A2DE-15CF677A21E3}"/>
              </a:ext>
            </a:extLst>
          </p:cNvPr>
          <p:cNvSpPr txBox="1"/>
          <p:nvPr/>
        </p:nvSpPr>
        <p:spPr>
          <a:xfrm>
            <a:off x="6487979" y="3883690"/>
            <a:ext cx="1906425" cy="1015663"/>
          </a:xfrm>
          <a:prstGeom prst="rect">
            <a:avLst/>
          </a:prstGeom>
          <a:noFill/>
        </p:spPr>
        <p:txBody>
          <a:bodyPr wrap="square" rtlCol="0">
            <a:spAutoFit/>
          </a:bodyPr>
          <a:lstStyle/>
          <a:p>
            <a:r>
              <a:rPr lang="en-US" sz="1200" dirty="0"/>
              <a:t>2. Rely on s 392(2) to “cure” the lack of quorum, on the basis that the irregularity did not cause substantial injustice. </a:t>
            </a:r>
          </a:p>
        </p:txBody>
      </p:sp>
      <p:sp>
        <p:nvSpPr>
          <p:cNvPr id="51" name="TextBox 50">
            <a:extLst>
              <a:ext uri="{FF2B5EF4-FFF2-40B4-BE49-F238E27FC236}">
                <a16:creationId xmlns:a16="http://schemas.microsoft.com/office/drawing/2014/main" id="{76D740E8-B03E-4AF4-9A98-BD77C20D945E}"/>
              </a:ext>
            </a:extLst>
          </p:cNvPr>
          <p:cNvSpPr txBox="1"/>
          <p:nvPr/>
        </p:nvSpPr>
        <p:spPr>
          <a:xfrm>
            <a:off x="9341067" y="4677260"/>
            <a:ext cx="601447" cy="369332"/>
          </a:xfrm>
          <a:prstGeom prst="rect">
            <a:avLst/>
          </a:prstGeom>
          <a:noFill/>
        </p:spPr>
        <p:txBody>
          <a:bodyPr wrap="none" rtlCol="0">
            <a:spAutoFit/>
          </a:bodyPr>
          <a:lstStyle/>
          <a:p>
            <a:r>
              <a:rPr lang="en-US" dirty="0"/>
              <a:t>time</a:t>
            </a:r>
          </a:p>
        </p:txBody>
      </p:sp>
    </p:spTree>
    <p:extLst>
      <p:ext uri="{BB962C8B-B14F-4D97-AF65-F5344CB8AC3E}">
        <p14:creationId xmlns:p14="http://schemas.microsoft.com/office/powerpoint/2010/main" val="38247130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de-DE" sz="2000" b="1" i="1" dirty="0"/>
              <a:t>Chang Benety v Tang Kin Fei </a:t>
            </a:r>
            <a:r>
              <a:rPr lang="de-DE" sz="2000" b="1" dirty="0"/>
              <a:t>[2012] 1 SLR 274</a:t>
            </a:r>
            <a:r>
              <a:rPr lang="nl-NL" sz="2000" b="1" dirty="0"/>
              <a:t> </a:t>
            </a:r>
          </a:p>
          <a:p>
            <a:r>
              <a:rPr lang="en-US" sz="2000" b="1" dirty="0"/>
              <a:t>Facts: </a:t>
            </a:r>
            <a:r>
              <a:rPr lang="en-US" sz="2000" dirty="0"/>
              <a:t>SCM and PPLH were shareholders of a company. SCM had 85% of the company’s shares and 6 nominee directors on the BoD. PPLH had 15% of company’s shares and 3 nominee directors on BoD. The shareholder's agreement and </a:t>
            </a:r>
            <a:r>
              <a:rPr lang="en-US" sz="2000" b="1" i="1" dirty="0"/>
              <a:t>constitution provided that at least 1 nominee director from SCM and PPLH needed to be present at a BoD meeting to pass resolutions</a:t>
            </a:r>
            <a:r>
              <a:rPr lang="en-US" sz="2000" dirty="0"/>
              <a:t>. Subsequently, SCM alleged that 2 of PPLH's nominee directors had breached duties, and SCM's nominee directors convened a BoD meeting to appoint a law firm to advise the company. The PPLH nominee directors did not appear at BoD meeting (i.e. no valid quorum), and the SCM nominee directors proceeded to appoint WongPartnership. PPLH alleged that the lack of quorum was a substantive irregularity not curable by s 392, and alternatively, that the lack of quorum was a procedural irregularity that caused PPLH substantive injustice (note the distinction between the two).</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5556948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de-DE" sz="2000" b="1" i="1" dirty="0"/>
              <a:t>Chang Benety v Tang Kin Fei </a:t>
            </a:r>
            <a:r>
              <a:rPr lang="de-DE" sz="2000" b="1" dirty="0"/>
              <a:t>[2012] 1 SLR 274</a:t>
            </a:r>
            <a:r>
              <a:rPr lang="nl-NL" sz="2000" b="1" dirty="0"/>
              <a:t> </a:t>
            </a:r>
          </a:p>
          <a:p>
            <a:r>
              <a:rPr lang="en-US" sz="2000" b="1" dirty="0"/>
              <a:t>Held: </a:t>
            </a:r>
            <a:r>
              <a:rPr lang="en-US" sz="2000" dirty="0"/>
              <a:t>SGCA held that the lack of a quorum was a </a:t>
            </a:r>
            <a:r>
              <a:rPr lang="en-US" sz="2000" i="1" dirty="0"/>
              <a:t>procedural irregularity </a:t>
            </a:r>
            <a:r>
              <a:rPr lang="en-US" sz="2000" dirty="0"/>
              <a:t>that caused PPLM substantial injustice.</a:t>
            </a:r>
          </a:p>
          <a:p>
            <a:r>
              <a:rPr lang="en-US" sz="2000" dirty="0"/>
              <a:t>At [42]: “The irregularity in </a:t>
            </a:r>
            <a:r>
              <a:rPr lang="en-US" sz="2000" i="1" dirty="0"/>
              <a:t>Thio Keng Poon </a:t>
            </a:r>
            <a:r>
              <a:rPr lang="en-US" sz="2000" dirty="0"/>
              <a:t>must be viewed in the context of an irregularity regarding an attempt to remove a director. This court stated that the failure to serve a notice to resign upon that director, as required by the company’s articles of association, </a:t>
            </a:r>
            <a:r>
              <a:rPr lang="en-US" sz="2000" b="1" i="1" dirty="0"/>
              <a:t>was certainly not of the same genre as the irregularities listed in s 392(1). In contrast, in relation to a lack of quorum per se, the Singapore courts have largely, in view of s 392(1)(a) (reproduced above at [28] and [33])), regarded this as a procedural irregularity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30164420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de-DE" sz="1900" b="1" i="1" dirty="0"/>
              <a:t>Chang Benety v Tang Kin Fei </a:t>
            </a:r>
            <a:r>
              <a:rPr lang="de-DE" sz="1900" b="1" dirty="0"/>
              <a:t>[2012] 1 SLR 274</a:t>
            </a:r>
            <a:r>
              <a:rPr lang="nl-NL" sz="1900" b="1" dirty="0"/>
              <a:t> </a:t>
            </a:r>
          </a:p>
          <a:p>
            <a:r>
              <a:rPr lang="en-US" sz="1900" b="1" dirty="0"/>
              <a:t>Held: </a:t>
            </a:r>
            <a:r>
              <a:rPr lang="en-US" sz="1900" dirty="0"/>
              <a:t>At [48]: “It bears noting that the quorum requirement in the present case </a:t>
            </a:r>
            <a:r>
              <a:rPr lang="en-US" sz="1900" b="1" i="1" dirty="0"/>
              <a:t>was not merely an ordinary one specifying a minimum number as such but also one which related, in fact, to the issue of representation on the board of directors. </a:t>
            </a:r>
            <a:r>
              <a:rPr lang="en-US" sz="1900" dirty="0"/>
              <a:t>This requirement was to ensure that parties would have their interests represented at board meetings and could thus prevent the Company from making any decision which would prejudice them. </a:t>
            </a:r>
            <a:r>
              <a:rPr lang="en-US" sz="1900" i="1" dirty="0"/>
              <a:t>The importance of this requirement is evident as it was not only provided for in the articles of association but enshrined in the Shareholders’ Agreement as well. </a:t>
            </a:r>
            <a:r>
              <a:rPr lang="en-US" sz="1900" dirty="0"/>
              <a:t>In our view, </a:t>
            </a:r>
            <a:r>
              <a:rPr lang="en-US" sz="1900" b="1" i="1" dirty="0"/>
              <a:t>where such a quorum requirement is breached, there will prima facie be substantial injustice to the side which exercised its deadlock rights.</a:t>
            </a:r>
            <a:r>
              <a:rPr lang="en-US" sz="1900" dirty="0"/>
              <a:t> ”</a:t>
            </a:r>
            <a:endParaRPr lang="en-US" sz="1900" b="1" dirty="0"/>
          </a:p>
          <a:p>
            <a:r>
              <a:rPr lang="en-US" sz="1900" dirty="0"/>
              <a:t>At [53]: “In the final analysis, after conducting “a holistic weighing and balancing of the various interests of all the relevant parties” (see also above at [46]), we found that validating the resolutions would cause substantial injustice which cannot be remedied by an order of court. </a:t>
            </a:r>
            <a:r>
              <a:rPr lang="en-US" sz="1900" b="1" i="1" dirty="0"/>
              <a:t>As was the case in Thio Keng Poon, there was a link in the present case between the procedural irregularities and the substantial injustice suffered by the Appellants.</a:t>
            </a:r>
            <a:r>
              <a:rPr lang="en-US" sz="1900" dirty="0"/>
              <a:t> The result might have been different if the Respondents had not proceeded with the inquorate board meetings.”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32032106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900" b="1" i="1" dirty="0"/>
              <a:t>Lim Yew Ming v Aik Chuan Construction Pte Ltd </a:t>
            </a:r>
            <a:r>
              <a:rPr lang="en-US" sz="1900" b="1" dirty="0"/>
              <a:t>[2015] 3 SLR 931</a:t>
            </a:r>
          </a:p>
          <a:p>
            <a:r>
              <a:rPr lang="en-US" sz="1900" b="1" dirty="0"/>
              <a:t>Facts: </a:t>
            </a:r>
            <a:r>
              <a:rPr lang="en-US" sz="1900" dirty="0"/>
              <a:t>The plaintiff held 51.5% of shares in the company, and wanted to convene a EGM to remove 2nd and 5th defendants as directors. In opposition, the 2nd to 7th defendants collectively held 48.5% of shares, and had refused to attend two previous EGMs that the plaintiff had attempted to convene, with the consequence that no quorum could be obtained. Pursuant to s 182 of the CA, the plaintiff applied to the court to obtain a meeting.</a:t>
            </a:r>
          </a:p>
          <a:p>
            <a:r>
              <a:rPr lang="en-US" sz="1900" b="1" dirty="0"/>
              <a:t>Held: </a:t>
            </a:r>
            <a:r>
              <a:rPr lang="en-US" sz="1900" dirty="0"/>
              <a:t>The application under s 182 was permitted.</a:t>
            </a:r>
          </a:p>
          <a:p>
            <a:r>
              <a:rPr lang="en-US" sz="1900" dirty="0"/>
              <a:t>The assessment of “impracticality” and whether the court should exercise its discretion ought to be examined holistically in one stage (c.f. </a:t>
            </a:r>
            <a:r>
              <a:rPr lang="en-US" sz="1800" i="1" dirty="0"/>
              <a:t>Naseer Ahmad Akhtar</a:t>
            </a:r>
            <a:r>
              <a:rPr lang="en-US" sz="1800" dirty="0"/>
              <a:t>)</a:t>
            </a:r>
            <a:r>
              <a:rPr lang="en-US" sz="1900" dirty="0"/>
              <a:t>.</a:t>
            </a:r>
          </a:p>
          <a:p>
            <a:r>
              <a:rPr lang="en-US" sz="1900" dirty="0"/>
              <a:t>The term “impracticality” under s 182 included the inability to call a meeting due to the lack of a quorum. </a:t>
            </a:r>
          </a:p>
          <a:p>
            <a:r>
              <a:rPr lang="en-US" sz="1900" dirty="0"/>
              <a:t>Thus, there were good reasons for the court to exercise its discretion to allow the meeting to take place, as to do so otherwise would frustrate the mechanism of decision-making within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19417734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Lim Yew Ming v Aik Chuan Construction Pte Ltd </a:t>
            </a:r>
            <a:r>
              <a:rPr lang="en-US" sz="2000" b="1" dirty="0"/>
              <a:t>[2015] 3 SLR 931</a:t>
            </a:r>
          </a:p>
          <a:p>
            <a:r>
              <a:rPr lang="en-US" sz="2000" b="1" dirty="0"/>
              <a:t>Held: </a:t>
            </a:r>
            <a:r>
              <a:rPr lang="en-US" sz="2000" dirty="0"/>
              <a:t>At [45]: “The distinction between the two requirements under s 182 and 392 is there because of the different perspectives involved. </a:t>
            </a:r>
            <a:r>
              <a:rPr lang="en-US" sz="2000" b="1" i="1" dirty="0"/>
              <a:t>Section 392 operates post hoc. Where an irregularity arises such as a decision taken at an inquorate meeting, the question that is examined is whether a substantial injustice has arisen, because of the conduct of the party proceeding in breach. In contrast, when the court’s intervention is sought under s 182, the issue is whether the meeting should be permitted to go ahead, and the prescribed criteria under that section is impracticability. No decision has yet been made; the only question is the holding of the meeting.</a:t>
            </a:r>
            <a:r>
              <a:rPr lang="en-US" sz="2000" dirty="0"/>
              <a:t> The decision may yet be influenced by those choosing to attend. They are given that opportunity, slim though it may be at times, and it is for them to decide what to make of it.”.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42076913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Lim Yew Ming v Aik Chuan Construction Pte Ltd </a:t>
            </a:r>
            <a:r>
              <a:rPr lang="en-US" b="1" dirty="0"/>
              <a:t>[2015] 3 SLR 931</a:t>
            </a:r>
          </a:p>
          <a:p>
            <a:r>
              <a:rPr lang="en-US" b="1" dirty="0"/>
              <a:t>Held: </a:t>
            </a:r>
            <a:r>
              <a:rPr lang="en-US" dirty="0"/>
              <a:t>At [23]: “In the present case, the Defendants advocated that even where an impracticability exists, the court must find good reasons for the exercise of its discretion. </a:t>
            </a:r>
            <a:r>
              <a:rPr lang="en-US" i="1" dirty="0"/>
              <a:t>This was essentially a two-stage approach. </a:t>
            </a:r>
            <a:r>
              <a:rPr lang="en-US" dirty="0"/>
              <a:t>The different approaches should not lead to different results. Nonetheless, the holistic assessment has the benefit of not slicing up the analysis: matters going to impracticability and the exercise of discretion will overlap considerably. This can be seen in the Defendants’ list of matters establishing good reasons for the exercise of the court’s discretion: deadlock affecting day-to-day management; inability of the company to comply with statutory requirements; and the death of all corporators. </a:t>
            </a:r>
            <a:r>
              <a:rPr lang="en-US" b="1" i="1" dirty="0"/>
              <a:t>There is therefore little to be gained by separating out impracticability and the existence of a good reason. A holistic assessment entails an assessment of whether there is indeed impracticability and whether such impracticability is of a sufficient degree as to call for the intervention of the court</a:t>
            </a:r>
            <a:r>
              <a:rPr lang="en-US" dirty="0"/>
              <a:t>.”</a:t>
            </a:r>
          </a:p>
          <a:p>
            <a:r>
              <a:rPr lang="en-US" i="1" dirty="0"/>
              <a:t>C.f. Naseer Ahmad Akhtar v Suresh Agarwal </a:t>
            </a:r>
            <a:r>
              <a:rPr lang="en-US" dirty="0"/>
              <a:t>[2015] 5 SLR 1032 where the court opined that an application for relief under s 182 ought to be analyzed pursuant to a “two-staged” test as opposed to a “one-staged” test that encompassed a holistic assessment of the factual matrix.</a:t>
            </a:r>
          </a:p>
          <a:p>
            <a:r>
              <a:rPr lang="en-US" dirty="0"/>
              <a:t>In my view, the doctrinal distinction between the two is not too important.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34777220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900" b="1" i="1" dirty="0"/>
              <a:t>Lim Yew Ming v Aik Chuan Construction Pte Ltd </a:t>
            </a:r>
            <a:r>
              <a:rPr lang="en-US" sz="1900" b="1" dirty="0"/>
              <a:t>[2015] 3 SLR 931</a:t>
            </a:r>
          </a:p>
          <a:p>
            <a:r>
              <a:rPr lang="en-US" sz="1900" b="1" dirty="0"/>
              <a:t>Held: </a:t>
            </a:r>
            <a:r>
              <a:rPr lang="en-US" sz="1900" dirty="0"/>
              <a:t>At [51]: “As a matter of principle, impracticability is made out in the present case </a:t>
            </a:r>
            <a:r>
              <a:rPr lang="en-US" sz="1900" b="1" i="1" dirty="0"/>
              <a:t>as the refusal of members to attend meetings perverts the point of membership and the meeting process</a:t>
            </a:r>
            <a:r>
              <a:rPr lang="en-US" sz="1900" dirty="0"/>
              <a:t>. As has been emphasised in the English cases discussed above, </a:t>
            </a:r>
            <a:r>
              <a:rPr lang="en-US" sz="1900" b="1" i="1" dirty="0"/>
              <a:t>a minority shareholder or member cannot use the quorum provision as a de facto veto mechanism, allowing him to obstruct the desires of the majority shareholder. </a:t>
            </a:r>
            <a:r>
              <a:rPr lang="en-US" sz="1900" dirty="0"/>
              <a:t>A meeting is a mechanism to allow decisions to be made. Proposals are meant to be put, debated and voted upon. The quorum is to ensure only that there is at least a minimal opportunity to debate and convince. It is part of the structure of a proper meeting. </a:t>
            </a:r>
            <a:r>
              <a:rPr lang="en-US" sz="1900" b="1" i="1" dirty="0"/>
              <a:t>On the other hand, allowing the minority to cause the meeting to fail by staying away gives them a de facto veto, allowing them to scupper the mechanism of decision-making. The proposal is not defeated through persuasion and tallying of those empowered to decide, as it should be; instead, it is defeated by the minority by their refusal to allow the matter to go to a vote at all</a:t>
            </a:r>
            <a:r>
              <a:rPr lang="en-US" sz="1900" dirty="0"/>
              <a:t>. </a:t>
            </a:r>
            <a:r>
              <a:rPr lang="en-US" sz="1900" b="1" i="1" dirty="0"/>
              <a:t>Veto by lack of quorum is nothing more than the imposition of the will of the minority on the majority. </a:t>
            </a:r>
            <a:r>
              <a:rPr lang="en-US" sz="1900" dirty="0"/>
              <a:t>In my view, such impracticability justifies the court exercising its powers under s 182 of the CA.”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1021118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mechanisms of organ decision-making</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As mentioned, meetings provide a platform </a:t>
            </a:r>
            <a:r>
              <a:rPr lang="en-US" sz="2000" i="1" dirty="0"/>
              <a:t>prior</a:t>
            </a:r>
            <a:r>
              <a:rPr lang="en-US" sz="2000" dirty="0"/>
              <a:t> to voting/decision-making for </a:t>
            </a:r>
            <a:r>
              <a:rPr lang="en-US" sz="2000" i="1" dirty="0"/>
              <a:t>discussion and debate </a:t>
            </a:r>
            <a:r>
              <a:rPr lang="en-US" sz="2000" dirty="0"/>
              <a:t>amongst shareholders on matters which affect the company.</a:t>
            </a:r>
          </a:p>
          <a:p>
            <a:r>
              <a:rPr lang="en-US" sz="2000" dirty="0"/>
              <a:t>They also provide the opportunity for shareholders to </a:t>
            </a:r>
            <a:r>
              <a:rPr lang="en-US" sz="2000" i="1" dirty="0"/>
              <a:t>query the directors </a:t>
            </a:r>
            <a:r>
              <a:rPr lang="en-US" sz="2000" dirty="0"/>
              <a:t>about the company’s affairs and financial well-being.</a:t>
            </a:r>
          </a:p>
          <a:p>
            <a:r>
              <a:rPr lang="en-US" sz="2000" dirty="0"/>
              <a:t>However, meetings are also associated with costly formalities: </a:t>
            </a:r>
          </a:p>
          <a:p>
            <a:pPr lvl="1"/>
            <a:r>
              <a:rPr lang="en-US" sz="1800" dirty="0"/>
              <a:t>E.g. one might need to rent a venue to provide an appropriate forum, time + effort (information costs) associated with understanding the agenda items on the meeting, coordinating members to turn up and vote, etc. Furthermore, in the context of corporate governance, it is well established that shareholders suffer from free-riding problems.</a:t>
            </a:r>
          </a:p>
          <a:p>
            <a:pPr lvl="1"/>
            <a:r>
              <a:rPr lang="en-US" sz="1800" dirty="0"/>
              <a:t>As such, the Companies Act permits private companies to dispense with the holding of meetings and to make decisions through the passing of written resolutions instead (s 184A CA). </a:t>
            </a:r>
          </a:p>
          <a:p>
            <a:pPr lvl="1"/>
            <a:r>
              <a:rPr lang="en-US" sz="1800" dirty="0"/>
              <a:t>Informal decision-making without a meeting may even be valid provided that certain conditions that satisfied (by virtue of common law – </a:t>
            </a:r>
            <a:r>
              <a:rPr lang="en-US" sz="1800" i="1" dirty="0"/>
              <a:t>Re Duomatic Ltd </a:t>
            </a:r>
            <a:r>
              <a:rPr lang="en-US" sz="1800" dirty="0"/>
              <a:t>[1969] 2 Ch 365).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41714174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Procedural irregularities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Lim Yew Ming v Aik Chuan Construction Pte Ltd </a:t>
            </a:r>
            <a:r>
              <a:rPr lang="en-US" sz="2000" b="1" dirty="0"/>
              <a:t>[2015] 3 SLR 931</a:t>
            </a:r>
          </a:p>
          <a:p>
            <a:r>
              <a:rPr lang="en-US" sz="2000" b="1" dirty="0"/>
              <a:t>Held: </a:t>
            </a:r>
            <a:r>
              <a:rPr lang="en-US" sz="2000" dirty="0"/>
              <a:t>At [52]: “It </a:t>
            </a:r>
            <a:r>
              <a:rPr lang="en-US" sz="2000" b="1" i="1" dirty="0"/>
              <a:t>may be otherwise, if the minority could point to some basis that it would be inequitable or cause a substantial injustice, such as a shareholders’ agreement requiring specific representation at a meeting,</a:t>
            </a:r>
            <a:r>
              <a:rPr lang="en-US" sz="2000" dirty="0"/>
              <a:t> or even enshrining a general position that decisions are to be made on a cooperative or consensual basis among the members or shareholders.”</a:t>
            </a:r>
          </a:p>
          <a:p>
            <a:r>
              <a:rPr lang="en-US" sz="2000" dirty="0"/>
              <a:t>See also Dan W Puchniak and Tan Cheng Han, ‘Company Law’ (2015) 16 SAL Ann Rev 225:</a:t>
            </a:r>
          </a:p>
          <a:p>
            <a:pPr lvl="1"/>
            <a:r>
              <a:rPr lang="en-US" sz="1800" dirty="0"/>
              <a:t>“where the quorum requirement was intended to give a shareholder a right to block corporate action, the </a:t>
            </a:r>
            <a:r>
              <a:rPr lang="en-US" sz="1800" i="1" dirty="0"/>
              <a:t>prima facie </a:t>
            </a:r>
            <a:r>
              <a:rPr lang="en-US" sz="1800" dirty="0"/>
              <a:t>position (in </a:t>
            </a:r>
            <a:r>
              <a:rPr lang="en-US" sz="1800" i="1" dirty="0"/>
              <a:t>Lim Yew Ming</a:t>
            </a:r>
            <a:r>
              <a:rPr lang="en-US" sz="1800" dirty="0"/>
              <a:t>) is inapplicable and the court should either not allow the meeting to be held or invalidate the proceeding that took place without a valid quorum…”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11897170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61</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5" y="2180499"/>
            <a:ext cx="11321908" cy="1174951"/>
          </a:xfrm>
        </p:spPr>
        <p:txBody>
          <a:bodyPr>
            <a:noAutofit/>
          </a:bodyPr>
          <a:lstStyle/>
          <a:p>
            <a:r>
              <a:rPr lang="en-US" sz="2000" dirty="0"/>
              <a:t>Shareholder meetings are largely governed by the Companies Act and the company’s constitution. </a:t>
            </a:r>
          </a:p>
          <a:p>
            <a:r>
              <a:rPr lang="en-US" sz="2000" dirty="0"/>
              <a:t>In contrast, meetings of the board of directors are generally not regulated by the Companies Act, and are largely governed by the company’s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graphicFrame>
        <p:nvGraphicFramePr>
          <p:cNvPr id="5" name="Diagram 4">
            <a:extLst>
              <a:ext uri="{FF2B5EF4-FFF2-40B4-BE49-F238E27FC236}">
                <a16:creationId xmlns:a16="http://schemas.microsoft.com/office/drawing/2014/main" id="{54C62674-E071-4A22-B365-ED3A2EFAFC14}"/>
              </a:ext>
            </a:extLst>
          </p:cNvPr>
          <p:cNvGraphicFramePr/>
          <p:nvPr>
            <p:extLst>
              <p:ext uri="{D42A27DB-BD31-4B8C-83A1-F6EECF244321}">
                <p14:modId xmlns:p14="http://schemas.microsoft.com/office/powerpoint/2010/main" val="892677457"/>
              </p:ext>
            </p:extLst>
          </p:nvPr>
        </p:nvGraphicFramePr>
        <p:xfrm>
          <a:off x="3643582" y="2180499"/>
          <a:ext cx="4673483" cy="5323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8A02D93F-CB00-4273-BCC1-1B330E5DD3BF}"/>
              </a:ext>
            </a:extLst>
          </p:cNvPr>
          <p:cNvSpPr txBox="1"/>
          <p:nvPr/>
        </p:nvSpPr>
        <p:spPr>
          <a:xfrm>
            <a:off x="2610855" y="6155844"/>
            <a:ext cx="3369468" cy="369332"/>
          </a:xfrm>
          <a:prstGeom prst="rect">
            <a:avLst/>
          </a:prstGeom>
          <a:noFill/>
        </p:spPr>
        <p:txBody>
          <a:bodyPr wrap="square" rtlCol="0">
            <a:spAutoFit/>
          </a:bodyPr>
          <a:lstStyle/>
          <a:p>
            <a:r>
              <a:rPr lang="en-US" dirty="0"/>
              <a:t>Governed by CA + Constitution</a:t>
            </a:r>
            <a:endParaRPr lang="en-SG" dirty="0"/>
          </a:p>
        </p:txBody>
      </p:sp>
      <p:sp>
        <p:nvSpPr>
          <p:cNvPr id="7" name="TextBox 6">
            <a:extLst>
              <a:ext uri="{FF2B5EF4-FFF2-40B4-BE49-F238E27FC236}">
                <a16:creationId xmlns:a16="http://schemas.microsoft.com/office/drawing/2014/main" id="{503B4476-3624-4D80-A7A2-3CFACAC006BA}"/>
              </a:ext>
            </a:extLst>
          </p:cNvPr>
          <p:cNvSpPr txBox="1"/>
          <p:nvPr/>
        </p:nvSpPr>
        <p:spPr>
          <a:xfrm>
            <a:off x="6211679" y="6155844"/>
            <a:ext cx="3817685" cy="369332"/>
          </a:xfrm>
          <a:prstGeom prst="rect">
            <a:avLst/>
          </a:prstGeom>
          <a:noFill/>
        </p:spPr>
        <p:txBody>
          <a:bodyPr wrap="square" rtlCol="0">
            <a:spAutoFit/>
          </a:bodyPr>
          <a:lstStyle/>
          <a:p>
            <a:r>
              <a:rPr lang="en-US" dirty="0"/>
              <a:t>(Largely) Governed by Constitution</a:t>
            </a:r>
            <a:endParaRPr lang="en-SG" dirty="0"/>
          </a:p>
        </p:txBody>
      </p:sp>
    </p:spTree>
    <p:extLst>
      <p:ext uri="{BB962C8B-B14F-4D97-AF65-F5344CB8AC3E}">
        <p14:creationId xmlns:p14="http://schemas.microsoft.com/office/powerpoint/2010/main" val="2069956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First, we need to define what a meeting is. The starting position is that a “meeting” is a physical assembly of at least two persons who meet in order to come to a collective decision on a particular matter (</a:t>
            </a:r>
            <a:r>
              <a:rPr lang="en-US" sz="2000" i="1" dirty="0"/>
              <a:t>Sharp v Dawes </a:t>
            </a:r>
            <a:r>
              <a:rPr lang="en-US" sz="2000" dirty="0"/>
              <a:t>(1876) 2 QBD 26).</a:t>
            </a:r>
          </a:p>
          <a:p>
            <a:r>
              <a:rPr lang="en-US" sz="2000" dirty="0"/>
              <a:t>However, the articles may provide for a meeting of a (particular) class of shareholders or that the minimum quorum can be satisfied by a single shareholder in terms of the percentage of share values (as opposed to the number of physical persons present).</a:t>
            </a:r>
          </a:p>
          <a:p>
            <a:r>
              <a:rPr lang="en-US" sz="2000" dirty="0"/>
              <a:t>An illustration of this is provided by the case of </a:t>
            </a:r>
            <a:r>
              <a:rPr lang="en-US" sz="2000" i="1" dirty="0"/>
              <a:t>Isetan (Singapore) Ltd v Wisma Development Pte Ltd </a:t>
            </a:r>
            <a:r>
              <a:rPr lang="en-US" sz="2000" dirty="0"/>
              <a:t>[1993] 1 SLR(R) 26</a:t>
            </a:r>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1273720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organ Decision-Making: Meetings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Isetan (Singapore) Ltd v Wisma Development Pte Ltd </a:t>
            </a:r>
            <a:r>
              <a:rPr lang="en-US" sz="2000" b="1" dirty="0"/>
              <a:t>[1993] 1 SLR(R) 26 </a:t>
            </a:r>
          </a:p>
          <a:p>
            <a:r>
              <a:rPr lang="en-US" sz="2000" b="1" dirty="0"/>
              <a:t>Facts: </a:t>
            </a:r>
            <a:r>
              <a:rPr lang="en-US" sz="2000" dirty="0"/>
              <a:t>The plaintiffs were the subsidiary proprietors of a lot in Wisma Atria and held 25.77% of the shares. The first defendant was the subsidiary proprietor of the remaining lot and held 74.23% of the shares. The former refused to attend the first annual general meeting without certain clarifications on three of the proposed resolutions. Subsequently, the defendant held a meeting on its own without the plaintiffs and passed the resolutions. The plaintiffs commenced suit, seeking a declaration that the meeting was invalid. At first instance, the judge held that a single subsidiary proprietor holding more than 50% of the share values could constitute the required quorum. The plaintiffs appealed.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1761170644"/>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11503</TotalTime>
  <Words>10293</Words>
  <Application>Microsoft Office PowerPoint</Application>
  <PresentationFormat>Widescreen</PresentationFormat>
  <Paragraphs>447</Paragraphs>
  <Slides>61</Slides>
  <Notes>61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61</vt:i4>
      </vt:variant>
    </vt:vector>
  </HeadingPairs>
  <TitlesOfParts>
    <vt:vector size="67" baseType="lpstr">
      <vt:lpstr>Arial</vt:lpstr>
      <vt:lpstr>Calibri</vt:lpstr>
      <vt:lpstr>Cambria Math</vt:lpstr>
      <vt:lpstr>Gill Sans MT</vt:lpstr>
      <vt:lpstr>Wingdings 2</vt:lpstr>
      <vt:lpstr>Dividend</vt:lpstr>
      <vt:lpstr>Company Law (LC2008C) 10. Corporate organs and decision-making II</vt:lpstr>
      <vt:lpstr>Corporate constitution and membership</vt:lpstr>
      <vt:lpstr>Corporate constitution and membership</vt:lpstr>
      <vt:lpstr>The mechanisms of organ decision-making</vt:lpstr>
      <vt:lpstr>The mechanisms of organ decision-making</vt:lpstr>
      <vt:lpstr>The mechanisms of organ decision-making</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Meetings</vt:lpstr>
      <vt:lpstr>organ Decision-Making: written resolutions</vt:lpstr>
      <vt:lpstr>organ Decision-Making: unanimous consent</vt:lpstr>
      <vt:lpstr>organ Decision-Making: unanimous consent</vt:lpstr>
      <vt:lpstr>organ Decision-Making: unanimous consent</vt:lpstr>
      <vt:lpstr>organ Decision-Making: unanimous consent</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Procedural irregularities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879</cp:revision>
  <dcterms:created xsi:type="dcterms:W3CDTF">2020-08-23T16:07:02Z</dcterms:created>
  <dcterms:modified xsi:type="dcterms:W3CDTF">2025-09-14T02:28:56Z</dcterms:modified>
</cp:coreProperties>
</file>