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53"/>
  </p:notesMasterIdLst>
  <p:sldIdLst>
    <p:sldId id="256" r:id="rId2"/>
    <p:sldId id="258" r:id="rId3"/>
    <p:sldId id="813" r:id="rId4"/>
    <p:sldId id="1025" r:id="rId5"/>
    <p:sldId id="1026" r:id="rId6"/>
    <p:sldId id="915" r:id="rId7"/>
    <p:sldId id="987" r:id="rId8"/>
    <p:sldId id="988" r:id="rId9"/>
    <p:sldId id="398" r:id="rId10"/>
    <p:sldId id="989" r:id="rId11"/>
    <p:sldId id="390" r:id="rId12"/>
    <p:sldId id="916" r:id="rId13"/>
    <p:sldId id="990" r:id="rId14"/>
    <p:sldId id="991" r:id="rId15"/>
    <p:sldId id="992" r:id="rId16"/>
    <p:sldId id="1000" r:id="rId17"/>
    <p:sldId id="993" r:id="rId18"/>
    <p:sldId id="994" r:id="rId19"/>
    <p:sldId id="995" r:id="rId20"/>
    <p:sldId id="997" r:id="rId21"/>
    <p:sldId id="998" r:id="rId22"/>
    <p:sldId id="996" r:id="rId23"/>
    <p:sldId id="999" r:id="rId24"/>
    <p:sldId id="432" r:id="rId25"/>
    <p:sldId id="1001" r:id="rId26"/>
    <p:sldId id="1005" r:id="rId27"/>
    <p:sldId id="1004" r:id="rId28"/>
    <p:sldId id="1006" r:id="rId29"/>
    <p:sldId id="1029" r:id="rId30"/>
    <p:sldId id="1030" r:id="rId31"/>
    <p:sldId id="1003" r:id="rId32"/>
    <p:sldId id="1007" r:id="rId33"/>
    <p:sldId id="1008" r:id="rId34"/>
    <p:sldId id="1009" r:id="rId35"/>
    <p:sldId id="1010" r:id="rId36"/>
    <p:sldId id="1011" r:id="rId37"/>
    <p:sldId id="1012" r:id="rId38"/>
    <p:sldId id="1013" r:id="rId39"/>
    <p:sldId id="1014" r:id="rId40"/>
    <p:sldId id="1015" r:id="rId41"/>
    <p:sldId id="1016" r:id="rId42"/>
    <p:sldId id="1017" r:id="rId43"/>
    <p:sldId id="1018" r:id="rId44"/>
    <p:sldId id="1019" r:id="rId45"/>
    <p:sldId id="1020" r:id="rId46"/>
    <p:sldId id="1021" r:id="rId47"/>
    <p:sldId id="1022" r:id="rId48"/>
    <p:sldId id="1023" r:id="rId49"/>
    <p:sldId id="1024" r:id="rId50"/>
    <p:sldId id="1027" r:id="rId51"/>
    <p:sldId id="337"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85551" autoAdjust="0"/>
  </p:normalViewPr>
  <p:slideViewPr>
    <p:cSldViewPr snapToGrid="0">
      <p:cViewPr varScale="1">
        <p:scale>
          <a:sx n="92" d="100"/>
          <a:sy n="92" d="100"/>
        </p:scale>
        <p:origin x="1203"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BACC47-42A1-48A1-A824-B8D79E09C5E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27CD1719-B8C3-4E72-B67D-6FF0F4ED4C67}">
      <dgm:prSet phldrT="[Text]" phldr="0" custT="1"/>
      <dgm:spPr/>
      <dgm:t>
        <a:bodyPr/>
        <a:lstStyle/>
        <a:p>
          <a:r>
            <a:rPr lang="en-US" sz="1800" dirty="0"/>
            <a:t>Shares</a:t>
          </a:r>
        </a:p>
      </dgm:t>
    </dgm:pt>
    <dgm:pt modelId="{0FC50239-3988-4743-A3D3-C9F2CC0C0BE0}" type="parTrans" cxnId="{3DD46931-0210-4D3F-BD85-B306B78C5F14}">
      <dgm:prSet/>
      <dgm:spPr/>
      <dgm:t>
        <a:bodyPr/>
        <a:lstStyle/>
        <a:p>
          <a:endParaRPr lang="en-US"/>
        </a:p>
      </dgm:t>
    </dgm:pt>
    <dgm:pt modelId="{5C4037D2-CA42-4AD5-98CC-08BE9A40BA7C}" type="sibTrans" cxnId="{3DD46931-0210-4D3F-BD85-B306B78C5F14}">
      <dgm:prSet/>
      <dgm:spPr/>
      <dgm:t>
        <a:bodyPr/>
        <a:lstStyle/>
        <a:p>
          <a:endParaRPr lang="en-US"/>
        </a:p>
      </dgm:t>
    </dgm:pt>
    <dgm:pt modelId="{DB989707-FD6B-4EF8-99D9-A38C255ACFB0}">
      <dgm:prSet phldrT="[Text]" phldr="0" custT="1"/>
      <dgm:spPr/>
      <dgm:t>
        <a:bodyPr/>
        <a:lstStyle/>
        <a:p>
          <a:r>
            <a:rPr lang="en-US" sz="1800" dirty="0"/>
            <a:t>Proprietary: Vis-à-vis 3Ps</a:t>
          </a:r>
        </a:p>
      </dgm:t>
    </dgm:pt>
    <dgm:pt modelId="{79342619-E362-4D8F-B4AB-BA94F098C945}" type="parTrans" cxnId="{79E86A8C-C525-4C89-BB76-5D121F8511EE}">
      <dgm:prSet/>
      <dgm:spPr/>
      <dgm:t>
        <a:bodyPr/>
        <a:lstStyle/>
        <a:p>
          <a:endParaRPr lang="en-US"/>
        </a:p>
      </dgm:t>
    </dgm:pt>
    <dgm:pt modelId="{E9B7BC0A-1E61-4E51-8FB5-8A91BFD4D925}" type="sibTrans" cxnId="{79E86A8C-C525-4C89-BB76-5D121F8511EE}">
      <dgm:prSet/>
      <dgm:spPr/>
      <dgm:t>
        <a:bodyPr/>
        <a:lstStyle/>
        <a:p>
          <a:endParaRPr lang="en-US"/>
        </a:p>
      </dgm:t>
    </dgm:pt>
    <dgm:pt modelId="{CB8E3BBF-7260-46C1-A1C2-015D74D76556}">
      <dgm:prSet phldrT="[Text]" phldr="0" custT="1"/>
      <dgm:spPr/>
      <dgm:t>
        <a:bodyPr/>
        <a:lstStyle/>
        <a:p>
          <a:r>
            <a:rPr lang="en-US" sz="1800" dirty="0"/>
            <a:t>Contractual: Vis-à-vis Coy + Members</a:t>
          </a:r>
        </a:p>
      </dgm:t>
    </dgm:pt>
    <dgm:pt modelId="{FDF9CFE6-CEF3-4D35-8ACF-F2BE572BEF50}" type="parTrans" cxnId="{60F298ED-08A4-4EEB-AEA2-EC8ED4FB9F42}">
      <dgm:prSet/>
      <dgm:spPr/>
      <dgm:t>
        <a:bodyPr/>
        <a:lstStyle/>
        <a:p>
          <a:endParaRPr lang="en-US"/>
        </a:p>
      </dgm:t>
    </dgm:pt>
    <dgm:pt modelId="{075F173E-822E-470D-A942-0A6A9E317D73}" type="sibTrans" cxnId="{60F298ED-08A4-4EEB-AEA2-EC8ED4FB9F42}">
      <dgm:prSet/>
      <dgm:spPr/>
      <dgm:t>
        <a:bodyPr/>
        <a:lstStyle/>
        <a:p>
          <a:endParaRPr lang="en-US"/>
        </a:p>
      </dgm:t>
    </dgm:pt>
    <dgm:pt modelId="{7BD001F5-EBCD-44AE-A5E7-454D62547E21}" type="pres">
      <dgm:prSet presAssocID="{6ABACC47-42A1-48A1-A824-B8D79E09C5E6}" presName="hierChild1" presStyleCnt="0">
        <dgm:presLayoutVars>
          <dgm:orgChart val="1"/>
          <dgm:chPref val="1"/>
          <dgm:dir/>
          <dgm:animOne val="branch"/>
          <dgm:animLvl val="lvl"/>
          <dgm:resizeHandles/>
        </dgm:presLayoutVars>
      </dgm:prSet>
      <dgm:spPr/>
    </dgm:pt>
    <dgm:pt modelId="{00CED1DA-B24F-451D-BD76-9121021555DE}" type="pres">
      <dgm:prSet presAssocID="{27CD1719-B8C3-4E72-B67D-6FF0F4ED4C67}" presName="hierRoot1" presStyleCnt="0">
        <dgm:presLayoutVars>
          <dgm:hierBranch val="init"/>
        </dgm:presLayoutVars>
      </dgm:prSet>
      <dgm:spPr/>
    </dgm:pt>
    <dgm:pt modelId="{CC54A147-F431-45FA-8420-57B9F78FABF3}" type="pres">
      <dgm:prSet presAssocID="{27CD1719-B8C3-4E72-B67D-6FF0F4ED4C67}" presName="rootComposite1" presStyleCnt="0"/>
      <dgm:spPr/>
    </dgm:pt>
    <dgm:pt modelId="{7F25601B-FF33-4273-9F97-41EB69FAD30E}" type="pres">
      <dgm:prSet presAssocID="{27CD1719-B8C3-4E72-B67D-6FF0F4ED4C67}" presName="rootText1" presStyleLbl="node0" presStyleIdx="0" presStyleCnt="1">
        <dgm:presLayoutVars>
          <dgm:chPref val="3"/>
        </dgm:presLayoutVars>
      </dgm:prSet>
      <dgm:spPr/>
    </dgm:pt>
    <dgm:pt modelId="{FEA32A0E-97E9-4EEF-9AEC-5D70B115DD9B}" type="pres">
      <dgm:prSet presAssocID="{27CD1719-B8C3-4E72-B67D-6FF0F4ED4C67}" presName="rootConnector1" presStyleLbl="node1" presStyleIdx="0" presStyleCnt="0"/>
      <dgm:spPr/>
    </dgm:pt>
    <dgm:pt modelId="{0752A246-F052-40B6-B7ED-4888A9B60145}" type="pres">
      <dgm:prSet presAssocID="{27CD1719-B8C3-4E72-B67D-6FF0F4ED4C67}" presName="hierChild2" presStyleCnt="0"/>
      <dgm:spPr/>
    </dgm:pt>
    <dgm:pt modelId="{85AC7991-A850-4FCD-BC88-83A68EC174AC}" type="pres">
      <dgm:prSet presAssocID="{79342619-E362-4D8F-B4AB-BA94F098C945}" presName="Name37" presStyleLbl="parChTrans1D2" presStyleIdx="0" presStyleCnt="2"/>
      <dgm:spPr/>
    </dgm:pt>
    <dgm:pt modelId="{97A42675-AA67-4431-820C-A0BC965FDA48}" type="pres">
      <dgm:prSet presAssocID="{DB989707-FD6B-4EF8-99D9-A38C255ACFB0}" presName="hierRoot2" presStyleCnt="0">
        <dgm:presLayoutVars>
          <dgm:hierBranch val="init"/>
        </dgm:presLayoutVars>
      </dgm:prSet>
      <dgm:spPr/>
    </dgm:pt>
    <dgm:pt modelId="{665F600F-1699-44C4-85ED-5B2F274F4718}" type="pres">
      <dgm:prSet presAssocID="{DB989707-FD6B-4EF8-99D9-A38C255ACFB0}" presName="rootComposite" presStyleCnt="0"/>
      <dgm:spPr/>
    </dgm:pt>
    <dgm:pt modelId="{20AE5778-A264-4EB4-9792-408CD493B8E5}" type="pres">
      <dgm:prSet presAssocID="{DB989707-FD6B-4EF8-99D9-A38C255ACFB0}" presName="rootText" presStyleLbl="node2" presStyleIdx="0" presStyleCnt="2">
        <dgm:presLayoutVars>
          <dgm:chPref val="3"/>
        </dgm:presLayoutVars>
      </dgm:prSet>
      <dgm:spPr/>
    </dgm:pt>
    <dgm:pt modelId="{9B8CA655-83FA-486A-A424-5476BB21FADA}" type="pres">
      <dgm:prSet presAssocID="{DB989707-FD6B-4EF8-99D9-A38C255ACFB0}" presName="rootConnector" presStyleLbl="node2" presStyleIdx="0" presStyleCnt="2"/>
      <dgm:spPr/>
    </dgm:pt>
    <dgm:pt modelId="{F8C7F34D-323B-4008-806B-3899BEBEC4B1}" type="pres">
      <dgm:prSet presAssocID="{DB989707-FD6B-4EF8-99D9-A38C255ACFB0}" presName="hierChild4" presStyleCnt="0"/>
      <dgm:spPr/>
    </dgm:pt>
    <dgm:pt modelId="{7BF26D3E-CB78-4523-AA52-E5AC579162F9}" type="pres">
      <dgm:prSet presAssocID="{DB989707-FD6B-4EF8-99D9-A38C255ACFB0}" presName="hierChild5" presStyleCnt="0"/>
      <dgm:spPr/>
    </dgm:pt>
    <dgm:pt modelId="{D3052938-05FE-40D1-8302-6B120E026AD1}" type="pres">
      <dgm:prSet presAssocID="{FDF9CFE6-CEF3-4D35-8ACF-F2BE572BEF50}" presName="Name37" presStyleLbl="parChTrans1D2" presStyleIdx="1" presStyleCnt="2"/>
      <dgm:spPr/>
    </dgm:pt>
    <dgm:pt modelId="{C9631EAB-043D-4703-BF0D-8982097D6C91}" type="pres">
      <dgm:prSet presAssocID="{CB8E3BBF-7260-46C1-A1C2-015D74D76556}" presName="hierRoot2" presStyleCnt="0">
        <dgm:presLayoutVars>
          <dgm:hierBranch val="init"/>
        </dgm:presLayoutVars>
      </dgm:prSet>
      <dgm:spPr/>
    </dgm:pt>
    <dgm:pt modelId="{FF6A1071-BEFF-4D5D-8BA8-A61ADF3431E1}" type="pres">
      <dgm:prSet presAssocID="{CB8E3BBF-7260-46C1-A1C2-015D74D76556}" presName="rootComposite" presStyleCnt="0"/>
      <dgm:spPr/>
    </dgm:pt>
    <dgm:pt modelId="{4744F023-DDB4-4C7D-813F-172E29E0B878}" type="pres">
      <dgm:prSet presAssocID="{CB8E3BBF-7260-46C1-A1C2-015D74D76556}" presName="rootText" presStyleLbl="node2" presStyleIdx="1" presStyleCnt="2">
        <dgm:presLayoutVars>
          <dgm:chPref val="3"/>
        </dgm:presLayoutVars>
      </dgm:prSet>
      <dgm:spPr/>
    </dgm:pt>
    <dgm:pt modelId="{7DC58D01-1F67-4B1C-81F9-0080F3C6F0E1}" type="pres">
      <dgm:prSet presAssocID="{CB8E3BBF-7260-46C1-A1C2-015D74D76556}" presName="rootConnector" presStyleLbl="node2" presStyleIdx="1" presStyleCnt="2"/>
      <dgm:spPr/>
    </dgm:pt>
    <dgm:pt modelId="{6BF1E7BA-0A11-47E3-9E8C-06A03D09455D}" type="pres">
      <dgm:prSet presAssocID="{CB8E3BBF-7260-46C1-A1C2-015D74D76556}" presName="hierChild4" presStyleCnt="0"/>
      <dgm:spPr/>
    </dgm:pt>
    <dgm:pt modelId="{E4D07EA2-E3CB-47ED-846D-2689618226A6}" type="pres">
      <dgm:prSet presAssocID="{CB8E3BBF-7260-46C1-A1C2-015D74D76556}" presName="hierChild5" presStyleCnt="0"/>
      <dgm:spPr/>
    </dgm:pt>
    <dgm:pt modelId="{BB295BBB-2DA5-418F-B300-A3EF3E7FB6ED}" type="pres">
      <dgm:prSet presAssocID="{27CD1719-B8C3-4E72-B67D-6FF0F4ED4C67}" presName="hierChild3" presStyleCnt="0"/>
      <dgm:spPr/>
    </dgm:pt>
  </dgm:ptLst>
  <dgm:cxnLst>
    <dgm:cxn modelId="{4E5A0106-751E-4025-B0BA-3A8178068C2B}" type="presOf" srcId="{DB989707-FD6B-4EF8-99D9-A38C255ACFB0}" destId="{20AE5778-A264-4EB4-9792-408CD493B8E5}" srcOrd="0" destOrd="0" presId="urn:microsoft.com/office/officeart/2005/8/layout/orgChart1"/>
    <dgm:cxn modelId="{DEE38A10-F82C-44C4-92E6-1F8189933173}" type="presOf" srcId="{27CD1719-B8C3-4E72-B67D-6FF0F4ED4C67}" destId="{FEA32A0E-97E9-4EEF-9AEC-5D70B115DD9B}" srcOrd="1" destOrd="0" presId="urn:microsoft.com/office/officeart/2005/8/layout/orgChart1"/>
    <dgm:cxn modelId="{FD873A20-FB80-4164-904C-DF136121FB97}" type="presOf" srcId="{DB989707-FD6B-4EF8-99D9-A38C255ACFB0}" destId="{9B8CA655-83FA-486A-A424-5476BB21FADA}" srcOrd="1" destOrd="0" presId="urn:microsoft.com/office/officeart/2005/8/layout/orgChart1"/>
    <dgm:cxn modelId="{38F19021-876F-43DA-81B9-86D57BEEBBE3}" type="presOf" srcId="{CB8E3BBF-7260-46C1-A1C2-015D74D76556}" destId="{7DC58D01-1F67-4B1C-81F9-0080F3C6F0E1}" srcOrd="1" destOrd="0" presId="urn:microsoft.com/office/officeart/2005/8/layout/orgChart1"/>
    <dgm:cxn modelId="{3DD46931-0210-4D3F-BD85-B306B78C5F14}" srcId="{6ABACC47-42A1-48A1-A824-B8D79E09C5E6}" destId="{27CD1719-B8C3-4E72-B67D-6FF0F4ED4C67}" srcOrd="0" destOrd="0" parTransId="{0FC50239-3988-4743-A3D3-C9F2CC0C0BE0}" sibTransId="{5C4037D2-CA42-4AD5-98CC-08BE9A40BA7C}"/>
    <dgm:cxn modelId="{50822960-DABB-470E-B352-EA144B1F9AD3}" type="presOf" srcId="{27CD1719-B8C3-4E72-B67D-6FF0F4ED4C67}" destId="{7F25601B-FF33-4273-9F97-41EB69FAD30E}" srcOrd="0" destOrd="0" presId="urn:microsoft.com/office/officeart/2005/8/layout/orgChart1"/>
    <dgm:cxn modelId="{79E86A8C-C525-4C89-BB76-5D121F8511EE}" srcId="{27CD1719-B8C3-4E72-B67D-6FF0F4ED4C67}" destId="{DB989707-FD6B-4EF8-99D9-A38C255ACFB0}" srcOrd="0" destOrd="0" parTransId="{79342619-E362-4D8F-B4AB-BA94F098C945}" sibTransId="{E9B7BC0A-1E61-4E51-8FB5-8A91BFD4D925}"/>
    <dgm:cxn modelId="{0BFE419E-6384-42D6-A607-16D41BAE34F7}" type="presOf" srcId="{6ABACC47-42A1-48A1-A824-B8D79E09C5E6}" destId="{7BD001F5-EBCD-44AE-A5E7-454D62547E21}" srcOrd="0" destOrd="0" presId="urn:microsoft.com/office/officeart/2005/8/layout/orgChart1"/>
    <dgm:cxn modelId="{3817B7B5-F171-4257-A6C9-4607A9DFC332}" type="presOf" srcId="{79342619-E362-4D8F-B4AB-BA94F098C945}" destId="{85AC7991-A850-4FCD-BC88-83A68EC174AC}" srcOrd="0" destOrd="0" presId="urn:microsoft.com/office/officeart/2005/8/layout/orgChart1"/>
    <dgm:cxn modelId="{60F298ED-08A4-4EEB-AEA2-EC8ED4FB9F42}" srcId="{27CD1719-B8C3-4E72-B67D-6FF0F4ED4C67}" destId="{CB8E3BBF-7260-46C1-A1C2-015D74D76556}" srcOrd="1" destOrd="0" parTransId="{FDF9CFE6-CEF3-4D35-8ACF-F2BE572BEF50}" sibTransId="{075F173E-822E-470D-A942-0A6A9E317D73}"/>
    <dgm:cxn modelId="{75C7F3F5-E210-4382-8BA7-D0A46F23AA31}" type="presOf" srcId="{FDF9CFE6-CEF3-4D35-8ACF-F2BE572BEF50}" destId="{D3052938-05FE-40D1-8302-6B120E026AD1}" srcOrd="0" destOrd="0" presId="urn:microsoft.com/office/officeart/2005/8/layout/orgChart1"/>
    <dgm:cxn modelId="{EA4D76F7-EE5E-45D4-995E-6B2979510726}" type="presOf" srcId="{CB8E3BBF-7260-46C1-A1C2-015D74D76556}" destId="{4744F023-DDB4-4C7D-813F-172E29E0B878}" srcOrd="0" destOrd="0" presId="urn:microsoft.com/office/officeart/2005/8/layout/orgChart1"/>
    <dgm:cxn modelId="{4E68DF3C-7209-4170-91F3-44D8D67C2896}" type="presParOf" srcId="{7BD001F5-EBCD-44AE-A5E7-454D62547E21}" destId="{00CED1DA-B24F-451D-BD76-9121021555DE}" srcOrd="0" destOrd="0" presId="urn:microsoft.com/office/officeart/2005/8/layout/orgChart1"/>
    <dgm:cxn modelId="{C3C6787F-A591-4CA9-B0A1-C83BD32218CF}" type="presParOf" srcId="{00CED1DA-B24F-451D-BD76-9121021555DE}" destId="{CC54A147-F431-45FA-8420-57B9F78FABF3}" srcOrd="0" destOrd="0" presId="urn:microsoft.com/office/officeart/2005/8/layout/orgChart1"/>
    <dgm:cxn modelId="{08EC66A9-27D4-446E-9AA4-17442EAC1C7C}" type="presParOf" srcId="{CC54A147-F431-45FA-8420-57B9F78FABF3}" destId="{7F25601B-FF33-4273-9F97-41EB69FAD30E}" srcOrd="0" destOrd="0" presId="urn:microsoft.com/office/officeart/2005/8/layout/orgChart1"/>
    <dgm:cxn modelId="{C5198BBC-AA87-4543-B987-E55FE13B5275}" type="presParOf" srcId="{CC54A147-F431-45FA-8420-57B9F78FABF3}" destId="{FEA32A0E-97E9-4EEF-9AEC-5D70B115DD9B}" srcOrd="1" destOrd="0" presId="urn:microsoft.com/office/officeart/2005/8/layout/orgChart1"/>
    <dgm:cxn modelId="{4F7B7435-A4B0-40D4-9252-117D2EC764F6}" type="presParOf" srcId="{00CED1DA-B24F-451D-BD76-9121021555DE}" destId="{0752A246-F052-40B6-B7ED-4888A9B60145}" srcOrd="1" destOrd="0" presId="urn:microsoft.com/office/officeart/2005/8/layout/orgChart1"/>
    <dgm:cxn modelId="{501C0EDD-93EA-48BA-8A37-6A2DEC20FAA3}" type="presParOf" srcId="{0752A246-F052-40B6-B7ED-4888A9B60145}" destId="{85AC7991-A850-4FCD-BC88-83A68EC174AC}" srcOrd="0" destOrd="0" presId="urn:microsoft.com/office/officeart/2005/8/layout/orgChart1"/>
    <dgm:cxn modelId="{FD6456ED-C94B-467A-8F08-F62CA5200C6D}" type="presParOf" srcId="{0752A246-F052-40B6-B7ED-4888A9B60145}" destId="{97A42675-AA67-4431-820C-A0BC965FDA48}" srcOrd="1" destOrd="0" presId="urn:microsoft.com/office/officeart/2005/8/layout/orgChart1"/>
    <dgm:cxn modelId="{4CE5354D-9330-49BE-BB9B-DF9BFF19548C}" type="presParOf" srcId="{97A42675-AA67-4431-820C-A0BC965FDA48}" destId="{665F600F-1699-44C4-85ED-5B2F274F4718}" srcOrd="0" destOrd="0" presId="urn:microsoft.com/office/officeart/2005/8/layout/orgChart1"/>
    <dgm:cxn modelId="{230D5A68-336D-4339-898A-147596968B48}" type="presParOf" srcId="{665F600F-1699-44C4-85ED-5B2F274F4718}" destId="{20AE5778-A264-4EB4-9792-408CD493B8E5}" srcOrd="0" destOrd="0" presId="urn:microsoft.com/office/officeart/2005/8/layout/orgChart1"/>
    <dgm:cxn modelId="{BA7F38F3-9DA0-4850-BA41-5D2826471EC6}" type="presParOf" srcId="{665F600F-1699-44C4-85ED-5B2F274F4718}" destId="{9B8CA655-83FA-486A-A424-5476BB21FADA}" srcOrd="1" destOrd="0" presId="urn:microsoft.com/office/officeart/2005/8/layout/orgChart1"/>
    <dgm:cxn modelId="{2F67D342-AB50-47F3-BE39-4C5A19D5ECC4}" type="presParOf" srcId="{97A42675-AA67-4431-820C-A0BC965FDA48}" destId="{F8C7F34D-323B-4008-806B-3899BEBEC4B1}" srcOrd="1" destOrd="0" presId="urn:microsoft.com/office/officeart/2005/8/layout/orgChart1"/>
    <dgm:cxn modelId="{F2B32AE3-4B74-47C8-9B2F-78B78E46ED19}" type="presParOf" srcId="{97A42675-AA67-4431-820C-A0BC965FDA48}" destId="{7BF26D3E-CB78-4523-AA52-E5AC579162F9}" srcOrd="2" destOrd="0" presId="urn:microsoft.com/office/officeart/2005/8/layout/orgChart1"/>
    <dgm:cxn modelId="{9CEDCAD2-8CF2-4187-92B4-23FD6BE8F321}" type="presParOf" srcId="{0752A246-F052-40B6-B7ED-4888A9B60145}" destId="{D3052938-05FE-40D1-8302-6B120E026AD1}" srcOrd="2" destOrd="0" presId="urn:microsoft.com/office/officeart/2005/8/layout/orgChart1"/>
    <dgm:cxn modelId="{AE665D65-6ABB-4C31-88BB-F77378BC9FB5}" type="presParOf" srcId="{0752A246-F052-40B6-B7ED-4888A9B60145}" destId="{C9631EAB-043D-4703-BF0D-8982097D6C91}" srcOrd="3" destOrd="0" presId="urn:microsoft.com/office/officeart/2005/8/layout/orgChart1"/>
    <dgm:cxn modelId="{4BB69727-8A75-4AC4-8415-9B4FB67BA09D}" type="presParOf" srcId="{C9631EAB-043D-4703-BF0D-8982097D6C91}" destId="{FF6A1071-BEFF-4D5D-8BA8-A61ADF3431E1}" srcOrd="0" destOrd="0" presId="urn:microsoft.com/office/officeart/2005/8/layout/orgChart1"/>
    <dgm:cxn modelId="{C1DFB71E-9F75-40CE-9B62-2B2250E63BB3}" type="presParOf" srcId="{FF6A1071-BEFF-4D5D-8BA8-A61ADF3431E1}" destId="{4744F023-DDB4-4C7D-813F-172E29E0B878}" srcOrd="0" destOrd="0" presId="urn:microsoft.com/office/officeart/2005/8/layout/orgChart1"/>
    <dgm:cxn modelId="{461EC19C-25BC-4443-BEB3-2656562DD772}" type="presParOf" srcId="{FF6A1071-BEFF-4D5D-8BA8-A61ADF3431E1}" destId="{7DC58D01-1F67-4B1C-81F9-0080F3C6F0E1}" srcOrd="1" destOrd="0" presId="urn:microsoft.com/office/officeart/2005/8/layout/orgChart1"/>
    <dgm:cxn modelId="{1858F402-A410-4846-A397-2BA1BD977679}" type="presParOf" srcId="{C9631EAB-043D-4703-BF0D-8982097D6C91}" destId="{6BF1E7BA-0A11-47E3-9E8C-06A03D09455D}" srcOrd="1" destOrd="0" presId="urn:microsoft.com/office/officeart/2005/8/layout/orgChart1"/>
    <dgm:cxn modelId="{604ABFA6-4855-4749-9241-E3CD6511C01B}" type="presParOf" srcId="{C9631EAB-043D-4703-BF0D-8982097D6C91}" destId="{E4D07EA2-E3CB-47ED-846D-2689618226A6}" srcOrd="2" destOrd="0" presId="urn:microsoft.com/office/officeart/2005/8/layout/orgChart1"/>
    <dgm:cxn modelId="{25104727-2B99-4A38-93E5-053729558651}" type="presParOf" srcId="{00CED1DA-B24F-451D-BD76-9121021555DE}" destId="{BB295BBB-2DA5-418F-B300-A3EF3E7FB6E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52938-05FE-40D1-8302-6B120E026AD1}">
      <dsp:nvSpPr>
        <dsp:cNvPr id="0" name=""/>
        <dsp:cNvSpPr/>
      </dsp:nvSpPr>
      <dsp:spPr>
        <a:xfrm>
          <a:off x="1621321" y="2332724"/>
          <a:ext cx="887263" cy="307975"/>
        </a:xfrm>
        <a:custGeom>
          <a:avLst/>
          <a:gdLst/>
          <a:ahLst/>
          <a:cxnLst/>
          <a:rect l="0" t="0" r="0" b="0"/>
          <a:pathLst>
            <a:path>
              <a:moveTo>
                <a:pt x="0" y="0"/>
              </a:moveTo>
              <a:lnTo>
                <a:pt x="0" y="153987"/>
              </a:lnTo>
              <a:lnTo>
                <a:pt x="887263" y="153987"/>
              </a:lnTo>
              <a:lnTo>
                <a:pt x="887263" y="30797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AC7991-A850-4FCD-BC88-83A68EC174AC}">
      <dsp:nvSpPr>
        <dsp:cNvPr id="0" name=""/>
        <dsp:cNvSpPr/>
      </dsp:nvSpPr>
      <dsp:spPr>
        <a:xfrm>
          <a:off x="734057" y="2332724"/>
          <a:ext cx="887263" cy="307975"/>
        </a:xfrm>
        <a:custGeom>
          <a:avLst/>
          <a:gdLst/>
          <a:ahLst/>
          <a:cxnLst/>
          <a:rect l="0" t="0" r="0" b="0"/>
          <a:pathLst>
            <a:path>
              <a:moveTo>
                <a:pt x="887263" y="0"/>
              </a:moveTo>
              <a:lnTo>
                <a:pt x="887263" y="153987"/>
              </a:lnTo>
              <a:lnTo>
                <a:pt x="0" y="153987"/>
              </a:lnTo>
              <a:lnTo>
                <a:pt x="0" y="307975"/>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25601B-FF33-4273-9F97-41EB69FAD30E}">
      <dsp:nvSpPr>
        <dsp:cNvPr id="0" name=""/>
        <dsp:cNvSpPr/>
      </dsp:nvSpPr>
      <dsp:spPr>
        <a:xfrm>
          <a:off x="888045" y="1599448"/>
          <a:ext cx="1466551" cy="73327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Shares</a:t>
          </a:r>
        </a:p>
      </dsp:txBody>
      <dsp:txXfrm>
        <a:off x="888045" y="1599448"/>
        <a:ext cx="1466551" cy="733275"/>
      </dsp:txXfrm>
    </dsp:sp>
    <dsp:sp modelId="{20AE5778-A264-4EB4-9792-408CD493B8E5}">
      <dsp:nvSpPr>
        <dsp:cNvPr id="0" name=""/>
        <dsp:cNvSpPr/>
      </dsp:nvSpPr>
      <dsp:spPr>
        <a:xfrm>
          <a:off x="781" y="2640700"/>
          <a:ext cx="1466551" cy="73327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Proprietary: Vis-à-vis 3Ps</a:t>
          </a:r>
        </a:p>
      </dsp:txBody>
      <dsp:txXfrm>
        <a:off x="781" y="2640700"/>
        <a:ext cx="1466551" cy="733275"/>
      </dsp:txXfrm>
    </dsp:sp>
    <dsp:sp modelId="{4744F023-DDB4-4C7D-813F-172E29E0B878}">
      <dsp:nvSpPr>
        <dsp:cNvPr id="0" name=""/>
        <dsp:cNvSpPr/>
      </dsp:nvSpPr>
      <dsp:spPr>
        <a:xfrm>
          <a:off x="1775309" y="2640700"/>
          <a:ext cx="1466551" cy="73327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Contractual: Vis-à-vis Coy + Members</a:t>
          </a:r>
        </a:p>
      </dsp:txBody>
      <dsp:txXfrm>
        <a:off x="1775309" y="2640700"/>
        <a:ext cx="1466551" cy="73327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9/13/2025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3544348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180EB-02DE-B2DF-27B6-F47E5AF0B9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286B04-F4A8-AC29-B19D-38CEEFFFB8A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E3DA7FA-B898-1B16-0527-1BB6FA50B4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646BC4-8589-FC04-C690-01E757A4BE2E}"/>
              </a:ext>
            </a:extLst>
          </p:cNvPr>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636700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30F5F-40B2-14BB-111D-26727C883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637406-5E7D-19B3-D805-9E638108E2C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FF740CF-1C2F-33B6-C304-B0188C6A3F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E9FE30-1014-56B9-A179-BD26CAC03A34}"/>
              </a:ext>
            </a:extLst>
          </p:cNvPr>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13468550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1156111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37601726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11D1D-1411-CFDF-CEDC-E2BF3B0904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69332-231A-5F5B-15B0-8E2D338583D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CCA62BB-02AE-FB6D-5FE1-7623206E67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BE2B59-005E-FB5F-7155-52359E8B225A}"/>
              </a:ext>
            </a:extLst>
          </p:cNvPr>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14594435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2525846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9/13/2025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9/13/2025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9/13/2025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9/13/2025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9/13/2025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9/13/2025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9/13/2025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9/13/2025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9/13/2025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9/13/2025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9/13/2025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9/13/2025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11. CORPORATE FINANCE</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Equity financing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If shares are (quasi) contractual in nature, what does that entail?</a:t>
            </a:r>
          </a:p>
          <a:p>
            <a:pPr lvl="1"/>
            <a:r>
              <a:rPr lang="en-US" sz="2000" dirty="0"/>
              <a:t>Shareholders have rights under the corporate constitution, common law and the Companies Act (and of course in shareholders agreements), enforceable against the company and other members.</a:t>
            </a:r>
          </a:p>
          <a:p>
            <a:pPr lvl="1"/>
            <a:r>
              <a:rPr lang="en-US" sz="2000" dirty="0"/>
              <a:t>In this lecture, we will discuss some specific rights that shareholders usually have (both under the corporate constitution and the Companies Act).</a:t>
            </a:r>
          </a:p>
          <a:p>
            <a:pPr lvl="1"/>
            <a:r>
              <a:rPr lang="en-US" sz="2000" dirty="0"/>
              <a:t>Furthermore, companies may also want to create different </a:t>
            </a:r>
            <a:r>
              <a:rPr lang="en-US" sz="2000" b="1" i="1" dirty="0"/>
              <a:t>classes</a:t>
            </a:r>
            <a:r>
              <a:rPr lang="en-US" sz="2000" dirty="0"/>
              <a:t> (i.e. types) of shares. We will discuss the implications of these creations.</a:t>
            </a:r>
          </a:p>
          <a:p>
            <a:r>
              <a:rPr lang="en-US" sz="2000" dirty="0"/>
              <a:t>How can we conceptualize shareholder rights?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3366318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Equity financing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grpSp>
        <p:nvGrpSpPr>
          <p:cNvPr id="9" name="Group 8">
            <a:extLst>
              <a:ext uri="{FF2B5EF4-FFF2-40B4-BE49-F238E27FC236}">
                <a16:creationId xmlns:a16="http://schemas.microsoft.com/office/drawing/2014/main" id="{E8D28B24-A4C1-4596-9108-3C97FC7668A6}"/>
              </a:ext>
            </a:extLst>
          </p:cNvPr>
          <p:cNvGrpSpPr/>
          <p:nvPr/>
        </p:nvGrpSpPr>
        <p:grpSpPr>
          <a:xfrm>
            <a:off x="2877169" y="2142005"/>
            <a:ext cx="6056600" cy="4206777"/>
            <a:chOff x="2877169" y="1079961"/>
            <a:chExt cx="6056600" cy="4206777"/>
          </a:xfrm>
        </p:grpSpPr>
        <p:sp>
          <p:nvSpPr>
            <p:cNvPr id="11" name="Isosceles Triangle 10">
              <a:extLst>
                <a:ext uri="{FF2B5EF4-FFF2-40B4-BE49-F238E27FC236}">
                  <a16:creationId xmlns:a16="http://schemas.microsoft.com/office/drawing/2014/main" id="{1358AA89-67AF-4114-9E54-535CE13DD216}"/>
                </a:ext>
              </a:extLst>
            </p:cNvPr>
            <p:cNvSpPr/>
            <p:nvPr/>
          </p:nvSpPr>
          <p:spPr>
            <a:xfrm rot="10800000">
              <a:off x="3502063" y="2299118"/>
              <a:ext cx="2693738" cy="2671801"/>
            </a:xfrm>
            <a:prstGeom prst="triangle">
              <a:avLst>
                <a:gd name="adj" fmla="val 99576"/>
              </a:avLst>
            </a:prstGeom>
            <a:solidFill>
              <a:schemeClr val="accent2">
                <a:lumMod val="20000"/>
                <a:lumOff val="80000"/>
                <a:alpha val="560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Isosceles Triangle 11">
              <a:extLst>
                <a:ext uri="{FF2B5EF4-FFF2-40B4-BE49-F238E27FC236}">
                  <a16:creationId xmlns:a16="http://schemas.microsoft.com/office/drawing/2014/main" id="{5B8E3743-1FDC-4AF3-B844-13FCC7B8AF2B}"/>
                </a:ext>
              </a:extLst>
            </p:cNvPr>
            <p:cNvSpPr/>
            <p:nvPr/>
          </p:nvSpPr>
          <p:spPr>
            <a:xfrm>
              <a:off x="3514762" y="2307584"/>
              <a:ext cx="2693738" cy="2671801"/>
            </a:xfrm>
            <a:prstGeom prst="triangle">
              <a:avLst>
                <a:gd name="adj" fmla="val 99576"/>
              </a:avLst>
            </a:prstGeom>
            <a:solidFill>
              <a:schemeClr val="bg2">
                <a:lumMod val="90000"/>
                <a:alpha val="560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89B0600F-B795-4DBE-9771-55BAC8D45949}"/>
                </a:ext>
              </a:extLst>
            </p:cNvPr>
            <p:cNvCxnSpPr/>
            <p:nvPr/>
          </p:nvCxnSpPr>
          <p:spPr>
            <a:xfrm flipV="1">
              <a:off x="3502991" y="1395896"/>
              <a:ext cx="0" cy="359133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9F9BF16-D178-4E65-BDEF-CCB01EE0A2B6}"/>
                </a:ext>
              </a:extLst>
            </p:cNvPr>
            <p:cNvCxnSpPr>
              <a:cxnSpLocks/>
            </p:cNvCxnSpPr>
            <p:nvPr/>
          </p:nvCxnSpPr>
          <p:spPr>
            <a:xfrm>
              <a:off x="3502991" y="4987235"/>
              <a:ext cx="394956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55C34BC-D7D1-43A8-B1BE-DCF4E7A03CC4}"/>
                </a:ext>
              </a:extLst>
            </p:cNvPr>
            <p:cNvCxnSpPr>
              <a:cxnSpLocks/>
            </p:cNvCxnSpPr>
            <p:nvPr/>
          </p:nvCxnSpPr>
          <p:spPr>
            <a:xfrm>
              <a:off x="3502991" y="2295811"/>
              <a:ext cx="269373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A7573F8-0908-4BB5-9789-FF1694AD519B}"/>
                </a:ext>
              </a:extLst>
            </p:cNvPr>
            <p:cNvCxnSpPr/>
            <p:nvPr/>
          </p:nvCxnSpPr>
          <p:spPr>
            <a:xfrm>
              <a:off x="6196737" y="2307585"/>
              <a:ext cx="0" cy="267965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3BFD1B8-9238-4EDA-82AE-7FB53CD5763E}"/>
                </a:ext>
              </a:extLst>
            </p:cNvPr>
            <p:cNvCxnSpPr>
              <a:cxnSpLocks/>
            </p:cNvCxnSpPr>
            <p:nvPr/>
          </p:nvCxnSpPr>
          <p:spPr>
            <a:xfrm flipV="1">
              <a:off x="3502991" y="1870765"/>
              <a:ext cx="3116470" cy="3116471"/>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07B2C80-CB49-4201-B37E-EE73BEFCC9CE}"/>
                </a:ext>
              </a:extLst>
            </p:cNvPr>
            <p:cNvSpPr txBox="1"/>
            <p:nvPr/>
          </p:nvSpPr>
          <p:spPr>
            <a:xfrm>
              <a:off x="6207571" y="3598333"/>
              <a:ext cx="1801941" cy="307777"/>
            </a:xfrm>
            <a:prstGeom prst="rect">
              <a:avLst/>
            </a:prstGeom>
            <a:noFill/>
          </p:spPr>
          <p:txBody>
            <a:bodyPr wrap="square" rtlCol="0">
              <a:spAutoFit/>
            </a:bodyPr>
            <a:lstStyle/>
            <a:p>
              <a:r>
                <a:rPr lang="en-US" sz="1400" dirty="0"/>
                <a:t>Dual class shares</a:t>
              </a:r>
            </a:p>
          </p:txBody>
        </p:sp>
        <p:sp>
          <p:nvSpPr>
            <p:cNvPr id="21" name="TextBox 20">
              <a:extLst>
                <a:ext uri="{FF2B5EF4-FFF2-40B4-BE49-F238E27FC236}">
                  <a16:creationId xmlns:a16="http://schemas.microsoft.com/office/drawing/2014/main" id="{578D643F-6730-467C-8E14-7ED964E55A7A}"/>
                </a:ext>
              </a:extLst>
            </p:cNvPr>
            <p:cNvSpPr txBox="1"/>
            <p:nvPr/>
          </p:nvSpPr>
          <p:spPr>
            <a:xfrm>
              <a:off x="7452556" y="4802569"/>
              <a:ext cx="1481213" cy="307777"/>
            </a:xfrm>
            <a:prstGeom prst="rect">
              <a:avLst/>
            </a:prstGeom>
            <a:noFill/>
          </p:spPr>
          <p:txBody>
            <a:bodyPr wrap="square" rtlCol="0">
              <a:spAutoFit/>
            </a:bodyPr>
            <a:lstStyle/>
            <a:p>
              <a:r>
                <a:rPr lang="en-US" sz="1400" dirty="0"/>
                <a:t>Control rights</a:t>
              </a:r>
            </a:p>
          </p:txBody>
        </p:sp>
        <p:sp>
          <p:nvSpPr>
            <p:cNvPr id="23" name="TextBox 22">
              <a:extLst>
                <a:ext uri="{FF2B5EF4-FFF2-40B4-BE49-F238E27FC236}">
                  <a16:creationId xmlns:a16="http://schemas.microsoft.com/office/drawing/2014/main" id="{3DBD61FA-6D3E-4A98-8065-EDCF1D685C23}"/>
                </a:ext>
              </a:extLst>
            </p:cNvPr>
            <p:cNvSpPr txBox="1"/>
            <p:nvPr/>
          </p:nvSpPr>
          <p:spPr>
            <a:xfrm>
              <a:off x="4724126" y="1727153"/>
              <a:ext cx="1801941" cy="523220"/>
            </a:xfrm>
            <a:prstGeom prst="rect">
              <a:avLst/>
            </a:prstGeom>
            <a:noFill/>
          </p:spPr>
          <p:txBody>
            <a:bodyPr wrap="square" rtlCol="0">
              <a:spAutoFit/>
            </a:bodyPr>
            <a:lstStyle/>
            <a:p>
              <a:r>
                <a:rPr lang="en-US" sz="1400" dirty="0"/>
                <a:t>Some types of preference shares</a:t>
              </a:r>
            </a:p>
          </p:txBody>
        </p:sp>
        <p:sp>
          <p:nvSpPr>
            <p:cNvPr id="28" name="TextBox 27">
              <a:extLst>
                <a:ext uri="{FF2B5EF4-FFF2-40B4-BE49-F238E27FC236}">
                  <a16:creationId xmlns:a16="http://schemas.microsoft.com/office/drawing/2014/main" id="{AEEC6D04-0D3F-4254-B8E9-E1595E6E68CD}"/>
                </a:ext>
              </a:extLst>
            </p:cNvPr>
            <p:cNvSpPr txBox="1"/>
            <p:nvPr/>
          </p:nvSpPr>
          <p:spPr>
            <a:xfrm>
              <a:off x="6126404" y="1611505"/>
              <a:ext cx="1964274" cy="307777"/>
            </a:xfrm>
            <a:prstGeom prst="rect">
              <a:avLst/>
            </a:prstGeom>
            <a:noFill/>
          </p:spPr>
          <p:txBody>
            <a:bodyPr wrap="square" rtlCol="0">
              <a:spAutoFit/>
            </a:bodyPr>
            <a:lstStyle/>
            <a:p>
              <a:r>
                <a:rPr lang="en-US" sz="1400" dirty="0"/>
                <a:t>“One-share-one-vote”</a:t>
              </a:r>
            </a:p>
          </p:txBody>
        </p:sp>
        <p:sp>
          <p:nvSpPr>
            <p:cNvPr id="29" name="TextBox 28">
              <a:extLst>
                <a:ext uri="{FF2B5EF4-FFF2-40B4-BE49-F238E27FC236}">
                  <a16:creationId xmlns:a16="http://schemas.microsoft.com/office/drawing/2014/main" id="{A237EF8B-9124-4F25-9CE4-A81516063C23}"/>
                </a:ext>
              </a:extLst>
            </p:cNvPr>
            <p:cNvSpPr txBox="1"/>
            <p:nvPr/>
          </p:nvSpPr>
          <p:spPr>
            <a:xfrm>
              <a:off x="2877169" y="1079961"/>
              <a:ext cx="1801941" cy="307777"/>
            </a:xfrm>
            <a:prstGeom prst="rect">
              <a:avLst/>
            </a:prstGeom>
            <a:noFill/>
          </p:spPr>
          <p:txBody>
            <a:bodyPr wrap="square" rtlCol="0">
              <a:spAutoFit/>
            </a:bodyPr>
            <a:lstStyle/>
            <a:p>
              <a:r>
                <a:rPr lang="en-US" sz="1400" dirty="0"/>
                <a:t>Cash flow rights</a:t>
              </a:r>
            </a:p>
          </p:txBody>
        </p:sp>
        <p:sp>
          <p:nvSpPr>
            <p:cNvPr id="30" name="Arc 29">
              <a:extLst>
                <a:ext uri="{FF2B5EF4-FFF2-40B4-BE49-F238E27FC236}">
                  <a16:creationId xmlns:a16="http://schemas.microsoft.com/office/drawing/2014/main" id="{E71A4572-F2FD-464D-9D45-E59C35E95EBF}"/>
                </a:ext>
              </a:extLst>
            </p:cNvPr>
            <p:cNvSpPr/>
            <p:nvPr/>
          </p:nvSpPr>
          <p:spPr>
            <a:xfrm rot="15290171">
              <a:off x="4463021" y="2003024"/>
              <a:ext cx="861660" cy="861660"/>
            </a:xfrm>
            <a:prstGeom prst="arc">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Arc 30">
              <a:extLst>
                <a:ext uri="{FF2B5EF4-FFF2-40B4-BE49-F238E27FC236}">
                  <a16:creationId xmlns:a16="http://schemas.microsoft.com/office/drawing/2014/main" id="{745ECBDE-9E8C-4831-AD67-0B26016712C8}"/>
                </a:ext>
              </a:extLst>
            </p:cNvPr>
            <p:cNvSpPr/>
            <p:nvPr/>
          </p:nvSpPr>
          <p:spPr>
            <a:xfrm rot="5915551">
              <a:off x="5657164" y="3394287"/>
              <a:ext cx="861660" cy="861660"/>
            </a:xfrm>
            <a:prstGeom prst="arc">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4" name="TextBox 33">
              <a:extLst>
                <a:ext uri="{FF2B5EF4-FFF2-40B4-BE49-F238E27FC236}">
                  <a16:creationId xmlns:a16="http://schemas.microsoft.com/office/drawing/2014/main" id="{EDAD55FF-A19D-4FC3-A2C8-BC5EFC98BE85}"/>
                </a:ext>
              </a:extLst>
            </p:cNvPr>
            <p:cNvSpPr txBox="1"/>
            <p:nvPr/>
          </p:nvSpPr>
          <p:spPr>
            <a:xfrm>
              <a:off x="3269981" y="4748204"/>
              <a:ext cx="265454" cy="307777"/>
            </a:xfrm>
            <a:prstGeom prst="rect">
              <a:avLst/>
            </a:prstGeom>
            <a:noFill/>
          </p:spPr>
          <p:txBody>
            <a:bodyPr wrap="square" rtlCol="0">
              <a:spAutoFit/>
            </a:bodyPr>
            <a:lstStyle/>
            <a:p>
              <a:r>
                <a:rPr lang="en-US" sz="1400" dirty="0"/>
                <a:t>0</a:t>
              </a:r>
            </a:p>
          </p:txBody>
        </p:sp>
        <p:sp>
          <p:nvSpPr>
            <p:cNvPr id="35" name="TextBox 34">
              <a:extLst>
                <a:ext uri="{FF2B5EF4-FFF2-40B4-BE49-F238E27FC236}">
                  <a16:creationId xmlns:a16="http://schemas.microsoft.com/office/drawing/2014/main" id="{EE2A8E31-C331-4FDE-A62D-D4775371C1D8}"/>
                </a:ext>
              </a:extLst>
            </p:cNvPr>
            <p:cNvSpPr txBox="1"/>
            <p:nvPr/>
          </p:nvSpPr>
          <p:spPr>
            <a:xfrm>
              <a:off x="6063074" y="4978961"/>
              <a:ext cx="265454" cy="307777"/>
            </a:xfrm>
            <a:prstGeom prst="rect">
              <a:avLst/>
            </a:prstGeom>
            <a:noFill/>
          </p:spPr>
          <p:txBody>
            <a:bodyPr wrap="square" rtlCol="0">
              <a:spAutoFit/>
            </a:bodyPr>
            <a:lstStyle/>
            <a:p>
              <a:r>
                <a:rPr lang="en-US" sz="1400" dirty="0"/>
                <a:t>1</a:t>
              </a:r>
            </a:p>
          </p:txBody>
        </p:sp>
        <p:sp>
          <p:nvSpPr>
            <p:cNvPr id="36" name="TextBox 35">
              <a:extLst>
                <a:ext uri="{FF2B5EF4-FFF2-40B4-BE49-F238E27FC236}">
                  <a16:creationId xmlns:a16="http://schemas.microsoft.com/office/drawing/2014/main" id="{D1CB4208-F169-4CFD-8943-B4AB3AA36954}"/>
                </a:ext>
              </a:extLst>
            </p:cNvPr>
            <p:cNvSpPr txBox="1"/>
            <p:nvPr/>
          </p:nvSpPr>
          <p:spPr>
            <a:xfrm>
              <a:off x="3270222" y="2147810"/>
              <a:ext cx="265454" cy="307777"/>
            </a:xfrm>
            <a:prstGeom prst="rect">
              <a:avLst/>
            </a:prstGeom>
            <a:noFill/>
          </p:spPr>
          <p:txBody>
            <a:bodyPr wrap="square" rtlCol="0">
              <a:spAutoFit/>
            </a:bodyPr>
            <a:lstStyle/>
            <a:p>
              <a:r>
                <a:rPr lang="en-US" sz="1400" dirty="0"/>
                <a:t>1</a:t>
              </a:r>
            </a:p>
          </p:txBody>
        </p:sp>
        <p:sp>
          <p:nvSpPr>
            <p:cNvPr id="39" name="Arc 38">
              <a:extLst>
                <a:ext uri="{FF2B5EF4-FFF2-40B4-BE49-F238E27FC236}">
                  <a16:creationId xmlns:a16="http://schemas.microsoft.com/office/drawing/2014/main" id="{D7816D38-FB5B-4372-A116-BBFDF638C0CC}"/>
                </a:ext>
              </a:extLst>
            </p:cNvPr>
            <p:cNvSpPr/>
            <p:nvPr/>
          </p:nvSpPr>
          <p:spPr>
            <a:xfrm>
              <a:off x="3216597" y="4707904"/>
              <a:ext cx="558661" cy="558661"/>
            </a:xfrm>
            <a:prstGeom prst="arc">
              <a:avLst>
                <a:gd name="adj1" fmla="val 19070278"/>
                <a:gd name="adj2" fmla="val 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0" name="TextBox 39">
              <a:extLst>
                <a:ext uri="{FF2B5EF4-FFF2-40B4-BE49-F238E27FC236}">
                  <a16:creationId xmlns:a16="http://schemas.microsoft.com/office/drawing/2014/main" id="{4CB11C07-FC17-4C88-AC08-9C74353C2D6B}"/>
                </a:ext>
              </a:extLst>
            </p:cNvPr>
            <p:cNvSpPr txBox="1"/>
            <p:nvPr/>
          </p:nvSpPr>
          <p:spPr>
            <a:xfrm>
              <a:off x="3682686" y="4723661"/>
              <a:ext cx="421364" cy="261610"/>
            </a:xfrm>
            <a:prstGeom prst="rect">
              <a:avLst/>
            </a:prstGeom>
            <a:noFill/>
          </p:spPr>
          <p:txBody>
            <a:bodyPr wrap="square" rtlCol="0">
              <a:spAutoFit/>
            </a:bodyPr>
            <a:lstStyle/>
            <a:p>
              <a:r>
                <a:rPr lang="en-US" sz="1100" dirty="0"/>
                <a:t>45</a:t>
              </a:r>
              <a:r>
                <a:rPr lang="en-US" sz="1100" baseline="30000" dirty="0"/>
                <a:t>o</a:t>
              </a:r>
            </a:p>
          </p:txBody>
        </p:sp>
      </p:grpSp>
    </p:spTree>
    <p:extLst>
      <p:ext uri="{BB962C8B-B14F-4D97-AF65-F5344CB8AC3E}">
        <p14:creationId xmlns:p14="http://schemas.microsoft.com/office/powerpoint/2010/main" val="3101739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creation and share capital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121 of the CA states that “The shares or other interest of any member in a company </a:t>
            </a:r>
            <a:r>
              <a:rPr lang="en-US" sz="2000" b="1" i="1" dirty="0"/>
              <a:t>shall be movable property, transferable in the manner provided by the constitution</a:t>
            </a:r>
            <a:r>
              <a:rPr lang="en-US" sz="2000" dirty="0"/>
              <a:t>, and shall not be of the nature of immovable property”</a:t>
            </a:r>
          </a:p>
          <a:p>
            <a:pPr lvl="1"/>
            <a:r>
              <a:rPr lang="en-US" sz="1800" dirty="0"/>
              <a:t>This vests transfer rights in shares as a default rule.</a:t>
            </a:r>
          </a:p>
          <a:p>
            <a:r>
              <a:rPr lang="en-US" sz="2000" dirty="0"/>
              <a:t>s 123(1) also suggests that proprietary nature of shares. It states that “A certificate under the common or official seal of a company specifying any shares held by any member of the company shall be prima facie evidence of the </a:t>
            </a:r>
            <a:r>
              <a:rPr lang="en-US" sz="2000" b="1" i="1" dirty="0"/>
              <a:t>title of the member </a:t>
            </a:r>
            <a:r>
              <a:rPr lang="en-US" sz="2000" dirty="0"/>
              <a:t>to the shares.”</a:t>
            </a:r>
          </a:p>
          <a:p>
            <a:pPr lvl="1"/>
            <a:r>
              <a:rPr lang="en-US" sz="1800" dirty="0"/>
              <a:t>Members have title to shares as a form of intangible property, known as a </a:t>
            </a:r>
            <a:r>
              <a:rPr lang="en-US" sz="1800" b="1" i="1" dirty="0"/>
              <a:t>chose in action</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876084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creation and share capital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4 of the CA refers to the idea of shares as “share in the </a:t>
            </a:r>
            <a:r>
              <a:rPr lang="en-US" sz="2000" b="1" i="1" dirty="0"/>
              <a:t>share capital of a corporation </a:t>
            </a:r>
            <a:r>
              <a:rPr lang="en-US" sz="2000" dirty="0"/>
              <a:t>and includes stock except where a distinction between stocks and shares is expressed or implied”</a:t>
            </a:r>
          </a:p>
          <a:p>
            <a:r>
              <a:rPr lang="en-US" sz="2000" dirty="0"/>
              <a:t>All of the aforementioned definitions are thus consistent with what we have discussed so far – a bundle of rights that is both proprietary and contractual. See </a:t>
            </a:r>
            <a:r>
              <a:rPr lang="en-US" sz="2000" i="1" dirty="0"/>
              <a:t>Cambridge Gas Transport Corp v. Official Committee of Unsecured Creditors (of Navigator Holdings PLC and others) (Isle of Man) </a:t>
            </a:r>
            <a:r>
              <a:rPr lang="en-US" sz="2000" dirty="0"/>
              <a:t>[2006] UKPC 26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2067945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creation and share capital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Cambridge Gas Transport Corp v. Official Committee of Unsecured Creditors (of Navigator Holdings PLC and others) (Isle of Man) </a:t>
            </a:r>
            <a:r>
              <a:rPr lang="en-US" sz="2000" b="1" dirty="0"/>
              <a:t>[2006] UKPC 26 </a:t>
            </a:r>
          </a:p>
          <a:p>
            <a:r>
              <a:rPr lang="en-US" sz="2000" b="1" dirty="0"/>
              <a:t>Held: </a:t>
            </a:r>
            <a:r>
              <a:rPr lang="en-US" sz="2000" dirty="0"/>
              <a:t>“In the case of fully paid shares, the question of liability does not of course arise. </a:t>
            </a:r>
            <a:r>
              <a:rPr lang="en-US" sz="2000" b="1" i="1" dirty="0"/>
              <a:t>So a share is the measure of the shareholder's interest in the company: a bundle of rights against the company and the other shareholders. </a:t>
            </a:r>
            <a:r>
              <a:rPr lang="en-US" sz="2000" b="1" i="1" u="sng" dirty="0"/>
              <a:t>As against the outside world, that bundle of rights is an item of property, a chose in action. </a:t>
            </a:r>
            <a:r>
              <a:rPr lang="en-US" sz="2000" dirty="0"/>
              <a:t>But as between the shareholder and the company itself, the shareholder's rights may be varied or extinguished by the mechanisms provided by the articles of association or the Companies Act.”</a:t>
            </a:r>
          </a:p>
          <a:p>
            <a:r>
              <a:rPr lang="en-US" sz="2000" dirty="0"/>
              <a:t>What is a </a:t>
            </a:r>
            <a:r>
              <a:rPr lang="en-US" sz="2000" b="1" dirty="0"/>
              <a:t>chose in action</a:t>
            </a:r>
            <a:r>
              <a:rPr lang="en-US" sz="2000" dirty="0"/>
              <a:t>? A chose in action is a type of personal chattel (i.e. personal property) that is intangible. In contrast, tangible forms of property are known as choses in possession (books, laptops, etc.).</a:t>
            </a:r>
          </a:p>
          <a:p>
            <a:pPr lvl="1"/>
            <a:r>
              <a:rPr lang="en-US" sz="1800" dirty="0"/>
              <a:t>The key thing to note here is that shares </a:t>
            </a:r>
            <a:r>
              <a:rPr lang="en-US" sz="1800" b="1" i="1" dirty="0"/>
              <a:t>not merely contractual rights </a:t>
            </a:r>
            <a:r>
              <a:rPr lang="en-US" sz="1800" dirty="0"/>
              <a:t>which are </a:t>
            </a:r>
            <a:r>
              <a:rPr lang="en-US" sz="1800" i="1" dirty="0"/>
              <a:t>in personam</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2522988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creation and share capital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that s 4 of the CA refers to shares in the share capital of the corporation.</a:t>
            </a:r>
          </a:p>
          <a:p>
            <a:r>
              <a:rPr lang="en-US" sz="2000" dirty="0"/>
              <a:t>What exactly is “share capital”?</a:t>
            </a:r>
          </a:p>
          <a:p>
            <a:pPr lvl="1"/>
            <a:r>
              <a:rPr lang="en-US" sz="2000" dirty="0"/>
              <a:t>Simply put, it is the consideration (e.g. funds) which the shareholders have provided to the company in exchange for their shares.</a:t>
            </a:r>
          </a:p>
          <a:p>
            <a:pPr lvl="1"/>
            <a:r>
              <a:rPr lang="en-US" sz="2000" dirty="0"/>
              <a:t>For instance, if the shareholders have contributed cash and other assets to the extent of $10,000 in exchange for their shares, the company’s share capital is $10,000.</a:t>
            </a:r>
          </a:p>
          <a:p>
            <a:pPr lvl="1"/>
            <a:r>
              <a:rPr lang="en-US" sz="2000" dirty="0"/>
              <a:t>Because the company often continues trading as a business, share capital is not a measure of the company’s wealth.</a:t>
            </a:r>
          </a:p>
          <a:p>
            <a:pPr lvl="1"/>
            <a:r>
              <a:rPr lang="en-US" sz="2000" dirty="0"/>
              <a:t>Rather, it is a </a:t>
            </a:r>
            <a:r>
              <a:rPr lang="en-US" sz="2000" b="1" i="1" dirty="0"/>
              <a:t>historical measure </a:t>
            </a:r>
            <a:r>
              <a:rPr lang="en-US" sz="2000" dirty="0"/>
              <a:t>of what a group of investors have put into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873882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creation and share capital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Since share capital is a </a:t>
            </a:r>
            <a:r>
              <a:rPr lang="en-US" i="1" dirty="0"/>
              <a:t>historical measure </a:t>
            </a:r>
            <a:r>
              <a:rPr lang="en-US" dirty="0"/>
              <a:t>of what a group of investors have put into the company, it can be distinguished from the </a:t>
            </a:r>
            <a:r>
              <a:rPr lang="en-US" i="1" dirty="0"/>
              <a:t>profits</a:t>
            </a:r>
            <a:r>
              <a:rPr lang="en-US" dirty="0"/>
              <a:t> of the company, which relate to the net income (i.e. net of debt) derived from the company’s business activities. </a:t>
            </a:r>
          </a:p>
          <a:p>
            <a:pPr lvl="1"/>
            <a:r>
              <a:rPr lang="en-US" dirty="0"/>
              <a:t>One can think of share capital as the “input” that companies use to buy machinery, equipment, and inputs required for the company’s business activities, and revenue/profits as the “output” from these activities.</a:t>
            </a:r>
          </a:p>
          <a:p>
            <a:r>
              <a:rPr lang="en-US" dirty="0"/>
              <a:t>A shareholder’s cash flow rights (i.e. his/her returns) thus come from two sources: (1) </a:t>
            </a:r>
            <a:r>
              <a:rPr lang="en-US" b="1" i="1" dirty="0"/>
              <a:t>dividends</a:t>
            </a:r>
            <a:r>
              <a:rPr lang="en-US" dirty="0"/>
              <a:t>, and (2) </a:t>
            </a:r>
            <a:r>
              <a:rPr lang="en-US" b="1" i="1" dirty="0"/>
              <a:t>the return of capital</a:t>
            </a:r>
            <a:r>
              <a:rPr lang="en-US" dirty="0"/>
              <a:t>.</a:t>
            </a:r>
          </a:p>
          <a:p>
            <a:pPr lvl="1"/>
            <a:r>
              <a:rPr lang="en-US" dirty="0"/>
              <a:t>Dividends are profits of the company that may be distributed to shareholders. Corporate law only allows companies to declare dividends when it has the profits to do so (s 403 CA). However, a profitable company can refuse to declare dividends.</a:t>
            </a:r>
          </a:p>
          <a:p>
            <a:r>
              <a:rPr lang="en-US" dirty="0"/>
              <a:t>However, corporate law only allows the return of share capital to the shareholders in three situations [KIV].</a:t>
            </a:r>
          </a:p>
          <a:p>
            <a:pPr lvl="1"/>
            <a:r>
              <a:rPr lang="en-US" dirty="0"/>
              <a:t>When the company reduces its capital</a:t>
            </a:r>
          </a:p>
          <a:p>
            <a:pPr lvl="1"/>
            <a:r>
              <a:rPr lang="en-US" dirty="0"/>
              <a:t>When the company buys back its own shares</a:t>
            </a:r>
          </a:p>
          <a:p>
            <a:pPr lvl="1"/>
            <a:r>
              <a:rPr lang="en-US" dirty="0"/>
              <a:t>When the company is wound up/liquidated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704955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creation and share capital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Understanding share capital used to be very important as (prior to amendments) there were substantial rules on what companies could do with share capital that was historically raised.</a:t>
            </a:r>
          </a:p>
          <a:p>
            <a:pPr lvl="1"/>
            <a:r>
              <a:rPr lang="en-US" sz="2000" dirty="0"/>
              <a:t>Meant to protect creditor interests, these rules continue to operate, albeit in an attenuated form.</a:t>
            </a:r>
          </a:p>
          <a:p>
            <a:pPr lvl="1"/>
            <a:r>
              <a:rPr lang="en-US" sz="2000" dirty="0"/>
              <a:t>These rules are known as rules on </a:t>
            </a:r>
            <a:r>
              <a:rPr lang="en-US" sz="2000" b="1" i="1" dirty="0"/>
              <a:t>capital maintenance</a:t>
            </a:r>
            <a:r>
              <a:rPr lang="en-US" sz="2000" dirty="0"/>
              <a:t>. </a:t>
            </a:r>
          </a:p>
          <a:p>
            <a:r>
              <a:rPr lang="en-US" sz="2000" dirty="0"/>
              <a:t>Many of the historical concepts (e.g. par value) which complicated analyses on capital maintenance have been cut down. </a:t>
            </a:r>
          </a:p>
          <a:p>
            <a:pPr lvl="1"/>
            <a:r>
              <a:rPr lang="en-US" sz="2000" dirty="0"/>
              <a:t>However, the idea of capital preservation continues to play an important role in shareholder remedies, for e.g. the doctrine of “reflective loss”. We will examine such topics in greater detail in future lectures.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3682995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creation and share capital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9"/>
            <a:ext cx="11029615" cy="729970"/>
          </a:xfrm>
        </p:spPr>
        <p:txBody>
          <a:bodyPr>
            <a:noAutofit/>
          </a:bodyPr>
          <a:lstStyle/>
          <a:p>
            <a:r>
              <a:rPr lang="en-US" sz="2000" dirty="0"/>
              <a:t>How are shares created? All shares come into existence by way of the respective company’s issuance (of the shares). Upon the subscriber’s payment for the shares, the company’s capital is increased.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pic>
        <p:nvPicPr>
          <p:cNvPr id="6" name="Picture 5">
            <a:extLst>
              <a:ext uri="{FF2B5EF4-FFF2-40B4-BE49-F238E27FC236}">
                <a16:creationId xmlns:a16="http://schemas.microsoft.com/office/drawing/2014/main" id="{301C3537-0B63-4E50-A8AD-92A28965D188}"/>
              </a:ext>
            </a:extLst>
          </p:cNvPr>
          <p:cNvPicPr>
            <a:picLocks noChangeAspect="1"/>
          </p:cNvPicPr>
          <p:nvPr/>
        </p:nvPicPr>
        <p:blipFill>
          <a:blip r:embed="rId3"/>
          <a:stretch>
            <a:fillRect/>
          </a:stretch>
        </p:blipFill>
        <p:spPr>
          <a:xfrm>
            <a:off x="7129355" y="2910469"/>
            <a:ext cx="2761384" cy="3058273"/>
          </a:xfrm>
          <a:prstGeom prst="rect">
            <a:avLst/>
          </a:prstGeom>
        </p:spPr>
      </p:pic>
      <p:pic>
        <p:nvPicPr>
          <p:cNvPr id="8" name="Picture 7" descr="Shape&#10;&#10;Description automatically generated with low confidence">
            <a:extLst>
              <a:ext uri="{FF2B5EF4-FFF2-40B4-BE49-F238E27FC236}">
                <a16:creationId xmlns:a16="http://schemas.microsoft.com/office/drawing/2014/main" id="{DE555264-5B55-4620-8672-ADD5975765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1853" y="3667462"/>
            <a:ext cx="2345884" cy="2345884"/>
          </a:xfrm>
          <a:prstGeom prst="rect">
            <a:avLst/>
          </a:prstGeom>
        </p:spPr>
      </p:pic>
      <p:sp>
        <p:nvSpPr>
          <p:cNvPr id="10" name="TextBox 9">
            <a:extLst>
              <a:ext uri="{FF2B5EF4-FFF2-40B4-BE49-F238E27FC236}">
                <a16:creationId xmlns:a16="http://schemas.microsoft.com/office/drawing/2014/main" id="{7543F8AB-8C98-405F-B2CE-2196D0B738C2}"/>
              </a:ext>
            </a:extLst>
          </p:cNvPr>
          <p:cNvSpPr txBox="1"/>
          <p:nvPr/>
        </p:nvSpPr>
        <p:spPr>
          <a:xfrm>
            <a:off x="3091278" y="5153315"/>
            <a:ext cx="1107034" cy="369332"/>
          </a:xfrm>
          <a:prstGeom prst="rect">
            <a:avLst/>
          </a:prstGeom>
          <a:noFill/>
        </p:spPr>
        <p:txBody>
          <a:bodyPr wrap="none" rtlCol="0">
            <a:spAutoFit/>
          </a:bodyPr>
          <a:lstStyle/>
          <a:p>
            <a:r>
              <a:rPr lang="en-GB" dirty="0">
                <a:solidFill>
                  <a:schemeClr val="bg1"/>
                </a:solidFill>
              </a:rPr>
              <a:t>Purchaser</a:t>
            </a:r>
          </a:p>
        </p:txBody>
      </p:sp>
      <p:cxnSp>
        <p:nvCxnSpPr>
          <p:cNvPr id="12" name="Straight Arrow Connector 11">
            <a:extLst>
              <a:ext uri="{FF2B5EF4-FFF2-40B4-BE49-F238E27FC236}">
                <a16:creationId xmlns:a16="http://schemas.microsoft.com/office/drawing/2014/main" id="{86FD854E-CB6D-4B94-A369-5EF45DEFF490}"/>
              </a:ext>
            </a:extLst>
          </p:cNvPr>
          <p:cNvCxnSpPr/>
          <p:nvPr/>
        </p:nvCxnSpPr>
        <p:spPr>
          <a:xfrm>
            <a:off x="4973444" y="4891261"/>
            <a:ext cx="198491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B0002F6-176F-4CFB-9924-0E7FEF835936}"/>
              </a:ext>
            </a:extLst>
          </p:cNvPr>
          <p:cNvCxnSpPr>
            <a:cxnSpLocks/>
          </p:cNvCxnSpPr>
          <p:nvPr/>
        </p:nvCxnSpPr>
        <p:spPr>
          <a:xfrm>
            <a:off x="4973444" y="5149598"/>
            <a:ext cx="1984917" cy="0"/>
          </a:xfrm>
          <a:prstGeom prst="straightConnector1">
            <a:avLst/>
          </a:prstGeom>
          <a:ln>
            <a:headEnd type="triangle"/>
            <a:tailEnd type="non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F5F2742-5E3E-42B4-8195-BA4D54E42B27}"/>
              </a:ext>
            </a:extLst>
          </p:cNvPr>
          <p:cNvSpPr txBox="1"/>
          <p:nvPr/>
        </p:nvSpPr>
        <p:spPr>
          <a:xfrm>
            <a:off x="4887946" y="4521929"/>
            <a:ext cx="2155911" cy="369332"/>
          </a:xfrm>
          <a:prstGeom prst="rect">
            <a:avLst/>
          </a:prstGeom>
          <a:noFill/>
        </p:spPr>
        <p:txBody>
          <a:bodyPr wrap="none" rtlCol="0">
            <a:spAutoFit/>
          </a:bodyPr>
          <a:lstStyle/>
          <a:p>
            <a:r>
              <a:rPr lang="en-GB" dirty="0"/>
              <a:t>Subscribes for shares</a:t>
            </a:r>
          </a:p>
        </p:txBody>
      </p:sp>
      <p:sp>
        <p:nvSpPr>
          <p:cNvPr id="17" name="TextBox 16">
            <a:extLst>
              <a:ext uri="{FF2B5EF4-FFF2-40B4-BE49-F238E27FC236}">
                <a16:creationId xmlns:a16="http://schemas.microsoft.com/office/drawing/2014/main" id="{5182CBB4-CFE9-460A-B178-FE8D82590277}"/>
              </a:ext>
            </a:extLst>
          </p:cNvPr>
          <p:cNvSpPr txBox="1"/>
          <p:nvPr/>
        </p:nvSpPr>
        <p:spPr>
          <a:xfrm>
            <a:off x="4773811" y="5154658"/>
            <a:ext cx="2384179" cy="369332"/>
          </a:xfrm>
          <a:prstGeom prst="rect">
            <a:avLst/>
          </a:prstGeom>
          <a:noFill/>
        </p:spPr>
        <p:txBody>
          <a:bodyPr wrap="none" rtlCol="0">
            <a:spAutoFit/>
          </a:bodyPr>
          <a:lstStyle/>
          <a:p>
            <a:r>
              <a:rPr lang="en-GB" dirty="0"/>
              <a:t>Allots and issues shares</a:t>
            </a:r>
          </a:p>
        </p:txBody>
      </p:sp>
      <p:sp>
        <p:nvSpPr>
          <p:cNvPr id="19" name="TextBox 18">
            <a:extLst>
              <a:ext uri="{FF2B5EF4-FFF2-40B4-BE49-F238E27FC236}">
                <a16:creationId xmlns:a16="http://schemas.microsoft.com/office/drawing/2014/main" id="{1479E6F6-AA36-4C5E-B40B-BE1497579C21}"/>
              </a:ext>
            </a:extLst>
          </p:cNvPr>
          <p:cNvSpPr txBox="1"/>
          <p:nvPr/>
        </p:nvSpPr>
        <p:spPr>
          <a:xfrm>
            <a:off x="7971181" y="5567255"/>
            <a:ext cx="1077731" cy="369332"/>
          </a:xfrm>
          <a:prstGeom prst="rect">
            <a:avLst/>
          </a:prstGeom>
          <a:noFill/>
        </p:spPr>
        <p:txBody>
          <a:bodyPr wrap="none" rtlCol="0">
            <a:spAutoFit/>
          </a:bodyPr>
          <a:lstStyle/>
          <a:p>
            <a:r>
              <a:rPr lang="en-GB" dirty="0">
                <a:solidFill>
                  <a:schemeClr val="bg1"/>
                </a:solidFill>
              </a:rPr>
              <a:t>Company</a:t>
            </a:r>
          </a:p>
        </p:txBody>
      </p:sp>
    </p:spTree>
    <p:extLst>
      <p:ext uri="{BB962C8B-B14F-4D97-AF65-F5344CB8AC3E}">
        <p14:creationId xmlns:p14="http://schemas.microsoft.com/office/powerpoint/2010/main" val="3160286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creation and share capital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One can think of share issuances as a three step procedure.</a:t>
            </a:r>
          </a:p>
          <a:p>
            <a:r>
              <a:rPr lang="en-US" sz="2000" dirty="0"/>
              <a:t>First, the company must decide to make an offer of shares, public or non-public, and set the terms of the offer.</a:t>
            </a:r>
          </a:p>
          <a:p>
            <a:pPr lvl="1"/>
            <a:r>
              <a:rPr lang="en-US" sz="1800" dirty="0"/>
              <a:t>At incorporation, a company incorporated by shares must make this issuance. s 22(1)(g) of the CA states that “The constitution of every company shall comply with such requirements as may be prescribed, shall… state… that such subscribers are desirous of being formed into a company in pursuance of the constitution and (where the company is to have a share capital) </a:t>
            </a:r>
            <a:r>
              <a:rPr lang="en-US" sz="1800" b="1" i="1" dirty="0"/>
              <a:t>respectively agree to take the number of shares in the capital of the company set out opposite their respective names</a:t>
            </a:r>
            <a:r>
              <a:rPr lang="en-US" sz="1800" dirty="0"/>
              <a:t>”.</a:t>
            </a:r>
          </a:p>
          <a:p>
            <a:pPr lvl="1"/>
            <a:r>
              <a:rPr lang="en-US" sz="1800" dirty="0"/>
              <a:t>After incorporation, a company with share capital can raise more shares pursuant to the terms of the constitution. The power to issue shares is usually vested in the Board of Directors. Art 7(1) of the Model Constitution states that “Without prejudice to any special rights previously conferred on the holders of any existing shares or class of shares but subject to the Act, shares in the company may be issued by the directors.”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2711677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Corporate finance</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Introduction and Overview</a:t>
            </a:r>
          </a:p>
          <a:p>
            <a:r>
              <a:rPr lang="en-US" sz="2000" dirty="0"/>
              <a:t>Financial Accounting: Equity vs Debt</a:t>
            </a:r>
          </a:p>
          <a:p>
            <a:r>
              <a:rPr lang="en-US" sz="2000" dirty="0"/>
              <a:t>Equity Financing</a:t>
            </a:r>
          </a:p>
          <a:p>
            <a:pPr lvl="1"/>
            <a:r>
              <a:rPr lang="en-US" sz="1800" dirty="0"/>
              <a:t>The Proprietary Nature of Shares</a:t>
            </a:r>
          </a:p>
          <a:p>
            <a:pPr lvl="2"/>
            <a:r>
              <a:rPr lang="en-US" sz="1600" dirty="0"/>
              <a:t>Creation and Share Capital</a:t>
            </a:r>
          </a:p>
          <a:p>
            <a:pPr lvl="2"/>
            <a:r>
              <a:rPr lang="en-US" sz="1600" dirty="0"/>
              <a:t>Transfer Rights</a:t>
            </a:r>
          </a:p>
          <a:p>
            <a:pPr lvl="1"/>
            <a:r>
              <a:rPr lang="en-US" sz="1800" dirty="0"/>
              <a:t>The Quasi-Contractual Nature of Shares</a:t>
            </a:r>
          </a:p>
          <a:p>
            <a:pPr lvl="2"/>
            <a:r>
              <a:rPr lang="en-US" sz="1600" dirty="0"/>
              <a:t>Class Rights</a:t>
            </a:r>
          </a:p>
          <a:p>
            <a:pPr lvl="2"/>
            <a:r>
              <a:rPr lang="en-US" sz="1600" dirty="0"/>
              <a:t>Member Rights</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creation and share capital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First, the company must decide to make an offer of shares, public or non-public, and set the terms of the offer.</a:t>
            </a:r>
          </a:p>
          <a:p>
            <a:pPr lvl="1"/>
            <a:r>
              <a:rPr lang="en-US" sz="1800" dirty="0"/>
              <a:t>The power to issue shares, as discussed in Slide Deck 14, is subject to the duty to act for proper purposes (</a:t>
            </a:r>
            <a:r>
              <a:rPr lang="en-US" sz="1800" i="1" dirty="0"/>
              <a:t>Howard Smith</a:t>
            </a:r>
            <a:r>
              <a:rPr lang="en-US" sz="1800" dirty="0"/>
              <a:t>).</a:t>
            </a:r>
          </a:p>
          <a:p>
            <a:pPr lvl="1"/>
            <a:r>
              <a:rPr lang="en-US" sz="1800" dirty="0"/>
              <a:t>Furthermore, the issuance of shares is subject to s 161(1) of the CA. s 161(1) states that “Notwithstanding anything in a company’s constitution, the directors shall not, without the prior approval of the company in general meeting, exercise any power of the company to issue shares”.</a:t>
            </a:r>
          </a:p>
          <a:p>
            <a:pPr lvl="2"/>
            <a:r>
              <a:rPr lang="en-US" sz="1800" dirty="0"/>
              <a:t>s 161(2) states that “Approval for the purposes of this section may be confined to a particular exercise of that power or may apply to the exercise of that power generally; and any such approval may be unconditional or subject to conditions”. For instance, the GM may place limits on the number of shares that may be issued.</a:t>
            </a:r>
          </a:p>
          <a:p>
            <a:pPr lvl="2"/>
            <a:r>
              <a:rPr lang="en-US" sz="1800" dirty="0"/>
              <a:t>In practice, a general mandate to issue shares is given at the company’s annual general meeting (see s 161(3)).</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3999721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creation and share capital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First, the company must decide to make an offer of shares, public or non-public, and set the terms of the offer.</a:t>
            </a:r>
          </a:p>
          <a:p>
            <a:pPr lvl="1"/>
            <a:r>
              <a:rPr lang="en-US" sz="1800" dirty="0"/>
              <a:t>Finally, the company’s constitution may also regulate the power to issue new shares. Private companies, for example, usually have provisions in their constitutions requiring new shares to be first offered to existing shareholders pro-rata. This is known as a “right of first-refusal” or a “preemptive/preemption right”.</a:t>
            </a:r>
          </a:p>
          <a:p>
            <a:pPr lvl="2"/>
            <a:r>
              <a:rPr lang="en-US" sz="1800" dirty="0"/>
              <a:t>E.g. Art 45 of the Model Constitution states that “Subject to any direction to the contrary that may be given by the company in general meeting, all new shares must, before issue, be offered to all persons who, as the date of the offer, are entitled to receive notices from the company of general meetings, in proportion, or as nearly as the circumstances admit, to the amount of the existing shares to which they are entitled”.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672925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creation and share capital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Second, some people must agree with the company to accept the shares at the given issue price, at which point the shares are said to be allotted.</a:t>
            </a:r>
          </a:p>
          <a:p>
            <a:pPr lvl="1"/>
            <a:r>
              <a:rPr lang="en-US" sz="1800" dirty="0"/>
              <a:t>These counterparties to the companies are known as “subscribers” to the shares.</a:t>
            </a:r>
          </a:p>
          <a:p>
            <a:pPr lvl="1"/>
            <a:r>
              <a:rPr lang="en-US" sz="1800" dirty="0"/>
              <a:t>A contract for the allotment of shares is specifically enforceable.</a:t>
            </a:r>
          </a:p>
          <a:p>
            <a:r>
              <a:rPr lang="en-US" sz="2000" dirty="0"/>
              <a:t>Third, after shares are allotted, the subscribers to the shares are registered as members of the company. Legal title in the shares is vested in the said member of the shares only after registration.</a:t>
            </a:r>
          </a:p>
          <a:p>
            <a:pPr lvl="1"/>
            <a:r>
              <a:rPr lang="en-US" sz="1800" dirty="0"/>
              <a:t>Legal title in shares is important because the company (including the BoD acting as an organ of the company) is </a:t>
            </a:r>
            <a:r>
              <a:rPr lang="en-US" sz="1800" i="1" dirty="0"/>
              <a:t>not obliged to take notice of the equitable owner’s beneficial interests in the shares</a:t>
            </a:r>
            <a:r>
              <a:rPr lang="en-US" sz="1800" dirty="0"/>
              <a:t> (see s 195(4) of the CA and </a:t>
            </a:r>
            <a:r>
              <a:rPr lang="en-US" sz="1800" i="1" dirty="0"/>
              <a:t>Sing Eng (Pte) Ltd v PIC Property Ltd </a:t>
            </a:r>
            <a:r>
              <a:rPr lang="en-US" sz="1800" dirty="0"/>
              <a:t>[1990] 1 SLR(R) 792).</a:t>
            </a:r>
          </a:p>
          <a:p>
            <a:pPr lvl="1"/>
            <a:r>
              <a:rPr lang="en-US" sz="1800" dirty="0"/>
              <a:t>We will discuss registration later in the context of share transfers.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994014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creation and share capital</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Share issuances by the company (whether public or private) occur in </a:t>
            </a:r>
            <a:r>
              <a:rPr lang="en-US" sz="2000" b="1" i="1" dirty="0"/>
              <a:t>the primary market </a:t>
            </a:r>
            <a:r>
              <a:rPr lang="en-US" sz="2000" dirty="0"/>
              <a:t>for the company’s shares.</a:t>
            </a:r>
          </a:p>
          <a:p>
            <a:r>
              <a:rPr lang="en-US" sz="2000" dirty="0"/>
              <a:t>It is very important to distinguish the trading of shares between the company and subscribers in the primary market for the company’s shares, from the trading of shares between shareholders and prospective shareholders </a:t>
            </a:r>
            <a:r>
              <a:rPr lang="en-US" sz="2000" b="1" i="1" dirty="0"/>
              <a:t>in the secondary market </a:t>
            </a:r>
            <a:r>
              <a:rPr lang="en-US" sz="2000" dirty="0"/>
              <a:t>for the company’s shares.</a:t>
            </a:r>
          </a:p>
          <a:p>
            <a:pPr lvl="1"/>
            <a:r>
              <a:rPr lang="en-US" sz="1800" dirty="0"/>
              <a:t>The robust financial markets you see today (e.g. NYSE, London Stock Exchange, SGX, etc.) are all platforms that allow the trading of a public company’s shares on </a:t>
            </a:r>
            <a:r>
              <a:rPr lang="en-US" sz="1800" i="1" dirty="0"/>
              <a:t>secondary markets</a:t>
            </a:r>
            <a:r>
              <a:rPr lang="en-US" sz="1800" dirty="0"/>
              <a:t>.</a:t>
            </a:r>
          </a:p>
          <a:p>
            <a:pPr lvl="1"/>
            <a:r>
              <a:rPr lang="en-US" sz="1800" dirty="0"/>
              <a:t>Trading of shares on a secondary market </a:t>
            </a:r>
            <a:r>
              <a:rPr lang="en-US" sz="1800" b="1" i="1" dirty="0"/>
              <a:t>does not affect the share capital of a company</a:t>
            </a:r>
            <a:r>
              <a:rPr lang="en-US" sz="1800" dirty="0"/>
              <a:t>, which as mentioned is a </a:t>
            </a:r>
            <a:r>
              <a:rPr lang="en-US" sz="1800" b="1" i="1" dirty="0"/>
              <a:t>historical value </a:t>
            </a:r>
            <a:r>
              <a:rPr lang="en-US" sz="1800" dirty="0"/>
              <a:t>of consideration offered for share issuances.</a:t>
            </a:r>
          </a:p>
          <a:p>
            <a:pPr lvl="1"/>
            <a:r>
              <a:rPr lang="en-US" sz="1800" dirty="0"/>
              <a:t>Thus, the secondary market price for shares can differ wildly from the issue price of the shares (offered by the company). Note that a shareholder has liability to contribute to the assets of the company if the shares are not fully paid up and if the company goes into insolvent liquidation (e.g. issue price is $5, and he only pays $3).</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2967404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87D26DA-9773-4A0E-B213-DDF20A1F1F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EA04866-8C2B-4683-B16E-021D80E73C2C}"/>
              </a:ext>
            </a:extLst>
          </p:cNvPr>
          <p:cNvSpPr>
            <a:spLocks noGrp="1"/>
          </p:cNvSpPr>
          <p:nvPr>
            <p:ph type="sldNum" sz="quarter" idx="12"/>
          </p:nvPr>
        </p:nvSpPr>
        <p:spPr>
          <a:xfrm>
            <a:off x="10558300" y="6380325"/>
            <a:ext cx="1052510" cy="365125"/>
          </a:xfrm>
        </p:spPr>
        <p:txBody>
          <a:bodyPr>
            <a:normAutofit/>
          </a:bodyPr>
          <a:lstStyle/>
          <a:p>
            <a:pPr>
              <a:spcAft>
                <a:spcPts val="600"/>
              </a:spcAft>
            </a:pPr>
            <a:fld id="{7128DA7F-F6FE-453F-B8BB-1900E7257DA6}" type="slidenum">
              <a:rPr lang="en-US"/>
              <a:pPr>
                <a:spcAft>
                  <a:spcPts val="600"/>
                </a:spcAft>
              </a:pPr>
              <a:t>24</a:t>
            </a:fld>
            <a:endParaRPr lang="en-US"/>
          </a:p>
        </p:txBody>
      </p:sp>
      <p:pic>
        <p:nvPicPr>
          <p:cNvPr id="3" name="Content Placeholder 5">
            <a:extLst>
              <a:ext uri="{FF2B5EF4-FFF2-40B4-BE49-F238E27FC236}">
                <a16:creationId xmlns:a16="http://schemas.microsoft.com/office/drawing/2014/main" id="{13FDCB82-9FBD-1972-7E39-FD0D6433053D}"/>
              </a:ext>
            </a:extLst>
          </p:cNvPr>
          <p:cNvPicPr>
            <a:picLocks noChangeAspect="1"/>
          </p:cNvPicPr>
          <p:nvPr/>
        </p:nvPicPr>
        <p:blipFill>
          <a:blip r:embed="rId3"/>
          <a:stretch>
            <a:fillRect/>
          </a:stretch>
        </p:blipFill>
        <p:spPr>
          <a:xfrm>
            <a:off x="0" y="1661160"/>
            <a:ext cx="12192000" cy="3535679"/>
          </a:xfrm>
          <a:prstGeom prst="rect">
            <a:avLst/>
          </a:prstGeom>
        </p:spPr>
      </p:pic>
    </p:spTree>
    <p:extLst>
      <p:ext uri="{BB962C8B-B14F-4D97-AF65-F5344CB8AC3E}">
        <p14:creationId xmlns:p14="http://schemas.microsoft.com/office/powerpoint/2010/main" val="3183054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 secondary market for shares between existing shareholders of a company and prospective (i.e. future) shareholders of a company requires the </a:t>
            </a:r>
            <a:r>
              <a:rPr lang="en-US" sz="2000" b="1" i="1" dirty="0"/>
              <a:t>ability to transfer shares</a:t>
            </a:r>
            <a:r>
              <a:rPr lang="en-US" sz="2000" dirty="0"/>
              <a:t>. This raises two related questions.</a:t>
            </a:r>
            <a:endParaRPr lang="en-US" sz="1800" dirty="0"/>
          </a:p>
          <a:p>
            <a:pPr lvl="1"/>
            <a:r>
              <a:rPr lang="en-US" sz="2000" dirty="0"/>
              <a:t>First, what is the relationship between the transfer of shares and registration?</a:t>
            </a:r>
          </a:p>
          <a:p>
            <a:pPr lvl="1"/>
            <a:r>
              <a:rPr lang="en-US" sz="2000" dirty="0"/>
              <a:t>Second, does corporate law place any restrictions on transfer rights?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2664736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
        <p:nvSpPr>
          <p:cNvPr id="7" name="Rectangle: Rounded Corners 6">
            <a:extLst>
              <a:ext uri="{FF2B5EF4-FFF2-40B4-BE49-F238E27FC236}">
                <a16:creationId xmlns:a16="http://schemas.microsoft.com/office/drawing/2014/main" id="{0ABE91D0-D5AB-47DD-BB10-E0A1E38C1BC9}"/>
              </a:ext>
            </a:extLst>
          </p:cNvPr>
          <p:cNvSpPr/>
          <p:nvPr/>
        </p:nvSpPr>
        <p:spPr>
          <a:xfrm>
            <a:off x="2252546" y="3877837"/>
            <a:ext cx="2152185" cy="702527"/>
          </a:xfrm>
          <a:prstGeom prst="roundRect">
            <a:avLst>
              <a:gd name="adj" fmla="val 50000"/>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dirty="0"/>
              <a:t>Buyer</a:t>
            </a:r>
          </a:p>
        </p:txBody>
      </p:sp>
      <p:sp>
        <p:nvSpPr>
          <p:cNvPr id="9" name="Rectangle: Rounded Corners 8">
            <a:extLst>
              <a:ext uri="{FF2B5EF4-FFF2-40B4-BE49-F238E27FC236}">
                <a16:creationId xmlns:a16="http://schemas.microsoft.com/office/drawing/2014/main" id="{351B9320-0C72-4802-970D-76984D4B5BCC}"/>
              </a:ext>
            </a:extLst>
          </p:cNvPr>
          <p:cNvSpPr/>
          <p:nvPr/>
        </p:nvSpPr>
        <p:spPr>
          <a:xfrm>
            <a:off x="7763107" y="3877836"/>
            <a:ext cx="2152185" cy="702527"/>
          </a:xfrm>
          <a:prstGeom prst="roundRect">
            <a:avLst>
              <a:gd name="adj" fmla="val 50000"/>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GB" dirty="0"/>
              <a:t>Seller</a:t>
            </a:r>
          </a:p>
        </p:txBody>
      </p:sp>
      <p:sp>
        <p:nvSpPr>
          <p:cNvPr id="10" name="Rectangle 9">
            <a:extLst>
              <a:ext uri="{FF2B5EF4-FFF2-40B4-BE49-F238E27FC236}">
                <a16:creationId xmlns:a16="http://schemas.microsoft.com/office/drawing/2014/main" id="{ED94BEDC-31D8-4EB2-B234-6A7FB3763000}"/>
              </a:ext>
            </a:extLst>
          </p:cNvPr>
          <p:cNvSpPr/>
          <p:nvPr/>
        </p:nvSpPr>
        <p:spPr>
          <a:xfrm>
            <a:off x="5064512" y="5691242"/>
            <a:ext cx="2152185" cy="696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Company</a:t>
            </a:r>
          </a:p>
        </p:txBody>
      </p:sp>
      <p:cxnSp>
        <p:nvCxnSpPr>
          <p:cNvPr id="12" name="Straight Arrow Connector 11">
            <a:extLst>
              <a:ext uri="{FF2B5EF4-FFF2-40B4-BE49-F238E27FC236}">
                <a16:creationId xmlns:a16="http://schemas.microsoft.com/office/drawing/2014/main" id="{856EA3CE-B3C8-4CE4-8778-B5FCF45CBFE6}"/>
              </a:ext>
            </a:extLst>
          </p:cNvPr>
          <p:cNvCxnSpPr/>
          <p:nvPr/>
        </p:nvCxnSpPr>
        <p:spPr>
          <a:xfrm>
            <a:off x="4560848" y="4226313"/>
            <a:ext cx="3044283" cy="0"/>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908B1F9-B7B5-45FD-AF53-A955F10714CE}"/>
              </a:ext>
            </a:extLst>
          </p:cNvPr>
          <p:cNvSpPr txBox="1"/>
          <p:nvPr/>
        </p:nvSpPr>
        <p:spPr>
          <a:xfrm>
            <a:off x="4915590" y="3894495"/>
            <a:ext cx="2450030" cy="646331"/>
          </a:xfrm>
          <a:prstGeom prst="rect">
            <a:avLst/>
          </a:prstGeom>
          <a:noFill/>
        </p:spPr>
        <p:txBody>
          <a:bodyPr wrap="none" rtlCol="0">
            <a:spAutoFit/>
          </a:bodyPr>
          <a:lstStyle/>
          <a:p>
            <a:pPr algn="ctr"/>
            <a:r>
              <a:rPr lang="en-GB" dirty="0"/>
              <a:t>1. Contract for sale and </a:t>
            </a:r>
          </a:p>
          <a:p>
            <a:pPr algn="ctr"/>
            <a:r>
              <a:rPr lang="en-GB" dirty="0"/>
              <a:t>purchase of shares</a:t>
            </a:r>
          </a:p>
        </p:txBody>
      </p:sp>
      <p:sp>
        <p:nvSpPr>
          <p:cNvPr id="14" name="Arc 13">
            <a:extLst>
              <a:ext uri="{FF2B5EF4-FFF2-40B4-BE49-F238E27FC236}">
                <a16:creationId xmlns:a16="http://schemas.microsoft.com/office/drawing/2014/main" id="{CFB3808A-FDCC-4260-9225-9EB0E3D8DDB3}"/>
              </a:ext>
            </a:extLst>
          </p:cNvPr>
          <p:cNvSpPr/>
          <p:nvPr/>
        </p:nvSpPr>
        <p:spPr>
          <a:xfrm>
            <a:off x="6099622" y="3462454"/>
            <a:ext cx="2468326" cy="2577264"/>
          </a:xfrm>
          <a:prstGeom prst="arc">
            <a:avLst>
              <a:gd name="adj1" fmla="val 21540481"/>
              <a:gd name="adj2" fmla="val 5376840"/>
            </a:avLst>
          </a:prstGeom>
          <a:ln w="19050">
            <a:prstDash val="dash"/>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6" name="TextBox 15">
            <a:extLst>
              <a:ext uri="{FF2B5EF4-FFF2-40B4-BE49-F238E27FC236}">
                <a16:creationId xmlns:a16="http://schemas.microsoft.com/office/drawing/2014/main" id="{2490DDD6-8EA2-4ABF-BD1D-EA47CFAA9FFA}"/>
              </a:ext>
            </a:extLst>
          </p:cNvPr>
          <p:cNvSpPr txBox="1"/>
          <p:nvPr/>
        </p:nvSpPr>
        <p:spPr>
          <a:xfrm>
            <a:off x="8294828" y="5373650"/>
            <a:ext cx="1702069" cy="369332"/>
          </a:xfrm>
          <a:prstGeom prst="rect">
            <a:avLst/>
          </a:prstGeom>
          <a:noFill/>
        </p:spPr>
        <p:txBody>
          <a:bodyPr wrap="none" rtlCol="0">
            <a:spAutoFit/>
          </a:bodyPr>
          <a:lstStyle/>
          <a:p>
            <a:pPr algn="ctr"/>
            <a:r>
              <a:rPr lang="en-GB" dirty="0"/>
              <a:t>6. Notifies seller</a:t>
            </a:r>
          </a:p>
        </p:txBody>
      </p:sp>
      <p:sp>
        <p:nvSpPr>
          <p:cNvPr id="18" name="Arc 17">
            <a:extLst>
              <a:ext uri="{FF2B5EF4-FFF2-40B4-BE49-F238E27FC236}">
                <a16:creationId xmlns:a16="http://schemas.microsoft.com/office/drawing/2014/main" id="{0EC8B0CF-A81A-47EB-8E21-8E737F26D64E}"/>
              </a:ext>
            </a:extLst>
          </p:cNvPr>
          <p:cNvSpPr/>
          <p:nvPr/>
        </p:nvSpPr>
        <p:spPr>
          <a:xfrm rot="13519410">
            <a:off x="3722124" y="3038461"/>
            <a:ext cx="4692183" cy="4899269"/>
          </a:xfrm>
          <a:prstGeom prst="arc">
            <a:avLst>
              <a:gd name="adj1" fmla="val 21540481"/>
              <a:gd name="adj2" fmla="val 5510825"/>
            </a:avLst>
          </a:prstGeom>
          <a:ln w="19050">
            <a:prstDash val="dash"/>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0" name="TextBox 19">
            <a:extLst>
              <a:ext uri="{FF2B5EF4-FFF2-40B4-BE49-F238E27FC236}">
                <a16:creationId xmlns:a16="http://schemas.microsoft.com/office/drawing/2014/main" id="{F186E578-30FC-4BA9-BEBD-D5C1686103F4}"/>
              </a:ext>
            </a:extLst>
          </p:cNvPr>
          <p:cNvSpPr txBox="1"/>
          <p:nvPr/>
        </p:nvSpPr>
        <p:spPr>
          <a:xfrm>
            <a:off x="5437533" y="2766954"/>
            <a:ext cx="1506503" cy="369332"/>
          </a:xfrm>
          <a:prstGeom prst="rect">
            <a:avLst/>
          </a:prstGeom>
          <a:noFill/>
        </p:spPr>
        <p:txBody>
          <a:bodyPr wrap="none" rtlCol="0">
            <a:spAutoFit/>
          </a:bodyPr>
          <a:lstStyle/>
          <a:p>
            <a:pPr algn="ctr"/>
            <a:r>
              <a:rPr lang="en-GB" dirty="0"/>
              <a:t>2. Remit funds</a:t>
            </a:r>
          </a:p>
        </p:txBody>
      </p:sp>
      <p:sp>
        <p:nvSpPr>
          <p:cNvPr id="22" name="Arc 21">
            <a:extLst>
              <a:ext uri="{FF2B5EF4-FFF2-40B4-BE49-F238E27FC236}">
                <a16:creationId xmlns:a16="http://schemas.microsoft.com/office/drawing/2014/main" id="{A2ACE109-919D-4628-BBA4-990381C850DB}"/>
              </a:ext>
            </a:extLst>
          </p:cNvPr>
          <p:cNvSpPr/>
          <p:nvPr/>
        </p:nvSpPr>
        <p:spPr>
          <a:xfrm rot="13519410">
            <a:off x="2417486" y="2258932"/>
            <a:ext cx="7183716" cy="7500764"/>
          </a:xfrm>
          <a:prstGeom prst="arc">
            <a:avLst>
              <a:gd name="adj1" fmla="val 21184997"/>
              <a:gd name="adj2" fmla="val 5844987"/>
            </a:avLst>
          </a:prstGeom>
          <a:ln w="19050">
            <a:prstDash val="dash"/>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4" name="TextBox 23">
            <a:extLst>
              <a:ext uri="{FF2B5EF4-FFF2-40B4-BE49-F238E27FC236}">
                <a16:creationId xmlns:a16="http://schemas.microsoft.com/office/drawing/2014/main" id="{6DF8178E-59FB-44D6-8C1E-2ED09DD5F481}"/>
              </a:ext>
            </a:extLst>
          </p:cNvPr>
          <p:cNvSpPr txBox="1"/>
          <p:nvPr/>
        </p:nvSpPr>
        <p:spPr>
          <a:xfrm>
            <a:off x="3393714" y="2000368"/>
            <a:ext cx="5785944" cy="369332"/>
          </a:xfrm>
          <a:prstGeom prst="rect">
            <a:avLst/>
          </a:prstGeom>
          <a:noFill/>
        </p:spPr>
        <p:txBody>
          <a:bodyPr wrap="none" rtlCol="0">
            <a:spAutoFit/>
          </a:bodyPr>
          <a:lstStyle/>
          <a:p>
            <a:pPr algn="ctr"/>
            <a:r>
              <a:rPr lang="en-GB" dirty="0"/>
              <a:t>3. Delivers share certificate and duly executed transfer form</a:t>
            </a:r>
          </a:p>
        </p:txBody>
      </p:sp>
      <p:sp>
        <p:nvSpPr>
          <p:cNvPr id="26" name="Arc 25">
            <a:extLst>
              <a:ext uri="{FF2B5EF4-FFF2-40B4-BE49-F238E27FC236}">
                <a16:creationId xmlns:a16="http://schemas.microsoft.com/office/drawing/2014/main" id="{DED0D15F-CD9D-4C8A-9585-179DDAB24248}"/>
              </a:ext>
            </a:extLst>
          </p:cNvPr>
          <p:cNvSpPr/>
          <p:nvPr/>
        </p:nvSpPr>
        <p:spPr>
          <a:xfrm rot="5400000">
            <a:off x="3625751" y="3292640"/>
            <a:ext cx="2656595" cy="2773842"/>
          </a:xfrm>
          <a:prstGeom prst="arc">
            <a:avLst>
              <a:gd name="adj1" fmla="val 21540481"/>
              <a:gd name="adj2" fmla="val 5478512"/>
            </a:avLst>
          </a:prstGeom>
          <a:ln w="19050">
            <a:prstDash val="dash"/>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8" name="TextBox 27">
            <a:extLst>
              <a:ext uri="{FF2B5EF4-FFF2-40B4-BE49-F238E27FC236}">
                <a16:creationId xmlns:a16="http://schemas.microsoft.com/office/drawing/2014/main" id="{A04660C2-6BA6-4910-B844-5ADA66692A42}"/>
              </a:ext>
            </a:extLst>
          </p:cNvPr>
          <p:cNvSpPr txBox="1"/>
          <p:nvPr/>
        </p:nvSpPr>
        <p:spPr>
          <a:xfrm>
            <a:off x="3576211" y="4653119"/>
            <a:ext cx="3020072" cy="646331"/>
          </a:xfrm>
          <a:prstGeom prst="rect">
            <a:avLst/>
          </a:prstGeom>
          <a:noFill/>
        </p:spPr>
        <p:txBody>
          <a:bodyPr wrap="square" rtlCol="0">
            <a:spAutoFit/>
          </a:bodyPr>
          <a:lstStyle/>
          <a:p>
            <a:pPr algn="ctr"/>
            <a:r>
              <a:rPr lang="en-GB" dirty="0"/>
              <a:t>4. Lodges share certificate and transfer form for registration</a:t>
            </a:r>
          </a:p>
        </p:txBody>
      </p:sp>
      <p:sp>
        <p:nvSpPr>
          <p:cNvPr id="30" name="Arc 29">
            <a:extLst>
              <a:ext uri="{FF2B5EF4-FFF2-40B4-BE49-F238E27FC236}">
                <a16:creationId xmlns:a16="http://schemas.microsoft.com/office/drawing/2014/main" id="{ACA57C2B-F06B-4B6D-86F1-93BBEDF00FE9}"/>
              </a:ext>
            </a:extLst>
          </p:cNvPr>
          <p:cNvSpPr/>
          <p:nvPr/>
        </p:nvSpPr>
        <p:spPr>
          <a:xfrm rot="5400000">
            <a:off x="3352652" y="3031337"/>
            <a:ext cx="3215789" cy="3357716"/>
          </a:xfrm>
          <a:prstGeom prst="arc">
            <a:avLst>
              <a:gd name="adj1" fmla="val 36170"/>
              <a:gd name="adj2" fmla="val 5416143"/>
            </a:avLst>
          </a:prstGeom>
          <a:ln w="19050">
            <a:prstDash val="dash"/>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2" name="TextBox 31">
            <a:extLst>
              <a:ext uri="{FF2B5EF4-FFF2-40B4-BE49-F238E27FC236}">
                <a16:creationId xmlns:a16="http://schemas.microsoft.com/office/drawing/2014/main" id="{8F7A2578-F639-43BF-95CE-75F93ACC821F}"/>
              </a:ext>
            </a:extLst>
          </p:cNvPr>
          <p:cNvSpPr txBox="1"/>
          <p:nvPr/>
        </p:nvSpPr>
        <p:spPr>
          <a:xfrm>
            <a:off x="209410" y="5050484"/>
            <a:ext cx="3357717" cy="646331"/>
          </a:xfrm>
          <a:prstGeom prst="rect">
            <a:avLst/>
          </a:prstGeom>
          <a:noFill/>
        </p:spPr>
        <p:txBody>
          <a:bodyPr wrap="square" rtlCol="0">
            <a:spAutoFit/>
          </a:bodyPr>
          <a:lstStyle/>
          <a:p>
            <a:pPr algn="ctr"/>
            <a:r>
              <a:rPr lang="en-GB" dirty="0"/>
              <a:t>5. Issues fresh share certificate and updates Register of Members</a:t>
            </a:r>
          </a:p>
        </p:txBody>
      </p:sp>
    </p:spTree>
    <p:extLst>
      <p:ext uri="{BB962C8B-B14F-4D97-AF65-F5344CB8AC3E}">
        <p14:creationId xmlns:p14="http://schemas.microsoft.com/office/powerpoint/2010/main" val="1881041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u="sng" dirty="0"/>
              <a:t>The Relationship between the Transfer of Shares and Registration</a:t>
            </a:r>
          </a:p>
          <a:p>
            <a:pPr lvl="1"/>
            <a:r>
              <a:rPr lang="en-US" sz="2000" dirty="0"/>
              <a:t>To register as a member, the share certificate and the duly executed transfer form must be lodged with the company. s 126 of the CA states that “Notwithstanding anything in its constitution, a private company </a:t>
            </a:r>
            <a:r>
              <a:rPr lang="en-US" sz="2000" b="1" i="1" dirty="0"/>
              <a:t>shall not lodge a transfer of shares unless a proper instrument of transfer </a:t>
            </a:r>
            <a:r>
              <a:rPr lang="en-US" sz="2000" dirty="0"/>
              <a:t>has been delivered to the company…”</a:t>
            </a:r>
          </a:p>
          <a:p>
            <a:pPr lvl="1"/>
            <a:r>
              <a:rPr lang="en-US" sz="2000" dirty="0"/>
              <a:t>If the transfer form is in order, </a:t>
            </a:r>
            <a:r>
              <a:rPr lang="en-US" sz="2000" b="1" i="1" dirty="0"/>
              <a:t>and there are no share transfer restrictions</a:t>
            </a:r>
            <a:r>
              <a:rPr lang="en-US" sz="2000" dirty="0"/>
              <a:t>, the company </a:t>
            </a:r>
            <a:r>
              <a:rPr lang="en-US" sz="2000" b="1" i="1" dirty="0"/>
              <a:t>must</a:t>
            </a:r>
            <a:r>
              <a:rPr lang="en-US" sz="2000" dirty="0"/>
              <a:t> register and issue a new share certificate (KIV).</a:t>
            </a:r>
          </a:p>
          <a:p>
            <a:pPr lvl="1"/>
            <a:r>
              <a:rPr lang="en-US" sz="2000" dirty="0"/>
              <a:t>The transferee becomes the legal owner when his name is entered in the register of members and the company issues a new share certificate in his name to him. Thereafter, he becomes a member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40110239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u="sng" dirty="0"/>
              <a:t>The Relationship between the Transfer of Shares and Registration</a:t>
            </a:r>
          </a:p>
          <a:p>
            <a:pPr lvl="1"/>
            <a:r>
              <a:rPr lang="en-US" sz="2000" dirty="0"/>
              <a:t>What happens if the purchaser of shares </a:t>
            </a:r>
            <a:r>
              <a:rPr lang="en-US" sz="2000" b="1" dirty="0"/>
              <a:t>does not register the transfer</a:t>
            </a:r>
            <a:r>
              <a:rPr lang="en-US" sz="2000" dirty="0"/>
              <a:t>? </a:t>
            </a:r>
          </a:p>
          <a:p>
            <a:pPr lvl="2"/>
            <a:r>
              <a:rPr lang="en-US" sz="1800" dirty="0"/>
              <a:t>If he fails to register the transfer, he becomes an </a:t>
            </a:r>
            <a:r>
              <a:rPr lang="en-US" sz="1800" b="1" i="1" dirty="0"/>
              <a:t>equitable owner </a:t>
            </a:r>
            <a:r>
              <a:rPr lang="en-US" sz="1800" b="1" dirty="0"/>
              <a:t>(as opposed to the legal owner) </a:t>
            </a:r>
            <a:r>
              <a:rPr lang="en-US" sz="1800" dirty="0"/>
              <a:t>of the shares. </a:t>
            </a:r>
          </a:p>
          <a:p>
            <a:pPr lvl="1"/>
            <a:r>
              <a:rPr lang="en-US" sz="2000" dirty="0"/>
              <a:t>The distinction between the legal and equitable ownership of shares may be important for two reasons:</a:t>
            </a:r>
          </a:p>
          <a:p>
            <a:pPr lvl="2"/>
            <a:r>
              <a:rPr lang="en-US" sz="1800" dirty="0"/>
              <a:t>First, </a:t>
            </a:r>
            <a:r>
              <a:rPr lang="en-US" sz="1800" b="1" i="1" dirty="0"/>
              <a:t>the company can deal with a registered person as the absolute owner in his own right and not in a representative capacity </a:t>
            </a:r>
            <a:r>
              <a:rPr lang="en-US" sz="1800" dirty="0"/>
              <a:t>(see above, s 195(4) of the CA and </a:t>
            </a:r>
            <a:r>
              <a:rPr lang="en-US" sz="1800" i="1" dirty="0"/>
              <a:t>Sing Eng (Pte) Ltd v PIC Property Ltd </a:t>
            </a:r>
            <a:r>
              <a:rPr lang="en-US" sz="1800" dirty="0"/>
              <a:t>[1990] 1 SLR(R) 792). Thus, for instance, a company gets a good discharge re dividends by paying them to those on its register of members. It need not inquire into who the equitable owners are.</a:t>
            </a:r>
          </a:p>
          <a:p>
            <a:pPr lvl="2"/>
            <a:r>
              <a:rPr lang="en-US" sz="1800" dirty="0"/>
              <a:t>Second, shareholder rights (e.g., requisitioning an EGM) can only be invoked by equitable owners of shares in exceptional circumstances (</a:t>
            </a:r>
            <a:r>
              <a:rPr lang="en-US" sz="1800" i="1" dirty="0"/>
              <a:t>Kitnasamy s/o Marudapan v Nagatheran s/o Manogar </a:t>
            </a:r>
            <a:r>
              <a:rPr lang="en-US" sz="1800" dirty="0"/>
              <a:t>[2000] 1 SLR(R) 542, harnessing an estoppel argument).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1266757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9AA52-7A7D-04A3-421F-27E9992BDA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B0712E-B31F-3E65-AEAF-D135F33ED76F}"/>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5B22B376-FA34-97BC-5C2A-CE98FBECEEBC}"/>
              </a:ext>
            </a:extLst>
          </p:cNvPr>
          <p:cNvSpPr>
            <a:spLocks noGrp="1"/>
          </p:cNvSpPr>
          <p:nvPr>
            <p:ph idx="1"/>
          </p:nvPr>
        </p:nvSpPr>
        <p:spPr>
          <a:xfrm>
            <a:off x="581194" y="2180498"/>
            <a:ext cx="11029615" cy="4355769"/>
          </a:xfrm>
        </p:spPr>
        <p:txBody>
          <a:bodyPr>
            <a:noAutofit/>
          </a:bodyPr>
          <a:lstStyle/>
          <a:p>
            <a:pPr marL="323992" lvl="1" indent="0">
              <a:buNone/>
            </a:pPr>
            <a:r>
              <a:rPr lang="en-US" sz="2000" b="1" u="sng" dirty="0"/>
              <a:t>The Relationship between the Transfer of Shares and Registration</a:t>
            </a:r>
          </a:p>
          <a:p>
            <a:pPr lvl="1"/>
            <a:r>
              <a:rPr lang="en-US" sz="2000" dirty="0"/>
              <a:t>Tjio et al. (2024): “… where a share is not registered in the name of the owner, the owner may still have beneficial title and the registered owner will be deemed to be a trustee or nominee (bare trustee). </a:t>
            </a:r>
            <a:r>
              <a:rPr lang="en-US" sz="2000" b="1" i="1" dirty="0"/>
              <a:t>As companies do not have to </a:t>
            </a:r>
            <a:r>
              <a:rPr lang="en-US" sz="2000" b="1" i="1" dirty="0" err="1"/>
              <a:t>recognise</a:t>
            </a:r>
            <a:r>
              <a:rPr lang="en-US" sz="2000" b="1" i="1" dirty="0"/>
              <a:t> such interests, it only has to pay out dividends to the named members that are registered on its books</a:t>
            </a:r>
            <a:r>
              <a:rPr lang="en-US" sz="2000" dirty="0"/>
              <a:t>. It is a matter of private treaty how the dividends are eventually paid out, if at all, to the beneficial owners. [Indeed], there are situations </a:t>
            </a:r>
            <a:r>
              <a:rPr lang="en-US" sz="2000" b="1" i="1" dirty="0"/>
              <a:t>where the beneficial owner may find that he cannot recover the shares from the </a:t>
            </a:r>
            <a:r>
              <a:rPr lang="en-US" sz="2000" b="1" i="1" dirty="0" err="1"/>
              <a:t>donee</a:t>
            </a:r>
            <a:r>
              <a:rPr lang="en-US" sz="2000" b="1" i="1" dirty="0"/>
              <a:t> if the motive for non-registration is against public policy, as illegality may even deny his proprietary claim. </a:t>
            </a:r>
            <a:r>
              <a:rPr lang="en-US" sz="2000" dirty="0"/>
              <a:t>In </a:t>
            </a:r>
            <a:r>
              <a:rPr lang="en-US" sz="2000" i="1" dirty="0" err="1"/>
              <a:t>Suntoso</a:t>
            </a:r>
            <a:r>
              <a:rPr lang="en-US" sz="2000" i="1" dirty="0"/>
              <a:t> Jacob v Kong Miao Ming</a:t>
            </a:r>
            <a:r>
              <a:rPr lang="en-US" sz="2000" dirty="0"/>
              <a:t>,  the Court of Appeal said that ‘[e]</a:t>
            </a:r>
            <a:r>
              <a:rPr lang="en-US" sz="2000" dirty="0" err="1"/>
              <a:t>ven</a:t>
            </a:r>
            <a:r>
              <a:rPr lang="en-US" sz="2000" dirty="0"/>
              <a:t> if the appellant is relying on the resulting trust of the said shares by virtue of the transfer thereof to the respondent without any payment, the unlawful purpose of the transfer cannot be ignored’”</a:t>
            </a:r>
          </a:p>
        </p:txBody>
      </p:sp>
      <p:sp>
        <p:nvSpPr>
          <p:cNvPr id="4" name="Slide Number Placeholder 3">
            <a:extLst>
              <a:ext uri="{FF2B5EF4-FFF2-40B4-BE49-F238E27FC236}">
                <a16:creationId xmlns:a16="http://schemas.microsoft.com/office/drawing/2014/main" id="{661C0102-2423-B713-F567-7869BA992DD4}"/>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4239546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Thus far, we have spent a lot of time on one of the two organs of the company, the board of directors.</a:t>
            </a:r>
          </a:p>
          <a:p>
            <a:pPr lvl="1"/>
            <a:r>
              <a:rPr lang="en-US" sz="1800" dirty="0"/>
              <a:t>In particular, we have discussed various types of directors, and the duties they owe to the company as a separate legal person (Slide Decks 12 to 16)</a:t>
            </a:r>
          </a:p>
          <a:p>
            <a:r>
              <a:rPr lang="en-US" sz="2000" dirty="0"/>
              <a:t>In this lecture, we will examine the area of company law that concerns how businesses can </a:t>
            </a:r>
            <a:r>
              <a:rPr lang="en-US" sz="2000" i="1" dirty="0"/>
              <a:t>fund their business operations</a:t>
            </a:r>
            <a:r>
              <a:rPr lang="en-US" sz="2000" dirty="0"/>
              <a:t>.</a:t>
            </a:r>
          </a:p>
          <a:p>
            <a:pPr lvl="1"/>
            <a:r>
              <a:rPr lang="en-US" sz="1800" dirty="0"/>
              <a:t>This sub-field of finance related to the day-to-day operations of a business' cash flows as well as the company’s long-term financing goals is known as </a:t>
            </a:r>
            <a:r>
              <a:rPr lang="en-US" sz="1800" b="1" i="1" dirty="0"/>
              <a:t>corporate finance</a:t>
            </a:r>
            <a:r>
              <a:rPr lang="en-US" sz="1800" dirty="0"/>
              <a:t>.</a:t>
            </a:r>
          </a:p>
          <a:p>
            <a:pPr lvl="1"/>
            <a:r>
              <a:rPr lang="en-US" sz="1800" dirty="0"/>
              <a:t>Corporate Finance is often taught as a business school elective (compulsory for B-School Finance majors and MBAs) – it primarily focuses on </a:t>
            </a:r>
            <a:r>
              <a:rPr lang="en-US" sz="1800" b="1" i="1" dirty="0"/>
              <a:t>valuation</a:t>
            </a:r>
            <a:r>
              <a:rPr lang="en-US" sz="1800" dirty="0"/>
              <a:t>. Topics include Future and Present Values, Bond Valuation, Equity Valuation, Risk Evaluation, Option Valuation, etc.</a:t>
            </a:r>
          </a:p>
          <a:p>
            <a:pPr lvl="1"/>
            <a:r>
              <a:rPr lang="en-US" sz="1800" dirty="0"/>
              <a:t>In this topic, we will not focus on valuation but rather </a:t>
            </a:r>
            <a:r>
              <a:rPr lang="en-US" sz="1800" i="1" dirty="0"/>
              <a:t>the legal rules concerning equity and debt financing</a:t>
            </a:r>
            <a:r>
              <a:rPr lang="en-US" sz="1800" dirty="0"/>
              <a:t>.</a:t>
            </a:r>
          </a:p>
          <a:p>
            <a:pPr lvl="2"/>
            <a:r>
              <a:rPr lang="en-US" sz="1600" dirty="0"/>
              <a:t>What do corporate managers and stakeholders need to be aware of when raising capital for a business’s operational needs? </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1499265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E1241-DCCD-B0D3-6BE6-4D7BEA9450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6C0776-D4B9-4359-0EF5-FA4CB97D8363}"/>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E65B25D3-3104-2A07-C316-3DE412AA36F8}"/>
              </a:ext>
            </a:extLst>
          </p:cNvPr>
          <p:cNvSpPr>
            <a:spLocks noGrp="1"/>
          </p:cNvSpPr>
          <p:nvPr>
            <p:ph idx="1"/>
          </p:nvPr>
        </p:nvSpPr>
        <p:spPr>
          <a:xfrm>
            <a:off x="581194" y="2180498"/>
            <a:ext cx="11029615" cy="4355769"/>
          </a:xfrm>
        </p:spPr>
        <p:txBody>
          <a:bodyPr>
            <a:noAutofit/>
          </a:bodyPr>
          <a:lstStyle/>
          <a:p>
            <a:pPr marL="323992" lvl="1" indent="0">
              <a:buNone/>
            </a:pPr>
            <a:r>
              <a:rPr lang="en-US" sz="2000" b="1" u="sng" dirty="0"/>
              <a:t>The Relationship between the Transfer of Shares and Registration</a:t>
            </a:r>
          </a:p>
          <a:p>
            <a:pPr lvl="1"/>
            <a:r>
              <a:rPr lang="en-US" sz="2000" dirty="0"/>
              <a:t>Tjio et al. (2024): “</a:t>
            </a:r>
            <a:r>
              <a:rPr lang="en-US" sz="2000" b="1" i="1" dirty="0"/>
              <a:t>many provisions in the Companies Act continue to </a:t>
            </a:r>
            <a:r>
              <a:rPr lang="en-US" sz="2000" b="1" i="1" dirty="0" err="1"/>
              <a:t>recognise</a:t>
            </a:r>
            <a:r>
              <a:rPr lang="en-US" sz="2000" b="1" i="1" dirty="0"/>
              <a:t> only membership rights and give standing to such. Beneficial owners of shares may have difficulty establishing their standing to enforce some of these rights</a:t>
            </a:r>
            <a:r>
              <a:rPr lang="en-US" sz="2000" dirty="0"/>
              <a:t>… Some of these problems have been expressly acknowledged, such as with the statutory derivative action in section 216A of the Companies Act 1967, which provides that other than members, the action can be initiated by ‘any other person who, in the discretion of the Court, is a proper person to make an application under this section’... Recently, however, the High Court </a:t>
            </a:r>
            <a:r>
              <a:rPr lang="en-US" sz="2000" i="1" dirty="0"/>
              <a:t>in </a:t>
            </a:r>
            <a:r>
              <a:rPr lang="en-US" sz="2000" i="1" dirty="0" err="1"/>
              <a:t>Tanoto</a:t>
            </a:r>
            <a:r>
              <a:rPr lang="en-US" sz="2000" i="1" dirty="0"/>
              <a:t> Sau Ian v USP Group Ltd</a:t>
            </a:r>
            <a:r>
              <a:rPr lang="en-US" sz="2000" dirty="0"/>
              <a:t>, [found] that </a:t>
            </a:r>
            <a:r>
              <a:rPr lang="en-US" sz="2000" i="1" dirty="0"/>
              <a:t>beneficial shareholders could not requisition an EGM as they were not "members" of the company</a:t>
            </a:r>
            <a:r>
              <a:rPr lang="en-US" sz="2000" dirty="0"/>
              <a:t>.”</a:t>
            </a:r>
          </a:p>
        </p:txBody>
      </p:sp>
      <p:sp>
        <p:nvSpPr>
          <p:cNvPr id="4" name="Slide Number Placeholder 3">
            <a:extLst>
              <a:ext uri="{FF2B5EF4-FFF2-40B4-BE49-F238E27FC236}">
                <a16:creationId xmlns:a16="http://schemas.microsoft.com/office/drawing/2014/main" id="{F849A9BC-5D4F-95B5-2120-6F91BD331732}"/>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674517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Restrictions on Transfer Rights</a:t>
            </a:r>
          </a:p>
          <a:p>
            <a:r>
              <a:rPr lang="en-US" sz="2000" dirty="0"/>
              <a:t>Does corporate law place any restrictions on transfer rights?</a:t>
            </a:r>
          </a:p>
          <a:p>
            <a:pPr lvl="1"/>
            <a:r>
              <a:rPr lang="en-US" sz="1800" dirty="0"/>
              <a:t>Yes, if the company’s constitution places restrictions on share transfers (see Art 45, Model Constitution, above at Slide 19) or if there is a separate contractual agreement between the company and the shareholders.</a:t>
            </a:r>
          </a:p>
          <a:p>
            <a:pPr lvl="2"/>
            <a:r>
              <a:rPr lang="en-US" sz="1800" dirty="0"/>
              <a:t>E.g. Art 26(b) of the Model Constitution: “The directors may decline to lodge a notice of transfer of shares with the Registrar if… the directors do not approve of the transferee…”</a:t>
            </a:r>
          </a:p>
          <a:p>
            <a:pPr lvl="1"/>
            <a:r>
              <a:rPr lang="en-US" sz="1800" dirty="0"/>
              <a:t>s 18(1)(a) of the CA states that “A company having a share capital may be incorporated as a private company if its constitution... restricts the right to transfer its shares”. Thus, </a:t>
            </a:r>
            <a:r>
              <a:rPr lang="en-US" sz="1800" b="1" i="1" dirty="0"/>
              <a:t>all private companies must have restrictions on share transfers in their constitutions. </a:t>
            </a:r>
            <a:r>
              <a:rPr lang="en-US" sz="1800" dirty="0"/>
              <a:t>As mentioned, this usually takes the form of a pre-emption right.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1485774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Restrictions on Transfer Rights</a:t>
            </a:r>
          </a:p>
          <a:p>
            <a:r>
              <a:rPr lang="en-US" sz="2000" dirty="0"/>
              <a:t>In listed companies, shares </a:t>
            </a:r>
            <a:r>
              <a:rPr lang="en-US" sz="2000" i="1" dirty="0"/>
              <a:t>must</a:t>
            </a:r>
            <a:r>
              <a:rPr lang="en-US" sz="2000" dirty="0"/>
              <a:t> be freely transferable, although a shareholder may agree with the company not to sell their shares within a moratorium period (</a:t>
            </a:r>
            <a:r>
              <a:rPr lang="en-US" sz="2000" i="1" dirty="0"/>
              <a:t>Pacrim Investments Pte Ltd v Tan Mui Keow Claire</a:t>
            </a:r>
            <a:r>
              <a:rPr lang="en-US" sz="2000" dirty="0"/>
              <a:t> [2008] SGCA 16).</a:t>
            </a:r>
          </a:p>
          <a:p>
            <a:r>
              <a:rPr lang="en-US" sz="2000" dirty="0"/>
              <a:t>For private </a:t>
            </a:r>
            <a:r>
              <a:rPr lang="en-US" sz="2000" dirty="0" err="1"/>
              <a:t>coys</a:t>
            </a:r>
            <a:r>
              <a:rPr lang="en-US" sz="2000" dirty="0"/>
              <a:t>, s 129(3) states that “Where an application is made to a private company to lodge with the Registrar a notice of transfer in the prescribed form in respect of any share which have been transferred or transmitted to a person by act of parties or operation of law, the company shall not refuse to do so by virtue of any discretion in that behalf conferred by the constitution </a:t>
            </a:r>
            <a:r>
              <a:rPr lang="en-US" sz="2000" b="1" i="1" dirty="0"/>
              <a:t>unless it has served on the applicant, within 30 days beginning with the day on which the application was made, a notice in writing stating the facts which are considered to justify refusal in the exercise of that discretion</a:t>
            </a:r>
            <a:r>
              <a:rPr lang="en-US" sz="2000" dirty="0"/>
              <a:t>.”</a:t>
            </a:r>
          </a:p>
          <a:p>
            <a:r>
              <a:rPr lang="en-US" sz="2000" dirty="0"/>
              <a:t>Is the Court permitted to review the exercise of this discretion? Yes.</a:t>
            </a:r>
          </a:p>
          <a:p>
            <a:pPr lvl="1"/>
            <a:r>
              <a:rPr lang="en-US" sz="1800" dirty="0"/>
              <a:t>This issue arose in the case of </a:t>
            </a:r>
            <a:r>
              <a:rPr lang="sv-SE" sz="1800" i="1" dirty="0"/>
              <a:t>Xiamen International Bank v Sing Eng (Pte) Ltd </a:t>
            </a:r>
            <a:r>
              <a:rPr lang="sv-SE" sz="1800" dirty="0"/>
              <a:t>[1993] SGHC 126</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3727920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sv-SE" sz="2000" b="1" i="1" dirty="0"/>
              <a:t>Xiamen International Bank v Sing Eng (Pte) Ltd </a:t>
            </a:r>
            <a:r>
              <a:rPr lang="sv-SE" sz="2000" b="1" dirty="0"/>
              <a:t>[1993] SGHC 126 </a:t>
            </a:r>
          </a:p>
          <a:p>
            <a:r>
              <a:rPr lang="en-US" sz="2000" b="1" dirty="0"/>
              <a:t>Facts: </a:t>
            </a:r>
            <a:r>
              <a:rPr lang="en-US" sz="2000" dirty="0"/>
              <a:t>The two director-majority shareholders (the ‘Lies’) of Sing Eng transferred Sing Eng shares to Xiamen Bank as security for a loan. After defaulting on the loan, Xiamen Bank exercised its power of sale under the loan to sell the Sing Eng shares to PIC, with XIB Nominees (a subsidiary of Xiamen Bank) to hold the shares as PIC's nominee. Xiamen Bank wrote to Sing Eng to register the Sing Eng share transfer to XIB Nominees, and to have Sing Eng issue certificates in XIB Nominee's name. Pursuant to the company's constitution which gave the directors the discretion to lodge a notice of transfer of shares, the directors of Sing Eng refused to register the transfer.</a:t>
            </a:r>
          </a:p>
          <a:p>
            <a:r>
              <a:rPr lang="en-US" sz="2000" b="1" dirty="0"/>
              <a:t>Held: </a:t>
            </a:r>
            <a:r>
              <a:rPr lang="en-US" sz="2000" dirty="0"/>
              <a:t>The reasons given by the directors were not legitimate. Thus, Sing Eng was required to register the share transfer.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41534537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sv-SE" sz="2000" b="1" i="1" dirty="0"/>
              <a:t>Xiamen International Bank v Sing Eng (Pte) Ltd </a:t>
            </a:r>
            <a:r>
              <a:rPr lang="sv-SE" sz="2000" b="1" dirty="0"/>
              <a:t>[1993] SGHC 126 </a:t>
            </a:r>
          </a:p>
          <a:p>
            <a:r>
              <a:rPr lang="en-US" sz="2000" b="1" dirty="0"/>
              <a:t>Held: </a:t>
            </a:r>
            <a:r>
              <a:rPr lang="en-US" sz="2000" dirty="0"/>
              <a:t>“As mentioned above, Art 37 gave the directors of the company the power in their absolute discretion to refuse to register any transfer of shares to a person of whom they did not approve. This power was, however, subject to s 128(2) of the Act [now s 129(3)] which provides that a company shall not refuse to register a transfer of shares by virtue of any discretion in that behalf conferred by the articles ‘unless it has served on the applicant, within one month beginning on the day on which the application was made, a notice in writing stating the facts which are considered to justify refusal in the exercise of that discretion’”</a:t>
            </a:r>
          </a:p>
          <a:p>
            <a:r>
              <a:rPr lang="en-US" sz="2000" dirty="0"/>
              <a:t>“It is established law that </a:t>
            </a:r>
            <a:r>
              <a:rPr lang="en-US" sz="2000" b="1" i="1" dirty="0"/>
              <a:t>once reasons are given by a company for the manner in which the discretion has been exercised, the court may review the sufficiency of these reasons</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2977422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sv-SE" sz="2000" b="1" i="1" dirty="0"/>
              <a:t>Xiamen International Bank v Sing Eng (Pte) Ltd </a:t>
            </a:r>
            <a:r>
              <a:rPr lang="sv-SE" sz="2000" b="1" dirty="0"/>
              <a:t>[1993] SGHC 126 </a:t>
            </a:r>
          </a:p>
          <a:p>
            <a:r>
              <a:rPr lang="en-US" sz="2000" b="1" dirty="0"/>
              <a:t>Held: </a:t>
            </a:r>
            <a:r>
              <a:rPr lang="en-US" sz="2000" dirty="0"/>
              <a:t>“I should state that, having considered the facts of the various attempts that were made by the plaintiffs to have XIB Nominees registered as a shareholder of the company and the way in which the company had continually stymied these efforts and the company’s own effort to dilute the value of the shares by a rights issue, I was left with the clear impression that up to their resignation as directors in March 1992, and even beyond that time, the Lies had used their influence and powers in the company in order to prevent Xiamen Bank from realising the fruits of the security which the Lies had voluntarily furnished. </a:t>
            </a:r>
            <a:r>
              <a:rPr lang="en-US" sz="2000" b="1" i="1" dirty="0"/>
              <a:t>The Lies appeared to have been acting in their own interests and not in the interests of the company. No plausible reason was ever given as to why it would be against the interests of the company to have XIB Nominees as a shareholder. There was no rational basis on which the transfer terms could have been rejected and, accordingly, the decision of the directors had to be overruled</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36325543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Restrictions on Transfer Rights</a:t>
            </a:r>
          </a:p>
          <a:p>
            <a:r>
              <a:rPr lang="sv-SE" sz="2000" dirty="0"/>
              <a:t>Does </a:t>
            </a:r>
            <a:r>
              <a:rPr lang="sv-SE" sz="2000" i="1" dirty="0"/>
              <a:t>Xiamen International Bank v Sing Eng (Pte) Ltd</a:t>
            </a:r>
            <a:r>
              <a:rPr lang="sv-SE" sz="2000" dirty="0"/>
              <a:t> [1993] SGHC 126 </a:t>
            </a:r>
            <a:r>
              <a:rPr lang="en-US" sz="2000" dirty="0"/>
              <a:t>s 129(3) suggest some form of implicit duty (on the part of the corporate organ issuing shares) to act in the best interests of the company/and/or for proper purposes?</a:t>
            </a:r>
          </a:p>
          <a:p>
            <a:r>
              <a:rPr lang="en-US" sz="2000" dirty="0"/>
              <a:t>See </a:t>
            </a:r>
            <a:r>
              <a:rPr lang="en-US" sz="2000" i="1" dirty="0"/>
              <a:t>HSBC (Malaysia) Trustee Bhd v Soon Cheong Pte Ltd </a:t>
            </a:r>
            <a:r>
              <a:rPr lang="en-US" sz="2000" dirty="0"/>
              <a:t>[2007] 1 SLR(R) 65.</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38553799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sv-SE" sz="2000" b="1" i="1" dirty="0"/>
              <a:t>HSBC (Malaysia) Trustee Bhd v Soon Cheong Pte Ltd </a:t>
            </a:r>
            <a:r>
              <a:rPr lang="sv-SE" sz="2000" b="1" dirty="0"/>
              <a:t>[2007] 1 SLR(R) 65 </a:t>
            </a:r>
          </a:p>
          <a:p>
            <a:r>
              <a:rPr lang="en-US" sz="2000" b="1" dirty="0"/>
              <a:t>Facts: </a:t>
            </a:r>
            <a:r>
              <a:rPr lang="en-US" sz="2000" dirty="0"/>
              <a:t>The plaintiff trustee attempted to register the transfer of the defendant company's shares to the estate’s beneficiaries. However, pursuant to the company's constitution, the company's directors had the discretion to refuse registration. They did so on the ground that if the registration was permitted, it would eventually cause the company to breach its fifty-member limit in its constitution.</a:t>
            </a:r>
          </a:p>
          <a:p>
            <a:r>
              <a:rPr lang="en-US" sz="2000" b="1" dirty="0"/>
              <a:t>Held: </a:t>
            </a:r>
            <a:r>
              <a:rPr lang="en-US" sz="2000" dirty="0"/>
              <a:t>The reasons given by the directors were legitimate and in the company’s best interests. Therefore, the Court upheld the refusal to register the transfer of shares.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8924729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sv-SE" sz="2000" b="1" i="1" dirty="0"/>
              <a:t>HSBC (Malaysia) Trustee Bhd v Soon Cheong Pte Ltd </a:t>
            </a:r>
            <a:r>
              <a:rPr lang="sv-SE" sz="2000" b="1" dirty="0"/>
              <a:t>[2007] 1 SLR(R) 65 </a:t>
            </a:r>
          </a:p>
          <a:p>
            <a:r>
              <a:rPr lang="en-US" sz="2000" b="1" dirty="0"/>
              <a:t>Held: [</a:t>
            </a:r>
            <a:r>
              <a:rPr lang="en-US" sz="2000" dirty="0"/>
              <a:t>Endorsing </a:t>
            </a:r>
            <a:r>
              <a:rPr lang="en-US" sz="2000" i="1" dirty="0"/>
              <a:t>Xiamen International Bank</a:t>
            </a:r>
            <a:r>
              <a:rPr lang="en-US" sz="2000" dirty="0"/>
              <a:t>]… “In this manner, the court has the opportunity to look at the reasoning behind the directors’ refusal to register a transfer and to thus interfere with the directors’ exercise of their discretion... I note, however, that the court, in reviewing the sufficiency of the reasons, </a:t>
            </a:r>
            <a:r>
              <a:rPr lang="en-US" sz="2000" b="1" i="1" dirty="0"/>
              <a:t>will only seek to ascertain if they are legitimate or not and whether or not the directors have proceeded on proper principles. If the reasons assigned are legitimate, the court will not interfere with the decision on the ground that it would have come to a different conclusion</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29847093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sv-SE" sz="2000" b="1" i="1" dirty="0"/>
              <a:t>HSBC (Malaysia) Trustee Bhd v Soon Cheong Pte Ltd </a:t>
            </a:r>
            <a:r>
              <a:rPr lang="sv-SE" sz="2000" b="1" dirty="0"/>
              <a:t>[2007] 1 SLR(R) 65 </a:t>
            </a:r>
          </a:p>
          <a:p>
            <a:r>
              <a:rPr lang="en-US" sz="2000" b="1" dirty="0"/>
              <a:t>Held: </a:t>
            </a:r>
            <a:r>
              <a:rPr lang="en-US" sz="2000" dirty="0"/>
              <a:t>“I was satisfied that CHT’s concern that allowing the registration of the transfers to the beneficiaries would cause the defendant to eventually have more than 50 members and to thus lose its status as a private company </a:t>
            </a:r>
            <a:r>
              <a:rPr lang="en-US" sz="2000" b="1" i="1" dirty="0"/>
              <a:t>was not fanciful but bona fide and legitimate</a:t>
            </a:r>
            <a:r>
              <a:rPr lang="en-US" sz="2000" dirty="0"/>
              <a:t>... As I mentioned above, the defendant was a “private” company not only by reason of the fact that it had fewer than 50 members, but also in the sense that it was essentially a private family business which was owned by the families of the late Chua Toh Hua and the late Yeo Khye Sim. It was hence understandable that CHT would want to ensure that the defendant did not lose its status as a private company… If CHT had allowed the plaintiffs’ application, </a:t>
            </a:r>
            <a:r>
              <a:rPr lang="en-US" sz="2000" b="1" i="1" dirty="0"/>
              <a:t>there would be a real likelihood that one or more of the other trustee shareholders would similarly seek to transfer their shares to their beneficiaries and to have the transfers registered.</a:t>
            </a:r>
            <a:r>
              <a:rPr lang="en-US" sz="2000" dirty="0"/>
              <a:t> And if, as asserted by the plaintiffs, such applications should be determined as and when they were actually made by the other shareholders and received by the defendant, there was a likelihood of a scramble by not only the existing trustee shareholders but also the living shareholders (who wished to pass on their shares to their prospective heirs) to be the first in time to submit their applications for fear that the 50-member limit would be reached.”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878876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introduction</a:t>
            </a:r>
          </a:p>
        </p:txBody>
      </p:sp>
      <p:sp useBgFill="1">
        <p:nvSpPr>
          <p:cNvPr id="10" name="Rectangle 9">
            <a:extLst>
              <a:ext uri="{FF2B5EF4-FFF2-40B4-BE49-F238E27FC236}">
                <a16:creationId xmlns:a16="http://schemas.microsoft.com/office/drawing/2014/main" id="{9E661D03-4DD4-45E7-A047-ED722E826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6" descr="A close up of a map&#10;&#10;Description automatically generated">
            <a:extLst>
              <a:ext uri="{FF2B5EF4-FFF2-40B4-BE49-F238E27FC236}">
                <a16:creationId xmlns:a16="http://schemas.microsoft.com/office/drawing/2014/main" id="{BA50EF1A-61AA-B0FB-E482-AF7FA3C65C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675" y="2361056"/>
            <a:ext cx="48656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fontScale="92500" lnSpcReduction="10000"/>
          </a:bodyPr>
          <a:lstStyle/>
          <a:p>
            <a:r>
              <a:rPr lang="en-US" dirty="0"/>
              <a:t>Recall Slide Deck 2. We noted that a company has two primary ways of raising capital for its business needs: through equity or debt.</a:t>
            </a:r>
          </a:p>
          <a:p>
            <a:r>
              <a:rPr lang="en-US" dirty="0"/>
              <a:t>Debt-holders are known as </a:t>
            </a:r>
            <a:r>
              <a:rPr lang="en-US" i="1" dirty="0"/>
              <a:t>creditors</a:t>
            </a:r>
            <a:r>
              <a:rPr lang="en-US" dirty="0"/>
              <a:t>, while equity-holders are known as </a:t>
            </a:r>
            <a:r>
              <a:rPr lang="en-US" i="1" dirty="0"/>
              <a:t>shareholders/members</a:t>
            </a:r>
            <a:r>
              <a:rPr lang="en-US" dirty="0"/>
              <a:t>.</a:t>
            </a:r>
          </a:p>
          <a:p>
            <a:pPr lvl="1"/>
            <a:r>
              <a:rPr lang="en-US" dirty="0"/>
              <a:t>Putting aside the complications associated with insolvency law (and contemporary instruments), creditors have claims which are </a:t>
            </a:r>
            <a:r>
              <a:rPr lang="en-US" b="1" i="1" dirty="0"/>
              <a:t>prioritized</a:t>
            </a:r>
            <a:r>
              <a:rPr lang="en-US" dirty="0"/>
              <a:t> relative to shareholders.</a:t>
            </a:r>
          </a:p>
          <a:p>
            <a:pPr lvl="1"/>
            <a:r>
              <a:rPr lang="en-US" dirty="0"/>
              <a:t>This motivated our discussion on how shareholders are residual claimants on the company, and why shareholders are vested with control rights of the company via the CA + Constitution (</a:t>
            </a:r>
            <a:r>
              <a:rPr lang="en-US" i="1" dirty="0"/>
              <a:t>c.f.</a:t>
            </a:r>
            <a:r>
              <a:rPr lang="en-US" dirty="0"/>
              <a:t>  creditors who only derive any control rights through contract law).</a:t>
            </a:r>
          </a:p>
          <a:p>
            <a:pPr lvl="1"/>
            <a:r>
              <a:rPr lang="en-US" dirty="0"/>
              <a:t>Residual </a:t>
            </a:r>
            <a:r>
              <a:rPr lang="en-US" dirty="0" err="1"/>
              <a:t>claimancy</a:t>
            </a:r>
            <a:r>
              <a:rPr lang="en-US" dirty="0"/>
              <a:t> provides shareholders with strong incentives to maximize the </a:t>
            </a:r>
            <a:r>
              <a:rPr lang="en-US" dirty="0" err="1"/>
              <a:t>coy’s</a:t>
            </a:r>
            <a:r>
              <a:rPr lang="en-US" dirty="0"/>
              <a:t> value </a:t>
            </a:r>
            <a:r>
              <a:rPr lang="en-US" b="1" i="1" dirty="0"/>
              <a:t>when the company is a going concern</a:t>
            </a:r>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4</a:t>
            </a:fld>
            <a:endParaRPr lang="en-US"/>
          </a:p>
        </p:txBody>
      </p:sp>
    </p:spTree>
    <p:extLst>
      <p:ext uri="{BB962C8B-B14F-4D97-AF65-F5344CB8AC3E}">
        <p14:creationId xmlns:p14="http://schemas.microsoft.com/office/powerpoint/2010/main" val="15310913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sv-SE" sz="2000" b="1" i="1" dirty="0"/>
              <a:t>HSBC (Malaysia) Trustee Bhd v Soon Cheong Pte Ltd </a:t>
            </a:r>
            <a:r>
              <a:rPr lang="sv-SE" sz="2000" b="1" dirty="0"/>
              <a:t>[2007] 1 SLR(R) 65 </a:t>
            </a:r>
          </a:p>
          <a:p>
            <a:r>
              <a:rPr lang="en-US" sz="2000" b="1" dirty="0"/>
              <a:t>Held: </a:t>
            </a:r>
            <a:r>
              <a:rPr lang="en-US" sz="2000" dirty="0"/>
              <a:t>“Accordingly, CHT could not be said to have exercised his discretion improperly in refusing to register the transfers of the 175 shares to the beneficiaries. </a:t>
            </a:r>
            <a:r>
              <a:rPr lang="en-US" sz="2000" b="1" i="1" dirty="0"/>
              <a:t>He was entitled to adopt a long-term view as to what would be in the best interests of the defendant and the shareholders of the defendant as a whole</a:t>
            </a:r>
            <a:r>
              <a:rPr lang="en-US" sz="2000" dirty="0"/>
              <a:t>… I should reiterate that while CHT had refused to register the transfers of the 175 shares to all six of the beneficiaries, he was prepared to approve and register the transfers to a maximum of two of them. CHT, in refusing to register the transfers, was thus not seeking to deny the entitlement of the beneficiaries to the shares in the defendant. </a:t>
            </a:r>
            <a:r>
              <a:rPr lang="en-US" sz="2000" b="1" i="1" dirty="0"/>
              <a:t>CHT was only requesting that they “consolidate” their share entitlement such that only two of them would hold the shares on trust for the others. In this manner, the beneficiaries would, through their trustees, still be able to exercise their rights as shareholders of the defendant and still be entitled to dividends of the defendant</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38557724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nature of shares: transfer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9"/>
            <a:ext cx="11029615" cy="729970"/>
          </a:xfrm>
        </p:spPr>
        <p:txBody>
          <a:bodyPr>
            <a:noAutofit/>
          </a:bodyPr>
          <a:lstStyle/>
          <a:p>
            <a:r>
              <a:rPr lang="en-US" sz="2000" dirty="0"/>
              <a:t>Finally, it is sapient to note that the transfer of shares takes place between existing shareholders and prospective shareholders (c.f. Slide 16). In this instance, the company’s share capital is not affected.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pic>
        <p:nvPicPr>
          <p:cNvPr id="6" name="Picture 5" descr="Shape&#10;&#10;Description automatically generated with low confidence">
            <a:extLst>
              <a:ext uri="{FF2B5EF4-FFF2-40B4-BE49-F238E27FC236}">
                <a16:creationId xmlns:a16="http://schemas.microsoft.com/office/drawing/2014/main" id="{A02D9064-CE28-4CB0-B60F-CA8AFCC4A9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4765" y="3476440"/>
            <a:ext cx="2345884" cy="2345884"/>
          </a:xfrm>
          <a:prstGeom prst="rect">
            <a:avLst/>
          </a:prstGeom>
        </p:spPr>
      </p:pic>
      <p:pic>
        <p:nvPicPr>
          <p:cNvPr id="8" name="Picture 7" descr="Shape&#10;&#10;Description automatically generated with low confidence">
            <a:extLst>
              <a:ext uri="{FF2B5EF4-FFF2-40B4-BE49-F238E27FC236}">
                <a16:creationId xmlns:a16="http://schemas.microsoft.com/office/drawing/2014/main" id="{6831275B-7F2E-4634-893F-38FF1E127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7453" y="3476440"/>
            <a:ext cx="2345884" cy="2345884"/>
          </a:xfrm>
          <a:prstGeom prst="rect">
            <a:avLst/>
          </a:prstGeom>
        </p:spPr>
      </p:pic>
      <p:cxnSp>
        <p:nvCxnSpPr>
          <p:cNvPr id="10" name="Straight Arrow Connector 9">
            <a:extLst>
              <a:ext uri="{FF2B5EF4-FFF2-40B4-BE49-F238E27FC236}">
                <a16:creationId xmlns:a16="http://schemas.microsoft.com/office/drawing/2014/main" id="{2063649D-F39C-4E98-A4EA-7B631C4396FC}"/>
              </a:ext>
            </a:extLst>
          </p:cNvPr>
          <p:cNvCxnSpPr/>
          <p:nvPr/>
        </p:nvCxnSpPr>
        <p:spPr>
          <a:xfrm>
            <a:off x="4956717" y="4471639"/>
            <a:ext cx="22785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854CD4D-8F6B-4B9F-A20D-5053086ACC05}"/>
              </a:ext>
            </a:extLst>
          </p:cNvPr>
          <p:cNvCxnSpPr>
            <a:cxnSpLocks/>
          </p:cNvCxnSpPr>
          <p:nvPr/>
        </p:nvCxnSpPr>
        <p:spPr>
          <a:xfrm flipH="1">
            <a:off x="4956718" y="4722541"/>
            <a:ext cx="222466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2383C3F-FFD7-4B87-981D-FB397B2EC078}"/>
              </a:ext>
            </a:extLst>
          </p:cNvPr>
          <p:cNvSpPr txBox="1"/>
          <p:nvPr/>
        </p:nvSpPr>
        <p:spPr>
          <a:xfrm>
            <a:off x="2974190" y="4962293"/>
            <a:ext cx="1107034" cy="369332"/>
          </a:xfrm>
          <a:prstGeom prst="rect">
            <a:avLst/>
          </a:prstGeom>
          <a:noFill/>
        </p:spPr>
        <p:txBody>
          <a:bodyPr wrap="none" rtlCol="0">
            <a:spAutoFit/>
          </a:bodyPr>
          <a:lstStyle/>
          <a:p>
            <a:r>
              <a:rPr lang="en-GB" dirty="0">
                <a:solidFill>
                  <a:schemeClr val="bg1"/>
                </a:solidFill>
              </a:rPr>
              <a:t>Purchaser</a:t>
            </a:r>
          </a:p>
        </p:txBody>
      </p:sp>
      <p:sp>
        <p:nvSpPr>
          <p:cNvPr id="20" name="TextBox 19">
            <a:extLst>
              <a:ext uri="{FF2B5EF4-FFF2-40B4-BE49-F238E27FC236}">
                <a16:creationId xmlns:a16="http://schemas.microsoft.com/office/drawing/2014/main" id="{4F60CA4B-A805-43F9-ADD2-B26326338B89}"/>
              </a:ext>
            </a:extLst>
          </p:cNvPr>
          <p:cNvSpPr txBox="1"/>
          <p:nvPr/>
        </p:nvSpPr>
        <p:spPr>
          <a:xfrm>
            <a:off x="7953708" y="4823793"/>
            <a:ext cx="1313373" cy="646331"/>
          </a:xfrm>
          <a:prstGeom prst="rect">
            <a:avLst/>
          </a:prstGeom>
          <a:noFill/>
        </p:spPr>
        <p:txBody>
          <a:bodyPr wrap="none" rtlCol="0">
            <a:spAutoFit/>
          </a:bodyPr>
          <a:lstStyle/>
          <a:p>
            <a:pPr algn="ctr"/>
            <a:r>
              <a:rPr lang="en-GB" dirty="0">
                <a:solidFill>
                  <a:schemeClr val="bg1"/>
                </a:solidFill>
              </a:rPr>
              <a:t>Existing </a:t>
            </a:r>
          </a:p>
          <a:p>
            <a:pPr algn="ctr"/>
            <a:r>
              <a:rPr lang="en-GB" dirty="0">
                <a:solidFill>
                  <a:schemeClr val="bg1"/>
                </a:solidFill>
              </a:rPr>
              <a:t>Shareholder</a:t>
            </a:r>
          </a:p>
        </p:txBody>
      </p:sp>
      <p:sp>
        <p:nvSpPr>
          <p:cNvPr id="21" name="TextBox 20">
            <a:extLst>
              <a:ext uri="{FF2B5EF4-FFF2-40B4-BE49-F238E27FC236}">
                <a16:creationId xmlns:a16="http://schemas.microsoft.com/office/drawing/2014/main" id="{CFBDB2BB-73B1-444B-8462-FC6FBE9C56E4}"/>
              </a:ext>
            </a:extLst>
          </p:cNvPr>
          <p:cNvSpPr txBox="1"/>
          <p:nvPr/>
        </p:nvSpPr>
        <p:spPr>
          <a:xfrm>
            <a:off x="5288086" y="4102307"/>
            <a:ext cx="1615827" cy="369332"/>
          </a:xfrm>
          <a:prstGeom prst="rect">
            <a:avLst/>
          </a:prstGeom>
          <a:noFill/>
        </p:spPr>
        <p:txBody>
          <a:bodyPr wrap="none" rtlCol="0">
            <a:spAutoFit/>
          </a:bodyPr>
          <a:lstStyle/>
          <a:p>
            <a:r>
              <a:rPr lang="en-GB" dirty="0"/>
              <a:t>Purchases from</a:t>
            </a:r>
          </a:p>
        </p:txBody>
      </p:sp>
      <p:sp>
        <p:nvSpPr>
          <p:cNvPr id="23" name="TextBox 22">
            <a:extLst>
              <a:ext uri="{FF2B5EF4-FFF2-40B4-BE49-F238E27FC236}">
                <a16:creationId xmlns:a16="http://schemas.microsoft.com/office/drawing/2014/main" id="{96DC1B6B-867A-4B8B-8C77-43F31F53F8B0}"/>
              </a:ext>
            </a:extLst>
          </p:cNvPr>
          <p:cNvSpPr txBox="1"/>
          <p:nvPr/>
        </p:nvSpPr>
        <p:spPr>
          <a:xfrm>
            <a:off x="5660124" y="4722540"/>
            <a:ext cx="817853" cy="369332"/>
          </a:xfrm>
          <a:prstGeom prst="rect">
            <a:avLst/>
          </a:prstGeom>
          <a:noFill/>
        </p:spPr>
        <p:txBody>
          <a:bodyPr wrap="none" rtlCol="0">
            <a:spAutoFit/>
          </a:bodyPr>
          <a:lstStyle/>
          <a:p>
            <a:r>
              <a:rPr lang="en-GB" dirty="0"/>
              <a:t>Sale to</a:t>
            </a:r>
          </a:p>
        </p:txBody>
      </p:sp>
    </p:spTree>
    <p:extLst>
      <p:ext uri="{BB962C8B-B14F-4D97-AF65-F5344CB8AC3E}">
        <p14:creationId xmlns:p14="http://schemas.microsoft.com/office/powerpoint/2010/main" val="22811993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quasi-contractual nature of shares: class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Generally, company law allows the company to issue different classes of shares as they see fit.</a:t>
            </a:r>
          </a:p>
          <a:p>
            <a:pPr lvl="1"/>
            <a:r>
              <a:rPr lang="en-US" sz="2000" dirty="0"/>
              <a:t>These different classes of shares allow the company to </a:t>
            </a:r>
            <a:r>
              <a:rPr lang="en-US" sz="2000" b="1" i="1" dirty="0"/>
              <a:t>vary the degree of separation of ownership and control </a:t>
            </a:r>
            <a:r>
              <a:rPr lang="en-US" sz="2000" dirty="0"/>
              <a:t>(see Slide 9).</a:t>
            </a:r>
          </a:p>
          <a:p>
            <a:pPr lvl="2"/>
            <a:r>
              <a:rPr lang="en-US" sz="1800" dirty="0"/>
              <a:t>With dual class shares, for example, control can be confined to persons with weighted voting rights. Such voting rights can be efficient where the benefits of control (in the hands of a few or one person) outweigh the corresponding agency costs.</a:t>
            </a:r>
          </a:p>
          <a:p>
            <a:pPr lvl="2"/>
            <a:r>
              <a:rPr lang="en-US" sz="1800" dirty="0"/>
              <a:t>For example, it is very common for family-owned firms to have special classes of shares that allow the family to have disproportionately stronger control relative to their financial investments in the company.</a:t>
            </a:r>
          </a:p>
          <a:p>
            <a:r>
              <a:rPr lang="en-US" sz="2000" dirty="0"/>
              <a:t>Different classes of shares also allow the company to </a:t>
            </a:r>
            <a:r>
              <a:rPr lang="en-US" sz="2000" b="1" i="1" dirty="0"/>
              <a:t>vary the degree of subordination of debt</a:t>
            </a:r>
            <a:r>
              <a:rPr lang="en-US" sz="2000" dirty="0"/>
              <a:t>.</a:t>
            </a:r>
          </a:p>
          <a:p>
            <a:pPr lvl="2"/>
            <a:r>
              <a:rPr lang="en-US" sz="1800" dirty="0"/>
              <a:t>For example, companies may wish to issue preference shares, which enjoy priority with regard to dividends and/or capital over an ordinary share. This places the holder of a preference share in a financial position that is between a creditor and an ordinary shareholder.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41821212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quasi-contractual nature of shares: class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As mentioned, private companies are generally free to issue shares with different rights.</a:t>
            </a:r>
          </a:p>
          <a:p>
            <a:pPr lvl="1"/>
            <a:r>
              <a:rPr lang="en-US" sz="2000" dirty="0"/>
              <a:t>These rights may include, </a:t>
            </a:r>
            <a:r>
              <a:rPr lang="en-US" sz="2000" i="1" dirty="0"/>
              <a:t>inter alia</a:t>
            </a:r>
            <a:r>
              <a:rPr lang="en-US" sz="2000" dirty="0"/>
              <a:t>, the alteration of a shareholder’s right to dividends, right to vote, and right to appoint directors.</a:t>
            </a:r>
          </a:p>
          <a:p>
            <a:pPr lvl="1"/>
            <a:r>
              <a:rPr lang="en-US" sz="2000"/>
              <a:t>s 64A(</a:t>
            </a:r>
            <a:r>
              <a:rPr lang="en-US" sz="2000" dirty="0"/>
              <a:t>6) states that “Nothing in this section shall affect the right of a private company, subject to its constitution, </a:t>
            </a:r>
            <a:r>
              <a:rPr lang="en-US" sz="2000" b="1" i="1" dirty="0"/>
              <a:t>to issue shares of different classes, including shares conferring special, limited or conditional voting rights or no voting rights</a:t>
            </a:r>
            <a:r>
              <a:rPr lang="en-US" sz="2000" dirty="0"/>
              <a:t>, as the case may be.”</a:t>
            </a:r>
          </a:p>
          <a:p>
            <a:r>
              <a:rPr lang="en-US" sz="2000" dirty="0"/>
              <a:t>As a default rule, each share issued by a public company comes with one vote (s 64(1) and (5)). However, after the Companies (Amendment) Act 2014, public companies may now issue shares with special, limited or conditional voting rights (s 64A). However, provision must be made in the corporate constitution for different classes of shares, and the rights for such classes must be made in corporate constitution. A special resolution is required to approve the issue of such shares (s 64A(3)).</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38576924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quasi-contractual nature of shares: class rights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graphicFrame>
        <p:nvGraphicFramePr>
          <p:cNvPr id="8" name="Table 7">
            <a:extLst>
              <a:ext uri="{FF2B5EF4-FFF2-40B4-BE49-F238E27FC236}">
                <a16:creationId xmlns:a16="http://schemas.microsoft.com/office/drawing/2014/main" id="{C6502903-504E-48D0-AAB1-F5A3E7F86476}"/>
              </a:ext>
            </a:extLst>
          </p:cNvPr>
          <p:cNvGraphicFramePr>
            <a:graphicFrameLocks noGrp="1"/>
          </p:cNvGraphicFramePr>
          <p:nvPr>
            <p:extLst>
              <p:ext uri="{D42A27DB-BD31-4B8C-83A1-F6EECF244321}">
                <p14:modId xmlns:p14="http://schemas.microsoft.com/office/powerpoint/2010/main" val="1863917975"/>
              </p:ext>
            </p:extLst>
          </p:nvPr>
        </p:nvGraphicFramePr>
        <p:xfrm>
          <a:off x="1846714" y="1962860"/>
          <a:ext cx="8529320" cy="4656760"/>
        </p:xfrm>
        <a:graphic>
          <a:graphicData uri="http://schemas.openxmlformats.org/drawingml/2006/table">
            <a:tbl>
              <a:tblPr firstRow="1" bandRow="1">
                <a:tableStyleId>{5C22544A-7EE6-4342-B048-85BDC9FD1C3A}</a:tableStyleId>
              </a:tblPr>
              <a:tblGrid>
                <a:gridCol w="1759627">
                  <a:extLst>
                    <a:ext uri="{9D8B030D-6E8A-4147-A177-3AD203B41FA5}">
                      <a16:colId xmlns:a16="http://schemas.microsoft.com/office/drawing/2014/main" val="734077674"/>
                    </a:ext>
                  </a:extLst>
                </a:gridCol>
                <a:gridCol w="6769693">
                  <a:extLst>
                    <a:ext uri="{9D8B030D-6E8A-4147-A177-3AD203B41FA5}">
                      <a16:colId xmlns:a16="http://schemas.microsoft.com/office/drawing/2014/main" val="1821948682"/>
                    </a:ext>
                  </a:extLst>
                </a:gridCol>
              </a:tblGrid>
              <a:tr h="386327">
                <a:tc>
                  <a:txBody>
                    <a:bodyPr/>
                    <a:lstStyle/>
                    <a:p>
                      <a:pPr algn="ctr"/>
                      <a:r>
                        <a:rPr lang="en-US" sz="2000" dirty="0"/>
                        <a:t>Class</a:t>
                      </a:r>
                    </a:p>
                  </a:txBody>
                  <a:tcPr anchor="ctr"/>
                </a:tc>
                <a:tc>
                  <a:txBody>
                    <a:bodyPr/>
                    <a:lstStyle/>
                    <a:p>
                      <a:pPr algn="ctr"/>
                      <a:r>
                        <a:rPr lang="en-US" sz="2000" dirty="0"/>
                        <a:t>Description</a:t>
                      </a:r>
                    </a:p>
                  </a:txBody>
                  <a:tcPr anchor="ctr"/>
                </a:tc>
                <a:extLst>
                  <a:ext uri="{0D108BD9-81ED-4DB2-BD59-A6C34878D82A}">
                    <a16:rowId xmlns:a16="http://schemas.microsoft.com/office/drawing/2014/main" val="1217931601"/>
                  </a:ext>
                </a:extLst>
              </a:tr>
              <a:tr h="1334440">
                <a:tc>
                  <a:txBody>
                    <a:bodyPr/>
                    <a:lstStyle/>
                    <a:p>
                      <a:pPr algn="ctr"/>
                      <a:r>
                        <a:rPr lang="en-US" sz="2000" dirty="0"/>
                        <a:t>Dual-Class/ “Golden”</a:t>
                      </a:r>
                    </a:p>
                  </a:txBody>
                  <a:tcPr anchor="ctr"/>
                </a:tc>
                <a:tc>
                  <a:txBody>
                    <a:bodyPr/>
                    <a:lstStyle/>
                    <a:p>
                      <a:pPr marL="285750" indent="-285750">
                        <a:buFont typeface="Arial" panose="020B0604020202020204" pitchFamily="34" charset="0"/>
                        <a:buChar char="•"/>
                      </a:pPr>
                      <a:r>
                        <a:rPr lang="en-SG" sz="2000" baseline="0" dirty="0"/>
                        <a:t>Usually has more votes per share (more shareholder voice)</a:t>
                      </a:r>
                    </a:p>
                    <a:p>
                      <a:pPr marL="285750" indent="-285750">
                        <a:buFont typeface="Arial" panose="020B0604020202020204" pitchFamily="34" charset="0"/>
                        <a:buChar char="•"/>
                      </a:pPr>
                      <a:r>
                        <a:rPr lang="en-SG" sz="2000" baseline="0" dirty="0"/>
                        <a:t>Common in family-owned companies/state-owned enterprises</a:t>
                      </a:r>
                    </a:p>
                  </a:txBody>
                  <a:tcPr anchor="ctr"/>
                </a:tc>
                <a:extLst>
                  <a:ext uri="{0D108BD9-81ED-4DB2-BD59-A6C34878D82A}">
                    <a16:rowId xmlns:a16="http://schemas.microsoft.com/office/drawing/2014/main" val="835769367"/>
                  </a:ext>
                </a:extLst>
              </a:tr>
              <a:tr h="1658934">
                <a:tc>
                  <a:txBody>
                    <a:bodyPr/>
                    <a:lstStyle/>
                    <a:p>
                      <a:pPr algn="ctr"/>
                      <a:r>
                        <a:rPr lang="en-US" sz="2000" dirty="0"/>
                        <a:t>Preference</a:t>
                      </a:r>
                    </a:p>
                  </a:txBody>
                  <a:tcPr anchor="ctr"/>
                </a:tc>
                <a:tc>
                  <a:txBody>
                    <a:bodyPr/>
                    <a:lstStyle/>
                    <a:p>
                      <a:pPr marL="285750" indent="-285750">
                        <a:buFont typeface="Arial" panose="020B0604020202020204" pitchFamily="34" charset="0"/>
                        <a:buChar char="•"/>
                      </a:pPr>
                      <a:r>
                        <a:rPr lang="en-SG" sz="2000" baseline="0" dirty="0"/>
                        <a:t>Usually has priority over ordinary shares over dividends and return of capital on company’s winding up</a:t>
                      </a:r>
                    </a:p>
                    <a:p>
                      <a:pPr marL="285750" indent="-285750">
                        <a:buFont typeface="Arial" panose="020B0604020202020204" pitchFamily="34" charset="0"/>
                        <a:buChar char="•"/>
                      </a:pPr>
                      <a:r>
                        <a:rPr lang="en-SG" sz="2000" baseline="0" dirty="0"/>
                        <a:t>Holders often entitled to fixed rate of dividend payable in priority to any dividend issued to ordinary shares BUT with restricted voting rights</a:t>
                      </a:r>
                    </a:p>
                    <a:p>
                      <a:pPr marL="285750" indent="-285750">
                        <a:buFont typeface="Arial" panose="020B0604020202020204" pitchFamily="34" charset="0"/>
                        <a:buChar char="•"/>
                      </a:pPr>
                      <a:r>
                        <a:rPr lang="en-SG" sz="2000" baseline="0" dirty="0"/>
                        <a:t>Returns with less risk, but less shareholder voice (trade voice for income)</a:t>
                      </a:r>
                    </a:p>
                  </a:txBody>
                  <a:tcPr anchor="ctr"/>
                </a:tc>
                <a:extLst>
                  <a:ext uri="{0D108BD9-81ED-4DB2-BD59-A6C34878D82A}">
                    <a16:rowId xmlns:a16="http://schemas.microsoft.com/office/drawing/2014/main" val="1576056972"/>
                  </a:ext>
                </a:extLst>
              </a:tr>
              <a:tr h="613578">
                <a:tc>
                  <a:txBody>
                    <a:bodyPr/>
                    <a:lstStyle/>
                    <a:p>
                      <a:pPr algn="ctr"/>
                      <a:r>
                        <a:rPr lang="en-US" sz="2000" dirty="0"/>
                        <a:t>Ordinary</a:t>
                      </a:r>
                    </a:p>
                  </a:txBody>
                  <a:tcPr anchor="ctr"/>
                </a:tc>
                <a:tc>
                  <a:txBody>
                    <a:bodyPr/>
                    <a:lstStyle/>
                    <a:p>
                      <a:pPr marL="342900" indent="-342900">
                        <a:buFont typeface="Arial" panose="020B0604020202020204" pitchFamily="34" charset="0"/>
                        <a:buChar char="•"/>
                      </a:pPr>
                      <a:r>
                        <a:rPr lang="en-SG" sz="2000" dirty="0"/>
                        <a:t>No special rights</a:t>
                      </a:r>
                    </a:p>
                    <a:p>
                      <a:pPr marL="342900" indent="-342900">
                        <a:buFont typeface="Arial" panose="020B0604020202020204" pitchFamily="34" charset="0"/>
                        <a:buChar char="•"/>
                      </a:pPr>
                      <a:r>
                        <a:rPr lang="en-SG" sz="2000" dirty="0"/>
                        <a:t>Basic class of shares</a:t>
                      </a:r>
                    </a:p>
                  </a:txBody>
                  <a:tcPr anchor="ctr"/>
                </a:tc>
                <a:extLst>
                  <a:ext uri="{0D108BD9-81ED-4DB2-BD59-A6C34878D82A}">
                    <a16:rowId xmlns:a16="http://schemas.microsoft.com/office/drawing/2014/main" val="671386471"/>
                  </a:ext>
                </a:extLst>
              </a:tr>
            </a:tbl>
          </a:graphicData>
        </a:graphic>
      </p:graphicFrame>
    </p:spTree>
    <p:extLst>
      <p:ext uri="{BB962C8B-B14F-4D97-AF65-F5344CB8AC3E}">
        <p14:creationId xmlns:p14="http://schemas.microsoft.com/office/powerpoint/2010/main" val="3108257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quasi-contractual nature of shares: class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 variation of class rights is subject to the common law duties placed on majority shareholder coalitions to act bona fide for the benefit of the company as a whole (see </a:t>
            </a:r>
            <a:r>
              <a:rPr lang="de-DE" sz="2000" i="1" dirty="0"/>
              <a:t>Greenhalgh v Arderne Cinemas Ltd</a:t>
            </a:r>
            <a:r>
              <a:rPr lang="de-DE" sz="2000" dirty="0"/>
              <a:t> [1946] 1 All ER 512)</a:t>
            </a:r>
            <a:endParaRPr lang="en-US" sz="2000" dirty="0"/>
          </a:p>
          <a:p>
            <a:r>
              <a:rPr lang="en-US" sz="2000" dirty="0"/>
              <a:t>Additional protection is given to class right holders by s 74 of the CA. </a:t>
            </a:r>
          </a:p>
          <a:p>
            <a:pPr lvl="1"/>
            <a:r>
              <a:rPr lang="en-US" sz="1800" dirty="0"/>
              <a:t>s 74(1) states that “If, in the case of a company the share capital of which is divided into different classes of shares, provision is made by the constitution for authorising the variation or abrogation of the rights attached to any class of shares in the company... </a:t>
            </a:r>
            <a:r>
              <a:rPr lang="en-US" sz="1800" b="1" i="1" dirty="0"/>
              <a:t>the holders of not less in the aggregate than 5% of the total number of issued shares of that class may apply to the Court to have the variation or abrogation cancelled</a:t>
            </a:r>
            <a:r>
              <a:rPr lang="en-US" sz="1800" dirty="0"/>
              <a:t>, and, if any such application is made, the variation or abrogation shall not have effect until confirmed by the Court.”</a:t>
            </a:r>
          </a:p>
          <a:p>
            <a:pPr lvl="1"/>
            <a:r>
              <a:rPr lang="en-US" sz="1800" dirty="0"/>
              <a:t>s 74(2) states that “An application </a:t>
            </a:r>
            <a:r>
              <a:rPr lang="en-US" sz="1800" b="1" i="1" dirty="0"/>
              <a:t>shall not be invalid by reason of the applicants or any of them having consented to or voted in favour of the resolution for the variation</a:t>
            </a:r>
            <a:r>
              <a:rPr lang="en-US" sz="1800" dirty="0"/>
              <a:t> or abrogation if the Court is satisfied that </a:t>
            </a:r>
            <a:r>
              <a:rPr lang="en-US" sz="1800" b="1" i="1" dirty="0"/>
              <a:t>any material fact was not disclosed by the company to those applicants</a:t>
            </a:r>
            <a:r>
              <a:rPr lang="en-US" sz="1800" dirty="0"/>
              <a:t> before they so consented or voted.”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39871861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quasi-contractual nature of shares: member rights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More generally, what about member rights?</a:t>
            </a:r>
          </a:p>
          <a:p>
            <a:pPr lvl="1"/>
            <a:r>
              <a:rPr lang="en-US" sz="2000" dirty="0"/>
              <a:t>We have already learnt that s 39(1) CA creates “contractual” rights between members and the company </a:t>
            </a:r>
            <a:r>
              <a:rPr lang="en-US" sz="2000" i="1" dirty="0"/>
              <a:t>inter se </a:t>
            </a:r>
            <a:r>
              <a:rPr lang="en-US" sz="2000" dirty="0"/>
              <a:t>through the company’s constitution.</a:t>
            </a:r>
          </a:p>
          <a:p>
            <a:pPr lvl="1"/>
            <a:r>
              <a:rPr lang="en-US" sz="2000" dirty="0"/>
              <a:t>We also know that members of the company are accorded rights not only under the company’s constitution, but also under the Companies Act and Common Law.</a:t>
            </a:r>
          </a:p>
          <a:p>
            <a:r>
              <a:rPr lang="en-US" sz="2000" dirty="0"/>
              <a:t>The more salient of these rights (the right to attend meetings and vote, the right to information, and the right to bring forth shareholder actions – see Tjio et al. (2015))—a </a:t>
            </a:r>
            <a:r>
              <a:rPr lang="en-US" sz="2000" b="1" i="1" dirty="0"/>
              <a:t>limited bundle of cash flow and control rights</a:t>
            </a:r>
            <a:r>
              <a:rPr lang="en-US" sz="2000" dirty="0"/>
              <a:t>–inform the scope of the </a:t>
            </a:r>
            <a:r>
              <a:rPr lang="en-US" sz="2000" i="1" dirty="0"/>
              <a:t>qua-member</a:t>
            </a:r>
            <a:r>
              <a:rPr lang="en-US" sz="2000" dirty="0"/>
              <a:t> rule.</a:t>
            </a:r>
          </a:p>
          <a:p>
            <a:pPr lvl="1"/>
            <a:r>
              <a:rPr lang="en-US" sz="2000" dirty="0"/>
              <a:t>At the bare minimum, one can argue that the rights accorded to members by the Companies Act and the Common Law form an “irreducible core” of a member right.</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12734922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quasi-contractual nature of shares: MEMBER rights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graphicFrame>
        <p:nvGraphicFramePr>
          <p:cNvPr id="5" name="Table 4">
            <a:extLst>
              <a:ext uri="{FF2B5EF4-FFF2-40B4-BE49-F238E27FC236}">
                <a16:creationId xmlns:a16="http://schemas.microsoft.com/office/drawing/2014/main" id="{415B5419-B5EE-428E-9488-6A41C66ACAEB}"/>
              </a:ext>
            </a:extLst>
          </p:cNvPr>
          <p:cNvGraphicFramePr>
            <a:graphicFrameLocks noGrp="1"/>
          </p:cNvGraphicFramePr>
          <p:nvPr>
            <p:extLst>
              <p:ext uri="{D42A27DB-BD31-4B8C-83A1-F6EECF244321}">
                <p14:modId xmlns:p14="http://schemas.microsoft.com/office/powerpoint/2010/main" val="2306776564"/>
              </p:ext>
            </p:extLst>
          </p:nvPr>
        </p:nvGraphicFramePr>
        <p:xfrm>
          <a:off x="1981200" y="2333382"/>
          <a:ext cx="8229600" cy="3622757"/>
        </p:xfrm>
        <a:graphic>
          <a:graphicData uri="http://schemas.openxmlformats.org/drawingml/2006/table">
            <a:tbl>
              <a:tblPr firstRow="1" bandRow="1">
                <a:tableStyleId>{5C22544A-7EE6-4342-B048-85BDC9FD1C3A}</a:tableStyleId>
              </a:tblPr>
              <a:tblGrid>
                <a:gridCol w="2387155">
                  <a:extLst>
                    <a:ext uri="{9D8B030D-6E8A-4147-A177-3AD203B41FA5}">
                      <a16:colId xmlns:a16="http://schemas.microsoft.com/office/drawing/2014/main" val="734077674"/>
                    </a:ext>
                  </a:extLst>
                </a:gridCol>
                <a:gridCol w="5842445">
                  <a:extLst>
                    <a:ext uri="{9D8B030D-6E8A-4147-A177-3AD203B41FA5}">
                      <a16:colId xmlns:a16="http://schemas.microsoft.com/office/drawing/2014/main" val="1821948682"/>
                    </a:ext>
                  </a:extLst>
                </a:gridCol>
              </a:tblGrid>
              <a:tr h="696677">
                <a:tc>
                  <a:txBody>
                    <a:bodyPr/>
                    <a:lstStyle/>
                    <a:p>
                      <a:pPr algn="ctr"/>
                      <a:r>
                        <a:rPr lang="en-US" sz="2000" dirty="0"/>
                        <a:t>Right</a:t>
                      </a:r>
                    </a:p>
                  </a:txBody>
                  <a:tcPr anchor="ctr"/>
                </a:tc>
                <a:tc>
                  <a:txBody>
                    <a:bodyPr/>
                    <a:lstStyle/>
                    <a:p>
                      <a:pPr algn="ctr"/>
                      <a:r>
                        <a:rPr lang="en-US" sz="2000" dirty="0"/>
                        <a:t>Description</a:t>
                      </a:r>
                    </a:p>
                  </a:txBody>
                  <a:tcPr anchor="ctr"/>
                </a:tc>
                <a:extLst>
                  <a:ext uri="{0D108BD9-81ED-4DB2-BD59-A6C34878D82A}">
                    <a16:rowId xmlns:a16="http://schemas.microsoft.com/office/drawing/2014/main" val="1217931601"/>
                  </a:ext>
                </a:extLst>
              </a:tr>
              <a:tr h="696677">
                <a:tc>
                  <a:txBody>
                    <a:bodyPr/>
                    <a:lstStyle/>
                    <a:p>
                      <a:pPr algn="ctr"/>
                      <a:r>
                        <a:rPr lang="en-US" sz="2000" dirty="0"/>
                        <a:t>Right to observance of constitution</a:t>
                      </a:r>
                    </a:p>
                  </a:txBody>
                  <a:tcPr anchor="ctr"/>
                </a:tc>
                <a:tc>
                  <a:txBody>
                    <a:bodyPr/>
                    <a:lstStyle/>
                    <a:p>
                      <a:pPr algn="l"/>
                      <a:r>
                        <a:rPr lang="en-US" sz="2000" dirty="0"/>
                        <a:t>S 39 (see material covered in Slide Decks 8 and 9)</a:t>
                      </a:r>
                    </a:p>
                  </a:txBody>
                  <a:tcPr anchor="ctr"/>
                </a:tc>
                <a:extLst>
                  <a:ext uri="{0D108BD9-81ED-4DB2-BD59-A6C34878D82A}">
                    <a16:rowId xmlns:a16="http://schemas.microsoft.com/office/drawing/2014/main" val="1576056972"/>
                  </a:ext>
                </a:extLst>
              </a:tr>
              <a:tr h="696677">
                <a:tc>
                  <a:txBody>
                    <a:bodyPr/>
                    <a:lstStyle/>
                    <a:p>
                      <a:pPr algn="ctr"/>
                      <a:r>
                        <a:rPr lang="en-US" sz="2000" dirty="0"/>
                        <a:t>Right to information</a:t>
                      </a:r>
                    </a:p>
                  </a:txBody>
                  <a:tcPr anchor="ctr"/>
                </a:tc>
                <a:tc>
                  <a:txBody>
                    <a:bodyPr/>
                    <a:lstStyle/>
                    <a:p>
                      <a:r>
                        <a:rPr lang="en-SG" sz="2000" dirty="0"/>
                        <a:t>This would include rights to the</a:t>
                      </a:r>
                      <a:r>
                        <a:rPr lang="en-SG" sz="2000" baseline="0" dirty="0"/>
                        <a:t> following:</a:t>
                      </a:r>
                    </a:p>
                    <a:p>
                      <a:pPr marL="285750" indent="-285750">
                        <a:buFont typeface="Arial" panose="020B0604020202020204" pitchFamily="34" charset="0"/>
                        <a:buChar char="•"/>
                      </a:pPr>
                      <a:r>
                        <a:rPr lang="en-SG" sz="2000" baseline="0" dirty="0"/>
                        <a:t>to be given notices of meetings;</a:t>
                      </a:r>
                    </a:p>
                    <a:p>
                      <a:pPr marL="285750" indent="-285750">
                        <a:buFont typeface="Arial" panose="020B0604020202020204" pitchFamily="34" charset="0"/>
                        <a:buChar char="•"/>
                      </a:pPr>
                      <a:r>
                        <a:rPr lang="en-SG" sz="2000" baseline="0" dirty="0"/>
                        <a:t>to be provided with audited financial statements annually (see ss 201, 203);</a:t>
                      </a:r>
                    </a:p>
                    <a:p>
                      <a:pPr marL="285750" indent="-285750">
                        <a:buFont typeface="Arial" panose="020B0604020202020204" pitchFamily="34" charset="0"/>
                        <a:buChar char="•"/>
                      </a:pPr>
                      <a:r>
                        <a:rPr lang="en-SG" sz="2000" baseline="0" dirty="0"/>
                        <a:t>to access all registers required to be kept by the company.</a:t>
                      </a:r>
                      <a:endParaRPr lang="en-SG" sz="2000" dirty="0"/>
                    </a:p>
                    <a:p>
                      <a:endParaRPr lang="en-US" sz="2000" dirty="0"/>
                    </a:p>
                  </a:txBody>
                  <a:tcPr anchor="ctr"/>
                </a:tc>
                <a:extLst>
                  <a:ext uri="{0D108BD9-81ED-4DB2-BD59-A6C34878D82A}">
                    <a16:rowId xmlns:a16="http://schemas.microsoft.com/office/drawing/2014/main" val="671386471"/>
                  </a:ext>
                </a:extLst>
              </a:tr>
            </a:tbl>
          </a:graphicData>
        </a:graphic>
      </p:graphicFrame>
    </p:spTree>
    <p:extLst>
      <p:ext uri="{BB962C8B-B14F-4D97-AF65-F5344CB8AC3E}">
        <p14:creationId xmlns:p14="http://schemas.microsoft.com/office/powerpoint/2010/main" val="3383015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quasi-contractual nature of shares: MEMBER rights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graphicFrame>
        <p:nvGraphicFramePr>
          <p:cNvPr id="3" name="Table 2">
            <a:extLst>
              <a:ext uri="{FF2B5EF4-FFF2-40B4-BE49-F238E27FC236}">
                <a16:creationId xmlns:a16="http://schemas.microsoft.com/office/drawing/2014/main" id="{85667106-4369-4960-B6ED-C3A92C7F1BFB}"/>
              </a:ext>
            </a:extLst>
          </p:cNvPr>
          <p:cNvGraphicFramePr>
            <a:graphicFrameLocks noGrp="1"/>
          </p:cNvGraphicFramePr>
          <p:nvPr>
            <p:extLst>
              <p:ext uri="{D42A27DB-BD31-4B8C-83A1-F6EECF244321}">
                <p14:modId xmlns:p14="http://schemas.microsoft.com/office/powerpoint/2010/main" val="1126323368"/>
              </p:ext>
            </p:extLst>
          </p:nvPr>
        </p:nvGraphicFramePr>
        <p:xfrm>
          <a:off x="1846714" y="2018655"/>
          <a:ext cx="8498571" cy="4537157"/>
        </p:xfrm>
        <a:graphic>
          <a:graphicData uri="http://schemas.openxmlformats.org/drawingml/2006/table">
            <a:tbl>
              <a:tblPr firstRow="1" bandRow="1">
                <a:tableStyleId>{5C22544A-7EE6-4342-B048-85BDC9FD1C3A}</a:tableStyleId>
              </a:tblPr>
              <a:tblGrid>
                <a:gridCol w="1753284">
                  <a:extLst>
                    <a:ext uri="{9D8B030D-6E8A-4147-A177-3AD203B41FA5}">
                      <a16:colId xmlns:a16="http://schemas.microsoft.com/office/drawing/2014/main" val="734077674"/>
                    </a:ext>
                  </a:extLst>
                </a:gridCol>
                <a:gridCol w="6745287">
                  <a:extLst>
                    <a:ext uri="{9D8B030D-6E8A-4147-A177-3AD203B41FA5}">
                      <a16:colId xmlns:a16="http://schemas.microsoft.com/office/drawing/2014/main" val="1821948682"/>
                    </a:ext>
                  </a:extLst>
                </a:gridCol>
              </a:tblGrid>
              <a:tr h="696677">
                <a:tc>
                  <a:txBody>
                    <a:bodyPr/>
                    <a:lstStyle/>
                    <a:p>
                      <a:pPr algn="ctr"/>
                      <a:r>
                        <a:rPr lang="en-US" sz="2000" dirty="0">
                          <a:latin typeface="+mj-lt"/>
                        </a:rPr>
                        <a:t>Right</a:t>
                      </a:r>
                    </a:p>
                  </a:txBody>
                  <a:tcPr anchor="ctr"/>
                </a:tc>
                <a:tc>
                  <a:txBody>
                    <a:bodyPr/>
                    <a:lstStyle/>
                    <a:p>
                      <a:pPr algn="ctr"/>
                      <a:r>
                        <a:rPr lang="en-US" sz="2000" dirty="0">
                          <a:latin typeface="+mj-lt"/>
                        </a:rPr>
                        <a:t>Description</a:t>
                      </a:r>
                    </a:p>
                  </a:txBody>
                  <a:tcPr anchor="ctr"/>
                </a:tc>
                <a:extLst>
                  <a:ext uri="{0D108BD9-81ED-4DB2-BD59-A6C34878D82A}">
                    <a16:rowId xmlns:a16="http://schemas.microsoft.com/office/drawing/2014/main" val="1217931601"/>
                  </a:ext>
                </a:extLst>
              </a:tr>
              <a:tr h="696677">
                <a:tc>
                  <a:txBody>
                    <a:bodyPr/>
                    <a:lstStyle/>
                    <a:p>
                      <a:pPr algn="ctr"/>
                      <a:r>
                        <a:rPr lang="en-US" sz="2000" dirty="0">
                          <a:latin typeface="+mj-lt"/>
                        </a:rPr>
                        <a:t>Right of involvement</a:t>
                      </a: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SG" sz="2000" b="0" i="0" u="none" strike="noStrike" kern="1200" cap="none" spc="0" normalizeH="0" baseline="0" noProof="0" dirty="0">
                          <a:ln>
                            <a:noFill/>
                          </a:ln>
                          <a:solidFill>
                            <a:prstClr val="black"/>
                          </a:solidFill>
                          <a:effectLst/>
                          <a:uLnTx/>
                          <a:uFillTx/>
                          <a:latin typeface="+mj-lt"/>
                          <a:ea typeface="+mn-ea"/>
                          <a:cs typeface="+mn-cs"/>
                        </a:rPr>
                        <a:t>All members are entitled to attend meetings of the company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SG" sz="2000" b="0" i="0" u="none" strike="noStrike" kern="1200" cap="none" spc="0" normalizeH="0" baseline="0" noProof="0" dirty="0">
                          <a:ln>
                            <a:noFill/>
                          </a:ln>
                          <a:solidFill>
                            <a:prstClr val="black"/>
                          </a:solidFill>
                          <a:effectLst/>
                          <a:uLnTx/>
                          <a:uFillTx/>
                          <a:latin typeface="+mj-lt"/>
                          <a:ea typeface="+mn-ea"/>
                          <a:cs typeface="+mn-cs"/>
                        </a:rPr>
                        <a:t>Voting rights depend on whether the type of shares held grants voting rights.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SG" sz="2000" b="0" i="0" u="none" strike="noStrike" kern="1200" cap="none" spc="0" normalizeH="0" baseline="0" noProof="0" dirty="0">
                          <a:ln>
                            <a:noFill/>
                          </a:ln>
                          <a:solidFill>
                            <a:prstClr val="black"/>
                          </a:solidFill>
                          <a:effectLst/>
                          <a:uLnTx/>
                          <a:uFillTx/>
                          <a:latin typeface="+mj-lt"/>
                          <a:ea typeface="+mn-ea"/>
                          <a:cs typeface="+mn-cs"/>
                        </a:rPr>
                        <a:t>Constitutions may also restrict voting entitlements where calls or sums payable by the member in question in respect of the shares in the company which the members hold have not been paid (See eg art 61 Model Constitution).</a:t>
                      </a:r>
                    </a:p>
                  </a:txBody>
                  <a:tcPr anchor="ctr"/>
                </a:tc>
                <a:extLst>
                  <a:ext uri="{0D108BD9-81ED-4DB2-BD59-A6C34878D82A}">
                    <a16:rowId xmlns:a16="http://schemas.microsoft.com/office/drawing/2014/main" val="1576056972"/>
                  </a:ext>
                </a:extLst>
              </a:tr>
              <a:tr h="696677">
                <a:tc>
                  <a:txBody>
                    <a:bodyPr/>
                    <a:lstStyle/>
                    <a:p>
                      <a:pPr algn="ctr"/>
                      <a:r>
                        <a:rPr lang="en-US" sz="2000" dirty="0">
                          <a:latin typeface="+mj-lt"/>
                        </a:rPr>
                        <a:t>Right to net proceeds</a:t>
                      </a:r>
                    </a:p>
                  </a:txBody>
                  <a:tcPr anchor="ctr"/>
                </a:tc>
                <a:tc>
                  <a:txBody>
                    <a:bodyPr/>
                    <a:lstStyle/>
                    <a:p>
                      <a:pPr marL="285750" indent="-285750">
                        <a:buFont typeface="Arial" panose="020B0604020202020204" pitchFamily="34" charset="0"/>
                        <a:buChar char="•"/>
                      </a:pPr>
                      <a:r>
                        <a:rPr lang="en-SG" sz="2000" baseline="0" dirty="0">
                          <a:latin typeface="+mj-lt"/>
                        </a:rPr>
                        <a:t>Where a company is wound up, members are entitled to: </a:t>
                      </a:r>
                    </a:p>
                    <a:p>
                      <a:pPr marL="742950" lvl="1" indent="-285750">
                        <a:buFont typeface="Arial" panose="020B0604020202020204" pitchFamily="34" charset="0"/>
                        <a:buChar char="•"/>
                      </a:pPr>
                      <a:r>
                        <a:rPr lang="en-SG" sz="2000" baseline="0" dirty="0">
                          <a:latin typeface="+mj-lt"/>
                        </a:rPr>
                        <a:t>a return of their capital (if assets are available), and </a:t>
                      </a:r>
                    </a:p>
                    <a:p>
                      <a:pPr marL="742950" lvl="1" indent="-285750">
                        <a:buFont typeface="Arial" panose="020B0604020202020204" pitchFamily="34" charset="0"/>
                        <a:buChar char="•"/>
                      </a:pPr>
                      <a:r>
                        <a:rPr lang="en-SG" sz="2000" baseline="0" dirty="0">
                          <a:latin typeface="+mj-lt"/>
                        </a:rPr>
                        <a:t>in case of ordinary shares, a proportionate share in any surplus assets after the company’s creditors have been paid.</a:t>
                      </a:r>
                      <a:endParaRPr lang="en-SG" sz="2000" dirty="0">
                        <a:latin typeface="+mj-lt"/>
                      </a:endParaRPr>
                    </a:p>
                  </a:txBody>
                  <a:tcPr anchor="ctr"/>
                </a:tc>
                <a:extLst>
                  <a:ext uri="{0D108BD9-81ED-4DB2-BD59-A6C34878D82A}">
                    <a16:rowId xmlns:a16="http://schemas.microsoft.com/office/drawing/2014/main" val="671386471"/>
                  </a:ext>
                </a:extLst>
              </a:tr>
            </a:tbl>
          </a:graphicData>
        </a:graphic>
      </p:graphicFrame>
    </p:spTree>
    <p:extLst>
      <p:ext uri="{BB962C8B-B14F-4D97-AF65-F5344CB8AC3E}">
        <p14:creationId xmlns:p14="http://schemas.microsoft.com/office/powerpoint/2010/main" val="9329781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quasi-contractual nature of shares: MEMBER rights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graphicFrame>
        <p:nvGraphicFramePr>
          <p:cNvPr id="3" name="Table 2">
            <a:extLst>
              <a:ext uri="{FF2B5EF4-FFF2-40B4-BE49-F238E27FC236}">
                <a16:creationId xmlns:a16="http://schemas.microsoft.com/office/drawing/2014/main" id="{7223F76A-102E-4DE5-90D5-76A35850AD26}"/>
              </a:ext>
            </a:extLst>
          </p:cNvPr>
          <p:cNvGraphicFramePr>
            <a:graphicFrameLocks noGrp="1"/>
          </p:cNvGraphicFramePr>
          <p:nvPr>
            <p:extLst>
              <p:ext uri="{D42A27DB-BD31-4B8C-83A1-F6EECF244321}">
                <p14:modId xmlns:p14="http://schemas.microsoft.com/office/powerpoint/2010/main" val="1497847182"/>
              </p:ext>
            </p:extLst>
          </p:nvPr>
        </p:nvGraphicFramePr>
        <p:xfrm>
          <a:off x="1846714" y="2333382"/>
          <a:ext cx="8498571" cy="3622757"/>
        </p:xfrm>
        <a:graphic>
          <a:graphicData uri="http://schemas.openxmlformats.org/drawingml/2006/table">
            <a:tbl>
              <a:tblPr firstRow="1" bandRow="1">
                <a:tableStyleId>{5C22544A-7EE6-4342-B048-85BDC9FD1C3A}</a:tableStyleId>
              </a:tblPr>
              <a:tblGrid>
                <a:gridCol w="1753284">
                  <a:extLst>
                    <a:ext uri="{9D8B030D-6E8A-4147-A177-3AD203B41FA5}">
                      <a16:colId xmlns:a16="http://schemas.microsoft.com/office/drawing/2014/main" val="734077674"/>
                    </a:ext>
                  </a:extLst>
                </a:gridCol>
                <a:gridCol w="6745287">
                  <a:extLst>
                    <a:ext uri="{9D8B030D-6E8A-4147-A177-3AD203B41FA5}">
                      <a16:colId xmlns:a16="http://schemas.microsoft.com/office/drawing/2014/main" val="1821948682"/>
                    </a:ext>
                  </a:extLst>
                </a:gridCol>
              </a:tblGrid>
              <a:tr h="696677">
                <a:tc>
                  <a:txBody>
                    <a:bodyPr/>
                    <a:lstStyle/>
                    <a:p>
                      <a:pPr algn="ctr"/>
                      <a:r>
                        <a:rPr lang="en-US" sz="2000" dirty="0"/>
                        <a:t>Right</a:t>
                      </a:r>
                    </a:p>
                  </a:txBody>
                  <a:tcPr anchor="ctr"/>
                </a:tc>
                <a:tc>
                  <a:txBody>
                    <a:bodyPr/>
                    <a:lstStyle/>
                    <a:p>
                      <a:pPr algn="ctr"/>
                      <a:r>
                        <a:rPr lang="en-US" sz="2000" dirty="0"/>
                        <a:t>Description</a:t>
                      </a:r>
                    </a:p>
                  </a:txBody>
                  <a:tcPr anchor="ctr"/>
                </a:tc>
                <a:extLst>
                  <a:ext uri="{0D108BD9-81ED-4DB2-BD59-A6C34878D82A}">
                    <a16:rowId xmlns:a16="http://schemas.microsoft.com/office/drawing/2014/main" val="1217931601"/>
                  </a:ext>
                </a:extLst>
              </a:tr>
              <a:tr h="696677">
                <a:tc>
                  <a:txBody>
                    <a:bodyPr/>
                    <a:lstStyle/>
                    <a:p>
                      <a:pPr algn="ctr"/>
                      <a:r>
                        <a:rPr lang="en-US" sz="2000" dirty="0"/>
                        <a:t>Right to dividends when issued</a:t>
                      </a:r>
                    </a:p>
                  </a:txBody>
                  <a:tcPr anchor="ctr"/>
                </a:tc>
                <a:tc>
                  <a:txBody>
                    <a:bodyPr/>
                    <a:lstStyle/>
                    <a:p>
                      <a:pPr marL="285750" indent="-285750">
                        <a:buFont typeface="Arial" panose="020B0604020202020204" pitchFamily="34" charset="0"/>
                        <a:buChar char="•"/>
                      </a:pPr>
                      <a:r>
                        <a:rPr lang="en-SG" sz="2000" dirty="0"/>
                        <a:t>Depends on the terms of the issue of the shares which the members own. </a:t>
                      </a:r>
                    </a:p>
                    <a:p>
                      <a:pPr marL="285750" indent="-285750">
                        <a:buFont typeface="Arial" panose="020B0604020202020204" pitchFamily="34" charset="0"/>
                        <a:buChar char="•"/>
                      </a:pPr>
                      <a:r>
                        <a:rPr lang="en-SG" sz="2000" dirty="0"/>
                        <a:t>Where the shares are “dividend-</a:t>
                      </a:r>
                      <a:r>
                        <a:rPr lang="en-SG" sz="2000" baseline="0" dirty="0"/>
                        <a:t>bearing”, members have a right to a proportionate share of any dividends declared </a:t>
                      </a:r>
                    </a:p>
                    <a:p>
                      <a:pPr marL="285750" indent="-285750">
                        <a:buFont typeface="Arial" panose="020B0604020202020204" pitchFamily="34" charset="0"/>
                        <a:buChar char="•"/>
                      </a:pPr>
                      <a:r>
                        <a:rPr lang="en-SG" sz="2000" baseline="0" dirty="0"/>
                        <a:t>Dividends may be declared by the BoD out of company’s profits</a:t>
                      </a:r>
                    </a:p>
                  </a:txBody>
                  <a:tcPr anchor="ctr"/>
                </a:tc>
                <a:extLst>
                  <a:ext uri="{0D108BD9-81ED-4DB2-BD59-A6C34878D82A}">
                    <a16:rowId xmlns:a16="http://schemas.microsoft.com/office/drawing/2014/main" val="1576056972"/>
                  </a:ext>
                </a:extLst>
              </a:tr>
              <a:tr h="696677">
                <a:tc>
                  <a:txBody>
                    <a:bodyPr/>
                    <a:lstStyle/>
                    <a:p>
                      <a:pPr algn="ctr"/>
                      <a:r>
                        <a:rPr lang="en-US" sz="2000" dirty="0"/>
                        <a:t>Right to bring shareholder actions</a:t>
                      </a:r>
                    </a:p>
                  </a:txBody>
                  <a:tcPr anchor="ctr"/>
                </a:tc>
                <a:tc>
                  <a:txBody>
                    <a:bodyPr/>
                    <a:lstStyle/>
                    <a:p>
                      <a:pPr marL="0" indent="0">
                        <a:buFont typeface="Arial" panose="020B0604020202020204" pitchFamily="34" charset="0"/>
                        <a:buNone/>
                      </a:pPr>
                      <a:r>
                        <a:rPr lang="en-SG" sz="2000" dirty="0"/>
                        <a:t>Implicit in oppression remedy in s 216, right to apply for leave to bring a derivative action, and the right to wind up the company.</a:t>
                      </a:r>
                    </a:p>
                  </a:txBody>
                  <a:tcPr anchor="ctr"/>
                </a:tc>
                <a:extLst>
                  <a:ext uri="{0D108BD9-81ED-4DB2-BD59-A6C34878D82A}">
                    <a16:rowId xmlns:a16="http://schemas.microsoft.com/office/drawing/2014/main" val="671386471"/>
                  </a:ext>
                </a:extLst>
              </a:tr>
            </a:tbl>
          </a:graphicData>
        </a:graphic>
      </p:graphicFrame>
    </p:spTree>
    <p:extLst>
      <p:ext uri="{BB962C8B-B14F-4D97-AF65-F5344CB8AC3E}">
        <p14:creationId xmlns:p14="http://schemas.microsoft.com/office/powerpoint/2010/main" val="2037089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Insofar as financial payoffs are concerned, shareholders and creditors ostensibly have </a:t>
            </a:r>
            <a:r>
              <a:rPr lang="en-US" sz="2000" i="1" dirty="0"/>
              <a:t>some</a:t>
            </a:r>
            <a:r>
              <a:rPr lang="en-US" sz="2000" dirty="0"/>
              <a:t> cash-flow rights. </a:t>
            </a:r>
          </a:p>
          <a:p>
            <a:pPr lvl="1"/>
            <a:r>
              <a:rPr lang="en-US" sz="1800" dirty="0"/>
              <a:t>Businesspeople + B-School students are primarily concerned with </a:t>
            </a:r>
            <a:r>
              <a:rPr lang="en-US" sz="1800" b="1" i="1" dirty="0"/>
              <a:t>valuing these cash-flow rights</a:t>
            </a:r>
            <a:r>
              <a:rPr lang="en-US" sz="1800" dirty="0"/>
              <a:t>. </a:t>
            </a:r>
          </a:p>
          <a:p>
            <a:pPr lvl="2"/>
            <a:r>
              <a:rPr lang="en-US" sz="1600" dirty="0"/>
              <a:t>How these rights interact with the financial position of the </a:t>
            </a:r>
            <a:r>
              <a:rPr lang="en-US" sz="1600" b="1" i="1" dirty="0"/>
              <a:t>company</a:t>
            </a:r>
            <a:r>
              <a:rPr lang="en-US" sz="1600" dirty="0"/>
              <a:t> is determined by the principles of </a:t>
            </a:r>
            <a:r>
              <a:rPr lang="en-US" sz="1600" b="1" i="1" dirty="0"/>
              <a:t>financial accounting</a:t>
            </a:r>
            <a:r>
              <a:rPr lang="en-US" sz="1600" dirty="0"/>
              <a:t>.</a:t>
            </a:r>
          </a:p>
          <a:p>
            <a:pPr lvl="1"/>
            <a:r>
              <a:rPr lang="en-US" sz="1800" dirty="0"/>
              <a:t>For corporate lawyers and legal scholars, this is less concerning. Why?</a:t>
            </a:r>
          </a:p>
          <a:p>
            <a:r>
              <a:rPr lang="en-US" sz="2000" dirty="0"/>
              <a:t>Meanwhile, although shareholders do have some control rights, many of these control rights are credibly delegated to professional managers of the company – primarily the board of directors. We examined this at length in earlier seminars.</a:t>
            </a:r>
          </a:p>
          <a:p>
            <a:pPr lvl="1"/>
            <a:r>
              <a:rPr lang="en-US" sz="1800" dirty="0"/>
              <a:t>However, shareholders (and the general meeting) do retain some important control rights. We will re-examine some of these rights later.</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15284145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CCBE1-0EB5-7D23-43DE-3078EE3937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D7E7E4-B059-AB24-BD92-2D1A9D2B2D4B}"/>
              </a:ext>
            </a:extLst>
          </p:cNvPr>
          <p:cNvSpPr>
            <a:spLocks noGrp="1"/>
          </p:cNvSpPr>
          <p:nvPr>
            <p:ph type="title"/>
          </p:nvPr>
        </p:nvSpPr>
        <p:spPr/>
        <p:txBody>
          <a:bodyPr/>
          <a:lstStyle/>
          <a:p>
            <a:r>
              <a:rPr lang="en-US" dirty="0"/>
              <a:t>DEBT financing</a:t>
            </a:r>
          </a:p>
        </p:txBody>
      </p:sp>
      <p:sp>
        <p:nvSpPr>
          <p:cNvPr id="3" name="Content Placeholder 2">
            <a:extLst>
              <a:ext uri="{FF2B5EF4-FFF2-40B4-BE49-F238E27FC236}">
                <a16:creationId xmlns:a16="http://schemas.microsoft.com/office/drawing/2014/main" id="{02FF711E-2AF8-4EDD-DBA3-D738BE42734B}"/>
              </a:ext>
            </a:extLst>
          </p:cNvPr>
          <p:cNvSpPr>
            <a:spLocks noGrp="1"/>
          </p:cNvSpPr>
          <p:nvPr>
            <p:ph idx="1"/>
          </p:nvPr>
        </p:nvSpPr>
        <p:spPr>
          <a:xfrm>
            <a:off x="581194" y="2180498"/>
            <a:ext cx="11029615" cy="4355769"/>
          </a:xfrm>
        </p:spPr>
        <p:txBody>
          <a:bodyPr>
            <a:noAutofit/>
          </a:bodyPr>
          <a:lstStyle/>
          <a:p>
            <a:r>
              <a:rPr lang="en-US" sz="2000" dirty="0"/>
              <a:t>Instead of using equity financing, a company may harness </a:t>
            </a:r>
            <a:r>
              <a:rPr lang="en-US" sz="2000" b="1" dirty="0"/>
              <a:t>debt financing</a:t>
            </a:r>
            <a:r>
              <a:rPr lang="en-US" sz="2000" dirty="0"/>
              <a:t>.</a:t>
            </a:r>
          </a:p>
          <a:p>
            <a:r>
              <a:rPr lang="en-US" sz="2000" dirty="0"/>
              <a:t>Here, the company </a:t>
            </a:r>
            <a:r>
              <a:rPr lang="en-US" sz="2000" b="1" dirty="0"/>
              <a:t>borrows money </a:t>
            </a:r>
            <a:r>
              <a:rPr lang="en-US" sz="2000" dirty="0"/>
              <a:t>or obtains </a:t>
            </a:r>
            <a:r>
              <a:rPr lang="en-US" sz="2000" b="1" dirty="0"/>
              <a:t>trade credit </a:t>
            </a:r>
            <a:r>
              <a:rPr lang="en-US" sz="2000" dirty="0"/>
              <a:t>from a creditor.</a:t>
            </a:r>
          </a:p>
          <a:p>
            <a:pPr lvl="1"/>
            <a:r>
              <a:rPr lang="en-US" sz="1800" dirty="0"/>
              <a:t>The relationship between the company and the creditor is primarily contractual in nature.</a:t>
            </a:r>
          </a:p>
          <a:p>
            <a:r>
              <a:rPr lang="en-US" sz="2000" dirty="0"/>
              <a:t>Some types of creditors:</a:t>
            </a:r>
          </a:p>
          <a:p>
            <a:pPr lvl="1"/>
            <a:r>
              <a:rPr lang="en-US" sz="1800" dirty="0"/>
              <a:t>Financial creditors such as banks, financial institutions, hedge funds, individuals, etc.</a:t>
            </a:r>
          </a:p>
          <a:p>
            <a:pPr lvl="1"/>
            <a:r>
              <a:rPr lang="en-US" sz="1800" dirty="0"/>
              <a:t>Trade creditors: suppliers of goods and services on credit.</a:t>
            </a:r>
          </a:p>
          <a:p>
            <a:pPr lvl="1"/>
            <a:r>
              <a:rPr lang="en-US" sz="1800" dirty="0"/>
              <a:t>Others, </a:t>
            </a:r>
            <a:r>
              <a:rPr lang="en-US" sz="1800" dirty="0" err="1"/>
              <a:t>eg</a:t>
            </a:r>
            <a:r>
              <a:rPr lang="en-US" sz="1800" dirty="0"/>
              <a:t>, employees (who provided services to the company “on credit”), shareholders who lent money to the company.</a:t>
            </a:r>
          </a:p>
          <a:p>
            <a:r>
              <a:rPr lang="en-US" sz="2000" dirty="0"/>
              <a:t>Although slightly less fashionable as an academic subject, debt financing is integral to the modern economy.</a:t>
            </a:r>
          </a:p>
          <a:p>
            <a:endParaRPr lang="en-US" sz="2000" dirty="0"/>
          </a:p>
        </p:txBody>
      </p:sp>
      <p:sp>
        <p:nvSpPr>
          <p:cNvPr id="4" name="Slide Number Placeholder 3">
            <a:extLst>
              <a:ext uri="{FF2B5EF4-FFF2-40B4-BE49-F238E27FC236}">
                <a16:creationId xmlns:a16="http://schemas.microsoft.com/office/drawing/2014/main" id="{7D068231-0764-EF26-99AA-C829185A8B35}"/>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14524586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sz="2000" dirty="0"/>
              <a:t>See you guys next class.</a:t>
            </a:r>
            <a:endParaRPr lang="en-US" sz="2000"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Equity financing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exactly is a share?</a:t>
            </a:r>
          </a:p>
          <a:p>
            <a:pPr lvl="1"/>
            <a:r>
              <a:rPr lang="en-US" sz="2000" dirty="0"/>
              <a:t>In Slide Deck 3, we suggested that vesting companies with separate legal personhood created a </a:t>
            </a:r>
            <a:r>
              <a:rPr lang="en-US" sz="2000" b="1" i="1" dirty="0"/>
              <a:t>bifurcation of its ownership structure</a:t>
            </a:r>
            <a:r>
              <a:rPr lang="en-US" sz="2000" dirty="0"/>
              <a:t>.</a:t>
            </a:r>
          </a:p>
          <a:p>
            <a:pPr lvl="1"/>
            <a:r>
              <a:rPr lang="en-US" sz="2000" dirty="0"/>
              <a:t>In other words, shareholders own shares, not the company’s assets. It is the company which owns its assets as a separate legal person.</a:t>
            </a:r>
          </a:p>
          <a:p>
            <a:r>
              <a:rPr lang="en-US" sz="2000" dirty="0"/>
              <a:t>As we also discussed in Slide Deck 3, the shares themselves are proprietary.</a:t>
            </a:r>
          </a:p>
          <a:p>
            <a:pPr lvl="1"/>
            <a:r>
              <a:rPr lang="en-US" sz="2000" dirty="0"/>
              <a:t>This means that </a:t>
            </a:r>
            <a:r>
              <a:rPr lang="en-US" sz="2000" b="1" i="1" dirty="0"/>
              <a:t>shares themselves are a form of property </a:t>
            </a:r>
            <a:r>
              <a:rPr lang="en-US" sz="2000" dirty="0"/>
              <a:t>(just like any other personal property like your books, laptop, iPhone, etc.). If person A steals person B’s shares, person A would be liable for the proprietary tort of conversion.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4225388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Equity financing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5" y="2180498"/>
            <a:ext cx="7709737" cy="4355769"/>
          </a:xfrm>
        </p:spPr>
        <p:txBody>
          <a:bodyPr>
            <a:noAutofit/>
          </a:bodyPr>
          <a:lstStyle/>
          <a:p>
            <a:r>
              <a:rPr lang="en-US" sz="2000" dirty="0"/>
              <a:t>If shares are proprietary in nature, what about the content we learnt in Slide Decks 2, 8 and 9? What about s 39(1) CA? Aren’t shares supposed to have contractual elements too?</a:t>
            </a:r>
          </a:p>
          <a:p>
            <a:pPr lvl="1"/>
            <a:r>
              <a:rPr lang="en-US" sz="2000" dirty="0"/>
              <a:t>The response to this question is that shares have </a:t>
            </a:r>
            <a:r>
              <a:rPr lang="en-US" sz="2000" b="1" i="1" dirty="0"/>
              <a:t>both</a:t>
            </a:r>
            <a:r>
              <a:rPr lang="en-US" sz="2000" dirty="0"/>
              <a:t> proprietary and contractual elements.</a:t>
            </a:r>
          </a:p>
          <a:p>
            <a:pPr lvl="1"/>
            <a:r>
              <a:rPr lang="en-US" sz="2000" dirty="0"/>
              <a:t>Vis-à-vis the world (i.e. third parties), they are proprietary.</a:t>
            </a:r>
          </a:p>
          <a:p>
            <a:pPr lvl="1"/>
            <a:r>
              <a:rPr lang="en-US" sz="2000" dirty="0"/>
              <a:t>Vis-à-vis the company and other shareholders, they are “contractual”.</a:t>
            </a:r>
          </a:p>
          <a:p>
            <a:pPr lvl="2"/>
            <a:r>
              <a:rPr lang="en-US" sz="1800" dirty="0"/>
              <a:t>But only </a:t>
            </a:r>
            <a:r>
              <a:rPr lang="en-US" sz="1800" b="1" i="1" dirty="0"/>
              <a:t>quasi-contractual</a:t>
            </a:r>
            <a:r>
              <a:rPr lang="en-US" sz="1800" dirty="0"/>
              <a:t>: Companies Act + Common Law imposes limits/constraints on contracting.</a:t>
            </a:r>
          </a:p>
          <a:p>
            <a:pPr lvl="2"/>
            <a:r>
              <a:rPr lang="en-US" sz="1800" dirty="0"/>
              <a:t>“Contracting” usually takes place through the corporate constitution.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graphicFrame>
        <p:nvGraphicFramePr>
          <p:cNvPr id="7" name="Diagram 6">
            <a:extLst>
              <a:ext uri="{FF2B5EF4-FFF2-40B4-BE49-F238E27FC236}">
                <a16:creationId xmlns:a16="http://schemas.microsoft.com/office/drawing/2014/main" id="{52A77B8D-4295-417A-9DE2-98B4B27DF56B}"/>
              </a:ext>
            </a:extLst>
          </p:cNvPr>
          <p:cNvGraphicFramePr/>
          <p:nvPr>
            <p:extLst>
              <p:ext uri="{D42A27DB-BD31-4B8C-83A1-F6EECF244321}">
                <p14:modId xmlns:p14="http://schemas.microsoft.com/office/powerpoint/2010/main" val="3203617439"/>
              </p:ext>
            </p:extLst>
          </p:nvPr>
        </p:nvGraphicFramePr>
        <p:xfrm>
          <a:off x="8534400" y="1804988"/>
          <a:ext cx="3242643" cy="4973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3059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Equity financing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If shares are proprietary in nature, what does that entail?</a:t>
            </a:r>
          </a:p>
          <a:p>
            <a:pPr lvl="1"/>
            <a:r>
              <a:rPr lang="en-US" sz="2000" dirty="0"/>
              <a:t>First, we might be interested in understanding how shares (i.e. these proprietary rights) are created. The creation of shares is closely related to the company’s share capital, a concept we will discuss later.</a:t>
            </a:r>
          </a:p>
          <a:p>
            <a:pPr lvl="1"/>
            <a:r>
              <a:rPr lang="en-US" sz="2000" dirty="0"/>
              <a:t>Second, after the shares are created, their proprietary nature suggests that they can be transferred to third parties. We will discuss restrictions (if any) on these transfers and the relevant law on such transfers.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4198514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Equity financing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grpSp>
        <p:nvGrpSpPr>
          <p:cNvPr id="37" name="Group 36">
            <a:extLst>
              <a:ext uri="{FF2B5EF4-FFF2-40B4-BE49-F238E27FC236}">
                <a16:creationId xmlns:a16="http://schemas.microsoft.com/office/drawing/2014/main" id="{6454E4C7-A4AC-4F4A-8618-F1A5C5DD3EA7}"/>
              </a:ext>
            </a:extLst>
          </p:cNvPr>
          <p:cNvGrpSpPr/>
          <p:nvPr/>
        </p:nvGrpSpPr>
        <p:grpSpPr>
          <a:xfrm>
            <a:off x="1774376" y="3400439"/>
            <a:ext cx="6576312" cy="3286521"/>
            <a:chOff x="1183481" y="2376488"/>
            <a:chExt cx="6576312" cy="3286521"/>
          </a:xfrm>
        </p:grpSpPr>
        <p:sp>
          <p:nvSpPr>
            <p:cNvPr id="8" name="Rectangle: Rounded Corners 7">
              <a:extLst>
                <a:ext uri="{FF2B5EF4-FFF2-40B4-BE49-F238E27FC236}">
                  <a16:creationId xmlns:a16="http://schemas.microsoft.com/office/drawing/2014/main" id="{9CD87007-935D-401D-9870-CC885C88D82A}"/>
                </a:ext>
              </a:extLst>
            </p:cNvPr>
            <p:cNvSpPr/>
            <p:nvPr/>
          </p:nvSpPr>
          <p:spPr>
            <a:xfrm>
              <a:off x="4662488" y="2376488"/>
              <a:ext cx="1585912" cy="652462"/>
            </a:xfrm>
            <a:prstGeom prst="roundRect">
              <a:avLst>
                <a:gd name="adj" fmla="val 32725"/>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dirty="0"/>
                <a:t>Shareholders</a:t>
              </a:r>
            </a:p>
          </p:txBody>
        </p:sp>
        <p:sp>
          <p:nvSpPr>
            <p:cNvPr id="10" name="Rectangle: Rounded Corners 9">
              <a:extLst>
                <a:ext uri="{FF2B5EF4-FFF2-40B4-BE49-F238E27FC236}">
                  <a16:creationId xmlns:a16="http://schemas.microsoft.com/office/drawing/2014/main" id="{3DBFFCA3-B19F-4FC1-AF47-A2FD42340CE1}"/>
                </a:ext>
              </a:extLst>
            </p:cNvPr>
            <p:cNvSpPr/>
            <p:nvPr/>
          </p:nvSpPr>
          <p:spPr>
            <a:xfrm>
              <a:off x="4662488" y="3657334"/>
              <a:ext cx="1585912" cy="652462"/>
            </a:xfrm>
            <a:prstGeom prst="roundRect">
              <a:avLst>
                <a:gd name="adj" fmla="val 32725"/>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dirty="0"/>
                <a:t>Company</a:t>
              </a:r>
            </a:p>
          </p:txBody>
        </p:sp>
        <p:sp>
          <p:nvSpPr>
            <p:cNvPr id="11" name="Rectangle: Rounded Corners 10">
              <a:extLst>
                <a:ext uri="{FF2B5EF4-FFF2-40B4-BE49-F238E27FC236}">
                  <a16:creationId xmlns:a16="http://schemas.microsoft.com/office/drawing/2014/main" id="{7E3E02E2-0B8D-45D7-BFF5-0DCE8FA712B4}"/>
                </a:ext>
              </a:extLst>
            </p:cNvPr>
            <p:cNvSpPr/>
            <p:nvPr/>
          </p:nvSpPr>
          <p:spPr>
            <a:xfrm>
              <a:off x="4662488" y="5010547"/>
              <a:ext cx="1585912" cy="652462"/>
            </a:xfrm>
            <a:prstGeom prst="roundRect">
              <a:avLst>
                <a:gd name="adj" fmla="val 32725"/>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dirty="0"/>
                <a:t>Company’s Assets</a:t>
              </a:r>
            </a:p>
          </p:txBody>
        </p:sp>
        <p:sp>
          <p:nvSpPr>
            <p:cNvPr id="12" name="Rectangle: Rounded Corners 11">
              <a:extLst>
                <a:ext uri="{FF2B5EF4-FFF2-40B4-BE49-F238E27FC236}">
                  <a16:creationId xmlns:a16="http://schemas.microsoft.com/office/drawing/2014/main" id="{02F17768-0CE0-4084-8CE0-AFC8AE895F1D}"/>
                </a:ext>
              </a:extLst>
            </p:cNvPr>
            <p:cNvSpPr/>
            <p:nvPr/>
          </p:nvSpPr>
          <p:spPr>
            <a:xfrm>
              <a:off x="1183481" y="3649571"/>
              <a:ext cx="1585912" cy="652462"/>
            </a:xfrm>
            <a:prstGeom prst="roundRect">
              <a:avLst>
                <a:gd name="adj" fmla="val 32725"/>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Company’s Creditors</a:t>
              </a:r>
            </a:p>
          </p:txBody>
        </p:sp>
        <p:cxnSp>
          <p:nvCxnSpPr>
            <p:cNvPr id="14" name="Straight Arrow Connector 13">
              <a:extLst>
                <a:ext uri="{FF2B5EF4-FFF2-40B4-BE49-F238E27FC236}">
                  <a16:creationId xmlns:a16="http://schemas.microsoft.com/office/drawing/2014/main" id="{68AF127F-3F9D-4CDF-923F-3A1A7DED8936}"/>
                </a:ext>
              </a:extLst>
            </p:cNvPr>
            <p:cNvCxnSpPr>
              <a:stCxn id="8" idx="2"/>
              <a:endCxn id="10" idx="0"/>
            </p:cNvCxnSpPr>
            <p:nvPr/>
          </p:nvCxnSpPr>
          <p:spPr>
            <a:xfrm>
              <a:off x="5455444" y="3028950"/>
              <a:ext cx="0" cy="628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9C8D96E-DE20-45D8-88DD-2DB9F51F6CE8}"/>
                </a:ext>
              </a:extLst>
            </p:cNvPr>
            <p:cNvCxnSpPr>
              <a:cxnSpLocks/>
              <a:stCxn id="10" idx="2"/>
              <a:endCxn id="11" idx="0"/>
            </p:cNvCxnSpPr>
            <p:nvPr/>
          </p:nvCxnSpPr>
          <p:spPr>
            <a:xfrm>
              <a:off x="5455444" y="4309796"/>
              <a:ext cx="0" cy="7007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4C4D7A1-F930-45E3-AC63-DCB2ABA8F056}"/>
                </a:ext>
              </a:extLst>
            </p:cNvPr>
            <p:cNvCxnSpPr>
              <a:cxnSpLocks/>
            </p:cNvCxnSpPr>
            <p:nvPr/>
          </p:nvCxnSpPr>
          <p:spPr>
            <a:xfrm flipH="1" flipV="1">
              <a:off x="2759013" y="3975802"/>
              <a:ext cx="1893095" cy="7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9D51181-CDAB-479D-AF90-18FC1AA25736}"/>
                </a:ext>
              </a:extLst>
            </p:cNvPr>
            <p:cNvCxnSpPr>
              <a:cxnSpLocks/>
              <a:stCxn id="12" idx="2"/>
              <a:endCxn id="11" idx="0"/>
            </p:cNvCxnSpPr>
            <p:nvPr/>
          </p:nvCxnSpPr>
          <p:spPr>
            <a:xfrm>
              <a:off x="1976437" y="4302033"/>
              <a:ext cx="3479007" cy="7085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8BB99ACC-7864-407F-806E-1C6DF96BD7C7}"/>
                </a:ext>
              </a:extLst>
            </p:cNvPr>
            <p:cNvSpPr txBox="1"/>
            <p:nvPr/>
          </p:nvSpPr>
          <p:spPr>
            <a:xfrm>
              <a:off x="5455444" y="3137575"/>
              <a:ext cx="2304349" cy="369332"/>
            </a:xfrm>
            <a:prstGeom prst="rect">
              <a:avLst/>
            </a:prstGeom>
            <a:noFill/>
          </p:spPr>
          <p:txBody>
            <a:bodyPr wrap="none" rtlCol="0">
              <a:spAutoFit/>
            </a:bodyPr>
            <a:lstStyle/>
            <a:p>
              <a:r>
                <a:rPr lang="en-US" dirty="0"/>
                <a:t>have property rights in</a:t>
              </a:r>
            </a:p>
          </p:txBody>
        </p:sp>
        <p:sp>
          <p:nvSpPr>
            <p:cNvPr id="33" name="TextBox 32">
              <a:extLst>
                <a:ext uri="{FF2B5EF4-FFF2-40B4-BE49-F238E27FC236}">
                  <a16:creationId xmlns:a16="http://schemas.microsoft.com/office/drawing/2014/main" id="{24B0C58E-FEBD-4182-9EAF-1FF6EB4B026F}"/>
                </a:ext>
              </a:extLst>
            </p:cNvPr>
            <p:cNvSpPr txBox="1"/>
            <p:nvPr/>
          </p:nvSpPr>
          <p:spPr>
            <a:xfrm>
              <a:off x="5455444" y="4475505"/>
              <a:ext cx="2193677" cy="369332"/>
            </a:xfrm>
            <a:prstGeom prst="rect">
              <a:avLst/>
            </a:prstGeom>
            <a:noFill/>
          </p:spPr>
          <p:txBody>
            <a:bodyPr wrap="none" rtlCol="0">
              <a:spAutoFit/>
            </a:bodyPr>
            <a:lstStyle/>
            <a:p>
              <a:r>
                <a:rPr lang="en-US" dirty="0"/>
                <a:t>has property rights in</a:t>
              </a:r>
            </a:p>
          </p:txBody>
        </p:sp>
        <p:sp>
          <p:nvSpPr>
            <p:cNvPr id="34" name="TextBox 33">
              <a:extLst>
                <a:ext uri="{FF2B5EF4-FFF2-40B4-BE49-F238E27FC236}">
                  <a16:creationId xmlns:a16="http://schemas.microsoft.com/office/drawing/2014/main" id="{7DEDFBEC-1C98-47AD-9A12-F85093B48F81}"/>
                </a:ext>
              </a:extLst>
            </p:cNvPr>
            <p:cNvSpPr txBox="1"/>
            <p:nvPr/>
          </p:nvSpPr>
          <p:spPr>
            <a:xfrm>
              <a:off x="2788436" y="3637534"/>
              <a:ext cx="1931194" cy="646331"/>
            </a:xfrm>
            <a:prstGeom prst="rect">
              <a:avLst/>
            </a:prstGeom>
            <a:noFill/>
          </p:spPr>
          <p:txBody>
            <a:bodyPr wrap="square" rtlCol="0">
              <a:spAutoFit/>
            </a:bodyPr>
            <a:lstStyle/>
            <a:p>
              <a:pPr algn="ctr"/>
              <a:r>
                <a:rPr lang="en-US" dirty="0"/>
                <a:t>can transfer property rights to</a:t>
              </a:r>
            </a:p>
          </p:txBody>
        </p:sp>
      </p:grpSp>
      <p:sp>
        <p:nvSpPr>
          <p:cNvPr id="16" name="Rectangle: Rounded Corners 15">
            <a:extLst>
              <a:ext uri="{FF2B5EF4-FFF2-40B4-BE49-F238E27FC236}">
                <a16:creationId xmlns:a16="http://schemas.microsoft.com/office/drawing/2014/main" id="{BD52061D-F398-4A49-AC36-CFD662A410C7}"/>
              </a:ext>
            </a:extLst>
          </p:cNvPr>
          <p:cNvSpPr/>
          <p:nvPr/>
        </p:nvSpPr>
        <p:spPr>
          <a:xfrm>
            <a:off x="8834440" y="3448872"/>
            <a:ext cx="1585912" cy="652462"/>
          </a:xfrm>
          <a:prstGeom prst="roundRect">
            <a:avLst>
              <a:gd name="adj" fmla="val 32725"/>
            </a:avLst>
          </a:prstGeom>
          <a:solidFill>
            <a:schemeClr val="tx1">
              <a:lumMod val="85000"/>
              <a:lumOff val="1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Third Parties</a:t>
            </a:r>
          </a:p>
        </p:txBody>
      </p:sp>
      <p:sp>
        <p:nvSpPr>
          <p:cNvPr id="17" name="TextBox 16">
            <a:extLst>
              <a:ext uri="{FF2B5EF4-FFF2-40B4-BE49-F238E27FC236}">
                <a16:creationId xmlns:a16="http://schemas.microsoft.com/office/drawing/2014/main" id="{EE009779-826A-4D20-8A32-78875425B924}"/>
              </a:ext>
            </a:extLst>
          </p:cNvPr>
          <p:cNvSpPr txBox="1"/>
          <p:nvPr/>
        </p:nvSpPr>
        <p:spPr>
          <a:xfrm>
            <a:off x="6752981" y="3426370"/>
            <a:ext cx="1931194" cy="646331"/>
          </a:xfrm>
          <a:prstGeom prst="rect">
            <a:avLst/>
          </a:prstGeom>
          <a:noFill/>
        </p:spPr>
        <p:txBody>
          <a:bodyPr wrap="square" rtlCol="0">
            <a:spAutoFit/>
          </a:bodyPr>
          <a:lstStyle/>
          <a:p>
            <a:pPr algn="ctr"/>
            <a:r>
              <a:rPr lang="en-US" dirty="0"/>
              <a:t>can transfer company shares to</a:t>
            </a:r>
          </a:p>
        </p:txBody>
      </p:sp>
      <p:sp>
        <p:nvSpPr>
          <p:cNvPr id="19" name="Rectangle: Rounded Corners 18">
            <a:extLst>
              <a:ext uri="{FF2B5EF4-FFF2-40B4-BE49-F238E27FC236}">
                <a16:creationId xmlns:a16="http://schemas.microsoft.com/office/drawing/2014/main" id="{38D1C7BD-8A11-465A-8B20-484538F7588A}"/>
              </a:ext>
            </a:extLst>
          </p:cNvPr>
          <p:cNvSpPr/>
          <p:nvPr/>
        </p:nvSpPr>
        <p:spPr>
          <a:xfrm>
            <a:off x="1793419" y="3444791"/>
            <a:ext cx="1585912" cy="652462"/>
          </a:xfrm>
          <a:prstGeom prst="roundRect">
            <a:avLst>
              <a:gd name="adj" fmla="val 32725"/>
            </a:avLst>
          </a:prstGeom>
          <a:solidFill>
            <a:schemeClr val="tx2">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Shareholder’s Creditors</a:t>
            </a:r>
          </a:p>
        </p:txBody>
      </p:sp>
      <p:sp>
        <p:nvSpPr>
          <p:cNvPr id="20" name="TextBox 19">
            <a:extLst>
              <a:ext uri="{FF2B5EF4-FFF2-40B4-BE49-F238E27FC236}">
                <a16:creationId xmlns:a16="http://schemas.microsoft.com/office/drawing/2014/main" id="{8A30E619-AA2F-48E5-AEE9-7B4B2EBD16A9}"/>
              </a:ext>
            </a:extLst>
          </p:cNvPr>
          <p:cNvSpPr txBox="1"/>
          <p:nvPr/>
        </p:nvSpPr>
        <p:spPr>
          <a:xfrm>
            <a:off x="3379331" y="3444175"/>
            <a:ext cx="1931194" cy="646331"/>
          </a:xfrm>
          <a:prstGeom prst="rect">
            <a:avLst/>
          </a:prstGeom>
          <a:noFill/>
        </p:spPr>
        <p:txBody>
          <a:bodyPr wrap="square" rtlCol="0">
            <a:spAutoFit/>
          </a:bodyPr>
          <a:lstStyle/>
          <a:p>
            <a:pPr algn="ctr"/>
            <a:r>
              <a:rPr lang="en-US" dirty="0"/>
              <a:t>can transfer property rights to</a:t>
            </a:r>
          </a:p>
        </p:txBody>
      </p:sp>
      <p:cxnSp>
        <p:nvCxnSpPr>
          <p:cNvPr id="24" name="Straight Arrow Connector 23">
            <a:extLst>
              <a:ext uri="{FF2B5EF4-FFF2-40B4-BE49-F238E27FC236}">
                <a16:creationId xmlns:a16="http://schemas.microsoft.com/office/drawing/2014/main" id="{B6BCAABB-2F68-4A45-BBA8-ECD344189CFD}"/>
              </a:ext>
            </a:extLst>
          </p:cNvPr>
          <p:cNvCxnSpPr>
            <a:cxnSpLocks/>
          </p:cNvCxnSpPr>
          <p:nvPr/>
        </p:nvCxnSpPr>
        <p:spPr>
          <a:xfrm flipV="1">
            <a:off x="6839295" y="3767340"/>
            <a:ext cx="199514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49EB29F-00B4-477B-ACE9-5EC3628CEA77}"/>
              </a:ext>
            </a:extLst>
          </p:cNvPr>
          <p:cNvCxnSpPr>
            <a:cxnSpLocks/>
          </p:cNvCxnSpPr>
          <p:nvPr/>
        </p:nvCxnSpPr>
        <p:spPr>
          <a:xfrm flipH="1" flipV="1">
            <a:off x="3360288" y="3767340"/>
            <a:ext cx="1893095" cy="7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84E7F65-37BF-48D9-A8AF-479DCD309B05}"/>
              </a:ext>
            </a:extLst>
          </p:cNvPr>
          <p:cNvSpPr txBox="1"/>
          <p:nvPr/>
        </p:nvSpPr>
        <p:spPr>
          <a:xfrm>
            <a:off x="2120630" y="5626284"/>
            <a:ext cx="2304349" cy="369332"/>
          </a:xfrm>
          <a:prstGeom prst="rect">
            <a:avLst/>
          </a:prstGeom>
          <a:noFill/>
        </p:spPr>
        <p:txBody>
          <a:bodyPr wrap="none" rtlCol="0">
            <a:spAutoFit/>
          </a:bodyPr>
          <a:lstStyle/>
          <a:p>
            <a:r>
              <a:rPr lang="en-US" dirty="0"/>
              <a:t>have property rights in</a:t>
            </a:r>
          </a:p>
        </p:txBody>
      </p:sp>
      <p:cxnSp>
        <p:nvCxnSpPr>
          <p:cNvPr id="27" name="Straight Arrow Connector 26">
            <a:extLst>
              <a:ext uri="{FF2B5EF4-FFF2-40B4-BE49-F238E27FC236}">
                <a16:creationId xmlns:a16="http://schemas.microsoft.com/office/drawing/2014/main" id="{D59C1138-A262-4D28-B78C-A64BF27371EB}"/>
              </a:ext>
            </a:extLst>
          </p:cNvPr>
          <p:cNvCxnSpPr>
            <a:cxnSpLocks/>
          </p:cNvCxnSpPr>
          <p:nvPr/>
        </p:nvCxnSpPr>
        <p:spPr>
          <a:xfrm flipV="1">
            <a:off x="6046339" y="2662238"/>
            <a:ext cx="0" cy="781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EDEAB566-F2FC-4831-AE84-245E92DF43E0}"/>
              </a:ext>
            </a:extLst>
          </p:cNvPr>
          <p:cNvSpPr txBox="1"/>
          <p:nvPr/>
        </p:nvSpPr>
        <p:spPr>
          <a:xfrm>
            <a:off x="6046339" y="2928558"/>
            <a:ext cx="2304349" cy="369332"/>
          </a:xfrm>
          <a:prstGeom prst="rect">
            <a:avLst/>
          </a:prstGeom>
          <a:noFill/>
        </p:spPr>
        <p:txBody>
          <a:bodyPr wrap="none" rtlCol="0">
            <a:spAutoFit/>
          </a:bodyPr>
          <a:lstStyle/>
          <a:p>
            <a:r>
              <a:rPr lang="en-US" dirty="0"/>
              <a:t>have property rights in</a:t>
            </a:r>
          </a:p>
        </p:txBody>
      </p:sp>
      <p:sp>
        <p:nvSpPr>
          <p:cNvPr id="29" name="Rectangle: Rounded Corners 28">
            <a:extLst>
              <a:ext uri="{FF2B5EF4-FFF2-40B4-BE49-F238E27FC236}">
                <a16:creationId xmlns:a16="http://schemas.microsoft.com/office/drawing/2014/main" id="{8FED0B66-8D0F-4044-809D-2573B8A0FF67}"/>
              </a:ext>
            </a:extLst>
          </p:cNvPr>
          <p:cNvSpPr/>
          <p:nvPr/>
        </p:nvSpPr>
        <p:spPr>
          <a:xfrm>
            <a:off x="5253383" y="2031348"/>
            <a:ext cx="1585912" cy="652462"/>
          </a:xfrm>
          <a:prstGeom prst="roundRect">
            <a:avLst>
              <a:gd name="adj" fmla="val 32725"/>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dirty="0"/>
              <a:t>Shareholder’s Assets</a:t>
            </a:r>
          </a:p>
        </p:txBody>
      </p:sp>
      <p:cxnSp>
        <p:nvCxnSpPr>
          <p:cNvPr id="30" name="Straight Arrow Connector 29">
            <a:extLst>
              <a:ext uri="{FF2B5EF4-FFF2-40B4-BE49-F238E27FC236}">
                <a16:creationId xmlns:a16="http://schemas.microsoft.com/office/drawing/2014/main" id="{CF82309F-B00B-4523-B54A-21E9F0C14AAE}"/>
              </a:ext>
            </a:extLst>
          </p:cNvPr>
          <p:cNvCxnSpPr>
            <a:cxnSpLocks/>
            <a:stCxn id="19" idx="0"/>
            <a:endCxn id="29" idx="1"/>
          </p:cNvCxnSpPr>
          <p:nvPr/>
        </p:nvCxnSpPr>
        <p:spPr>
          <a:xfrm flipV="1">
            <a:off x="2586375" y="2357579"/>
            <a:ext cx="2667008" cy="10872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6D63858-EB8C-4196-AC14-A9ACDD152159}"/>
              </a:ext>
            </a:extLst>
          </p:cNvPr>
          <p:cNvSpPr txBox="1"/>
          <p:nvPr/>
        </p:nvSpPr>
        <p:spPr>
          <a:xfrm>
            <a:off x="1924744" y="2454745"/>
            <a:ext cx="2304349" cy="369332"/>
          </a:xfrm>
          <a:prstGeom prst="rect">
            <a:avLst/>
          </a:prstGeom>
          <a:noFill/>
        </p:spPr>
        <p:txBody>
          <a:bodyPr wrap="none" rtlCol="0">
            <a:spAutoFit/>
          </a:bodyPr>
          <a:lstStyle/>
          <a:p>
            <a:r>
              <a:rPr lang="en-US" dirty="0"/>
              <a:t>have property rights in</a:t>
            </a:r>
          </a:p>
        </p:txBody>
      </p:sp>
      <p:cxnSp>
        <p:nvCxnSpPr>
          <p:cNvPr id="36" name="Straight Arrow Connector 35">
            <a:extLst>
              <a:ext uri="{FF2B5EF4-FFF2-40B4-BE49-F238E27FC236}">
                <a16:creationId xmlns:a16="http://schemas.microsoft.com/office/drawing/2014/main" id="{C671B7CE-6ADA-4BF9-9BD2-195BA6BBE66F}"/>
              </a:ext>
            </a:extLst>
          </p:cNvPr>
          <p:cNvCxnSpPr>
            <a:cxnSpLocks/>
            <a:stCxn id="16" idx="2"/>
            <a:endCxn id="10" idx="3"/>
          </p:cNvCxnSpPr>
          <p:nvPr/>
        </p:nvCxnSpPr>
        <p:spPr>
          <a:xfrm flipH="1">
            <a:off x="6839295" y="4101334"/>
            <a:ext cx="2788101" cy="906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08C7351-D10D-4BD9-99CA-69CCFFF3C03D}"/>
              </a:ext>
            </a:extLst>
          </p:cNvPr>
          <p:cNvSpPr txBox="1"/>
          <p:nvPr/>
        </p:nvSpPr>
        <p:spPr>
          <a:xfrm>
            <a:off x="7996576" y="4569130"/>
            <a:ext cx="2304349" cy="369332"/>
          </a:xfrm>
          <a:prstGeom prst="rect">
            <a:avLst/>
          </a:prstGeom>
          <a:noFill/>
        </p:spPr>
        <p:txBody>
          <a:bodyPr wrap="none" rtlCol="0">
            <a:spAutoFit/>
          </a:bodyPr>
          <a:lstStyle/>
          <a:p>
            <a:r>
              <a:rPr lang="en-US" dirty="0"/>
              <a:t>have property rights in</a:t>
            </a:r>
          </a:p>
        </p:txBody>
      </p:sp>
      <p:sp>
        <p:nvSpPr>
          <p:cNvPr id="45" name="TextBox 44">
            <a:extLst>
              <a:ext uri="{FF2B5EF4-FFF2-40B4-BE49-F238E27FC236}">
                <a16:creationId xmlns:a16="http://schemas.microsoft.com/office/drawing/2014/main" id="{DC821DEA-8980-4BDE-8839-17B0B4390FB9}"/>
              </a:ext>
            </a:extLst>
          </p:cNvPr>
          <p:cNvSpPr txBox="1"/>
          <p:nvPr/>
        </p:nvSpPr>
        <p:spPr>
          <a:xfrm>
            <a:off x="1462829" y="2716211"/>
            <a:ext cx="2247090" cy="369332"/>
          </a:xfrm>
          <a:prstGeom prst="rect">
            <a:avLst/>
          </a:prstGeom>
          <a:noFill/>
        </p:spPr>
        <p:txBody>
          <a:bodyPr wrap="none" rtlCol="0">
            <a:spAutoFit/>
          </a:bodyPr>
          <a:lstStyle/>
          <a:p>
            <a:r>
              <a:rPr lang="en-US" dirty="0"/>
              <a:t>as “collateral/security”</a:t>
            </a:r>
          </a:p>
        </p:txBody>
      </p:sp>
      <p:sp>
        <p:nvSpPr>
          <p:cNvPr id="46" name="TextBox 45">
            <a:extLst>
              <a:ext uri="{FF2B5EF4-FFF2-40B4-BE49-F238E27FC236}">
                <a16:creationId xmlns:a16="http://schemas.microsoft.com/office/drawing/2014/main" id="{E49EB124-A16F-4F27-93EA-981553B20ABF}"/>
              </a:ext>
            </a:extLst>
          </p:cNvPr>
          <p:cNvSpPr txBox="1"/>
          <p:nvPr/>
        </p:nvSpPr>
        <p:spPr>
          <a:xfrm>
            <a:off x="2988140" y="5870055"/>
            <a:ext cx="2247090" cy="369332"/>
          </a:xfrm>
          <a:prstGeom prst="rect">
            <a:avLst/>
          </a:prstGeom>
          <a:noFill/>
        </p:spPr>
        <p:txBody>
          <a:bodyPr wrap="none" rtlCol="0">
            <a:spAutoFit/>
          </a:bodyPr>
          <a:lstStyle/>
          <a:p>
            <a:r>
              <a:rPr lang="en-US" dirty="0"/>
              <a:t>as “collateral/security”</a:t>
            </a:r>
          </a:p>
        </p:txBody>
      </p:sp>
    </p:spTree>
    <p:extLst>
      <p:ext uri="{BB962C8B-B14F-4D97-AF65-F5344CB8AC3E}">
        <p14:creationId xmlns:p14="http://schemas.microsoft.com/office/powerpoint/2010/main" val="197701719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25326</TotalTime>
  <Words>7166</Words>
  <Application>Microsoft Office PowerPoint</Application>
  <PresentationFormat>Widescreen</PresentationFormat>
  <Paragraphs>418</Paragraphs>
  <Slides>51</Slides>
  <Notes>51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Gill Sans MT</vt:lpstr>
      <vt:lpstr>Wingdings 2</vt:lpstr>
      <vt:lpstr>Dividend</vt:lpstr>
      <vt:lpstr>Company Law (LC2008C) 11. CORPORATE FINANCE</vt:lpstr>
      <vt:lpstr>Corporate finance</vt:lpstr>
      <vt:lpstr>Overview/recap</vt:lpstr>
      <vt:lpstr>introduction</vt:lpstr>
      <vt:lpstr>introduction</vt:lpstr>
      <vt:lpstr>Equity financing</vt:lpstr>
      <vt:lpstr>Equity financing</vt:lpstr>
      <vt:lpstr>Equity financing</vt:lpstr>
      <vt:lpstr>Equity financing</vt:lpstr>
      <vt:lpstr>Equity financing</vt:lpstr>
      <vt:lpstr>Equity financing</vt:lpstr>
      <vt:lpstr>The proprietary nature of shares: creation and share capital</vt:lpstr>
      <vt:lpstr>The proprietary nature of shares: creation and share capital</vt:lpstr>
      <vt:lpstr>The proprietary nature of shares: creation and share capital</vt:lpstr>
      <vt:lpstr>The proprietary nature of shares: creation and share capital</vt:lpstr>
      <vt:lpstr>The proprietary nature of shares: creation and share capital</vt:lpstr>
      <vt:lpstr>The proprietary nature of shares: creation and share capital</vt:lpstr>
      <vt:lpstr>The proprietary nature of shares: creation and share capital</vt:lpstr>
      <vt:lpstr>The proprietary nature of shares: creation and share capital</vt:lpstr>
      <vt:lpstr>The proprietary nature of shares: creation and share capital</vt:lpstr>
      <vt:lpstr>The proprietary nature of shares: creation and share capital</vt:lpstr>
      <vt:lpstr>The proprietary nature of shares: creation and share capital</vt:lpstr>
      <vt:lpstr>The proprietary nature of shares: creation and share capital</vt:lpstr>
      <vt:lpstr>PowerPoint Presentation</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proprietary nature of shares: transfer rights</vt:lpstr>
      <vt:lpstr>The quasi-contractual nature of shares: class rights</vt:lpstr>
      <vt:lpstr>The quasi-contractual nature of shares: class rights</vt:lpstr>
      <vt:lpstr>The quasi-contractual nature of shares: class rights</vt:lpstr>
      <vt:lpstr>The quasi-contractual nature of shares: class rights</vt:lpstr>
      <vt:lpstr>The quasi-contractual nature of shares: member rights</vt:lpstr>
      <vt:lpstr>The quasi-contractual nature of shares: MEMBER rights</vt:lpstr>
      <vt:lpstr>The quasi-contractual nature of shares: MEMBER rights</vt:lpstr>
      <vt:lpstr>The quasi-contractual nature of shares: MEMBER rights</vt:lpstr>
      <vt:lpstr>DEBT financing</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1799</cp:revision>
  <dcterms:created xsi:type="dcterms:W3CDTF">2020-08-23T16:07:02Z</dcterms:created>
  <dcterms:modified xsi:type="dcterms:W3CDTF">2025-09-13T15:11:00Z</dcterms:modified>
</cp:coreProperties>
</file>