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3"/>
  </p:notesMasterIdLst>
  <p:sldIdLst>
    <p:sldId id="256" r:id="rId2"/>
    <p:sldId id="258" r:id="rId3"/>
    <p:sldId id="523" r:id="rId4"/>
    <p:sldId id="668" r:id="rId5"/>
    <p:sldId id="670" r:id="rId6"/>
    <p:sldId id="669" r:id="rId7"/>
    <p:sldId id="675" r:id="rId8"/>
    <p:sldId id="671" r:id="rId9"/>
    <p:sldId id="672" r:id="rId10"/>
    <p:sldId id="673" r:id="rId11"/>
    <p:sldId id="674" r:id="rId12"/>
    <p:sldId id="676" r:id="rId13"/>
    <p:sldId id="677" r:id="rId14"/>
    <p:sldId id="678" r:id="rId15"/>
    <p:sldId id="679" r:id="rId16"/>
    <p:sldId id="680" r:id="rId17"/>
    <p:sldId id="681" r:id="rId18"/>
    <p:sldId id="682" r:id="rId19"/>
    <p:sldId id="683" r:id="rId20"/>
    <p:sldId id="684" r:id="rId21"/>
    <p:sldId id="685" r:id="rId22"/>
    <p:sldId id="688" r:id="rId23"/>
    <p:sldId id="686" r:id="rId24"/>
    <p:sldId id="687" r:id="rId25"/>
    <p:sldId id="690" r:id="rId26"/>
    <p:sldId id="689" r:id="rId27"/>
    <p:sldId id="606" r:id="rId28"/>
    <p:sldId id="691" r:id="rId29"/>
    <p:sldId id="692" r:id="rId30"/>
    <p:sldId id="695" r:id="rId31"/>
    <p:sldId id="694" r:id="rId32"/>
    <p:sldId id="693" r:id="rId33"/>
    <p:sldId id="696" r:id="rId34"/>
    <p:sldId id="697" r:id="rId35"/>
    <p:sldId id="698" r:id="rId36"/>
    <p:sldId id="700" r:id="rId37"/>
    <p:sldId id="701" r:id="rId38"/>
    <p:sldId id="705" r:id="rId39"/>
    <p:sldId id="707" r:id="rId40"/>
    <p:sldId id="706" r:id="rId41"/>
    <p:sldId id="33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3557" autoAdjust="0"/>
  </p:normalViewPr>
  <p:slideViewPr>
    <p:cSldViewPr snapToGrid="0">
      <p:cViewPr varScale="1">
        <p:scale>
          <a:sx n="108" d="100"/>
          <a:sy n="108" d="100"/>
        </p:scale>
        <p:origin x="58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698F5B-D270-4685-B221-5A7C27DA9618}" type="doc">
      <dgm:prSet loTypeId="urn:microsoft.com/office/officeart/2005/8/layout/hierarchy4" loCatId="hierarchy" qsTypeId="urn:microsoft.com/office/officeart/2005/8/quickstyle/simple5" qsCatId="simple" csTypeId="urn:microsoft.com/office/officeart/2005/8/colors/colorful1" csCatId="colorful" phldr="1"/>
      <dgm:spPr/>
      <dgm:t>
        <a:bodyPr/>
        <a:lstStyle/>
        <a:p>
          <a:endParaRPr lang="en-SG"/>
        </a:p>
      </dgm:t>
    </dgm:pt>
    <dgm:pt modelId="{2A10BA9F-EE71-430D-BF14-1F9E192E7410}">
      <dgm:prSet phldrT="[Text]" custT="1"/>
      <dgm:spPr/>
      <dgm:t>
        <a:bodyPr/>
        <a:lstStyle/>
        <a:p>
          <a:r>
            <a:rPr lang="en-US" sz="1600" b="0" dirty="0"/>
            <a:t>Directors’ Duties – </a:t>
          </a:r>
          <a:r>
            <a:rPr lang="en-US" sz="1600" b="0" dirty="0">
              <a:effectLst>
                <a:outerShdw blurRad="38100" dist="38100" dir="2700000" algn="tl">
                  <a:srgbClr val="000000">
                    <a:alpha val="43137"/>
                  </a:srgbClr>
                </a:outerShdw>
              </a:effectLst>
            </a:rPr>
            <a:t>157(1) </a:t>
          </a:r>
          <a:endParaRPr lang="en-SG" sz="1600" b="0" dirty="0">
            <a:effectLst>
              <a:outerShdw blurRad="38100" dist="38100" dir="2700000" algn="tl">
                <a:srgbClr val="000000">
                  <a:alpha val="43137"/>
                </a:srgbClr>
              </a:outerShdw>
            </a:effectLst>
          </a:endParaRPr>
        </a:p>
      </dgm:t>
    </dgm:pt>
    <dgm:pt modelId="{321B8926-28B0-4C60-95B2-62F223FBDD69}" type="parTrans" cxnId="{E2068B40-B289-4E05-ACAA-65C34C9BE313}">
      <dgm:prSet/>
      <dgm:spPr/>
      <dgm:t>
        <a:bodyPr/>
        <a:lstStyle/>
        <a:p>
          <a:endParaRPr lang="en-SG"/>
        </a:p>
      </dgm:t>
    </dgm:pt>
    <dgm:pt modelId="{892B068B-2091-4805-9F78-9CE9FE13FBB5}" type="sibTrans" cxnId="{E2068B40-B289-4E05-ACAA-65C34C9BE313}">
      <dgm:prSet/>
      <dgm:spPr/>
      <dgm:t>
        <a:bodyPr/>
        <a:lstStyle/>
        <a:p>
          <a:endParaRPr lang="en-SG"/>
        </a:p>
      </dgm:t>
    </dgm:pt>
    <dgm:pt modelId="{2264BD6B-0940-4E2B-B8A6-681C7DFD2689}">
      <dgm:prSet phldrT="[Text]" custT="1"/>
      <dgm:spPr/>
      <dgm:t>
        <a:bodyPr/>
        <a:lstStyle/>
        <a:p>
          <a:r>
            <a:rPr lang="en-SG" sz="1600" b="0" dirty="0"/>
            <a:t>Duties of Care</a:t>
          </a:r>
        </a:p>
      </dgm:t>
    </dgm:pt>
    <dgm:pt modelId="{B74C1B20-533D-4941-94B6-1CF7B6FB0999}" type="parTrans" cxnId="{398F0CF6-2099-4AA0-9592-49875924F2A8}">
      <dgm:prSet/>
      <dgm:spPr/>
      <dgm:t>
        <a:bodyPr/>
        <a:lstStyle/>
        <a:p>
          <a:endParaRPr lang="en-SG"/>
        </a:p>
      </dgm:t>
    </dgm:pt>
    <dgm:pt modelId="{CB812C09-731E-4418-99C4-D1412E60DE6B}" type="sibTrans" cxnId="{398F0CF6-2099-4AA0-9592-49875924F2A8}">
      <dgm:prSet/>
      <dgm:spPr/>
      <dgm:t>
        <a:bodyPr/>
        <a:lstStyle/>
        <a:p>
          <a:endParaRPr lang="en-SG"/>
        </a:p>
      </dgm:t>
    </dgm:pt>
    <dgm:pt modelId="{D93F9DD1-38C9-4D98-B458-82D45D9C202B}">
      <dgm:prSet phldrT="[Text]" custT="1"/>
      <dgm:spPr/>
      <dgm:t>
        <a:bodyPr/>
        <a:lstStyle/>
        <a:p>
          <a:r>
            <a:rPr lang="en-SG" sz="1600" b="0" dirty="0"/>
            <a:t>Avoid conflicts of interest </a:t>
          </a:r>
        </a:p>
        <a:p>
          <a:r>
            <a:rPr lang="en-SG" sz="1600" b="0" dirty="0"/>
            <a:t>No conflict/profit rules (or “duty to disclose”)</a:t>
          </a:r>
        </a:p>
      </dgm:t>
    </dgm:pt>
    <dgm:pt modelId="{65CC7E6A-D1C1-4B88-8804-707A61AFBE82}" type="parTrans" cxnId="{8FDF227B-7F11-4BD1-8B9C-6EF570877760}">
      <dgm:prSet/>
      <dgm:spPr/>
      <dgm:t>
        <a:bodyPr/>
        <a:lstStyle/>
        <a:p>
          <a:endParaRPr lang="en-SG"/>
        </a:p>
      </dgm:t>
    </dgm:pt>
    <dgm:pt modelId="{3D30FA3E-7864-4EEF-9D5B-0A4265EEE0C1}" type="sibTrans" cxnId="{8FDF227B-7F11-4BD1-8B9C-6EF570877760}">
      <dgm:prSet/>
      <dgm:spPr/>
      <dgm:t>
        <a:bodyPr/>
        <a:lstStyle/>
        <a:p>
          <a:endParaRPr lang="en-SG"/>
        </a:p>
      </dgm:t>
    </dgm:pt>
    <dgm:pt modelId="{3CAB9EE7-4E48-47EA-AB0B-A76F1421355A}">
      <dgm:prSet phldrT="[Text]" custT="1"/>
      <dgm:spPr/>
      <dgm:t>
        <a:bodyPr/>
        <a:lstStyle/>
        <a:p>
          <a:r>
            <a:rPr lang="en-SG" sz="1600" b="0" dirty="0"/>
            <a:t>Act for the proper purpose </a:t>
          </a:r>
        </a:p>
      </dgm:t>
    </dgm:pt>
    <dgm:pt modelId="{4C4740B8-A469-4440-8512-71B8BC37453D}" type="parTrans" cxnId="{D24DFD69-CBA0-4455-8A2D-6D10985B2D75}">
      <dgm:prSet/>
      <dgm:spPr/>
      <dgm:t>
        <a:bodyPr/>
        <a:lstStyle/>
        <a:p>
          <a:endParaRPr lang="en-SG"/>
        </a:p>
      </dgm:t>
    </dgm:pt>
    <dgm:pt modelId="{4D19B303-7D41-48AB-9063-F86BB89636DD}" type="sibTrans" cxnId="{D24DFD69-CBA0-4455-8A2D-6D10985B2D75}">
      <dgm:prSet/>
      <dgm:spPr/>
      <dgm:t>
        <a:bodyPr/>
        <a:lstStyle/>
        <a:p>
          <a:endParaRPr lang="en-SG"/>
        </a:p>
      </dgm:t>
    </dgm:pt>
    <dgm:pt modelId="{2DEF712F-774A-4CBC-A5D2-6B7AD4A33DCC}">
      <dgm:prSet phldrT="[Text]" custT="1"/>
      <dgm:spPr/>
      <dgm:t>
        <a:bodyPr/>
        <a:lstStyle/>
        <a:p>
          <a:r>
            <a:rPr lang="en-US" sz="1600" b="0" dirty="0"/>
            <a:t>Skill</a:t>
          </a:r>
          <a:endParaRPr lang="en-SG" sz="1600" b="0" dirty="0"/>
        </a:p>
      </dgm:t>
    </dgm:pt>
    <dgm:pt modelId="{B5AD28E3-9E15-4C1A-9C54-994866EACDB9}" type="parTrans" cxnId="{B198CFF4-9794-41E8-A54E-AC58D040ECA5}">
      <dgm:prSet/>
      <dgm:spPr/>
      <dgm:t>
        <a:bodyPr/>
        <a:lstStyle/>
        <a:p>
          <a:endParaRPr lang="en-SG"/>
        </a:p>
      </dgm:t>
    </dgm:pt>
    <dgm:pt modelId="{000624FB-7AF5-40B1-A67F-10EA71101360}" type="sibTrans" cxnId="{B198CFF4-9794-41E8-A54E-AC58D040ECA5}">
      <dgm:prSet/>
      <dgm:spPr/>
      <dgm:t>
        <a:bodyPr/>
        <a:lstStyle/>
        <a:p>
          <a:endParaRPr lang="en-SG"/>
        </a:p>
      </dgm:t>
    </dgm:pt>
    <dgm:pt modelId="{4FD76455-CA32-4738-A908-79FACBE97126}">
      <dgm:prSet phldrT="[Text]" custT="1"/>
      <dgm:spPr/>
      <dgm:t>
        <a:bodyPr/>
        <a:lstStyle/>
        <a:p>
          <a:r>
            <a:rPr lang="en-US" sz="1600" b="0" dirty="0"/>
            <a:t>Care</a:t>
          </a:r>
          <a:endParaRPr lang="en-SG" sz="1600" b="0" dirty="0"/>
        </a:p>
      </dgm:t>
    </dgm:pt>
    <dgm:pt modelId="{F60061EA-9A57-42DB-9F8D-323CEF189617}" type="parTrans" cxnId="{C570F2AE-7E65-4069-83C1-C05748381F4B}">
      <dgm:prSet/>
      <dgm:spPr/>
      <dgm:t>
        <a:bodyPr/>
        <a:lstStyle/>
        <a:p>
          <a:endParaRPr lang="en-SG"/>
        </a:p>
      </dgm:t>
    </dgm:pt>
    <dgm:pt modelId="{E203F1F3-8A57-410B-A403-402EA7689251}" type="sibTrans" cxnId="{C570F2AE-7E65-4069-83C1-C05748381F4B}">
      <dgm:prSet/>
      <dgm:spPr/>
      <dgm:t>
        <a:bodyPr/>
        <a:lstStyle/>
        <a:p>
          <a:endParaRPr lang="en-SG"/>
        </a:p>
      </dgm:t>
    </dgm:pt>
    <dgm:pt modelId="{1EB9513D-A44C-4FA0-8324-E004A5ADA876}">
      <dgm:prSet phldrT="[Text]" custT="1"/>
      <dgm:spPr/>
      <dgm:t>
        <a:bodyPr/>
        <a:lstStyle/>
        <a:p>
          <a:r>
            <a:rPr lang="en-US" sz="1600" b="0" dirty="0"/>
            <a:t>Dili </a:t>
          </a:r>
          <a:endParaRPr lang="en-SG" sz="1600" b="0" dirty="0"/>
        </a:p>
      </dgm:t>
    </dgm:pt>
    <dgm:pt modelId="{AED22053-9E94-486D-AB75-7AA1AFDFD1D1}" type="parTrans" cxnId="{3BA63B04-1FA9-4F63-A9A5-800CB84A8758}">
      <dgm:prSet/>
      <dgm:spPr/>
      <dgm:t>
        <a:bodyPr/>
        <a:lstStyle/>
        <a:p>
          <a:endParaRPr lang="en-SG"/>
        </a:p>
      </dgm:t>
    </dgm:pt>
    <dgm:pt modelId="{50B6BE58-B39C-44DD-A11F-D4137199E940}" type="sibTrans" cxnId="{3BA63B04-1FA9-4F63-A9A5-800CB84A8758}">
      <dgm:prSet/>
      <dgm:spPr/>
      <dgm:t>
        <a:bodyPr/>
        <a:lstStyle/>
        <a:p>
          <a:endParaRPr lang="en-SG"/>
        </a:p>
      </dgm:t>
    </dgm:pt>
    <dgm:pt modelId="{150978B7-40BE-4C7A-B3EA-12BB0DB8AB75}">
      <dgm:prSet phldrT="[Text]" custT="1"/>
      <dgm:spPr/>
      <dgm:t>
        <a:bodyPr/>
        <a:lstStyle/>
        <a:p>
          <a:r>
            <a:rPr lang="en-SG" sz="1600" b="0" i="1" u="none" dirty="0"/>
            <a:t>Bona fide </a:t>
          </a:r>
          <a:r>
            <a:rPr lang="en-SG" sz="1600" b="0" u="none" dirty="0"/>
            <a:t>in the interests of company</a:t>
          </a:r>
        </a:p>
      </dgm:t>
    </dgm:pt>
    <dgm:pt modelId="{5AB3CD3E-BAD6-423F-A28E-578128006029}" type="sibTrans" cxnId="{D4CD00CA-D786-4D2F-8AA1-9A9D33B1D2DD}">
      <dgm:prSet/>
      <dgm:spPr/>
      <dgm:t>
        <a:bodyPr/>
        <a:lstStyle/>
        <a:p>
          <a:endParaRPr lang="en-SG"/>
        </a:p>
      </dgm:t>
    </dgm:pt>
    <dgm:pt modelId="{256D33C1-282A-4EA7-9E88-46BD64C0F484}" type="parTrans" cxnId="{D4CD00CA-D786-4D2F-8AA1-9A9D33B1D2DD}">
      <dgm:prSet/>
      <dgm:spPr/>
      <dgm:t>
        <a:bodyPr/>
        <a:lstStyle/>
        <a:p>
          <a:endParaRPr lang="en-SG"/>
        </a:p>
      </dgm:t>
    </dgm:pt>
    <dgm:pt modelId="{09528D83-A4E1-4FBF-8254-B407608ABBDA}">
      <dgm:prSet phldrT="[Text]" custT="1"/>
      <dgm:spPr/>
      <dgm:t>
        <a:bodyPr/>
        <a:lstStyle/>
        <a:p>
          <a:r>
            <a:rPr lang="en-US" sz="1600" b="0" u="none" dirty="0"/>
            <a:t>157(1) </a:t>
          </a:r>
        </a:p>
        <a:p>
          <a:r>
            <a:rPr lang="en-US" sz="1600" b="0" u="none" dirty="0"/>
            <a:t>Act  honest</a:t>
          </a:r>
          <a:endParaRPr lang="en-SG" sz="1600" b="0" u="none" dirty="0"/>
        </a:p>
      </dgm:t>
    </dgm:pt>
    <dgm:pt modelId="{B30A2F2C-809B-42E7-A4B8-71116072332D}" type="parTrans" cxnId="{3C579293-7FD6-4472-ACF0-6B642AEC4C80}">
      <dgm:prSet/>
      <dgm:spPr/>
      <dgm:t>
        <a:bodyPr/>
        <a:lstStyle/>
        <a:p>
          <a:endParaRPr lang="en-SG"/>
        </a:p>
      </dgm:t>
    </dgm:pt>
    <dgm:pt modelId="{DE4615AE-154D-43DF-BB75-4D40B2BC511E}" type="sibTrans" cxnId="{3C579293-7FD6-4472-ACF0-6B642AEC4C80}">
      <dgm:prSet/>
      <dgm:spPr/>
      <dgm:t>
        <a:bodyPr/>
        <a:lstStyle/>
        <a:p>
          <a:endParaRPr lang="en-SG"/>
        </a:p>
      </dgm:t>
    </dgm:pt>
    <dgm:pt modelId="{8EC5CE3C-C9E7-47EA-A7CD-FA8EF456CE51}">
      <dgm:prSet phldrT="[Text]" custT="1"/>
      <dgm:spPr/>
      <dgm:t>
        <a:bodyPr/>
        <a:lstStyle/>
        <a:p>
          <a:r>
            <a:rPr lang="en-US" sz="1200" b="0" dirty="0"/>
            <a:t>157(2) </a:t>
          </a:r>
        </a:p>
        <a:p>
          <a:r>
            <a:rPr lang="en-US" sz="1200" b="0" dirty="0"/>
            <a:t>Improper use of company info.</a:t>
          </a:r>
          <a:endParaRPr lang="en-SG" sz="1200" b="0" dirty="0"/>
        </a:p>
      </dgm:t>
    </dgm:pt>
    <dgm:pt modelId="{1F2B6585-13B6-4CFB-A08F-35A7180AD69E}" type="parTrans" cxnId="{A5D17F04-B822-4EFF-8FED-F09A5BC2EC03}">
      <dgm:prSet/>
      <dgm:spPr/>
      <dgm:t>
        <a:bodyPr/>
        <a:lstStyle/>
        <a:p>
          <a:endParaRPr lang="en-SG"/>
        </a:p>
      </dgm:t>
    </dgm:pt>
    <dgm:pt modelId="{13AE2F00-E019-4D45-9149-CB7B6E83C9E8}" type="sibTrans" cxnId="{A5D17F04-B822-4EFF-8FED-F09A5BC2EC03}">
      <dgm:prSet/>
      <dgm:spPr/>
      <dgm:t>
        <a:bodyPr/>
        <a:lstStyle/>
        <a:p>
          <a:endParaRPr lang="en-SG"/>
        </a:p>
      </dgm:t>
    </dgm:pt>
    <dgm:pt modelId="{F8746D47-4349-4B49-918B-D33B948AB730}">
      <dgm:prSet phldrT="[Text]" custT="1"/>
      <dgm:spPr/>
      <dgm:t>
        <a:bodyPr/>
        <a:lstStyle/>
        <a:p>
          <a:r>
            <a:rPr lang="en-US" sz="1400" b="0" dirty="0"/>
            <a:t>156(1) </a:t>
          </a:r>
        </a:p>
        <a:p>
          <a:r>
            <a:rPr lang="en-US" sz="1400" b="0" dirty="0"/>
            <a:t>156(6) </a:t>
          </a:r>
        </a:p>
        <a:p>
          <a:r>
            <a:rPr lang="en-US" sz="1400" b="0" dirty="0"/>
            <a:t>Duty </a:t>
          </a:r>
        </a:p>
        <a:p>
          <a:r>
            <a:rPr lang="en-US" sz="1400" b="0" dirty="0"/>
            <a:t>to</a:t>
          </a:r>
        </a:p>
        <a:p>
          <a:r>
            <a:rPr lang="en-US" sz="1400" b="0" dirty="0"/>
            <a:t>disclose</a:t>
          </a:r>
          <a:endParaRPr lang="en-SG" sz="1400" b="0" dirty="0"/>
        </a:p>
      </dgm:t>
    </dgm:pt>
    <dgm:pt modelId="{763C0C48-CDB2-4D4C-B182-5B72DC69866B}" type="parTrans" cxnId="{BCA654E0-C6E0-4205-8406-3ACB6C795229}">
      <dgm:prSet/>
      <dgm:spPr/>
      <dgm:t>
        <a:bodyPr/>
        <a:lstStyle/>
        <a:p>
          <a:endParaRPr lang="en-SG"/>
        </a:p>
      </dgm:t>
    </dgm:pt>
    <dgm:pt modelId="{429B02D7-43FA-4297-8E02-A7A1600FD63A}" type="sibTrans" cxnId="{BCA654E0-C6E0-4205-8406-3ACB6C795229}">
      <dgm:prSet/>
      <dgm:spPr/>
      <dgm:t>
        <a:bodyPr/>
        <a:lstStyle/>
        <a:p>
          <a:endParaRPr lang="en-SG"/>
        </a:p>
      </dgm:t>
    </dgm:pt>
    <dgm:pt modelId="{2CB2D055-8FCE-4AF9-892B-1A2A3613211D}">
      <dgm:prSet phldrT="[Text]" custT="1"/>
      <dgm:spPr/>
      <dgm:t>
        <a:bodyPr/>
        <a:lstStyle/>
        <a:p>
          <a:r>
            <a:rPr lang="en-US" sz="1400" b="0" dirty="0"/>
            <a:t>162</a:t>
          </a:r>
        </a:p>
        <a:p>
          <a:r>
            <a:rPr lang="en-US" sz="1400" b="0" dirty="0"/>
            <a:t>163  </a:t>
          </a:r>
        </a:p>
        <a:p>
          <a:r>
            <a:rPr lang="en-US" sz="1400" b="0" dirty="0"/>
            <a:t>Loans to directors</a:t>
          </a:r>
          <a:endParaRPr lang="en-SG" sz="1400" b="0" dirty="0"/>
        </a:p>
      </dgm:t>
    </dgm:pt>
    <dgm:pt modelId="{B6DC5A4F-367D-42B8-9DF4-858E344792D1}" type="parTrans" cxnId="{7C14B8AD-81A3-49F7-9EE0-BD49E51BE09F}">
      <dgm:prSet/>
      <dgm:spPr/>
      <dgm:t>
        <a:bodyPr/>
        <a:lstStyle/>
        <a:p>
          <a:endParaRPr lang="en-SG"/>
        </a:p>
      </dgm:t>
    </dgm:pt>
    <dgm:pt modelId="{73BCAACC-B9EF-41C4-B5D0-00F156569B16}" type="sibTrans" cxnId="{7C14B8AD-81A3-49F7-9EE0-BD49E51BE09F}">
      <dgm:prSet/>
      <dgm:spPr/>
      <dgm:t>
        <a:bodyPr/>
        <a:lstStyle/>
        <a:p>
          <a:endParaRPr lang="en-SG"/>
        </a:p>
      </dgm:t>
    </dgm:pt>
    <dgm:pt modelId="{14EB716D-749A-4614-89D4-52731941AE5D}">
      <dgm:prSet phldrT="[Text]" custT="1"/>
      <dgm:spPr/>
      <dgm:t>
        <a:bodyPr/>
        <a:lstStyle/>
        <a:p>
          <a:r>
            <a:rPr lang="en-US" sz="1000" b="0" dirty="0"/>
            <a:t>168</a:t>
          </a:r>
        </a:p>
        <a:p>
          <a:r>
            <a:rPr lang="en-US" sz="1000" b="0" dirty="0"/>
            <a:t>169   </a:t>
          </a:r>
        </a:p>
        <a:p>
          <a:r>
            <a:rPr lang="en-US" sz="1000" b="0" dirty="0"/>
            <a:t>Director Remuneration</a:t>
          </a:r>
          <a:endParaRPr lang="en-SG" sz="1000" b="0" dirty="0"/>
        </a:p>
      </dgm:t>
    </dgm:pt>
    <dgm:pt modelId="{0332EA60-C903-4B63-B7E3-3095982715B7}" type="parTrans" cxnId="{C9078886-E04F-4242-BD5A-64C9E3A9C777}">
      <dgm:prSet/>
      <dgm:spPr/>
      <dgm:t>
        <a:bodyPr/>
        <a:lstStyle/>
        <a:p>
          <a:endParaRPr lang="en-SG"/>
        </a:p>
      </dgm:t>
    </dgm:pt>
    <dgm:pt modelId="{C6855964-1152-43E6-A03D-6656B27095EC}" type="sibTrans" cxnId="{C9078886-E04F-4242-BD5A-64C9E3A9C777}">
      <dgm:prSet/>
      <dgm:spPr/>
      <dgm:t>
        <a:bodyPr/>
        <a:lstStyle/>
        <a:p>
          <a:endParaRPr lang="en-SG"/>
        </a:p>
      </dgm:t>
    </dgm:pt>
    <dgm:pt modelId="{75395EFB-52EA-4A17-AFB6-E1AA4045D29F}">
      <dgm:prSet phldrT="[Text]" custT="1"/>
      <dgm:spPr/>
      <dgm:t>
        <a:bodyPr/>
        <a:lstStyle/>
        <a:p>
          <a:r>
            <a:rPr lang="en-US" sz="1200" b="0" dirty="0"/>
            <a:t>157(1) Reasonable Diligence </a:t>
          </a:r>
          <a:endParaRPr lang="en-SG" sz="1200" b="0" dirty="0"/>
        </a:p>
      </dgm:t>
    </dgm:pt>
    <dgm:pt modelId="{C3D48641-4767-4B72-933E-C678384294C9}" type="parTrans" cxnId="{0163A943-5593-415B-991A-636EF83DF1C4}">
      <dgm:prSet/>
      <dgm:spPr/>
      <dgm:t>
        <a:bodyPr/>
        <a:lstStyle/>
        <a:p>
          <a:endParaRPr lang="en-SG"/>
        </a:p>
      </dgm:t>
    </dgm:pt>
    <dgm:pt modelId="{CF12DC0F-BE9F-45F2-89C7-A7ECE0DE1888}" type="sibTrans" cxnId="{0163A943-5593-415B-991A-636EF83DF1C4}">
      <dgm:prSet/>
      <dgm:spPr/>
      <dgm:t>
        <a:bodyPr/>
        <a:lstStyle/>
        <a:p>
          <a:endParaRPr lang="en-SG"/>
        </a:p>
      </dgm:t>
    </dgm:pt>
    <dgm:pt modelId="{881B3427-C228-4198-8254-8D87AE1EA925}">
      <dgm:prSet phldrT="[Text]" custT="1"/>
      <dgm:spPr/>
      <dgm:t>
        <a:bodyPr/>
        <a:lstStyle/>
        <a:p>
          <a:r>
            <a:rPr lang="en-US" sz="1200" b="0" dirty="0"/>
            <a:t>339 </a:t>
          </a:r>
        </a:p>
        <a:p>
          <a:r>
            <a:rPr lang="en-US" sz="1200" b="0" dirty="0"/>
            <a:t>340</a:t>
          </a:r>
        </a:p>
        <a:p>
          <a:r>
            <a:rPr lang="en-US" sz="1200" b="0" dirty="0"/>
            <a:t>Creditor protection</a:t>
          </a:r>
        </a:p>
        <a:p>
          <a:r>
            <a:rPr lang="en-US" sz="1200" b="0" dirty="0"/>
            <a:t>Wrongful trading</a:t>
          </a:r>
          <a:endParaRPr lang="en-SG" sz="1200" b="0" u="none" dirty="0"/>
        </a:p>
      </dgm:t>
    </dgm:pt>
    <dgm:pt modelId="{8CEC10FA-1C99-40F8-A9C7-CD1601E1A0BE}" type="parTrans" cxnId="{4CB228C0-12F4-4262-B508-99E806122B27}">
      <dgm:prSet/>
      <dgm:spPr/>
      <dgm:t>
        <a:bodyPr/>
        <a:lstStyle/>
        <a:p>
          <a:endParaRPr lang="en-SG"/>
        </a:p>
      </dgm:t>
    </dgm:pt>
    <dgm:pt modelId="{7825517E-F5DE-4EB4-8938-BE5BBC8090E8}" type="sibTrans" cxnId="{4CB228C0-12F4-4262-B508-99E806122B27}">
      <dgm:prSet/>
      <dgm:spPr/>
      <dgm:t>
        <a:bodyPr/>
        <a:lstStyle/>
        <a:p>
          <a:endParaRPr lang="en-SG"/>
        </a:p>
      </dgm:t>
    </dgm:pt>
    <dgm:pt modelId="{0D87A36C-A04F-4EF0-A706-39F5B216AC45}">
      <dgm:prSet phldrT="[Text]" custT="1"/>
      <dgm:spPr/>
      <dgm:t>
        <a:bodyPr/>
        <a:lstStyle/>
        <a:p>
          <a:r>
            <a:rPr lang="en-US" sz="1200" b="0" dirty="0"/>
            <a:t>157C</a:t>
          </a:r>
        </a:p>
        <a:p>
          <a:r>
            <a:rPr lang="en-US" sz="1200" b="0" dirty="0"/>
            <a:t>Allows</a:t>
          </a:r>
        </a:p>
        <a:p>
          <a:r>
            <a:rPr lang="en-US" sz="1200" b="0" dirty="0"/>
            <a:t>Directors to reasonably rely on experts </a:t>
          </a:r>
          <a:endParaRPr lang="en-SG" sz="1200" b="0" dirty="0"/>
        </a:p>
      </dgm:t>
    </dgm:pt>
    <dgm:pt modelId="{4A62BB26-452D-4FDB-B2B0-B3260BD86F43}" type="parTrans" cxnId="{B7E9C6A7-49B3-46FB-8FE0-FDEE8BE90FED}">
      <dgm:prSet/>
      <dgm:spPr/>
      <dgm:t>
        <a:bodyPr/>
        <a:lstStyle/>
        <a:p>
          <a:endParaRPr lang="en-GB"/>
        </a:p>
      </dgm:t>
    </dgm:pt>
    <dgm:pt modelId="{4AC3E9EF-D5A5-4FFE-B498-AC8CE372784B}" type="sibTrans" cxnId="{B7E9C6A7-49B3-46FB-8FE0-FDEE8BE90FED}">
      <dgm:prSet/>
      <dgm:spPr/>
      <dgm:t>
        <a:bodyPr/>
        <a:lstStyle/>
        <a:p>
          <a:endParaRPr lang="en-GB"/>
        </a:p>
      </dgm:t>
    </dgm:pt>
    <dgm:pt modelId="{C671CA23-EC0A-4E91-BF1B-4B1167E27B6D}">
      <dgm:prSet custT="1"/>
      <dgm:spPr/>
      <dgm:t>
        <a:bodyPr/>
        <a:lstStyle/>
        <a:p>
          <a:r>
            <a:rPr lang="en-US" sz="1200" b="0" dirty="0"/>
            <a:t>158  </a:t>
          </a:r>
        </a:p>
        <a:p>
          <a:r>
            <a:rPr lang="en-US" sz="1200" b="0" dirty="0"/>
            <a:t>Nominee  </a:t>
          </a:r>
        </a:p>
        <a:p>
          <a:r>
            <a:rPr lang="en-US" sz="1200" b="0" dirty="0"/>
            <a:t>Disclosure</a:t>
          </a:r>
          <a:endParaRPr lang="en-GB" sz="1200" b="0" dirty="0"/>
        </a:p>
      </dgm:t>
    </dgm:pt>
    <dgm:pt modelId="{FC80A5D0-B6C8-45C0-9CFB-0CCA0742F7EC}" type="parTrans" cxnId="{276299AE-AB4E-45EE-BC93-DEAD0B3F5D5A}">
      <dgm:prSet/>
      <dgm:spPr/>
      <dgm:t>
        <a:bodyPr/>
        <a:lstStyle/>
        <a:p>
          <a:endParaRPr lang="en-GB"/>
        </a:p>
      </dgm:t>
    </dgm:pt>
    <dgm:pt modelId="{B78646C4-BEA2-4F5C-A464-053E1772E4E3}" type="sibTrans" cxnId="{276299AE-AB4E-45EE-BC93-DEAD0B3F5D5A}">
      <dgm:prSet/>
      <dgm:spPr/>
      <dgm:t>
        <a:bodyPr/>
        <a:lstStyle/>
        <a:p>
          <a:endParaRPr lang="en-GB"/>
        </a:p>
      </dgm:t>
    </dgm:pt>
    <dgm:pt modelId="{B0F0EAB8-576F-4B0A-BF31-7C36479865FA}">
      <dgm:prSet phldrT="[Text]" custT="1"/>
      <dgm:spPr/>
      <dgm:t>
        <a:bodyPr/>
        <a:lstStyle/>
        <a:p>
          <a:r>
            <a:rPr lang="en-US" sz="1600" b="0" dirty="0"/>
            <a:t>Duties of Loyalty/Fiduciary Duties</a:t>
          </a:r>
          <a:endParaRPr lang="en-SG" sz="1600" b="0" dirty="0"/>
        </a:p>
      </dgm:t>
    </dgm:pt>
    <dgm:pt modelId="{9BF8ADF6-05A9-4FEA-990A-72C6E352F6ED}" type="sibTrans" cxnId="{6C13ADE1-6249-4919-8393-6F6051ADBC43}">
      <dgm:prSet/>
      <dgm:spPr/>
      <dgm:t>
        <a:bodyPr/>
        <a:lstStyle/>
        <a:p>
          <a:endParaRPr lang="en-SG"/>
        </a:p>
      </dgm:t>
    </dgm:pt>
    <dgm:pt modelId="{BC2F1A75-D173-4107-BFA2-C54B200CD274}" type="parTrans" cxnId="{6C13ADE1-6249-4919-8393-6F6051ADBC43}">
      <dgm:prSet/>
      <dgm:spPr/>
      <dgm:t>
        <a:bodyPr/>
        <a:lstStyle/>
        <a:p>
          <a:endParaRPr lang="en-SG"/>
        </a:p>
      </dgm:t>
    </dgm:pt>
    <dgm:pt modelId="{DBBA3FC5-82EF-4D04-A4CA-DFB806A1190F}" type="pres">
      <dgm:prSet presAssocID="{AC698F5B-D270-4685-B221-5A7C27DA9618}" presName="Name0" presStyleCnt="0">
        <dgm:presLayoutVars>
          <dgm:chPref val="1"/>
          <dgm:dir/>
          <dgm:animOne val="branch"/>
          <dgm:animLvl val="lvl"/>
          <dgm:resizeHandles/>
        </dgm:presLayoutVars>
      </dgm:prSet>
      <dgm:spPr/>
    </dgm:pt>
    <dgm:pt modelId="{71103BFE-3A77-424F-B4DF-25A7ECACCA5F}" type="pres">
      <dgm:prSet presAssocID="{2A10BA9F-EE71-430D-BF14-1F9E192E7410}" presName="vertOne" presStyleCnt="0"/>
      <dgm:spPr/>
    </dgm:pt>
    <dgm:pt modelId="{4D607D32-A54E-4D77-9F3A-34A972191199}" type="pres">
      <dgm:prSet presAssocID="{2A10BA9F-EE71-430D-BF14-1F9E192E7410}" presName="txOne" presStyleLbl="node0" presStyleIdx="0" presStyleCnt="1" custScaleY="23117">
        <dgm:presLayoutVars>
          <dgm:chPref val="3"/>
        </dgm:presLayoutVars>
      </dgm:prSet>
      <dgm:spPr/>
    </dgm:pt>
    <dgm:pt modelId="{91DEBD3C-4800-46CC-AB84-DBFF9217EACB}" type="pres">
      <dgm:prSet presAssocID="{2A10BA9F-EE71-430D-BF14-1F9E192E7410}" presName="parTransOne" presStyleCnt="0"/>
      <dgm:spPr/>
    </dgm:pt>
    <dgm:pt modelId="{293476EE-6FD3-49C9-96FE-F16259CBDCA7}" type="pres">
      <dgm:prSet presAssocID="{2A10BA9F-EE71-430D-BF14-1F9E192E7410}" presName="horzOne" presStyleCnt="0"/>
      <dgm:spPr/>
    </dgm:pt>
    <dgm:pt modelId="{86DF9FF0-8A18-4B49-A46E-2AC8688E1F87}" type="pres">
      <dgm:prSet presAssocID="{B0F0EAB8-576F-4B0A-BF31-7C36479865FA}" presName="vertTwo" presStyleCnt="0"/>
      <dgm:spPr/>
    </dgm:pt>
    <dgm:pt modelId="{3C4B4272-FECF-4E55-8890-A3A98F84E0C5}" type="pres">
      <dgm:prSet presAssocID="{B0F0EAB8-576F-4B0A-BF31-7C36479865FA}" presName="txTwo" presStyleLbl="node2" presStyleIdx="0" presStyleCnt="2" custScaleY="27734">
        <dgm:presLayoutVars>
          <dgm:chPref val="3"/>
        </dgm:presLayoutVars>
      </dgm:prSet>
      <dgm:spPr/>
    </dgm:pt>
    <dgm:pt modelId="{A8C1035F-C641-4D66-8C98-054A05E11630}" type="pres">
      <dgm:prSet presAssocID="{B0F0EAB8-576F-4B0A-BF31-7C36479865FA}" presName="parTransTwo" presStyleCnt="0"/>
      <dgm:spPr/>
    </dgm:pt>
    <dgm:pt modelId="{728AFC34-55CF-4100-9F6E-7AE510A4DED6}" type="pres">
      <dgm:prSet presAssocID="{B0F0EAB8-576F-4B0A-BF31-7C36479865FA}" presName="horzTwo" presStyleCnt="0"/>
      <dgm:spPr/>
    </dgm:pt>
    <dgm:pt modelId="{3EF19D40-B68C-4818-8418-1A85753810FC}" type="pres">
      <dgm:prSet presAssocID="{150978B7-40BE-4C7A-B3EA-12BB0DB8AB75}" presName="vertThree" presStyleCnt="0"/>
      <dgm:spPr/>
    </dgm:pt>
    <dgm:pt modelId="{C8D79D35-6F73-445B-A19B-48278E75BE2C}" type="pres">
      <dgm:prSet presAssocID="{150978B7-40BE-4C7A-B3EA-12BB0DB8AB75}" presName="txThree" presStyleLbl="node3" presStyleIdx="0" presStyleCnt="6" custScaleY="72293" custLinFactNeighborX="-4364" custLinFactNeighborY="508">
        <dgm:presLayoutVars>
          <dgm:chPref val="3"/>
        </dgm:presLayoutVars>
      </dgm:prSet>
      <dgm:spPr/>
    </dgm:pt>
    <dgm:pt modelId="{ED73365D-859A-4719-BB03-CAF3D417792B}" type="pres">
      <dgm:prSet presAssocID="{150978B7-40BE-4C7A-B3EA-12BB0DB8AB75}" presName="parTransThree" presStyleCnt="0"/>
      <dgm:spPr/>
    </dgm:pt>
    <dgm:pt modelId="{482A8366-B9B4-4C98-A018-D380BF4D0220}" type="pres">
      <dgm:prSet presAssocID="{150978B7-40BE-4C7A-B3EA-12BB0DB8AB75}" presName="horzThree" presStyleCnt="0"/>
      <dgm:spPr/>
    </dgm:pt>
    <dgm:pt modelId="{05A27CE9-0A0E-4120-8595-2C75C1A69894}" type="pres">
      <dgm:prSet presAssocID="{09528D83-A4E1-4FBF-8254-B407608ABBDA}" presName="vertFour" presStyleCnt="0">
        <dgm:presLayoutVars>
          <dgm:chPref val="3"/>
        </dgm:presLayoutVars>
      </dgm:prSet>
      <dgm:spPr/>
    </dgm:pt>
    <dgm:pt modelId="{6A75F8FA-4CAA-4DEC-B9A7-3D78197A23CF}" type="pres">
      <dgm:prSet presAssocID="{09528D83-A4E1-4FBF-8254-B407608ABBDA}" presName="txFour" presStyleLbl="node4" presStyleIdx="0" presStyleCnt="9">
        <dgm:presLayoutVars>
          <dgm:chPref val="3"/>
        </dgm:presLayoutVars>
      </dgm:prSet>
      <dgm:spPr/>
    </dgm:pt>
    <dgm:pt modelId="{CA4B7802-686B-4668-9D6E-D170B43893F1}" type="pres">
      <dgm:prSet presAssocID="{09528D83-A4E1-4FBF-8254-B407608ABBDA}" presName="horzFour" presStyleCnt="0"/>
      <dgm:spPr/>
    </dgm:pt>
    <dgm:pt modelId="{D4F32C92-BDD8-48B7-9D1C-5ADDA597E252}" type="pres">
      <dgm:prSet presAssocID="{DE4615AE-154D-43DF-BB75-4D40B2BC511E}" presName="sibSpaceFour" presStyleCnt="0"/>
      <dgm:spPr/>
    </dgm:pt>
    <dgm:pt modelId="{D62117CB-D923-4E89-81E5-34BC57C6D1A5}" type="pres">
      <dgm:prSet presAssocID="{881B3427-C228-4198-8254-8D87AE1EA925}" presName="vertFour" presStyleCnt="0">
        <dgm:presLayoutVars>
          <dgm:chPref val="3"/>
        </dgm:presLayoutVars>
      </dgm:prSet>
      <dgm:spPr/>
    </dgm:pt>
    <dgm:pt modelId="{64F3F5F5-B88D-45ED-B96C-0C1B369B3791}" type="pres">
      <dgm:prSet presAssocID="{881B3427-C228-4198-8254-8D87AE1EA925}" presName="txFour" presStyleLbl="node4" presStyleIdx="1" presStyleCnt="9">
        <dgm:presLayoutVars>
          <dgm:chPref val="3"/>
        </dgm:presLayoutVars>
      </dgm:prSet>
      <dgm:spPr/>
    </dgm:pt>
    <dgm:pt modelId="{F15CF387-5D1D-4B20-8E4F-C1FC40B018F9}" type="pres">
      <dgm:prSet presAssocID="{881B3427-C228-4198-8254-8D87AE1EA925}" presName="horzFour" presStyleCnt="0"/>
      <dgm:spPr/>
    </dgm:pt>
    <dgm:pt modelId="{0DFE4D1A-3E2B-4F2F-B537-701EB38B6730}" type="pres">
      <dgm:prSet presAssocID="{5AB3CD3E-BAD6-423F-A28E-578128006029}" presName="sibSpaceThree" presStyleCnt="0"/>
      <dgm:spPr/>
    </dgm:pt>
    <dgm:pt modelId="{9BFF5F79-5F3F-4A7B-B364-4D2AA7A4CF38}" type="pres">
      <dgm:prSet presAssocID="{D93F9DD1-38C9-4D98-B458-82D45D9C202B}" presName="vertThree" presStyleCnt="0"/>
      <dgm:spPr/>
    </dgm:pt>
    <dgm:pt modelId="{082E63BC-E8D9-4D45-9102-8A6B580CB20F}" type="pres">
      <dgm:prSet presAssocID="{D93F9DD1-38C9-4D98-B458-82D45D9C202B}" presName="txThree" presStyleLbl="node3" presStyleIdx="1" presStyleCnt="6" custScaleX="117758" custScaleY="72806">
        <dgm:presLayoutVars>
          <dgm:chPref val="3"/>
        </dgm:presLayoutVars>
      </dgm:prSet>
      <dgm:spPr/>
    </dgm:pt>
    <dgm:pt modelId="{EEAE7703-9F7E-4D9C-9411-534F7486202D}" type="pres">
      <dgm:prSet presAssocID="{D93F9DD1-38C9-4D98-B458-82D45D9C202B}" presName="parTransThree" presStyleCnt="0"/>
      <dgm:spPr/>
    </dgm:pt>
    <dgm:pt modelId="{FB1E6C48-C35B-4E47-AB62-46BD0353AC66}" type="pres">
      <dgm:prSet presAssocID="{D93F9DD1-38C9-4D98-B458-82D45D9C202B}" presName="horzThree" presStyleCnt="0"/>
      <dgm:spPr/>
    </dgm:pt>
    <dgm:pt modelId="{08ED38A9-4726-4D0A-9DA2-CF433D944ACA}" type="pres">
      <dgm:prSet presAssocID="{8EC5CE3C-C9E7-47EA-A7CD-FA8EF456CE51}" presName="vertFour" presStyleCnt="0">
        <dgm:presLayoutVars>
          <dgm:chPref val="3"/>
        </dgm:presLayoutVars>
      </dgm:prSet>
      <dgm:spPr/>
    </dgm:pt>
    <dgm:pt modelId="{D3D280A1-1628-430A-9917-24BE32EF0870}" type="pres">
      <dgm:prSet presAssocID="{8EC5CE3C-C9E7-47EA-A7CD-FA8EF456CE51}" presName="txFour" presStyleLbl="node4" presStyleIdx="2" presStyleCnt="9">
        <dgm:presLayoutVars>
          <dgm:chPref val="3"/>
        </dgm:presLayoutVars>
      </dgm:prSet>
      <dgm:spPr/>
    </dgm:pt>
    <dgm:pt modelId="{13A80F81-6FD4-432C-9217-74FEF0564591}" type="pres">
      <dgm:prSet presAssocID="{8EC5CE3C-C9E7-47EA-A7CD-FA8EF456CE51}" presName="horzFour" presStyleCnt="0"/>
      <dgm:spPr/>
    </dgm:pt>
    <dgm:pt modelId="{EC5126F2-F439-4971-8A6B-BD6354BCAAFC}" type="pres">
      <dgm:prSet presAssocID="{13AE2F00-E019-4D45-9149-CB7B6E83C9E8}" presName="sibSpaceFour" presStyleCnt="0"/>
      <dgm:spPr/>
    </dgm:pt>
    <dgm:pt modelId="{9E5AACB3-BBEF-4A67-8219-2BFEC8BA8A9B}" type="pres">
      <dgm:prSet presAssocID="{F8746D47-4349-4B49-918B-D33B948AB730}" presName="vertFour" presStyleCnt="0">
        <dgm:presLayoutVars>
          <dgm:chPref val="3"/>
        </dgm:presLayoutVars>
      </dgm:prSet>
      <dgm:spPr/>
    </dgm:pt>
    <dgm:pt modelId="{603274D2-AC8B-4F54-9F6F-8D817096B431}" type="pres">
      <dgm:prSet presAssocID="{F8746D47-4349-4B49-918B-D33B948AB730}" presName="txFour" presStyleLbl="node4" presStyleIdx="3" presStyleCnt="9" custLinFactNeighborY="2903">
        <dgm:presLayoutVars>
          <dgm:chPref val="3"/>
        </dgm:presLayoutVars>
      </dgm:prSet>
      <dgm:spPr/>
    </dgm:pt>
    <dgm:pt modelId="{C34FEF73-18E8-4332-A047-2FC14B03C667}" type="pres">
      <dgm:prSet presAssocID="{F8746D47-4349-4B49-918B-D33B948AB730}" presName="horzFour" presStyleCnt="0"/>
      <dgm:spPr/>
    </dgm:pt>
    <dgm:pt modelId="{7D4F9C96-46AF-43FA-AB34-1CDBCE31BB46}" type="pres">
      <dgm:prSet presAssocID="{429B02D7-43FA-4297-8E02-A7A1600FD63A}" presName="sibSpaceFour" presStyleCnt="0"/>
      <dgm:spPr/>
    </dgm:pt>
    <dgm:pt modelId="{3B0D95D5-DC85-49FA-B93F-D4C40A4705D5}" type="pres">
      <dgm:prSet presAssocID="{2CB2D055-8FCE-4AF9-892B-1A2A3613211D}" presName="vertFour" presStyleCnt="0">
        <dgm:presLayoutVars>
          <dgm:chPref val="3"/>
        </dgm:presLayoutVars>
      </dgm:prSet>
      <dgm:spPr/>
    </dgm:pt>
    <dgm:pt modelId="{A6BA3B7D-DD74-41FE-A20A-CD60285DD138}" type="pres">
      <dgm:prSet presAssocID="{2CB2D055-8FCE-4AF9-892B-1A2A3613211D}" presName="txFour" presStyleLbl="node4" presStyleIdx="4" presStyleCnt="9">
        <dgm:presLayoutVars>
          <dgm:chPref val="3"/>
        </dgm:presLayoutVars>
      </dgm:prSet>
      <dgm:spPr/>
    </dgm:pt>
    <dgm:pt modelId="{92A1C03E-80C9-487D-B303-675DBED7B9F2}" type="pres">
      <dgm:prSet presAssocID="{2CB2D055-8FCE-4AF9-892B-1A2A3613211D}" presName="horzFour" presStyleCnt="0"/>
      <dgm:spPr/>
    </dgm:pt>
    <dgm:pt modelId="{7E0B870F-F185-4FDF-8833-DCBA96A58E59}" type="pres">
      <dgm:prSet presAssocID="{73BCAACC-B9EF-41C4-B5D0-00F156569B16}" presName="sibSpaceFour" presStyleCnt="0"/>
      <dgm:spPr/>
    </dgm:pt>
    <dgm:pt modelId="{067307B7-E9B7-4481-9749-AD48666E7CDB}" type="pres">
      <dgm:prSet presAssocID="{14EB716D-749A-4614-89D4-52731941AE5D}" presName="vertFour" presStyleCnt="0">
        <dgm:presLayoutVars>
          <dgm:chPref val="3"/>
        </dgm:presLayoutVars>
      </dgm:prSet>
      <dgm:spPr/>
    </dgm:pt>
    <dgm:pt modelId="{D42C9592-4F5D-4478-A860-2756A279879F}" type="pres">
      <dgm:prSet presAssocID="{14EB716D-749A-4614-89D4-52731941AE5D}" presName="txFour" presStyleLbl="node4" presStyleIdx="5" presStyleCnt="9">
        <dgm:presLayoutVars>
          <dgm:chPref val="3"/>
        </dgm:presLayoutVars>
      </dgm:prSet>
      <dgm:spPr/>
    </dgm:pt>
    <dgm:pt modelId="{77073059-80C6-476A-A1DA-608160FD42F1}" type="pres">
      <dgm:prSet presAssocID="{14EB716D-749A-4614-89D4-52731941AE5D}" presName="horzFour" presStyleCnt="0"/>
      <dgm:spPr/>
    </dgm:pt>
    <dgm:pt modelId="{53A4E593-3C19-4967-8356-2D267213EA12}" type="pres">
      <dgm:prSet presAssocID="{C6855964-1152-43E6-A03D-6656B27095EC}" presName="sibSpaceFour" presStyleCnt="0"/>
      <dgm:spPr/>
    </dgm:pt>
    <dgm:pt modelId="{810D2A0D-17E7-49EF-B035-F35DE1EB62AC}" type="pres">
      <dgm:prSet presAssocID="{C671CA23-EC0A-4E91-BF1B-4B1167E27B6D}" presName="vertFour" presStyleCnt="0">
        <dgm:presLayoutVars>
          <dgm:chPref val="3"/>
        </dgm:presLayoutVars>
      </dgm:prSet>
      <dgm:spPr/>
    </dgm:pt>
    <dgm:pt modelId="{4A02AD50-037A-49B1-AE47-26B725A60193}" type="pres">
      <dgm:prSet presAssocID="{C671CA23-EC0A-4E91-BF1B-4B1167E27B6D}" presName="txFour" presStyleLbl="node4" presStyleIdx="6" presStyleCnt="9">
        <dgm:presLayoutVars>
          <dgm:chPref val="3"/>
        </dgm:presLayoutVars>
      </dgm:prSet>
      <dgm:spPr/>
    </dgm:pt>
    <dgm:pt modelId="{7F7C0CF5-FD4B-4319-B06F-89F10CCA6D8F}" type="pres">
      <dgm:prSet presAssocID="{C671CA23-EC0A-4E91-BF1B-4B1167E27B6D}" presName="horzFour" presStyleCnt="0"/>
      <dgm:spPr/>
    </dgm:pt>
    <dgm:pt modelId="{F0911DC5-5054-42E6-BD91-C403E1D896CC}" type="pres">
      <dgm:prSet presAssocID="{3D30FA3E-7864-4EEF-9D5B-0A4265EEE0C1}" presName="sibSpaceThree" presStyleCnt="0"/>
      <dgm:spPr/>
    </dgm:pt>
    <dgm:pt modelId="{4059C60E-5CA4-4240-B745-FDA93BB3358A}" type="pres">
      <dgm:prSet presAssocID="{3CAB9EE7-4E48-47EA-AB0B-A76F1421355A}" presName="vertThree" presStyleCnt="0"/>
      <dgm:spPr/>
    </dgm:pt>
    <dgm:pt modelId="{29E866BA-3A71-4E4F-8AF3-7730C021DD58}" type="pres">
      <dgm:prSet presAssocID="{3CAB9EE7-4E48-47EA-AB0B-A76F1421355A}" presName="txThree" presStyleLbl="node3" presStyleIdx="2" presStyleCnt="6" custScaleX="117758" custScaleY="72806">
        <dgm:presLayoutVars>
          <dgm:chPref val="3"/>
        </dgm:presLayoutVars>
      </dgm:prSet>
      <dgm:spPr/>
    </dgm:pt>
    <dgm:pt modelId="{EB00F340-8EF0-4BC7-8A1B-8A44751CD1CA}" type="pres">
      <dgm:prSet presAssocID="{3CAB9EE7-4E48-47EA-AB0B-A76F1421355A}" presName="horzThree" presStyleCnt="0"/>
      <dgm:spPr/>
    </dgm:pt>
    <dgm:pt modelId="{EE54264A-DAFF-45DC-B146-859C3C85A3C0}" type="pres">
      <dgm:prSet presAssocID="{9BF8ADF6-05A9-4FEA-990A-72C6E352F6ED}" presName="sibSpaceTwo" presStyleCnt="0"/>
      <dgm:spPr/>
    </dgm:pt>
    <dgm:pt modelId="{20185146-9D2D-45EB-93A4-97C3F1B3A5B7}" type="pres">
      <dgm:prSet presAssocID="{2264BD6B-0940-4E2B-B8A6-681C7DFD2689}" presName="vertTwo" presStyleCnt="0"/>
      <dgm:spPr/>
    </dgm:pt>
    <dgm:pt modelId="{C7C0D50C-89FD-43D7-8C7A-A9B2972CD3C1}" type="pres">
      <dgm:prSet presAssocID="{2264BD6B-0940-4E2B-B8A6-681C7DFD2689}" presName="txTwo" presStyleLbl="node2" presStyleIdx="1" presStyleCnt="2" custScaleY="27772">
        <dgm:presLayoutVars>
          <dgm:chPref val="3"/>
        </dgm:presLayoutVars>
      </dgm:prSet>
      <dgm:spPr/>
    </dgm:pt>
    <dgm:pt modelId="{4B3D56CC-C5EE-47B8-8B6D-00E33F6957EC}" type="pres">
      <dgm:prSet presAssocID="{2264BD6B-0940-4E2B-B8A6-681C7DFD2689}" presName="parTransTwo" presStyleCnt="0"/>
      <dgm:spPr/>
    </dgm:pt>
    <dgm:pt modelId="{DC7CAA9F-D0CB-4E13-BCED-9FAADB0963D8}" type="pres">
      <dgm:prSet presAssocID="{2264BD6B-0940-4E2B-B8A6-681C7DFD2689}" presName="horzTwo" presStyleCnt="0"/>
      <dgm:spPr/>
    </dgm:pt>
    <dgm:pt modelId="{58D07319-8E18-4E3F-B777-12B4376574C2}" type="pres">
      <dgm:prSet presAssocID="{2DEF712F-774A-4CBC-A5D2-6B7AD4A33DCC}" presName="vertThree" presStyleCnt="0"/>
      <dgm:spPr/>
    </dgm:pt>
    <dgm:pt modelId="{D7FB1DBF-1497-44CF-A33F-3DB3C44323B7}" type="pres">
      <dgm:prSet presAssocID="{2DEF712F-774A-4CBC-A5D2-6B7AD4A33DCC}" presName="txThree" presStyleLbl="node3" presStyleIdx="3" presStyleCnt="6" custScaleX="117758" custScaleY="72806">
        <dgm:presLayoutVars>
          <dgm:chPref val="3"/>
        </dgm:presLayoutVars>
      </dgm:prSet>
      <dgm:spPr/>
    </dgm:pt>
    <dgm:pt modelId="{E4B4D7E2-BFC8-41B9-83C8-05E586FAC32A}" type="pres">
      <dgm:prSet presAssocID="{2DEF712F-774A-4CBC-A5D2-6B7AD4A33DCC}" presName="horzThree" presStyleCnt="0"/>
      <dgm:spPr/>
    </dgm:pt>
    <dgm:pt modelId="{8F99F437-620C-4969-9F65-41F9F5CEC56A}" type="pres">
      <dgm:prSet presAssocID="{000624FB-7AF5-40B1-A67F-10EA71101360}" presName="sibSpaceThree" presStyleCnt="0"/>
      <dgm:spPr/>
    </dgm:pt>
    <dgm:pt modelId="{0BFF7C56-C8A1-47AB-9B33-1981855C6964}" type="pres">
      <dgm:prSet presAssocID="{4FD76455-CA32-4738-A908-79FACBE97126}" presName="vertThree" presStyleCnt="0"/>
      <dgm:spPr/>
    </dgm:pt>
    <dgm:pt modelId="{AA87CBA4-1532-44D7-9884-101DCBC1F791}" type="pres">
      <dgm:prSet presAssocID="{4FD76455-CA32-4738-A908-79FACBE97126}" presName="txThree" presStyleLbl="node3" presStyleIdx="4" presStyleCnt="6" custScaleX="117758" custScaleY="72806">
        <dgm:presLayoutVars>
          <dgm:chPref val="3"/>
        </dgm:presLayoutVars>
      </dgm:prSet>
      <dgm:spPr/>
    </dgm:pt>
    <dgm:pt modelId="{CBF06C8F-21AB-4756-A20A-1993B2BF3361}" type="pres">
      <dgm:prSet presAssocID="{4FD76455-CA32-4738-A908-79FACBE97126}" presName="parTransThree" presStyleCnt="0"/>
      <dgm:spPr/>
    </dgm:pt>
    <dgm:pt modelId="{EC3D9A39-4F04-46A5-852D-77D3E7D58641}" type="pres">
      <dgm:prSet presAssocID="{4FD76455-CA32-4738-A908-79FACBE97126}" presName="horzThree" presStyleCnt="0"/>
      <dgm:spPr/>
    </dgm:pt>
    <dgm:pt modelId="{1411D068-951B-45C2-9169-58D828ABB037}" type="pres">
      <dgm:prSet presAssocID="{0D87A36C-A04F-4EF0-A706-39F5B216AC45}" presName="vertFour" presStyleCnt="0">
        <dgm:presLayoutVars>
          <dgm:chPref val="3"/>
        </dgm:presLayoutVars>
      </dgm:prSet>
      <dgm:spPr/>
    </dgm:pt>
    <dgm:pt modelId="{7AACF517-02A6-4372-BFF3-DAD47E606F30}" type="pres">
      <dgm:prSet presAssocID="{0D87A36C-A04F-4EF0-A706-39F5B216AC45}" presName="txFour" presStyleLbl="node4" presStyleIdx="7" presStyleCnt="9">
        <dgm:presLayoutVars>
          <dgm:chPref val="3"/>
        </dgm:presLayoutVars>
      </dgm:prSet>
      <dgm:spPr/>
    </dgm:pt>
    <dgm:pt modelId="{598539FA-F990-4256-81B6-55DBBA97AB50}" type="pres">
      <dgm:prSet presAssocID="{0D87A36C-A04F-4EF0-A706-39F5B216AC45}" presName="horzFour" presStyleCnt="0"/>
      <dgm:spPr/>
    </dgm:pt>
    <dgm:pt modelId="{ED7D854A-CADA-4EC8-85B5-72E337E19C77}" type="pres">
      <dgm:prSet presAssocID="{E203F1F3-8A57-410B-A403-402EA7689251}" presName="sibSpaceThree" presStyleCnt="0"/>
      <dgm:spPr/>
    </dgm:pt>
    <dgm:pt modelId="{294E2863-589B-4130-B0FB-B9CAE8601BE1}" type="pres">
      <dgm:prSet presAssocID="{1EB9513D-A44C-4FA0-8324-E004A5ADA876}" presName="vertThree" presStyleCnt="0"/>
      <dgm:spPr/>
    </dgm:pt>
    <dgm:pt modelId="{3E1FB51A-F679-401E-BE48-968FE358FBA5}" type="pres">
      <dgm:prSet presAssocID="{1EB9513D-A44C-4FA0-8324-E004A5ADA876}" presName="txThree" presStyleLbl="node3" presStyleIdx="5" presStyleCnt="6" custScaleY="72882">
        <dgm:presLayoutVars>
          <dgm:chPref val="3"/>
        </dgm:presLayoutVars>
      </dgm:prSet>
      <dgm:spPr/>
    </dgm:pt>
    <dgm:pt modelId="{4FEE8B7F-DE12-4A09-9CBD-680F5236ED69}" type="pres">
      <dgm:prSet presAssocID="{1EB9513D-A44C-4FA0-8324-E004A5ADA876}" presName="parTransThree" presStyleCnt="0"/>
      <dgm:spPr/>
    </dgm:pt>
    <dgm:pt modelId="{E85A28BA-605D-46AA-A313-2DFE9405F564}" type="pres">
      <dgm:prSet presAssocID="{1EB9513D-A44C-4FA0-8324-E004A5ADA876}" presName="horzThree" presStyleCnt="0"/>
      <dgm:spPr/>
    </dgm:pt>
    <dgm:pt modelId="{A268E4D9-4CC3-4D69-9DD2-3B5F34C11A56}" type="pres">
      <dgm:prSet presAssocID="{75395EFB-52EA-4A17-AFB6-E1AA4045D29F}" presName="vertFour" presStyleCnt="0">
        <dgm:presLayoutVars>
          <dgm:chPref val="3"/>
        </dgm:presLayoutVars>
      </dgm:prSet>
      <dgm:spPr/>
    </dgm:pt>
    <dgm:pt modelId="{A23BAC0E-7E5C-4D53-955F-C61D7C258B3D}" type="pres">
      <dgm:prSet presAssocID="{75395EFB-52EA-4A17-AFB6-E1AA4045D29F}" presName="txFour" presStyleLbl="node4" presStyleIdx="8" presStyleCnt="9">
        <dgm:presLayoutVars>
          <dgm:chPref val="3"/>
        </dgm:presLayoutVars>
      </dgm:prSet>
      <dgm:spPr/>
    </dgm:pt>
    <dgm:pt modelId="{E1982A0C-A8E2-4453-8261-20666F33B560}" type="pres">
      <dgm:prSet presAssocID="{75395EFB-52EA-4A17-AFB6-E1AA4045D29F}" presName="horzFour" presStyleCnt="0"/>
      <dgm:spPr/>
    </dgm:pt>
  </dgm:ptLst>
  <dgm:cxnLst>
    <dgm:cxn modelId="{3BA63B04-1FA9-4F63-A9A5-800CB84A8758}" srcId="{2264BD6B-0940-4E2B-B8A6-681C7DFD2689}" destId="{1EB9513D-A44C-4FA0-8324-E004A5ADA876}" srcOrd="2" destOrd="0" parTransId="{AED22053-9E94-486D-AB75-7AA1AFDFD1D1}" sibTransId="{50B6BE58-B39C-44DD-A11F-D4137199E940}"/>
    <dgm:cxn modelId="{A5D17F04-B822-4EFF-8FED-F09A5BC2EC03}" srcId="{D93F9DD1-38C9-4D98-B458-82D45D9C202B}" destId="{8EC5CE3C-C9E7-47EA-A7CD-FA8EF456CE51}" srcOrd="0" destOrd="0" parTransId="{1F2B6585-13B6-4CFB-A08F-35A7180AD69E}" sibTransId="{13AE2F00-E019-4D45-9149-CB7B6E83C9E8}"/>
    <dgm:cxn modelId="{B466FE05-AE82-400F-BE42-4089627DACA9}" type="presOf" srcId="{150978B7-40BE-4C7A-B3EA-12BB0DB8AB75}" destId="{C8D79D35-6F73-445B-A19B-48278E75BE2C}" srcOrd="0" destOrd="0" presId="urn:microsoft.com/office/officeart/2005/8/layout/hierarchy4"/>
    <dgm:cxn modelId="{8B248B1E-39D7-43CA-98F4-7CA445DA301B}" type="presOf" srcId="{14EB716D-749A-4614-89D4-52731941AE5D}" destId="{D42C9592-4F5D-4478-A860-2756A279879F}" srcOrd="0" destOrd="0" presId="urn:microsoft.com/office/officeart/2005/8/layout/hierarchy4"/>
    <dgm:cxn modelId="{E2068B40-B289-4E05-ACAA-65C34C9BE313}" srcId="{AC698F5B-D270-4685-B221-5A7C27DA9618}" destId="{2A10BA9F-EE71-430D-BF14-1F9E192E7410}" srcOrd="0" destOrd="0" parTransId="{321B8926-28B0-4C60-95B2-62F223FBDD69}" sibTransId="{892B068B-2091-4805-9F78-9CE9FE13FBB5}"/>
    <dgm:cxn modelId="{C83A845E-7245-4FB8-9402-428F67DC5C0E}" type="presOf" srcId="{8EC5CE3C-C9E7-47EA-A7CD-FA8EF456CE51}" destId="{D3D280A1-1628-430A-9917-24BE32EF0870}" srcOrd="0" destOrd="0" presId="urn:microsoft.com/office/officeart/2005/8/layout/hierarchy4"/>
    <dgm:cxn modelId="{085AD160-0F3E-4424-AC12-45AECEFFD75F}" type="presOf" srcId="{F8746D47-4349-4B49-918B-D33B948AB730}" destId="{603274D2-AC8B-4F54-9F6F-8D817096B431}" srcOrd="0" destOrd="0" presId="urn:microsoft.com/office/officeart/2005/8/layout/hierarchy4"/>
    <dgm:cxn modelId="{0163A943-5593-415B-991A-636EF83DF1C4}" srcId="{1EB9513D-A44C-4FA0-8324-E004A5ADA876}" destId="{75395EFB-52EA-4A17-AFB6-E1AA4045D29F}" srcOrd="0" destOrd="0" parTransId="{C3D48641-4767-4B72-933E-C678384294C9}" sibTransId="{CF12DC0F-BE9F-45F2-89C7-A7ECE0DE1888}"/>
    <dgm:cxn modelId="{D24DFD69-CBA0-4455-8A2D-6D10985B2D75}" srcId="{B0F0EAB8-576F-4B0A-BF31-7C36479865FA}" destId="{3CAB9EE7-4E48-47EA-AB0B-A76F1421355A}" srcOrd="2" destOrd="0" parTransId="{4C4740B8-A469-4440-8512-71B8BC37453D}" sibTransId="{4D19B303-7D41-48AB-9063-F86BB89636DD}"/>
    <dgm:cxn modelId="{5F5D2C6E-7CCC-4283-B512-E8DC5F78117E}" type="presOf" srcId="{C671CA23-EC0A-4E91-BF1B-4B1167E27B6D}" destId="{4A02AD50-037A-49B1-AE47-26B725A60193}" srcOrd="0" destOrd="0" presId="urn:microsoft.com/office/officeart/2005/8/layout/hierarchy4"/>
    <dgm:cxn modelId="{38D57053-AE6D-4F83-B661-ACBC115DF5E2}" type="presOf" srcId="{0D87A36C-A04F-4EF0-A706-39F5B216AC45}" destId="{7AACF517-02A6-4372-BFF3-DAD47E606F30}" srcOrd="0" destOrd="0" presId="urn:microsoft.com/office/officeart/2005/8/layout/hierarchy4"/>
    <dgm:cxn modelId="{5C386974-96B6-4768-B817-3D447B7EA4FF}" type="presOf" srcId="{B0F0EAB8-576F-4B0A-BF31-7C36479865FA}" destId="{3C4B4272-FECF-4E55-8890-A3A98F84E0C5}" srcOrd="0" destOrd="0" presId="urn:microsoft.com/office/officeart/2005/8/layout/hierarchy4"/>
    <dgm:cxn modelId="{EC60A375-10A9-480C-B774-010725740EBD}" type="presOf" srcId="{75395EFB-52EA-4A17-AFB6-E1AA4045D29F}" destId="{A23BAC0E-7E5C-4D53-955F-C61D7C258B3D}" srcOrd="0" destOrd="0" presId="urn:microsoft.com/office/officeart/2005/8/layout/hierarchy4"/>
    <dgm:cxn modelId="{1F67405A-2D89-4511-B95E-2B0292F16ABB}" type="presOf" srcId="{2CB2D055-8FCE-4AF9-892B-1A2A3613211D}" destId="{A6BA3B7D-DD74-41FE-A20A-CD60285DD138}" srcOrd="0" destOrd="0" presId="urn:microsoft.com/office/officeart/2005/8/layout/hierarchy4"/>
    <dgm:cxn modelId="{8FDF227B-7F11-4BD1-8B9C-6EF570877760}" srcId="{B0F0EAB8-576F-4B0A-BF31-7C36479865FA}" destId="{D93F9DD1-38C9-4D98-B458-82D45D9C202B}" srcOrd="1" destOrd="0" parTransId="{65CC7E6A-D1C1-4B88-8804-707A61AFBE82}" sibTransId="{3D30FA3E-7864-4EEF-9D5B-0A4265EEE0C1}"/>
    <dgm:cxn modelId="{AEC6A97C-4B97-4A56-960A-157784D288B3}" type="presOf" srcId="{AC698F5B-D270-4685-B221-5A7C27DA9618}" destId="{DBBA3FC5-82EF-4D04-A4CA-DFB806A1190F}" srcOrd="0" destOrd="0" presId="urn:microsoft.com/office/officeart/2005/8/layout/hierarchy4"/>
    <dgm:cxn modelId="{92066D82-2814-41A3-94CE-62F30E96D53C}" type="presOf" srcId="{09528D83-A4E1-4FBF-8254-B407608ABBDA}" destId="{6A75F8FA-4CAA-4DEC-B9A7-3D78197A23CF}" srcOrd="0" destOrd="0" presId="urn:microsoft.com/office/officeart/2005/8/layout/hierarchy4"/>
    <dgm:cxn modelId="{C9078886-E04F-4242-BD5A-64C9E3A9C777}" srcId="{D93F9DD1-38C9-4D98-B458-82D45D9C202B}" destId="{14EB716D-749A-4614-89D4-52731941AE5D}" srcOrd="3" destOrd="0" parTransId="{0332EA60-C903-4B63-B7E3-3095982715B7}" sibTransId="{C6855964-1152-43E6-A03D-6656B27095EC}"/>
    <dgm:cxn modelId="{3C579293-7FD6-4472-ACF0-6B642AEC4C80}" srcId="{150978B7-40BE-4C7A-B3EA-12BB0DB8AB75}" destId="{09528D83-A4E1-4FBF-8254-B407608ABBDA}" srcOrd="0" destOrd="0" parTransId="{B30A2F2C-809B-42E7-A4B8-71116072332D}" sibTransId="{DE4615AE-154D-43DF-BB75-4D40B2BC511E}"/>
    <dgm:cxn modelId="{D22B1C95-6936-43A4-A0DB-AF9E3D6BA588}" type="presOf" srcId="{D93F9DD1-38C9-4D98-B458-82D45D9C202B}" destId="{082E63BC-E8D9-4D45-9102-8A6B580CB20F}" srcOrd="0" destOrd="0" presId="urn:microsoft.com/office/officeart/2005/8/layout/hierarchy4"/>
    <dgm:cxn modelId="{29078F9B-ADEE-4129-AAD6-A8CC5C2014C5}" type="presOf" srcId="{2DEF712F-774A-4CBC-A5D2-6B7AD4A33DCC}" destId="{D7FB1DBF-1497-44CF-A33F-3DB3C44323B7}" srcOrd="0" destOrd="0" presId="urn:microsoft.com/office/officeart/2005/8/layout/hierarchy4"/>
    <dgm:cxn modelId="{B7E9C6A7-49B3-46FB-8FE0-FDEE8BE90FED}" srcId="{4FD76455-CA32-4738-A908-79FACBE97126}" destId="{0D87A36C-A04F-4EF0-A706-39F5B216AC45}" srcOrd="0" destOrd="0" parTransId="{4A62BB26-452D-4FDB-B2B0-B3260BD86F43}" sibTransId="{4AC3E9EF-D5A5-4FFE-B498-AC8CE372784B}"/>
    <dgm:cxn modelId="{232587AA-3797-4F16-963F-6C8A2C142FEA}" type="presOf" srcId="{4FD76455-CA32-4738-A908-79FACBE97126}" destId="{AA87CBA4-1532-44D7-9884-101DCBC1F791}" srcOrd="0" destOrd="0" presId="urn:microsoft.com/office/officeart/2005/8/layout/hierarchy4"/>
    <dgm:cxn modelId="{7C14B8AD-81A3-49F7-9EE0-BD49E51BE09F}" srcId="{D93F9DD1-38C9-4D98-B458-82D45D9C202B}" destId="{2CB2D055-8FCE-4AF9-892B-1A2A3613211D}" srcOrd="2" destOrd="0" parTransId="{B6DC5A4F-367D-42B8-9DF4-858E344792D1}" sibTransId="{73BCAACC-B9EF-41C4-B5D0-00F156569B16}"/>
    <dgm:cxn modelId="{276299AE-AB4E-45EE-BC93-DEAD0B3F5D5A}" srcId="{D93F9DD1-38C9-4D98-B458-82D45D9C202B}" destId="{C671CA23-EC0A-4E91-BF1B-4B1167E27B6D}" srcOrd="4" destOrd="0" parTransId="{FC80A5D0-B6C8-45C0-9CFB-0CCA0742F7EC}" sibTransId="{B78646C4-BEA2-4F5C-A464-053E1772E4E3}"/>
    <dgm:cxn modelId="{C570F2AE-7E65-4069-83C1-C05748381F4B}" srcId="{2264BD6B-0940-4E2B-B8A6-681C7DFD2689}" destId="{4FD76455-CA32-4738-A908-79FACBE97126}" srcOrd="1" destOrd="0" parTransId="{F60061EA-9A57-42DB-9F8D-323CEF189617}" sibTransId="{E203F1F3-8A57-410B-A403-402EA7689251}"/>
    <dgm:cxn modelId="{F9AE82BE-C4A8-4634-8DE8-3B290AFDD6AF}" type="presOf" srcId="{881B3427-C228-4198-8254-8D87AE1EA925}" destId="{64F3F5F5-B88D-45ED-B96C-0C1B369B3791}" srcOrd="0" destOrd="0" presId="urn:microsoft.com/office/officeart/2005/8/layout/hierarchy4"/>
    <dgm:cxn modelId="{4CB228C0-12F4-4262-B508-99E806122B27}" srcId="{150978B7-40BE-4C7A-B3EA-12BB0DB8AB75}" destId="{881B3427-C228-4198-8254-8D87AE1EA925}" srcOrd="1" destOrd="0" parTransId="{8CEC10FA-1C99-40F8-A9C7-CD1601E1A0BE}" sibTransId="{7825517E-F5DE-4EB4-8938-BE5BBC8090E8}"/>
    <dgm:cxn modelId="{ABD53CC4-A557-40C0-89BB-5852AF8740D9}" type="presOf" srcId="{1EB9513D-A44C-4FA0-8324-E004A5ADA876}" destId="{3E1FB51A-F679-401E-BE48-968FE358FBA5}" srcOrd="0" destOrd="0" presId="urn:microsoft.com/office/officeart/2005/8/layout/hierarchy4"/>
    <dgm:cxn modelId="{D0B6C2C8-D2D5-4683-91A3-37D61A55C2C7}" type="presOf" srcId="{3CAB9EE7-4E48-47EA-AB0B-A76F1421355A}" destId="{29E866BA-3A71-4E4F-8AF3-7730C021DD58}" srcOrd="0" destOrd="0" presId="urn:microsoft.com/office/officeart/2005/8/layout/hierarchy4"/>
    <dgm:cxn modelId="{D4CD00CA-D786-4D2F-8AA1-9A9D33B1D2DD}" srcId="{B0F0EAB8-576F-4B0A-BF31-7C36479865FA}" destId="{150978B7-40BE-4C7A-B3EA-12BB0DB8AB75}" srcOrd="0" destOrd="0" parTransId="{256D33C1-282A-4EA7-9E88-46BD64C0F484}" sibTransId="{5AB3CD3E-BAD6-423F-A28E-578128006029}"/>
    <dgm:cxn modelId="{BCA654E0-C6E0-4205-8406-3ACB6C795229}" srcId="{D93F9DD1-38C9-4D98-B458-82D45D9C202B}" destId="{F8746D47-4349-4B49-918B-D33B948AB730}" srcOrd="1" destOrd="0" parTransId="{763C0C48-CDB2-4D4C-B182-5B72DC69866B}" sibTransId="{429B02D7-43FA-4297-8E02-A7A1600FD63A}"/>
    <dgm:cxn modelId="{6C13ADE1-6249-4919-8393-6F6051ADBC43}" srcId="{2A10BA9F-EE71-430D-BF14-1F9E192E7410}" destId="{B0F0EAB8-576F-4B0A-BF31-7C36479865FA}" srcOrd="0" destOrd="0" parTransId="{BC2F1A75-D173-4107-BFA2-C54B200CD274}" sibTransId="{9BF8ADF6-05A9-4FEA-990A-72C6E352F6ED}"/>
    <dgm:cxn modelId="{A1A6A0E2-E983-47CE-9091-AF13B2624897}" type="presOf" srcId="{2264BD6B-0940-4E2B-B8A6-681C7DFD2689}" destId="{C7C0D50C-89FD-43D7-8C7A-A9B2972CD3C1}" srcOrd="0" destOrd="0" presId="urn:microsoft.com/office/officeart/2005/8/layout/hierarchy4"/>
    <dgm:cxn modelId="{B198CFF4-9794-41E8-A54E-AC58D040ECA5}" srcId="{2264BD6B-0940-4E2B-B8A6-681C7DFD2689}" destId="{2DEF712F-774A-4CBC-A5D2-6B7AD4A33DCC}" srcOrd="0" destOrd="0" parTransId="{B5AD28E3-9E15-4C1A-9C54-994866EACDB9}" sibTransId="{000624FB-7AF5-40B1-A67F-10EA71101360}"/>
    <dgm:cxn modelId="{398F0CF6-2099-4AA0-9592-49875924F2A8}" srcId="{2A10BA9F-EE71-430D-BF14-1F9E192E7410}" destId="{2264BD6B-0940-4E2B-B8A6-681C7DFD2689}" srcOrd="1" destOrd="0" parTransId="{B74C1B20-533D-4941-94B6-1CF7B6FB0999}" sibTransId="{CB812C09-731E-4418-99C4-D1412E60DE6B}"/>
    <dgm:cxn modelId="{5CC524FE-A974-446A-AFE9-0A5925DB0ED8}" type="presOf" srcId="{2A10BA9F-EE71-430D-BF14-1F9E192E7410}" destId="{4D607D32-A54E-4D77-9F3A-34A972191199}" srcOrd="0" destOrd="0" presId="urn:microsoft.com/office/officeart/2005/8/layout/hierarchy4"/>
    <dgm:cxn modelId="{9D34E8EF-EBCA-41A6-B3FF-8747650CDB10}" type="presParOf" srcId="{DBBA3FC5-82EF-4D04-A4CA-DFB806A1190F}" destId="{71103BFE-3A77-424F-B4DF-25A7ECACCA5F}" srcOrd="0" destOrd="0" presId="urn:microsoft.com/office/officeart/2005/8/layout/hierarchy4"/>
    <dgm:cxn modelId="{70B6DFB8-1EF5-4EBB-ABDB-45DD6FD94E81}" type="presParOf" srcId="{71103BFE-3A77-424F-B4DF-25A7ECACCA5F}" destId="{4D607D32-A54E-4D77-9F3A-34A972191199}" srcOrd="0" destOrd="0" presId="urn:microsoft.com/office/officeart/2005/8/layout/hierarchy4"/>
    <dgm:cxn modelId="{34222F44-6C6E-4718-927D-93D7FD130748}" type="presParOf" srcId="{71103BFE-3A77-424F-B4DF-25A7ECACCA5F}" destId="{91DEBD3C-4800-46CC-AB84-DBFF9217EACB}" srcOrd="1" destOrd="0" presId="urn:microsoft.com/office/officeart/2005/8/layout/hierarchy4"/>
    <dgm:cxn modelId="{33A6B507-52DF-4C55-8A06-766DD9E80E8B}" type="presParOf" srcId="{71103BFE-3A77-424F-B4DF-25A7ECACCA5F}" destId="{293476EE-6FD3-49C9-96FE-F16259CBDCA7}" srcOrd="2" destOrd="0" presId="urn:microsoft.com/office/officeart/2005/8/layout/hierarchy4"/>
    <dgm:cxn modelId="{85888006-F47B-48D1-93A6-F87AFDE4066D}" type="presParOf" srcId="{293476EE-6FD3-49C9-96FE-F16259CBDCA7}" destId="{86DF9FF0-8A18-4B49-A46E-2AC8688E1F87}" srcOrd="0" destOrd="0" presId="urn:microsoft.com/office/officeart/2005/8/layout/hierarchy4"/>
    <dgm:cxn modelId="{367F8933-0F54-4AD0-BC27-DCA87CBC50BC}" type="presParOf" srcId="{86DF9FF0-8A18-4B49-A46E-2AC8688E1F87}" destId="{3C4B4272-FECF-4E55-8890-A3A98F84E0C5}" srcOrd="0" destOrd="0" presId="urn:microsoft.com/office/officeart/2005/8/layout/hierarchy4"/>
    <dgm:cxn modelId="{5B8807E9-5652-40CA-ACDF-13215578C4A7}" type="presParOf" srcId="{86DF9FF0-8A18-4B49-A46E-2AC8688E1F87}" destId="{A8C1035F-C641-4D66-8C98-054A05E11630}" srcOrd="1" destOrd="0" presId="urn:microsoft.com/office/officeart/2005/8/layout/hierarchy4"/>
    <dgm:cxn modelId="{9475EF5F-AEB6-4102-BBE6-E0DDB49FB055}" type="presParOf" srcId="{86DF9FF0-8A18-4B49-A46E-2AC8688E1F87}" destId="{728AFC34-55CF-4100-9F6E-7AE510A4DED6}" srcOrd="2" destOrd="0" presId="urn:microsoft.com/office/officeart/2005/8/layout/hierarchy4"/>
    <dgm:cxn modelId="{CD0287E5-21E7-47C1-A6A4-F69395A4C19F}" type="presParOf" srcId="{728AFC34-55CF-4100-9F6E-7AE510A4DED6}" destId="{3EF19D40-B68C-4818-8418-1A85753810FC}" srcOrd="0" destOrd="0" presId="urn:microsoft.com/office/officeart/2005/8/layout/hierarchy4"/>
    <dgm:cxn modelId="{5EB51AF6-397C-4D38-AF3E-C3F7A24A4E49}" type="presParOf" srcId="{3EF19D40-B68C-4818-8418-1A85753810FC}" destId="{C8D79D35-6F73-445B-A19B-48278E75BE2C}" srcOrd="0" destOrd="0" presId="urn:microsoft.com/office/officeart/2005/8/layout/hierarchy4"/>
    <dgm:cxn modelId="{467617F4-55C3-40A2-A3EE-50E768B81B9D}" type="presParOf" srcId="{3EF19D40-B68C-4818-8418-1A85753810FC}" destId="{ED73365D-859A-4719-BB03-CAF3D417792B}" srcOrd="1" destOrd="0" presId="urn:microsoft.com/office/officeart/2005/8/layout/hierarchy4"/>
    <dgm:cxn modelId="{23F18167-2BCE-4A14-922A-5ACACCC4F461}" type="presParOf" srcId="{3EF19D40-B68C-4818-8418-1A85753810FC}" destId="{482A8366-B9B4-4C98-A018-D380BF4D0220}" srcOrd="2" destOrd="0" presId="urn:microsoft.com/office/officeart/2005/8/layout/hierarchy4"/>
    <dgm:cxn modelId="{B4029984-62EB-4B78-9ABD-79F585050631}" type="presParOf" srcId="{482A8366-B9B4-4C98-A018-D380BF4D0220}" destId="{05A27CE9-0A0E-4120-8595-2C75C1A69894}" srcOrd="0" destOrd="0" presId="urn:microsoft.com/office/officeart/2005/8/layout/hierarchy4"/>
    <dgm:cxn modelId="{0E3ABA1A-1CA4-4F04-B17D-1AC98A4E3432}" type="presParOf" srcId="{05A27CE9-0A0E-4120-8595-2C75C1A69894}" destId="{6A75F8FA-4CAA-4DEC-B9A7-3D78197A23CF}" srcOrd="0" destOrd="0" presId="urn:microsoft.com/office/officeart/2005/8/layout/hierarchy4"/>
    <dgm:cxn modelId="{52139D39-C9E6-4AB2-AFB0-E571C43D3B9D}" type="presParOf" srcId="{05A27CE9-0A0E-4120-8595-2C75C1A69894}" destId="{CA4B7802-686B-4668-9D6E-D170B43893F1}" srcOrd="1" destOrd="0" presId="urn:microsoft.com/office/officeart/2005/8/layout/hierarchy4"/>
    <dgm:cxn modelId="{B2A99D55-DA06-4AB2-9C2F-61623408A6A0}" type="presParOf" srcId="{482A8366-B9B4-4C98-A018-D380BF4D0220}" destId="{D4F32C92-BDD8-48B7-9D1C-5ADDA597E252}" srcOrd="1" destOrd="0" presId="urn:microsoft.com/office/officeart/2005/8/layout/hierarchy4"/>
    <dgm:cxn modelId="{12487E5B-068F-4815-8323-24D9825EECA5}" type="presParOf" srcId="{482A8366-B9B4-4C98-A018-D380BF4D0220}" destId="{D62117CB-D923-4E89-81E5-34BC57C6D1A5}" srcOrd="2" destOrd="0" presId="urn:microsoft.com/office/officeart/2005/8/layout/hierarchy4"/>
    <dgm:cxn modelId="{F0A886CC-1DE4-416E-853E-C5C7BEFDB305}" type="presParOf" srcId="{D62117CB-D923-4E89-81E5-34BC57C6D1A5}" destId="{64F3F5F5-B88D-45ED-B96C-0C1B369B3791}" srcOrd="0" destOrd="0" presId="urn:microsoft.com/office/officeart/2005/8/layout/hierarchy4"/>
    <dgm:cxn modelId="{393824E6-D3EE-412D-82CD-28DCB587485B}" type="presParOf" srcId="{D62117CB-D923-4E89-81E5-34BC57C6D1A5}" destId="{F15CF387-5D1D-4B20-8E4F-C1FC40B018F9}" srcOrd="1" destOrd="0" presId="urn:microsoft.com/office/officeart/2005/8/layout/hierarchy4"/>
    <dgm:cxn modelId="{5E9EFB3E-C4D8-4388-949A-BA372A6549C3}" type="presParOf" srcId="{728AFC34-55CF-4100-9F6E-7AE510A4DED6}" destId="{0DFE4D1A-3E2B-4F2F-B537-701EB38B6730}" srcOrd="1" destOrd="0" presId="urn:microsoft.com/office/officeart/2005/8/layout/hierarchy4"/>
    <dgm:cxn modelId="{3870C974-57F8-4239-A9E0-C1D5FA338B91}" type="presParOf" srcId="{728AFC34-55CF-4100-9F6E-7AE510A4DED6}" destId="{9BFF5F79-5F3F-4A7B-B364-4D2AA7A4CF38}" srcOrd="2" destOrd="0" presId="urn:microsoft.com/office/officeart/2005/8/layout/hierarchy4"/>
    <dgm:cxn modelId="{13FDADE6-805E-4741-8CBA-96D09A6DC0FB}" type="presParOf" srcId="{9BFF5F79-5F3F-4A7B-B364-4D2AA7A4CF38}" destId="{082E63BC-E8D9-4D45-9102-8A6B580CB20F}" srcOrd="0" destOrd="0" presId="urn:microsoft.com/office/officeart/2005/8/layout/hierarchy4"/>
    <dgm:cxn modelId="{23018C1F-7B06-46EB-B8D7-3CC95AF7C924}" type="presParOf" srcId="{9BFF5F79-5F3F-4A7B-B364-4D2AA7A4CF38}" destId="{EEAE7703-9F7E-4D9C-9411-534F7486202D}" srcOrd="1" destOrd="0" presId="urn:microsoft.com/office/officeart/2005/8/layout/hierarchy4"/>
    <dgm:cxn modelId="{290699A2-A98D-4C16-9C2B-9C19F53DC755}" type="presParOf" srcId="{9BFF5F79-5F3F-4A7B-B364-4D2AA7A4CF38}" destId="{FB1E6C48-C35B-4E47-AB62-46BD0353AC66}" srcOrd="2" destOrd="0" presId="urn:microsoft.com/office/officeart/2005/8/layout/hierarchy4"/>
    <dgm:cxn modelId="{3D492DAF-A517-4F39-A63B-F26D88BB42F0}" type="presParOf" srcId="{FB1E6C48-C35B-4E47-AB62-46BD0353AC66}" destId="{08ED38A9-4726-4D0A-9DA2-CF433D944ACA}" srcOrd="0" destOrd="0" presId="urn:microsoft.com/office/officeart/2005/8/layout/hierarchy4"/>
    <dgm:cxn modelId="{05CFA912-33A9-40E3-BDBC-3AEDA00E890D}" type="presParOf" srcId="{08ED38A9-4726-4D0A-9DA2-CF433D944ACA}" destId="{D3D280A1-1628-430A-9917-24BE32EF0870}" srcOrd="0" destOrd="0" presId="urn:microsoft.com/office/officeart/2005/8/layout/hierarchy4"/>
    <dgm:cxn modelId="{89D50829-A9F7-4872-8C7E-786EAA47FE5C}" type="presParOf" srcId="{08ED38A9-4726-4D0A-9DA2-CF433D944ACA}" destId="{13A80F81-6FD4-432C-9217-74FEF0564591}" srcOrd="1" destOrd="0" presId="urn:microsoft.com/office/officeart/2005/8/layout/hierarchy4"/>
    <dgm:cxn modelId="{E5D14915-1B49-4A10-9866-9AF1F7503FE4}" type="presParOf" srcId="{FB1E6C48-C35B-4E47-AB62-46BD0353AC66}" destId="{EC5126F2-F439-4971-8A6B-BD6354BCAAFC}" srcOrd="1" destOrd="0" presId="urn:microsoft.com/office/officeart/2005/8/layout/hierarchy4"/>
    <dgm:cxn modelId="{A615A9A3-D202-4C52-83A7-4D90ED42AC75}" type="presParOf" srcId="{FB1E6C48-C35B-4E47-AB62-46BD0353AC66}" destId="{9E5AACB3-BBEF-4A67-8219-2BFEC8BA8A9B}" srcOrd="2" destOrd="0" presId="urn:microsoft.com/office/officeart/2005/8/layout/hierarchy4"/>
    <dgm:cxn modelId="{A5B294A7-29B8-42FE-8913-B2DB218075E9}" type="presParOf" srcId="{9E5AACB3-BBEF-4A67-8219-2BFEC8BA8A9B}" destId="{603274D2-AC8B-4F54-9F6F-8D817096B431}" srcOrd="0" destOrd="0" presId="urn:microsoft.com/office/officeart/2005/8/layout/hierarchy4"/>
    <dgm:cxn modelId="{D69170E9-C9FB-4776-B30F-7CF835481BD1}" type="presParOf" srcId="{9E5AACB3-BBEF-4A67-8219-2BFEC8BA8A9B}" destId="{C34FEF73-18E8-4332-A047-2FC14B03C667}" srcOrd="1" destOrd="0" presId="urn:microsoft.com/office/officeart/2005/8/layout/hierarchy4"/>
    <dgm:cxn modelId="{E5150C51-DA84-4604-8FCB-46E95E5CE7A5}" type="presParOf" srcId="{FB1E6C48-C35B-4E47-AB62-46BD0353AC66}" destId="{7D4F9C96-46AF-43FA-AB34-1CDBCE31BB46}" srcOrd="3" destOrd="0" presId="urn:microsoft.com/office/officeart/2005/8/layout/hierarchy4"/>
    <dgm:cxn modelId="{7CBC2CB9-4AE4-4C33-94A6-4D5055E25FD0}" type="presParOf" srcId="{FB1E6C48-C35B-4E47-AB62-46BD0353AC66}" destId="{3B0D95D5-DC85-49FA-B93F-D4C40A4705D5}" srcOrd="4" destOrd="0" presId="urn:microsoft.com/office/officeart/2005/8/layout/hierarchy4"/>
    <dgm:cxn modelId="{3CDC82A5-8C7B-4011-AD3D-28B53FDB2592}" type="presParOf" srcId="{3B0D95D5-DC85-49FA-B93F-D4C40A4705D5}" destId="{A6BA3B7D-DD74-41FE-A20A-CD60285DD138}" srcOrd="0" destOrd="0" presId="urn:microsoft.com/office/officeart/2005/8/layout/hierarchy4"/>
    <dgm:cxn modelId="{9A15F3A3-40FB-48BA-90C4-D920F08FE03B}" type="presParOf" srcId="{3B0D95D5-DC85-49FA-B93F-D4C40A4705D5}" destId="{92A1C03E-80C9-487D-B303-675DBED7B9F2}" srcOrd="1" destOrd="0" presId="urn:microsoft.com/office/officeart/2005/8/layout/hierarchy4"/>
    <dgm:cxn modelId="{3081EA98-CFC0-4380-B7F7-59836478636D}" type="presParOf" srcId="{FB1E6C48-C35B-4E47-AB62-46BD0353AC66}" destId="{7E0B870F-F185-4FDF-8833-DCBA96A58E59}" srcOrd="5" destOrd="0" presId="urn:microsoft.com/office/officeart/2005/8/layout/hierarchy4"/>
    <dgm:cxn modelId="{7E92A90F-EB1F-4278-AC38-89C60A202F5A}" type="presParOf" srcId="{FB1E6C48-C35B-4E47-AB62-46BD0353AC66}" destId="{067307B7-E9B7-4481-9749-AD48666E7CDB}" srcOrd="6" destOrd="0" presId="urn:microsoft.com/office/officeart/2005/8/layout/hierarchy4"/>
    <dgm:cxn modelId="{F4F0AD3C-D11B-44ED-B8AE-965F3128FD7F}" type="presParOf" srcId="{067307B7-E9B7-4481-9749-AD48666E7CDB}" destId="{D42C9592-4F5D-4478-A860-2756A279879F}" srcOrd="0" destOrd="0" presId="urn:microsoft.com/office/officeart/2005/8/layout/hierarchy4"/>
    <dgm:cxn modelId="{41D5C110-582E-4264-AE61-592384E9DA4A}" type="presParOf" srcId="{067307B7-E9B7-4481-9749-AD48666E7CDB}" destId="{77073059-80C6-476A-A1DA-608160FD42F1}" srcOrd="1" destOrd="0" presId="urn:microsoft.com/office/officeart/2005/8/layout/hierarchy4"/>
    <dgm:cxn modelId="{36E06F90-6FC4-47E4-ADB5-742E4879F5AC}" type="presParOf" srcId="{FB1E6C48-C35B-4E47-AB62-46BD0353AC66}" destId="{53A4E593-3C19-4967-8356-2D267213EA12}" srcOrd="7" destOrd="0" presId="urn:microsoft.com/office/officeart/2005/8/layout/hierarchy4"/>
    <dgm:cxn modelId="{C70A562F-143E-4C2F-A7A4-49350AAF651D}" type="presParOf" srcId="{FB1E6C48-C35B-4E47-AB62-46BD0353AC66}" destId="{810D2A0D-17E7-49EF-B035-F35DE1EB62AC}" srcOrd="8" destOrd="0" presId="urn:microsoft.com/office/officeart/2005/8/layout/hierarchy4"/>
    <dgm:cxn modelId="{2B20DA55-5405-4841-8CB0-24E6AABB1C0F}" type="presParOf" srcId="{810D2A0D-17E7-49EF-B035-F35DE1EB62AC}" destId="{4A02AD50-037A-49B1-AE47-26B725A60193}" srcOrd="0" destOrd="0" presId="urn:microsoft.com/office/officeart/2005/8/layout/hierarchy4"/>
    <dgm:cxn modelId="{7FDD3A74-AE06-443C-B209-91B2FDD1A020}" type="presParOf" srcId="{810D2A0D-17E7-49EF-B035-F35DE1EB62AC}" destId="{7F7C0CF5-FD4B-4319-B06F-89F10CCA6D8F}" srcOrd="1" destOrd="0" presId="urn:microsoft.com/office/officeart/2005/8/layout/hierarchy4"/>
    <dgm:cxn modelId="{68BACC36-F80D-4798-A165-7348C0C897BE}" type="presParOf" srcId="{728AFC34-55CF-4100-9F6E-7AE510A4DED6}" destId="{F0911DC5-5054-42E6-BD91-C403E1D896CC}" srcOrd="3" destOrd="0" presId="urn:microsoft.com/office/officeart/2005/8/layout/hierarchy4"/>
    <dgm:cxn modelId="{46B16C99-CE88-4DF9-97EB-0117FD2B7442}" type="presParOf" srcId="{728AFC34-55CF-4100-9F6E-7AE510A4DED6}" destId="{4059C60E-5CA4-4240-B745-FDA93BB3358A}" srcOrd="4" destOrd="0" presId="urn:microsoft.com/office/officeart/2005/8/layout/hierarchy4"/>
    <dgm:cxn modelId="{126005EE-1E72-4738-99B0-86388DEE52F5}" type="presParOf" srcId="{4059C60E-5CA4-4240-B745-FDA93BB3358A}" destId="{29E866BA-3A71-4E4F-8AF3-7730C021DD58}" srcOrd="0" destOrd="0" presId="urn:microsoft.com/office/officeart/2005/8/layout/hierarchy4"/>
    <dgm:cxn modelId="{35640D67-8FC0-41F4-8F29-45CCC50197B6}" type="presParOf" srcId="{4059C60E-5CA4-4240-B745-FDA93BB3358A}" destId="{EB00F340-8EF0-4BC7-8A1B-8A44751CD1CA}" srcOrd="1" destOrd="0" presId="urn:microsoft.com/office/officeart/2005/8/layout/hierarchy4"/>
    <dgm:cxn modelId="{399AAEE3-58F4-439F-99A2-70FB8CDE8370}" type="presParOf" srcId="{293476EE-6FD3-49C9-96FE-F16259CBDCA7}" destId="{EE54264A-DAFF-45DC-B146-859C3C85A3C0}" srcOrd="1" destOrd="0" presId="urn:microsoft.com/office/officeart/2005/8/layout/hierarchy4"/>
    <dgm:cxn modelId="{0C3F6BC4-02F3-43EA-B759-65550CF86FAF}" type="presParOf" srcId="{293476EE-6FD3-49C9-96FE-F16259CBDCA7}" destId="{20185146-9D2D-45EB-93A4-97C3F1B3A5B7}" srcOrd="2" destOrd="0" presId="urn:microsoft.com/office/officeart/2005/8/layout/hierarchy4"/>
    <dgm:cxn modelId="{3B298E9C-6EE6-44F3-83E8-BAF888EE16B9}" type="presParOf" srcId="{20185146-9D2D-45EB-93A4-97C3F1B3A5B7}" destId="{C7C0D50C-89FD-43D7-8C7A-A9B2972CD3C1}" srcOrd="0" destOrd="0" presId="urn:microsoft.com/office/officeart/2005/8/layout/hierarchy4"/>
    <dgm:cxn modelId="{C89F1AB0-7BC2-4558-B987-9266F0776D19}" type="presParOf" srcId="{20185146-9D2D-45EB-93A4-97C3F1B3A5B7}" destId="{4B3D56CC-C5EE-47B8-8B6D-00E33F6957EC}" srcOrd="1" destOrd="0" presId="urn:microsoft.com/office/officeart/2005/8/layout/hierarchy4"/>
    <dgm:cxn modelId="{67CE7836-A9B5-4B21-9FB0-89C2BF97DFD1}" type="presParOf" srcId="{20185146-9D2D-45EB-93A4-97C3F1B3A5B7}" destId="{DC7CAA9F-D0CB-4E13-BCED-9FAADB0963D8}" srcOrd="2" destOrd="0" presId="urn:microsoft.com/office/officeart/2005/8/layout/hierarchy4"/>
    <dgm:cxn modelId="{D65C05FD-7B82-4F07-B705-2BC25E43964E}" type="presParOf" srcId="{DC7CAA9F-D0CB-4E13-BCED-9FAADB0963D8}" destId="{58D07319-8E18-4E3F-B777-12B4376574C2}" srcOrd="0" destOrd="0" presId="urn:microsoft.com/office/officeart/2005/8/layout/hierarchy4"/>
    <dgm:cxn modelId="{36C925AA-150F-496D-AF3F-9D74BCAD3E6B}" type="presParOf" srcId="{58D07319-8E18-4E3F-B777-12B4376574C2}" destId="{D7FB1DBF-1497-44CF-A33F-3DB3C44323B7}" srcOrd="0" destOrd="0" presId="urn:microsoft.com/office/officeart/2005/8/layout/hierarchy4"/>
    <dgm:cxn modelId="{20639A23-2610-47DE-9150-876C9DF2FDC0}" type="presParOf" srcId="{58D07319-8E18-4E3F-B777-12B4376574C2}" destId="{E4B4D7E2-BFC8-41B9-83C8-05E586FAC32A}" srcOrd="1" destOrd="0" presId="urn:microsoft.com/office/officeart/2005/8/layout/hierarchy4"/>
    <dgm:cxn modelId="{C56DEFC7-CA75-4A9A-A37F-268FEFFB6716}" type="presParOf" srcId="{DC7CAA9F-D0CB-4E13-BCED-9FAADB0963D8}" destId="{8F99F437-620C-4969-9F65-41F9F5CEC56A}" srcOrd="1" destOrd="0" presId="urn:microsoft.com/office/officeart/2005/8/layout/hierarchy4"/>
    <dgm:cxn modelId="{B62BF71A-F535-4474-AD54-A45FB237D6A1}" type="presParOf" srcId="{DC7CAA9F-D0CB-4E13-BCED-9FAADB0963D8}" destId="{0BFF7C56-C8A1-47AB-9B33-1981855C6964}" srcOrd="2" destOrd="0" presId="urn:microsoft.com/office/officeart/2005/8/layout/hierarchy4"/>
    <dgm:cxn modelId="{E5AD6379-E201-42DF-9E97-685E4AF12F0F}" type="presParOf" srcId="{0BFF7C56-C8A1-47AB-9B33-1981855C6964}" destId="{AA87CBA4-1532-44D7-9884-101DCBC1F791}" srcOrd="0" destOrd="0" presId="urn:microsoft.com/office/officeart/2005/8/layout/hierarchy4"/>
    <dgm:cxn modelId="{B7FF0CDA-EB96-4EE4-B520-3EFD10E77315}" type="presParOf" srcId="{0BFF7C56-C8A1-47AB-9B33-1981855C6964}" destId="{CBF06C8F-21AB-4756-A20A-1993B2BF3361}" srcOrd="1" destOrd="0" presId="urn:microsoft.com/office/officeart/2005/8/layout/hierarchy4"/>
    <dgm:cxn modelId="{9B913586-A085-440A-AB6A-6DE3E7B0609A}" type="presParOf" srcId="{0BFF7C56-C8A1-47AB-9B33-1981855C6964}" destId="{EC3D9A39-4F04-46A5-852D-77D3E7D58641}" srcOrd="2" destOrd="0" presId="urn:microsoft.com/office/officeart/2005/8/layout/hierarchy4"/>
    <dgm:cxn modelId="{1A2F739A-37A3-4540-B185-B6F2A969446B}" type="presParOf" srcId="{EC3D9A39-4F04-46A5-852D-77D3E7D58641}" destId="{1411D068-951B-45C2-9169-58D828ABB037}" srcOrd="0" destOrd="0" presId="urn:microsoft.com/office/officeart/2005/8/layout/hierarchy4"/>
    <dgm:cxn modelId="{A7DBF79D-9843-4962-987A-C80F4A6CD708}" type="presParOf" srcId="{1411D068-951B-45C2-9169-58D828ABB037}" destId="{7AACF517-02A6-4372-BFF3-DAD47E606F30}" srcOrd="0" destOrd="0" presId="urn:microsoft.com/office/officeart/2005/8/layout/hierarchy4"/>
    <dgm:cxn modelId="{D8D9A9AF-31AF-4984-8B4D-5BCD188CF85E}" type="presParOf" srcId="{1411D068-951B-45C2-9169-58D828ABB037}" destId="{598539FA-F990-4256-81B6-55DBBA97AB50}" srcOrd="1" destOrd="0" presId="urn:microsoft.com/office/officeart/2005/8/layout/hierarchy4"/>
    <dgm:cxn modelId="{2FB78B02-8FBA-4E70-9C56-FEE5E9C43EA0}" type="presParOf" srcId="{DC7CAA9F-D0CB-4E13-BCED-9FAADB0963D8}" destId="{ED7D854A-CADA-4EC8-85B5-72E337E19C77}" srcOrd="3" destOrd="0" presId="urn:microsoft.com/office/officeart/2005/8/layout/hierarchy4"/>
    <dgm:cxn modelId="{8D7DF326-0823-43FE-BE1D-5C1E0F1F0C16}" type="presParOf" srcId="{DC7CAA9F-D0CB-4E13-BCED-9FAADB0963D8}" destId="{294E2863-589B-4130-B0FB-B9CAE8601BE1}" srcOrd="4" destOrd="0" presId="urn:microsoft.com/office/officeart/2005/8/layout/hierarchy4"/>
    <dgm:cxn modelId="{FF220E5D-EAD8-4384-BF91-27AEDE717504}" type="presParOf" srcId="{294E2863-589B-4130-B0FB-B9CAE8601BE1}" destId="{3E1FB51A-F679-401E-BE48-968FE358FBA5}" srcOrd="0" destOrd="0" presId="urn:microsoft.com/office/officeart/2005/8/layout/hierarchy4"/>
    <dgm:cxn modelId="{85A90776-E72E-473A-9D2D-22F975EC5F72}" type="presParOf" srcId="{294E2863-589B-4130-B0FB-B9CAE8601BE1}" destId="{4FEE8B7F-DE12-4A09-9CBD-680F5236ED69}" srcOrd="1" destOrd="0" presId="urn:microsoft.com/office/officeart/2005/8/layout/hierarchy4"/>
    <dgm:cxn modelId="{ED695125-A2A9-4186-8670-B09D05F99087}" type="presParOf" srcId="{294E2863-589B-4130-B0FB-B9CAE8601BE1}" destId="{E85A28BA-605D-46AA-A313-2DFE9405F564}" srcOrd="2" destOrd="0" presId="urn:microsoft.com/office/officeart/2005/8/layout/hierarchy4"/>
    <dgm:cxn modelId="{40974A83-8CC4-4263-AC24-F9E799FE6060}" type="presParOf" srcId="{E85A28BA-605D-46AA-A313-2DFE9405F564}" destId="{A268E4D9-4CC3-4D69-9DD2-3B5F34C11A56}" srcOrd="0" destOrd="0" presId="urn:microsoft.com/office/officeart/2005/8/layout/hierarchy4"/>
    <dgm:cxn modelId="{1528BDF7-D53D-45AE-A4A6-CAD1B67978A3}" type="presParOf" srcId="{A268E4D9-4CC3-4D69-9DD2-3B5F34C11A56}" destId="{A23BAC0E-7E5C-4D53-955F-C61D7C258B3D}" srcOrd="0" destOrd="0" presId="urn:microsoft.com/office/officeart/2005/8/layout/hierarchy4"/>
    <dgm:cxn modelId="{0B617A42-CD64-438D-8E29-16BBCCBB014A}" type="presParOf" srcId="{A268E4D9-4CC3-4D69-9DD2-3B5F34C11A56}" destId="{E1982A0C-A8E2-4453-8261-20666F33B56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D8E95F9-22CF-497C-8861-E0C8C8BB30EA}" type="doc">
      <dgm:prSet loTypeId="urn:microsoft.com/office/officeart/2005/8/layout/default#1" loCatId="list" qsTypeId="urn:microsoft.com/office/officeart/2005/8/quickstyle/simple5" qsCatId="simple" csTypeId="urn:microsoft.com/office/officeart/2005/8/colors/accent3_2" csCatId="accent3" phldr="1"/>
      <dgm:spPr/>
      <dgm:t>
        <a:bodyPr/>
        <a:lstStyle/>
        <a:p>
          <a:endParaRPr lang="en-US"/>
        </a:p>
      </dgm:t>
    </dgm:pt>
    <dgm:pt modelId="{97D70BB4-75B5-4B72-A4AE-27203DC7B312}">
      <dgm:prSet phldrT="[Text]"/>
      <dgm:spPr/>
      <dgm:t>
        <a:bodyPr/>
        <a:lstStyle/>
        <a:p>
          <a:r>
            <a:rPr lang="en-US" dirty="0"/>
            <a:t>Executive Director</a:t>
          </a:r>
        </a:p>
      </dgm:t>
    </dgm:pt>
    <dgm:pt modelId="{F4C70DAA-BA6F-4D22-8587-D497D8B3D372}" type="parTrans" cxnId="{FDE5FCF9-912F-44FA-8DD7-D2261D73653E}">
      <dgm:prSet/>
      <dgm:spPr/>
      <dgm:t>
        <a:bodyPr/>
        <a:lstStyle/>
        <a:p>
          <a:endParaRPr lang="en-US"/>
        </a:p>
      </dgm:t>
    </dgm:pt>
    <dgm:pt modelId="{A2FE73D0-E5C4-4C5E-B190-6A192D73C659}" type="sibTrans" cxnId="{FDE5FCF9-912F-44FA-8DD7-D2261D73653E}">
      <dgm:prSet/>
      <dgm:spPr/>
      <dgm:t>
        <a:bodyPr/>
        <a:lstStyle/>
        <a:p>
          <a:endParaRPr lang="en-US"/>
        </a:p>
      </dgm:t>
    </dgm:pt>
    <dgm:pt modelId="{DE75C33E-496A-450F-ACC3-E51F91DFCD40}">
      <dgm:prSet phldrT="[Text]"/>
      <dgm:spPr/>
      <dgm:t>
        <a:bodyPr/>
        <a:lstStyle/>
        <a:p>
          <a:r>
            <a:rPr lang="en-US" dirty="0"/>
            <a:t>Managing Director</a:t>
          </a:r>
        </a:p>
      </dgm:t>
    </dgm:pt>
    <dgm:pt modelId="{6F5AD30F-B335-4171-BB4D-6674B8F894BB}" type="parTrans" cxnId="{63229188-3F90-4476-B1CE-F3C08564D796}">
      <dgm:prSet/>
      <dgm:spPr/>
      <dgm:t>
        <a:bodyPr/>
        <a:lstStyle/>
        <a:p>
          <a:endParaRPr lang="en-US"/>
        </a:p>
      </dgm:t>
    </dgm:pt>
    <dgm:pt modelId="{448EC0F5-4583-41D9-8C05-0111D1FDE816}" type="sibTrans" cxnId="{63229188-3F90-4476-B1CE-F3C08564D796}">
      <dgm:prSet/>
      <dgm:spPr/>
      <dgm:t>
        <a:bodyPr/>
        <a:lstStyle/>
        <a:p>
          <a:endParaRPr lang="en-US"/>
        </a:p>
      </dgm:t>
    </dgm:pt>
    <dgm:pt modelId="{74ED5300-370A-42F8-9E4D-95397FF1EE45}">
      <dgm:prSet phldrT="[Text]"/>
      <dgm:spPr/>
      <dgm:t>
        <a:bodyPr/>
        <a:lstStyle/>
        <a:p>
          <a:r>
            <a:rPr lang="en-US" dirty="0"/>
            <a:t>Non-executive Director</a:t>
          </a:r>
        </a:p>
      </dgm:t>
    </dgm:pt>
    <dgm:pt modelId="{37E5A250-4410-4990-8F97-44241F9DFFE5}" type="parTrans" cxnId="{C94CF2F3-70EE-4A84-A76D-EF06467FD0ED}">
      <dgm:prSet/>
      <dgm:spPr/>
      <dgm:t>
        <a:bodyPr/>
        <a:lstStyle/>
        <a:p>
          <a:endParaRPr lang="en-US"/>
        </a:p>
      </dgm:t>
    </dgm:pt>
    <dgm:pt modelId="{BC7257FB-AD57-4042-AEB6-510A610142AC}" type="sibTrans" cxnId="{C94CF2F3-70EE-4A84-A76D-EF06467FD0ED}">
      <dgm:prSet/>
      <dgm:spPr/>
      <dgm:t>
        <a:bodyPr/>
        <a:lstStyle/>
        <a:p>
          <a:endParaRPr lang="en-US"/>
        </a:p>
      </dgm:t>
    </dgm:pt>
    <dgm:pt modelId="{61371336-B7C0-4D58-BE5A-E41D90E41AE2}">
      <dgm:prSet phldrT="[Text]"/>
      <dgm:spPr/>
      <dgm:t>
        <a:bodyPr/>
        <a:lstStyle/>
        <a:p>
          <a:r>
            <a:rPr lang="en-US" dirty="0"/>
            <a:t>Independent Director</a:t>
          </a:r>
        </a:p>
      </dgm:t>
    </dgm:pt>
    <dgm:pt modelId="{D8CD8617-CBC3-4DBB-9C30-76E571F4EFE1}" type="parTrans" cxnId="{80A76B90-14B8-4F07-A4C8-52521F61542C}">
      <dgm:prSet/>
      <dgm:spPr/>
      <dgm:t>
        <a:bodyPr/>
        <a:lstStyle/>
        <a:p>
          <a:endParaRPr lang="en-US"/>
        </a:p>
      </dgm:t>
    </dgm:pt>
    <dgm:pt modelId="{620550A2-7FDD-40D3-806D-6E73CAC89A19}" type="sibTrans" cxnId="{80A76B90-14B8-4F07-A4C8-52521F61542C}">
      <dgm:prSet/>
      <dgm:spPr/>
      <dgm:t>
        <a:bodyPr/>
        <a:lstStyle/>
        <a:p>
          <a:endParaRPr lang="en-US"/>
        </a:p>
      </dgm:t>
    </dgm:pt>
    <dgm:pt modelId="{62864C3B-638A-4E7E-8858-DE87D5D95886}">
      <dgm:prSet phldrT="[Text]"/>
      <dgm:spPr/>
      <dgm:t>
        <a:bodyPr/>
        <a:lstStyle/>
        <a:p>
          <a:r>
            <a:rPr lang="en-US" dirty="0"/>
            <a:t>Nominee Director</a:t>
          </a:r>
        </a:p>
      </dgm:t>
    </dgm:pt>
    <dgm:pt modelId="{B2D3D7F7-3C1B-4267-A65D-4CA16DE951D2}" type="parTrans" cxnId="{F377C20C-34D5-490F-B1D2-CDBBD4B43698}">
      <dgm:prSet/>
      <dgm:spPr/>
      <dgm:t>
        <a:bodyPr/>
        <a:lstStyle/>
        <a:p>
          <a:endParaRPr lang="en-US"/>
        </a:p>
      </dgm:t>
    </dgm:pt>
    <dgm:pt modelId="{47443C90-B74D-4E65-9F59-0DF6AFB0DEB4}" type="sibTrans" cxnId="{F377C20C-34D5-490F-B1D2-CDBBD4B43698}">
      <dgm:prSet/>
      <dgm:spPr/>
      <dgm:t>
        <a:bodyPr/>
        <a:lstStyle/>
        <a:p>
          <a:endParaRPr lang="en-US"/>
        </a:p>
      </dgm:t>
    </dgm:pt>
    <dgm:pt modelId="{071DAA9D-5192-4E43-BBA6-B95A5F68E864}" type="pres">
      <dgm:prSet presAssocID="{5D8E95F9-22CF-497C-8861-E0C8C8BB30EA}" presName="diagram" presStyleCnt="0">
        <dgm:presLayoutVars>
          <dgm:dir/>
          <dgm:resizeHandles val="exact"/>
        </dgm:presLayoutVars>
      </dgm:prSet>
      <dgm:spPr/>
    </dgm:pt>
    <dgm:pt modelId="{D5109B9F-CC90-4646-BB81-0A22A2F5E0CB}" type="pres">
      <dgm:prSet presAssocID="{97D70BB4-75B5-4B72-A4AE-27203DC7B312}" presName="node" presStyleLbl="node1" presStyleIdx="0" presStyleCnt="5">
        <dgm:presLayoutVars>
          <dgm:bulletEnabled val="1"/>
        </dgm:presLayoutVars>
      </dgm:prSet>
      <dgm:spPr/>
    </dgm:pt>
    <dgm:pt modelId="{C1E102F9-E49C-4DAF-BDFB-09E4A8E7D3CB}" type="pres">
      <dgm:prSet presAssocID="{A2FE73D0-E5C4-4C5E-B190-6A192D73C659}" presName="sibTrans" presStyleCnt="0"/>
      <dgm:spPr/>
    </dgm:pt>
    <dgm:pt modelId="{EE33115F-81D0-4538-A7DC-D39139A7CF1E}" type="pres">
      <dgm:prSet presAssocID="{DE75C33E-496A-450F-ACC3-E51F91DFCD40}" presName="node" presStyleLbl="node1" presStyleIdx="1" presStyleCnt="5">
        <dgm:presLayoutVars>
          <dgm:bulletEnabled val="1"/>
        </dgm:presLayoutVars>
      </dgm:prSet>
      <dgm:spPr/>
    </dgm:pt>
    <dgm:pt modelId="{2BAEA83E-F9B9-4BF4-9CE3-72E0FCAED5EF}" type="pres">
      <dgm:prSet presAssocID="{448EC0F5-4583-41D9-8C05-0111D1FDE816}" presName="sibTrans" presStyleCnt="0"/>
      <dgm:spPr/>
    </dgm:pt>
    <dgm:pt modelId="{0E72E0F1-3ACE-4ED6-9DC6-F33951154161}" type="pres">
      <dgm:prSet presAssocID="{74ED5300-370A-42F8-9E4D-95397FF1EE45}" presName="node" presStyleLbl="node1" presStyleIdx="2" presStyleCnt="5">
        <dgm:presLayoutVars>
          <dgm:bulletEnabled val="1"/>
        </dgm:presLayoutVars>
      </dgm:prSet>
      <dgm:spPr/>
    </dgm:pt>
    <dgm:pt modelId="{E132B3C9-AA6A-4DC7-AA80-1A11051D3472}" type="pres">
      <dgm:prSet presAssocID="{BC7257FB-AD57-4042-AEB6-510A610142AC}" presName="sibTrans" presStyleCnt="0"/>
      <dgm:spPr/>
    </dgm:pt>
    <dgm:pt modelId="{981E4488-DF0B-4F5C-8980-FD7811B0644D}" type="pres">
      <dgm:prSet presAssocID="{61371336-B7C0-4D58-BE5A-E41D90E41AE2}" presName="node" presStyleLbl="node1" presStyleIdx="3" presStyleCnt="5">
        <dgm:presLayoutVars>
          <dgm:bulletEnabled val="1"/>
        </dgm:presLayoutVars>
      </dgm:prSet>
      <dgm:spPr/>
    </dgm:pt>
    <dgm:pt modelId="{2E8FDBFF-903D-4A5A-9939-840A7F5975B0}" type="pres">
      <dgm:prSet presAssocID="{620550A2-7FDD-40D3-806D-6E73CAC89A19}" presName="sibTrans" presStyleCnt="0"/>
      <dgm:spPr/>
    </dgm:pt>
    <dgm:pt modelId="{65042733-F13E-4370-9F92-C7EBE9D8F88B}" type="pres">
      <dgm:prSet presAssocID="{62864C3B-638A-4E7E-8858-DE87D5D95886}" presName="node" presStyleLbl="node1" presStyleIdx="4" presStyleCnt="5">
        <dgm:presLayoutVars>
          <dgm:bulletEnabled val="1"/>
        </dgm:presLayoutVars>
      </dgm:prSet>
      <dgm:spPr/>
    </dgm:pt>
  </dgm:ptLst>
  <dgm:cxnLst>
    <dgm:cxn modelId="{F377C20C-34D5-490F-B1D2-CDBBD4B43698}" srcId="{5D8E95F9-22CF-497C-8861-E0C8C8BB30EA}" destId="{62864C3B-638A-4E7E-8858-DE87D5D95886}" srcOrd="4" destOrd="0" parTransId="{B2D3D7F7-3C1B-4267-A65D-4CA16DE951D2}" sibTransId="{47443C90-B74D-4E65-9F59-0DF6AFB0DEB4}"/>
    <dgm:cxn modelId="{63229188-3F90-4476-B1CE-F3C08564D796}" srcId="{5D8E95F9-22CF-497C-8861-E0C8C8BB30EA}" destId="{DE75C33E-496A-450F-ACC3-E51F91DFCD40}" srcOrd="1" destOrd="0" parTransId="{6F5AD30F-B335-4171-BB4D-6674B8F894BB}" sibTransId="{448EC0F5-4583-41D9-8C05-0111D1FDE816}"/>
    <dgm:cxn modelId="{80A76B90-14B8-4F07-A4C8-52521F61542C}" srcId="{5D8E95F9-22CF-497C-8861-E0C8C8BB30EA}" destId="{61371336-B7C0-4D58-BE5A-E41D90E41AE2}" srcOrd="3" destOrd="0" parTransId="{D8CD8617-CBC3-4DBB-9C30-76E571F4EFE1}" sibTransId="{620550A2-7FDD-40D3-806D-6E73CAC89A19}"/>
    <dgm:cxn modelId="{4A33629D-920E-464B-A6D7-18418756C4E7}" type="presOf" srcId="{61371336-B7C0-4D58-BE5A-E41D90E41AE2}" destId="{981E4488-DF0B-4F5C-8980-FD7811B0644D}" srcOrd="0" destOrd="0" presId="urn:microsoft.com/office/officeart/2005/8/layout/default#1"/>
    <dgm:cxn modelId="{E91E97A6-A47D-4F2E-88E9-B07F84847F1F}" type="presOf" srcId="{5D8E95F9-22CF-497C-8861-E0C8C8BB30EA}" destId="{071DAA9D-5192-4E43-BBA6-B95A5F68E864}" srcOrd="0" destOrd="0" presId="urn:microsoft.com/office/officeart/2005/8/layout/default#1"/>
    <dgm:cxn modelId="{881624BC-5BBE-427D-9D0E-95294B01F73A}" type="presOf" srcId="{97D70BB4-75B5-4B72-A4AE-27203DC7B312}" destId="{D5109B9F-CC90-4646-BB81-0A22A2F5E0CB}" srcOrd="0" destOrd="0" presId="urn:microsoft.com/office/officeart/2005/8/layout/default#1"/>
    <dgm:cxn modelId="{03D5A6DC-1FE8-45BC-9FC9-63F98179C7C1}" type="presOf" srcId="{DE75C33E-496A-450F-ACC3-E51F91DFCD40}" destId="{EE33115F-81D0-4538-A7DC-D39139A7CF1E}" srcOrd="0" destOrd="0" presId="urn:microsoft.com/office/officeart/2005/8/layout/default#1"/>
    <dgm:cxn modelId="{606D58E2-F798-4729-9427-B861281D3F4E}" type="presOf" srcId="{62864C3B-638A-4E7E-8858-DE87D5D95886}" destId="{65042733-F13E-4370-9F92-C7EBE9D8F88B}" srcOrd="0" destOrd="0" presId="urn:microsoft.com/office/officeart/2005/8/layout/default#1"/>
    <dgm:cxn modelId="{374C81F2-9AF2-49A9-BD71-557552A933F6}" type="presOf" srcId="{74ED5300-370A-42F8-9E4D-95397FF1EE45}" destId="{0E72E0F1-3ACE-4ED6-9DC6-F33951154161}" srcOrd="0" destOrd="0" presId="urn:microsoft.com/office/officeart/2005/8/layout/default#1"/>
    <dgm:cxn modelId="{C94CF2F3-70EE-4A84-A76D-EF06467FD0ED}" srcId="{5D8E95F9-22CF-497C-8861-E0C8C8BB30EA}" destId="{74ED5300-370A-42F8-9E4D-95397FF1EE45}" srcOrd="2" destOrd="0" parTransId="{37E5A250-4410-4990-8F97-44241F9DFFE5}" sibTransId="{BC7257FB-AD57-4042-AEB6-510A610142AC}"/>
    <dgm:cxn modelId="{FDE5FCF9-912F-44FA-8DD7-D2261D73653E}" srcId="{5D8E95F9-22CF-497C-8861-E0C8C8BB30EA}" destId="{97D70BB4-75B5-4B72-A4AE-27203DC7B312}" srcOrd="0" destOrd="0" parTransId="{F4C70DAA-BA6F-4D22-8587-D497D8B3D372}" sibTransId="{A2FE73D0-E5C4-4C5E-B190-6A192D73C659}"/>
    <dgm:cxn modelId="{82F8E912-6B92-4C6E-9808-B13A3EB009C9}" type="presParOf" srcId="{071DAA9D-5192-4E43-BBA6-B95A5F68E864}" destId="{D5109B9F-CC90-4646-BB81-0A22A2F5E0CB}" srcOrd="0" destOrd="0" presId="urn:microsoft.com/office/officeart/2005/8/layout/default#1"/>
    <dgm:cxn modelId="{614ECF21-4E5D-4701-86DD-0FA1CE84C99D}" type="presParOf" srcId="{071DAA9D-5192-4E43-BBA6-B95A5F68E864}" destId="{C1E102F9-E49C-4DAF-BDFB-09E4A8E7D3CB}" srcOrd="1" destOrd="0" presId="urn:microsoft.com/office/officeart/2005/8/layout/default#1"/>
    <dgm:cxn modelId="{73E1A00A-7203-4336-8C65-7CE580DAC2A0}" type="presParOf" srcId="{071DAA9D-5192-4E43-BBA6-B95A5F68E864}" destId="{EE33115F-81D0-4538-A7DC-D39139A7CF1E}" srcOrd="2" destOrd="0" presId="urn:microsoft.com/office/officeart/2005/8/layout/default#1"/>
    <dgm:cxn modelId="{2530BFB4-FF1F-4B6C-BD6D-D60D319463F9}" type="presParOf" srcId="{071DAA9D-5192-4E43-BBA6-B95A5F68E864}" destId="{2BAEA83E-F9B9-4BF4-9CE3-72E0FCAED5EF}" srcOrd="3" destOrd="0" presId="urn:microsoft.com/office/officeart/2005/8/layout/default#1"/>
    <dgm:cxn modelId="{2F59D308-B14A-4D5E-8D5A-9DA9F17E7AE1}" type="presParOf" srcId="{071DAA9D-5192-4E43-BBA6-B95A5F68E864}" destId="{0E72E0F1-3ACE-4ED6-9DC6-F33951154161}" srcOrd="4" destOrd="0" presId="urn:microsoft.com/office/officeart/2005/8/layout/default#1"/>
    <dgm:cxn modelId="{09D1C4DB-FA30-4F6A-93C4-D64A3FEDB59C}" type="presParOf" srcId="{071DAA9D-5192-4E43-BBA6-B95A5F68E864}" destId="{E132B3C9-AA6A-4DC7-AA80-1A11051D3472}" srcOrd="5" destOrd="0" presId="urn:microsoft.com/office/officeart/2005/8/layout/default#1"/>
    <dgm:cxn modelId="{08310352-C816-46DC-AEAC-C92A164976AB}" type="presParOf" srcId="{071DAA9D-5192-4E43-BBA6-B95A5F68E864}" destId="{981E4488-DF0B-4F5C-8980-FD7811B0644D}" srcOrd="6" destOrd="0" presId="urn:microsoft.com/office/officeart/2005/8/layout/default#1"/>
    <dgm:cxn modelId="{20883930-0432-48A3-B91F-6F0040311426}" type="presParOf" srcId="{071DAA9D-5192-4E43-BBA6-B95A5F68E864}" destId="{2E8FDBFF-903D-4A5A-9939-840A7F5975B0}" srcOrd="7" destOrd="0" presId="urn:microsoft.com/office/officeart/2005/8/layout/default#1"/>
    <dgm:cxn modelId="{8A94DB20-A52B-412B-89EC-C36677E84756}" type="presParOf" srcId="{071DAA9D-5192-4E43-BBA6-B95A5F68E864}" destId="{65042733-F13E-4370-9F92-C7EBE9D8F88B}"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07D32-A54E-4D77-9F3A-34A972191199}">
      <dsp:nvSpPr>
        <dsp:cNvPr id="0" name=""/>
        <dsp:cNvSpPr/>
      </dsp:nvSpPr>
      <dsp:spPr>
        <a:xfrm>
          <a:off x="3418" y="1552"/>
          <a:ext cx="11255894" cy="427021"/>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Directors’ Duties – </a:t>
          </a:r>
          <a:r>
            <a:rPr lang="en-US" sz="1600" b="0" kern="1200" dirty="0">
              <a:effectLst>
                <a:outerShdw blurRad="38100" dist="38100" dir="2700000" algn="tl">
                  <a:srgbClr val="000000">
                    <a:alpha val="43137"/>
                  </a:srgbClr>
                </a:outerShdw>
              </a:effectLst>
            </a:rPr>
            <a:t>157(1) </a:t>
          </a:r>
          <a:endParaRPr lang="en-SG" sz="1600" b="0" kern="1200" dirty="0">
            <a:effectLst>
              <a:outerShdw blurRad="38100" dist="38100" dir="2700000" algn="tl">
                <a:srgbClr val="000000">
                  <a:alpha val="43137"/>
                </a:srgbClr>
              </a:outerShdw>
            </a:effectLst>
          </a:endParaRPr>
        </a:p>
      </dsp:txBody>
      <dsp:txXfrm>
        <a:off x="15925" y="14059"/>
        <a:ext cx="11230880" cy="402007"/>
      </dsp:txXfrm>
    </dsp:sp>
    <dsp:sp modelId="{3C4B4272-FECF-4E55-8890-A3A98F84E0C5}">
      <dsp:nvSpPr>
        <dsp:cNvPr id="0" name=""/>
        <dsp:cNvSpPr/>
      </dsp:nvSpPr>
      <dsp:spPr>
        <a:xfrm>
          <a:off x="14405" y="668478"/>
          <a:ext cx="8140228" cy="512307"/>
        </a:xfrm>
        <a:prstGeom prst="roundRect">
          <a:avLst>
            <a:gd name="adj" fmla="val 10000"/>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Duties of Loyalty/Fiduciary Duties</a:t>
          </a:r>
          <a:endParaRPr lang="en-SG" sz="1600" b="0" kern="1200" dirty="0"/>
        </a:p>
      </dsp:txBody>
      <dsp:txXfrm>
        <a:off x="29410" y="683483"/>
        <a:ext cx="8110218" cy="482297"/>
      </dsp:txXfrm>
    </dsp:sp>
    <dsp:sp modelId="{C8D79D35-6F73-445B-A19B-48278E75BE2C}">
      <dsp:nvSpPr>
        <dsp:cNvPr id="0" name=""/>
        <dsp:cNvSpPr/>
      </dsp:nvSpPr>
      <dsp:spPr>
        <a:xfrm>
          <a:off x="0" y="1421909"/>
          <a:ext cx="1760989" cy="1335408"/>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SG" sz="1600" b="0" i="1" u="none" kern="1200" dirty="0"/>
            <a:t>Bona fide </a:t>
          </a:r>
          <a:r>
            <a:rPr lang="en-SG" sz="1600" b="0" u="none" kern="1200" dirty="0"/>
            <a:t>in the interests of company</a:t>
          </a:r>
        </a:p>
      </dsp:txBody>
      <dsp:txXfrm>
        <a:off x="39113" y="1461022"/>
        <a:ext cx="1682763" cy="1257182"/>
      </dsp:txXfrm>
    </dsp:sp>
    <dsp:sp modelId="{6A75F8FA-4CAA-4DEC-B9A7-3D78197A23CF}">
      <dsp:nvSpPr>
        <dsp:cNvPr id="0" name=""/>
        <dsp:cNvSpPr/>
      </dsp:nvSpPr>
      <dsp:spPr>
        <a:xfrm>
          <a:off x="46273" y="2996004"/>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u="none" kern="1200" dirty="0"/>
            <a:t>157(1) </a:t>
          </a:r>
        </a:p>
        <a:p>
          <a:pPr marL="0" lvl="0" indent="0" algn="ctr" defTabSz="711200">
            <a:lnSpc>
              <a:spcPct val="90000"/>
            </a:lnSpc>
            <a:spcBef>
              <a:spcPct val="0"/>
            </a:spcBef>
            <a:spcAft>
              <a:spcPct val="35000"/>
            </a:spcAft>
            <a:buNone/>
          </a:pPr>
          <a:r>
            <a:rPr lang="en-US" sz="1600" b="0" u="none" kern="1200" dirty="0"/>
            <a:t>Act  honest</a:t>
          </a:r>
          <a:endParaRPr lang="en-SG" sz="1600" b="0" u="none" kern="1200" dirty="0"/>
        </a:p>
      </dsp:txBody>
      <dsp:txXfrm>
        <a:off x="71794" y="3021525"/>
        <a:ext cx="820303" cy="1796175"/>
      </dsp:txXfrm>
    </dsp:sp>
    <dsp:sp modelId="{64F3F5F5-B88D-45ED-B96C-0C1B369B3791}">
      <dsp:nvSpPr>
        <dsp:cNvPr id="0" name=""/>
        <dsp:cNvSpPr/>
      </dsp:nvSpPr>
      <dsp:spPr>
        <a:xfrm>
          <a:off x="935917" y="2996004"/>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339 </a:t>
          </a:r>
        </a:p>
        <a:p>
          <a:pPr marL="0" lvl="0" indent="0" algn="ctr" defTabSz="533400">
            <a:lnSpc>
              <a:spcPct val="90000"/>
            </a:lnSpc>
            <a:spcBef>
              <a:spcPct val="0"/>
            </a:spcBef>
            <a:spcAft>
              <a:spcPct val="35000"/>
            </a:spcAft>
            <a:buNone/>
          </a:pPr>
          <a:r>
            <a:rPr lang="en-US" sz="1200" b="0" kern="1200" dirty="0"/>
            <a:t>340</a:t>
          </a:r>
        </a:p>
        <a:p>
          <a:pPr marL="0" lvl="0" indent="0" algn="ctr" defTabSz="533400">
            <a:lnSpc>
              <a:spcPct val="90000"/>
            </a:lnSpc>
            <a:spcBef>
              <a:spcPct val="0"/>
            </a:spcBef>
            <a:spcAft>
              <a:spcPct val="35000"/>
            </a:spcAft>
            <a:buNone/>
          </a:pPr>
          <a:r>
            <a:rPr lang="en-US" sz="1200" b="0" kern="1200" dirty="0"/>
            <a:t>Creditor protection</a:t>
          </a:r>
        </a:p>
        <a:p>
          <a:pPr marL="0" lvl="0" indent="0" algn="ctr" defTabSz="533400">
            <a:lnSpc>
              <a:spcPct val="90000"/>
            </a:lnSpc>
            <a:spcBef>
              <a:spcPct val="0"/>
            </a:spcBef>
            <a:spcAft>
              <a:spcPct val="35000"/>
            </a:spcAft>
            <a:buNone/>
          </a:pPr>
          <a:r>
            <a:rPr lang="en-US" sz="1200" b="0" kern="1200" dirty="0"/>
            <a:t>Wrongful trading</a:t>
          </a:r>
          <a:endParaRPr lang="en-SG" sz="1200" b="0" u="none" kern="1200" dirty="0"/>
        </a:p>
      </dsp:txBody>
      <dsp:txXfrm>
        <a:off x="961438" y="3021525"/>
        <a:ext cx="820303" cy="1796175"/>
      </dsp:txXfrm>
    </dsp:sp>
    <dsp:sp modelId="{082E63BC-E8D9-4D45-9102-8A6B580CB20F}">
      <dsp:nvSpPr>
        <dsp:cNvPr id="0" name=""/>
        <dsp:cNvSpPr/>
      </dsp:nvSpPr>
      <dsp:spPr>
        <a:xfrm>
          <a:off x="1843681" y="1420690"/>
          <a:ext cx="5216587" cy="1344885"/>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SG" sz="1600" b="0" kern="1200" dirty="0"/>
            <a:t>Avoid conflicts of interest </a:t>
          </a:r>
        </a:p>
        <a:p>
          <a:pPr marL="0" lvl="0" indent="0" algn="ctr" defTabSz="711200">
            <a:lnSpc>
              <a:spcPct val="90000"/>
            </a:lnSpc>
            <a:spcBef>
              <a:spcPct val="0"/>
            </a:spcBef>
            <a:spcAft>
              <a:spcPct val="35000"/>
            </a:spcAft>
            <a:buNone/>
          </a:pPr>
          <a:r>
            <a:rPr lang="en-SG" sz="1600" b="0" kern="1200" dirty="0"/>
            <a:t>No conflict/profit rules (or “duty to disclose”)</a:t>
          </a:r>
        </a:p>
      </dsp:txBody>
      <dsp:txXfrm>
        <a:off x="1883071" y="1460080"/>
        <a:ext cx="5137807" cy="1266105"/>
      </dsp:txXfrm>
    </dsp:sp>
    <dsp:sp modelId="{D3D280A1-1628-430A-9917-24BE32EF0870}">
      <dsp:nvSpPr>
        <dsp:cNvPr id="0" name=""/>
        <dsp:cNvSpPr/>
      </dsp:nvSpPr>
      <dsp:spPr>
        <a:xfrm>
          <a:off x="2237014" y="3005480"/>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157(2) </a:t>
          </a:r>
        </a:p>
        <a:p>
          <a:pPr marL="0" lvl="0" indent="0" algn="ctr" defTabSz="533400">
            <a:lnSpc>
              <a:spcPct val="90000"/>
            </a:lnSpc>
            <a:spcBef>
              <a:spcPct val="0"/>
            </a:spcBef>
            <a:spcAft>
              <a:spcPct val="35000"/>
            </a:spcAft>
            <a:buNone/>
          </a:pPr>
          <a:r>
            <a:rPr lang="en-US" sz="1200" b="0" kern="1200" dirty="0"/>
            <a:t>Improper use of company info.</a:t>
          </a:r>
          <a:endParaRPr lang="en-SG" sz="1200" b="0" kern="1200" dirty="0"/>
        </a:p>
      </dsp:txBody>
      <dsp:txXfrm>
        <a:off x="2262535" y="3031001"/>
        <a:ext cx="820303" cy="1796175"/>
      </dsp:txXfrm>
    </dsp:sp>
    <dsp:sp modelId="{603274D2-AC8B-4F54-9F6F-8D817096B431}">
      <dsp:nvSpPr>
        <dsp:cNvPr id="0" name=""/>
        <dsp:cNvSpPr/>
      </dsp:nvSpPr>
      <dsp:spPr>
        <a:xfrm>
          <a:off x="3126658" y="3009138"/>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t>156(1) </a:t>
          </a:r>
        </a:p>
        <a:p>
          <a:pPr marL="0" lvl="0" indent="0" algn="ctr" defTabSz="622300">
            <a:lnSpc>
              <a:spcPct val="90000"/>
            </a:lnSpc>
            <a:spcBef>
              <a:spcPct val="0"/>
            </a:spcBef>
            <a:spcAft>
              <a:spcPct val="35000"/>
            </a:spcAft>
            <a:buNone/>
          </a:pPr>
          <a:r>
            <a:rPr lang="en-US" sz="1400" b="0" kern="1200" dirty="0"/>
            <a:t>156(6) </a:t>
          </a:r>
        </a:p>
        <a:p>
          <a:pPr marL="0" lvl="0" indent="0" algn="ctr" defTabSz="622300">
            <a:lnSpc>
              <a:spcPct val="90000"/>
            </a:lnSpc>
            <a:spcBef>
              <a:spcPct val="0"/>
            </a:spcBef>
            <a:spcAft>
              <a:spcPct val="35000"/>
            </a:spcAft>
            <a:buNone/>
          </a:pPr>
          <a:r>
            <a:rPr lang="en-US" sz="1400" b="0" kern="1200" dirty="0"/>
            <a:t>Duty </a:t>
          </a:r>
        </a:p>
        <a:p>
          <a:pPr marL="0" lvl="0" indent="0" algn="ctr" defTabSz="622300">
            <a:lnSpc>
              <a:spcPct val="90000"/>
            </a:lnSpc>
            <a:spcBef>
              <a:spcPct val="0"/>
            </a:spcBef>
            <a:spcAft>
              <a:spcPct val="35000"/>
            </a:spcAft>
            <a:buNone/>
          </a:pPr>
          <a:r>
            <a:rPr lang="en-US" sz="1400" b="0" kern="1200" dirty="0"/>
            <a:t>to</a:t>
          </a:r>
        </a:p>
        <a:p>
          <a:pPr marL="0" lvl="0" indent="0" algn="ctr" defTabSz="622300">
            <a:lnSpc>
              <a:spcPct val="90000"/>
            </a:lnSpc>
            <a:spcBef>
              <a:spcPct val="0"/>
            </a:spcBef>
            <a:spcAft>
              <a:spcPct val="35000"/>
            </a:spcAft>
            <a:buNone/>
          </a:pPr>
          <a:r>
            <a:rPr lang="en-US" sz="1400" b="0" kern="1200" dirty="0"/>
            <a:t>disclose</a:t>
          </a:r>
          <a:endParaRPr lang="en-SG" sz="1400" b="0" kern="1200" dirty="0"/>
        </a:p>
      </dsp:txBody>
      <dsp:txXfrm>
        <a:off x="3152179" y="3034659"/>
        <a:ext cx="820303" cy="1796175"/>
      </dsp:txXfrm>
    </dsp:sp>
    <dsp:sp modelId="{A6BA3B7D-DD74-41FE-A20A-CD60285DD138}">
      <dsp:nvSpPr>
        <dsp:cNvPr id="0" name=""/>
        <dsp:cNvSpPr/>
      </dsp:nvSpPr>
      <dsp:spPr>
        <a:xfrm>
          <a:off x="4016302" y="3005480"/>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t>162</a:t>
          </a:r>
        </a:p>
        <a:p>
          <a:pPr marL="0" lvl="0" indent="0" algn="ctr" defTabSz="622300">
            <a:lnSpc>
              <a:spcPct val="90000"/>
            </a:lnSpc>
            <a:spcBef>
              <a:spcPct val="0"/>
            </a:spcBef>
            <a:spcAft>
              <a:spcPct val="35000"/>
            </a:spcAft>
            <a:buNone/>
          </a:pPr>
          <a:r>
            <a:rPr lang="en-US" sz="1400" b="0" kern="1200" dirty="0"/>
            <a:t>163  </a:t>
          </a:r>
        </a:p>
        <a:p>
          <a:pPr marL="0" lvl="0" indent="0" algn="ctr" defTabSz="622300">
            <a:lnSpc>
              <a:spcPct val="90000"/>
            </a:lnSpc>
            <a:spcBef>
              <a:spcPct val="0"/>
            </a:spcBef>
            <a:spcAft>
              <a:spcPct val="35000"/>
            </a:spcAft>
            <a:buNone/>
          </a:pPr>
          <a:r>
            <a:rPr lang="en-US" sz="1400" b="0" kern="1200" dirty="0"/>
            <a:t>Loans to directors</a:t>
          </a:r>
          <a:endParaRPr lang="en-SG" sz="1400" b="0" kern="1200" dirty="0"/>
        </a:p>
      </dsp:txBody>
      <dsp:txXfrm>
        <a:off x="4041823" y="3031001"/>
        <a:ext cx="820303" cy="1796175"/>
      </dsp:txXfrm>
    </dsp:sp>
    <dsp:sp modelId="{D42C9592-4F5D-4478-A860-2756A279879F}">
      <dsp:nvSpPr>
        <dsp:cNvPr id="0" name=""/>
        <dsp:cNvSpPr/>
      </dsp:nvSpPr>
      <dsp:spPr>
        <a:xfrm>
          <a:off x="4905946" y="3005480"/>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kern="1200" dirty="0"/>
            <a:t>168</a:t>
          </a:r>
        </a:p>
        <a:p>
          <a:pPr marL="0" lvl="0" indent="0" algn="ctr" defTabSz="444500">
            <a:lnSpc>
              <a:spcPct val="90000"/>
            </a:lnSpc>
            <a:spcBef>
              <a:spcPct val="0"/>
            </a:spcBef>
            <a:spcAft>
              <a:spcPct val="35000"/>
            </a:spcAft>
            <a:buNone/>
          </a:pPr>
          <a:r>
            <a:rPr lang="en-US" sz="1000" b="0" kern="1200" dirty="0"/>
            <a:t>169   </a:t>
          </a:r>
        </a:p>
        <a:p>
          <a:pPr marL="0" lvl="0" indent="0" algn="ctr" defTabSz="444500">
            <a:lnSpc>
              <a:spcPct val="90000"/>
            </a:lnSpc>
            <a:spcBef>
              <a:spcPct val="0"/>
            </a:spcBef>
            <a:spcAft>
              <a:spcPct val="35000"/>
            </a:spcAft>
            <a:buNone/>
          </a:pPr>
          <a:r>
            <a:rPr lang="en-US" sz="1000" b="0" kern="1200" dirty="0"/>
            <a:t>Director Remuneration</a:t>
          </a:r>
          <a:endParaRPr lang="en-SG" sz="1000" b="0" kern="1200" dirty="0"/>
        </a:p>
      </dsp:txBody>
      <dsp:txXfrm>
        <a:off x="4931467" y="3031001"/>
        <a:ext cx="820303" cy="1796175"/>
      </dsp:txXfrm>
    </dsp:sp>
    <dsp:sp modelId="{4A02AD50-037A-49B1-AE47-26B725A60193}">
      <dsp:nvSpPr>
        <dsp:cNvPr id="0" name=""/>
        <dsp:cNvSpPr/>
      </dsp:nvSpPr>
      <dsp:spPr>
        <a:xfrm>
          <a:off x="5795590" y="3005480"/>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158  </a:t>
          </a:r>
        </a:p>
        <a:p>
          <a:pPr marL="0" lvl="0" indent="0" algn="ctr" defTabSz="533400">
            <a:lnSpc>
              <a:spcPct val="90000"/>
            </a:lnSpc>
            <a:spcBef>
              <a:spcPct val="0"/>
            </a:spcBef>
            <a:spcAft>
              <a:spcPct val="35000"/>
            </a:spcAft>
            <a:buNone/>
          </a:pPr>
          <a:r>
            <a:rPr lang="en-US" sz="1200" b="0" kern="1200" dirty="0"/>
            <a:t>Nominee  </a:t>
          </a:r>
        </a:p>
        <a:p>
          <a:pPr marL="0" lvl="0" indent="0" algn="ctr" defTabSz="533400">
            <a:lnSpc>
              <a:spcPct val="90000"/>
            </a:lnSpc>
            <a:spcBef>
              <a:spcPct val="0"/>
            </a:spcBef>
            <a:spcAft>
              <a:spcPct val="35000"/>
            </a:spcAft>
            <a:buNone/>
          </a:pPr>
          <a:r>
            <a:rPr lang="en-US" sz="1200" b="0" kern="1200" dirty="0"/>
            <a:t>Disclosure</a:t>
          </a:r>
          <a:endParaRPr lang="en-GB" sz="1200" b="0" kern="1200" dirty="0"/>
        </a:p>
      </dsp:txBody>
      <dsp:txXfrm>
        <a:off x="5821111" y="3031001"/>
        <a:ext cx="820303" cy="1796175"/>
      </dsp:txXfrm>
    </dsp:sp>
    <dsp:sp modelId="{29E866BA-3A71-4E4F-8AF3-7730C021DD58}">
      <dsp:nvSpPr>
        <dsp:cNvPr id="0" name=""/>
        <dsp:cNvSpPr/>
      </dsp:nvSpPr>
      <dsp:spPr>
        <a:xfrm>
          <a:off x="7096687" y="1420690"/>
          <a:ext cx="1026079" cy="1344885"/>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SG" sz="1600" b="0" kern="1200" dirty="0"/>
            <a:t>Act for the proper purpose </a:t>
          </a:r>
        </a:p>
      </dsp:txBody>
      <dsp:txXfrm>
        <a:off x="7126740" y="1450743"/>
        <a:ext cx="965973" cy="1284779"/>
      </dsp:txXfrm>
    </dsp:sp>
    <dsp:sp modelId="{C7C0D50C-89FD-43D7-8C7A-A9B2972CD3C1}">
      <dsp:nvSpPr>
        <dsp:cNvPr id="0" name=""/>
        <dsp:cNvSpPr/>
      </dsp:nvSpPr>
      <dsp:spPr>
        <a:xfrm>
          <a:off x="8228185" y="668478"/>
          <a:ext cx="3020140" cy="513009"/>
        </a:xfrm>
        <a:prstGeom prst="roundRect">
          <a:avLst>
            <a:gd name="adj" fmla="val 10000"/>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SG" sz="1600" b="0" kern="1200" dirty="0"/>
            <a:t>Duties of Care</a:t>
          </a:r>
        </a:p>
      </dsp:txBody>
      <dsp:txXfrm>
        <a:off x="8243211" y="683504"/>
        <a:ext cx="2990088" cy="482957"/>
      </dsp:txXfrm>
    </dsp:sp>
    <dsp:sp modelId="{D7FB1DBF-1497-44CF-A33F-3DB3C44323B7}">
      <dsp:nvSpPr>
        <dsp:cNvPr id="0" name=""/>
        <dsp:cNvSpPr/>
      </dsp:nvSpPr>
      <dsp:spPr>
        <a:xfrm>
          <a:off x="8240085" y="1421392"/>
          <a:ext cx="1026079" cy="1344885"/>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Skill</a:t>
          </a:r>
          <a:endParaRPr lang="en-SG" sz="1600" b="0" kern="1200" dirty="0"/>
        </a:p>
      </dsp:txBody>
      <dsp:txXfrm>
        <a:off x="8270138" y="1451445"/>
        <a:ext cx="965973" cy="1284779"/>
      </dsp:txXfrm>
    </dsp:sp>
    <dsp:sp modelId="{AA87CBA4-1532-44D7-9884-101DCBC1F791}">
      <dsp:nvSpPr>
        <dsp:cNvPr id="0" name=""/>
        <dsp:cNvSpPr/>
      </dsp:nvSpPr>
      <dsp:spPr>
        <a:xfrm>
          <a:off x="9302583" y="1421392"/>
          <a:ext cx="1026079" cy="1344885"/>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Care</a:t>
          </a:r>
          <a:endParaRPr lang="en-SG" sz="1600" b="0" kern="1200" dirty="0"/>
        </a:p>
      </dsp:txBody>
      <dsp:txXfrm>
        <a:off x="9332636" y="1451445"/>
        <a:ext cx="965973" cy="1284779"/>
      </dsp:txXfrm>
    </dsp:sp>
    <dsp:sp modelId="{7AACF517-02A6-4372-BFF3-DAD47E606F30}">
      <dsp:nvSpPr>
        <dsp:cNvPr id="0" name=""/>
        <dsp:cNvSpPr/>
      </dsp:nvSpPr>
      <dsp:spPr>
        <a:xfrm>
          <a:off x="9379949" y="3006182"/>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157C</a:t>
          </a:r>
        </a:p>
        <a:p>
          <a:pPr marL="0" lvl="0" indent="0" algn="ctr" defTabSz="533400">
            <a:lnSpc>
              <a:spcPct val="90000"/>
            </a:lnSpc>
            <a:spcBef>
              <a:spcPct val="0"/>
            </a:spcBef>
            <a:spcAft>
              <a:spcPct val="35000"/>
            </a:spcAft>
            <a:buNone/>
          </a:pPr>
          <a:r>
            <a:rPr lang="en-US" sz="1200" b="0" kern="1200" dirty="0"/>
            <a:t>Allows</a:t>
          </a:r>
        </a:p>
        <a:p>
          <a:pPr marL="0" lvl="0" indent="0" algn="ctr" defTabSz="533400">
            <a:lnSpc>
              <a:spcPct val="90000"/>
            </a:lnSpc>
            <a:spcBef>
              <a:spcPct val="0"/>
            </a:spcBef>
            <a:spcAft>
              <a:spcPct val="35000"/>
            </a:spcAft>
            <a:buNone/>
          </a:pPr>
          <a:r>
            <a:rPr lang="en-US" sz="1200" b="0" kern="1200" dirty="0"/>
            <a:t>Directors to reasonably rely on experts </a:t>
          </a:r>
          <a:endParaRPr lang="en-SG" sz="1200" b="0" kern="1200" dirty="0"/>
        </a:p>
      </dsp:txBody>
      <dsp:txXfrm>
        <a:off x="9405470" y="3031703"/>
        <a:ext cx="820303" cy="1796175"/>
      </dsp:txXfrm>
    </dsp:sp>
    <dsp:sp modelId="{3E1FB51A-F679-401E-BE48-968FE358FBA5}">
      <dsp:nvSpPr>
        <dsp:cNvPr id="0" name=""/>
        <dsp:cNvSpPr/>
      </dsp:nvSpPr>
      <dsp:spPr>
        <a:xfrm>
          <a:off x="10365080" y="1421392"/>
          <a:ext cx="871345" cy="1346289"/>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Dili </a:t>
          </a:r>
          <a:endParaRPr lang="en-SG" sz="1600" b="0" kern="1200" dirty="0"/>
        </a:p>
      </dsp:txBody>
      <dsp:txXfrm>
        <a:off x="10390601" y="1446913"/>
        <a:ext cx="820303" cy="1295247"/>
      </dsp:txXfrm>
    </dsp:sp>
    <dsp:sp modelId="{A23BAC0E-7E5C-4D53-955F-C61D7C258B3D}">
      <dsp:nvSpPr>
        <dsp:cNvPr id="0" name=""/>
        <dsp:cNvSpPr/>
      </dsp:nvSpPr>
      <dsp:spPr>
        <a:xfrm>
          <a:off x="10365080" y="3007586"/>
          <a:ext cx="871345" cy="1847217"/>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157(1) Reasonable Diligence </a:t>
          </a:r>
          <a:endParaRPr lang="en-SG" sz="1200" b="0" kern="1200" dirty="0"/>
        </a:p>
      </dsp:txBody>
      <dsp:txXfrm>
        <a:off x="10390601" y="3033107"/>
        <a:ext cx="820303" cy="1796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9B9F-CC90-4646-BB81-0A22A2F5E0CB}">
      <dsp:nvSpPr>
        <dsp:cNvPr id="0" name=""/>
        <dsp:cNvSpPr/>
      </dsp:nvSpPr>
      <dsp:spPr>
        <a:xfrm>
          <a:off x="458001" y="2513"/>
          <a:ext cx="3236837" cy="1942102"/>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Executive Director</a:t>
          </a:r>
        </a:p>
      </dsp:txBody>
      <dsp:txXfrm>
        <a:off x="458001" y="2513"/>
        <a:ext cx="3236837" cy="1942102"/>
      </dsp:txXfrm>
    </dsp:sp>
    <dsp:sp modelId="{EE33115F-81D0-4538-A7DC-D39139A7CF1E}">
      <dsp:nvSpPr>
        <dsp:cNvPr id="0" name=""/>
        <dsp:cNvSpPr/>
      </dsp:nvSpPr>
      <dsp:spPr>
        <a:xfrm>
          <a:off x="4018522" y="2513"/>
          <a:ext cx="3236837" cy="1942102"/>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Managing Director</a:t>
          </a:r>
        </a:p>
      </dsp:txBody>
      <dsp:txXfrm>
        <a:off x="4018522" y="2513"/>
        <a:ext cx="3236837" cy="1942102"/>
      </dsp:txXfrm>
    </dsp:sp>
    <dsp:sp modelId="{0E72E0F1-3ACE-4ED6-9DC6-F33951154161}">
      <dsp:nvSpPr>
        <dsp:cNvPr id="0" name=""/>
        <dsp:cNvSpPr/>
      </dsp:nvSpPr>
      <dsp:spPr>
        <a:xfrm>
          <a:off x="7579044" y="2513"/>
          <a:ext cx="3236837" cy="1942102"/>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Non-executive Director</a:t>
          </a:r>
        </a:p>
      </dsp:txBody>
      <dsp:txXfrm>
        <a:off x="7579044" y="2513"/>
        <a:ext cx="3236837" cy="1942102"/>
      </dsp:txXfrm>
    </dsp:sp>
    <dsp:sp modelId="{981E4488-DF0B-4F5C-8980-FD7811B0644D}">
      <dsp:nvSpPr>
        <dsp:cNvPr id="0" name=""/>
        <dsp:cNvSpPr/>
      </dsp:nvSpPr>
      <dsp:spPr>
        <a:xfrm>
          <a:off x="2238262" y="2268299"/>
          <a:ext cx="3236837" cy="1942102"/>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Independent Director</a:t>
          </a:r>
        </a:p>
      </dsp:txBody>
      <dsp:txXfrm>
        <a:off x="2238262" y="2268299"/>
        <a:ext cx="3236837" cy="1942102"/>
      </dsp:txXfrm>
    </dsp:sp>
    <dsp:sp modelId="{65042733-F13E-4370-9F92-C7EBE9D8F88B}">
      <dsp:nvSpPr>
        <dsp:cNvPr id="0" name=""/>
        <dsp:cNvSpPr/>
      </dsp:nvSpPr>
      <dsp:spPr>
        <a:xfrm>
          <a:off x="5798783" y="2268299"/>
          <a:ext cx="3236837" cy="1942102"/>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Nominee Director</a:t>
          </a:r>
        </a:p>
      </dsp:txBody>
      <dsp:txXfrm>
        <a:off x="5798783" y="2268299"/>
        <a:ext cx="3236837" cy="19421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4081069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4081069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4081069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4081069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12. directors’ duties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But “balancing” the benefits and costs of the separation of ownership and control also depends on the ownership structure of the company.</a:t>
            </a:r>
          </a:p>
          <a:p>
            <a:pPr lvl="1"/>
            <a:r>
              <a:rPr lang="en-US" sz="1800" dirty="0"/>
              <a:t>Large managerial-shareholder agency costs: In very large companies with diffuse ownership (e.g. each shareholder only owns 0.0001% of the company’s total outstanding shares), each shareholder faces a collective-action problem in monitoring directors (e.g. if I monitor, all the other shareholders want to “free-ride” on my monitoring efforts). </a:t>
            </a:r>
          </a:p>
          <a:p>
            <a:pPr lvl="1"/>
            <a:r>
              <a:rPr lang="en-US" sz="1800" dirty="0"/>
              <a:t>Large shareholder-shareholder agency costs: In small companies with concentrated ownership (e.g. five shareholders each own 20% of the company’s total outstanding shares), collective-action problems are reduced, but shareholder-shareholder agency costs (next topic) increase instead. </a:t>
            </a:r>
          </a:p>
          <a:p>
            <a:r>
              <a:rPr lang="en-US" sz="2000" dirty="0"/>
              <a:t>Food for thought: Is this narrative consistent with the cases on Directors’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838841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 ante vs ex post regulation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From the discussion above, we know that corporate law has the potential to reduce the costs of contracting by </a:t>
            </a:r>
            <a:r>
              <a:rPr lang="en-US" sz="2000" i="1" dirty="0"/>
              <a:t>imposing duties on the directors of the company</a:t>
            </a:r>
            <a:r>
              <a:rPr lang="en-US" sz="2000" dirty="0"/>
              <a:t>, which we have already seen (from the discussion on s 157A CA and the separation of powers between organs in Lecture 10) have general control over the company’s affairs. </a:t>
            </a:r>
            <a:endParaRPr lang="en-US" sz="1800" dirty="0"/>
          </a:p>
          <a:p>
            <a:r>
              <a:rPr lang="en-US" sz="2000" dirty="0"/>
              <a:t>The question then arises: </a:t>
            </a:r>
            <a:r>
              <a:rPr lang="en-US" sz="2000" b="1" i="1" dirty="0"/>
              <a:t>How</a:t>
            </a:r>
            <a:r>
              <a:rPr lang="en-US" sz="2000" dirty="0"/>
              <a:t> should the law regulate the conduct of directors?</a:t>
            </a:r>
          </a:p>
          <a:p>
            <a:r>
              <a:rPr lang="en-US" sz="2000" dirty="0"/>
              <a:t>Armour et al. (2017): Insofar as directors’ duties are concerned, lawmakers have a choice between </a:t>
            </a:r>
            <a:r>
              <a:rPr lang="en-US" sz="2000" b="1" i="1" dirty="0"/>
              <a:t>ex-ante rules</a:t>
            </a:r>
            <a:r>
              <a:rPr lang="en-US" sz="2000" dirty="0"/>
              <a:t>, which require or prohibit specific behaviours </a:t>
            </a:r>
            <a:r>
              <a:rPr lang="en-US" sz="2000" i="1" dirty="0"/>
              <a:t>before</a:t>
            </a:r>
            <a:r>
              <a:rPr lang="en-US" sz="2000" dirty="0"/>
              <a:t> they take place, and </a:t>
            </a:r>
            <a:r>
              <a:rPr lang="en-US" sz="2000" b="1" i="1" dirty="0"/>
              <a:t>ex-post standards</a:t>
            </a:r>
            <a:r>
              <a:rPr lang="en-US" sz="2000" dirty="0"/>
              <a:t>, which leave the precise determination of compliance to adjudicators </a:t>
            </a:r>
            <a:r>
              <a:rPr lang="en-US" sz="2000" i="1" dirty="0"/>
              <a:t>after</a:t>
            </a:r>
            <a:r>
              <a:rPr lang="en-US" sz="2000" dirty="0"/>
              <a:t> the conduct has taken place.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945770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 ante vs ex post regulation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Armour et al. (2017): “Rules, which </a:t>
            </a:r>
            <a:r>
              <a:rPr lang="en-US" sz="2000" b="1" i="1" dirty="0"/>
              <a:t>prescribe specific behaviors ex ante</a:t>
            </a:r>
            <a:r>
              <a:rPr lang="en-US" sz="2000" dirty="0"/>
              <a:t>, are commonly used in the corporate context to protect a corporation’s creditors and public investors. Thus corporation statutes universally include creditor protection rules such as dividend restrictions, minimum capitalization requirements, or rules requiring action to be taken following serious loss of capital.”</a:t>
            </a:r>
          </a:p>
          <a:p>
            <a:r>
              <a:rPr lang="en-US" sz="2000" dirty="0"/>
              <a:t>Armour et al. (2017): “By contrast, few jurisdictions rely solely on rules for regulating complex, intracorporate relations, such as, for example, self-dealing transactions initiated by controlling shareholders. </a:t>
            </a:r>
            <a:r>
              <a:rPr lang="en-US" sz="2000" b="1" i="1" dirty="0"/>
              <a:t>Such matters are presumably too complex to regulate with just a matrix of prohibitions and exemptions, which would threaten to codify loopholes and create pointless rigidities</a:t>
            </a:r>
            <a:r>
              <a:rPr lang="en-US" sz="2000" dirty="0"/>
              <a:t>. Rather than rule-based regulation, then, intra-corporate topics such as insider self-dealing </a:t>
            </a:r>
            <a:r>
              <a:rPr lang="en-US" sz="2000" b="1" i="1" dirty="0"/>
              <a:t>tend to be governed by open standards that leave discretion for adjudicators to determine ex post whether violations have occurred</a:t>
            </a:r>
            <a:r>
              <a:rPr lang="en-US" sz="2000" dirty="0"/>
              <a:t>. Standards are also used to protect creditors and public investors, but </a:t>
            </a:r>
            <a:r>
              <a:rPr lang="en-US" sz="2000" b="1" i="1" dirty="0"/>
              <a:t>the paradigmatic examples of standards-based regulation relate to the company’s internal affairs, as when the law requires directors to act in “good faith” or mandates that self- dealing transactions be “entirely fair.”</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35476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 ante vs ex post regulation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 duty is an obligation to conduct yourself (relative to a right-holder) in a particular way or not to conduct yourself in a particular way.</a:t>
            </a:r>
          </a:p>
          <a:p>
            <a:pPr lvl="1"/>
            <a:r>
              <a:rPr lang="en-US" sz="1800" dirty="0"/>
              <a:t>Note: The existence of a duty implies a “correlative” right. (Hohfeld, 1913). The right-holder is the person[s] to whom the duty is owed to.</a:t>
            </a:r>
          </a:p>
          <a:p>
            <a:r>
              <a:rPr lang="en-US" sz="2000" dirty="0"/>
              <a:t>Specific duties are often referred to as “rules”.</a:t>
            </a:r>
            <a:endParaRPr lang="en-US" sz="1800" dirty="0"/>
          </a:p>
          <a:p>
            <a:pPr lvl="1"/>
            <a:r>
              <a:rPr lang="en-US" sz="1800" dirty="0"/>
              <a:t>There are many rules in the Companies Act that attempt to govern the specific conduct of directors.</a:t>
            </a:r>
          </a:p>
          <a:p>
            <a:pPr lvl="1"/>
            <a:r>
              <a:rPr lang="en-US" sz="1800" dirty="0"/>
              <a:t>“Specific” – relates to a </a:t>
            </a:r>
            <a:r>
              <a:rPr lang="en-US" sz="1800" i="1" dirty="0"/>
              <a:t>particular matter/issue </a:t>
            </a:r>
            <a:r>
              <a:rPr lang="en-US" sz="1800" dirty="0"/>
              <a:t>(for e.g. the disclosure of certain information to the GM insofar as certain transactions are concerned).</a:t>
            </a:r>
          </a:p>
          <a:p>
            <a:r>
              <a:rPr lang="en-US" sz="2000" dirty="0"/>
              <a:t>General duties are often referred to as “standards”.</a:t>
            </a:r>
          </a:p>
          <a:p>
            <a:pPr lvl="1"/>
            <a:r>
              <a:rPr lang="en-US" sz="1800" dirty="0"/>
              <a:t>Many of the duties’ regulating director duties (especially in common law) come in the form of standards, not specific rules or duties.</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511592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 ante vs ex post regulation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Benefits and Costs associated with Rules and Standards (see Armour et al. 2017)</a:t>
            </a:r>
            <a:endParaRPr lang="en-US" sz="1800" dirty="0"/>
          </a:p>
          <a:p>
            <a:pPr lvl="1"/>
            <a:r>
              <a:rPr lang="en-US" sz="1800" dirty="0"/>
              <a:t>Benefits of Rules: Rules offer legal certainty/clarity, are easy to enforce and are also easy for directors to follow. </a:t>
            </a:r>
          </a:p>
          <a:p>
            <a:pPr lvl="1"/>
            <a:r>
              <a:rPr lang="en-US" sz="1800" dirty="0"/>
              <a:t>Costs of Rules: By definition, rules can only cover a limited number of circumstances. They are also inflexible (usually defined by statute), and so may not evolve with commercial needs over time.</a:t>
            </a:r>
          </a:p>
          <a:p>
            <a:pPr lvl="1"/>
            <a:r>
              <a:rPr lang="en-US" sz="1800" dirty="0"/>
              <a:t>Benefits of Standards: Unlike rules, standards can cover an infinite number of circumstances and are flexible insofar as the courts can play a role in shaping them to evolve with commercial needs over time.</a:t>
            </a:r>
          </a:p>
          <a:p>
            <a:pPr lvl="1"/>
            <a:r>
              <a:rPr lang="en-US" sz="1800" dirty="0"/>
              <a:t>Costs of Standards: Standards are costly to enforce and detract from legal certainty/clarity.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1050829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 ante vs ex post regulation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is this important for our context?</a:t>
            </a:r>
          </a:p>
          <a:p>
            <a:pPr lvl="1"/>
            <a:r>
              <a:rPr lang="en-US" sz="2000" dirty="0"/>
              <a:t>Corporate law has relied more heavily on general standards than specific rules for regulating director conduct. </a:t>
            </a:r>
          </a:p>
          <a:p>
            <a:pPr lvl="1"/>
            <a:r>
              <a:rPr lang="en-US" sz="2000" dirty="0"/>
              <a:t>The core of the law of directors’ duties in Singapore is based on general standards of director conduct that have been developed by the courts (i.e. duties of loyalty (i.e. fiduciary duties) and duties of care (negligence duties)).</a:t>
            </a:r>
          </a:p>
          <a:p>
            <a:pPr lvl="1"/>
            <a:r>
              <a:rPr lang="en-US" sz="2000" dirty="0"/>
              <a:t>There are, however, certain types of specific director misconduct that we know are likely to present particularly high agency costs (e.g., directors being able to increase their own emoluments without approval from shareholders). To regulate such deleterious behaviour, the legislature has supplemented the general standards of directors’ duties with a number of specific rules in the CA (e.g., s 169) which attempt to prevent </a:t>
            </a:r>
            <a:r>
              <a:rPr lang="en-US" sz="2000" i="1" dirty="0"/>
              <a:t>specific</a:t>
            </a:r>
            <a:r>
              <a:rPr lang="en-US" sz="2000" dirty="0"/>
              <a:t> director misconduct.</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644242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There are </a:t>
            </a:r>
            <a:r>
              <a:rPr lang="en-US" sz="2000" b="1" i="1" dirty="0"/>
              <a:t>three primary categories </a:t>
            </a:r>
            <a:r>
              <a:rPr lang="en-US" sz="2000" dirty="0"/>
              <a:t>of directors’ duties in Singapore Company Law:</a:t>
            </a:r>
            <a:endParaRPr lang="en-US" sz="1800" dirty="0"/>
          </a:p>
          <a:p>
            <a:pPr marL="666892" lvl="1" indent="-342900">
              <a:buFont typeface="+mj-lt"/>
              <a:buAutoNum type="arabicPeriod"/>
            </a:pPr>
            <a:r>
              <a:rPr lang="en-US" sz="2000" dirty="0"/>
              <a:t>Fiduciary Duties (e.g. duties of Loyalty)</a:t>
            </a:r>
          </a:p>
          <a:p>
            <a:pPr marL="666892" lvl="1" indent="-342900">
              <a:buFont typeface="+mj-lt"/>
              <a:buAutoNum type="arabicPeriod"/>
            </a:pPr>
            <a:r>
              <a:rPr lang="en-US" sz="2000" dirty="0"/>
              <a:t>Duties of Skill, Care and Diligence</a:t>
            </a:r>
          </a:p>
          <a:p>
            <a:pPr marL="666892" lvl="1" indent="-342900">
              <a:buFont typeface="+mj-lt"/>
              <a:buAutoNum type="arabicPeriod"/>
            </a:pPr>
            <a:r>
              <a:rPr lang="en-US" sz="2000" dirty="0"/>
              <a:t>Statutory Duties</a:t>
            </a:r>
          </a:p>
          <a:p>
            <a:r>
              <a:rPr lang="en-US" sz="2000" b="1" i="1" dirty="0"/>
              <a:t>Chip Thye Enterprises Pte Ltd (in liq) v Phay Gi Mo</a:t>
            </a:r>
            <a:r>
              <a:rPr lang="en-US" sz="2000" dirty="0"/>
              <a:t> </a:t>
            </a:r>
            <a:r>
              <a:rPr lang="en-US" sz="2000" b="1" dirty="0"/>
              <a:t>[2004] 1 SLR 434 </a:t>
            </a:r>
            <a:r>
              <a:rPr lang="en-US" sz="2000" dirty="0"/>
              <a:t>at [12]: “The three broad categories of director’s duties are: [1] fiduciary [(i.e. duties of loyalty)], [2] duties of skill, care and diligence, and [3] statutory duties. The general principle is that directors have a duty to act in the best interest of the company as a whole. The directors owe fiduciary duties to the company, not to the individual shareholders. When a company is insolvent, the interests of the creditors become the dominant factor in what constitutes the “benefit of the company as a whole.””</a:t>
            </a:r>
          </a:p>
          <a:p>
            <a:r>
              <a:rPr lang="en-US" sz="2000" dirty="0"/>
              <a:t>We will discuss each in turn.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3992215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Fiduciary Duties</a:t>
            </a:r>
          </a:p>
          <a:p>
            <a:pPr lvl="1"/>
            <a:r>
              <a:rPr lang="en-US" sz="2000" dirty="0"/>
              <a:t>Directors vested with control of the company have incentives to act opportunistically when representing the company in transactions. In the corporate governance literature, this is often termed “self-dealing” or “tunnelling” (Cooter and Freedman 1991).</a:t>
            </a:r>
          </a:p>
          <a:p>
            <a:pPr lvl="2"/>
            <a:r>
              <a:rPr lang="en-US" sz="1800" dirty="0"/>
              <a:t>Example: A director may sell the company’s property to himself below the market price (undervaluing the property), enriching himself at the expense of the company.</a:t>
            </a:r>
          </a:p>
          <a:p>
            <a:pPr lvl="2"/>
            <a:r>
              <a:rPr lang="en-US" sz="1800" dirty="0"/>
              <a:t>This type of opportunism is also known as “malfeasance” (c.f. nonfeasance). It gives rise to the highest possible agency costs between the directors and the shareholders of a company. </a:t>
            </a:r>
          </a:p>
          <a:p>
            <a:pPr lvl="1"/>
            <a:r>
              <a:rPr lang="en-US" sz="2000" dirty="0"/>
              <a:t>To address this problem, the law imposes duties of loyalty that require directors to exercise their management powers in a way that </a:t>
            </a:r>
            <a:r>
              <a:rPr lang="en-US" sz="2000" b="1" i="1" dirty="0"/>
              <a:t>promotes the company’s interests over their own personal self-interest</a:t>
            </a:r>
            <a:r>
              <a:rPr lang="en-US" sz="2000" dirty="0"/>
              <a:t>.</a:t>
            </a:r>
          </a:p>
          <a:p>
            <a:pPr lvl="2"/>
            <a:r>
              <a:rPr lang="en-US" sz="1800" dirty="0"/>
              <a:t>These duties of loyalty are known as “</a:t>
            </a:r>
            <a:r>
              <a:rPr lang="en-US" sz="1800" b="1" i="1" dirty="0"/>
              <a:t>fiduciary duties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531353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Fiduciary Duties</a:t>
            </a:r>
          </a:p>
          <a:p>
            <a:pPr lvl="1"/>
            <a:r>
              <a:rPr lang="en-US" sz="2000" dirty="0"/>
              <a:t>In commonwealth jurisdictions, there are three categories of duties at common law (NB: directors, not trustees) that are seen as “fiduciary” in nature </a:t>
            </a:r>
          </a:p>
          <a:p>
            <a:pPr marL="972885" lvl="2" indent="-342900">
              <a:buFont typeface="+mj-lt"/>
              <a:buAutoNum type="arabicPeriod"/>
            </a:pPr>
            <a:r>
              <a:rPr lang="en-US" sz="1800" dirty="0"/>
              <a:t>Directors must use their management powers to further the right-holder (in almost all cases, this is the company)’s interests. They are bound by a </a:t>
            </a:r>
            <a:r>
              <a:rPr lang="en-US" sz="1800" b="1" i="1" dirty="0"/>
              <a:t>duty to act bona fide in the interests of the company</a:t>
            </a:r>
            <a:r>
              <a:rPr lang="en-US" sz="1800" dirty="0"/>
              <a:t>.</a:t>
            </a:r>
          </a:p>
          <a:p>
            <a:pPr marL="972885" lvl="2" indent="-342900">
              <a:buFont typeface="+mj-lt"/>
              <a:buAutoNum type="arabicPeriod"/>
            </a:pPr>
            <a:r>
              <a:rPr lang="en-US" sz="1800" dirty="0"/>
              <a:t>Directors must avoid a conflict of interests between their own interests and the right-holder’s interests (via </a:t>
            </a:r>
            <a:r>
              <a:rPr lang="en-US" sz="1800" b="1" i="1" dirty="0"/>
              <a:t>the “no-conflict” and “no-profit” rules</a:t>
            </a:r>
            <a:r>
              <a:rPr lang="en-US" sz="1800" dirty="0"/>
              <a:t>). </a:t>
            </a:r>
          </a:p>
          <a:p>
            <a:pPr marL="972885" lvl="2" indent="-342900">
              <a:buFont typeface="+mj-lt"/>
              <a:buAutoNum type="arabicPeriod"/>
            </a:pPr>
            <a:r>
              <a:rPr lang="en-US" sz="1800" dirty="0"/>
              <a:t>Directors must not abuse their management powers by using them for improper purposes – they are bound by </a:t>
            </a:r>
            <a:r>
              <a:rPr lang="en-US" sz="1800" b="1" i="1" dirty="0"/>
              <a:t>a duty to act for a proper purpose</a:t>
            </a:r>
            <a:r>
              <a:rPr lang="en-US" sz="1800" dirty="0"/>
              <a:t>. </a:t>
            </a:r>
          </a:p>
          <a:p>
            <a:pPr lvl="1"/>
            <a:r>
              <a:rPr lang="en-US" sz="2000" dirty="0"/>
              <a:t>As mentioned earlier, these duties are (barring academic disagreement) collectively referred to as “fiduciary duties”.</a:t>
            </a:r>
          </a:p>
          <a:p>
            <a:pPr lvl="1"/>
            <a:r>
              <a:rPr lang="en-US" sz="2000" dirty="0"/>
              <a:t>Fiduciary duties tend to be onerous in nature and have far-reaching consequences when they are breached.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03075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Duties of Care, Skill, and Diligence (“CSD”)</a:t>
            </a:r>
          </a:p>
          <a:p>
            <a:pPr lvl="1"/>
            <a:r>
              <a:rPr lang="en-US" sz="2000" dirty="0"/>
              <a:t>Directors vested with control of the company may also act opportunistically by either shirking (e.g. doing nothing) or performing their duties incompetently (e.g. acting negligently).</a:t>
            </a:r>
          </a:p>
          <a:p>
            <a:pPr lvl="2"/>
            <a:r>
              <a:rPr lang="en-US" sz="1800" dirty="0"/>
              <a:t>As Cooter and Freedman (1991) point out, this type of opportunism is also known as “nonfeasance” (c.f. malfeasance). Relative to malfeasance, nonfeasance also gives rise to lower managerial-shareholder agency costs. </a:t>
            </a:r>
          </a:p>
          <a:p>
            <a:pPr lvl="1"/>
            <a:r>
              <a:rPr lang="en-US" sz="2000" dirty="0"/>
              <a:t>To address this problem, the law imposes duties of care, skill, and diligence (CSD) that establishes a standard of appropriate conduct that the directors must exercise to avoid potential liability in the course of carrying out their responsibilities as directors.</a:t>
            </a:r>
          </a:p>
          <a:p>
            <a:pPr lvl="2"/>
            <a:r>
              <a:rPr lang="en-US" sz="1800" dirty="0"/>
              <a:t>These duties of CSD are also known as “negligence duties”.</a:t>
            </a:r>
          </a:p>
          <a:p>
            <a:pPr lvl="2"/>
            <a:r>
              <a:rPr lang="en-US" sz="1800" dirty="0"/>
              <a:t>“Negligence duties” are generally </a:t>
            </a:r>
            <a:r>
              <a:rPr lang="en-US" sz="1800" b="1" i="1" dirty="0"/>
              <a:t>not</a:t>
            </a:r>
            <a:r>
              <a:rPr lang="en-US" sz="1800" dirty="0"/>
              <a:t> seen as “fiduciary duties”. This has consequences for the remedies sought by right-holder(s) when these duties are breached.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92400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Directors’ duties I</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Ex Ante vs Ex Post Regulation</a:t>
            </a:r>
          </a:p>
          <a:p>
            <a:r>
              <a:rPr lang="en-US" sz="2000" dirty="0"/>
              <a:t>Types of Directors’ Duties</a:t>
            </a:r>
          </a:p>
          <a:p>
            <a:r>
              <a:rPr lang="en-US" sz="2000" dirty="0"/>
              <a:t>Counterparties to Directors’ Duties</a:t>
            </a:r>
          </a:p>
          <a:p>
            <a:r>
              <a:rPr lang="en-US" sz="2000" dirty="0"/>
              <a:t>Parties to Directors’ Duties</a:t>
            </a:r>
          </a:p>
          <a:p>
            <a:r>
              <a:rPr lang="en-US" sz="2000" dirty="0"/>
              <a:t>Types of Directors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Duties of Care, Skill, and Diligence (“CSD”)</a:t>
            </a:r>
          </a:p>
          <a:p>
            <a:pPr lvl="1"/>
            <a:r>
              <a:rPr lang="en-US" sz="2000" dirty="0"/>
              <a:t>The main issue (or issues) in this area of the law that has long been debated is that of the appropriate </a:t>
            </a:r>
            <a:r>
              <a:rPr lang="en-US" sz="2000" b="1" i="1" dirty="0"/>
              <a:t>standard of conduct </a:t>
            </a:r>
            <a:r>
              <a:rPr lang="en-US" sz="2000" dirty="0"/>
              <a:t>(or standard of CSD) to be required of directors.</a:t>
            </a:r>
          </a:p>
          <a:p>
            <a:pPr lvl="1"/>
            <a:r>
              <a:rPr lang="en-US" sz="2000" dirty="0"/>
              <a:t>Under existing law, to fulfill their negligence duties, directors are generally required to meet three </a:t>
            </a:r>
            <a:r>
              <a:rPr lang="en-US" sz="2000" i="1" dirty="0"/>
              <a:t>distinct</a:t>
            </a:r>
            <a:r>
              <a:rPr lang="en-US" sz="2000" dirty="0"/>
              <a:t> standards of “care”, “skill”, and “diligence”. </a:t>
            </a:r>
          </a:p>
          <a:p>
            <a:pPr lvl="1"/>
            <a:r>
              <a:rPr lang="en-US" sz="2000" dirty="0"/>
              <a:t>However, in recent years, the three standards have become stricter as they are moving towards standards that are objective in nature – that is, a minimum objective standard.</a:t>
            </a:r>
          </a:p>
          <a:p>
            <a:pPr lvl="2"/>
            <a:r>
              <a:rPr lang="en-US" sz="1800" dirty="0"/>
              <a:t>Specifically, directors are now required to act with the level of care, skill and diligence that could be expected of a </a:t>
            </a:r>
            <a:r>
              <a:rPr lang="en-US" sz="1800" i="1" dirty="0"/>
              <a:t>reasonable director </a:t>
            </a:r>
            <a:r>
              <a:rPr lang="en-US" sz="1800" dirty="0"/>
              <a:t>in the position of the actual director, regardless of what the actual director is capable of achieving.</a:t>
            </a:r>
          </a:p>
          <a:p>
            <a:pPr lvl="2"/>
            <a:r>
              <a:rPr lang="en-US" sz="1800" dirty="0"/>
              <a:t>This objective standard is the minimum that is required of a director and </a:t>
            </a:r>
            <a:r>
              <a:rPr lang="en-US" sz="1800" i="1" dirty="0"/>
              <a:t>more will be required if she has or is purported to have particular expertise</a:t>
            </a:r>
            <a:r>
              <a:rPr lang="en-US" sz="1800" dirty="0"/>
              <a:t> (e.g. is a lawyer) or holds a special position in the company (e.g. is the CEO)</a:t>
            </a:r>
          </a:p>
          <a:p>
            <a:pPr lvl="2"/>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701944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Statutory Duties</a:t>
            </a:r>
          </a:p>
          <a:p>
            <a:pPr lvl="1"/>
            <a:r>
              <a:rPr lang="en-US" sz="2000" dirty="0"/>
              <a:t>The Companies Act has a number of statutory duties that place explicit limits on director conduct. </a:t>
            </a:r>
          </a:p>
          <a:p>
            <a:pPr lvl="1"/>
            <a:r>
              <a:rPr lang="en-US" sz="2000" dirty="0"/>
              <a:t>These duties </a:t>
            </a:r>
            <a:r>
              <a:rPr lang="en-US" sz="2000" b="1" i="1" dirty="0"/>
              <a:t>supplement</a:t>
            </a:r>
            <a:r>
              <a:rPr lang="en-US" sz="2000" dirty="0"/>
              <a:t> the aforementioned fiduciary duties and negligence duties which arise at common law.</a:t>
            </a:r>
          </a:p>
          <a:p>
            <a:pPr lvl="2"/>
            <a:r>
              <a:rPr lang="en-US" sz="1800" dirty="0"/>
              <a:t>See s 157(4) CA: “This section </a:t>
            </a:r>
            <a:r>
              <a:rPr lang="en-US" sz="1800" b="1" i="1" dirty="0"/>
              <a:t>is in addition to and not in derogation of any other written law or rule of law</a:t>
            </a:r>
            <a:r>
              <a:rPr lang="en-US" sz="1800" dirty="0"/>
              <a:t> relating to the duty or liability of directors or officers of a company.”</a:t>
            </a:r>
          </a:p>
          <a:p>
            <a:pPr lvl="1"/>
            <a:r>
              <a:rPr lang="en-US" sz="2000" dirty="0"/>
              <a:t>In the UK, however, directors’ duties at common law and equity have been </a:t>
            </a:r>
            <a:r>
              <a:rPr lang="en-US" sz="2000" b="1" i="1" dirty="0"/>
              <a:t>codified</a:t>
            </a:r>
            <a:r>
              <a:rPr lang="en-US" sz="2000" dirty="0"/>
              <a:t>, and therefore the CA 2006 there is arguably exhaustive.</a:t>
            </a:r>
          </a:p>
          <a:p>
            <a:pPr lvl="2"/>
            <a:r>
              <a:rPr lang="en-US" sz="1800" dirty="0"/>
              <a:t>This is NOT the position in Singapore. The Steering Committee explicitly recommended not to codify directors’ duties, and therefore the common law continues to apply.</a:t>
            </a: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4067810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Statutory Duties</a:t>
            </a:r>
          </a:p>
          <a:p>
            <a:pPr lvl="1"/>
            <a:r>
              <a:rPr lang="en-US" sz="2000" dirty="0"/>
              <a:t>UK Companies Act 2006, Part 10, ch 2</a:t>
            </a:r>
          </a:p>
          <a:p>
            <a:pPr lvl="2"/>
            <a:r>
              <a:rPr lang="en-US" sz="1800" dirty="0"/>
              <a:t>Section 171: Duty to act within powers</a:t>
            </a:r>
          </a:p>
          <a:p>
            <a:pPr lvl="2"/>
            <a:r>
              <a:rPr lang="en-US" sz="1800" dirty="0"/>
              <a:t>Section 172: Duty to promote the success of the co</a:t>
            </a:r>
          </a:p>
          <a:p>
            <a:pPr lvl="2"/>
            <a:r>
              <a:rPr lang="en-US" sz="1800" dirty="0"/>
              <a:t>Section 173: Duty to exercise independent judgment</a:t>
            </a:r>
          </a:p>
          <a:p>
            <a:pPr lvl="2"/>
            <a:r>
              <a:rPr lang="en-US" sz="1800" dirty="0"/>
              <a:t>Section 174: Duty to exercise reasonable care, skill and diligence</a:t>
            </a:r>
          </a:p>
          <a:p>
            <a:pPr lvl="2"/>
            <a:r>
              <a:rPr lang="en-US" sz="1800" dirty="0"/>
              <a:t>Section 175: Duty to avoid conflicts of interest</a:t>
            </a:r>
          </a:p>
          <a:p>
            <a:pPr lvl="2"/>
            <a:r>
              <a:rPr lang="en-US" sz="1800" dirty="0"/>
              <a:t>Section 176: Duty not to accept benefits from third parties</a:t>
            </a:r>
          </a:p>
          <a:p>
            <a:pPr lvl="2"/>
            <a:r>
              <a:rPr lang="en-US" sz="1800" dirty="0"/>
              <a:t>Section 177: Duty to declare interest in proposed transaction or arrangement</a:t>
            </a:r>
          </a:p>
          <a:p>
            <a:pPr lvl="1"/>
            <a:r>
              <a:rPr lang="en-US" sz="2000" dirty="0"/>
              <a:t>Useful illustrations for the applicable duties in Singapore.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458405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Statutory Duties</a:t>
            </a:r>
          </a:p>
          <a:p>
            <a:pPr lvl="1"/>
            <a:r>
              <a:rPr lang="en-US" sz="2000" dirty="0"/>
              <a:t>It is important to understand how the statutory duties under the CA overlap with non-statutory duties (i.e. the “fiduciary duties” and the “negligence duties”) because both are often engaged by the </a:t>
            </a:r>
            <a:r>
              <a:rPr lang="en-US" sz="2000" b="1" i="1" dirty="0"/>
              <a:t>same directorial misconduct </a:t>
            </a:r>
            <a:r>
              <a:rPr lang="en-US" sz="2000" dirty="0"/>
              <a:t>and therefore </a:t>
            </a:r>
            <a:r>
              <a:rPr lang="en-US" sz="2000" b="1" i="1" dirty="0"/>
              <a:t>both sets of duties may apply</a:t>
            </a:r>
            <a:r>
              <a:rPr lang="en-US" sz="2000" dirty="0"/>
              <a:t>.</a:t>
            </a:r>
          </a:p>
          <a:p>
            <a:pPr lvl="1"/>
            <a:r>
              <a:rPr lang="en-US" sz="2000" dirty="0"/>
              <a:t>Furthermore, there are important differences between the non-statutory duties and the statutory duties:</a:t>
            </a:r>
          </a:p>
          <a:p>
            <a:pPr lvl="2"/>
            <a:r>
              <a:rPr lang="en-US" sz="1800" dirty="0"/>
              <a:t>The non-statutory duties and statutory duties may prohibit similar directorial misconduct but the statutory duties may often require directors to </a:t>
            </a:r>
            <a:r>
              <a:rPr lang="en-US" sz="1800" b="1" i="1" dirty="0"/>
              <a:t>take specific actions </a:t>
            </a:r>
            <a:r>
              <a:rPr lang="en-US" sz="1800" dirty="0"/>
              <a:t>to avoid a breach of duty.</a:t>
            </a:r>
          </a:p>
          <a:p>
            <a:pPr lvl="2"/>
            <a:r>
              <a:rPr lang="en-US" sz="1800" dirty="0"/>
              <a:t>Some statutory duties </a:t>
            </a:r>
            <a:r>
              <a:rPr lang="en-US" sz="1800" b="1" i="1" dirty="0"/>
              <a:t>apply to directors, executive employees and agents of the </a:t>
            </a:r>
            <a:r>
              <a:rPr lang="en-US" sz="1800" b="1" dirty="0"/>
              <a:t>company</a:t>
            </a:r>
            <a:r>
              <a:rPr lang="en-US" sz="1800" dirty="0"/>
              <a:t>,</a:t>
            </a:r>
            <a:r>
              <a:rPr lang="en-US" sz="1800" b="1" dirty="0"/>
              <a:t> </a:t>
            </a:r>
            <a:r>
              <a:rPr lang="en-US" sz="1800" dirty="0"/>
              <a:t>whereas directors’ duties apply to directors only (and not executive employees or agents of the company)</a:t>
            </a:r>
          </a:p>
          <a:p>
            <a:pPr lvl="2"/>
            <a:r>
              <a:rPr lang="en-US" sz="1800" dirty="0"/>
              <a:t>The consequences of breaching non-statutory and statutory duties are often different. For example, breaches of statutory duties often involves criminal liability, whereas this is not the case for breaches of non-statutory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735352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graphicFrame>
        <p:nvGraphicFramePr>
          <p:cNvPr id="7" name="Diagram 6">
            <a:extLst>
              <a:ext uri="{FF2B5EF4-FFF2-40B4-BE49-F238E27FC236}">
                <a16:creationId xmlns:a16="http://schemas.microsoft.com/office/drawing/2014/main" id="{7C6DF969-2E9C-4882-BDDB-28D4C5221DDF}"/>
              </a:ext>
            </a:extLst>
          </p:cNvPr>
          <p:cNvGraphicFramePr/>
          <p:nvPr>
            <p:extLst>
              <p:ext uri="{D42A27DB-BD31-4B8C-83A1-F6EECF244321}">
                <p14:modId xmlns:p14="http://schemas.microsoft.com/office/powerpoint/2010/main" val="4025190335"/>
              </p:ext>
            </p:extLst>
          </p:nvPr>
        </p:nvGraphicFramePr>
        <p:xfrm>
          <a:off x="468351" y="1884556"/>
          <a:ext cx="11262732" cy="4856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5144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Thus far, we have discussed the notion of directors’ duties in the abstract: that is, that directors owe </a:t>
            </a:r>
            <a:r>
              <a:rPr lang="en-US" sz="2000" i="1" dirty="0"/>
              <a:t>someone</a:t>
            </a:r>
            <a:r>
              <a:rPr lang="en-US" sz="2000" dirty="0"/>
              <a:t> a duty to act/not act in a certain way.</a:t>
            </a:r>
          </a:p>
          <a:p>
            <a:r>
              <a:rPr lang="en-US" sz="2000" dirty="0"/>
              <a:t>The question then arises: To whom are these duties owed?</a:t>
            </a:r>
          </a:p>
          <a:p>
            <a:r>
              <a:rPr lang="en-US" sz="2000" dirty="0"/>
              <a:t>At common law, directors’ duties are owed to the </a:t>
            </a:r>
            <a:r>
              <a:rPr lang="en-US" sz="2000" b="1" i="1" u="sng" dirty="0"/>
              <a:t>company as a separate legal person</a:t>
            </a:r>
            <a:r>
              <a:rPr lang="en-US" sz="2000" dirty="0"/>
              <a:t>.</a:t>
            </a:r>
          </a:p>
          <a:p>
            <a:pPr lvl="1"/>
            <a:r>
              <a:rPr lang="en-US" sz="1800" dirty="0"/>
              <a:t>As a corollary, directors’ duties are thus </a:t>
            </a:r>
            <a:r>
              <a:rPr lang="en-US" sz="1800" b="1" i="1" dirty="0"/>
              <a:t>not</a:t>
            </a:r>
            <a:r>
              <a:rPr lang="en-US" sz="1800" dirty="0"/>
              <a:t> normally owed to shareholders, creditors, employees, or any other corporate stakeholders.</a:t>
            </a:r>
          </a:p>
          <a:p>
            <a:pPr lvl="1"/>
            <a:r>
              <a:rPr lang="en-US" sz="1800" dirty="0"/>
              <a:t>Thus, when directors breach their duties, it is </a:t>
            </a:r>
            <a:r>
              <a:rPr lang="en-US" sz="1800" b="1" i="1" dirty="0"/>
              <a:t>the company </a:t>
            </a:r>
            <a:r>
              <a:rPr lang="en-US" sz="1800" dirty="0"/>
              <a:t>(and the company alone) </a:t>
            </a:r>
            <a:r>
              <a:rPr lang="en-US" sz="1800" b="1" i="1" dirty="0"/>
              <a:t>that has the right </a:t>
            </a:r>
            <a:r>
              <a:rPr lang="en-US" sz="1800" dirty="0"/>
              <a:t>to sue on this breach. This is known as the “rule in </a:t>
            </a:r>
            <a:r>
              <a:rPr lang="en-US" sz="1800" i="1" dirty="0"/>
              <a:t>Foss v Harbottle </a:t>
            </a:r>
            <a:r>
              <a:rPr lang="en-US" sz="1800" dirty="0"/>
              <a:t>(1843) 67 ER 189”.</a:t>
            </a:r>
          </a:p>
          <a:p>
            <a:pPr lvl="2"/>
            <a:r>
              <a:rPr lang="en-US" sz="1800" dirty="0"/>
              <a:t>This may sound counterintuitive. If the directors are able to represent the company as an organ of the company, would they not waive their right to sue on a breach of the duties they themselves owe to the company? We will cover this conundrum in the next topic (Shareholder Rights and Remedies).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2174311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are director duties’ owed to </a:t>
            </a:r>
            <a:r>
              <a:rPr lang="en-US" sz="2000" i="1" dirty="0"/>
              <a:t>the company </a:t>
            </a:r>
            <a:r>
              <a:rPr lang="en-US" sz="2000" dirty="0"/>
              <a:t>and not the shareholders?</a:t>
            </a:r>
          </a:p>
          <a:p>
            <a:pPr lvl="1"/>
            <a:r>
              <a:rPr lang="en-US" sz="1800" dirty="0"/>
              <a:t>Consider director duties’ owed to one (shareholder A) of two shareholders (say, shareholders A and B) in a company with opposing interests. Then the directors can claim that a discharge of their duties to shareholder A necessitates detracting from the interests of shareholder B.</a:t>
            </a:r>
          </a:p>
          <a:p>
            <a:pPr lvl="1"/>
            <a:r>
              <a:rPr lang="en-US" sz="1800" dirty="0"/>
              <a:t>Consider director duties’ owed to shareholders in a company with creditors. Then the directors can claim that a discharge of their duties to the shareholders necessitates detracting from the interests of the company’s directors. </a:t>
            </a:r>
          </a:p>
          <a:p>
            <a:pPr lvl="1"/>
            <a:r>
              <a:rPr lang="en-US" sz="1800" dirty="0"/>
              <a:t>Consider director duties’ owed to shareholders and creditors in a company with employees. Then the directors can claim that a discharge of their duties to both groups necessitates detracting from the interests of the company’s employees. </a:t>
            </a:r>
          </a:p>
          <a:p>
            <a:r>
              <a:rPr lang="en-US" sz="2000" dirty="0"/>
              <a:t>Thus, having “the company” as the counterparty to the directors’ duties allows for corporate law to </a:t>
            </a:r>
            <a:r>
              <a:rPr lang="en-US" sz="2000" b="1" i="1" dirty="0"/>
              <a:t>balance the competing interests amongst various constituents of the company</a:t>
            </a:r>
            <a:r>
              <a:rPr lang="en-US" sz="2000" dirty="0"/>
              <a:t>.</a:t>
            </a:r>
          </a:p>
          <a:p>
            <a:pPr lvl="1"/>
            <a:r>
              <a:rPr lang="en-US" sz="1800" dirty="0"/>
              <a:t>We will deal with this complex concept in more detail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894152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Percival v Wright </a:t>
            </a:r>
            <a:r>
              <a:rPr lang="en-US" sz="2000" b="1" dirty="0"/>
              <a:t>[1902] 2 Ch 421</a:t>
            </a:r>
          </a:p>
          <a:p>
            <a:r>
              <a:rPr lang="en-US" sz="2000" b="1" dirty="0"/>
              <a:t>Facts: </a:t>
            </a:r>
            <a:r>
              <a:rPr lang="en-US" sz="2000" dirty="0"/>
              <a:t>The directors of the company had been negotiating a potential takeover which was ultimately aborted. At the same time, the directors agreed to buy shares in the company from the plaintiff shareholders at a lower price than the takeover price that was being negotiated. The plaintiffs claimed that the directors stood in a fiduciary relationship vis-à-vis them and were thus obliged to disclose the negotiations, and sued to set aside the transaction. </a:t>
            </a:r>
          </a:p>
          <a:p>
            <a:r>
              <a:rPr lang="en-US" sz="2000" b="1" dirty="0"/>
              <a:t>Held: </a:t>
            </a:r>
            <a:r>
              <a:rPr lang="en-US" sz="2000" dirty="0"/>
              <a:t>The directors were not in breach of any duty, and so the transaction was countenanced even though there was no disclosure of the takeover negotiations. </a:t>
            </a:r>
          </a:p>
          <a:p>
            <a:r>
              <a:rPr lang="en-US" sz="2000" dirty="0"/>
              <a:t>The directors only owed duties of loyalty to the company, not to the individual shareholders. </a:t>
            </a:r>
          </a:p>
          <a:p>
            <a:r>
              <a:rPr lang="en-US" sz="2000" dirty="0"/>
              <a:t>The directors did not hold a fiduciary position as trustees for the individual shareholders. Hence, when the negotiations were on foot, they were not in the position of trustees for sale.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4171417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Although </a:t>
            </a:r>
            <a:r>
              <a:rPr lang="en-US" sz="2000" i="1" dirty="0"/>
              <a:t>Percival v Wright</a:t>
            </a:r>
            <a:r>
              <a:rPr lang="en-US" sz="2000" dirty="0"/>
              <a:t> stands for the general proposition that the directors do not owe shareholders any fiduciary duties at law, there are </a:t>
            </a:r>
            <a:r>
              <a:rPr lang="en-US" sz="2000" i="1" dirty="0"/>
              <a:t>exceptional circumstances</a:t>
            </a:r>
            <a:r>
              <a:rPr lang="en-US" sz="2000" dirty="0"/>
              <a:t> where the directors may owe duties to other corporate stakeholders. </a:t>
            </a:r>
          </a:p>
          <a:p>
            <a:pPr lvl="1"/>
            <a:r>
              <a:rPr lang="en-US" sz="1800" dirty="0"/>
              <a:t>This could occur where the relationship between the director and shareholder is such as to “replicate the salient features of well-established categories of fiduciary relationships”, often described as a “special relationship”. </a:t>
            </a:r>
          </a:p>
          <a:p>
            <a:pPr lvl="1"/>
            <a:r>
              <a:rPr lang="en-US" sz="1800" dirty="0"/>
              <a:t>See </a:t>
            </a:r>
            <a:r>
              <a:rPr lang="fr-FR" sz="1800" i="1" dirty="0"/>
              <a:t>Coleman v Myers </a:t>
            </a:r>
            <a:r>
              <a:rPr lang="fr-FR" sz="1800" dirty="0"/>
              <a:t>[1977] NZLR 225.</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2430589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fr-FR" sz="2000" b="1" i="1" dirty="0"/>
              <a:t>Coleman v Myers </a:t>
            </a:r>
            <a:r>
              <a:rPr lang="fr-FR" sz="2000" b="1" dirty="0"/>
              <a:t>[1977] NZLR 225 </a:t>
            </a:r>
          </a:p>
          <a:p>
            <a:r>
              <a:rPr lang="en-US" sz="2000" b="1" dirty="0"/>
              <a:t>Facts: </a:t>
            </a:r>
            <a:r>
              <a:rPr lang="en-US" sz="2000" dirty="0"/>
              <a:t>The defendants were the directors of a family company. One of the defendants made a takeover offer to all the other shareholders and succeeded in acquiring total control of the company. The plaintiffs, minority shareholders, reluctantly agreed to sell their shares. The plaintiffs subsequently brought an action against the defendants. They alleged, </a:t>
            </a:r>
            <a:r>
              <a:rPr lang="en-US" sz="2000" i="1" dirty="0"/>
              <a:t>inter alia</a:t>
            </a:r>
            <a:r>
              <a:rPr lang="en-US" sz="2000" dirty="0"/>
              <a:t>, breaches of fiduciary duty owed by the defendants as directors to the company shareholders for not disclosing information relevant to the true price of the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08346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our last lecture on Corporate Organs and Decision-Making</a:t>
            </a:r>
          </a:p>
          <a:p>
            <a:pPr lvl="1"/>
            <a:r>
              <a:rPr lang="en-US" sz="2000" dirty="0"/>
              <a:t>S 157A of the Companies Act sates that “The business of a company shall be managed by, or under the direction or supervision of, the directors”.</a:t>
            </a:r>
          </a:p>
          <a:p>
            <a:pPr lvl="1"/>
            <a:r>
              <a:rPr lang="en-US" sz="2000" dirty="0"/>
              <a:t>Even with </a:t>
            </a:r>
            <a:r>
              <a:rPr lang="en-US" sz="2000" i="1" dirty="0"/>
              <a:t>TYC Investment</a:t>
            </a:r>
            <a:r>
              <a:rPr lang="en-US" sz="2000" dirty="0"/>
              <a:t>’s interpretation on the separation of powers between the organs of the company, a default rule arises: Management powers are vested in the board of directors, and only certain powers are reserved to the General Meeting under the company’s constitution.</a:t>
            </a:r>
          </a:p>
          <a:p>
            <a:r>
              <a:rPr lang="en-US" sz="2000" dirty="0"/>
              <a:t>This raises a more fundamental question: Why are there even two organs in the first place? Why not one?</a:t>
            </a:r>
          </a:p>
          <a:p>
            <a:pPr lvl="1"/>
            <a:r>
              <a:rPr lang="en-US" sz="2000" dirty="0"/>
              <a:t>Could the shareholders be vested with management powers like in partnerships? </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fr-FR" sz="2000" b="1" i="1" dirty="0"/>
              <a:t>Coleman v Myers </a:t>
            </a:r>
            <a:r>
              <a:rPr lang="fr-FR" sz="2000" b="1" dirty="0"/>
              <a:t>[1977] NZLR 225 </a:t>
            </a:r>
          </a:p>
          <a:p>
            <a:r>
              <a:rPr lang="en-US" sz="2000" b="1" dirty="0"/>
              <a:t>Held: </a:t>
            </a:r>
            <a:r>
              <a:rPr lang="en-US" sz="2000" dirty="0"/>
              <a:t>The fact that director’s duties are owed to the company did not preclude the situation where the directors could owe fiduciary duties to shareholders as well. </a:t>
            </a:r>
          </a:p>
          <a:p>
            <a:r>
              <a:rPr lang="en-US" sz="2000" dirty="0"/>
              <a:t>This could happen where the relationship between the director and shareholder is such as to “replicate the salient features of well-established categories of fiduciary relationships.”</a:t>
            </a:r>
          </a:p>
          <a:p>
            <a:r>
              <a:rPr lang="en-US" sz="2000" dirty="0"/>
              <a:t>On the facts, the setting was a small family company, where the shareholders </a:t>
            </a:r>
            <a:r>
              <a:rPr lang="en-US" sz="2000" b="1" i="1" dirty="0"/>
              <a:t>were heavily dependent and reliant on the defendant (a person in position of authority) for information and advice</a:t>
            </a:r>
            <a:r>
              <a:rPr lang="en-US" sz="2000" dirty="0"/>
              <a:t>. There was a </a:t>
            </a:r>
            <a:r>
              <a:rPr lang="en-US" sz="2000" b="1" i="1" dirty="0"/>
              <a:t>strong relationship of confidence </a:t>
            </a:r>
            <a:r>
              <a:rPr lang="en-US" sz="2000" dirty="0"/>
              <a:t>existing between them – a special factual relationship which gave rise to fiduciary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3425654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a:bodyPr>
          <a:lstStyle/>
          <a:p>
            <a:pPr marL="0" indent="0">
              <a:lnSpc>
                <a:spcPct val="90000"/>
              </a:lnSpc>
              <a:buNone/>
            </a:pPr>
            <a:r>
              <a:rPr lang="en-US" b="1" i="1" dirty="0"/>
              <a:t>Raffles Town Club Pte Ltd v Lim Eng Hock Peter </a:t>
            </a:r>
            <a:r>
              <a:rPr lang="en-US" b="1" dirty="0"/>
              <a:t>[2013] 1 SLR 374</a:t>
            </a:r>
          </a:p>
          <a:p>
            <a:pPr>
              <a:lnSpc>
                <a:spcPct val="90000"/>
              </a:lnSpc>
            </a:pPr>
            <a:r>
              <a:rPr lang="en-US" dirty="0"/>
              <a:t>“Dillon LJ, who delivered the other majority judgment, said (at 288): “An individual trader who is solvent is free to make stupid, but honest commercial decisions in the conduct of his own business. He owes no duty of care to future creditors. The same applies to a partnership of individuals. </a:t>
            </a:r>
            <a:r>
              <a:rPr lang="en-US" b="1" i="1" dirty="0"/>
              <a:t>A company, as it seems to me, likewise owes no duty of care to future creditors. The directors indeed stand in a fiduciary relationship to the company, as they are appointed to manage the affairs of the company and they owe fiduciary duties to the company though not to the creditors, present or future, or to individual shareholders…The shareholders, however, owe no such duty to the company</a:t>
            </a:r>
            <a:r>
              <a:rPr lang="en-US" dirty="0"/>
              <a:t>. Indeed, so long as the company is solvent the shareholders are in substance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31</a:t>
            </a:fld>
            <a:endParaRPr lang="en-US" dirty="0"/>
          </a:p>
        </p:txBody>
      </p:sp>
      <p:pic>
        <p:nvPicPr>
          <p:cNvPr id="6" name="Picture 5" descr="A building with columns and a dome&#10;&#10;Description automatically generated with low confidence">
            <a:extLst>
              <a:ext uri="{FF2B5EF4-FFF2-40B4-BE49-F238E27FC236}">
                <a16:creationId xmlns:a16="http://schemas.microsoft.com/office/drawing/2014/main" id="{662F6D53-7522-412B-BDA1-5A7C563B562C}"/>
              </a:ext>
            </a:extLst>
          </p:cNvPr>
          <p:cNvPicPr>
            <a:picLocks noChangeAspect="1"/>
          </p:cNvPicPr>
          <p:nvPr/>
        </p:nvPicPr>
        <p:blipFill rotWithShape="1">
          <a:blip r:embed="rId3">
            <a:extLst>
              <a:ext uri="{28A0092B-C50C-407E-A947-70E740481C1C}">
                <a14:useLocalDpi xmlns:a14="http://schemas.microsoft.com/office/drawing/2010/main" val="0"/>
              </a:ext>
            </a:extLst>
          </a:blip>
          <a:srcRect t="9435" b="2204"/>
          <a:stretch/>
        </p:blipFill>
        <p:spPr>
          <a:xfrm>
            <a:off x="8051799" y="1871133"/>
            <a:ext cx="3683001" cy="4504267"/>
          </a:xfrm>
          <a:prstGeom prst="rect">
            <a:avLst/>
          </a:prstGeom>
        </p:spPr>
      </p:pic>
    </p:spTree>
    <p:extLst>
      <p:ext uri="{BB962C8B-B14F-4D97-AF65-F5344CB8AC3E}">
        <p14:creationId xmlns:p14="http://schemas.microsoft.com/office/powerpoint/2010/main" val="4064288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Counterparties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One of the more difficult issues in company law emerges from the proposition in </a:t>
            </a:r>
            <a:r>
              <a:rPr lang="en-US" sz="2000" i="1" dirty="0"/>
              <a:t>Percival v Wright</a:t>
            </a:r>
            <a:r>
              <a:rPr lang="en-US" sz="2000" dirty="0"/>
              <a:t>: If the directors owe duties to the company and </a:t>
            </a:r>
            <a:r>
              <a:rPr lang="en-US" sz="2000" b="1" i="1" dirty="0"/>
              <a:t>not</a:t>
            </a:r>
            <a:r>
              <a:rPr lang="en-US" sz="2000" dirty="0"/>
              <a:t> corporate constituents/stakeholders, to what extent should directors take into account the interests of corporate constituents/stakeholders (especially creditors) when fulfilling their duties owed to the company?</a:t>
            </a:r>
          </a:p>
          <a:p>
            <a:r>
              <a:rPr lang="en-US" sz="2000" dirty="0"/>
              <a:t>Is it possible to distinguish the two?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96147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We have discussed the idea that generally, directors owe </a:t>
            </a:r>
            <a:r>
              <a:rPr lang="en-US" sz="2000" i="1" dirty="0"/>
              <a:t>the company</a:t>
            </a:r>
            <a:r>
              <a:rPr lang="en-US" sz="2000" dirty="0"/>
              <a:t> a duty to act/not act in a certain way.</a:t>
            </a:r>
          </a:p>
          <a:p>
            <a:r>
              <a:rPr lang="en-US" sz="2000" dirty="0"/>
              <a:t>The question then arises: By whom are directors’ duties owed?</a:t>
            </a:r>
          </a:p>
          <a:p>
            <a:pPr lvl="1"/>
            <a:r>
              <a:rPr lang="en-US" sz="1800" dirty="0"/>
              <a:t>This might seem obvious (i.e. directors owe directors’ duties), but exactly </a:t>
            </a:r>
            <a:r>
              <a:rPr lang="en-US" sz="1800" b="1" i="1" dirty="0"/>
              <a:t>who</a:t>
            </a:r>
            <a:r>
              <a:rPr lang="en-US" sz="1800" dirty="0"/>
              <a:t> amounts to a director at law is a non-trivial issue.</a:t>
            </a:r>
          </a:p>
          <a:p>
            <a:r>
              <a:rPr lang="en-US" sz="2000" dirty="0"/>
              <a:t>The starting point is s 4(1) of the Companies Act: s 4(1) states that ““director” includes </a:t>
            </a:r>
            <a:r>
              <a:rPr lang="en-US" sz="2000" b="1" i="1" dirty="0"/>
              <a:t>any person occupying the position of director of a corporation by whatever name called </a:t>
            </a:r>
            <a:r>
              <a:rPr lang="en-US" sz="2000" dirty="0"/>
              <a:t>and </a:t>
            </a:r>
            <a:r>
              <a:rPr lang="en-US" sz="2000" b="1" i="1" dirty="0"/>
              <a:t>includes a person in accordance with whose directions or instructions the directors or the majority of the directors of a corporation are accustomed to act</a:t>
            </a:r>
            <a:r>
              <a:rPr lang="en-US" sz="2000" dirty="0"/>
              <a:t> and an </a:t>
            </a:r>
            <a:r>
              <a:rPr lang="en-US" sz="2000" b="1" i="1" dirty="0"/>
              <a:t>alternate or substitute director</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419443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definition of “director” in s 4 CA reflects the common law position where established categories of directors owe duties to the company:</a:t>
            </a:r>
          </a:p>
          <a:p>
            <a:pPr lvl="1"/>
            <a:r>
              <a:rPr lang="en-US" sz="1800" i="1" dirty="0"/>
              <a:t>De jure </a:t>
            </a:r>
            <a:r>
              <a:rPr lang="en-US" sz="1800" dirty="0"/>
              <a:t>directors: A person who has been </a:t>
            </a:r>
            <a:r>
              <a:rPr lang="en-US" sz="1800" b="1" i="1" dirty="0"/>
              <a:t>properly appointed as a director </a:t>
            </a:r>
          </a:p>
          <a:p>
            <a:pPr lvl="1"/>
            <a:r>
              <a:rPr lang="en-US" sz="1800" i="1" dirty="0"/>
              <a:t>De facto </a:t>
            </a:r>
            <a:r>
              <a:rPr lang="en-US" sz="1800" dirty="0"/>
              <a:t>directors: A </a:t>
            </a:r>
            <a:r>
              <a:rPr lang="en-US" sz="1800" i="1" dirty="0"/>
              <a:t>de facto </a:t>
            </a:r>
            <a:r>
              <a:rPr lang="en-US" sz="1800" dirty="0"/>
              <a:t>director is a person who is not properly appointed as a director, but who </a:t>
            </a:r>
            <a:r>
              <a:rPr lang="en-US" sz="1800" b="1" i="1" dirty="0"/>
              <a:t>acts as though </a:t>
            </a:r>
            <a:r>
              <a:rPr lang="en-US" sz="1800" dirty="0"/>
              <a:t>they were a director.</a:t>
            </a:r>
          </a:p>
          <a:p>
            <a:pPr lvl="1"/>
            <a:r>
              <a:rPr lang="en-US" sz="1800" dirty="0"/>
              <a:t>Shadow directors: A shadow director is a person who directs the actions of properly appointed directors, although they themselves are not properly appointed as a director nor do they directly act as a director.</a:t>
            </a:r>
          </a:p>
          <a:p>
            <a:pPr lvl="1"/>
            <a:r>
              <a:rPr lang="en-US" sz="1800" dirty="0"/>
              <a:t>Alternate/substitute directors: An alternate or substitute director is a person who attends a board meeting on behalf of a properly appointed director.</a:t>
            </a:r>
          </a:p>
          <a:p>
            <a:r>
              <a:rPr lang="en-US" sz="2000" dirty="0"/>
              <a:t>We will focus on </a:t>
            </a:r>
            <a:r>
              <a:rPr lang="en-US" sz="2000" i="1" dirty="0"/>
              <a:t>de facto </a:t>
            </a:r>
            <a:r>
              <a:rPr lang="en-US" sz="2000" dirty="0"/>
              <a:t>directors.</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600141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De Facto Directors</a:t>
            </a:r>
          </a:p>
          <a:p>
            <a:pPr lvl="1"/>
            <a:r>
              <a:rPr lang="en-US" sz="1800" dirty="0"/>
              <a:t>In establishing whether a person is a de facto director, six factors should be considered (</a:t>
            </a:r>
            <a:r>
              <a:rPr lang="en-US" sz="1800" i="1" dirty="0"/>
              <a:t>Raffles Town Club Pte Ltd v Lim Eng Hock Peter</a:t>
            </a:r>
            <a:r>
              <a:rPr lang="en-US" sz="1800" dirty="0"/>
              <a:t> [2010] SGHC 163) </a:t>
            </a:r>
          </a:p>
          <a:p>
            <a:pPr lvl="2"/>
            <a:r>
              <a:rPr lang="en-US" sz="1600" dirty="0"/>
              <a:t>Whether she undertook functions in relation to the company which could </a:t>
            </a:r>
            <a:r>
              <a:rPr lang="en-US" sz="1600" b="1" i="1" dirty="0"/>
              <a:t>properly be discharged only by a director</a:t>
            </a:r>
          </a:p>
          <a:p>
            <a:pPr lvl="2"/>
            <a:r>
              <a:rPr lang="en-US" sz="1600" dirty="0"/>
              <a:t>It is not a necessary characteristic of a de facto director that she is held out as a director; </a:t>
            </a:r>
            <a:r>
              <a:rPr lang="en-US" sz="1600" i="1" dirty="0"/>
              <a:t>such “holding out” may, however, be important evidence in support of the conclusion that a person, in fact, acted as a director </a:t>
            </a:r>
          </a:p>
          <a:p>
            <a:pPr lvl="2"/>
            <a:r>
              <a:rPr lang="en-US" sz="1600" dirty="0"/>
              <a:t>Holding out is not a sufficient condition either. </a:t>
            </a:r>
            <a:r>
              <a:rPr lang="en-US" sz="1600" i="1" dirty="0"/>
              <a:t>What matters is not what she called herself but what she did</a:t>
            </a:r>
            <a:r>
              <a:rPr lang="en-US" sz="1600" dirty="0"/>
              <a:t>. </a:t>
            </a:r>
          </a:p>
          <a:p>
            <a:pPr lvl="2"/>
            <a:r>
              <a:rPr lang="en-US" sz="1600" dirty="0"/>
              <a:t>It is necessary for the person alleged to be a de facto director </a:t>
            </a:r>
            <a:r>
              <a:rPr lang="en-US" sz="1600" b="1" i="1" dirty="0"/>
              <a:t>to have participated in directing the affairs of the company on an equal footing with the other director(s) and not in a subordinate role</a:t>
            </a:r>
            <a:r>
              <a:rPr lang="en-US" sz="1600" dirty="0"/>
              <a:t>. </a:t>
            </a:r>
          </a:p>
          <a:p>
            <a:pPr lvl="2"/>
            <a:r>
              <a:rPr lang="en-US" sz="1600" dirty="0"/>
              <a:t>The person in question </a:t>
            </a:r>
            <a:r>
              <a:rPr lang="en-US" sz="1600" b="1" i="1" dirty="0"/>
              <a:t>must be shown to have assumed the status and functions of a company director and to have exercised “real influence” in the corporate governance of the company</a:t>
            </a:r>
            <a:r>
              <a:rPr lang="en-US" sz="1600" dirty="0"/>
              <a:t>.</a:t>
            </a:r>
          </a:p>
          <a:p>
            <a:pPr lvl="2"/>
            <a:r>
              <a:rPr lang="en-US" sz="1600" b="1" i="1" dirty="0"/>
              <a:t>If it is unclear whether the acts of the person in question are referable to an assumed directorship or to some other capacity, the person in question is entitled to the benefit of the doubt</a:t>
            </a:r>
            <a:r>
              <a:rPr lang="en-US" sz="1600" dirty="0"/>
              <a:t>, but the court must be careful not to strain the facts in deference to this observation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677999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De Facto Directors</a:t>
            </a:r>
          </a:p>
          <a:p>
            <a:pPr marL="0" indent="0">
              <a:buNone/>
            </a:pPr>
            <a:r>
              <a:rPr lang="en-US" sz="2000" b="1" i="1" dirty="0"/>
              <a:t>The Wellness Group Pte Ltd v Paris Investment Pte Ltd </a:t>
            </a:r>
            <a:r>
              <a:rPr lang="en-US" sz="2000" b="1" dirty="0"/>
              <a:t>[2018] 2 SLR 973</a:t>
            </a:r>
          </a:p>
          <a:p>
            <a:r>
              <a:rPr lang="en-US" sz="2000" b="1" dirty="0"/>
              <a:t>Facts: </a:t>
            </a:r>
            <a:r>
              <a:rPr lang="en-US" sz="2000" dirty="0"/>
              <a:t>The minority shareholder plaintiff claimed that it had a right under a shareholders’ agreement to appoint a director to the board of the defendant company. The respondents objected, claiming that the plaintiff only had a right to nominate and not to appoint a director, because the defendant company’s constitution vested the power of appointment in the Board, and that the Board did not have to appoint the plaintiff’s nominee (Prof Mak) unless it was satisfied that the appointment would be in the defendant’s best interests. </a:t>
            </a:r>
          </a:p>
          <a:p>
            <a:r>
              <a:rPr lang="en-US" sz="2000" b="1" dirty="0"/>
              <a:t>Held: </a:t>
            </a:r>
            <a:r>
              <a:rPr lang="en-US" sz="2000" dirty="0"/>
              <a:t>Although Prof Mak was not a de facto director, the Court of Appeal ordered that Prof Mak be appointed a director of the defendant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1401302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1466"/>
            <a:ext cx="11029615" cy="4355769"/>
          </a:xfrm>
        </p:spPr>
        <p:txBody>
          <a:bodyPr>
            <a:noAutofit/>
          </a:bodyPr>
          <a:lstStyle/>
          <a:p>
            <a:pPr marL="0" indent="0">
              <a:buNone/>
            </a:pPr>
            <a:r>
              <a:rPr lang="en-US" sz="1600" b="1" u="sng" dirty="0"/>
              <a:t>De Facto Directors</a:t>
            </a:r>
          </a:p>
          <a:p>
            <a:pPr marL="0" indent="0">
              <a:buNone/>
            </a:pPr>
            <a:r>
              <a:rPr lang="en-US" sz="1600" b="1" i="1" dirty="0"/>
              <a:t>The Wellness Group Pte Ltd v Paris Investment Pte Td </a:t>
            </a:r>
            <a:r>
              <a:rPr lang="en-US" sz="1600" b="1" dirty="0"/>
              <a:t>[2018] 2 SLR 973</a:t>
            </a:r>
          </a:p>
          <a:p>
            <a:r>
              <a:rPr lang="en-US" sz="1600" b="1" dirty="0"/>
              <a:t>Held (as dicta): </a:t>
            </a:r>
            <a:r>
              <a:rPr lang="en-US" sz="1600" dirty="0"/>
              <a:t>“A de facto director is a person who assumes to act as a director. He is held out as a director by the company, and claims and purports to be a director, although never actually or validly appointed as such. To establish that a person was a de facto director of a company </a:t>
            </a:r>
            <a:r>
              <a:rPr lang="en-US" sz="1600" b="1" i="1" dirty="0"/>
              <a:t>it is necessary to plead and prove that he undertook functions in relation to the company which could properly be discharged only by a director. It is not sufficient to show that he was concerned in the management of the company’s affairs or undertook tasks in relation to its business which can properly be performed by a manager below board level</a:t>
            </a:r>
            <a:r>
              <a:rPr lang="en-US" sz="1600" i="1" dirty="0"/>
              <a:t>… </a:t>
            </a:r>
            <a:r>
              <a:rPr lang="en-US" sz="1600" dirty="0"/>
              <a:t>In determining whether an individual acted as a director, the court will take into account </a:t>
            </a:r>
            <a:r>
              <a:rPr lang="en-US" sz="1600" b="1" i="1" dirty="0"/>
              <a:t>such factors as whether he directed others, committed the company to major obligations, and participated on an equal level in collective decisions made by the board; whether the company held him out as a director; whether he used the title “director”; whether he had proper information (for example, management accounts) on which to base decisions; and whether he had to make major decisions</a:t>
            </a:r>
            <a:r>
              <a:rPr lang="en-US" sz="1600" i="1" dirty="0"/>
              <a:t>… </a:t>
            </a:r>
            <a:r>
              <a:rPr lang="en-US" sz="1600" dirty="0"/>
              <a:t>It is critical to understand the rationale that underpins the concept of de facto directorship. It is typically invoked to impose directors’ duties and liabilities on someone who, although not officially a director, held himself out as one and performed the functions of a director. </a:t>
            </a:r>
            <a:r>
              <a:rPr lang="en-US" sz="1600" b="1" i="1" dirty="0"/>
              <a:t>Such persons ought to be held to the standard of conduct required of directors and should not be permitted to avoid liability purely for want of official appointment</a:t>
            </a:r>
            <a:r>
              <a:rPr lang="en-US" sz="1600" dirty="0"/>
              <a:t>.”</a:t>
            </a:r>
          </a:p>
          <a:p>
            <a:r>
              <a:rPr lang="en-US" sz="1600" dirty="0"/>
              <a:t>Why is this important? Because it may be argued that in certain contexts, controlling directors are de facto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482023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parties to Directors’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i="1" dirty="0"/>
              <a:t>Prima facie</a:t>
            </a:r>
            <a:r>
              <a:rPr lang="en-US" sz="2000" dirty="0"/>
              <a:t>, both the CA and common law applies equally to all directors</a:t>
            </a:r>
          </a:p>
          <a:p>
            <a:r>
              <a:rPr lang="en-US" sz="2000" dirty="0"/>
              <a:t>However, recent case law suggests that, in relation to “negligence duties”, the standards required to fulfil certain directors’ duties can differ significantly depending upon the type of director</a:t>
            </a:r>
          </a:p>
          <a:p>
            <a:pPr lvl="1"/>
            <a:r>
              <a:rPr lang="en-US" sz="1800" dirty="0"/>
              <a:t>Specifically, it appears that the standards to discharge the duties of care, skill and diligence will vary significantly depending on whether one is an executive or non-executive director, with stricter standards applying to executive directors.</a:t>
            </a:r>
          </a:p>
          <a:p>
            <a:r>
              <a:rPr lang="en-US" sz="2000" dirty="0"/>
              <a:t>As the type of director appears to have a bearing on how directors’ duties apply, it is important at the outset to have a clear understanding of the various types of directors that exist.</a:t>
            </a:r>
          </a:p>
          <a:p>
            <a:r>
              <a:rPr lang="en-US" sz="2000" dirty="0"/>
              <a:t>In addition, it is important to understand the distinction between directors and executive employees as this distinction may determine whether directors’ duties apply at all (i.e., </a:t>
            </a:r>
            <a:r>
              <a:rPr lang="en-US" sz="2000" i="1" dirty="0"/>
              <a:t>prima facie</a:t>
            </a:r>
            <a:r>
              <a:rPr lang="en-US" sz="2000" dirty="0"/>
              <a:t>, duties of loyalty and duties of care do not apply to executive employees, but do apply to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540921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There are different types of formally appointed directors.</a:t>
            </a:r>
          </a:p>
          <a:p>
            <a:pPr lvl="1"/>
            <a:r>
              <a:rPr lang="en-US" sz="2000" dirty="0"/>
              <a:t>Executive directors usually have contracts of employment with the company.</a:t>
            </a:r>
          </a:p>
          <a:p>
            <a:pPr lvl="1"/>
            <a:r>
              <a:rPr lang="en-US" sz="2000" dirty="0"/>
              <a:t>Non-executive directors only receive fees for attending board meetings. </a:t>
            </a:r>
          </a:p>
          <a:p>
            <a:pPr lvl="1"/>
            <a:r>
              <a:rPr lang="en-US" sz="2000" dirty="0"/>
              <a:t>Nominee directors are appointed by the parent company to the board to represent their interests (in the subsidiary)</a:t>
            </a:r>
          </a:p>
          <a:p>
            <a:pPr lvl="1"/>
            <a:r>
              <a:rPr lang="en-US" sz="2000" dirty="0"/>
              <a:t>Independent directors are directors who have no relationship with the company, its related corporations, its substantial shareholders or its officers that could interfere (see rule 2.1 of the Singapore Code on Corporate Governance that applies to publicly listed companies).</a:t>
            </a:r>
          </a:p>
          <a:p>
            <a:r>
              <a:rPr lang="en-US" sz="2000" i="1" dirty="0"/>
              <a:t>Quare</a:t>
            </a:r>
            <a:r>
              <a:rPr lang="en-US" sz="2000" dirty="0"/>
              <a:t>: Should different types of directors face be subject to the same legal duties? We will discuss more next week.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4024863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2. There, we discussed the notion that there are </a:t>
            </a:r>
            <a:r>
              <a:rPr lang="en-US" sz="2000" b="1" i="1" dirty="0"/>
              <a:t>substantial benefits </a:t>
            </a:r>
            <a:r>
              <a:rPr lang="en-US" sz="2000" dirty="0"/>
              <a:t>from the separation of ownership and control (Slide 40) – vesting authority/power in the board of directors can:</a:t>
            </a:r>
          </a:p>
          <a:p>
            <a:pPr lvl="1"/>
            <a:r>
              <a:rPr lang="en-US" sz="2000" dirty="0"/>
              <a:t>Improve the incentives of directors to induce effort in acquiring information (Aghion and Tirole, 1997). Without power, the directors understand that their efforts “don’t matter”.</a:t>
            </a:r>
          </a:p>
          <a:p>
            <a:pPr lvl="1"/>
            <a:r>
              <a:rPr lang="en-US" sz="2000" dirty="0"/>
              <a:t>Improve their incentives to make company-specific investments (that is, investments that would have little value outside of employment, like industry-specific training) (Rajan and Zingales, 1998)</a:t>
            </a:r>
          </a:p>
          <a:p>
            <a:pPr lvl="1"/>
            <a:r>
              <a:rPr lang="en-US" sz="2000" dirty="0"/>
              <a:t>Allows for efficient risk-sharing and information bearing – gains from specialization and diversification (Jensen and Meckling, 1976) (see also Slide Deck 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2215777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graphicFrame>
        <p:nvGraphicFramePr>
          <p:cNvPr id="8" name="Content Placeholder 4">
            <a:extLst>
              <a:ext uri="{FF2B5EF4-FFF2-40B4-BE49-F238E27FC236}">
                <a16:creationId xmlns:a16="http://schemas.microsoft.com/office/drawing/2014/main" id="{969E114A-A393-44E1-9BD7-292728C7115B}"/>
              </a:ext>
            </a:extLst>
          </p:cNvPr>
          <p:cNvGraphicFramePr>
            <a:graphicFrameLocks noGrp="1"/>
          </p:cNvGraphicFramePr>
          <p:nvPr>
            <p:ph idx="1"/>
            <p:extLst>
              <p:ext uri="{D42A27DB-BD31-4B8C-83A1-F6EECF244321}">
                <p14:modId xmlns:p14="http://schemas.microsoft.com/office/powerpoint/2010/main" val="3646008979"/>
              </p:ext>
            </p:extLst>
          </p:nvPr>
        </p:nvGraphicFramePr>
        <p:xfrm>
          <a:off x="459058" y="2125030"/>
          <a:ext cx="11273883" cy="4212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7473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2. There, we discussed the notion that there are </a:t>
            </a:r>
            <a:r>
              <a:rPr lang="en-US" sz="2000" b="1" i="1" dirty="0"/>
              <a:t>substantial benefits </a:t>
            </a:r>
            <a:r>
              <a:rPr lang="en-US" sz="2000" dirty="0"/>
              <a:t>from the separation of ownership and control (Slide 40) – vesting authority/power in the board of directors can:</a:t>
            </a:r>
          </a:p>
          <a:p>
            <a:pPr lvl="1"/>
            <a:r>
              <a:rPr lang="en-US" sz="2000" dirty="0"/>
              <a:t>Ameliorates the incentives for shareholders to “use their power of ownership against each other” (Blair and Stout, 1999) </a:t>
            </a:r>
          </a:p>
          <a:p>
            <a:pPr lvl="1"/>
            <a:r>
              <a:rPr lang="en-US" sz="2000" dirty="0"/>
              <a:t>Substitutes/replaces the massive search and (other) information costs associated with voting/elections in the setting of multiple owners (Hansmann, 1996)</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4116776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63771"/>
            <a:ext cx="11029615" cy="4355769"/>
          </a:xfrm>
        </p:spPr>
        <p:txBody>
          <a:bodyPr>
            <a:noAutofit/>
          </a:bodyPr>
          <a:lstStyle/>
          <a:p>
            <a:r>
              <a:rPr lang="en-US" sz="2000" dirty="0"/>
              <a:t>Again, recall Slide Deck 2. Notwithstanding the </a:t>
            </a:r>
            <a:r>
              <a:rPr lang="en-US" sz="2000" b="1" i="1" dirty="0"/>
              <a:t>benefits </a:t>
            </a:r>
            <a:r>
              <a:rPr lang="en-US" sz="2000" dirty="0"/>
              <a:t>from the separation of ownership and control – vesting authority/power in the board of directors has its attendant </a:t>
            </a:r>
            <a:r>
              <a:rPr lang="en-US" sz="2000" b="1" i="1" dirty="0"/>
              <a:t>costs </a:t>
            </a:r>
            <a:r>
              <a:rPr lang="en-US" sz="2000" dirty="0"/>
              <a:t>(Slides 41-49):</a:t>
            </a:r>
          </a:p>
          <a:p>
            <a:pPr lvl="1"/>
            <a:r>
              <a:rPr lang="en-US" sz="2000" dirty="0"/>
              <a:t>The board of directors tends to have a massive </a:t>
            </a:r>
            <a:r>
              <a:rPr lang="en-US" sz="2000" b="1" i="1" dirty="0"/>
              <a:t>information advantage </a:t>
            </a:r>
            <a:r>
              <a:rPr lang="en-US" sz="2000" dirty="0"/>
              <a:t>over the shareholders, and has strong incentives to use that information to </a:t>
            </a:r>
            <a:r>
              <a:rPr lang="en-US" sz="2000" b="1" i="1" dirty="0"/>
              <a:t>advance their own interests </a:t>
            </a:r>
            <a:r>
              <a:rPr lang="en-US" sz="2000" dirty="0"/>
              <a:t>at the expense of the shareholders’ (or other constituents – we will come back to this later) interests.</a:t>
            </a:r>
          </a:p>
          <a:p>
            <a:pPr lvl="2"/>
            <a:r>
              <a:rPr lang="en-US" sz="2000" dirty="0"/>
              <a:t>This information advantage arises because most shareholders (esp. in larger companies) are generally </a:t>
            </a:r>
            <a:r>
              <a:rPr lang="en-US" sz="2000" i="1" dirty="0"/>
              <a:t>not involved</a:t>
            </a:r>
            <a:r>
              <a:rPr lang="en-US" sz="2000" dirty="0"/>
              <a:t> in running the company’s day-to-day business.</a:t>
            </a:r>
          </a:p>
          <a:p>
            <a:pPr lvl="2"/>
            <a:r>
              <a:rPr lang="en-US" sz="2000" dirty="0"/>
              <a:t>Acting in a way that advances the (economic) principal’s self-interest over the (economic) agent’s interest is also known as </a:t>
            </a:r>
            <a:r>
              <a:rPr lang="en-US" sz="2000" b="1" i="1" dirty="0"/>
              <a:t>opportunism </a:t>
            </a:r>
            <a:r>
              <a:rPr lang="en-US" sz="2000" dirty="0"/>
              <a:t>(Williamson, 1993). One can also think of opportunism as “exploitation”.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3784299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9893"/>
            <a:ext cx="11029615" cy="4355769"/>
          </a:xfrm>
        </p:spPr>
        <p:txBody>
          <a:bodyPr>
            <a:noAutofit/>
          </a:bodyPr>
          <a:lstStyle/>
          <a:p>
            <a:r>
              <a:rPr lang="en-US" sz="2000" dirty="0"/>
              <a:t>Again, recall Slide Deck 2. Notwithstanding the </a:t>
            </a:r>
            <a:r>
              <a:rPr lang="en-US" sz="2000" b="1" i="1" dirty="0"/>
              <a:t>benefits </a:t>
            </a:r>
            <a:r>
              <a:rPr lang="en-US" sz="2000" dirty="0"/>
              <a:t>from the separation of ownership and control – vesting authority/power in the board of directors has its attendant </a:t>
            </a:r>
            <a:r>
              <a:rPr lang="en-US" sz="2000" b="1" i="1" dirty="0"/>
              <a:t>costs </a:t>
            </a:r>
            <a:r>
              <a:rPr lang="en-US" sz="2000" dirty="0"/>
              <a:t>(Slides 41-49):</a:t>
            </a:r>
          </a:p>
          <a:p>
            <a:pPr lvl="1"/>
            <a:r>
              <a:rPr lang="en-US" sz="2000" dirty="0"/>
              <a:t>There are two primary ways by which the directors vested with control of the company can act opportunistically (Cooter and Freedman 1991):  (1) “Shirking” (i.e. exerting as little effort as possible), and (2) “Self-Dealing” (i.e. prioritizing their self-interest over the (economic) principal’s interests in transactions)</a:t>
            </a:r>
          </a:p>
          <a:p>
            <a:pPr lvl="2"/>
            <a:r>
              <a:rPr lang="en-US" sz="2000" i="1" dirty="0"/>
              <a:t>Quare</a:t>
            </a:r>
            <a:r>
              <a:rPr lang="en-US" sz="2000" dirty="0"/>
              <a:t> whether these forms of exploitation correspond with the types of duties imposed on directors in corporate law.</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330318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Again, recall Slide Deck 2. Notwithstanding the </a:t>
            </a:r>
            <a:r>
              <a:rPr lang="en-US" sz="2000" b="1" i="1" dirty="0"/>
              <a:t>benefits </a:t>
            </a:r>
            <a:r>
              <a:rPr lang="en-US" sz="2000" dirty="0"/>
              <a:t>from the separation of ownership and control – vesting authority/power in the board of directors has its attendant </a:t>
            </a:r>
            <a:r>
              <a:rPr lang="en-US" sz="2000" b="1" i="1" dirty="0"/>
              <a:t>costs </a:t>
            </a:r>
            <a:r>
              <a:rPr lang="en-US" sz="2000" dirty="0"/>
              <a:t>(Slides 41-49):</a:t>
            </a:r>
          </a:p>
          <a:p>
            <a:pPr lvl="1"/>
            <a:r>
              <a:rPr lang="en-US" sz="2000" dirty="0"/>
              <a:t>Even in the absence of corporate law, can the shareholders do anything to reduce the extent of this potential for exploitation?</a:t>
            </a:r>
          </a:p>
          <a:p>
            <a:pPr lvl="2"/>
            <a:r>
              <a:rPr lang="en-US" sz="1800" dirty="0"/>
              <a:t>Yes. Shareholders can </a:t>
            </a:r>
            <a:r>
              <a:rPr lang="en-US" sz="1800" b="1" i="1" dirty="0"/>
              <a:t>monitor</a:t>
            </a:r>
            <a:r>
              <a:rPr lang="en-US" sz="1800" dirty="0"/>
              <a:t> (e.g. conducting audits, vote to dismiss directors, exercise GM rights, etc.) directors, and also </a:t>
            </a:r>
            <a:r>
              <a:rPr lang="en-US" sz="1800" b="1" i="1" dirty="0"/>
              <a:t>bond</a:t>
            </a:r>
            <a:r>
              <a:rPr lang="en-US" sz="1800" dirty="0"/>
              <a:t> (e.g. share profits) with them (Jensen and Meckling, 1976; Slides 44-46) to reduce the incentives for exploitation.</a:t>
            </a:r>
          </a:p>
          <a:p>
            <a:pPr lvl="2"/>
            <a:r>
              <a:rPr lang="en-US" sz="1800" dirty="0"/>
              <a:t>Monitoring and bonding shareholders (primarily through the device of contracts), however is </a:t>
            </a:r>
            <a:r>
              <a:rPr lang="en-US" sz="1800" b="1" i="1" dirty="0"/>
              <a:t>costly</a:t>
            </a:r>
            <a:r>
              <a:rPr lang="en-US" sz="1800" dirty="0"/>
              <a:t>.</a:t>
            </a:r>
          </a:p>
          <a:p>
            <a:pPr lvl="1"/>
            <a:r>
              <a:rPr lang="en-US" sz="2000" dirty="0"/>
              <a:t>Can corporate law </a:t>
            </a:r>
            <a:r>
              <a:rPr lang="en-US" sz="2000" i="1" dirty="0"/>
              <a:t>do better </a:t>
            </a:r>
            <a:r>
              <a:rPr lang="en-US" sz="2000" dirty="0"/>
              <a:t>by placing duties on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2960958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Introduction and theoretical background</a:t>
            </a:r>
          </a:p>
        </p:txBody>
      </p:sp>
      <p:sp useBgFill="1">
        <p:nvSpPr>
          <p:cNvPr id="21" name="Rectangle 20">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Content Placeholder 8" descr="A picture containing scale, device&#10;&#10;Description automatically generated">
            <a:extLst>
              <a:ext uri="{FF2B5EF4-FFF2-40B4-BE49-F238E27FC236}">
                <a16:creationId xmlns:a16="http://schemas.microsoft.com/office/drawing/2014/main" id="{65847137-AE8D-412E-B144-FA54DD0D6D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533078"/>
            <a:ext cx="3305175" cy="3305175"/>
          </a:xfrm>
          <a:prstGeom prst="rect">
            <a:avLst/>
          </a:prstGeom>
        </p:spPr>
      </p:pic>
      <p:sp>
        <p:nvSpPr>
          <p:cNvPr id="13" name="Content Placeholder 12">
            <a:extLst>
              <a:ext uri="{FF2B5EF4-FFF2-40B4-BE49-F238E27FC236}">
                <a16:creationId xmlns:a16="http://schemas.microsoft.com/office/drawing/2014/main" id="{30CA4B96-68DC-44FB-AE32-9CDC46A9649C}"/>
              </a:ext>
            </a:extLst>
          </p:cNvPr>
          <p:cNvSpPr>
            <a:spLocks noGrp="1"/>
          </p:cNvSpPr>
          <p:nvPr>
            <p:ph idx="1"/>
          </p:nvPr>
        </p:nvSpPr>
        <p:spPr>
          <a:xfrm>
            <a:off x="4505325" y="2180496"/>
            <a:ext cx="7105481" cy="4045683"/>
          </a:xfrm>
        </p:spPr>
        <p:txBody>
          <a:bodyPr>
            <a:normAutofit/>
          </a:bodyPr>
          <a:lstStyle/>
          <a:p>
            <a:r>
              <a:rPr lang="en-US" sz="2000" dirty="0"/>
              <a:t>When thinking about directors’ duties, consider two </a:t>
            </a:r>
            <a:r>
              <a:rPr lang="en-US" sz="2000" b="1" i="1" dirty="0"/>
              <a:t>countervailing</a:t>
            </a:r>
            <a:r>
              <a:rPr lang="en-US" sz="2000" dirty="0"/>
              <a:t> considerations:</a:t>
            </a:r>
          </a:p>
          <a:p>
            <a:pPr marL="666892" lvl="1" indent="-342900">
              <a:buFont typeface="+mj-lt"/>
              <a:buAutoNum type="arabicPeriod"/>
            </a:pPr>
            <a:r>
              <a:rPr lang="en-US" sz="1800" dirty="0"/>
              <a:t>If the law were to impose very strict rules/standards circumscribing the conduct of directors, this would </a:t>
            </a:r>
            <a:r>
              <a:rPr lang="en-US" sz="1800" b="1" i="1" dirty="0"/>
              <a:t>detract from the benefits </a:t>
            </a:r>
            <a:r>
              <a:rPr lang="en-US" sz="1800" dirty="0"/>
              <a:t>arising from the separation of ownership and control.</a:t>
            </a:r>
          </a:p>
          <a:p>
            <a:pPr marL="666892" lvl="1" indent="-342900">
              <a:buFont typeface="+mj-lt"/>
              <a:buAutoNum type="arabicPeriod"/>
            </a:pPr>
            <a:r>
              <a:rPr lang="en-US" sz="1800" dirty="0"/>
              <a:t>If the law were to impose very lax rules/standards on directors in relation to their conduct, this would </a:t>
            </a:r>
            <a:r>
              <a:rPr lang="en-US" sz="1800" b="1" i="1" dirty="0"/>
              <a:t>increase the costs </a:t>
            </a:r>
            <a:r>
              <a:rPr lang="en-US" sz="1800" dirty="0"/>
              <a:t>associated with the separation of ownership and control (managerial-shareholder agency costs).</a:t>
            </a:r>
          </a:p>
          <a:p>
            <a:r>
              <a:rPr lang="en-US" sz="2000" dirty="0"/>
              <a:t>Corporate law has to strike a fine balance between the two.</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9</a:t>
            </a:fld>
            <a:endParaRPr lang="en-US" dirty="0"/>
          </a:p>
        </p:txBody>
      </p:sp>
    </p:spTree>
    <p:extLst>
      <p:ext uri="{BB962C8B-B14F-4D97-AF65-F5344CB8AC3E}">
        <p14:creationId xmlns:p14="http://schemas.microsoft.com/office/powerpoint/2010/main" val="77631174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13740</TotalTime>
  <Words>5871</Words>
  <Application>Microsoft Office PowerPoint</Application>
  <PresentationFormat>Widescreen</PresentationFormat>
  <Paragraphs>347</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Calibri</vt:lpstr>
      <vt:lpstr>Gill Sans MT</vt:lpstr>
      <vt:lpstr>Wingdings 2</vt:lpstr>
      <vt:lpstr>Dividend</vt:lpstr>
      <vt:lpstr>Company Law (LC2008C) 12. directors’ duties i</vt:lpstr>
      <vt:lpstr>Directors’ duties I</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Ex ante vs ex post regulation</vt:lpstr>
      <vt:lpstr>Ex ante vs ex post regulation</vt:lpstr>
      <vt:lpstr>Ex ante vs ex post regulation</vt:lpstr>
      <vt:lpstr>Ex ante vs ex post regulation</vt:lpstr>
      <vt:lpstr>Ex ante vs ex post regulation</vt:lpstr>
      <vt:lpstr>Types of directors’ duties</vt:lpstr>
      <vt:lpstr>Types of directors’ duties</vt:lpstr>
      <vt:lpstr>Types of directors’ duties</vt:lpstr>
      <vt:lpstr>Types of directors’ duties</vt:lpstr>
      <vt:lpstr>Types of directors’ duties</vt:lpstr>
      <vt:lpstr>Types of directors’ duties</vt:lpstr>
      <vt:lpstr>Types of directors’ duties</vt:lpstr>
      <vt:lpstr>Types of directors’ duties</vt:lpstr>
      <vt:lpstr>Types of directors’ duties</vt:lpstr>
      <vt:lpstr>Counterparties to Directors’ Duties</vt:lpstr>
      <vt:lpstr>Counterparties to Directors’ Duties</vt:lpstr>
      <vt:lpstr>Counterparties to Directors’ Duties</vt:lpstr>
      <vt:lpstr>Counterparties to Directors’ Duties</vt:lpstr>
      <vt:lpstr>Counterparties to Directors’ Duties</vt:lpstr>
      <vt:lpstr>Counterparties to Directors’ Duties</vt:lpstr>
      <vt:lpstr>Counterparties to Directors’ Duties</vt:lpstr>
      <vt:lpstr>Counterparties to Directors’ Duties</vt:lpstr>
      <vt:lpstr>parties to Directors’ Duties</vt:lpstr>
      <vt:lpstr>parties to Directors’ Duties</vt:lpstr>
      <vt:lpstr>parties to Directors’ Duties</vt:lpstr>
      <vt:lpstr>parties to Directors’ Duties</vt:lpstr>
      <vt:lpstr>parties to Directors’ Duties</vt:lpstr>
      <vt:lpstr>parties to Directors’ Duties</vt:lpstr>
      <vt:lpstr>Types of directors</vt:lpstr>
      <vt:lpstr>Types of directors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963</cp:revision>
  <dcterms:created xsi:type="dcterms:W3CDTF">2020-08-23T16:07:02Z</dcterms:created>
  <dcterms:modified xsi:type="dcterms:W3CDTF">2025-09-14T02:27:36Z</dcterms:modified>
</cp:coreProperties>
</file>