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113"/>
  </p:notesMasterIdLst>
  <p:sldIdLst>
    <p:sldId id="256" r:id="rId2"/>
    <p:sldId id="258" r:id="rId3"/>
    <p:sldId id="523" r:id="rId4"/>
    <p:sldId id="709" r:id="rId5"/>
    <p:sldId id="710" r:id="rId6"/>
    <p:sldId id="717" r:id="rId7"/>
    <p:sldId id="711" r:id="rId8"/>
    <p:sldId id="712" r:id="rId9"/>
    <p:sldId id="713" r:id="rId10"/>
    <p:sldId id="715" r:id="rId11"/>
    <p:sldId id="714" r:id="rId12"/>
    <p:sldId id="716" r:id="rId13"/>
    <p:sldId id="668" r:id="rId14"/>
    <p:sldId id="719" r:id="rId15"/>
    <p:sldId id="729" r:id="rId16"/>
    <p:sldId id="727" r:id="rId17"/>
    <p:sldId id="728" r:id="rId18"/>
    <p:sldId id="720" r:id="rId19"/>
    <p:sldId id="722" r:id="rId20"/>
    <p:sldId id="723" r:id="rId21"/>
    <p:sldId id="726" r:id="rId22"/>
    <p:sldId id="730" r:id="rId23"/>
    <p:sldId id="670" r:id="rId24"/>
    <p:sldId id="759" r:id="rId25"/>
    <p:sldId id="724" r:id="rId26"/>
    <p:sldId id="725" r:id="rId27"/>
    <p:sldId id="731" r:id="rId28"/>
    <p:sldId id="732" r:id="rId29"/>
    <p:sldId id="760" r:id="rId30"/>
    <p:sldId id="739" r:id="rId31"/>
    <p:sldId id="740" r:id="rId32"/>
    <p:sldId id="741" r:id="rId33"/>
    <p:sldId id="742" r:id="rId34"/>
    <p:sldId id="744" r:id="rId35"/>
    <p:sldId id="745" r:id="rId36"/>
    <p:sldId id="746" r:id="rId37"/>
    <p:sldId id="747" r:id="rId38"/>
    <p:sldId id="748" r:id="rId39"/>
    <p:sldId id="749" r:id="rId40"/>
    <p:sldId id="750" r:id="rId41"/>
    <p:sldId id="751" r:id="rId42"/>
    <p:sldId id="737" r:id="rId43"/>
    <p:sldId id="756" r:id="rId44"/>
    <p:sldId id="757" r:id="rId45"/>
    <p:sldId id="836" r:id="rId46"/>
    <p:sldId id="761" r:id="rId47"/>
    <p:sldId id="762" r:id="rId48"/>
    <p:sldId id="763" r:id="rId49"/>
    <p:sldId id="764" r:id="rId50"/>
    <p:sldId id="765" r:id="rId51"/>
    <p:sldId id="782" r:id="rId52"/>
    <p:sldId id="815" r:id="rId53"/>
    <p:sldId id="816" r:id="rId54"/>
    <p:sldId id="817" r:id="rId55"/>
    <p:sldId id="818" r:id="rId56"/>
    <p:sldId id="819" r:id="rId57"/>
    <p:sldId id="820" r:id="rId58"/>
    <p:sldId id="766" r:id="rId59"/>
    <p:sldId id="768" r:id="rId60"/>
    <p:sldId id="770" r:id="rId61"/>
    <p:sldId id="769" r:id="rId62"/>
    <p:sldId id="772" r:id="rId63"/>
    <p:sldId id="821" r:id="rId64"/>
    <p:sldId id="771" r:id="rId65"/>
    <p:sldId id="773" r:id="rId66"/>
    <p:sldId id="822" r:id="rId67"/>
    <p:sldId id="823" r:id="rId68"/>
    <p:sldId id="776" r:id="rId69"/>
    <p:sldId id="824" r:id="rId70"/>
    <p:sldId id="777" r:id="rId71"/>
    <p:sldId id="825" r:id="rId72"/>
    <p:sldId id="826" r:id="rId73"/>
    <p:sldId id="827" r:id="rId74"/>
    <p:sldId id="828" r:id="rId75"/>
    <p:sldId id="829" r:id="rId76"/>
    <p:sldId id="830" r:id="rId77"/>
    <p:sldId id="831" r:id="rId78"/>
    <p:sldId id="832" r:id="rId79"/>
    <p:sldId id="833" r:id="rId80"/>
    <p:sldId id="834" r:id="rId81"/>
    <p:sldId id="840" r:id="rId82"/>
    <p:sldId id="837" r:id="rId83"/>
    <p:sldId id="838" r:id="rId84"/>
    <p:sldId id="839" r:id="rId85"/>
    <p:sldId id="841" r:id="rId86"/>
    <p:sldId id="842" r:id="rId87"/>
    <p:sldId id="785" r:id="rId88"/>
    <p:sldId id="786" r:id="rId89"/>
    <p:sldId id="790" r:id="rId90"/>
    <p:sldId id="787" r:id="rId91"/>
    <p:sldId id="791" r:id="rId92"/>
    <p:sldId id="796" r:id="rId93"/>
    <p:sldId id="792" r:id="rId94"/>
    <p:sldId id="847" r:id="rId95"/>
    <p:sldId id="797" r:id="rId96"/>
    <p:sldId id="798" r:id="rId97"/>
    <p:sldId id="814" r:id="rId98"/>
    <p:sldId id="799" r:id="rId99"/>
    <p:sldId id="800" r:id="rId100"/>
    <p:sldId id="801" r:id="rId101"/>
    <p:sldId id="802" r:id="rId102"/>
    <p:sldId id="803" r:id="rId103"/>
    <p:sldId id="804" r:id="rId104"/>
    <p:sldId id="843" r:id="rId105"/>
    <p:sldId id="844" r:id="rId106"/>
    <p:sldId id="845" r:id="rId107"/>
    <p:sldId id="846" r:id="rId108"/>
    <p:sldId id="835" r:id="rId109"/>
    <p:sldId id="848" r:id="rId110"/>
    <p:sldId id="812" r:id="rId111"/>
    <p:sldId id="337" r:id="rId1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72900" autoAdjust="0"/>
  </p:normalViewPr>
  <p:slideViewPr>
    <p:cSldViewPr snapToGrid="0">
      <p:cViewPr varScale="1">
        <p:scale>
          <a:sx n="79" d="100"/>
          <a:sy n="79" d="100"/>
        </p:scale>
        <p:origin x="1701"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1800" dirty="0"/>
            <a:t>Parent Company</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DB989707-FD6B-4EF8-99D9-A38C255ACFB0}">
      <dgm:prSet phldrT="[Text]" phldr="0" custT="1"/>
      <dgm:spPr/>
      <dgm:t>
        <a:bodyPr/>
        <a:lstStyle/>
        <a:p>
          <a:r>
            <a:rPr lang="en-US" sz="1800" dirty="0"/>
            <a:t>Subsidiary 1</a:t>
          </a:r>
        </a:p>
      </dgm:t>
    </dgm:pt>
    <dgm:pt modelId="{79342619-E362-4D8F-B4AB-BA94F098C945}" type="parTrans" cxnId="{79E86A8C-C525-4C89-BB76-5D121F8511EE}">
      <dgm:prSet/>
      <dgm:spPr/>
      <dgm:t>
        <a:bodyPr/>
        <a:lstStyle/>
        <a:p>
          <a:endParaRPr lang="en-US"/>
        </a:p>
      </dgm:t>
    </dgm:pt>
    <dgm:pt modelId="{E9B7BC0A-1E61-4E51-8FB5-8A91BFD4D925}" type="sibTrans" cxnId="{79E86A8C-C525-4C89-BB76-5D121F8511EE}">
      <dgm:prSet/>
      <dgm:spPr/>
      <dgm:t>
        <a:bodyPr/>
        <a:lstStyle/>
        <a:p>
          <a:endParaRPr lang="en-US"/>
        </a:p>
      </dgm:t>
    </dgm:pt>
    <dgm:pt modelId="{CB8E3BBF-7260-46C1-A1C2-015D74D76556}">
      <dgm:prSet phldrT="[Text]" phldr="0" custT="1"/>
      <dgm:spPr/>
      <dgm:t>
        <a:bodyPr/>
        <a:lstStyle/>
        <a:p>
          <a:r>
            <a:rPr lang="en-US" sz="1800" dirty="0"/>
            <a:t>Subsidiary 2</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85AC7991-A850-4FCD-BC88-83A68EC174AC}" type="pres">
      <dgm:prSet presAssocID="{79342619-E362-4D8F-B4AB-BA94F098C945}" presName="Name37" presStyleLbl="parChTrans1D2" presStyleIdx="0" presStyleCnt="2"/>
      <dgm:spPr/>
    </dgm:pt>
    <dgm:pt modelId="{97A42675-AA67-4431-820C-A0BC965FDA48}" type="pres">
      <dgm:prSet presAssocID="{DB989707-FD6B-4EF8-99D9-A38C255ACFB0}" presName="hierRoot2" presStyleCnt="0">
        <dgm:presLayoutVars>
          <dgm:hierBranch val="init"/>
        </dgm:presLayoutVars>
      </dgm:prSet>
      <dgm:spPr/>
    </dgm:pt>
    <dgm:pt modelId="{665F600F-1699-44C4-85ED-5B2F274F4718}" type="pres">
      <dgm:prSet presAssocID="{DB989707-FD6B-4EF8-99D9-A38C255ACFB0}" presName="rootComposite" presStyleCnt="0"/>
      <dgm:spPr/>
    </dgm:pt>
    <dgm:pt modelId="{20AE5778-A264-4EB4-9792-408CD493B8E5}" type="pres">
      <dgm:prSet presAssocID="{DB989707-FD6B-4EF8-99D9-A38C255ACFB0}" presName="rootText" presStyleLbl="node2" presStyleIdx="0" presStyleCnt="2">
        <dgm:presLayoutVars>
          <dgm:chPref val="3"/>
        </dgm:presLayoutVars>
      </dgm:prSet>
      <dgm:spPr/>
    </dgm:pt>
    <dgm:pt modelId="{9B8CA655-83FA-486A-A424-5476BB21FADA}" type="pres">
      <dgm:prSet presAssocID="{DB989707-FD6B-4EF8-99D9-A38C255ACFB0}" presName="rootConnector" presStyleLbl="node2" presStyleIdx="0" presStyleCnt="2"/>
      <dgm:spPr/>
    </dgm:pt>
    <dgm:pt modelId="{F8C7F34D-323B-4008-806B-3899BEBEC4B1}" type="pres">
      <dgm:prSet presAssocID="{DB989707-FD6B-4EF8-99D9-A38C255ACFB0}" presName="hierChild4" presStyleCnt="0"/>
      <dgm:spPr/>
    </dgm:pt>
    <dgm:pt modelId="{7BF26D3E-CB78-4523-AA52-E5AC579162F9}"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4E5A0106-751E-4025-B0BA-3A8178068C2B}" type="presOf" srcId="{DB989707-FD6B-4EF8-99D9-A38C255ACFB0}" destId="{20AE5778-A264-4EB4-9792-408CD493B8E5}" srcOrd="0" destOrd="0" presId="urn:microsoft.com/office/officeart/2005/8/layout/orgChart1"/>
    <dgm:cxn modelId="{DEE38A10-F82C-44C4-92E6-1F8189933173}" type="presOf" srcId="{27CD1719-B8C3-4E72-B67D-6FF0F4ED4C67}" destId="{FEA32A0E-97E9-4EEF-9AEC-5D70B115DD9B}" srcOrd="1" destOrd="0" presId="urn:microsoft.com/office/officeart/2005/8/layout/orgChart1"/>
    <dgm:cxn modelId="{FD873A20-FB80-4164-904C-DF136121FB97}" type="presOf" srcId="{DB989707-FD6B-4EF8-99D9-A38C255ACFB0}" destId="{9B8CA655-83FA-486A-A424-5476BB21FADA}" srcOrd="1" destOrd="0" presId="urn:microsoft.com/office/officeart/2005/8/layout/orgChart1"/>
    <dgm:cxn modelId="{38F19021-876F-43DA-81B9-86D57BEEBBE3}" type="presOf" srcId="{CB8E3BBF-7260-46C1-A1C2-015D74D76556}" destId="{7DC58D01-1F67-4B1C-81F9-0080F3C6F0E1}" srcOrd="1"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3817B7B5-F171-4257-A6C9-4607A9DFC332}" type="presOf" srcId="{79342619-E362-4D8F-B4AB-BA94F098C945}" destId="{85AC7991-A850-4FCD-BC88-83A68EC174AC}"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75C7F3F5-E210-4382-8BA7-D0A46F23AA31}" type="presOf" srcId="{FDF9CFE6-CEF3-4D35-8ACF-F2BE572BEF50}" destId="{D3052938-05FE-40D1-8302-6B120E026AD1}" srcOrd="0" destOrd="0" presId="urn:microsoft.com/office/officeart/2005/8/layout/orgChart1"/>
    <dgm:cxn modelId="{EA4D76F7-EE5E-45D4-995E-6B2979510726}" type="presOf" srcId="{CB8E3BBF-7260-46C1-A1C2-015D74D76556}" destId="{4744F023-DDB4-4C7D-813F-172E29E0B878}" srcOrd="0" destOrd="0" presId="urn:microsoft.com/office/officeart/2005/8/layout/orgChart1"/>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501C0EDD-93EA-48BA-8A37-6A2DEC20FAA3}" type="presParOf" srcId="{0752A246-F052-40B6-B7ED-4888A9B60145}" destId="{85AC7991-A850-4FCD-BC88-83A68EC174AC}" srcOrd="0" destOrd="0" presId="urn:microsoft.com/office/officeart/2005/8/layout/orgChart1"/>
    <dgm:cxn modelId="{FD6456ED-C94B-467A-8F08-F62CA5200C6D}" type="presParOf" srcId="{0752A246-F052-40B6-B7ED-4888A9B60145}" destId="{97A42675-AA67-4431-820C-A0BC965FDA48}" srcOrd="1" destOrd="0" presId="urn:microsoft.com/office/officeart/2005/8/layout/orgChart1"/>
    <dgm:cxn modelId="{4CE5354D-9330-49BE-BB9B-DF9BFF19548C}" type="presParOf" srcId="{97A42675-AA67-4431-820C-A0BC965FDA48}" destId="{665F600F-1699-44C4-85ED-5B2F274F4718}" srcOrd="0" destOrd="0" presId="urn:microsoft.com/office/officeart/2005/8/layout/orgChart1"/>
    <dgm:cxn modelId="{230D5A68-336D-4339-898A-147596968B48}" type="presParOf" srcId="{665F600F-1699-44C4-85ED-5B2F274F4718}" destId="{20AE5778-A264-4EB4-9792-408CD493B8E5}" srcOrd="0" destOrd="0" presId="urn:microsoft.com/office/officeart/2005/8/layout/orgChart1"/>
    <dgm:cxn modelId="{BA7F38F3-9DA0-4850-BA41-5D2826471EC6}" type="presParOf" srcId="{665F600F-1699-44C4-85ED-5B2F274F4718}" destId="{9B8CA655-83FA-486A-A424-5476BB21FADA}" srcOrd="1" destOrd="0" presId="urn:microsoft.com/office/officeart/2005/8/layout/orgChart1"/>
    <dgm:cxn modelId="{2F67D342-AB50-47F3-BE39-4C5A19D5ECC4}" type="presParOf" srcId="{97A42675-AA67-4431-820C-A0BC965FDA48}" destId="{F8C7F34D-323B-4008-806B-3899BEBEC4B1}" srcOrd="1" destOrd="0" presId="urn:microsoft.com/office/officeart/2005/8/layout/orgChart1"/>
    <dgm:cxn modelId="{F2B32AE3-4B74-47C8-9B2F-78B78E46ED19}" type="presParOf" srcId="{97A42675-AA67-4431-820C-A0BC965FDA48}" destId="{7BF26D3E-CB78-4523-AA52-E5AC579162F9}" srcOrd="2" destOrd="0" presId="urn:microsoft.com/office/officeart/2005/8/layout/orgChart1"/>
    <dgm:cxn modelId="{9CEDCAD2-8CF2-4187-92B4-23FD6BE8F321}" type="presParOf" srcId="{0752A246-F052-40B6-B7ED-4888A9B60145}" destId="{D3052938-05FE-40D1-8302-6B120E026AD1}" srcOrd="2" destOrd="0" presId="urn:microsoft.com/office/officeart/2005/8/layout/orgChart1"/>
    <dgm:cxn modelId="{AE665D65-6ABB-4C31-88BB-F77378BC9FB5}" type="presParOf" srcId="{0752A246-F052-40B6-B7ED-4888A9B60145}" destId="{C9631EAB-043D-4703-BF0D-8982097D6C91}" srcOrd="3" destOrd="0" presId="urn:microsoft.com/office/officeart/2005/8/layout/orgChart1"/>
    <dgm:cxn modelId="{4BB69727-8A75-4AC4-8415-9B4FB67BA09D}" type="presParOf" srcId="{C9631EAB-043D-4703-BF0D-8982097D6C91}" destId="{FF6A1071-BEFF-4D5D-8BA8-A61ADF3431E1}" srcOrd="0" destOrd="0" presId="urn:microsoft.com/office/officeart/2005/8/layout/orgChart1"/>
    <dgm:cxn modelId="{C1DFB71E-9F75-40CE-9B62-2B2250E63BB3}" type="presParOf" srcId="{FF6A1071-BEFF-4D5D-8BA8-A61ADF3431E1}" destId="{4744F023-DDB4-4C7D-813F-172E29E0B878}" srcOrd="0" destOrd="0" presId="urn:microsoft.com/office/officeart/2005/8/layout/orgChart1"/>
    <dgm:cxn modelId="{461EC19C-25BC-4443-BEB3-2656562DD772}" type="presParOf" srcId="{FF6A1071-BEFF-4D5D-8BA8-A61ADF3431E1}" destId="{7DC58D01-1F67-4B1C-81F9-0080F3C6F0E1}" srcOrd="1" destOrd="0" presId="urn:microsoft.com/office/officeart/2005/8/layout/orgChart1"/>
    <dgm:cxn modelId="{1858F402-A410-4846-A397-2BA1BD977679}" type="presParOf" srcId="{C9631EAB-043D-4703-BF0D-8982097D6C91}" destId="{6BF1E7BA-0A11-47E3-9E8C-06A03D09455D}" srcOrd="1" destOrd="0" presId="urn:microsoft.com/office/officeart/2005/8/layout/orgChart1"/>
    <dgm:cxn modelId="{604ABFA6-4855-4749-9241-E3CD6511C01B}"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1800" dirty="0"/>
            <a:t>Parent Company</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DB989707-FD6B-4EF8-99D9-A38C255ACFB0}">
      <dgm:prSet phldrT="[Text]" phldr="0" custT="1"/>
      <dgm:spPr/>
      <dgm:t>
        <a:bodyPr/>
        <a:lstStyle/>
        <a:p>
          <a:r>
            <a:rPr lang="en-US" sz="1800" dirty="0"/>
            <a:t>Subsidiary 1</a:t>
          </a:r>
        </a:p>
      </dgm:t>
    </dgm:pt>
    <dgm:pt modelId="{79342619-E362-4D8F-B4AB-BA94F098C945}" type="parTrans" cxnId="{79E86A8C-C525-4C89-BB76-5D121F8511EE}">
      <dgm:prSet/>
      <dgm:spPr/>
      <dgm:t>
        <a:bodyPr/>
        <a:lstStyle/>
        <a:p>
          <a:endParaRPr lang="en-US"/>
        </a:p>
      </dgm:t>
    </dgm:pt>
    <dgm:pt modelId="{E9B7BC0A-1E61-4E51-8FB5-8A91BFD4D925}" type="sibTrans" cxnId="{79E86A8C-C525-4C89-BB76-5D121F8511EE}">
      <dgm:prSet/>
      <dgm:spPr/>
      <dgm:t>
        <a:bodyPr/>
        <a:lstStyle/>
        <a:p>
          <a:endParaRPr lang="en-US"/>
        </a:p>
      </dgm:t>
    </dgm:pt>
    <dgm:pt modelId="{CB8E3BBF-7260-46C1-A1C2-015D74D76556}">
      <dgm:prSet phldrT="[Text]" phldr="0" custT="1"/>
      <dgm:spPr/>
      <dgm:t>
        <a:bodyPr/>
        <a:lstStyle/>
        <a:p>
          <a:r>
            <a:rPr lang="en-US" sz="1800" dirty="0"/>
            <a:t>Subsidiary 2</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85AC7991-A850-4FCD-BC88-83A68EC174AC}" type="pres">
      <dgm:prSet presAssocID="{79342619-E362-4D8F-B4AB-BA94F098C945}" presName="Name37" presStyleLbl="parChTrans1D2" presStyleIdx="0" presStyleCnt="2"/>
      <dgm:spPr/>
    </dgm:pt>
    <dgm:pt modelId="{97A42675-AA67-4431-820C-A0BC965FDA48}" type="pres">
      <dgm:prSet presAssocID="{DB989707-FD6B-4EF8-99D9-A38C255ACFB0}" presName="hierRoot2" presStyleCnt="0">
        <dgm:presLayoutVars>
          <dgm:hierBranch val="init"/>
        </dgm:presLayoutVars>
      </dgm:prSet>
      <dgm:spPr/>
    </dgm:pt>
    <dgm:pt modelId="{665F600F-1699-44C4-85ED-5B2F274F4718}" type="pres">
      <dgm:prSet presAssocID="{DB989707-FD6B-4EF8-99D9-A38C255ACFB0}" presName="rootComposite" presStyleCnt="0"/>
      <dgm:spPr/>
    </dgm:pt>
    <dgm:pt modelId="{20AE5778-A264-4EB4-9792-408CD493B8E5}" type="pres">
      <dgm:prSet presAssocID="{DB989707-FD6B-4EF8-99D9-A38C255ACFB0}" presName="rootText" presStyleLbl="node2" presStyleIdx="0" presStyleCnt="2">
        <dgm:presLayoutVars>
          <dgm:chPref val="3"/>
        </dgm:presLayoutVars>
      </dgm:prSet>
      <dgm:spPr/>
    </dgm:pt>
    <dgm:pt modelId="{9B8CA655-83FA-486A-A424-5476BB21FADA}" type="pres">
      <dgm:prSet presAssocID="{DB989707-FD6B-4EF8-99D9-A38C255ACFB0}" presName="rootConnector" presStyleLbl="node2" presStyleIdx="0" presStyleCnt="2"/>
      <dgm:spPr/>
    </dgm:pt>
    <dgm:pt modelId="{F8C7F34D-323B-4008-806B-3899BEBEC4B1}" type="pres">
      <dgm:prSet presAssocID="{DB989707-FD6B-4EF8-99D9-A38C255ACFB0}" presName="hierChild4" presStyleCnt="0"/>
      <dgm:spPr/>
    </dgm:pt>
    <dgm:pt modelId="{7BF26D3E-CB78-4523-AA52-E5AC579162F9}"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4E5A0106-751E-4025-B0BA-3A8178068C2B}" type="presOf" srcId="{DB989707-FD6B-4EF8-99D9-A38C255ACFB0}" destId="{20AE5778-A264-4EB4-9792-408CD493B8E5}" srcOrd="0" destOrd="0" presId="urn:microsoft.com/office/officeart/2005/8/layout/orgChart1"/>
    <dgm:cxn modelId="{DEE38A10-F82C-44C4-92E6-1F8189933173}" type="presOf" srcId="{27CD1719-B8C3-4E72-B67D-6FF0F4ED4C67}" destId="{FEA32A0E-97E9-4EEF-9AEC-5D70B115DD9B}" srcOrd="1" destOrd="0" presId="urn:microsoft.com/office/officeart/2005/8/layout/orgChart1"/>
    <dgm:cxn modelId="{FD873A20-FB80-4164-904C-DF136121FB97}" type="presOf" srcId="{DB989707-FD6B-4EF8-99D9-A38C255ACFB0}" destId="{9B8CA655-83FA-486A-A424-5476BB21FADA}" srcOrd="1" destOrd="0" presId="urn:microsoft.com/office/officeart/2005/8/layout/orgChart1"/>
    <dgm:cxn modelId="{38F19021-876F-43DA-81B9-86D57BEEBBE3}" type="presOf" srcId="{CB8E3BBF-7260-46C1-A1C2-015D74D76556}" destId="{7DC58D01-1F67-4B1C-81F9-0080F3C6F0E1}" srcOrd="1"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3817B7B5-F171-4257-A6C9-4607A9DFC332}" type="presOf" srcId="{79342619-E362-4D8F-B4AB-BA94F098C945}" destId="{85AC7991-A850-4FCD-BC88-83A68EC174AC}"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75C7F3F5-E210-4382-8BA7-D0A46F23AA31}" type="presOf" srcId="{FDF9CFE6-CEF3-4D35-8ACF-F2BE572BEF50}" destId="{D3052938-05FE-40D1-8302-6B120E026AD1}" srcOrd="0" destOrd="0" presId="urn:microsoft.com/office/officeart/2005/8/layout/orgChart1"/>
    <dgm:cxn modelId="{EA4D76F7-EE5E-45D4-995E-6B2979510726}" type="presOf" srcId="{CB8E3BBF-7260-46C1-A1C2-015D74D76556}" destId="{4744F023-DDB4-4C7D-813F-172E29E0B878}" srcOrd="0" destOrd="0" presId="urn:microsoft.com/office/officeart/2005/8/layout/orgChart1"/>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501C0EDD-93EA-48BA-8A37-6A2DEC20FAA3}" type="presParOf" srcId="{0752A246-F052-40B6-B7ED-4888A9B60145}" destId="{85AC7991-A850-4FCD-BC88-83A68EC174AC}" srcOrd="0" destOrd="0" presId="urn:microsoft.com/office/officeart/2005/8/layout/orgChart1"/>
    <dgm:cxn modelId="{FD6456ED-C94B-467A-8F08-F62CA5200C6D}" type="presParOf" srcId="{0752A246-F052-40B6-B7ED-4888A9B60145}" destId="{97A42675-AA67-4431-820C-A0BC965FDA48}" srcOrd="1" destOrd="0" presId="urn:microsoft.com/office/officeart/2005/8/layout/orgChart1"/>
    <dgm:cxn modelId="{4CE5354D-9330-49BE-BB9B-DF9BFF19548C}" type="presParOf" srcId="{97A42675-AA67-4431-820C-A0BC965FDA48}" destId="{665F600F-1699-44C4-85ED-5B2F274F4718}" srcOrd="0" destOrd="0" presId="urn:microsoft.com/office/officeart/2005/8/layout/orgChart1"/>
    <dgm:cxn modelId="{230D5A68-336D-4339-898A-147596968B48}" type="presParOf" srcId="{665F600F-1699-44C4-85ED-5B2F274F4718}" destId="{20AE5778-A264-4EB4-9792-408CD493B8E5}" srcOrd="0" destOrd="0" presId="urn:microsoft.com/office/officeart/2005/8/layout/orgChart1"/>
    <dgm:cxn modelId="{BA7F38F3-9DA0-4850-BA41-5D2826471EC6}" type="presParOf" srcId="{665F600F-1699-44C4-85ED-5B2F274F4718}" destId="{9B8CA655-83FA-486A-A424-5476BB21FADA}" srcOrd="1" destOrd="0" presId="urn:microsoft.com/office/officeart/2005/8/layout/orgChart1"/>
    <dgm:cxn modelId="{2F67D342-AB50-47F3-BE39-4C5A19D5ECC4}" type="presParOf" srcId="{97A42675-AA67-4431-820C-A0BC965FDA48}" destId="{F8C7F34D-323B-4008-806B-3899BEBEC4B1}" srcOrd="1" destOrd="0" presId="urn:microsoft.com/office/officeart/2005/8/layout/orgChart1"/>
    <dgm:cxn modelId="{F2B32AE3-4B74-47C8-9B2F-78B78E46ED19}" type="presParOf" srcId="{97A42675-AA67-4431-820C-A0BC965FDA48}" destId="{7BF26D3E-CB78-4523-AA52-E5AC579162F9}" srcOrd="2" destOrd="0" presId="urn:microsoft.com/office/officeart/2005/8/layout/orgChart1"/>
    <dgm:cxn modelId="{9CEDCAD2-8CF2-4187-92B4-23FD6BE8F321}" type="presParOf" srcId="{0752A246-F052-40B6-B7ED-4888A9B60145}" destId="{D3052938-05FE-40D1-8302-6B120E026AD1}" srcOrd="2" destOrd="0" presId="urn:microsoft.com/office/officeart/2005/8/layout/orgChart1"/>
    <dgm:cxn modelId="{AE665D65-6ABB-4C31-88BB-F77378BC9FB5}" type="presParOf" srcId="{0752A246-F052-40B6-B7ED-4888A9B60145}" destId="{C9631EAB-043D-4703-BF0D-8982097D6C91}" srcOrd="3" destOrd="0" presId="urn:microsoft.com/office/officeart/2005/8/layout/orgChart1"/>
    <dgm:cxn modelId="{4BB69727-8A75-4AC4-8415-9B4FB67BA09D}" type="presParOf" srcId="{C9631EAB-043D-4703-BF0D-8982097D6C91}" destId="{FF6A1071-BEFF-4D5D-8BA8-A61ADF3431E1}" srcOrd="0" destOrd="0" presId="urn:microsoft.com/office/officeart/2005/8/layout/orgChart1"/>
    <dgm:cxn modelId="{C1DFB71E-9F75-40CE-9B62-2B2250E63BB3}" type="presParOf" srcId="{FF6A1071-BEFF-4D5D-8BA8-A61ADF3431E1}" destId="{4744F023-DDB4-4C7D-813F-172E29E0B878}" srcOrd="0" destOrd="0" presId="urn:microsoft.com/office/officeart/2005/8/layout/orgChart1"/>
    <dgm:cxn modelId="{461EC19C-25BC-4443-BEB3-2656562DD772}" type="presParOf" srcId="{FF6A1071-BEFF-4D5D-8BA8-A61ADF3431E1}" destId="{7DC58D01-1F67-4B1C-81F9-0080F3C6F0E1}" srcOrd="1" destOrd="0" presId="urn:microsoft.com/office/officeart/2005/8/layout/orgChart1"/>
    <dgm:cxn modelId="{1858F402-A410-4846-A397-2BA1BD977679}" type="presParOf" srcId="{C9631EAB-043D-4703-BF0D-8982097D6C91}" destId="{6BF1E7BA-0A11-47E3-9E8C-06A03D09455D}" srcOrd="1" destOrd="0" presId="urn:microsoft.com/office/officeart/2005/8/layout/orgChart1"/>
    <dgm:cxn modelId="{604ABFA6-4855-4749-9241-E3CD6511C01B}"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1621321" y="2332724"/>
          <a:ext cx="887263" cy="307975"/>
        </a:xfrm>
        <a:custGeom>
          <a:avLst/>
          <a:gdLst/>
          <a:ahLst/>
          <a:cxnLst/>
          <a:rect l="0" t="0" r="0" b="0"/>
          <a:pathLst>
            <a:path>
              <a:moveTo>
                <a:pt x="0" y="0"/>
              </a:moveTo>
              <a:lnTo>
                <a:pt x="0" y="153987"/>
              </a:lnTo>
              <a:lnTo>
                <a:pt x="887263" y="153987"/>
              </a:lnTo>
              <a:lnTo>
                <a:pt x="887263"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C7991-A850-4FCD-BC88-83A68EC174AC}">
      <dsp:nvSpPr>
        <dsp:cNvPr id="0" name=""/>
        <dsp:cNvSpPr/>
      </dsp:nvSpPr>
      <dsp:spPr>
        <a:xfrm>
          <a:off x="734057" y="2332724"/>
          <a:ext cx="887263" cy="307975"/>
        </a:xfrm>
        <a:custGeom>
          <a:avLst/>
          <a:gdLst/>
          <a:ahLst/>
          <a:cxnLst/>
          <a:rect l="0" t="0" r="0" b="0"/>
          <a:pathLst>
            <a:path>
              <a:moveTo>
                <a:pt x="887263" y="0"/>
              </a:moveTo>
              <a:lnTo>
                <a:pt x="887263" y="153987"/>
              </a:lnTo>
              <a:lnTo>
                <a:pt x="0" y="153987"/>
              </a:lnTo>
              <a:lnTo>
                <a:pt x="0"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888045" y="1599448"/>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Parent Company</a:t>
          </a:r>
        </a:p>
      </dsp:txBody>
      <dsp:txXfrm>
        <a:off x="888045" y="1599448"/>
        <a:ext cx="1466551" cy="733275"/>
      </dsp:txXfrm>
    </dsp:sp>
    <dsp:sp modelId="{20AE5778-A264-4EB4-9792-408CD493B8E5}">
      <dsp:nvSpPr>
        <dsp:cNvPr id="0" name=""/>
        <dsp:cNvSpPr/>
      </dsp:nvSpPr>
      <dsp:spPr>
        <a:xfrm>
          <a:off x="781"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1</a:t>
          </a:r>
        </a:p>
      </dsp:txBody>
      <dsp:txXfrm>
        <a:off x="781" y="2640700"/>
        <a:ext cx="1466551" cy="733275"/>
      </dsp:txXfrm>
    </dsp:sp>
    <dsp:sp modelId="{4744F023-DDB4-4C7D-813F-172E29E0B878}">
      <dsp:nvSpPr>
        <dsp:cNvPr id="0" name=""/>
        <dsp:cNvSpPr/>
      </dsp:nvSpPr>
      <dsp:spPr>
        <a:xfrm>
          <a:off x="1775309"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2</a:t>
          </a:r>
        </a:p>
      </dsp:txBody>
      <dsp:txXfrm>
        <a:off x="1775309" y="2640700"/>
        <a:ext cx="1466551" cy="733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1621321" y="2332724"/>
          <a:ext cx="887263" cy="307975"/>
        </a:xfrm>
        <a:custGeom>
          <a:avLst/>
          <a:gdLst/>
          <a:ahLst/>
          <a:cxnLst/>
          <a:rect l="0" t="0" r="0" b="0"/>
          <a:pathLst>
            <a:path>
              <a:moveTo>
                <a:pt x="0" y="0"/>
              </a:moveTo>
              <a:lnTo>
                <a:pt x="0" y="153987"/>
              </a:lnTo>
              <a:lnTo>
                <a:pt x="887263" y="153987"/>
              </a:lnTo>
              <a:lnTo>
                <a:pt x="887263"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C7991-A850-4FCD-BC88-83A68EC174AC}">
      <dsp:nvSpPr>
        <dsp:cNvPr id="0" name=""/>
        <dsp:cNvSpPr/>
      </dsp:nvSpPr>
      <dsp:spPr>
        <a:xfrm>
          <a:off x="734057" y="2332724"/>
          <a:ext cx="887263" cy="307975"/>
        </a:xfrm>
        <a:custGeom>
          <a:avLst/>
          <a:gdLst/>
          <a:ahLst/>
          <a:cxnLst/>
          <a:rect l="0" t="0" r="0" b="0"/>
          <a:pathLst>
            <a:path>
              <a:moveTo>
                <a:pt x="887263" y="0"/>
              </a:moveTo>
              <a:lnTo>
                <a:pt x="887263" y="153987"/>
              </a:lnTo>
              <a:lnTo>
                <a:pt x="0" y="153987"/>
              </a:lnTo>
              <a:lnTo>
                <a:pt x="0"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888045" y="1599448"/>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Parent Company</a:t>
          </a:r>
        </a:p>
      </dsp:txBody>
      <dsp:txXfrm>
        <a:off x="888045" y="1599448"/>
        <a:ext cx="1466551" cy="733275"/>
      </dsp:txXfrm>
    </dsp:sp>
    <dsp:sp modelId="{20AE5778-A264-4EB4-9792-408CD493B8E5}">
      <dsp:nvSpPr>
        <dsp:cNvPr id="0" name=""/>
        <dsp:cNvSpPr/>
      </dsp:nvSpPr>
      <dsp:spPr>
        <a:xfrm>
          <a:off x="781"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1</a:t>
          </a:r>
        </a:p>
      </dsp:txBody>
      <dsp:txXfrm>
        <a:off x="781" y="2640700"/>
        <a:ext cx="1466551" cy="733275"/>
      </dsp:txXfrm>
    </dsp:sp>
    <dsp:sp modelId="{4744F023-DDB4-4C7D-813F-172E29E0B878}">
      <dsp:nvSpPr>
        <dsp:cNvPr id="0" name=""/>
        <dsp:cNvSpPr/>
      </dsp:nvSpPr>
      <dsp:spPr>
        <a:xfrm>
          <a:off x="1775309"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2</a:t>
          </a:r>
        </a:p>
      </dsp:txBody>
      <dsp:txXfrm>
        <a:off x="1775309" y="2640700"/>
        <a:ext cx="1466551" cy="73327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204FF-39A0-031C-AE86-F65168DA5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C809C-E64C-99CD-ABB1-1CD7FAF93DC2}"/>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C48226D9-82A6-B2B7-695D-F39ADD2BDF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D242F4-A481-4C78-4638-FBCE1C881154}"/>
              </a:ext>
            </a:extLst>
          </p:cNvPr>
          <p:cNvSpPr>
            <a:spLocks noGrp="1"/>
          </p:cNvSpPr>
          <p:nvPr>
            <p:ph type="sldNum" sz="quarter" idx="5"/>
          </p:nvPr>
        </p:nvSpPr>
        <p:spPr/>
        <p:txBody>
          <a:bodyPr/>
          <a:lstStyle/>
          <a:p>
            <a:fld id="{C5CB39C3-7704-43B7-896D-E2F268455EEA}" type="slidenum">
              <a:rPr lang="en-US" smtClean="0"/>
              <a:t>104</a:t>
            </a:fld>
            <a:endParaRPr lang="en-US" dirty="0"/>
          </a:p>
        </p:txBody>
      </p:sp>
    </p:spTree>
    <p:extLst>
      <p:ext uri="{BB962C8B-B14F-4D97-AF65-F5344CB8AC3E}">
        <p14:creationId xmlns:p14="http://schemas.microsoft.com/office/powerpoint/2010/main" val="2008915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ABDF7-3499-A206-A1D0-1B9C27793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0FD4AC-CD2D-DDB2-14F5-9B250D0BF704}"/>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50FF75B0-4973-A9B1-BBC9-CBF8E6BB54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169251-951C-DED6-61FF-E57C099FD2DF}"/>
              </a:ext>
            </a:extLst>
          </p:cNvPr>
          <p:cNvSpPr>
            <a:spLocks noGrp="1"/>
          </p:cNvSpPr>
          <p:nvPr>
            <p:ph type="sldNum" sz="quarter" idx="5"/>
          </p:nvPr>
        </p:nvSpPr>
        <p:spPr/>
        <p:txBody>
          <a:bodyPr/>
          <a:lstStyle/>
          <a:p>
            <a:fld id="{C5CB39C3-7704-43B7-896D-E2F268455EEA}" type="slidenum">
              <a:rPr lang="en-US" smtClean="0"/>
              <a:t>105</a:t>
            </a:fld>
            <a:endParaRPr lang="en-US" dirty="0"/>
          </a:p>
        </p:txBody>
      </p:sp>
    </p:spTree>
    <p:extLst>
      <p:ext uri="{BB962C8B-B14F-4D97-AF65-F5344CB8AC3E}">
        <p14:creationId xmlns:p14="http://schemas.microsoft.com/office/powerpoint/2010/main" val="181735837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BCE5-7419-D6ED-F77C-7F526A6BC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97273-813B-C97B-4830-95EAC9D951A0}"/>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6C1CAE32-7D1F-60E5-9C07-8A9C5A2A55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73C7C9-DD1F-ECAF-036D-D71F1C4F6DF0}"/>
              </a:ext>
            </a:extLst>
          </p:cNvPr>
          <p:cNvSpPr>
            <a:spLocks noGrp="1"/>
          </p:cNvSpPr>
          <p:nvPr>
            <p:ph type="sldNum" sz="quarter" idx="5"/>
          </p:nvPr>
        </p:nvSpPr>
        <p:spPr/>
        <p:txBody>
          <a:bodyPr/>
          <a:lstStyle/>
          <a:p>
            <a:fld id="{C5CB39C3-7704-43B7-896D-E2F268455EEA}" type="slidenum">
              <a:rPr lang="en-US" smtClean="0"/>
              <a:t>106</a:t>
            </a:fld>
            <a:endParaRPr lang="en-US" dirty="0"/>
          </a:p>
        </p:txBody>
      </p:sp>
    </p:spTree>
    <p:extLst>
      <p:ext uri="{BB962C8B-B14F-4D97-AF65-F5344CB8AC3E}">
        <p14:creationId xmlns:p14="http://schemas.microsoft.com/office/powerpoint/2010/main" val="56090174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ACB5D-AF42-CFB1-4922-CCDBD2947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E27172-DB4D-BA4B-CDFE-0E442A5D0357}"/>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40725427-D4DF-D707-7E64-83AEA6931D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7A4BD2-9722-BA8B-18DD-89915749CF14}"/>
              </a:ext>
            </a:extLst>
          </p:cNvPr>
          <p:cNvSpPr>
            <a:spLocks noGrp="1"/>
          </p:cNvSpPr>
          <p:nvPr>
            <p:ph type="sldNum" sz="quarter" idx="5"/>
          </p:nvPr>
        </p:nvSpPr>
        <p:spPr/>
        <p:txBody>
          <a:bodyPr/>
          <a:lstStyle/>
          <a:p>
            <a:fld id="{C5CB39C3-7704-43B7-896D-E2F268455EEA}" type="slidenum">
              <a:rPr lang="en-US" smtClean="0"/>
              <a:t>107</a:t>
            </a:fld>
            <a:endParaRPr lang="en-US" dirty="0"/>
          </a:p>
        </p:txBody>
      </p:sp>
    </p:spTree>
    <p:extLst>
      <p:ext uri="{BB962C8B-B14F-4D97-AF65-F5344CB8AC3E}">
        <p14:creationId xmlns:p14="http://schemas.microsoft.com/office/powerpoint/2010/main" val="308168535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3A276-84DE-6DCF-66D6-F670C39F87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9DDDA-2613-1550-6973-C3EB31204466}"/>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148706A2-0F33-5331-1B0D-F38AE59044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50352A-B54A-07D1-B0EA-0BA367085807}"/>
              </a:ext>
            </a:extLst>
          </p:cNvPr>
          <p:cNvSpPr>
            <a:spLocks noGrp="1"/>
          </p:cNvSpPr>
          <p:nvPr>
            <p:ph type="sldNum" sz="quarter" idx="5"/>
          </p:nvPr>
        </p:nvSpPr>
        <p:spPr/>
        <p:txBody>
          <a:bodyPr/>
          <a:lstStyle/>
          <a:p>
            <a:fld id="{C5CB39C3-7704-43B7-896D-E2F268455EEA}" type="slidenum">
              <a:rPr lang="en-US" smtClean="0"/>
              <a:t>109</a:t>
            </a:fld>
            <a:endParaRPr lang="en-US" dirty="0"/>
          </a:p>
        </p:txBody>
      </p:sp>
    </p:spTree>
    <p:extLst>
      <p:ext uri="{BB962C8B-B14F-4D97-AF65-F5344CB8AC3E}">
        <p14:creationId xmlns:p14="http://schemas.microsoft.com/office/powerpoint/2010/main" val="86013074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C704E-1E71-6A09-3A41-97E5C805E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84A47D-8CD5-9A03-E15C-E42FEBAA2525}"/>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B1C0722C-D37D-3333-225A-16001CE7E8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600436-DC5E-BC9A-816C-AA8A9C8FD62A}"/>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124932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Repose trust and confidence</a:t>
            </a:r>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This would increase the costs of capital.</a:t>
            </a:r>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36202176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Short-</a:t>
            </a:r>
            <a:r>
              <a:rPr lang="en-US" dirty="0" err="1"/>
              <a:t>termist</a:t>
            </a:r>
            <a:r>
              <a:rPr lang="en-US" dirty="0"/>
              <a:t> shareholders vs long-term shareholders (enlightened shareholders)</a:t>
            </a:r>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Latter is really about ESG.</a:t>
            </a:r>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Concept under insolvency law</a:t>
            </a:r>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Concept under insolvency law</a:t>
            </a:r>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14760986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66</a:t>
            </a:fld>
            <a:endParaRPr lang="en-US" dirty="0"/>
          </a:p>
        </p:txBody>
      </p:sp>
    </p:spTree>
    <p:extLst>
      <p:ext uri="{BB962C8B-B14F-4D97-AF65-F5344CB8AC3E}">
        <p14:creationId xmlns:p14="http://schemas.microsoft.com/office/powerpoint/2010/main" val="3165667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67</a:t>
            </a:fld>
            <a:endParaRPr lang="en-US" dirty="0"/>
          </a:p>
        </p:txBody>
      </p:sp>
    </p:spTree>
    <p:extLst>
      <p:ext uri="{BB962C8B-B14F-4D97-AF65-F5344CB8AC3E}">
        <p14:creationId xmlns:p14="http://schemas.microsoft.com/office/powerpoint/2010/main" val="27694371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69</a:t>
            </a:fld>
            <a:endParaRPr lang="en-US" dirty="0"/>
          </a:p>
        </p:txBody>
      </p:sp>
    </p:spTree>
    <p:extLst>
      <p:ext uri="{BB962C8B-B14F-4D97-AF65-F5344CB8AC3E}">
        <p14:creationId xmlns:p14="http://schemas.microsoft.com/office/powerpoint/2010/main" val="5006037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71</a:t>
            </a:fld>
            <a:endParaRPr lang="en-US" dirty="0"/>
          </a:p>
        </p:txBody>
      </p:sp>
    </p:spTree>
    <p:extLst>
      <p:ext uri="{BB962C8B-B14F-4D97-AF65-F5344CB8AC3E}">
        <p14:creationId xmlns:p14="http://schemas.microsoft.com/office/powerpoint/2010/main" val="3231308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72</a:t>
            </a:fld>
            <a:endParaRPr lang="en-US" dirty="0"/>
          </a:p>
        </p:txBody>
      </p:sp>
    </p:spTree>
    <p:extLst>
      <p:ext uri="{BB962C8B-B14F-4D97-AF65-F5344CB8AC3E}">
        <p14:creationId xmlns:p14="http://schemas.microsoft.com/office/powerpoint/2010/main" val="36632160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73</a:t>
            </a:fld>
            <a:endParaRPr lang="en-US" dirty="0"/>
          </a:p>
        </p:txBody>
      </p:sp>
    </p:spTree>
    <p:extLst>
      <p:ext uri="{BB962C8B-B14F-4D97-AF65-F5344CB8AC3E}">
        <p14:creationId xmlns:p14="http://schemas.microsoft.com/office/powerpoint/2010/main" val="146782166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74</a:t>
            </a:fld>
            <a:endParaRPr lang="en-US" dirty="0"/>
          </a:p>
        </p:txBody>
      </p:sp>
    </p:spTree>
    <p:extLst>
      <p:ext uri="{BB962C8B-B14F-4D97-AF65-F5344CB8AC3E}">
        <p14:creationId xmlns:p14="http://schemas.microsoft.com/office/powerpoint/2010/main" val="18212290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75</a:t>
            </a:fld>
            <a:endParaRPr lang="en-US" dirty="0"/>
          </a:p>
        </p:txBody>
      </p:sp>
    </p:spTree>
    <p:extLst>
      <p:ext uri="{BB962C8B-B14F-4D97-AF65-F5344CB8AC3E}">
        <p14:creationId xmlns:p14="http://schemas.microsoft.com/office/powerpoint/2010/main" val="493426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76</a:t>
            </a:fld>
            <a:endParaRPr lang="en-US" dirty="0"/>
          </a:p>
        </p:txBody>
      </p:sp>
    </p:spTree>
    <p:extLst>
      <p:ext uri="{BB962C8B-B14F-4D97-AF65-F5344CB8AC3E}">
        <p14:creationId xmlns:p14="http://schemas.microsoft.com/office/powerpoint/2010/main" val="30784471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77</a:t>
            </a:fld>
            <a:endParaRPr lang="en-US" dirty="0"/>
          </a:p>
        </p:txBody>
      </p:sp>
    </p:spTree>
    <p:extLst>
      <p:ext uri="{BB962C8B-B14F-4D97-AF65-F5344CB8AC3E}">
        <p14:creationId xmlns:p14="http://schemas.microsoft.com/office/powerpoint/2010/main" val="5629545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78</a:t>
            </a:fld>
            <a:endParaRPr lang="en-US" dirty="0"/>
          </a:p>
        </p:txBody>
      </p:sp>
    </p:spTree>
    <p:extLst>
      <p:ext uri="{BB962C8B-B14F-4D97-AF65-F5344CB8AC3E}">
        <p14:creationId xmlns:p14="http://schemas.microsoft.com/office/powerpoint/2010/main" val="32443211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79</a:t>
            </a:fld>
            <a:endParaRPr lang="en-US" dirty="0"/>
          </a:p>
        </p:txBody>
      </p:sp>
    </p:spTree>
    <p:extLst>
      <p:ext uri="{BB962C8B-B14F-4D97-AF65-F5344CB8AC3E}">
        <p14:creationId xmlns:p14="http://schemas.microsoft.com/office/powerpoint/2010/main" val="201911748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Independence. </a:t>
            </a:r>
          </a:p>
        </p:txBody>
      </p:sp>
      <p:sp>
        <p:nvSpPr>
          <p:cNvPr id="4" name="Slide Number Placeholder 3"/>
          <p:cNvSpPr>
            <a:spLocks noGrp="1"/>
          </p:cNvSpPr>
          <p:nvPr>
            <p:ph type="sldNum" sz="quarter" idx="5"/>
          </p:nvPr>
        </p:nvSpPr>
        <p:spPr/>
        <p:txBody>
          <a:bodyPr/>
          <a:lstStyle/>
          <a:p>
            <a:fld id="{C5CB39C3-7704-43B7-896D-E2F268455EEA}" type="slidenum">
              <a:rPr lang="en-US" smtClean="0"/>
              <a:t>80</a:t>
            </a:fld>
            <a:endParaRPr lang="en-US" dirty="0"/>
          </a:p>
        </p:txBody>
      </p:sp>
    </p:spTree>
    <p:extLst>
      <p:ext uri="{BB962C8B-B14F-4D97-AF65-F5344CB8AC3E}">
        <p14:creationId xmlns:p14="http://schemas.microsoft.com/office/powerpoint/2010/main" val="32195026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D8D97-0C2D-089A-CEE6-034E707B2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CCA07-A732-0CCF-3701-FE9F853DCB6E}"/>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2211E723-F630-AA3A-3AD9-9092D3F172DD}"/>
              </a:ext>
            </a:extLst>
          </p:cNvPr>
          <p:cNvSpPr>
            <a:spLocks noGrp="1"/>
          </p:cNvSpPr>
          <p:nvPr>
            <p:ph type="body" idx="1"/>
          </p:nvPr>
        </p:nvSpPr>
        <p:spPr/>
        <p:txBody>
          <a:bodyPr/>
          <a:lstStyle/>
          <a:p>
            <a:r>
              <a:rPr lang="en-US" dirty="0"/>
              <a:t>Independence. </a:t>
            </a:r>
          </a:p>
        </p:txBody>
      </p:sp>
      <p:sp>
        <p:nvSpPr>
          <p:cNvPr id="4" name="Slide Number Placeholder 3">
            <a:extLst>
              <a:ext uri="{FF2B5EF4-FFF2-40B4-BE49-F238E27FC236}">
                <a16:creationId xmlns:a16="http://schemas.microsoft.com/office/drawing/2014/main" id="{CF9C6C48-ED21-65D1-2DB4-8DF16BB1B6DC}"/>
              </a:ext>
            </a:extLst>
          </p:cNvPr>
          <p:cNvSpPr>
            <a:spLocks noGrp="1"/>
          </p:cNvSpPr>
          <p:nvPr>
            <p:ph type="sldNum" sz="quarter" idx="5"/>
          </p:nvPr>
        </p:nvSpPr>
        <p:spPr/>
        <p:txBody>
          <a:bodyPr/>
          <a:lstStyle/>
          <a:p>
            <a:fld id="{C5CB39C3-7704-43B7-896D-E2F268455EEA}" type="slidenum">
              <a:rPr lang="en-US" smtClean="0"/>
              <a:t>81</a:t>
            </a:fld>
            <a:endParaRPr lang="en-US" dirty="0"/>
          </a:p>
        </p:txBody>
      </p:sp>
    </p:spTree>
    <p:extLst>
      <p:ext uri="{BB962C8B-B14F-4D97-AF65-F5344CB8AC3E}">
        <p14:creationId xmlns:p14="http://schemas.microsoft.com/office/powerpoint/2010/main" val="3310464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0615-2273-F178-8C5C-59667097D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87276-3BDF-5D1B-2AAE-33AA4DE1F566}"/>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FD407F51-87B2-F7CE-E252-EAC487CE71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46C0EC-AA12-3422-0330-AA7F7788537C}"/>
              </a:ext>
            </a:extLst>
          </p:cNvPr>
          <p:cNvSpPr>
            <a:spLocks noGrp="1"/>
          </p:cNvSpPr>
          <p:nvPr>
            <p:ph type="sldNum" sz="quarter" idx="5"/>
          </p:nvPr>
        </p:nvSpPr>
        <p:spPr/>
        <p:txBody>
          <a:bodyPr/>
          <a:lstStyle/>
          <a:p>
            <a:fld id="{C5CB39C3-7704-43B7-896D-E2F268455EEA}" type="slidenum">
              <a:rPr lang="en-US" smtClean="0"/>
              <a:t>82</a:t>
            </a:fld>
            <a:endParaRPr lang="en-US" dirty="0"/>
          </a:p>
        </p:txBody>
      </p:sp>
    </p:spTree>
    <p:extLst>
      <p:ext uri="{BB962C8B-B14F-4D97-AF65-F5344CB8AC3E}">
        <p14:creationId xmlns:p14="http://schemas.microsoft.com/office/powerpoint/2010/main" val="25055072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2EFC9-BFE2-AE6D-5A1E-B4C331EEB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17726-DE68-9708-295D-D714F990FC26}"/>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7548871E-EE41-5A51-F944-42AECB49D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CA9997-F929-8096-369C-0D780F927D8A}"/>
              </a:ext>
            </a:extLst>
          </p:cNvPr>
          <p:cNvSpPr>
            <a:spLocks noGrp="1"/>
          </p:cNvSpPr>
          <p:nvPr>
            <p:ph type="sldNum" sz="quarter" idx="5"/>
          </p:nvPr>
        </p:nvSpPr>
        <p:spPr/>
        <p:txBody>
          <a:bodyPr/>
          <a:lstStyle/>
          <a:p>
            <a:fld id="{C5CB39C3-7704-43B7-896D-E2F268455EEA}" type="slidenum">
              <a:rPr lang="en-US" smtClean="0"/>
              <a:t>83</a:t>
            </a:fld>
            <a:endParaRPr lang="en-US" dirty="0"/>
          </a:p>
        </p:txBody>
      </p:sp>
    </p:spTree>
    <p:extLst>
      <p:ext uri="{BB962C8B-B14F-4D97-AF65-F5344CB8AC3E}">
        <p14:creationId xmlns:p14="http://schemas.microsoft.com/office/powerpoint/2010/main" val="28057793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33EE0-CE6B-2A65-7FE5-5D8FD1218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0D2A0E-5838-7F17-36B9-1189DEC8A1C5}"/>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236B0D5E-80DC-B99D-28F1-98DA0B0476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A4F6B6-3A43-2720-345C-9D321287164E}"/>
              </a:ext>
            </a:extLst>
          </p:cNvPr>
          <p:cNvSpPr>
            <a:spLocks noGrp="1"/>
          </p:cNvSpPr>
          <p:nvPr>
            <p:ph type="sldNum" sz="quarter" idx="5"/>
          </p:nvPr>
        </p:nvSpPr>
        <p:spPr/>
        <p:txBody>
          <a:bodyPr/>
          <a:lstStyle/>
          <a:p>
            <a:fld id="{C5CB39C3-7704-43B7-896D-E2F268455EEA}" type="slidenum">
              <a:rPr lang="en-US" smtClean="0"/>
              <a:t>84</a:t>
            </a:fld>
            <a:endParaRPr lang="en-US" dirty="0"/>
          </a:p>
        </p:txBody>
      </p:sp>
    </p:spTree>
    <p:extLst>
      <p:ext uri="{BB962C8B-B14F-4D97-AF65-F5344CB8AC3E}">
        <p14:creationId xmlns:p14="http://schemas.microsoft.com/office/powerpoint/2010/main" val="76947599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C1587-531D-C093-D60A-68DFACF32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9968F-410E-0E77-3C9C-D82968DF691F}"/>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3CA915D7-6177-35C4-E5B7-367CF5AE10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8F675D-F132-4BB2-C266-DE3B61314A36}"/>
              </a:ext>
            </a:extLst>
          </p:cNvPr>
          <p:cNvSpPr>
            <a:spLocks noGrp="1"/>
          </p:cNvSpPr>
          <p:nvPr>
            <p:ph type="sldNum" sz="quarter" idx="5"/>
          </p:nvPr>
        </p:nvSpPr>
        <p:spPr/>
        <p:txBody>
          <a:bodyPr/>
          <a:lstStyle/>
          <a:p>
            <a:fld id="{C5CB39C3-7704-43B7-896D-E2F268455EEA}" type="slidenum">
              <a:rPr lang="en-US" smtClean="0"/>
              <a:t>85</a:t>
            </a:fld>
            <a:endParaRPr lang="en-US" dirty="0"/>
          </a:p>
        </p:txBody>
      </p:sp>
    </p:spTree>
    <p:extLst>
      <p:ext uri="{BB962C8B-B14F-4D97-AF65-F5344CB8AC3E}">
        <p14:creationId xmlns:p14="http://schemas.microsoft.com/office/powerpoint/2010/main" val="38691869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722C4-C7B9-F393-A0D1-FEF636710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49CBD-45AC-323C-F41D-6D68B9A68151}"/>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48117B0E-13A5-FC5C-8C56-DB74BFC338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28D5CD-094F-1EC8-BFED-4E5FA10D3E4B}"/>
              </a:ext>
            </a:extLst>
          </p:cNvPr>
          <p:cNvSpPr>
            <a:spLocks noGrp="1"/>
          </p:cNvSpPr>
          <p:nvPr>
            <p:ph type="sldNum" sz="quarter" idx="5"/>
          </p:nvPr>
        </p:nvSpPr>
        <p:spPr/>
        <p:txBody>
          <a:bodyPr/>
          <a:lstStyle/>
          <a:p>
            <a:fld id="{C5CB39C3-7704-43B7-896D-E2F268455EEA}" type="slidenum">
              <a:rPr lang="en-US" smtClean="0"/>
              <a:t>86</a:t>
            </a:fld>
            <a:endParaRPr lang="en-US" dirty="0"/>
          </a:p>
        </p:txBody>
      </p:sp>
    </p:spTree>
    <p:extLst>
      <p:ext uri="{BB962C8B-B14F-4D97-AF65-F5344CB8AC3E}">
        <p14:creationId xmlns:p14="http://schemas.microsoft.com/office/powerpoint/2010/main" val="574075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r>
              <a:rPr lang="en-US" dirty="0"/>
              <a:t>See facts of Intraco in previous lecture. </a:t>
            </a:r>
          </a:p>
        </p:txBody>
      </p:sp>
      <p:sp>
        <p:nvSpPr>
          <p:cNvPr id="4" name="Slide Number Placeholder 3"/>
          <p:cNvSpPr>
            <a:spLocks noGrp="1"/>
          </p:cNvSpPr>
          <p:nvPr>
            <p:ph type="sldNum" sz="quarter" idx="5"/>
          </p:nvPr>
        </p:nvSpPr>
        <p:spPr/>
        <p:txBody>
          <a:bodyPr/>
          <a:lstStyle/>
          <a:p>
            <a:fld id="{C5CB39C3-7704-43B7-896D-E2F268455EEA}" type="slidenum">
              <a:rPr lang="en-US" smtClean="0"/>
              <a:t>90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51E51-F9FD-1325-9518-7877A86AE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99DCD-200E-E683-51D3-57DE53627D93}"/>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CF047386-1FA2-0AB7-368F-10E158B03D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F64E84-9AF6-EF34-82A9-74479AA08E58}"/>
              </a:ext>
            </a:extLst>
          </p:cNvPr>
          <p:cNvSpPr>
            <a:spLocks noGrp="1"/>
          </p:cNvSpPr>
          <p:nvPr>
            <p:ph type="sldNum" sz="quarter" idx="5"/>
          </p:nvPr>
        </p:nvSpPr>
        <p:spPr/>
        <p:txBody>
          <a:bodyPr/>
          <a:lstStyle/>
          <a:p>
            <a:fld id="{C5CB39C3-7704-43B7-896D-E2F268455EEA}" type="slidenum">
              <a:rPr lang="en-US" smtClean="0"/>
              <a:t>94</a:t>
            </a:fld>
            <a:endParaRPr lang="en-US" dirty="0"/>
          </a:p>
        </p:txBody>
      </p:sp>
    </p:spTree>
    <p:extLst>
      <p:ext uri="{BB962C8B-B14F-4D97-AF65-F5344CB8AC3E}">
        <p14:creationId xmlns:p14="http://schemas.microsoft.com/office/powerpoint/2010/main" val="13048175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97</a:t>
            </a:fld>
            <a:endParaRPr lang="en-US" dirty="0"/>
          </a:p>
        </p:txBody>
      </p:sp>
    </p:spTree>
    <p:extLst>
      <p:ext uri="{BB962C8B-B14F-4D97-AF65-F5344CB8AC3E}">
        <p14:creationId xmlns:p14="http://schemas.microsoft.com/office/powerpoint/2010/main" val="268166817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SG"/>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101</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10/1/2025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10/1/2025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10/1/2025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10/1/2025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10/1/2025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13. directors’ duties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One hypothesis:</a:t>
            </a:r>
          </a:p>
          <a:p>
            <a:pPr lvl="1"/>
            <a:r>
              <a:rPr lang="en-US" sz="1800" dirty="0"/>
              <a:t>In contrast, the </a:t>
            </a:r>
            <a:r>
              <a:rPr lang="en-US" sz="1800" i="1" dirty="0"/>
              <a:t>Duty to Avoid Conflicts of Interests</a:t>
            </a:r>
            <a:r>
              <a:rPr lang="en-US" sz="1800" dirty="0"/>
              <a:t> is a </a:t>
            </a:r>
            <a:r>
              <a:rPr lang="en-US" sz="1800" b="1" i="1" dirty="0"/>
              <a:t>narrow-spectrum</a:t>
            </a:r>
            <a:r>
              <a:rPr lang="en-US" sz="1800" dirty="0"/>
              <a:t> duty, and applies to specific situations where the interests of the director(s) sharply diverge from the interests of the company.</a:t>
            </a:r>
          </a:p>
          <a:p>
            <a:pPr lvl="1"/>
            <a:r>
              <a:rPr lang="en-US" sz="1800" dirty="0"/>
              <a:t>Although this duty is narrower in nature, it is also much stricter than the Duty to Act Bona Fide in the Company’s Best Interests in that it is </a:t>
            </a:r>
            <a:r>
              <a:rPr lang="en-US" sz="1800" i="1" dirty="0"/>
              <a:t>easier to satisfy </a:t>
            </a:r>
            <a:r>
              <a:rPr lang="en-US" sz="1800" dirty="0"/>
              <a:t>in relevant factual settings. It is also less suspectable to the “mixed-motives” problem.</a:t>
            </a:r>
          </a:p>
          <a:p>
            <a:pPr lvl="1"/>
            <a:r>
              <a:rPr lang="en-US" sz="1800" dirty="0"/>
              <a:t>Conaglen (2005) argues that the Duty to Avoid Conflicts of Interests is </a:t>
            </a:r>
            <a:r>
              <a:rPr lang="en-US" sz="1800" b="1" i="1" dirty="0"/>
              <a:t>prophylactic</a:t>
            </a:r>
            <a:r>
              <a:rPr lang="en-US" sz="1800" dirty="0"/>
              <a:t> in nature, and so plays a different role from other types of “fiduciary duties”, in that discharging these duties enhances the chance that other non-fiduciary duties will be performed. Thus, directors are made to position themselves so that they cannot engage in the possibility of harming the company. A breach of the rule is still made out </a:t>
            </a:r>
            <a:r>
              <a:rPr lang="en-US" sz="1800" b="1" i="1" dirty="0"/>
              <a:t>even if no actual harm occurs</a:t>
            </a:r>
            <a:r>
              <a:rPr lang="en-US" sz="1800" dirty="0"/>
              <a:t> (see Khoo and Soh, 2020 for an application in a different context).</a:t>
            </a:r>
            <a:endParaRPr lang="en-US" sz="2000" dirty="0"/>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8568249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is the </a:t>
            </a:r>
            <a:r>
              <a:rPr lang="en-US" sz="2000" i="1" dirty="0"/>
              <a:t>Duty to Act for Proper Purposes</a:t>
            </a:r>
            <a:r>
              <a:rPr lang="en-US" sz="2000" dirty="0"/>
              <a:t> implemented in practice?</a:t>
            </a:r>
          </a:p>
          <a:p>
            <a:r>
              <a:rPr lang="en-US" sz="2000" dirty="0"/>
              <a:t>Unlike the duty to act bona fide in the best interests of the company, the test here is purely </a:t>
            </a:r>
            <a:r>
              <a:rPr lang="en-US" sz="2000" b="1" i="1" u="sng" dirty="0"/>
              <a:t>objective</a:t>
            </a:r>
            <a:r>
              <a:rPr lang="en-US" sz="2000" dirty="0"/>
              <a:t>.</a:t>
            </a:r>
          </a:p>
          <a:p>
            <a:r>
              <a:rPr lang="en-US" sz="2000" dirty="0"/>
              <a:t>Two step process</a:t>
            </a:r>
          </a:p>
          <a:p>
            <a:pPr lvl="1"/>
            <a:r>
              <a:rPr lang="en-US" sz="2000" dirty="0"/>
              <a:t>First, determine the nature of the power in question and the </a:t>
            </a:r>
            <a:r>
              <a:rPr lang="en-US" sz="2000" b="1" i="1" dirty="0"/>
              <a:t>limits or conditions </a:t>
            </a:r>
            <a:r>
              <a:rPr lang="en-US" sz="2000" dirty="0"/>
              <a:t>to which its exercise is subject. </a:t>
            </a:r>
          </a:p>
          <a:p>
            <a:pPr lvl="2"/>
            <a:r>
              <a:rPr lang="en-US" sz="1800" dirty="0"/>
              <a:t>Where the instrument is silent as to its purpose, this can be deduced from the terms of the provision and understanding of the business context. </a:t>
            </a:r>
          </a:p>
          <a:p>
            <a:pPr lvl="1"/>
            <a:r>
              <a:rPr lang="en-US" sz="2000" dirty="0"/>
              <a:t>Second, examine the substantial purpose for which it [i.e. the power] was exercised and determine whether that purpose was proper or not. Directors are to exercise the powers for the purposes for which they are conferred, and not for any collateral purpose. </a:t>
            </a:r>
            <a:endParaRPr lang="en-US" sz="2000" b="1" i="1" dirty="0"/>
          </a:p>
          <a:p>
            <a:pPr lvl="2"/>
            <a:r>
              <a:rPr lang="en-US" sz="1800" dirty="0"/>
              <a:t>Where there are multiple concurrent purposes, the “primary” or “dominant” purpose will be determinative (causative inquiry).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100</a:t>
            </a:fld>
            <a:endParaRPr lang="en-US" dirty="0"/>
          </a:p>
        </p:txBody>
      </p:sp>
    </p:spTree>
    <p:extLst>
      <p:ext uri="{BB962C8B-B14F-4D97-AF65-F5344CB8AC3E}">
        <p14:creationId xmlns:p14="http://schemas.microsoft.com/office/powerpoint/2010/main" val="35923693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Howard Smith Ltd v Ampol Petroleum Ltd </a:t>
            </a:r>
            <a:r>
              <a:rPr lang="en-US" sz="2000" b="1" dirty="0"/>
              <a:t>[1974] AC 821 </a:t>
            </a:r>
          </a:p>
          <a:p>
            <a:pPr lvl="1"/>
            <a:r>
              <a:rPr lang="en-US" sz="2000" b="1" dirty="0"/>
              <a:t>Facts: </a:t>
            </a:r>
            <a:r>
              <a:rPr lang="en-US" sz="2000" dirty="0"/>
              <a:t>Howard Smith and Ampol were involved in rival bids for the shares of Miller.  Since Ampol already owned 55% of Millers’ shares, there was no reasonable prospect that Howard Smith's offer would succeed. However, a majority of Millers’ directors favoured Howard Smith's offer, as Howard Smith's terms were more generous and the directors were also concerned with Ampol's future plans for Miller. The directors (which were vested with the power under the constitution to do so) thus issued new shares to Howard Smith to remove Ampol's majority control. The share issue served the dual purpose of providing Miller with much-needed capital to finance the completion of two tankers, and of converting Ampol’s holding into a minority one, so that Howard Smith's offer was likely to succeed. Ampol challenged the validity of the share issue.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101</a:t>
            </a:fld>
            <a:endParaRPr lang="en-US" dirty="0"/>
          </a:p>
        </p:txBody>
      </p:sp>
    </p:spTree>
    <p:extLst>
      <p:ext uri="{BB962C8B-B14F-4D97-AF65-F5344CB8AC3E}">
        <p14:creationId xmlns:p14="http://schemas.microsoft.com/office/powerpoint/2010/main" val="37750299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Howard Smith Ltd v Ampol Petroleum Ltd </a:t>
            </a:r>
            <a:r>
              <a:rPr lang="en-US" sz="2000" b="1" dirty="0"/>
              <a:t>[1974] AC 821 </a:t>
            </a:r>
          </a:p>
          <a:p>
            <a:pPr lvl="1"/>
            <a:r>
              <a:rPr lang="en-US" sz="2000" b="1" dirty="0"/>
              <a:t>Held: </a:t>
            </a:r>
            <a:r>
              <a:rPr lang="en-US" sz="2000" dirty="0"/>
              <a:t>The Court held that the share issuance to Howard Smith was not valid. </a:t>
            </a:r>
          </a:p>
          <a:p>
            <a:pPr lvl="1"/>
            <a:r>
              <a:rPr lang="en-US" sz="2000" dirty="0"/>
              <a:t>While Miller had a real need for capital, it had been decided that Miller would acquire such capital through debt capital, not share capital. Thus, there was no pressing need for Miller to obtain cash funds through a share issuance.</a:t>
            </a:r>
          </a:p>
          <a:p>
            <a:pPr lvl="1"/>
            <a:r>
              <a:rPr lang="en-US" sz="2000" dirty="0"/>
              <a:t>The immediate purpose of the share issuance was to dilute the majority voting power held by Ampol and the ultimate purpose was to procure the continuation of the take-over offer by Howard Smith.</a:t>
            </a:r>
          </a:p>
          <a:p>
            <a:pPr lvl="1"/>
            <a:r>
              <a:rPr lang="en-US" sz="2000" dirty="0"/>
              <a:t>It was unconstitutional for directors to use their fiduciary powers over share issuances purely for the purpose of destroying an existing majority, or to create a new majority that did not previously exist. </a:t>
            </a:r>
          </a:p>
          <a:p>
            <a:pPr lvl="1"/>
            <a:r>
              <a:rPr lang="en-US" sz="2000" dirty="0"/>
              <a:t>To do so was to </a:t>
            </a:r>
            <a:r>
              <a:rPr lang="en-US" sz="2000" b="1" i="1" dirty="0"/>
              <a:t>interfere with that element of the company's constitution which was separate from and set against their powers</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102</a:t>
            </a:fld>
            <a:endParaRPr lang="en-US" dirty="0"/>
          </a:p>
        </p:txBody>
      </p:sp>
    </p:spTree>
    <p:extLst>
      <p:ext uri="{BB962C8B-B14F-4D97-AF65-F5344CB8AC3E}">
        <p14:creationId xmlns:p14="http://schemas.microsoft.com/office/powerpoint/2010/main" val="11949106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Howard Smith Ltd v Ampol Petroleum Ltd </a:t>
            </a:r>
            <a:r>
              <a:rPr lang="en-US" sz="2000" b="1" dirty="0"/>
              <a:t>[1974] AC 821 </a:t>
            </a:r>
          </a:p>
          <a:p>
            <a:pPr lvl="1"/>
            <a:r>
              <a:rPr lang="en-US" sz="2000" dirty="0"/>
              <a:t>Note: The directors here were not motivated by any consideration of self-interest or any desire to retain control. </a:t>
            </a:r>
          </a:p>
          <a:p>
            <a:pPr lvl="1"/>
            <a:r>
              <a:rPr lang="en-US" sz="2000" dirty="0"/>
              <a:t>In addition, the directors also acted within the company’s articles in issuing shares to Howard Smith. </a:t>
            </a:r>
          </a:p>
          <a:p>
            <a:pPr lvl="2"/>
            <a:r>
              <a:rPr lang="en-US" sz="1800" dirty="0"/>
              <a:t>Thus, issue was clearly </a:t>
            </a:r>
            <a:r>
              <a:rPr lang="en-US" sz="1800" i="1" dirty="0"/>
              <a:t>intra vires </a:t>
            </a:r>
            <a:r>
              <a:rPr lang="en-US" sz="1800" dirty="0"/>
              <a:t>the directors. </a:t>
            </a:r>
          </a:p>
          <a:p>
            <a:pPr lvl="1"/>
            <a:r>
              <a:rPr lang="en-US" sz="2000" dirty="0"/>
              <a:t>Nonetheless, it was emphasized that this power was a fiduciary power and could be attacked on grounds that it was not exercised for the purpose for which it was granted. </a:t>
            </a:r>
          </a:p>
          <a:p>
            <a:pPr lvl="1"/>
            <a:endParaRPr lang="en-US" sz="2000" dirty="0"/>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103</a:t>
            </a:fld>
            <a:endParaRPr lang="en-US" dirty="0"/>
          </a:p>
        </p:txBody>
      </p:sp>
    </p:spTree>
    <p:extLst>
      <p:ext uri="{BB962C8B-B14F-4D97-AF65-F5344CB8AC3E}">
        <p14:creationId xmlns:p14="http://schemas.microsoft.com/office/powerpoint/2010/main" val="9071343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22040-E6B0-512C-AB60-FC951AB32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772310-4BBC-FB83-E44D-6CE7DBE57098}"/>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6C3382B3-615D-6D88-AB02-532B1227DA23}"/>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Eclairs Group Ltd v JKX Oil </a:t>
            </a:r>
            <a:r>
              <a:rPr lang="en-US" sz="2000" b="1" dirty="0"/>
              <a:t>[2016] 1 BCLC 1 </a:t>
            </a:r>
          </a:p>
          <a:p>
            <a:pPr lvl="1"/>
            <a:r>
              <a:rPr lang="en-US" sz="2000" b="1" dirty="0"/>
              <a:t>Facts: </a:t>
            </a:r>
            <a:r>
              <a:rPr lang="en-US" sz="2000" dirty="0"/>
              <a:t>The company’s constitution conferred a power on the directors to </a:t>
            </a:r>
            <a:r>
              <a:rPr lang="en-US" sz="2000" b="1" i="1" u="sng" dirty="0"/>
              <a:t>impose restrictions on the voting rights of shareholders</a:t>
            </a:r>
            <a:r>
              <a:rPr lang="en-US" sz="2000" dirty="0"/>
              <a:t> </a:t>
            </a:r>
            <a:r>
              <a:rPr lang="en-US" sz="2000" b="1" i="1" dirty="0"/>
              <a:t>who </a:t>
            </a:r>
            <a:r>
              <a:rPr lang="en-US" sz="2000" b="1" i="1" u="sng" dirty="0"/>
              <a:t>failed to comply with a request for information </a:t>
            </a:r>
            <a:r>
              <a:rPr lang="en-US" sz="2000" b="1" i="1" dirty="0"/>
              <a:t>regarding their interests in shares and voting arrangements. </a:t>
            </a:r>
            <a:r>
              <a:rPr lang="en-US" sz="2000" dirty="0"/>
              <a:t>Requests were made of the claimant shareholders who had expressed their intention to oppose certain resolutions that were being proposed at the company's impending annual general meeting. </a:t>
            </a:r>
            <a:r>
              <a:rPr lang="en-US" sz="2000" b="1" i="1" u="sng" dirty="0"/>
              <a:t>When the responses were received, the board, in good faith, considered that they were materially inaccurate and imposed voting restrictions on the claimants. </a:t>
            </a:r>
            <a:r>
              <a:rPr lang="en-US" sz="2000" dirty="0"/>
              <a:t>Consequently, the board was able to secure the passing of the proposed resolutions.</a:t>
            </a:r>
          </a:p>
        </p:txBody>
      </p:sp>
      <p:sp>
        <p:nvSpPr>
          <p:cNvPr id="4" name="Slide Number Placeholder 3">
            <a:extLst>
              <a:ext uri="{FF2B5EF4-FFF2-40B4-BE49-F238E27FC236}">
                <a16:creationId xmlns:a16="http://schemas.microsoft.com/office/drawing/2014/main" id="{AA67793D-6D9C-96F4-C53A-C63D08B2663B}"/>
              </a:ext>
            </a:extLst>
          </p:cNvPr>
          <p:cNvSpPr>
            <a:spLocks noGrp="1"/>
          </p:cNvSpPr>
          <p:nvPr>
            <p:ph type="sldNum" sz="quarter" idx="12"/>
          </p:nvPr>
        </p:nvSpPr>
        <p:spPr/>
        <p:txBody>
          <a:bodyPr/>
          <a:lstStyle/>
          <a:p>
            <a:fld id="{7128DA7F-F6FE-453F-B8BB-1900E7257DA6}" type="slidenum">
              <a:rPr lang="en-US" smtClean="0"/>
              <a:t>104</a:t>
            </a:fld>
            <a:endParaRPr lang="en-US" dirty="0"/>
          </a:p>
        </p:txBody>
      </p:sp>
    </p:spTree>
    <p:extLst>
      <p:ext uri="{BB962C8B-B14F-4D97-AF65-F5344CB8AC3E}">
        <p14:creationId xmlns:p14="http://schemas.microsoft.com/office/powerpoint/2010/main" val="18635770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CF688-4EA3-8C7D-57C0-A42E2EF3D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A61A2-6662-805B-8FC0-33BB1EE7855E}"/>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A1D05235-514C-358B-EF21-3B3B2AA27043}"/>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Eclairs Group Ltd v JKX Oil </a:t>
            </a:r>
            <a:r>
              <a:rPr lang="en-US" sz="2000" b="1" dirty="0"/>
              <a:t>[2016] 1 BCLC 1 </a:t>
            </a:r>
          </a:p>
          <a:p>
            <a:pPr lvl="1"/>
            <a:r>
              <a:rPr lang="en-US" sz="2000" b="1" dirty="0"/>
              <a:t>Facts: </a:t>
            </a:r>
            <a:r>
              <a:rPr lang="en-US" sz="2000" dirty="0"/>
              <a:t>Why did the directors act in the way they did?</a:t>
            </a:r>
          </a:p>
          <a:p>
            <a:pPr lvl="1"/>
            <a:r>
              <a:rPr lang="en-US" sz="2000" dirty="0"/>
              <a:t>Directors of the coy exercised power in order to disenfranchise the minority shareholders Eclairs and Glengarry, controlled by K and Z. The directors were concerned that the company was the target of a corporate raid by K and Z.  </a:t>
            </a:r>
          </a:p>
          <a:p>
            <a:pPr lvl="1"/>
            <a:r>
              <a:rPr lang="en-US" sz="2000" dirty="0"/>
              <a:t>The purpose of restricting E and G’s voting powers was to ensure that the GM would vote in favour of resolutions, including that to disapply statutory pre-emption rights on allotment of shares [note: in SG, this only arises by way of the Model Constitution] (i.e., allowing the company to issue new shares without first offering them to existing shareholders pro-rata), which would protect JKX and its shareholders from the raid (why?).</a:t>
            </a:r>
          </a:p>
          <a:p>
            <a:pPr lvl="2"/>
            <a:r>
              <a:rPr lang="en-US" sz="1800" dirty="0"/>
              <a:t>Raider does not have to be offered their pro-rata slice; the new issue can </a:t>
            </a:r>
            <a:r>
              <a:rPr lang="en-US" sz="1800" b="1" i="1" dirty="0"/>
              <a:t>dilute the raider’s voting power </a:t>
            </a:r>
            <a:r>
              <a:rPr lang="en-US" sz="1800" dirty="0"/>
              <a:t>and re-balance the vote in the supportive faction.</a:t>
            </a:r>
          </a:p>
        </p:txBody>
      </p:sp>
      <p:sp>
        <p:nvSpPr>
          <p:cNvPr id="4" name="Slide Number Placeholder 3">
            <a:extLst>
              <a:ext uri="{FF2B5EF4-FFF2-40B4-BE49-F238E27FC236}">
                <a16:creationId xmlns:a16="http://schemas.microsoft.com/office/drawing/2014/main" id="{BB01C659-8B45-A906-2810-9B2B4CE5F515}"/>
              </a:ext>
            </a:extLst>
          </p:cNvPr>
          <p:cNvSpPr>
            <a:spLocks noGrp="1"/>
          </p:cNvSpPr>
          <p:nvPr>
            <p:ph type="sldNum" sz="quarter" idx="12"/>
          </p:nvPr>
        </p:nvSpPr>
        <p:spPr/>
        <p:txBody>
          <a:bodyPr/>
          <a:lstStyle/>
          <a:p>
            <a:fld id="{7128DA7F-F6FE-453F-B8BB-1900E7257DA6}" type="slidenum">
              <a:rPr lang="en-US" smtClean="0"/>
              <a:t>105</a:t>
            </a:fld>
            <a:endParaRPr lang="en-US" dirty="0"/>
          </a:p>
        </p:txBody>
      </p:sp>
    </p:spTree>
    <p:extLst>
      <p:ext uri="{BB962C8B-B14F-4D97-AF65-F5344CB8AC3E}">
        <p14:creationId xmlns:p14="http://schemas.microsoft.com/office/powerpoint/2010/main" val="3750207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23F63-70CB-5296-F094-BC6E482EF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1552F-4755-F055-8463-34297B363A1A}"/>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715A17DE-4768-E6A9-FD92-694D86F17220}"/>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Eclairs Group Ltd v JKX Oil </a:t>
            </a:r>
            <a:r>
              <a:rPr lang="en-US" sz="2000" b="1" dirty="0"/>
              <a:t>[2016] 1 BCLC 1 </a:t>
            </a:r>
          </a:p>
          <a:p>
            <a:pPr lvl="1"/>
            <a:r>
              <a:rPr lang="en-US" sz="2000" b="1" dirty="0"/>
              <a:t>Held: </a:t>
            </a:r>
            <a:r>
              <a:rPr lang="en-US" sz="2000" dirty="0"/>
              <a:t>The relevant article has 3 related purposes: </a:t>
            </a:r>
          </a:p>
          <a:p>
            <a:pPr marL="1108336" lvl="2" indent="-514350">
              <a:buFont typeface="+mj-lt"/>
              <a:buAutoNum type="romanLcPeriod"/>
            </a:pPr>
            <a:r>
              <a:rPr lang="en-US" sz="1800" dirty="0"/>
              <a:t>to induce a shareholder to comply with a disclosure notice; </a:t>
            </a:r>
          </a:p>
          <a:p>
            <a:pPr marL="1108336" lvl="2" indent="-514350">
              <a:buFont typeface="+mj-lt"/>
              <a:buAutoNum type="romanLcPeriod"/>
            </a:pPr>
            <a:r>
              <a:rPr lang="en-US" sz="1800" dirty="0"/>
              <a:t>to protect the coy and its shareholders against having to make decisions about their respective interests in ignorance of relevant information; and </a:t>
            </a:r>
          </a:p>
          <a:p>
            <a:pPr marL="1108336" lvl="2" indent="-514350">
              <a:buFont typeface="+mj-lt"/>
              <a:buAutoNum type="romanLcPeriod"/>
            </a:pPr>
            <a:r>
              <a:rPr lang="en-US" sz="1800" dirty="0"/>
              <a:t>as a punitive sanction for a failure to comply with a disclosure notice. </a:t>
            </a:r>
          </a:p>
          <a:p>
            <a:pPr lvl="1"/>
            <a:r>
              <a:rPr lang="en-US" sz="2000" dirty="0"/>
              <a:t>However, seeking to influence the outcome of shareholders’ resolutions or the balance of forces at </a:t>
            </a:r>
            <a:r>
              <a:rPr lang="en-US" sz="2000" dirty="0" err="1"/>
              <a:t>coy’s</a:t>
            </a:r>
            <a:r>
              <a:rPr lang="en-US" sz="2000" dirty="0"/>
              <a:t> general meetings is no part of those proper purposes. </a:t>
            </a:r>
          </a:p>
          <a:p>
            <a:pPr lvl="1"/>
            <a:r>
              <a:rPr lang="en-US" sz="2000" dirty="0"/>
              <a:t>Therefore, the exercise of the directors’ powers to disenfranchise shareholders violated the “proper purpose” rule.</a:t>
            </a:r>
          </a:p>
        </p:txBody>
      </p:sp>
      <p:sp>
        <p:nvSpPr>
          <p:cNvPr id="4" name="Slide Number Placeholder 3">
            <a:extLst>
              <a:ext uri="{FF2B5EF4-FFF2-40B4-BE49-F238E27FC236}">
                <a16:creationId xmlns:a16="http://schemas.microsoft.com/office/drawing/2014/main" id="{936DFEB1-7CAA-9CF1-4B89-3D8C089C2D74}"/>
              </a:ext>
            </a:extLst>
          </p:cNvPr>
          <p:cNvSpPr>
            <a:spLocks noGrp="1"/>
          </p:cNvSpPr>
          <p:nvPr>
            <p:ph type="sldNum" sz="quarter" idx="12"/>
          </p:nvPr>
        </p:nvSpPr>
        <p:spPr/>
        <p:txBody>
          <a:bodyPr/>
          <a:lstStyle/>
          <a:p>
            <a:fld id="{7128DA7F-F6FE-453F-B8BB-1900E7257DA6}" type="slidenum">
              <a:rPr lang="en-US" smtClean="0"/>
              <a:t>106</a:t>
            </a:fld>
            <a:endParaRPr lang="en-US" dirty="0"/>
          </a:p>
        </p:txBody>
      </p:sp>
    </p:spTree>
    <p:extLst>
      <p:ext uri="{BB962C8B-B14F-4D97-AF65-F5344CB8AC3E}">
        <p14:creationId xmlns:p14="http://schemas.microsoft.com/office/powerpoint/2010/main" val="6981045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718E-F84A-D2E6-2713-5FA2DE9D0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6AB0E-A535-E846-8539-3AA8059701D8}"/>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46A7EF7F-FF55-6F85-B4CA-D7B849D0EBB2}"/>
              </a:ext>
            </a:extLst>
          </p:cNvPr>
          <p:cNvSpPr>
            <a:spLocks noGrp="1"/>
          </p:cNvSpPr>
          <p:nvPr>
            <p:ph idx="1"/>
          </p:nvPr>
        </p:nvSpPr>
        <p:spPr>
          <a:xfrm>
            <a:off x="581194" y="2180498"/>
            <a:ext cx="11029615" cy="4355769"/>
          </a:xfrm>
        </p:spPr>
        <p:txBody>
          <a:bodyPr>
            <a:noAutofit/>
          </a:bodyPr>
          <a:lstStyle/>
          <a:p>
            <a:r>
              <a:rPr lang="en-US" sz="2000" dirty="0"/>
              <a:t>Tjio et al. (2024) notes that all of these cases have a common theme, in that the rule is commonly invoked </a:t>
            </a:r>
            <a:r>
              <a:rPr lang="en-US" sz="2000" b="1" i="1" dirty="0"/>
              <a:t>if the exercise of powers in question has the effect of altering the balance of shareholder power within the company</a:t>
            </a:r>
            <a:r>
              <a:rPr lang="en-US" sz="2000" dirty="0"/>
              <a:t>, and that the courts “have generally declined to countenance any interference with shareholders’ rights”.</a:t>
            </a:r>
          </a:p>
          <a:p>
            <a:r>
              <a:rPr lang="en-US" sz="2000" dirty="0"/>
              <a:t>This is in stark contrast to where purely managerial powers are concerned, and where the exercise of such powers falls within the proper purview and responsibility of the directors. In these situations, the court will be slow to intervene and question the correctness of the decision (</a:t>
            </a:r>
            <a:r>
              <a:rPr lang="en-US" sz="2000" i="1" dirty="0"/>
              <a:t>Howard Smith</a:t>
            </a:r>
            <a:r>
              <a:rPr lang="en-US" sz="2000" dirty="0"/>
              <a:t>).</a:t>
            </a:r>
          </a:p>
          <a:p>
            <a:pPr lvl="1"/>
            <a:r>
              <a:rPr lang="en-US" sz="1800" dirty="0"/>
              <a:t>Tjio et al. (2024): “where a shift in the balance of shareholder power is the intended consequence, the directors' exercise of power is likely to be impugned even </a:t>
            </a:r>
            <a:r>
              <a:rPr lang="en-US" sz="1800" b="1" i="1" dirty="0"/>
              <a:t>if such consequence was, as a matter of construction, contemplated by the instrument conferring the power</a:t>
            </a:r>
            <a:r>
              <a:rPr lang="en-US" sz="1800" dirty="0"/>
              <a:t>…”</a:t>
            </a:r>
          </a:p>
          <a:p>
            <a:pPr lvl="1"/>
            <a:r>
              <a:rPr lang="en-US" sz="1800" i="1" dirty="0"/>
              <a:t>Anti-contractarian </a:t>
            </a:r>
            <a:r>
              <a:rPr lang="en-US" sz="1800" dirty="0"/>
              <a:t>in nature? C.f. What we discussed earlier re Lim (2014) ( “Directors’ Duties: Improper Purposes or Implied Terms?” (2014) 34 LS 395) who argues that the proper purpose duty arises from an implied “constitutional” term.</a:t>
            </a:r>
          </a:p>
        </p:txBody>
      </p:sp>
      <p:sp>
        <p:nvSpPr>
          <p:cNvPr id="4" name="Slide Number Placeholder 3">
            <a:extLst>
              <a:ext uri="{FF2B5EF4-FFF2-40B4-BE49-F238E27FC236}">
                <a16:creationId xmlns:a16="http://schemas.microsoft.com/office/drawing/2014/main" id="{9810EE9A-DEC3-903A-EBB9-921684E3A94F}"/>
              </a:ext>
            </a:extLst>
          </p:cNvPr>
          <p:cNvSpPr>
            <a:spLocks noGrp="1"/>
          </p:cNvSpPr>
          <p:nvPr>
            <p:ph type="sldNum" sz="quarter" idx="12"/>
          </p:nvPr>
        </p:nvSpPr>
        <p:spPr/>
        <p:txBody>
          <a:bodyPr/>
          <a:lstStyle/>
          <a:p>
            <a:fld id="{7128DA7F-F6FE-453F-B8BB-1900E7257DA6}" type="slidenum">
              <a:rPr lang="en-US" smtClean="0"/>
              <a:t>107</a:t>
            </a:fld>
            <a:endParaRPr lang="en-US" dirty="0"/>
          </a:p>
        </p:txBody>
      </p:sp>
    </p:spTree>
    <p:extLst>
      <p:ext uri="{BB962C8B-B14F-4D97-AF65-F5344CB8AC3E}">
        <p14:creationId xmlns:p14="http://schemas.microsoft.com/office/powerpoint/2010/main" val="31773106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01773"/>
            <a:ext cx="11029615" cy="4355769"/>
          </a:xfrm>
        </p:spPr>
        <p:txBody>
          <a:bodyPr>
            <a:noAutofit/>
          </a:bodyPr>
          <a:lstStyle/>
          <a:p>
            <a:r>
              <a:rPr lang="en-US" sz="2000" dirty="0"/>
              <a:t>Historically (as we can probably tell from the cases provided), the duty to act for a proper purpose has been most relevant in the context of hostile takeovers, where directors attempt to use their broad authority to issue shares (to friendly shareholders) to prevent a hostile takeover. </a:t>
            </a:r>
          </a:p>
          <a:p>
            <a:pPr lvl="1"/>
            <a:r>
              <a:rPr lang="en-US" sz="1800" dirty="0"/>
              <a:t>As mentioned earlier, this is a specific case where “the exercise of powers in question has the effect of altering the balance of shareholder power within the company”.</a:t>
            </a:r>
          </a:p>
          <a:p>
            <a:r>
              <a:rPr lang="en-US" sz="2000" dirty="0"/>
              <a:t>However, the proper purpose duty is not limited to hostile takeover situations. As such, there has been </a:t>
            </a:r>
            <a:r>
              <a:rPr lang="en-US" sz="2000" i="1" dirty="0"/>
              <a:t>intense academic debate </a:t>
            </a:r>
            <a:r>
              <a:rPr lang="en-US" sz="2000" dirty="0"/>
              <a:t>as to whether the proper purpose duty can play an active role in constraining director opportunism where the </a:t>
            </a:r>
            <a:r>
              <a:rPr lang="en-US" sz="2000" i="1" dirty="0"/>
              <a:t>Duty to Act Bona Fide in the Company's Best Interests </a:t>
            </a:r>
            <a:r>
              <a:rPr lang="en-US" sz="2000" dirty="0"/>
              <a:t>fails to do so.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108</a:t>
            </a:fld>
            <a:endParaRPr lang="en-US" dirty="0"/>
          </a:p>
        </p:txBody>
      </p:sp>
    </p:spTree>
    <p:extLst>
      <p:ext uri="{BB962C8B-B14F-4D97-AF65-F5344CB8AC3E}">
        <p14:creationId xmlns:p14="http://schemas.microsoft.com/office/powerpoint/2010/main" val="42009995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7DCF7-C47D-FB71-C82F-17CC364A6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0EC4A-DB07-3425-2B37-3C60C5D33CD1}"/>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111B781E-85F0-C73E-E895-AF32CBCDF7EF}"/>
              </a:ext>
            </a:extLst>
          </p:cNvPr>
          <p:cNvSpPr>
            <a:spLocks noGrp="1"/>
          </p:cNvSpPr>
          <p:nvPr>
            <p:ph idx="1"/>
          </p:nvPr>
        </p:nvSpPr>
        <p:spPr>
          <a:xfrm>
            <a:off x="581194" y="2101773"/>
            <a:ext cx="11029615" cy="4355769"/>
          </a:xfrm>
        </p:spPr>
        <p:txBody>
          <a:bodyPr>
            <a:noAutofit/>
          </a:bodyPr>
          <a:lstStyle/>
          <a:p>
            <a:r>
              <a:rPr lang="en-US" sz="2000" dirty="0"/>
              <a:t>Lack of caselaw in Singapore. But note:</a:t>
            </a:r>
          </a:p>
          <a:p>
            <a:pPr lvl="1"/>
            <a:r>
              <a:rPr lang="en-US" sz="2000" dirty="0"/>
              <a:t>Role of PP duty </a:t>
            </a:r>
            <a:r>
              <a:rPr lang="en-US" sz="2000" b="1" dirty="0"/>
              <a:t>may have fundamentally shifted across the Commonwealth </a:t>
            </a:r>
            <a:r>
              <a:rPr lang="en-US" sz="2000" dirty="0"/>
              <a:t>with the seminal case of </a:t>
            </a:r>
            <a:r>
              <a:rPr lang="en-US" sz="2000" i="1" dirty="0"/>
              <a:t>Tianrui (International) Holding Company Ltd (Appellant) v China </a:t>
            </a:r>
            <a:r>
              <a:rPr lang="en-US" sz="2000" i="1" dirty="0" err="1"/>
              <a:t>Shanshui</a:t>
            </a:r>
            <a:r>
              <a:rPr lang="en-US" sz="2000" i="1" dirty="0"/>
              <a:t> Cement Group Ltd (Respondent) (Cayman Islands)</a:t>
            </a:r>
            <a:r>
              <a:rPr lang="en-US" sz="2000" dirty="0"/>
              <a:t> [2024] UKPC 36 [KIV on Personal Wrongs], which implied a right for shareholders to sue on s 39(1) after directors breached PP rule.</a:t>
            </a:r>
          </a:p>
          <a:p>
            <a:pPr lvl="1"/>
            <a:r>
              <a:rPr lang="en-US" sz="2000" dirty="0"/>
              <a:t>That cases of illegality where the director is acting pursuant to illegal purposes to further the company’s short-term interests may “fit” much better under the </a:t>
            </a:r>
            <a:r>
              <a:rPr lang="en-US" sz="2000" i="1" dirty="0"/>
              <a:t>Duty to Act for Proper Purposes</a:t>
            </a:r>
            <a:r>
              <a:rPr lang="en-US" sz="2000" dirty="0"/>
              <a:t> as compared to the </a:t>
            </a:r>
            <a:r>
              <a:rPr lang="en-US" sz="2000" i="1" dirty="0"/>
              <a:t>Duty to Act Bona Fide in the Company’s Best Interests</a:t>
            </a:r>
            <a:r>
              <a:rPr lang="en-US" sz="2000" dirty="0"/>
              <a:t>. See </a:t>
            </a:r>
            <a:r>
              <a:rPr lang="en-US" sz="2000" i="1" dirty="0"/>
              <a:t>Ho Kang Peng</a:t>
            </a:r>
            <a:r>
              <a:rPr lang="en-US" sz="2000" dirty="0"/>
              <a:t>. </a:t>
            </a:r>
          </a:p>
        </p:txBody>
      </p:sp>
      <p:sp>
        <p:nvSpPr>
          <p:cNvPr id="4" name="Slide Number Placeholder 3">
            <a:extLst>
              <a:ext uri="{FF2B5EF4-FFF2-40B4-BE49-F238E27FC236}">
                <a16:creationId xmlns:a16="http://schemas.microsoft.com/office/drawing/2014/main" id="{1B00E000-9865-EF36-E86F-AF7591CDAD0F}"/>
              </a:ext>
            </a:extLst>
          </p:cNvPr>
          <p:cNvSpPr>
            <a:spLocks noGrp="1"/>
          </p:cNvSpPr>
          <p:nvPr>
            <p:ph type="sldNum" sz="quarter" idx="12"/>
          </p:nvPr>
        </p:nvSpPr>
        <p:spPr/>
        <p:txBody>
          <a:bodyPr/>
          <a:lstStyle/>
          <a:p>
            <a:fld id="{7128DA7F-F6FE-453F-B8BB-1900E7257DA6}" type="slidenum">
              <a:rPr lang="en-US" smtClean="0"/>
              <a:t>109</a:t>
            </a:fld>
            <a:endParaRPr lang="en-US" dirty="0"/>
          </a:p>
        </p:txBody>
      </p:sp>
    </p:spTree>
    <p:extLst>
      <p:ext uri="{BB962C8B-B14F-4D97-AF65-F5344CB8AC3E}">
        <p14:creationId xmlns:p14="http://schemas.microsoft.com/office/powerpoint/2010/main" val="1451637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One hypothesis:</a:t>
            </a:r>
          </a:p>
          <a:p>
            <a:pPr lvl="1"/>
            <a:r>
              <a:rPr lang="en-US" sz="1800" dirty="0"/>
              <a:t>Finally, the </a:t>
            </a:r>
            <a:r>
              <a:rPr lang="en-US" sz="1800" i="1" dirty="0"/>
              <a:t>Duty to Act for Proper Purposes</a:t>
            </a:r>
            <a:r>
              <a:rPr lang="en-US" sz="1800" dirty="0"/>
              <a:t> is a “gap-filler” of sorts that attempts to complement the </a:t>
            </a:r>
            <a:r>
              <a:rPr lang="en-US" sz="1800" i="1" dirty="0"/>
              <a:t>Duty to Act Bona Fide in the Company’s Best Interests</a:t>
            </a:r>
            <a:r>
              <a:rPr lang="en-US" sz="1800" dirty="0"/>
              <a:t>.</a:t>
            </a:r>
          </a:p>
          <a:p>
            <a:pPr lvl="1"/>
            <a:r>
              <a:rPr lang="en-US" sz="1800" dirty="0"/>
              <a:t>As mentioned, the Duty to Act Bona Fide in the Company’s Best Interests is often under-inclusive, and so an additional duty may arise to constrain director opportunism where the directors (subjectively) acted in the best interests of the company, but where such opportunism is undesirable.</a:t>
            </a:r>
          </a:p>
          <a:p>
            <a:r>
              <a:rPr lang="en-US" sz="2000" dirty="0"/>
              <a:t>Note that there is tremendous academic debate as to whether some of these duties (e.g. the Duty to Act for Proper Purposes and the Duty to Act Bona Fide in the Company’s Best Interests) are properly characterised as fiduciary duties. See Flannigan (2004) who argues that both of these duties are not fiduciary duties as understood in trust law. </a:t>
            </a:r>
            <a:endParaRPr lang="en-US" sz="2200" dirty="0"/>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41860584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Ho Kang Peng v Scintronix Corp Ltd </a:t>
            </a:r>
            <a:r>
              <a:rPr lang="en-US" sz="1800" b="1" dirty="0"/>
              <a:t>[2014] SGCA 22 </a:t>
            </a:r>
          </a:p>
          <a:p>
            <a:pPr lvl="1"/>
            <a:r>
              <a:rPr lang="en-US" sz="1800" dirty="0"/>
              <a:t>“With these principles in mind, the question is whether a director who creates a sham contract and makes unauthorised and irregular payments out of the company’s funds for the purpose of securing business for the company, can be said to be acting bona fide in the interests of the company. In our view, the answer must be in the negative. Such a director would not be acting honestly even if he claims to be furthering the company’s financial interests in the short term. The “ interests of the company” is not just profit maximisation. Neither is it profit maximisation by any means. </a:t>
            </a:r>
            <a:r>
              <a:rPr lang="en-US" sz="1800" b="1" i="1" dirty="0"/>
              <a:t>It is as much in the interests of the company (comprising its shareholders) to have its directors act within their powers and for proper purposes, to obtain full disclosure from its directors, and not to be deceived by its directors.</a:t>
            </a:r>
            <a:r>
              <a:rPr lang="en-US" sz="1800" dirty="0"/>
              <a:t> Furthermore, there can be no doubt that a director who causes a company to make payments which are in effect gratuities, thereby running the unjustified risk of subjecting the company to criminal liability, is not acting in the company’s interests. This is a risk which “no director could honestly believe to be taken in the interests of the company” (see </a:t>
            </a:r>
            <a:r>
              <a:rPr lang="en-US" sz="1800" i="1" dirty="0"/>
              <a:t>Cheam Tat Pang</a:t>
            </a:r>
            <a:r>
              <a:rPr lang="en-US" sz="1800" dirty="0"/>
              <a:t> at [80])…. In our view, no matter how profitable the yields were, the irregular acts and the deception perpetrated on the shareholders of a publicly-listed company cannot be regarded as having been in the Company’s interests.”</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110</a:t>
            </a:fld>
            <a:endParaRPr lang="en-US" dirty="0"/>
          </a:p>
        </p:txBody>
      </p:sp>
    </p:spTree>
    <p:extLst>
      <p:ext uri="{BB962C8B-B14F-4D97-AF65-F5344CB8AC3E}">
        <p14:creationId xmlns:p14="http://schemas.microsoft.com/office/powerpoint/2010/main" val="19141769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111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Flannigan (2004): “The best interest rule has a wider ambit than the fiduciary proscription. Serving one’s own interest is but one way in which directors might fail to act in the best interest of the corporation. The best interest rule also requires directors to evaluate the merits of alternative actions. </a:t>
            </a:r>
            <a:r>
              <a:rPr lang="en-US" sz="2000" b="1" i="1" dirty="0"/>
              <a:t>Fiduciary responsibility is not directly concerned with the relative merits of decisions. It is concerned only with whether a decision is compromised by a conflict or the prospect of a personal benefit. </a:t>
            </a:r>
            <a:r>
              <a:rPr lang="en-US" sz="2000" dirty="0"/>
              <a:t>The application of the best interest rule is also qualified by the business judgment rule. It is for the directors alone, not the court, to determine what constitutes the best interest of the corporation. </a:t>
            </a:r>
            <a:r>
              <a:rPr lang="en-US" sz="2000" b="1" i="1" dirty="0"/>
              <a:t>Conventional fiduciary accountability, in comparison, is not qualified by the business judgment rule. Judges are prepared, and competent, to check self-interested management</a:t>
            </a:r>
            <a:r>
              <a:rPr lang="en-US" sz="2000" dirty="0"/>
              <a:t>. Accordingly, it is confusing to characterise the best interest rule as a component or aspect of fiduciary regulation.”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309098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our Lecture on constitutional amendments (Slide Deck 9). </a:t>
            </a:r>
          </a:p>
          <a:p>
            <a:r>
              <a:rPr lang="en-US" sz="2000" dirty="0"/>
              <a:t>Like constitutional amendments, the Duty to Act Bona-Fide in the Company’s Best Interests can also be parsed into two separate “elements”:</a:t>
            </a:r>
          </a:p>
          <a:p>
            <a:pPr marL="781192" lvl="1" indent="-457200">
              <a:buFont typeface="+mj-lt"/>
              <a:buAutoNum type="arabicPeriod"/>
            </a:pPr>
            <a:r>
              <a:rPr lang="en-US" sz="2000" dirty="0"/>
              <a:t>The directors must act </a:t>
            </a:r>
            <a:r>
              <a:rPr lang="en-US" sz="2000" i="1" dirty="0"/>
              <a:t>bona fide</a:t>
            </a:r>
            <a:r>
              <a:rPr lang="en-US" sz="2000" dirty="0"/>
              <a:t>… </a:t>
            </a:r>
          </a:p>
          <a:p>
            <a:pPr marL="781192" lvl="1" indent="-457200">
              <a:buFont typeface="+mj-lt"/>
              <a:buAutoNum type="arabicPeriod"/>
            </a:pPr>
            <a:r>
              <a:rPr lang="en-US" sz="2000" dirty="0"/>
              <a:t>In the best interests of the company</a:t>
            </a:r>
          </a:p>
          <a:p>
            <a:r>
              <a:rPr lang="en-US" sz="2000" dirty="0"/>
              <a:t>(2) is particularly controversial because the company is an artificial legal entity – we will turn to this later.</a:t>
            </a:r>
          </a:p>
          <a:p>
            <a:r>
              <a:rPr lang="en-US" sz="2000" dirty="0"/>
              <a:t>(1) is also tricky because the standard of evaluating whether a given act is </a:t>
            </a:r>
            <a:r>
              <a:rPr lang="en-US" sz="2000" i="1" dirty="0"/>
              <a:t>bona fide</a:t>
            </a:r>
            <a:r>
              <a:rPr lang="en-US" sz="2000" dirty="0"/>
              <a:t> (or not) has evolved over the years. Cases not necessarily consistent with each other.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21577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To act </a:t>
            </a:r>
            <a:r>
              <a:rPr lang="en-US" sz="2000" i="1" dirty="0"/>
              <a:t>bona fide </a:t>
            </a:r>
            <a:r>
              <a:rPr lang="en-US" sz="2000" dirty="0"/>
              <a:t>entails acting in good faith. On a plain reading of the term, it requires a director </a:t>
            </a:r>
            <a:r>
              <a:rPr lang="en-US" sz="2000" b="1" i="1" dirty="0"/>
              <a:t>to have a subjective honest belief</a:t>
            </a:r>
            <a:r>
              <a:rPr lang="en-US" sz="2000" dirty="0"/>
              <a:t> that she is acting in the best interests of the company.</a:t>
            </a:r>
          </a:p>
          <a:p>
            <a:pPr lvl="1"/>
            <a:r>
              <a:rPr lang="en-US" sz="2000" dirty="0"/>
              <a:t>In exercising their powers of management, directors must act honestly in what </a:t>
            </a:r>
            <a:r>
              <a:rPr lang="en-US" sz="2000" b="1" i="1" dirty="0"/>
              <a:t>they subjectively believe</a:t>
            </a:r>
            <a:r>
              <a:rPr lang="en-US" sz="2000" dirty="0"/>
              <a:t> (and not what the court may consider) to be in the interests of the company</a:t>
            </a:r>
          </a:p>
          <a:p>
            <a:pPr lvl="1"/>
            <a:r>
              <a:rPr lang="en-US" sz="2000" dirty="0"/>
              <a:t>Within certain limits which have recently been established, this subjective test protects directors from being second guessed by the court and </a:t>
            </a:r>
            <a:r>
              <a:rPr lang="en-US" sz="2000" b="1" i="1" dirty="0"/>
              <a:t>avoids the use of hindsight bias </a:t>
            </a:r>
            <a:r>
              <a:rPr lang="en-US" sz="2000" dirty="0"/>
              <a:t>to question directors’ honest business judgments. </a:t>
            </a:r>
          </a:p>
          <a:p>
            <a:r>
              <a:rPr lang="en-US" sz="2000" dirty="0"/>
              <a:t>This is the starting position of the analysis. However, in recent years, the caselaw has been moving towards a </a:t>
            </a:r>
            <a:r>
              <a:rPr lang="en-US" sz="2000" b="1" i="1" dirty="0"/>
              <a:t>more objective test </a:t>
            </a:r>
            <a:r>
              <a:rPr lang="en-US" sz="2000" dirty="0"/>
              <a:t>instead. </a:t>
            </a:r>
          </a:p>
          <a:p>
            <a:r>
              <a:rPr lang="en-US" sz="2000" dirty="0"/>
              <a:t>Food for thought: Are these developments desirable?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301609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American Law Institute, Principles of Corporate Governance, §4.01(c): A director or officer </a:t>
            </a:r>
            <a:r>
              <a:rPr lang="en-US" sz="2000" b="1" i="1" dirty="0"/>
              <a:t>who makes a business judgment in good faith fulfils the duty </a:t>
            </a:r>
            <a:r>
              <a:rPr lang="en-US" sz="2000" dirty="0"/>
              <a:t>under this Section… if the director or officer:</a:t>
            </a:r>
          </a:p>
          <a:p>
            <a:pPr lvl="1"/>
            <a:r>
              <a:rPr lang="en-US" sz="1800" dirty="0"/>
              <a:t>Is not interested in the subject of the business judgment;</a:t>
            </a:r>
          </a:p>
          <a:p>
            <a:pPr lvl="1"/>
            <a:r>
              <a:rPr lang="en-US" sz="1800" dirty="0"/>
              <a:t>Is informed with respect to the subject of the business judgment to the extent the director or officer reasonably believes to be appropriate under the circumstances, and</a:t>
            </a:r>
          </a:p>
          <a:p>
            <a:pPr lvl="1"/>
            <a:r>
              <a:rPr lang="en-US" sz="1800" b="1" i="1" dirty="0"/>
              <a:t>Rationally believes that the business judgment is in the best interests of the corporation</a:t>
            </a:r>
            <a:r>
              <a:rPr lang="en-US" sz="1800" dirty="0"/>
              <a:t>.</a:t>
            </a:r>
          </a:p>
          <a:p>
            <a:r>
              <a:rPr lang="en-US" sz="2000" dirty="0"/>
              <a:t>In the U.S., this is known as the (in)famous “business judgement rule” that limits the court’s interference with management decisions made by the directors (pure “subjective” test).</a:t>
            </a:r>
          </a:p>
          <a:p>
            <a:r>
              <a:rPr lang="en-US" sz="2000" dirty="0"/>
              <a:t>We begin with the high-water mark of subjectivity at common law: </a:t>
            </a:r>
            <a:r>
              <a:rPr lang="en-US" sz="2000" i="1" dirty="0"/>
              <a:t>Regentcrest v Cohen</a:t>
            </a:r>
            <a:r>
              <a:rPr lang="en-US" sz="2000" dirty="0"/>
              <a:t> [2001] BCLC 80.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729647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Regentcrest v Cohen </a:t>
            </a:r>
            <a:r>
              <a:rPr lang="en-US" sz="2000" b="1" dirty="0"/>
              <a:t>[2001] BCLC 80</a:t>
            </a:r>
          </a:p>
          <a:p>
            <a:r>
              <a:rPr lang="en-US" sz="2000" b="1" dirty="0"/>
              <a:t>Facts: </a:t>
            </a:r>
            <a:r>
              <a:rPr lang="en-US" sz="2000" dirty="0"/>
              <a:t>The relevant company was in financial difficulties, and had valid claims against some of its directors. The board of directors, however, decided to release the claims. Two weeks later, a winding up petition was successfully presented by the creditor. The liquidator sued, arguing that the directors had breached their duty to act in the best interests of the company. The question arose as to whether the directors acted to protect their fellow directors, or to maintain their involvement in the company's affairs so as to save it from insolvency.</a:t>
            </a:r>
          </a:p>
          <a:p>
            <a:r>
              <a:rPr lang="en-US" sz="2000" b="1" dirty="0"/>
              <a:t>Held: </a:t>
            </a:r>
            <a:r>
              <a:rPr lang="en-US" sz="2000" dirty="0"/>
              <a:t>At [120]: “The question is not whether, viewed objectively by the court, the particular act or omission which is challenged was in fact in the interests of the company; still less is the question whether the court, had it been in the position of the director at the relevant time, might have acted differently. </a:t>
            </a:r>
            <a:r>
              <a:rPr lang="en-US" sz="2000" b="1" i="1" dirty="0"/>
              <a:t>Rather, the question is whether the director honestly believed that his act or omission was in the interests of the company. The issue is as to the director’s state of mind</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876932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i="1" dirty="0"/>
              <a:t>Cheong Kim Hock v Lin Securities </a:t>
            </a:r>
            <a:r>
              <a:rPr lang="en-US" sz="2000" dirty="0"/>
              <a:t>[1992] 2 SLR 349: “A director owes a fiduciary duty to the company. In </a:t>
            </a:r>
            <a:r>
              <a:rPr lang="en-US" sz="2000" i="1" dirty="0"/>
              <a:t>Regal (Hastings) Ltd v Gulliver &amp; Ors </a:t>
            </a:r>
            <a:r>
              <a:rPr lang="en-US" sz="2000" dirty="0"/>
              <a:t>Lord Porter said (at p 395): “Directors, no doubt, are not trustees, but they occupy a fiduciary position towards the company whose board they form”.  As directors, they are bound to exercise their power bona fide in the interest of the company. Lord Green MR in </a:t>
            </a:r>
            <a:r>
              <a:rPr lang="en-US" sz="2000" i="1" dirty="0"/>
              <a:t>Re Smith and Fawcett Ltd</a:t>
            </a:r>
            <a:r>
              <a:rPr lang="en-US" sz="2000" dirty="0"/>
              <a:t> said, at p 306: ‘</a:t>
            </a:r>
            <a:r>
              <a:rPr lang="en-US" sz="2000" b="1" i="1" dirty="0"/>
              <a:t>They (referring to directors) must exercise their discretion bona fide in what they consider — not what a court may consider — is in the interests of the company and not for any collateral purpose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424250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i="1" dirty="0"/>
              <a:t>Vita Health Laboratories Pte Ltd v Pang Seng Meng </a:t>
            </a:r>
            <a:r>
              <a:rPr lang="en-US" dirty="0"/>
              <a:t>[2004] 4 SLR 162 followed in </a:t>
            </a:r>
            <a:r>
              <a:rPr lang="en-US" i="1" dirty="0"/>
              <a:t>PlanAssure PAC v Gaelic Inns Pte Ltd</a:t>
            </a:r>
            <a:r>
              <a:rPr lang="en-US" dirty="0"/>
              <a:t> [2007] 4 SLR(R) 513: “A director who by action or inaction causes losses to a company may find his conduct being questioned. Without evidence of a lack of bona fides however, it cannot properly be contended that directors are invariably liable for all losses sustained by a company. In </a:t>
            </a:r>
            <a:r>
              <a:rPr lang="en-US" i="1" dirty="0"/>
              <a:t>ECRC Land Pte Ltd v Wing On Ho Christopher</a:t>
            </a:r>
            <a:r>
              <a:rPr lang="en-US" dirty="0"/>
              <a:t> [2004] 1 SLR 105, Tay Yong Kwang J rightly opined at [49]: </a:t>
            </a:r>
            <a:r>
              <a:rPr lang="en-US" b="1" i="1" dirty="0"/>
              <a:t>The court should be slow to interfere with commercial decisions taken by directors ...It should not, with the advantage of hindsight, substitute its own decisions in place of those made by directors in the honest and reasonable belief that they were for the best interest of the company, even if those decisions turned out subsequently to be money-losing ones. This judicial endorsement of the sanctity of business judgment is underpinned by strong policy considerations. It is the role of the marketplace and not the function of the court to punish and censure directors who have in good faith, made incorrect commercial decisions. Directors should not be coerced into exercising defensive commercial judgment, motivated largely by anxiety over legal accountability and consequences. Bona fide entrepreneurs and honest commercial men should not fear that business failure entails legal liability. </a:t>
            </a:r>
            <a:r>
              <a:rPr lang="en-US" dirty="0"/>
              <a:t>A company provides a vehicle for limited liability and facilitates the assumption and distribution of commercial risk. </a:t>
            </a:r>
            <a:r>
              <a:rPr lang="en-US" b="1" i="1" dirty="0"/>
              <a:t>Undue legal interference will dampen, if not stifle, the appetite for commercial risk and entrepreneurship</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480976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90490"/>
            <a:ext cx="11029615" cy="4355769"/>
          </a:xfrm>
        </p:spPr>
        <p:txBody>
          <a:bodyPr>
            <a:noAutofit/>
          </a:bodyPr>
          <a:lstStyle/>
          <a:p>
            <a:r>
              <a:rPr lang="en-US" sz="2000" dirty="0"/>
              <a:t>What does a truly subjective test entail? </a:t>
            </a:r>
          </a:p>
          <a:p>
            <a:pPr lvl="1"/>
            <a:r>
              <a:rPr lang="en-US" sz="1800" dirty="0"/>
              <a:t>This inquiry is dependent on an assessment of the particular director’s </a:t>
            </a:r>
            <a:r>
              <a:rPr lang="en-US" sz="1800" b="1" i="1" dirty="0"/>
              <a:t>state of mind</a:t>
            </a:r>
            <a:r>
              <a:rPr lang="en-US" sz="1800" dirty="0"/>
              <a:t>.</a:t>
            </a:r>
          </a:p>
          <a:p>
            <a:pPr lvl="1"/>
            <a:r>
              <a:rPr lang="en-US" sz="1800" dirty="0"/>
              <a:t>Clearly necessary insofar as criminal breaches are involved in s 157(1) of the Companies Act (to the extent where the duties overlap). But what about the position at common law where only civil liability is involved?</a:t>
            </a:r>
          </a:p>
          <a:p>
            <a:pPr lvl="1"/>
            <a:r>
              <a:rPr lang="en-US" sz="1800" dirty="0"/>
              <a:t>Tjio et al (2024): “It should be noted that the objective yardstick is not entirely irrelevant, even to a duty that is purely subjective. </a:t>
            </a:r>
            <a:r>
              <a:rPr lang="en-US" sz="1800" b="1" i="1" dirty="0"/>
              <a:t>Its relevance lies in the assessment of the director’s credibility. If a comparison with what reasonable directors would do in similar circumstances is unfavourable, the director is likely to find it harder to persuade the court of his subjectively honest state of mind</a:t>
            </a:r>
            <a:r>
              <a:rPr lang="en-US" sz="1800" dirty="0"/>
              <a:t>.”</a:t>
            </a:r>
          </a:p>
          <a:p>
            <a:r>
              <a:rPr lang="en-US" sz="2000" dirty="0"/>
              <a:t>Thus, proof that a director’s decision was objectively unreasonable, may suggest that the director’s decision was not, in fact, honestly held at the time of the breach.</a:t>
            </a:r>
          </a:p>
          <a:p>
            <a:pPr lvl="1"/>
            <a:r>
              <a:rPr lang="en-US" sz="1800" dirty="0"/>
              <a:t>An inference can be drawn based on what the </a:t>
            </a:r>
            <a:r>
              <a:rPr lang="en-US" sz="1800" b="1" i="1" dirty="0"/>
              <a:t>reasonable director</a:t>
            </a:r>
            <a:r>
              <a:rPr lang="en-US" sz="1800" dirty="0"/>
              <a:t> would have believed was in the interests of the company.</a:t>
            </a:r>
          </a:p>
          <a:p>
            <a:pPr lvl="1"/>
            <a:r>
              <a:rPr lang="en-US" sz="1800" dirty="0"/>
              <a:t>Is this really just an </a:t>
            </a:r>
            <a:r>
              <a:rPr lang="en-US" sz="1800" i="1" dirty="0"/>
              <a:t>evidential</a:t>
            </a:r>
            <a:r>
              <a:rPr lang="en-US" sz="1800" dirty="0"/>
              <a:t> inquiry? Tjio et al. (2024) advance the proposition that this is in fact the mode through which this test operates.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03587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Directors’ duties II</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The Duty to Act Bona-Fide in the Company’s Best Interests</a:t>
            </a:r>
          </a:p>
          <a:p>
            <a:r>
              <a:rPr lang="en-US" sz="2000" dirty="0"/>
              <a:t>The Duty to Act for Proper Purposes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First, the language used in some cases suggest that this is a consistent line of reasoning:</a:t>
            </a:r>
          </a:p>
          <a:p>
            <a:r>
              <a:rPr lang="en-US" sz="2000" i="1" dirty="0"/>
              <a:t>Cheam Tat Pang v PP</a:t>
            </a:r>
            <a:r>
              <a:rPr lang="en-US" sz="2000" dirty="0"/>
              <a:t> [1996] 1 SLR 541 followed in </a:t>
            </a:r>
            <a:r>
              <a:rPr lang="en-US" sz="2000" i="1" dirty="0"/>
              <a:t>Townsing Henry George v Jenton Overseas Investment Pte Ltd (in liquidation)</a:t>
            </a:r>
            <a:r>
              <a:rPr lang="en-US" sz="2000" dirty="0"/>
              <a:t> [2007] 2 SLR 597: “Directors may take risks with the company’s property where they honestly believe that to do so is in the interests of the company. </a:t>
            </a:r>
            <a:r>
              <a:rPr lang="en-US" sz="2000" b="1" i="1" dirty="0"/>
              <a:t>It is settled law that if directors take risks which no director could honestly believe to be taken in the interests of the company, such actions could well support allegations that the directors in question had acted in breach of their fiduciary duties to the company.</a:t>
            </a:r>
            <a:r>
              <a:rPr lang="en-US" sz="2000" dirty="0"/>
              <a:t>”</a:t>
            </a:r>
          </a:p>
          <a:p>
            <a:r>
              <a:rPr lang="en-US" sz="2000" i="1" dirty="0"/>
              <a:t>Regentcrest</a:t>
            </a:r>
            <a:r>
              <a:rPr lang="en-US" sz="2000" dirty="0"/>
              <a:t>: “</a:t>
            </a:r>
            <a:r>
              <a:rPr lang="en-SG" altLang="en-US" sz="2000" dirty="0"/>
              <a:t>No doubt, </a:t>
            </a:r>
            <a:r>
              <a:rPr lang="en-SG" altLang="en-US" sz="2000" b="1" i="1" dirty="0"/>
              <a:t>where it is clear that the act or omission under challenge resulted in substantial detriment to the company, the director will have a harder task persuading the court that he honestly believed it to be in the company's interest</a:t>
            </a:r>
            <a:r>
              <a:rPr lang="en-SG" altLang="en-US" sz="2000" dirty="0"/>
              <a:t>.</a:t>
            </a:r>
            <a:r>
              <a:rPr lang="en-US" sz="2000" dirty="0"/>
              <a:t>”</a:t>
            </a:r>
          </a:p>
          <a:p>
            <a:r>
              <a:rPr lang="en-US" sz="2000" dirty="0"/>
              <a:t>See </a:t>
            </a:r>
            <a:r>
              <a:rPr lang="en-US" sz="2000" i="1" dirty="0"/>
              <a:t>Goh Jin Hian v Inter-Pacific Petroleum Pte Ltd (in liquidation)</a:t>
            </a:r>
            <a:r>
              <a:rPr lang="en-US" sz="2000" dirty="0"/>
              <a:t> [2025] SGHC(A) 7 quoted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821377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4316"/>
            <a:ext cx="11029615" cy="4355769"/>
          </a:xfrm>
        </p:spPr>
        <p:txBody>
          <a:bodyPr>
            <a:noAutofit/>
          </a:bodyPr>
          <a:lstStyle/>
          <a:p>
            <a:r>
              <a:rPr lang="en-US" sz="2000" dirty="0"/>
              <a:t>Tjio et al (2015): The use of the objective yardstick in the [aforementioned] manner does not detract from the subjective nature of the duty. </a:t>
            </a:r>
          </a:p>
          <a:p>
            <a:r>
              <a:rPr lang="en-US" sz="2000" dirty="0"/>
              <a:t>Even at common law, the subjective nature of the duty was not held to be absolute.</a:t>
            </a:r>
          </a:p>
          <a:p>
            <a:r>
              <a:rPr lang="en-US" sz="2000" dirty="0"/>
              <a:t>In </a:t>
            </a:r>
            <a:r>
              <a:rPr lang="en-US" sz="2000" i="1" dirty="0"/>
              <a:t>Hellard v Carvalho; In the Matter of HLC Environmental Projects Ltd </a:t>
            </a:r>
            <a:r>
              <a:rPr lang="en-US" sz="2000" dirty="0"/>
              <a:t>[2013] EWHC 2876 ,the English High Court accepted that </a:t>
            </a:r>
            <a:r>
              <a:rPr lang="en-US" sz="2000" b="1" i="1" dirty="0"/>
              <a:t>the subjective test can only be relevant where there is evidence that the director had in fact given consideration to the interests of the company</a:t>
            </a:r>
            <a:r>
              <a:rPr lang="en-US" sz="2000" dirty="0"/>
              <a:t>. In this case, the court may not substitute its view or judgment in place of the director’s considered decision. On the other hand, </a:t>
            </a:r>
            <a:r>
              <a:rPr lang="en-US" sz="2000" b="1" i="1" dirty="0"/>
              <a:t>where the director cannot demonstrate this, then he has failed to show any exercise of discretion at all to which the subjective standard can apply.</a:t>
            </a:r>
          </a:p>
          <a:p>
            <a:pPr lvl="1"/>
            <a:r>
              <a:rPr lang="en-US" sz="1800" dirty="0"/>
              <a:t>In this case, the proper test should be the objective </a:t>
            </a:r>
            <a:r>
              <a:rPr lang="en-US" sz="1800" i="1" dirty="0"/>
              <a:t>Charterbridge Corp Ltd v Llyods Bank Ltd </a:t>
            </a:r>
            <a:r>
              <a:rPr lang="en-US" sz="1800" dirty="0"/>
              <a:t>[1970] Ch 62 test (next slide).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928000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4316"/>
            <a:ext cx="11029615" cy="4355769"/>
          </a:xfrm>
        </p:spPr>
        <p:txBody>
          <a:bodyPr>
            <a:noAutofit/>
          </a:bodyPr>
          <a:lstStyle/>
          <a:p>
            <a:r>
              <a:rPr lang="en-SG" altLang="en-US" sz="2000" dirty="0"/>
              <a:t>Issue in </a:t>
            </a:r>
            <a:r>
              <a:rPr lang="en-SG" altLang="en-US" sz="2000" i="1" dirty="0"/>
              <a:t>Charterbridge</a:t>
            </a:r>
            <a:r>
              <a:rPr lang="en-SG" altLang="en-US" sz="2000" dirty="0"/>
              <a:t> was whether its directors breached their duties to the company when they considered the interests of the group but failed to consider the interests of the company. </a:t>
            </a:r>
          </a:p>
          <a:p>
            <a:pPr lvl="1"/>
            <a:r>
              <a:rPr lang="en-SG" altLang="en-US" sz="1800" dirty="0"/>
              <a:t>It was held that in absence of actual separate consideration, the test was </a:t>
            </a:r>
            <a:r>
              <a:rPr lang="en-SG" altLang="en-US" sz="1800" b="1" i="1" dirty="0"/>
              <a:t>whether an intelligent and honest man in the position of a director of the co concerned, could, in the whole of the existing circumstances, have reasonably believed that the transactions were for the benefit of the company</a:t>
            </a:r>
            <a:r>
              <a:rPr lang="en-SG" altLang="en-US" sz="1800" dirty="0"/>
              <a:t>.</a:t>
            </a:r>
            <a:endParaRPr lang="en-US" sz="1800" dirty="0"/>
          </a:p>
          <a:p>
            <a:r>
              <a:rPr lang="en-US" sz="2000" dirty="0"/>
              <a:t>However, the test in </a:t>
            </a:r>
            <a:r>
              <a:rPr lang="en-US" sz="2000" i="1" dirty="0"/>
              <a:t>Charterbridge</a:t>
            </a:r>
            <a:r>
              <a:rPr lang="en-US" sz="2000" dirty="0"/>
              <a:t> is clearly objective in nature (albeit with subjective elements).</a:t>
            </a:r>
          </a:p>
          <a:p>
            <a:r>
              <a:rPr lang="en-US" sz="2000" dirty="0"/>
              <a:t>Problem: </a:t>
            </a:r>
            <a:r>
              <a:rPr lang="en-US" sz="2000" i="1" dirty="0"/>
              <a:t>Charterbridge</a:t>
            </a:r>
            <a:r>
              <a:rPr lang="en-US" sz="2000" dirty="0"/>
              <a:t> has been adopted as good law in Singapore in the case </a:t>
            </a:r>
            <a:r>
              <a:rPr lang="en-US" sz="2000" i="1" dirty="0"/>
              <a:t>of Intraco Ltd v Multi-Pak Singapore Pte Ltd </a:t>
            </a:r>
            <a:r>
              <a:rPr lang="en-US" sz="2000" dirty="0"/>
              <a:t>[1995] 1 SLR 313 </a:t>
            </a:r>
            <a:r>
              <a:rPr lang="en-US" sz="2000" b="1" i="1" dirty="0"/>
              <a:t>without qualification as to the subjective element of the test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4235268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Intraco Ltd v Multi-Pak Singapore Pte Ltd </a:t>
            </a:r>
            <a:r>
              <a:rPr lang="en-US" sz="2000" b="1" dirty="0"/>
              <a:t>[1995] 1 SLR 313</a:t>
            </a:r>
          </a:p>
          <a:p>
            <a:pPr lvl="1"/>
            <a:r>
              <a:rPr lang="en-US" sz="2000" b="1" dirty="0"/>
              <a:t>Facts: </a:t>
            </a:r>
            <a:r>
              <a:rPr lang="en-US" sz="2000" dirty="0"/>
              <a:t>Intraco was a creditor of City Carton and its subsidiary Box Pak. Both City Carton and Box Pak were controlled by a group of individuals who also controlled another company named Multi-Pak. Box Pak and Intraco could not pay Intraco, and so a complex transaction entailed in which Multi-Pak purchased City Carton’s debt for 2.3 million SGD, and Intraco subscribed for 2 million SGD worth of shares in Multi-Pak and lent Multi-Pak 371K SGD (debt-equity swap). Despite the debt-equity swap, however, both City Carton and Multi-Pak went bankrupt. The receivers of Multi-Pak argued that the directors of Multi-Pak breached their duty to act bona fide in the best interests of Multi-Pak in agreeing to purchase the City Carton debt from Intraco for 2.3 million SGD when it was clear that the debts owed to Intraco were worth only a fraction of the sum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4116776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931F-C3BA-40B7-8E5E-915721CA3ED2}"/>
              </a:ext>
            </a:extLst>
          </p:cNvPr>
          <p:cNvSpPr>
            <a:spLocks noGrp="1"/>
          </p:cNvSpPr>
          <p:nvPr>
            <p:ph type="title"/>
          </p:nvPr>
        </p:nvSpPr>
        <p:spPr/>
        <p:txBody>
          <a:bodyPr/>
          <a:lstStyle/>
          <a:p>
            <a:r>
              <a:rPr lang="en-US" dirty="0"/>
              <a:t>The Duty to Act Bona-Fide in the Company’s Best Interests</a:t>
            </a:r>
            <a:endParaRPr lang="en-GB" dirty="0"/>
          </a:p>
        </p:txBody>
      </p:sp>
      <p:sp>
        <p:nvSpPr>
          <p:cNvPr id="4" name="Slide Number Placeholder 3">
            <a:extLst>
              <a:ext uri="{FF2B5EF4-FFF2-40B4-BE49-F238E27FC236}">
                <a16:creationId xmlns:a16="http://schemas.microsoft.com/office/drawing/2014/main" id="{694081C3-2F0E-4138-95A5-A0224D88B4C2}"/>
              </a:ext>
            </a:extLst>
          </p:cNvPr>
          <p:cNvSpPr>
            <a:spLocks noGrp="1"/>
          </p:cNvSpPr>
          <p:nvPr>
            <p:ph type="sldNum" sz="quarter" idx="12"/>
          </p:nvPr>
        </p:nvSpPr>
        <p:spPr/>
        <p:txBody>
          <a:bodyPr/>
          <a:lstStyle/>
          <a:p>
            <a:fld id="{7128DA7F-F6FE-453F-B8BB-1900E7257DA6}" type="slidenum">
              <a:rPr lang="en-US" smtClean="0"/>
              <a:t>24</a:t>
            </a:fld>
            <a:endParaRPr lang="en-US" dirty="0"/>
          </a:p>
        </p:txBody>
      </p:sp>
      <p:grpSp>
        <p:nvGrpSpPr>
          <p:cNvPr id="8" name="Group 7">
            <a:extLst>
              <a:ext uri="{FF2B5EF4-FFF2-40B4-BE49-F238E27FC236}">
                <a16:creationId xmlns:a16="http://schemas.microsoft.com/office/drawing/2014/main" id="{91A92073-FDD9-43EB-B6D8-7402E2F6703C}"/>
              </a:ext>
            </a:extLst>
          </p:cNvPr>
          <p:cNvGrpSpPr/>
          <p:nvPr/>
        </p:nvGrpSpPr>
        <p:grpSpPr>
          <a:xfrm>
            <a:off x="39748" y="2286001"/>
            <a:ext cx="5613921" cy="3512634"/>
            <a:chOff x="73201" y="1957039"/>
            <a:chExt cx="7515204" cy="4727707"/>
          </a:xfrm>
        </p:grpSpPr>
        <p:sp>
          <p:nvSpPr>
            <p:cNvPr id="14" name="Rectangle: Rounded Corners 13">
              <a:extLst>
                <a:ext uri="{FF2B5EF4-FFF2-40B4-BE49-F238E27FC236}">
                  <a16:creationId xmlns:a16="http://schemas.microsoft.com/office/drawing/2014/main" id="{DF87DA12-397B-482A-B441-2D04E32B35D0}"/>
                </a:ext>
              </a:extLst>
            </p:cNvPr>
            <p:cNvSpPr/>
            <p:nvPr/>
          </p:nvSpPr>
          <p:spPr>
            <a:xfrm>
              <a:off x="1354873" y="1957040"/>
              <a:ext cx="6233532" cy="3116765"/>
            </a:xfrm>
            <a:prstGeom prst="round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p>
          </p:txBody>
        </p:sp>
        <p:sp>
          <p:nvSpPr>
            <p:cNvPr id="3" name="Arc 2">
              <a:extLst>
                <a:ext uri="{FF2B5EF4-FFF2-40B4-BE49-F238E27FC236}">
                  <a16:creationId xmlns:a16="http://schemas.microsoft.com/office/drawing/2014/main" id="{D1C32490-018E-4065-BFD6-DA87E8129C77}"/>
                </a:ext>
              </a:extLst>
            </p:cNvPr>
            <p:cNvSpPr/>
            <p:nvPr/>
          </p:nvSpPr>
          <p:spPr>
            <a:xfrm rot="13500000">
              <a:off x="255590" y="2663207"/>
              <a:ext cx="3409680" cy="3409680"/>
            </a:xfrm>
            <a:prstGeom prst="arc">
              <a:avLst>
                <a:gd name="adj1" fmla="val 13826451"/>
                <a:gd name="adj2" fmla="val 2386888"/>
              </a:avLst>
            </a:prstGeom>
            <a:ln w="63500">
              <a:solidFill>
                <a:schemeClr val="tx2"/>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Rectangle: Rounded Corners 4">
              <a:extLst>
                <a:ext uri="{FF2B5EF4-FFF2-40B4-BE49-F238E27FC236}">
                  <a16:creationId xmlns:a16="http://schemas.microsoft.com/office/drawing/2014/main" id="{B88CE29E-D1A7-4D84-9743-BFB4FF96A324}"/>
                </a:ext>
              </a:extLst>
            </p:cNvPr>
            <p:cNvSpPr/>
            <p:nvPr/>
          </p:nvSpPr>
          <p:spPr>
            <a:xfrm>
              <a:off x="1789770" y="2114649"/>
              <a:ext cx="2492298" cy="1204332"/>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Box Pak</a:t>
              </a:r>
            </a:p>
            <a:p>
              <a:pPr algn="ctr"/>
              <a:r>
                <a:rPr lang="en-GB" sz="1400" dirty="0"/>
                <a:t>(Group company)</a:t>
              </a:r>
            </a:p>
            <a:p>
              <a:pPr algn="ctr"/>
              <a:r>
                <a:rPr lang="en-GB" sz="1400" dirty="0"/>
                <a:t>(Subsidiary)</a:t>
              </a:r>
              <a:br>
                <a:rPr lang="en-GB" sz="1400" dirty="0"/>
              </a:br>
              <a:r>
                <a:rPr lang="en-GB" sz="1400" dirty="0"/>
                <a:t>(Debtor)</a:t>
              </a:r>
            </a:p>
          </p:txBody>
        </p:sp>
        <p:sp>
          <p:nvSpPr>
            <p:cNvPr id="9" name="Rectangle: Rounded Corners 8">
              <a:extLst>
                <a:ext uri="{FF2B5EF4-FFF2-40B4-BE49-F238E27FC236}">
                  <a16:creationId xmlns:a16="http://schemas.microsoft.com/office/drawing/2014/main" id="{F3EDBA0F-7E22-45DF-B47F-07F2F9EA9C8A}"/>
                </a:ext>
              </a:extLst>
            </p:cNvPr>
            <p:cNvSpPr/>
            <p:nvPr/>
          </p:nvSpPr>
          <p:spPr>
            <a:xfrm>
              <a:off x="4904943" y="2945415"/>
              <a:ext cx="2492298" cy="1204332"/>
            </a:xfrm>
            <a:prstGeom prst="roundRect">
              <a:avLst/>
            </a:prstGeom>
            <a:solidFill>
              <a:schemeClr val="accent6"/>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Multi-Pak</a:t>
              </a:r>
            </a:p>
            <a:p>
              <a:pPr algn="ctr"/>
              <a:r>
                <a:rPr lang="en-GB" sz="1400" dirty="0"/>
                <a:t>(Group company)</a:t>
              </a:r>
            </a:p>
          </p:txBody>
        </p:sp>
        <p:sp>
          <p:nvSpPr>
            <p:cNvPr id="11" name="Rectangle: Rounded Corners 10">
              <a:extLst>
                <a:ext uri="{FF2B5EF4-FFF2-40B4-BE49-F238E27FC236}">
                  <a16:creationId xmlns:a16="http://schemas.microsoft.com/office/drawing/2014/main" id="{79C640EB-DDA3-4EC0-BD50-E4A6BB7D7B65}"/>
                </a:ext>
              </a:extLst>
            </p:cNvPr>
            <p:cNvSpPr/>
            <p:nvPr/>
          </p:nvSpPr>
          <p:spPr>
            <a:xfrm>
              <a:off x="1789770" y="5480414"/>
              <a:ext cx="2492298" cy="1204332"/>
            </a:xfrm>
            <a:prstGeom prst="roundRect">
              <a:avLst/>
            </a:prstGeom>
            <a:solidFill>
              <a:schemeClr val="accent4">
                <a:lumMod val="75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Intraco</a:t>
              </a:r>
            </a:p>
            <a:p>
              <a:pPr algn="ctr"/>
              <a:r>
                <a:rPr lang="en-GB" sz="1400" dirty="0"/>
                <a:t>(Creditor)</a:t>
              </a:r>
            </a:p>
          </p:txBody>
        </p:sp>
        <p:sp>
          <p:nvSpPr>
            <p:cNvPr id="15" name="Arrow: Down 14">
              <a:extLst>
                <a:ext uri="{FF2B5EF4-FFF2-40B4-BE49-F238E27FC236}">
                  <a16:creationId xmlns:a16="http://schemas.microsoft.com/office/drawing/2014/main" id="{1C5C95B4-D79A-4C12-99CD-991C82C62495}"/>
                </a:ext>
              </a:extLst>
            </p:cNvPr>
            <p:cNvSpPr/>
            <p:nvPr/>
          </p:nvSpPr>
          <p:spPr>
            <a:xfrm rot="10800000">
              <a:off x="2925602" y="3260605"/>
              <a:ext cx="278780" cy="486204"/>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Arrow: Down 17">
              <a:extLst>
                <a:ext uri="{FF2B5EF4-FFF2-40B4-BE49-F238E27FC236}">
                  <a16:creationId xmlns:a16="http://schemas.microsoft.com/office/drawing/2014/main" id="{B6DE7DE8-5AC7-4EB2-9EBF-1939B9217B28}"/>
                </a:ext>
              </a:extLst>
            </p:cNvPr>
            <p:cNvSpPr/>
            <p:nvPr/>
          </p:nvSpPr>
          <p:spPr>
            <a:xfrm>
              <a:off x="2925602" y="4596324"/>
              <a:ext cx="278780" cy="1040618"/>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FCBCC052-5C93-4B07-AAA1-FBD70156A443}"/>
                </a:ext>
              </a:extLst>
            </p:cNvPr>
            <p:cNvSpPr/>
            <p:nvPr/>
          </p:nvSpPr>
          <p:spPr>
            <a:xfrm>
              <a:off x="1789770" y="3697757"/>
              <a:ext cx="2492298" cy="1204332"/>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City Carton</a:t>
              </a:r>
            </a:p>
            <a:p>
              <a:pPr algn="ctr"/>
              <a:r>
                <a:rPr lang="en-GB" sz="1400" dirty="0"/>
                <a:t>(Group Company)</a:t>
              </a:r>
            </a:p>
            <a:p>
              <a:pPr algn="ctr"/>
              <a:r>
                <a:rPr lang="en-GB" sz="1400" dirty="0"/>
                <a:t>(Parent)</a:t>
              </a:r>
            </a:p>
            <a:p>
              <a:pPr algn="ctr"/>
              <a:r>
                <a:rPr lang="en-GB" sz="1400" dirty="0"/>
                <a:t>(Debtor)</a:t>
              </a:r>
            </a:p>
          </p:txBody>
        </p:sp>
        <p:sp>
          <p:nvSpPr>
            <p:cNvPr id="20" name="Cross 19">
              <a:extLst>
                <a:ext uri="{FF2B5EF4-FFF2-40B4-BE49-F238E27FC236}">
                  <a16:creationId xmlns:a16="http://schemas.microsoft.com/office/drawing/2014/main" id="{617901DD-4B13-4EBC-80AC-691E029A123B}"/>
                </a:ext>
              </a:extLst>
            </p:cNvPr>
            <p:cNvSpPr/>
            <p:nvPr/>
          </p:nvSpPr>
          <p:spPr>
            <a:xfrm rot="18900000">
              <a:off x="73201" y="4128508"/>
              <a:ext cx="407969" cy="407969"/>
            </a:xfrm>
            <a:prstGeom prst="plus">
              <a:avLst>
                <a:gd name="adj" fmla="val 3574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ross 21">
              <a:extLst>
                <a:ext uri="{FF2B5EF4-FFF2-40B4-BE49-F238E27FC236}">
                  <a16:creationId xmlns:a16="http://schemas.microsoft.com/office/drawing/2014/main" id="{D748AB0F-B7BF-4903-B872-C39208150D86}"/>
                </a:ext>
              </a:extLst>
            </p:cNvPr>
            <p:cNvSpPr/>
            <p:nvPr/>
          </p:nvSpPr>
          <p:spPr>
            <a:xfrm rot="18900000">
              <a:off x="2861006" y="5006100"/>
              <a:ext cx="407969" cy="407969"/>
            </a:xfrm>
            <a:prstGeom prst="plus">
              <a:avLst>
                <a:gd name="adj" fmla="val 3574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D4A88E44-8193-43AF-8A6A-AF15659B64D4}"/>
                </a:ext>
              </a:extLst>
            </p:cNvPr>
            <p:cNvSpPr txBox="1"/>
            <p:nvPr/>
          </p:nvSpPr>
          <p:spPr>
            <a:xfrm>
              <a:off x="4471639" y="1957039"/>
              <a:ext cx="1863652" cy="369332"/>
            </a:xfrm>
            <a:prstGeom prst="rect">
              <a:avLst/>
            </a:prstGeom>
            <a:noFill/>
          </p:spPr>
          <p:txBody>
            <a:bodyPr wrap="none" rtlCol="0">
              <a:spAutoFit/>
            </a:bodyPr>
            <a:lstStyle/>
            <a:p>
              <a:r>
                <a:rPr lang="en-GB" u="sng" dirty="0">
                  <a:solidFill>
                    <a:schemeClr val="bg1"/>
                  </a:solidFill>
                </a:rPr>
                <a:t>Corporate Group</a:t>
              </a:r>
            </a:p>
          </p:txBody>
        </p:sp>
      </p:grpSp>
      <p:grpSp>
        <p:nvGrpSpPr>
          <p:cNvPr id="12" name="Group 11">
            <a:extLst>
              <a:ext uri="{FF2B5EF4-FFF2-40B4-BE49-F238E27FC236}">
                <a16:creationId xmlns:a16="http://schemas.microsoft.com/office/drawing/2014/main" id="{0592CE0E-470E-4BEF-9660-C6A73DA32A0D}"/>
              </a:ext>
            </a:extLst>
          </p:cNvPr>
          <p:cNvGrpSpPr/>
          <p:nvPr/>
        </p:nvGrpSpPr>
        <p:grpSpPr>
          <a:xfrm>
            <a:off x="6716729" y="2259385"/>
            <a:ext cx="4540427" cy="3630574"/>
            <a:chOff x="6716729" y="2259385"/>
            <a:chExt cx="4540427" cy="3630574"/>
          </a:xfrm>
        </p:grpSpPr>
        <p:sp>
          <p:nvSpPr>
            <p:cNvPr id="21" name="Rectangle: Rounded Corners 20">
              <a:extLst>
                <a:ext uri="{FF2B5EF4-FFF2-40B4-BE49-F238E27FC236}">
                  <a16:creationId xmlns:a16="http://schemas.microsoft.com/office/drawing/2014/main" id="{D7940183-A1E3-44C2-B533-883397E65472}"/>
                </a:ext>
              </a:extLst>
            </p:cNvPr>
            <p:cNvSpPr/>
            <p:nvPr/>
          </p:nvSpPr>
          <p:spPr>
            <a:xfrm>
              <a:off x="6716729" y="2297563"/>
              <a:ext cx="4540427" cy="2368306"/>
            </a:xfrm>
            <a:prstGeom prst="round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dirty="0"/>
            </a:p>
          </p:txBody>
        </p:sp>
        <p:sp>
          <p:nvSpPr>
            <p:cNvPr id="23" name="Rectangle: Rounded Corners 22">
              <a:extLst>
                <a:ext uri="{FF2B5EF4-FFF2-40B4-BE49-F238E27FC236}">
                  <a16:creationId xmlns:a16="http://schemas.microsoft.com/office/drawing/2014/main" id="{BAF263F5-1E78-4057-BF8E-877AEC3034C7}"/>
                </a:ext>
              </a:extLst>
            </p:cNvPr>
            <p:cNvSpPr/>
            <p:nvPr/>
          </p:nvSpPr>
          <p:spPr>
            <a:xfrm>
              <a:off x="7054678" y="3024154"/>
              <a:ext cx="1815359" cy="915124"/>
            </a:xfrm>
            <a:prstGeom prst="round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City Carton</a:t>
              </a:r>
            </a:p>
            <a:p>
              <a:pPr algn="ctr"/>
              <a:r>
                <a:rPr lang="en-GB" sz="1400" dirty="0"/>
                <a:t>(Group Company)</a:t>
              </a:r>
            </a:p>
            <a:p>
              <a:pPr algn="ctr"/>
              <a:r>
                <a:rPr lang="en-GB" sz="1400" dirty="0"/>
                <a:t>(Parent)</a:t>
              </a:r>
            </a:p>
            <a:p>
              <a:pPr algn="ctr"/>
              <a:r>
                <a:rPr lang="en-GB" sz="1400" dirty="0"/>
                <a:t>(Debtor)</a:t>
              </a:r>
            </a:p>
          </p:txBody>
        </p:sp>
        <p:sp>
          <p:nvSpPr>
            <p:cNvPr id="24" name="Rectangle: Rounded Corners 23">
              <a:extLst>
                <a:ext uri="{FF2B5EF4-FFF2-40B4-BE49-F238E27FC236}">
                  <a16:creationId xmlns:a16="http://schemas.microsoft.com/office/drawing/2014/main" id="{5DD277FD-2564-4951-B597-84C54A9F62FE}"/>
                </a:ext>
              </a:extLst>
            </p:cNvPr>
            <p:cNvSpPr/>
            <p:nvPr/>
          </p:nvSpPr>
          <p:spPr>
            <a:xfrm>
              <a:off x="9302556" y="3048590"/>
              <a:ext cx="1815359" cy="915124"/>
            </a:xfrm>
            <a:prstGeom prst="roundRect">
              <a:avLst/>
            </a:prstGeom>
            <a:solidFill>
              <a:schemeClr val="accent6"/>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Multi-Pak</a:t>
              </a:r>
            </a:p>
            <a:p>
              <a:pPr algn="ctr"/>
              <a:r>
                <a:rPr lang="en-GB" sz="1400" dirty="0"/>
                <a:t>(Group company)</a:t>
              </a:r>
            </a:p>
          </p:txBody>
        </p:sp>
        <p:sp>
          <p:nvSpPr>
            <p:cNvPr id="25" name="Arc 24">
              <a:extLst>
                <a:ext uri="{FF2B5EF4-FFF2-40B4-BE49-F238E27FC236}">
                  <a16:creationId xmlns:a16="http://schemas.microsoft.com/office/drawing/2014/main" id="{F554EB29-DBAB-4947-9B7D-64A667396E9E}"/>
                </a:ext>
              </a:extLst>
            </p:cNvPr>
            <p:cNvSpPr/>
            <p:nvPr/>
          </p:nvSpPr>
          <p:spPr>
            <a:xfrm rot="5802798">
              <a:off x="8058148" y="3272813"/>
              <a:ext cx="2300156" cy="2204886"/>
            </a:xfrm>
            <a:prstGeom prst="arc">
              <a:avLst>
                <a:gd name="adj1" fmla="val 14578248"/>
                <a:gd name="adj2" fmla="val 992369"/>
              </a:avLst>
            </a:prstGeom>
            <a:ln w="63500">
              <a:solidFill>
                <a:schemeClr val="tx2"/>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dirty="0"/>
            </a:p>
          </p:txBody>
        </p:sp>
        <p:sp>
          <p:nvSpPr>
            <p:cNvPr id="26" name="Rectangle: Rounded Corners 25">
              <a:extLst>
                <a:ext uri="{FF2B5EF4-FFF2-40B4-BE49-F238E27FC236}">
                  <a16:creationId xmlns:a16="http://schemas.microsoft.com/office/drawing/2014/main" id="{493C1859-34AD-4E59-A795-0B8B4F3CAEB8}"/>
                </a:ext>
              </a:extLst>
            </p:cNvPr>
            <p:cNvSpPr/>
            <p:nvPr/>
          </p:nvSpPr>
          <p:spPr>
            <a:xfrm>
              <a:off x="7033503" y="4974835"/>
              <a:ext cx="1815359" cy="915124"/>
            </a:xfrm>
            <a:prstGeom prst="roundRect">
              <a:avLst/>
            </a:prstGeom>
            <a:solidFill>
              <a:schemeClr val="accent4">
                <a:lumMod val="75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Intraco</a:t>
              </a:r>
            </a:p>
            <a:p>
              <a:pPr algn="ctr"/>
              <a:r>
                <a:rPr lang="en-GB" sz="1400" dirty="0"/>
                <a:t>(Creditor)</a:t>
              </a:r>
            </a:p>
          </p:txBody>
        </p:sp>
        <p:sp>
          <p:nvSpPr>
            <p:cNvPr id="27" name="Arrow: Down 26">
              <a:extLst>
                <a:ext uri="{FF2B5EF4-FFF2-40B4-BE49-F238E27FC236}">
                  <a16:creationId xmlns:a16="http://schemas.microsoft.com/office/drawing/2014/main" id="{F2533006-1263-4AAD-A567-BFE321605838}"/>
                </a:ext>
              </a:extLst>
            </p:cNvPr>
            <p:cNvSpPr/>
            <p:nvPr/>
          </p:nvSpPr>
          <p:spPr>
            <a:xfrm rot="2700000">
              <a:off x="8728356" y="3639996"/>
              <a:ext cx="211834" cy="1668769"/>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8" name="Arrow: Down 27">
              <a:extLst>
                <a:ext uri="{FF2B5EF4-FFF2-40B4-BE49-F238E27FC236}">
                  <a16:creationId xmlns:a16="http://schemas.microsoft.com/office/drawing/2014/main" id="{E128BD79-2230-422E-ACF2-C84F5B5882D8}"/>
                </a:ext>
              </a:extLst>
            </p:cNvPr>
            <p:cNvSpPr/>
            <p:nvPr/>
          </p:nvSpPr>
          <p:spPr>
            <a:xfrm>
              <a:off x="7860828" y="3939278"/>
              <a:ext cx="203060" cy="1154497"/>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9" name="Cross 28">
              <a:extLst>
                <a:ext uri="{FF2B5EF4-FFF2-40B4-BE49-F238E27FC236}">
                  <a16:creationId xmlns:a16="http://schemas.microsoft.com/office/drawing/2014/main" id="{46992BED-2CB3-4541-8CC7-3B76920D178A}"/>
                </a:ext>
              </a:extLst>
            </p:cNvPr>
            <p:cNvSpPr/>
            <p:nvPr/>
          </p:nvSpPr>
          <p:spPr>
            <a:xfrm rot="18900000">
              <a:off x="7808838" y="4277291"/>
              <a:ext cx="297160" cy="309999"/>
            </a:xfrm>
            <a:prstGeom prst="plus">
              <a:avLst>
                <a:gd name="adj" fmla="val 3574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30" name="Arrow: Down 29">
              <a:extLst>
                <a:ext uri="{FF2B5EF4-FFF2-40B4-BE49-F238E27FC236}">
                  <a16:creationId xmlns:a16="http://schemas.microsoft.com/office/drawing/2014/main" id="{9F925802-7626-4A83-8A3F-5827317B7E87}"/>
                </a:ext>
              </a:extLst>
            </p:cNvPr>
            <p:cNvSpPr/>
            <p:nvPr/>
          </p:nvSpPr>
          <p:spPr>
            <a:xfrm rot="16200000">
              <a:off x="8980381" y="3258767"/>
              <a:ext cx="211834" cy="432520"/>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31" name="TextBox 30">
              <a:extLst>
                <a:ext uri="{FF2B5EF4-FFF2-40B4-BE49-F238E27FC236}">
                  <a16:creationId xmlns:a16="http://schemas.microsoft.com/office/drawing/2014/main" id="{D68B2B26-194A-40B3-A681-E9B533814392}"/>
                </a:ext>
              </a:extLst>
            </p:cNvPr>
            <p:cNvSpPr txBox="1"/>
            <p:nvPr/>
          </p:nvSpPr>
          <p:spPr>
            <a:xfrm>
              <a:off x="8810211" y="3146598"/>
              <a:ext cx="502061" cy="646331"/>
            </a:xfrm>
            <a:prstGeom prst="rect">
              <a:avLst/>
            </a:prstGeom>
            <a:noFill/>
          </p:spPr>
          <p:txBody>
            <a:bodyPr wrap="none" rtlCol="0">
              <a:spAutoFit/>
            </a:bodyPr>
            <a:lstStyle/>
            <a:p>
              <a:pPr algn="ctr"/>
              <a:r>
                <a:rPr lang="en-GB" sz="1200" dirty="0"/>
                <a:t>?</a:t>
              </a:r>
            </a:p>
            <a:p>
              <a:pPr algn="ctr"/>
              <a:endParaRPr lang="en-GB" sz="1200" dirty="0"/>
            </a:p>
            <a:p>
              <a:pPr algn="ctr"/>
              <a:r>
                <a:rPr lang="en-GB" sz="1200" dirty="0"/>
                <a:t>Debt</a:t>
              </a:r>
            </a:p>
          </p:txBody>
        </p:sp>
        <p:sp>
          <p:nvSpPr>
            <p:cNvPr id="32" name="TextBox 31">
              <a:extLst>
                <a:ext uri="{FF2B5EF4-FFF2-40B4-BE49-F238E27FC236}">
                  <a16:creationId xmlns:a16="http://schemas.microsoft.com/office/drawing/2014/main" id="{90F98B9B-F97C-418E-BD62-7377327890D3}"/>
                </a:ext>
              </a:extLst>
            </p:cNvPr>
            <p:cNvSpPr txBox="1"/>
            <p:nvPr/>
          </p:nvSpPr>
          <p:spPr>
            <a:xfrm rot="19007552">
              <a:off x="8407159" y="4236758"/>
              <a:ext cx="686406" cy="276999"/>
            </a:xfrm>
            <a:prstGeom prst="rect">
              <a:avLst/>
            </a:prstGeom>
            <a:noFill/>
          </p:spPr>
          <p:txBody>
            <a:bodyPr wrap="none" rtlCol="0">
              <a:spAutoFit/>
            </a:bodyPr>
            <a:lstStyle/>
            <a:p>
              <a:pPr algn="ctr"/>
              <a:r>
                <a:rPr lang="en-GB" sz="1200" dirty="0"/>
                <a:t>$2.3 Mil</a:t>
              </a:r>
            </a:p>
          </p:txBody>
        </p:sp>
        <p:sp>
          <p:nvSpPr>
            <p:cNvPr id="33" name="TextBox 32">
              <a:extLst>
                <a:ext uri="{FF2B5EF4-FFF2-40B4-BE49-F238E27FC236}">
                  <a16:creationId xmlns:a16="http://schemas.microsoft.com/office/drawing/2014/main" id="{37E6A91A-E378-40DA-84E3-2822A4BE8012}"/>
                </a:ext>
              </a:extLst>
            </p:cNvPr>
            <p:cNvSpPr txBox="1"/>
            <p:nvPr/>
          </p:nvSpPr>
          <p:spPr>
            <a:xfrm rot="18821294">
              <a:off x="9611173" y="5077236"/>
              <a:ext cx="1109599" cy="461665"/>
            </a:xfrm>
            <a:prstGeom prst="rect">
              <a:avLst/>
            </a:prstGeom>
            <a:noFill/>
          </p:spPr>
          <p:txBody>
            <a:bodyPr wrap="none" rtlCol="0">
              <a:spAutoFit/>
            </a:bodyPr>
            <a:lstStyle/>
            <a:p>
              <a:pPr algn="ctr"/>
              <a:r>
                <a:rPr lang="en-GB" sz="1200" dirty="0"/>
                <a:t>$2.0 Shares</a:t>
              </a:r>
            </a:p>
            <a:p>
              <a:pPr algn="ctr"/>
              <a:r>
                <a:rPr lang="en-GB" sz="1200" dirty="0"/>
                <a:t>$371,000 Loan</a:t>
              </a:r>
            </a:p>
          </p:txBody>
        </p:sp>
        <p:sp>
          <p:nvSpPr>
            <p:cNvPr id="10" name="TextBox 9">
              <a:extLst>
                <a:ext uri="{FF2B5EF4-FFF2-40B4-BE49-F238E27FC236}">
                  <a16:creationId xmlns:a16="http://schemas.microsoft.com/office/drawing/2014/main" id="{17785774-A875-4831-A9A4-11524E73CB8B}"/>
                </a:ext>
              </a:extLst>
            </p:cNvPr>
            <p:cNvSpPr txBox="1"/>
            <p:nvPr/>
          </p:nvSpPr>
          <p:spPr>
            <a:xfrm>
              <a:off x="8129415" y="2259385"/>
              <a:ext cx="1863652" cy="369332"/>
            </a:xfrm>
            <a:prstGeom prst="rect">
              <a:avLst/>
            </a:prstGeom>
            <a:noFill/>
          </p:spPr>
          <p:txBody>
            <a:bodyPr wrap="none" rtlCol="0">
              <a:spAutoFit/>
            </a:bodyPr>
            <a:lstStyle/>
            <a:p>
              <a:r>
                <a:rPr lang="en-GB" u="sng" dirty="0">
                  <a:solidFill>
                    <a:schemeClr val="bg1"/>
                  </a:solidFill>
                </a:rPr>
                <a:t>Corporate Group</a:t>
              </a:r>
            </a:p>
          </p:txBody>
        </p:sp>
      </p:grpSp>
    </p:spTree>
    <p:extLst>
      <p:ext uri="{BB962C8B-B14F-4D97-AF65-F5344CB8AC3E}">
        <p14:creationId xmlns:p14="http://schemas.microsoft.com/office/powerpoint/2010/main" val="3809708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Intraco Ltd v Multi-Pak Singapore Pte Ltd </a:t>
            </a:r>
            <a:r>
              <a:rPr lang="en-US" sz="2000" b="1" dirty="0"/>
              <a:t>[1995] 1 SLR 313</a:t>
            </a:r>
          </a:p>
          <a:p>
            <a:pPr lvl="1"/>
            <a:r>
              <a:rPr lang="en-US" sz="2000" b="1" dirty="0"/>
              <a:t>Held: </a:t>
            </a:r>
            <a:r>
              <a:rPr lang="en-US" sz="2000" dirty="0"/>
              <a:t>The trial judge found in Multi-Pak’s favour, holding that the Multi-Pak directors had breached their fiduciary duties.</a:t>
            </a:r>
          </a:p>
          <a:p>
            <a:pPr lvl="1"/>
            <a:r>
              <a:rPr lang="en-US" sz="2000" dirty="0"/>
              <a:t>However, the Court of Appeal reversed the decision, finding that the Multi-Pak directors had not breached their fiduciary duties.</a:t>
            </a:r>
          </a:p>
          <a:p>
            <a:pPr lvl="1"/>
            <a:r>
              <a:rPr lang="en-US" sz="2000" dirty="0"/>
              <a:t>The Court of Appeal reasoned that Multi-Pak benefited from the deal, in that by agreeing to the deal, Mutli-Pak had formed a strategic alliance with Intraco (a government linked company), which in turn allowed it access to marketing and supply links. </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204621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Intraco Ltd v Multi-Pak Singapore Pte Ltd </a:t>
            </a:r>
            <a:r>
              <a:rPr lang="en-US" sz="1800" b="1" dirty="0"/>
              <a:t>[1995] 1 SLR 313</a:t>
            </a:r>
          </a:p>
          <a:p>
            <a:pPr lvl="1"/>
            <a:r>
              <a:rPr lang="en-US" sz="1800" b="1" dirty="0"/>
              <a:t>Held: </a:t>
            </a:r>
            <a:r>
              <a:rPr lang="en-US" sz="1800" dirty="0"/>
              <a:t>At [28]: “[endorsing the test in </a:t>
            </a:r>
            <a:r>
              <a:rPr lang="en-US" sz="1800" i="1" dirty="0"/>
              <a:t>Charterbridge</a:t>
            </a:r>
            <a:r>
              <a:rPr lang="en-US" sz="1800" dirty="0"/>
              <a:t>] As I have already found, the directors of Castleford looked to the benefit of the group as a whole and did not give separate consideration to the benefit of Castleford. Mr Goulding contended that in the absence of separate consideration, they must, ipso facto, be treated as not having acted with a view to the benefit of Castleford. </a:t>
            </a:r>
            <a:r>
              <a:rPr lang="en-US" sz="1800" b="1" i="1" dirty="0"/>
              <a:t>That is, I think, an unduly stringent test and would lead to really absurd results, (</a:t>
            </a:r>
            <a:r>
              <a:rPr lang="en-US" sz="1800" b="1" i="1" dirty="0" err="1"/>
              <a:t>ie</a:t>
            </a:r>
            <a:r>
              <a:rPr lang="en-US" sz="1800" b="1" i="1" dirty="0"/>
              <a:t> unless the directors of a company addressed their minds specifically to the interest of the company in connection with each particular transaction, that transaction would be ultra vires and void, notwithstanding that the transaction might be beneficial to the company). </a:t>
            </a:r>
            <a:r>
              <a:rPr lang="en-US" sz="1800" dirty="0"/>
              <a:t>Mr Bagnall for the bank contended that it is sufficient that the directors of Castleford </a:t>
            </a:r>
            <a:r>
              <a:rPr lang="en-US" sz="1800" i="1" dirty="0"/>
              <a:t>looked to the benefit of the group as a whole. Equally, I reject that contention. Each company in the group is a separate legal entity and the directors of a particular company are not entitled to sacrifice the interest of that company. This becomes apparent when one considers the case where the particular company has separate creditors.</a:t>
            </a:r>
            <a:r>
              <a:rPr lang="en-US" sz="1800" dirty="0"/>
              <a:t> </a:t>
            </a:r>
            <a:r>
              <a:rPr lang="en-US" sz="1800" b="1" i="1" dirty="0"/>
              <a:t>The proper test, I think, in the absence of actual separate consideration, must be whether an honest and intelligent man in the position of a director of the company concerned, could, in the whole of the existing circumstances, have reasonably believed that the transactions were for the benefit of the company</a:t>
            </a:r>
            <a:r>
              <a:rPr lang="en-US" sz="1800" dirty="0"/>
              <a:t>”.</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677424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Intraco Ltd v Multi-Pak Singapore Pte Ltd </a:t>
            </a:r>
            <a:r>
              <a:rPr lang="en-US" sz="1800" b="1" dirty="0"/>
              <a:t>[1995] 1 SLR 313</a:t>
            </a:r>
          </a:p>
          <a:p>
            <a:pPr lvl="1"/>
            <a:r>
              <a:rPr lang="en-US" sz="1800" b="1" dirty="0"/>
              <a:t>Held: </a:t>
            </a:r>
            <a:r>
              <a:rPr lang="en-US" sz="1800" dirty="0"/>
              <a:t>At [29]: “We accepted this submission. </a:t>
            </a:r>
            <a:r>
              <a:rPr lang="en-US" sz="1800" b="1" i="1" dirty="0"/>
              <a:t>We were of the opinion that an honest and intelligent man in the position of the directors, taking an objective view, could reasonably have concluded that the transactions were in the interests of the respondents. </a:t>
            </a:r>
            <a:r>
              <a:rPr lang="en-US" sz="1800" dirty="0"/>
              <a:t>There was clearly no evidence that the directors of the respondents had acted in breach of their duties to the respondents.”</a:t>
            </a:r>
          </a:p>
          <a:p>
            <a:pPr lvl="1"/>
            <a:r>
              <a:rPr lang="en-US" sz="1800" dirty="0"/>
              <a:t>At [23]: “As a matter of inference, the directors at the time must have believed that City Carton, though technically insolvent, had reasonable prospects of improvement and was still viable. </a:t>
            </a:r>
            <a:r>
              <a:rPr lang="en-US" sz="1800" b="1" i="1" dirty="0"/>
              <a:t>By taking over the debts from the appellants in return for the appellants’ subscribing for the shares, the respondents had formed a business alliance with the appellants, a government-linked company, and this would be beneficial to the respondents, then a fledgling company, which had yet to commence production and marketing. In other words, these transactions were commercially beneficial to the respondents as well as the appellants. </a:t>
            </a:r>
            <a:r>
              <a:rPr lang="en-US" sz="1800" dirty="0"/>
              <a:t>This must have been the view taken by the directors of the respondents. It seemed to us highly improbable that the directors would enter into these transactions, if they had not entertained that view.”</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3050206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4316"/>
            <a:ext cx="11029615" cy="4355769"/>
          </a:xfrm>
        </p:spPr>
        <p:txBody>
          <a:bodyPr>
            <a:noAutofit/>
          </a:bodyPr>
          <a:lstStyle/>
          <a:p>
            <a:r>
              <a:rPr lang="en-US" sz="2000" dirty="0"/>
              <a:t>Notwithstanding </a:t>
            </a:r>
            <a:r>
              <a:rPr lang="en-US" sz="2000" i="1" dirty="0" err="1"/>
              <a:t>Intraco</a:t>
            </a:r>
            <a:r>
              <a:rPr lang="en-US" sz="2000" dirty="0"/>
              <a:t>, most of the cases in Singapore seem to have established the test has “</a:t>
            </a:r>
            <a:r>
              <a:rPr lang="en-US" sz="2000" b="1" dirty="0"/>
              <a:t>both subjective and objective elements</a:t>
            </a:r>
            <a:r>
              <a:rPr lang="en-US" sz="2000" dirty="0"/>
              <a:t>” in it.</a:t>
            </a:r>
          </a:p>
          <a:p>
            <a:pPr lvl="1"/>
            <a:r>
              <a:rPr lang="en-US" sz="1800" dirty="0"/>
              <a:t>Note that while it is “easier” to establish a breach of duty where the test is objective, there was no breach of duty on the facts in </a:t>
            </a:r>
            <a:r>
              <a:rPr lang="en-US" sz="1800" i="1" dirty="0" err="1"/>
              <a:t>Intraco</a:t>
            </a:r>
            <a:r>
              <a:rPr lang="en-US" sz="1800" dirty="0"/>
              <a:t> itself.</a:t>
            </a:r>
          </a:p>
          <a:p>
            <a:r>
              <a:rPr lang="en-US" sz="2000" dirty="0"/>
              <a:t>The real question is whether this mechanism is merely evidential (and so the test is still primarily a “subjective” test), as per the views advanced by Tjio et al. (2024), or whether it operates in a different way altogether (</a:t>
            </a:r>
            <a:r>
              <a:rPr lang="en-US" sz="2000" dirty="0" err="1"/>
              <a:t>Puchniak</a:t>
            </a:r>
            <a:r>
              <a:rPr lang="en-US" sz="2000" dirty="0"/>
              <a:t> et al. 2018).</a:t>
            </a:r>
          </a:p>
          <a:p>
            <a:pPr lvl="1"/>
            <a:r>
              <a:rPr lang="en-US" sz="1800" dirty="0"/>
              <a:t>From a close reading of the cases, Tjio et al. (2024) definitely seems to provide the mainstream/orthodox view.</a:t>
            </a:r>
          </a:p>
          <a:p>
            <a:r>
              <a:rPr lang="en-US" sz="2000" dirty="0"/>
              <a:t>We will examine some of the cases before examining </a:t>
            </a:r>
            <a:r>
              <a:rPr lang="en-US" sz="2000" dirty="0" err="1"/>
              <a:t>Puchniak</a:t>
            </a:r>
            <a:r>
              <a:rPr lang="en-US" sz="2000" dirty="0"/>
              <a:t> et al. (2018)’s views on the issue.</a:t>
            </a:r>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570207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230A4-D5FD-0FDB-5097-F56ADC279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96E33F-F3A0-AB7C-FC69-A2D1706E9313}"/>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02C3AF43-F499-430D-D2F3-5CE514A63BC0}"/>
              </a:ext>
            </a:extLst>
          </p:cNvPr>
          <p:cNvSpPr>
            <a:spLocks noGrp="1"/>
          </p:cNvSpPr>
          <p:nvPr>
            <p:ph idx="1"/>
          </p:nvPr>
        </p:nvSpPr>
        <p:spPr>
          <a:xfrm>
            <a:off x="581194" y="2314316"/>
            <a:ext cx="11029615" cy="4355769"/>
          </a:xfrm>
        </p:spPr>
        <p:txBody>
          <a:bodyPr>
            <a:noAutofit/>
          </a:bodyPr>
          <a:lstStyle/>
          <a:p>
            <a:r>
              <a:rPr lang="en-US" sz="2000" dirty="0"/>
              <a:t>First, it is important to note that profit-maximization is not the touchstone of whether a director had acted bona fide in the </a:t>
            </a:r>
            <a:r>
              <a:rPr lang="en-US" sz="2000" dirty="0" err="1"/>
              <a:t>coy’s</a:t>
            </a:r>
            <a:r>
              <a:rPr lang="en-US" sz="2000" dirty="0"/>
              <a:t> best interests.</a:t>
            </a:r>
          </a:p>
          <a:p>
            <a:pPr lvl="1"/>
            <a:r>
              <a:rPr lang="en-US" sz="1800" dirty="0"/>
              <a:t>Bribery, in particular, is perfectly consistent with company-level profit-maximization.</a:t>
            </a:r>
          </a:p>
          <a:p>
            <a:r>
              <a:rPr lang="en-US" sz="2000" dirty="0"/>
              <a:t>However, the courts have consistently suggested that such actions may not be in the company’s best interests, and have so found a breach of directors’ duties.</a:t>
            </a:r>
          </a:p>
          <a:p>
            <a:pPr lvl="1"/>
            <a:r>
              <a:rPr lang="en-US" sz="1800" dirty="0"/>
              <a:t>Under Tjio et al. (2024)’s framework (my preferred view), in such cases, “the director [may have] simply continued an existing undoubtedly illegal practice [i.e., bribery] without making further inquiries, and without considering if there were negative implications for the company… In failing to apply his mind to the company's interests, he had failed to exercise any judgment at all.” This in turn warrants the inference that he was not in fact acting honestly.</a:t>
            </a:r>
          </a:p>
          <a:p>
            <a:pPr lvl="1"/>
            <a:r>
              <a:rPr lang="en-US" sz="1800" dirty="0"/>
              <a:t>Under </a:t>
            </a:r>
            <a:r>
              <a:rPr lang="en-US" sz="1800" dirty="0" err="1"/>
              <a:t>Puchniak</a:t>
            </a:r>
            <a:r>
              <a:rPr lang="en-US" sz="1800" dirty="0"/>
              <a:t> et al. (2018)’s framework, the objective part of the test appears to set a minimum level of conduct (here, the absence of bribery), which, if breached, cannot be saved by evidence that the director subjectively believed that their actions were in the best interests of the company.</a:t>
            </a:r>
          </a:p>
          <a:p>
            <a:endParaRPr lang="en-US" sz="2400" dirty="0"/>
          </a:p>
        </p:txBody>
      </p:sp>
      <p:sp>
        <p:nvSpPr>
          <p:cNvPr id="4" name="Slide Number Placeholder 3">
            <a:extLst>
              <a:ext uri="{FF2B5EF4-FFF2-40B4-BE49-F238E27FC236}">
                <a16:creationId xmlns:a16="http://schemas.microsoft.com/office/drawing/2014/main" id="{3190F15B-9FC3-0E36-39C7-E3A494A0CC20}"/>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7470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our last lecture where we discussed the notion of Directors’ Duties.</a:t>
            </a:r>
          </a:p>
          <a:p>
            <a:pPr lvl="1"/>
            <a:r>
              <a:rPr lang="en-US" sz="2000" dirty="0"/>
              <a:t>Amongst the various </a:t>
            </a:r>
            <a:r>
              <a:rPr lang="en-US" sz="2000" i="1" dirty="0"/>
              <a:t>types</a:t>
            </a:r>
            <a:r>
              <a:rPr lang="en-US" sz="2000" dirty="0"/>
              <a:t> of Directors’ Duties, we suggested there were three primary categories of directors’ duties in Singapore Company Law: Fiduciary Duties, Duties of Skill, Care and Diligence, and Statutory Duties</a:t>
            </a:r>
          </a:p>
          <a:p>
            <a:r>
              <a:rPr lang="en-US" sz="2000" dirty="0"/>
              <a:t>In this Lecture, we will discuss the scope and caselaw concerning the first category of duties: Fiduciary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 Kang Peng v Scintronix Corp Ltd </a:t>
            </a:r>
            <a:r>
              <a:rPr lang="en-US" sz="2000" b="1" dirty="0"/>
              <a:t>[2014] SGCA 22</a:t>
            </a:r>
          </a:p>
          <a:p>
            <a:pPr lvl="1"/>
            <a:r>
              <a:rPr lang="en-US" sz="2000" b="1" dirty="0"/>
              <a:t>Facts: </a:t>
            </a:r>
            <a:r>
              <a:rPr lang="en-US" sz="2000" dirty="0"/>
              <a:t>The defendant/appellant director was the former CEO of the plaintiff-respondent-company. The plaintiff/respondent company claimed that the defendant-appellant-director breached his fiduciary duties owed to the Company by wrongfully paying what were effectively bribes for the purpose of advancing the company’s overseas business.</a:t>
            </a:r>
          </a:p>
          <a:p>
            <a:pPr lvl="1"/>
            <a:r>
              <a:rPr lang="en-US" sz="2000" b="1" dirty="0"/>
              <a:t>Held: </a:t>
            </a:r>
            <a:r>
              <a:rPr lang="en-US" sz="2000" dirty="0"/>
              <a:t>The Court of Appeal held the payment of bribes to advance the company’s business could not be said to be acting bona fide in the interests of the company, </a:t>
            </a:r>
            <a:r>
              <a:rPr lang="en-US" sz="2000" b="1" i="1" dirty="0"/>
              <a:t>even if the director subjectively believed that he was acting in the company’s best interests</a:t>
            </a:r>
            <a:r>
              <a:rPr lang="en-US" sz="2000" dirty="0"/>
              <a:t>, and not to further his own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668221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 Kang Peng v Scintronix Corp Ltd </a:t>
            </a:r>
            <a:r>
              <a:rPr lang="en-US" sz="2000" b="1" dirty="0"/>
              <a:t>[2014] SGCA 22</a:t>
            </a:r>
          </a:p>
          <a:p>
            <a:pPr lvl="1"/>
            <a:r>
              <a:rPr lang="en-US" sz="2000" b="1" dirty="0"/>
              <a:t>Held: </a:t>
            </a:r>
            <a:r>
              <a:rPr lang="en-US" sz="2000" dirty="0"/>
              <a:t>“As a preliminary observation, we note that it was not the Company’s case that the Appellant had acted to further his own self-interest or stood to gain something in particular from the Bontech Agreement and the Payments. </a:t>
            </a:r>
            <a:r>
              <a:rPr lang="en-US" sz="2000" b="1" i="1" dirty="0"/>
              <a:t>In that sense, the Payments can be said to have been made in order to benefit the Company financially (at least in the short term).</a:t>
            </a:r>
            <a:r>
              <a:rPr lang="en-US" sz="2000" dirty="0"/>
              <a:t> It is clear that the court will be slow to interfere with commercial decisions of directors which have been made honestly even if they turn out, on hindsight, to be financially detrimental….directors “must exercise their discretion bona fide in what they consider – not what a court may consider – is in the interests of the company”. </a:t>
            </a:r>
            <a:r>
              <a:rPr lang="en-US" sz="2000" b="1" i="1" dirty="0"/>
              <a:t>It is therefore “theoretically possible for a board of directors to make a decision which is commercially ludicrous and yet act perfectly honestly…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937148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Ho Kang Peng v Scintronix Corp Ltd </a:t>
            </a:r>
            <a:r>
              <a:rPr lang="en-US" sz="2000" b="1" dirty="0"/>
              <a:t>[2014] SGCA 22</a:t>
            </a:r>
          </a:p>
          <a:p>
            <a:pPr lvl="1"/>
            <a:r>
              <a:rPr lang="en-US" sz="2000" b="1" dirty="0"/>
              <a:t>Held: </a:t>
            </a:r>
            <a:r>
              <a:rPr lang="en-US" sz="2000" dirty="0"/>
              <a:t>“However, this does not mean that the court should refrain from exercising any supervision over directors as long as they claim to be genuinely acting to promote the company’s interests. </a:t>
            </a:r>
            <a:r>
              <a:rPr lang="en-US" sz="2000" b="1" i="1" dirty="0"/>
              <a:t>First, “where the transaction is not objectively in the company’s interests, a judge may very well </a:t>
            </a:r>
            <a:r>
              <a:rPr lang="en-US" sz="2000" b="1" i="1" u="sng" dirty="0"/>
              <a:t>draw an inference </a:t>
            </a:r>
            <a:r>
              <a:rPr lang="en-US" sz="2000" b="1" i="1" dirty="0"/>
              <a:t>that the directors were not acting honestly</a:t>
            </a:r>
            <a:r>
              <a:rPr lang="en-US" sz="2000" dirty="0"/>
              <a:t>”:…of “whether an intelligent and honest man in the position of a director of the company concerned, could, in the whole of the existing circumstances, have reasonably believed that the transactions were for the benefit of the company”, has been accepted and applied by this court in </a:t>
            </a:r>
            <a:r>
              <a:rPr lang="en-US" sz="2000" i="1" dirty="0"/>
              <a:t>Intraco</a:t>
            </a:r>
            <a:r>
              <a:rPr lang="en-US" sz="2000" dirty="0"/>
              <a:t> (at [28]). On the other hand, it will be difficult to find that a director has acted bona fide in the interests of the company if he “take[s] risks which no director could honestly believe to be taken in the interests of the company…”</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401083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Ho Kang Peng v Scintronix Corp Ltd </a:t>
            </a:r>
            <a:r>
              <a:rPr lang="en-US" sz="1800" b="1" dirty="0"/>
              <a:t>[2014] SGCA 22</a:t>
            </a:r>
          </a:p>
          <a:p>
            <a:pPr lvl="1"/>
            <a:r>
              <a:rPr lang="en-US" sz="1800" b="1" dirty="0"/>
              <a:t>Held: </a:t>
            </a:r>
            <a:r>
              <a:rPr lang="en-US" sz="1800" dirty="0"/>
              <a:t>“</a:t>
            </a:r>
            <a:r>
              <a:rPr lang="en-US" sz="1800" b="1" i="1" dirty="0"/>
              <a:t>Secondly, it seems that the requirement of bona fide or honesty will not be satisfied if the director acted dishonestly even if for the purported aim of maximising profits for the company</a:t>
            </a:r>
            <a:r>
              <a:rPr lang="en-US" sz="1800" dirty="0"/>
              <a:t>… With these principles in mind, the question is whether a director who creates a sham contract and makes unauthorised and irregular payments out of the company’s funds for the purpose of securing business for the company, can be said to be acting </a:t>
            </a:r>
            <a:r>
              <a:rPr lang="en-US" sz="1800" i="1" dirty="0"/>
              <a:t>bona fide </a:t>
            </a:r>
            <a:r>
              <a:rPr lang="en-US" sz="1800" dirty="0"/>
              <a:t>in the interests of the company. In our view, the answer must be in the negative. </a:t>
            </a:r>
            <a:r>
              <a:rPr lang="en-US" sz="1800" b="1" i="1" dirty="0"/>
              <a:t>Such a director would not be acting honestly even if he claims to be furthering the company’s financial interests in the short term. The “ interests of the company” is not just profit maximisation. Neither is it profit maximisation by any means. It is as much in the interests of the company (comprising its shareholders) to have its directors act within their powers and for proper purposes, to obtain full disclosure from its directors, and not to be deceived by its directors. Furthermore, there can be no doubt that a director who causes a company to make payments which are in effect gratuities, thereby running the unjustified risk of subjecting the company to criminal liability, is not acting in the company’s interests. This is a risk which “no director could honestly believe to be taken in the interests of the company</a:t>
            </a:r>
            <a:r>
              <a:rPr lang="en-US" sz="1800" dirty="0"/>
              <a:t>” (see </a:t>
            </a:r>
            <a:r>
              <a:rPr lang="en-US" sz="1800" i="1" dirty="0"/>
              <a:t>Cheam Tat Pang </a:t>
            </a:r>
            <a:r>
              <a:rPr lang="en-US" sz="1800" dirty="0"/>
              <a:t>at [80]).”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381582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Goh Chan Peng v Beyonics Technology Ltd </a:t>
            </a:r>
            <a:r>
              <a:rPr lang="en-US" sz="2000" b="1" dirty="0"/>
              <a:t>[2017] 2 SLR 592 </a:t>
            </a:r>
          </a:p>
          <a:p>
            <a:pPr lvl="1"/>
            <a:r>
              <a:rPr lang="en-US" sz="2000" dirty="0"/>
              <a:t>The Court of Appeal affirmed the decision of the High Court below that the company’s former chief executive officer and director had breached his fiduciary duty to the company </a:t>
            </a:r>
            <a:r>
              <a:rPr lang="en-US" sz="2000" b="1" i="1" dirty="0"/>
              <a:t>by diverting business to a competitor</a:t>
            </a:r>
            <a:r>
              <a:rPr lang="en-US" sz="2000" dirty="0"/>
              <a:t>.</a:t>
            </a:r>
          </a:p>
          <a:p>
            <a:pPr lvl="1"/>
            <a:r>
              <a:rPr lang="en-US" sz="2000" dirty="0"/>
              <a:t>In determining if a director had not acted in the best interests of the company, </a:t>
            </a:r>
            <a:r>
              <a:rPr lang="en-US" sz="2000" b="1" i="1" dirty="0"/>
              <a:t>the court would adopt both a subjective and objective test</a:t>
            </a:r>
            <a:r>
              <a:rPr lang="en-US" sz="2000" i="1" dirty="0"/>
              <a:t>.</a:t>
            </a:r>
            <a:r>
              <a:rPr lang="en-US" sz="2000" dirty="0"/>
              <a:t> </a:t>
            </a:r>
          </a:p>
          <a:p>
            <a:pPr lvl="1"/>
            <a:r>
              <a:rPr lang="en-US" sz="2000" dirty="0"/>
              <a:t>The subjective test depended on whether the director had acted in what he (and not what the court) thought was in the best interests of the company.</a:t>
            </a:r>
          </a:p>
          <a:p>
            <a:pPr lvl="1"/>
            <a:r>
              <a:rPr lang="en-US" sz="2000" dirty="0"/>
              <a:t>The objective test related to the court’s assessment of whether an intelligent and honest man could have reasonably believed that the transactions were for the benefit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770325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Goh Chan Peng v Beyonics Technology Ltd </a:t>
            </a:r>
            <a:r>
              <a:rPr lang="en-US" sz="2000" b="1" dirty="0"/>
              <a:t>[2017] 2 SLR 592 </a:t>
            </a:r>
          </a:p>
          <a:p>
            <a:pPr lvl="1"/>
            <a:r>
              <a:rPr lang="en-US" sz="2000" dirty="0"/>
              <a:t>The subjective belief of the director was </a:t>
            </a:r>
            <a:r>
              <a:rPr lang="en-US" sz="2000" b="1" i="1" dirty="0"/>
              <a:t>therefore not wholly determinative and had to be assessed against the objective test</a:t>
            </a:r>
            <a:r>
              <a:rPr lang="en-US" sz="2000" dirty="0"/>
              <a:t>.</a:t>
            </a:r>
          </a:p>
          <a:p>
            <a:pPr lvl="1"/>
            <a:r>
              <a:rPr lang="en-US" sz="2000" dirty="0"/>
              <a:t>Given the diversion of the company’s business and the receipt of payments by the former CEO for this, </a:t>
            </a:r>
            <a:r>
              <a:rPr lang="en-US" sz="2000" b="1" i="1" dirty="0"/>
              <a:t>it could not be said that there was any objective basis for thinking that he was acting in the best interests of the company</a:t>
            </a:r>
            <a:r>
              <a:rPr lang="en-US" sz="2000" dirty="0"/>
              <a:t>.</a:t>
            </a:r>
          </a:p>
          <a:p>
            <a:pPr lvl="1"/>
            <a:r>
              <a:rPr lang="en-US" sz="2000" dirty="0"/>
              <a:t>A director who places himself in such a position of conflict cannot be permitted to assert that his actions were bona fide or thought to be in the best interests of the company</a:t>
            </a:r>
          </a:p>
          <a:p>
            <a:pPr lvl="2"/>
            <a:r>
              <a:rPr lang="en-US" sz="1800" dirty="0"/>
              <a:t>The payments to him were breach of the “no-profit rule” relating to fiduciaries.</a:t>
            </a:r>
          </a:p>
          <a:p>
            <a:pPr lvl="1"/>
            <a:r>
              <a:rPr lang="en-US" sz="2000" dirty="0"/>
              <a:t>Given the circumstances, it was clear the former CEO had not acted honestly or reasonably.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54190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Goh Chan Peng v Beyonics Technology Ltd </a:t>
            </a:r>
            <a:r>
              <a:rPr lang="en-US" sz="2000" b="1" dirty="0"/>
              <a:t>[2017] 2 SLR 592 </a:t>
            </a:r>
          </a:p>
          <a:p>
            <a:pPr lvl="1"/>
            <a:r>
              <a:rPr lang="en-US" sz="2000" b="1" dirty="0"/>
              <a:t>Held: </a:t>
            </a:r>
            <a:r>
              <a:rPr lang="en-US" sz="2000" dirty="0"/>
              <a:t>“Mr Goh’s key criticisms of the findings below that he breached the duty to act in the best interests of BTL are that: (a) the court “sidestepped the critical question of what Mr Goh subjectively believed”; and, related to this, that (b) the court erred by focusing and relying on information and documents not available to Mr Goh at the time he formed his views and took the steps he did. Mr Goh’s contention is that the test of whether a director has acted honestly and bona fide in the best interests of the company is partly objective and partly subjective. </a:t>
            </a:r>
            <a:r>
              <a:rPr lang="en-US" sz="2000" i="1" dirty="0"/>
              <a:t>Re Smith &amp; Fawcett Ltd </a:t>
            </a:r>
            <a:r>
              <a:rPr lang="en-US" sz="2000" dirty="0"/>
              <a:t>[1942] Ch 304 at 306, as accepted by this court in </a:t>
            </a:r>
            <a:r>
              <a:rPr lang="en-US" sz="2000" i="1" dirty="0"/>
              <a:t>Cheong Kim Hock v Lin S. </a:t>
            </a:r>
            <a:r>
              <a:rPr lang="en-US" sz="2000" b="1" i="1" dirty="0"/>
              <a:t>Indeed, there are both subjective and objective elements in the test. The subjective element lies in the court’s consideration as to whether a director had exercised his discretion bona fide in what he considered (and not what the court considers) is in the interests of the company</a:t>
            </a:r>
            <a:r>
              <a:rPr lang="en-US" sz="2000" dirty="0"/>
              <a:t>: Thus, a court will be slow to interfere with commercial decisions made honestly but which, on hindsight, were financially detrimental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335712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Goh Chan Peng v Beyonics Technology Ltd </a:t>
            </a:r>
            <a:r>
              <a:rPr lang="en-US" sz="2000" b="1" dirty="0"/>
              <a:t>[2017] 2 SLR 592 </a:t>
            </a:r>
          </a:p>
          <a:p>
            <a:pPr lvl="1"/>
            <a:r>
              <a:rPr lang="en-US" sz="2000" b="1" dirty="0"/>
              <a:t>Held: </a:t>
            </a:r>
            <a:r>
              <a:rPr lang="en-US" sz="2000" dirty="0"/>
              <a:t>“The </a:t>
            </a:r>
            <a:r>
              <a:rPr lang="en-US" sz="2000" b="1" i="1" dirty="0"/>
              <a:t>objective element in the test relates to the court’s supervision over directors who </a:t>
            </a:r>
            <a:r>
              <a:rPr lang="en-US" sz="2000" b="1" i="1" u="sng" dirty="0"/>
              <a:t>claim</a:t>
            </a:r>
            <a:r>
              <a:rPr lang="en-US" sz="2000" b="1" i="1" dirty="0"/>
              <a:t> to have been genuinely acting to promote the company’s interests even though, objectively, the transactions were not in the company’s interests.</a:t>
            </a:r>
            <a:r>
              <a:rPr lang="en-US" sz="2000" dirty="0"/>
              <a:t> The subjective belief of the directors cannot determine the issue: </a:t>
            </a:r>
            <a:r>
              <a:rPr lang="en-US" sz="2000" b="1" i="1" dirty="0"/>
              <a:t>the court has to assess whether an intelligent and honest man in the position of a director of the company concerned could, in the whole of the existing circumstances, have reasonably believed that the transactions were for the benefit of the company</a:t>
            </a:r>
            <a:r>
              <a:rPr lang="en-US" sz="2000" i="1" dirty="0"/>
              <a:t>.</a:t>
            </a:r>
            <a:r>
              <a:rPr lang="en-US" sz="2000" dirty="0"/>
              <a:t>..Thus, “where the transaction is not objectively in the company’s interests, a judge </a:t>
            </a:r>
            <a:r>
              <a:rPr lang="en-US" sz="2000" b="1" i="1" u="sng" dirty="0"/>
              <a:t>may very well draw an inference </a:t>
            </a:r>
            <a:r>
              <a:rPr lang="en-US" sz="2000" dirty="0"/>
              <a:t>that the directors were not acting honestly”</a:t>
            </a:r>
          </a:p>
          <a:p>
            <a:pPr lvl="1"/>
            <a:r>
              <a:rPr lang="en-US" sz="2000" dirty="0"/>
              <a:t>NB: The underlined reasoning supports the views of Tjio et al. (2024). Why?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445033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Ong Bee Chew v Ong Shu Lin </a:t>
            </a:r>
            <a:r>
              <a:rPr lang="en-US" sz="2000" b="1" dirty="0"/>
              <a:t>[2017] SGHC 285 </a:t>
            </a:r>
          </a:p>
          <a:p>
            <a:pPr lvl="1"/>
            <a:r>
              <a:rPr lang="en-US" sz="2000" b="1" dirty="0"/>
              <a:t>Facts: </a:t>
            </a:r>
            <a:r>
              <a:rPr lang="en-US" sz="2000" dirty="0"/>
              <a:t>The plaintiff and the defendant were each 50% shareholders of the company and were each appointed as the only directors, with the defendant appointed as the MD. The company was subsequently wound up on just and equitable grounds and liquidators were appointed. With funding from the plaintiff, the liquidators commenced two suits against the defendant for breaching his statutory and fiduciary duties </a:t>
            </a:r>
            <a:r>
              <a:rPr lang="en-US" sz="2000" b="1" i="1" dirty="0"/>
              <a:t>by causing the company to make payments which provided it no corporate benefit. The plaintiff’s claim was that these payments were part of the defendant’s scheme to procure business for the company by corruption</a:t>
            </a:r>
            <a:r>
              <a:rPr lang="en-US" sz="2000" dirty="0"/>
              <a:t>. The plaintiff accordingly sought to hold the defendant liable to pay damages or equitable compensation equivalent to the value of the payments. The defendant denied any breach of duty. His defence was that the payments were indeed of corporate benefit to the company because they led to and sustained substantial business for the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1330651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Ong Bee Chew v Ong Shu Lin </a:t>
            </a:r>
            <a:r>
              <a:rPr lang="en-US" sz="2000" b="1" dirty="0"/>
              <a:t>[2017] SGHC 285 </a:t>
            </a:r>
          </a:p>
          <a:p>
            <a:pPr lvl="1"/>
            <a:r>
              <a:rPr lang="en-US" sz="2000" b="1" dirty="0"/>
              <a:t>Held: </a:t>
            </a:r>
            <a:r>
              <a:rPr lang="en-US" sz="2000" dirty="0"/>
              <a:t>The Court held that the purpose of the payments was to procure business for the company by corruption, and that involving company in this scheme was not in the company’s best interests</a:t>
            </a:r>
          </a:p>
          <a:p>
            <a:pPr lvl="1"/>
            <a:r>
              <a:rPr lang="en-US" sz="2000" dirty="0"/>
              <a:t>However, the Court accepted the defendant’s argument that the plaintiff was equally culpable for this corrupt scheme and therefore equally in breach of his duty to the Company</a:t>
            </a:r>
          </a:p>
          <a:p>
            <a:pPr lvl="1"/>
            <a:r>
              <a:rPr lang="en-US" sz="2000" dirty="0"/>
              <a:t>Thus, the court ordered the plaintiff to make a contribution of 50% to the defendant’s liability in these suits.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299070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turn, Fiduciary Duties are subdivided into three sub-categories: (1) The Duty to Act Bona-Fide in the Company’s Best Interests, (2) The Duty to Avoid Conflicts of Interests, and (3) The Duty to Act for Proper Purposes.</a:t>
            </a:r>
          </a:p>
          <a:p>
            <a:pPr lvl="1"/>
            <a:r>
              <a:rPr lang="en-US" sz="2000" dirty="0"/>
              <a:t>These three sub-categories in turn have subdivided categories. </a:t>
            </a:r>
          </a:p>
          <a:p>
            <a:pPr lvl="1"/>
            <a:r>
              <a:rPr lang="en-US" sz="2000" dirty="0"/>
              <a:t>Note: Fiduciary Duties are duties that exist at </a:t>
            </a:r>
            <a:r>
              <a:rPr lang="en-US" sz="2000" b="1" i="1" dirty="0"/>
              <a:t>common law</a:t>
            </a:r>
            <a:r>
              <a:rPr lang="en-US" sz="2000" dirty="0"/>
              <a:t>. However, the courts have interpreted these duties as </a:t>
            </a:r>
            <a:r>
              <a:rPr lang="en-US" sz="2000" b="1" i="1" dirty="0"/>
              <a:t>overlapping</a:t>
            </a:r>
            <a:r>
              <a:rPr lang="en-US" sz="2000" dirty="0"/>
              <a:t> with duties created by the Companies Act (e.g. s 157 CA), and so the principles remain highly relevant.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3249965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Ong Bee Chew v Ong Shu Lin </a:t>
            </a:r>
            <a:r>
              <a:rPr lang="en-US" sz="1800" b="1" dirty="0"/>
              <a:t>[2017] SGHC 285 </a:t>
            </a:r>
          </a:p>
          <a:p>
            <a:pPr lvl="1"/>
            <a:r>
              <a:rPr lang="en-US" sz="1800" b="1" dirty="0"/>
              <a:t>Held: </a:t>
            </a:r>
            <a:r>
              <a:rPr lang="en-US" sz="1800" dirty="0"/>
              <a:t>“To determine civil liability for breach of the duty to act bona fide in the interests of a company, the court will assess the intention of a director on a subjective and an objective basis: </a:t>
            </a:r>
            <a:r>
              <a:rPr lang="en-US" sz="1800" i="1" dirty="0"/>
              <a:t>Goh Chan Peng v Beyonics Technology Ltd </a:t>
            </a:r>
            <a:r>
              <a:rPr lang="en-US" sz="1800" dirty="0"/>
              <a:t>[2017] SGCA 40 (“Goh Chan Peng”) at [35]–[36]. </a:t>
            </a:r>
            <a:r>
              <a:rPr lang="en-US" sz="1800" b="1" i="1" dirty="0"/>
              <a:t>At the subjective level, the court must consider whether the director acted bona fide in what he believed (and not what the court believes) to have been in the interests of the company (at [35]). At the objective level, the court has to assess whether an intelligent and honest man in the position of the director could, in the whole of the existing circumstances, have reasonably believed that acting in that way would be for the benefit of the company</a:t>
            </a:r>
            <a:r>
              <a:rPr lang="en-US" sz="1800" dirty="0"/>
              <a:t> (at [36]). </a:t>
            </a:r>
            <a:r>
              <a:rPr lang="en-US" sz="1800" b="1" i="1" dirty="0"/>
              <a:t>Where a director’s act is not objectively in the company’s interests, the court </a:t>
            </a:r>
            <a:r>
              <a:rPr lang="en-US" sz="1800" b="1" i="1" u="sng" dirty="0"/>
              <a:t>may draw the inference that the subjective element is also not satisfied </a:t>
            </a:r>
            <a:r>
              <a:rPr lang="en-US" sz="1800" dirty="0"/>
              <a:t>(at [36]). Having framed the analysis as incorporating a discrete subjective element, the Court of Appeal in </a:t>
            </a:r>
            <a:r>
              <a:rPr lang="en-US" sz="1800" i="1" dirty="0"/>
              <a:t>Goh Chan Peng </a:t>
            </a:r>
            <a:r>
              <a:rPr lang="en-US" sz="1800" dirty="0"/>
              <a:t>then endorses the observation in Walter Woon on Company Law (Tan Cheng Han gen ed) (Sweet &amp; Maxwell, Revised 3rd Ed, 2009) that the courts in practice often apply a more objective test (at [36])….</a:t>
            </a:r>
            <a:r>
              <a:rPr lang="en-US" sz="1800" b="1" i="1" dirty="0"/>
              <a:t>The upshot is that there is good reason for the part-subjective and part objective approach to breach of duty in Ho Kang Peng to prevail even in the case of a solvent one-man company like Hocen</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256935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Ong Bee Chew v Ong Shu Lin </a:t>
            </a:r>
            <a:r>
              <a:rPr lang="en-US" sz="1800" b="1" dirty="0"/>
              <a:t>[2017] SGHC 285 </a:t>
            </a:r>
          </a:p>
          <a:p>
            <a:pPr lvl="1"/>
            <a:r>
              <a:rPr lang="en-US" sz="1800" b="1" dirty="0"/>
              <a:t>Held: </a:t>
            </a:r>
            <a:r>
              <a:rPr lang="en-US" sz="1800" dirty="0"/>
              <a:t>“… the law on directors’ duties </a:t>
            </a:r>
            <a:r>
              <a:rPr lang="en-US" sz="1800" b="1" i="1" u="sng" dirty="0"/>
              <a:t>serves not only to vindicate the shareholders’ private interest in having their capital applied in accordance with their agreement and for proper corporate purposes in order to maximise returns, but also to vindicate a public interest in holding directors to minimum standards of commercial morality in directing a company’s affairs</a:t>
            </a:r>
            <a:r>
              <a:rPr lang="en-US" sz="1800" dirty="0"/>
              <a:t>. No doubt that minimum standard must </a:t>
            </a:r>
            <a:r>
              <a:rPr lang="en-US" sz="1800" b="1" i="1" u="sng" dirty="0"/>
              <a:t>set a very low baseline in order to avoid unnecessary interference with the central role of the enterprise and of risk-taking in wealth creation. But not causing the company to participate in a scheme to procure business by corruption is not too much for company law to ask of a director</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549080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4316"/>
            <a:ext cx="11029615" cy="4355769"/>
          </a:xfrm>
        </p:spPr>
        <p:txBody>
          <a:bodyPr>
            <a:noAutofit/>
          </a:bodyPr>
          <a:lstStyle/>
          <a:p>
            <a:pPr marL="0" indent="0">
              <a:buNone/>
            </a:pPr>
            <a:r>
              <a:rPr lang="en-US" sz="2000" b="1" dirty="0" err="1"/>
              <a:t>Puchniak</a:t>
            </a:r>
            <a:r>
              <a:rPr lang="en-US" sz="2000" b="1" dirty="0"/>
              <a:t> et al. (2018)</a:t>
            </a:r>
          </a:p>
          <a:p>
            <a:r>
              <a:rPr lang="en-US" sz="2000" dirty="0"/>
              <a:t>The more objective approach is particularly salient in cases where the behaviour of a defendant director is either </a:t>
            </a:r>
            <a:r>
              <a:rPr lang="en-US" sz="2000" i="1" dirty="0"/>
              <a:t>illegal</a:t>
            </a:r>
            <a:r>
              <a:rPr lang="en-US" sz="2000" dirty="0"/>
              <a:t> or would commonly be viewed as being </a:t>
            </a:r>
            <a:r>
              <a:rPr lang="en-US" sz="2000" i="1" dirty="0"/>
              <a:t>clearly wrongful</a:t>
            </a:r>
            <a:r>
              <a:rPr lang="en-US" sz="2000" dirty="0"/>
              <a:t>. </a:t>
            </a:r>
          </a:p>
          <a:p>
            <a:r>
              <a:rPr lang="en-US" sz="2000" dirty="0"/>
              <a:t>Here, the objective part of the test appears to set a </a:t>
            </a:r>
            <a:r>
              <a:rPr lang="en-US" sz="2000" b="1" i="1" dirty="0"/>
              <a:t>minimum level of conduct </a:t>
            </a:r>
            <a:r>
              <a:rPr lang="en-US" sz="2000" dirty="0"/>
              <a:t>(i.e., a threshold) which, if breached, </a:t>
            </a:r>
            <a:r>
              <a:rPr lang="en-US" sz="2000" b="1" i="1" dirty="0"/>
              <a:t>cannot be saved by evidence that the director subjectively believed that their actions were in the best interests of the company</a:t>
            </a:r>
            <a:r>
              <a:rPr lang="en-US" sz="2000" dirty="0"/>
              <a:t>.</a:t>
            </a:r>
          </a:p>
          <a:p>
            <a:r>
              <a:rPr lang="en-US" sz="2000" dirty="0"/>
              <a:t>This lower limit set out by the objective element of the bona fide test appears to be salient in cases where the director has acted dishonestly, such as when a director engages in bribery, conspiracies, or fraud “for the benefit of the company”.</a:t>
            </a:r>
          </a:p>
          <a:p>
            <a:pPr lvl="1"/>
            <a:r>
              <a:rPr lang="en-US" sz="2000" dirty="0"/>
              <a:t>Importantly, profit-maximization is </a:t>
            </a:r>
            <a:r>
              <a:rPr lang="en-US" sz="2000" b="1" i="1" dirty="0"/>
              <a:t>not</a:t>
            </a:r>
            <a:r>
              <a:rPr lang="en-US" sz="2000" dirty="0"/>
              <a:t> the touchstone of whether a directory had acted bona fide in the </a:t>
            </a:r>
            <a:r>
              <a:rPr lang="en-US" sz="2000" dirty="0" err="1"/>
              <a:t>coy’s</a:t>
            </a:r>
            <a:r>
              <a:rPr lang="en-US" sz="2000" dirty="0"/>
              <a:t> best interests. Indeed, acts of bribery are perfectly consistent with company-level profit-maximization.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5331489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dirty="0"/>
              <a:t>Puchniak et.al (2018)</a:t>
            </a:r>
            <a:endParaRPr lang="en-US" sz="2000" dirty="0"/>
          </a:p>
          <a:p>
            <a:pPr lvl="1"/>
            <a:r>
              <a:rPr lang="en-US" sz="2000" dirty="0"/>
              <a:t>“[In </a:t>
            </a:r>
            <a:r>
              <a:rPr lang="en-US" sz="2000" i="1" dirty="0"/>
              <a:t>Beyonics Technology Ltd</a:t>
            </a:r>
            <a:r>
              <a:rPr lang="en-US" sz="2000" dirty="0"/>
              <a:t>] the interplay between the subjective and objective tests to determine if there has been a breach of fiduciary duty is sometimes confusing given that the test as formulated appears to lean towards the subjective element while its application in practice may veer towards the objective. This judgment is therefore a most valuable one </a:t>
            </a:r>
            <a:r>
              <a:rPr lang="en-US" sz="2000" b="1" i="1" dirty="0"/>
              <a:t>as the Court of Appeal has indicated that it would favour a more objective approach. Even then, it should be noted that the objective test is not a wide one but contemplates a situation where no reasonable or intelligent person could have reasonably believed that the acts were for the benefit of the company</a:t>
            </a:r>
            <a:r>
              <a:rPr lang="en-US" sz="2000" dirty="0"/>
              <a:t>. Thus, in </a:t>
            </a:r>
            <a:r>
              <a:rPr lang="en-US" sz="2000" i="1" dirty="0"/>
              <a:t>Von Roll Asia Pte Ltd v Goh Boon Gay</a:t>
            </a:r>
            <a:r>
              <a:rPr lang="en-US" sz="2000" dirty="0"/>
              <a:t>, Chan Seng Onn J said he could not see how a director who had engaged in a conspiracy against his company could be said to have acted honestly in the interest of such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4127956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dirty="0"/>
              <a:t>Puchniak et.al (2018)</a:t>
            </a:r>
            <a:endParaRPr lang="en-US" sz="1800" dirty="0"/>
          </a:p>
          <a:p>
            <a:pPr lvl="1"/>
            <a:r>
              <a:rPr lang="en-US" sz="1800" dirty="0"/>
              <a:t>“In </a:t>
            </a:r>
            <a:r>
              <a:rPr lang="en-US" sz="1800" i="1" dirty="0"/>
              <a:t>Ong Bee Chew v Ong Shu Lin </a:t>
            </a:r>
            <a:r>
              <a:rPr lang="en-US" sz="1800" dirty="0"/>
              <a:t>(“</a:t>
            </a:r>
            <a:r>
              <a:rPr lang="en-US" sz="1800" i="1" dirty="0"/>
              <a:t>Ong Bee Chew</a:t>
            </a:r>
            <a:r>
              <a:rPr lang="en-US" sz="1800" dirty="0"/>
              <a:t>”), Vinodh Coomaraswamy J made some welcome observations on the subjective-objective tests in determining whether there has been a breach of fiduciary duty, two of which deserve elaboration. </a:t>
            </a:r>
            <a:r>
              <a:rPr lang="en-US" sz="1800" b="1" i="1" dirty="0"/>
              <a:t>First, a director who crosses the objective line will be held to have breached his duty to the company and found responsible for the result or potential result of his acts without regard to his subjective intention. Second, part of the justification for this is that the law on directors’ duties is also intended to serve a public interest in holding directors to minimum standards of commercial morality in directing a company’s affairs even if this minimum standard is a very low baseline in order to avoid unnecessary interference with the central role of the enterprise and of risk-taking in wealth creation. </a:t>
            </a:r>
            <a:r>
              <a:rPr lang="en-US" sz="1800" dirty="0"/>
              <a:t>These observations highlight the importance of ensuring that company law does not inadvertently encourage a lowering of standards of governance that will encourage behaviour at odds with the social purpose behind allowing incorporation to increase overall welfare. </a:t>
            </a:r>
            <a:r>
              <a:rPr lang="en-US" sz="1800" b="1" i="1" dirty="0"/>
              <a:t>Too great an emphasis on the subjective aspect of the fiduciary test will only encourage activities that may not be in the public interest</a:t>
            </a:r>
            <a:r>
              <a:rPr lang="en-US" sz="1800" dirty="0"/>
              <a:t>.”</a:t>
            </a:r>
          </a:p>
          <a:p>
            <a:pPr lvl="1"/>
            <a:r>
              <a:rPr lang="en-US" sz="1800" dirty="0"/>
              <a:t>NB: Do you agree with this reasoning?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2751254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EA4E2-6052-BDFA-3C70-3A50B2BC6A47}"/>
              </a:ext>
            </a:extLst>
          </p:cNvPr>
          <p:cNvSpPr>
            <a:spLocks noGrp="1"/>
          </p:cNvSpPr>
          <p:nvPr>
            <p:ph type="title"/>
          </p:nvPr>
        </p:nvSpPr>
        <p:spPr/>
        <p:txBody>
          <a:bodyPr/>
          <a:lstStyle/>
          <a:p>
            <a:r>
              <a:rPr lang="en-US" dirty="0"/>
              <a:t>The Duty to Act Bona-Fide in the Company’s Best Interests</a:t>
            </a:r>
            <a:endParaRPr lang="en-SG" dirty="0"/>
          </a:p>
        </p:txBody>
      </p:sp>
      <p:sp>
        <p:nvSpPr>
          <p:cNvPr id="3" name="Content Placeholder 2">
            <a:extLst>
              <a:ext uri="{FF2B5EF4-FFF2-40B4-BE49-F238E27FC236}">
                <a16:creationId xmlns:a16="http://schemas.microsoft.com/office/drawing/2014/main" id="{967FB7FB-08DE-EB14-C0CB-2F7DE23D9A29}"/>
              </a:ext>
            </a:extLst>
          </p:cNvPr>
          <p:cNvSpPr>
            <a:spLocks noGrp="1"/>
          </p:cNvSpPr>
          <p:nvPr>
            <p:ph idx="1"/>
          </p:nvPr>
        </p:nvSpPr>
        <p:spPr/>
        <p:txBody>
          <a:bodyPr>
            <a:normAutofit/>
          </a:bodyPr>
          <a:lstStyle/>
          <a:p>
            <a:r>
              <a:rPr lang="en-US" sz="2400" b="1" i="1" dirty="0"/>
              <a:t>C.f. Goh Jin Hian v Inter-Pacific Petroleum Pte Ltd (in liquidation) [2025] SGHC(A) 7 </a:t>
            </a:r>
            <a:r>
              <a:rPr lang="en-US" sz="2400" dirty="0"/>
              <a:t>at [123]: “In determining whether the director’s assertion of good faith is tenable, the court will assess the claim objectively by asking whether the view the director claims to have formed was reasonably open to him or her based on the available information. In other words, the objective test is a touchstone for the subjective view that the director claims to hold. </a:t>
            </a:r>
            <a:r>
              <a:rPr lang="en-US" sz="2400" b="1" i="1" u="sng" dirty="0"/>
              <a:t>However the inquiry always remains the subjective intention of the director, which is fundamentally a question of bona fides</a:t>
            </a:r>
            <a:r>
              <a:rPr lang="en-US" sz="2400" dirty="0"/>
              <a:t>”.</a:t>
            </a:r>
            <a:endParaRPr lang="en-SG" sz="2400" dirty="0"/>
          </a:p>
        </p:txBody>
      </p:sp>
      <p:sp>
        <p:nvSpPr>
          <p:cNvPr id="4" name="Slide Number Placeholder 3">
            <a:extLst>
              <a:ext uri="{FF2B5EF4-FFF2-40B4-BE49-F238E27FC236}">
                <a16:creationId xmlns:a16="http://schemas.microsoft.com/office/drawing/2014/main" id="{DD4A39ED-A98F-29BE-6CAF-A7356202356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139976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mentioned, the </a:t>
            </a:r>
            <a:r>
              <a:rPr lang="en-US" sz="2000" i="1" dirty="0"/>
              <a:t>Duty to Act Bona-Fide in the Company’s Best Interests</a:t>
            </a:r>
            <a:r>
              <a:rPr lang="en-US" sz="2000" dirty="0"/>
              <a:t> can also be parsed into two separate “elements”:</a:t>
            </a:r>
          </a:p>
          <a:p>
            <a:pPr marL="781192" lvl="1" indent="-457200">
              <a:buFont typeface="+mj-lt"/>
              <a:buAutoNum type="arabicPeriod"/>
            </a:pPr>
            <a:r>
              <a:rPr lang="en-US" sz="2000" dirty="0"/>
              <a:t>The directors must act </a:t>
            </a:r>
            <a:r>
              <a:rPr lang="en-US" sz="2000" i="1" dirty="0"/>
              <a:t>bona fide</a:t>
            </a:r>
            <a:r>
              <a:rPr lang="en-US" sz="2000" dirty="0"/>
              <a:t>… </a:t>
            </a:r>
          </a:p>
          <a:p>
            <a:pPr marL="781192" lvl="1" indent="-457200">
              <a:buFont typeface="+mj-lt"/>
              <a:buAutoNum type="arabicPeriod"/>
            </a:pPr>
            <a:r>
              <a:rPr lang="en-US" sz="2000" dirty="0"/>
              <a:t>In the best interests of the company</a:t>
            </a:r>
          </a:p>
          <a:p>
            <a:r>
              <a:rPr lang="en-US" sz="2000" dirty="0"/>
              <a:t>We discussed (1) at length.</a:t>
            </a:r>
          </a:p>
          <a:p>
            <a:r>
              <a:rPr lang="en-US" sz="2000" dirty="0"/>
              <a:t>As mentioned, (2) is particularly controversial because the company is an artificial legal entity – we will turn to this now.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8506911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the Slide Deck on DD I.</a:t>
            </a:r>
          </a:p>
          <a:p>
            <a:pPr lvl="1"/>
            <a:r>
              <a:rPr lang="en-US" sz="2000" dirty="0"/>
              <a:t>Directors’ duties are owed to the company as a </a:t>
            </a:r>
            <a:r>
              <a:rPr lang="en-US" sz="2000" b="1" i="1" dirty="0"/>
              <a:t>separate legal person.</a:t>
            </a:r>
          </a:p>
          <a:p>
            <a:pPr lvl="1"/>
            <a:r>
              <a:rPr lang="en-US" sz="2000" dirty="0"/>
              <a:t>As a corollary, directors’ duties are thus </a:t>
            </a:r>
            <a:r>
              <a:rPr lang="en-US" sz="2000" b="1" i="1" dirty="0"/>
              <a:t>not normally owed to shareholders, creditors, employees, or any other corporate stakeholders</a:t>
            </a:r>
            <a:r>
              <a:rPr lang="en-US" sz="2000" dirty="0"/>
              <a:t> (</a:t>
            </a:r>
            <a:r>
              <a:rPr lang="en-US" sz="2000" i="1" dirty="0"/>
              <a:t>Percival v Wright</a:t>
            </a:r>
            <a:r>
              <a:rPr lang="en-US" sz="2000" dirty="0"/>
              <a:t>). </a:t>
            </a:r>
          </a:p>
          <a:p>
            <a:pPr lvl="1"/>
            <a:r>
              <a:rPr lang="en-US" sz="2000" dirty="0"/>
              <a:t>There may exist exceptional circumstances where directors may owe duties to shareholders, for example, where the relationship “replicate[s] the salient features of well-established categories of fiduciary relationships”, but such situations are rare.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3682621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are director duties’ owed to </a:t>
            </a:r>
            <a:r>
              <a:rPr lang="en-US" sz="2000" i="1" dirty="0"/>
              <a:t>the company </a:t>
            </a:r>
            <a:r>
              <a:rPr lang="en-US" sz="2000" dirty="0"/>
              <a:t>and not the shareholders?</a:t>
            </a:r>
          </a:p>
          <a:p>
            <a:pPr lvl="1"/>
            <a:r>
              <a:rPr lang="en-US" sz="2000" dirty="0"/>
              <a:t>There are many corporate constituents with competing/conflicting interests. Shareholders may have interests that conflict with creditor interests, employee interests may conflict with shareholder interests, etc. </a:t>
            </a:r>
          </a:p>
          <a:p>
            <a:pPr lvl="2"/>
            <a:r>
              <a:rPr lang="en-US" sz="1800" dirty="0"/>
              <a:t>The most salient of these conflicts is the conflict between shareholders and creditors, often termed “shareholder-creditor”/“firm-creditor” agency costs (</a:t>
            </a:r>
            <a:r>
              <a:rPr lang="en-US" sz="1800" dirty="0" err="1"/>
              <a:t>Armour</a:t>
            </a:r>
            <a:r>
              <a:rPr lang="en-US" sz="1800" dirty="0"/>
              <a:t> et al. 2017). </a:t>
            </a:r>
          </a:p>
          <a:p>
            <a:pPr lvl="1"/>
            <a:r>
              <a:rPr lang="en-US" sz="2000" dirty="0"/>
              <a:t>If director duties were to be owed to the shareholders instead of the company, the directors might act opportunistically against creditors in favour of the shareholders (Blair and Stout, 1999).</a:t>
            </a:r>
          </a:p>
          <a:p>
            <a:pPr lvl="1"/>
            <a:r>
              <a:rPr lang="en-US" sz="2000" dirty="0"/>
              <a:t>Thus, having “the company” as the counterparty to the directors’ duties </a:t>
            </a:r>
            <a:r>
              <a:rPr lang="en-US" sz="2000" b="1" i="1" dirty="0"/>
              <a:t>allows for corporate law to balance competing interests amongst various constituents of the company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3542196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does this mean in practice for the </a:t>
            </a:r>
            <a:r>
              <a:rPr lang="en-US" sz="2000" i="1" dirty="0"/>
              <a:t>Duty to Act Bona Fide in the Company’s Best Interests</a:t>
            </a:r>
            <a:r>
              <a:rPr lang="en-US" sz="2000" dirty="0"/>
              <a:t>?</a:t>
            </a:r>
          </a:p>
          <a:p>
            <a:pPr lvl="1"/>
            <a:r>
              <a:rPr lang="en-US" sz="2000" dirty="0"/>
              <a:t>Because the company is made up of various corporate constituents (e.g. shareholders, creditors, employees, (and possibly) the environment at large), directors have to take into account all of these interests in deciding what is best for the company as a whole.</a:t>
            </a:r>
          </a:p>
          <a:p>
            <a:pPr lvl="1"/>
            <a:r>
              <a:rPr lang="en-US" sz="2000" dirty="0"/>
              <a:t>This necessarily entails a </a:t>
            </a:r>
            <a:r>
              <a:rPr lang="en-US" sz="2000" b="1" i="1" dirty="0"/>
              <a:t>balancing exercise</a:t>
            </a:r>
            <a:r>
              <a:rPr lang="en-US" sz="2000" dirty="0"/>
              <a:t>, which depends on the </a:t>
            </a:r>
            <a:r>
              <a:rPr lang="en-US" sz="2000" b="1" i="1" dirty="0"/>
              <a:t>context of the factual matrix at hand</a:t>
            </a:r>
            <a:r>
              <a:rPr lang="en-US" sz="2000" dirty="0"/>
              <a:t>. </a:t>
            </a:r>
          </a:p>
          <a:p>
            <a:pPr lvl="1"/>
            <a:r>
              <a:rPr lang="en-US" sz="2000" dirty="0"/>
              <a:t>For example, if the company is near insolvency, the interests of the company’s creditors become particularly salient, and so their interests would dominate in decisions regarding what is best for the company.</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581470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mentioned last week, directors vested with control of the company have incentives to </a:t>
            </a:r>
            <a:r>
              <a:rPr lang="en-US" sz="2000" b="1" i="1" dirty="0"/>
              <a:t>act opportunistically </a:t>
            </a:r>
            <a:r>
              <a:rPr lang="en-US" sz="2000" dirty="0"/>
              <a:t>when representing the company in transactions (e.g. A director may sell the company’s property to himself below the market price (undervaluing the property), enriching himself at the expense of the company).</a:t>
            </a:r>
          </a:p>
          <a:p>
            <a:pPr lvl="1"/>
            <a:r>
              <a:rPr lang="en-US" sz="2000" dirty="0"/>
              <a:t>This type of opportunism is also known as “malfeasance” (c.f. nonfeasance). It gives rise to the highest possible agency costs between the directors and the company. We can think of this as situations where there is a </a:t>
            </a:r>
            <a:r>
              <a:rPr lang="en-US" sz="2000" b="1" i="1" dirty="0"/>
              <a:t>large divergence </a:t>
            </a:r>
            <a:r>
              <a:rPr lang="en-US" sz="2000" dirty="0"/>
              <a:t>between the interests of the directors and the company).</a:t>
            </a:r>
          </a:p>
          <a:p>
            <a:pPr lvl="1"/>
            <a:r>
              <a:rPr lang="en-US" sz="2000" dirty="0"/>
              <a:t>To address this problem, the law imposes </a:t>
            </a:r>
            <a:r>
              <a:rPr lang="en-US" sz="2000" b="1" i="1" dirty="0"/>
              <a:t>duties of loyalty </a:t>
            </a:r>
            <a:r>
              <a:rPr lang="en-US" sz="2000" dirty="0"/>
              <a:t>that require directors to exercise their management powers in a way that promotes the company’s interests over their own personal self-interest. These duties of loyalty are known as “</a:t>
            </a:r>
            <a:r>
              <a:rPr lang="en-US" sz="2000" b="1" i="1" dirty="0"/>
              <a:t>fiduciary duties</a:t>
            </a:r>
            <a:r>
              <a:rPr lang="en-US" sz="2000" dirty="0"/>
              <a:t>”.</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2252005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But can a “man [truly] serve two masters”? </a:t>
            </a:r>
          </a:p>
          <a:p>
            <a:pPr lvl="1"/>
            <a:r>
              <a:rPr lang="en-US" sz="2000" dirty="0"/>
              <a:t>Scott Donald (2016): “Carlo Goldoni’s classic 18th century comedy, </a:t>
            </a:r>
            <a:r>
              <a:rPr lang="en-US" sz="2000" i="1" dirty="0"/>
              <a:t>Il servitore di due padroni</a:t>
            </a:r>
            <a:r>
              <a:rPr lang="en-US" sz="2000" dirty="0"/>
              <a:t>, follows the travails of a (somewhat) faithful retainer, Truffalino, who finds himself serving two masters. As the plot develops, Truffalino becomes hopelessly (it seems) entangled, unable to satisfy both simultaneously, nor reconcile the duties owed to one with the duties owed to the other.”</a:t>
            </a:r>
          </a:p>
          <a:p>
            <a:pPr lvl="1"/>
            <a:r>
              <a:rPr lang="en-US" sz="2000" dirty="0"/>
              <a:t>The traditional answer of common law: The interests of the company is to be regarded as the </a:t>
            </a:r>
            <a:r>
              <a:rPr lang="en-US" sz="2000" b="1" i="1" dirty="0"/>
              <a:t>members as a whole </a:t>
            </a:r>
            <a:r>
              <a:rPr lang="en-US" sz="2000" dirty="0"/>
              <a:t>(see </a:t>
            </a:r>
            <a:r>
              <a:rPr lang="en-US" sz="2000" i="1" dirty="0"/>
              <a:t>Raffles</a:t>
            </a:r>
            <a:r>
              <a:rPr lang="en-US" sz="2000" dirty="0"/>
              <a:t> (CA)). The usual justification for this is that the shareholders are residual claimants – they stand last in line to receive the economic benefits of the company’s activities and therefore have the strongest incentives of all corporate constituents involved to monitor the board effectively (Easterbrook and Fischel, 1996).</a:t>
            </a:r>
          </a:p>
          <a:p>
            <a:pPr lvl="1"/>
            <a:r>
              <a:rPr lang="en-US" sz="2000" dirty="0"/>
              <a:t>But see s 159(a) of the Companies Act: “The matters to which the directors of a company are entitled to have regard in exercising their powers </a:t>
            </a:r>
            <a:r>
              <a:rPr lang="en-US" sz="2000" b="1" i="1" dirty="0"/>
              <a:t>shall include — (a) the interests of the company’s employees generally</a:t>
            </a:r>
            <a:r>
              <a:rPr lang="en-US" sz="2000" dirty="0"/>
              <a:t>, as well as the </a:t>
            </a:r>
            <a:r>
              <a:rPr lang="en-US" sz="2000" b="1" i="1" dirty="0"/>
              <a:t>interests of its members</a:t>
            </a:r>
            <a:r>
              <a:rPr lang="en-US" sz="2000" dirty="0"/>
              <a:t>;”</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1119561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47766"/>
            <a:ext cx="11029615" cy="4355769"/>
          </a:xfrm>
        </p:spPr>
        <p:txBody>
          <a:bodyPr>
            <a:noAutofit/>
          </a:bodyPr>
          <a:lstStyle/>
          <a:p>
            <a:r>
              <a:rPr lang="en-US" sz="2000" dirty="0"/>
              <a:t>We can taxonomize duties in </a:t>
            </a:r>
            <a:r>
              <a:rPr lang="en-US" sz="2000" i="1" dirty="0"/>
              <a:t>three contexts </a:t>
            </a:r>
            <a:r>
              <a:rPr lang="en-US" sz="2000" dirty="0"/>
              <a:t>where the interests of different corporate constituents are particularly salient:</a:t>
            </a:r>
          </a:p>
          <a:p>
            <a:pPr marL="781192" lvl="1" indent="-457200">
              <a:buFont typeface="+mj-lt"/>
              <a:buAutoNum type="arabicPeriod"/>
            </a:pPr>
            <a:r>
              <a:rPr lang="en-US" sz="2000" dirty="0"/>
              <a:t>In companies that are solvent:</a:t>
            </a:r>
          </a:p>
          <a:p>
            <a:pPr lvl="2"/>
            <a:r>
              <a:rPr lang="en-US" sz="2000" dirty="0"/>
              <a:t>Here, the interests of the shareholders (i.e. members) as a body are paramount</a:t>
            </a:r>
          </a:p>
          <a:p>
            <a:pPr marL="781192" lvl="1" indent="-457200">
              <a:buFont typeface="+mj-lt"/>
              <a:buAutoNum type="arabicPeriod"/>
            </a:pPr>
            <a:r>
              <a:rPr lang="en-US" sz="2000" dirty="0"/>
              <a:t>In companies that are either insolvent or on the brink of insolvency (i.e., “imminent” or “inevitable” insolvency)</a:t>
            </a:r>
          </a:p>
          <a:p>
            <a:pPr lvl="2"/>
            <a:r>
              <a:rPr lang="en-US" sz="2000" dirty="0"/>
              <a:t>When the company is in a “difficult financial state” (i.e., when insolvency is “imminent”), the court will scrutinize the subjective </a:t>
            </a:r>
            <a:r>
              <a:rPr lang="en-US" sz="2000" i="1" dirty="0"/>
              <a:t>bona fides</a:t>
            </a:r>
            <a:r>
              <a:rPr lang="en-US" sz="2000" dirty="0"/>
              <a:t> of the director with reference to the potential benefits and risks of the decision to the company.</a:t>
            </a:r>
          </a:p>
          <a:p>
            <a:pPr lvl="2"/>
            <a:r>
              <a:rPr lang="en-US" sz="2000" dirty="0"/>
              <a:t>When insolvency is “inevitable”, the economic interests in the company shift from the shareholders to the creditors.</a:t>
            </a:r>
          </a:p>
          <a:p>
            <a:r>
              <a:rPr lang="en-US" sz="2000" dirty="0"/>
              <a:t>NB: This is merely an academic taxonomy of cases</a:t>
            </a:r>
          </a:p>
          <a:p>
            <a:pPr marL="593986" lvl="2" indent="0">
              <a:buNone/>
            </a:pP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38420724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47766"/>
            <a:ext cx="11029615" cy="4355769"/>
          </a:xfrm>
        </p:spPr>
        <p:txBody>
          <a:bodyPr>
            <a:noAutofit/>
          </a:bodyPr>
          <a:lstStyle/>
          <a:p>
            <a:r>
              <a:rPr lang="en-US" sz="2000" dirty="0"/>
              <a:t>We can taxonomize duties in </a:t>
            </a:r>
            <a:r>
              <a:rPr lang="en-US" sz="2000" i="1" dirty="0"/>
              <a:t>three contexts </a:t>
            </a:r>
            <a:r>
              <a:rPr lang="en-US" sz="2000" dirty="0"/>
              <a:t>where the interests of different corporate constituents are particularly salient:</a:t>
            </a:r>
          </a:p>
          <a:p>
            <a:pPr marL="781192" lvl="1" indent="-457200">
              <a:buFont typeface="+mj-lt"/>
              <a:buAutoNum type="arabicPeriod" startAt="3"/>
            </a:pPr>
            <a:r>
              <a:rPr lang="en-US" sz="2000" dirty="0"/>
              <a:t>In group companies</a:t>
            </a:r>
          </a:p>
          <a:p>
            <a:pPr lvl="2"/>
            <a:r>
              <a:rPr lang="en-US" sz="2000" dirty="0"/>
              <a:t>Here, the interests of the group as a whole can be taken into account so long as (taking a broad view) the interests of the company are not sacrificed.</a:t>
            </a:r>
          </a:p>
          <a:p>
            <a:r>
              <a:rPr lang="en-US" sz="2000" dirty="0"/>
              <a:t>NB: This is merely an academic taxonomy of cases</a:t>
            </a:r>
          </a:p>
          <a:p>
            <a:pPr marL="593986" lvl="2" indent="0">
              <a:buNone/>
            </a:pP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14621506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about “ordinary” companies in “ordinary” circumstances?</a:t>
            </a:r>
          </a:p>
          <a:p>
            <a:r>
              <a:rPr lang="en-US" sz="2000" dirty="0"/>
              <a:t>In companies that are solvent and not on the brink of insolvency:</a:t>
            </a:r>
          </a:p>
          <a:p>
            <a:pPr lvl="1"/>
            <a:r>
              <a:rPr lang="en-US" sz="2000" dirty="0"/>
              <a:t>When considering the interests of a solvent company, the directors are required to consider the </a:t>
            </a:r>
            <a:r>
              <a:rPr lang="en-US" sz="2000" b="1" i="1" dirty="0"/>
              <a:t>interests of the shareholders (both present and future) as a general body</a:t>
            </a:r>
            <a:r>
              <a:rPr lang="en-US" sz="2000" dirty="0"/>
              <a:t>. This is the “starting position”</a:t>
            </a:r>
          </a:p>
          <a:p>
            <a:pPr lvl="1"/>
            <a:r>
              <a:rPr lang="en-US" sz="2000" dirty="0"/>
              <a:t>In most cases, this amounts to </a:t>
            </a:r>
            <a:r>
              <a:rPr lang="en-US" sz="2000" b="1" i="1" dirty="0"/>
              <a:t>considering if the transaction benefits the company as a commercial entity</a:t>
            </a:r>
            <a:r>
              <a:rPr lang="en-US" sz="2000" dirty="0"/>
              <a:t>.</a:t>
            </a:r>
          </a:p>
          <a:p>
            <a:pPr lvl="1"/>
            <a:r>
              <a:rPr lang="en-US" sz="2000" dirty="0"/>
              <a:t>Although directors may consider the interest of other stakeholders and engage in conduct that </a:t>
            </a:r>
            <a:r>
              <a:rPr lang="en-US" sz="2000" b="1" i="1" dirty="0"/>
              <a:t>may not produce an immediate commercial gain </a:t>
            </a:r>
            <a:r>
              <a:rPr lang="en-US" sz="2000" dirty="0"/>
              <a:t>(e.g., philanthropy) the fundamental litmus test in a solvent company is normally whether the act was done bona fide for the benefit of the company (i.e., for shareholders as a general body) </a:t>
            </a:r>
            <a:r>
              <a:rPr lang="en-US" sz="2000" b="1" i="1" dirty="0"/>
              <a:t>and to promote its (or their) ultimate prosperity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2340143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Raffles Town Club Pte Ltd v Lim Eng Hock Peter</a:t>
            </a:r>
            <a:r>
              <a:rPr lang="en-US" sz="2000" b="1" dirty="0"/>
              <a:t> [2013] 1 SLR 374</a:t>
            </a:r>
          </a:p>
          <a:p>
            <a:r>
              <a:rPr lang="en-US" sz="2000" b="1" dirty="0"/>
              <a:t>Held: </a:t>
            </a:r>
            <a:r>
              <a:rPr lang="en-US" sz="2000" dirty="0"/>
              <a:t>“Thus, when a decision is made to plough profits back into the company rather than pay them out as dividends or bonuses, </a:t>
            </a:r>
            <a:r>
              <a:rPr lang="en-US" sz="2000" b="1" i="1" dirty="0"/>
              <a:t>it reflects a decision to prefer the interests of the company as a commercial entity over the interests of the shareholders and employees as individuals. </a:t>
            </a:r>
            <a:r>
              <a:rPr lang="en-US" sz="2000" dirty="0"/>
              <a:t>It does not mean, however, that this is the only possible interest that a company might have. In a capitalist environment which encourages entrepreneurship such as ours, the Court should not view every transaction which does not positively result in profitable returns to the company as a commercial entity with suspicion.”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1001713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Raffles Town Club Pte Ltd v Lim Eng Hock Peter</a:t>
            </a:r>
            <a:r>
              <a:rPr lang="en-US" sz="2000" b="1" dirty="0"/>
              <a:t> [2013] 1 SLR 374</a:t>
            </a:r>
          </a:p>
          <a:p>
            <a:r>
              <a:rPr lang="en-US" sz="2000" b="1" dirty="0"/>
              <a:t>Facts: </a:t>
            </a:r>
            <a:r>
              <a:rPr lang="en-US" sz="2000" dirty="0"/>
              <a:t>Raffles Town Club Pte Ltd ("RTC") owned and operated a proprietary social club. After its former directors were ousted, RTC sued them for breaching their duties to the company. At the purported time where the directors were alleged to have breached their duties, </a:t>
            </a:r>
            <a:r>
              <a:rPr lang="en-US" sz="2000" b="1" i="1" dirty="0"/>
              <a:t>the directors were the only shareholders of the company.</a:t>
            </a:r>
            <a:r>
              <a:rPr lang="en-US" sz="2000" dirty="0"/>
              <a:t> </a:t>
            </a:r>
          </a:p>
          <a:p>
            <a:r>
              <a:rPr lang="en-US" sz="2000" b="1" dirty="0"/>
              <a:t>Held: </a:t>
            </a:r>
            <a:r>
              <a:rPr lang="en-US" sz="2000" dirty="0"/>
              <a:t>“the Plaintiff’s [that is, RTC’s] </a:t>
            </a:r>
            <a:r>
              <a:rPr lang="en-US" sz="2000" b="1" i="1" dirty="0"/>
              <a:t>interests here should be equated with the interests of its shareholders since the Plaintiff has neither shown that the company was at all near becoming insolvent, nor that there are other creditors in the picture whose interests have to be protected in the event that the company becomes insolvent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1157946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Raffles Town Club Pte Ltd v Lim Eng Hock Peter</a:t>
            </a:r>
            <a:r>
              <a:rPr lang="en-US" sz="2000" b="1" dirty="0"/>
              <a:t> [2013] 1 SLR 374</a:t>
            </a:r>
          </a:p>
          <a:p>
            <a:r>
              <a:rPr lang="en-US" sz="2000" b="1" dirty="0"/>
              <a:t>Held: </a:t>
            </a:r>
            <a:r>
              <a:rPr lang="en-US" sz="2000" dirty="0"/>
              <a:t>“Again, having reviewed the evidence before the Judge, we are unable to disagree with his finding that the directors' and consultancy fees paid to the Former Directors were not excessive or unreasonable or that they amounted to an illegal taking of money out of RTC. We would agree that these were matters for the Former Directors - as directors and ultimately also shareholders - to decide. At all material times, RTC was a profitable company because of the nature of the business it was engaged in and the prowess of the Former Directors in recruiting so many members for the Club. Whether they had misled the members of the Club was a matter between the members and RTC. </a:t>
            </a:r>
            <a:r>
              <a:rPr lang="en-US" sz="2000" b="1" i="1" dirty="0"/>
              <a:t>But as far as RTC and the Former Directors were concerned, RTC’s interest in its assets as a separate legal entity and the Former Directors' interests in RTC's assets as shareholders were aligned. They were, </a:t>
            </a:r>
            <a:r>
              <a:rPr lang="en-US" sz="2000" b="1" i="1" u="sng" dirty="0"/>
              <a:t>in fact, the same as there was no other claim to or interest in the assets of RTC that the Former Directors as directors had to be concerned about or protect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21398208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Raffles suggests that director acts resembling “asset preservation” (see commentary on liquidation protection in Slide Deck 3) will be countenanced as fulfilling the Duty. </a:t>
            </a:r>
          </a:p>
          <a:p>
            <a:r>
              <a:rPr lang="en-US" sz="2000" dirty="0"/>
              <a:t>But what about profit-maximization per se? Are there limits on profit-maximization?</a:t>
            </a:r>
          </a:p>
          <a:p>
            <a:r>
              <a:rPr lang="en-US" sz="2000" dirty="0"/>
              <a:t>See </a:t>
            </a:r>
            <a:r>
              <a:rPr lang="en-US" sz="2000" i="1" dirty="0"/>
              <a:t>Ho Kang Peng v Scintronix Corp Ltd  </a:t>
            </a:r>
            <a:r>
              <a:rPr lang="en-US" sz="2000" dirty="0"/>
              <a:t>[2014] SGCA 22</a:t>
            </a:r>
          </a:p>
          <a:p>
            <a:pPr lvl="1"/>
            <a:r>
              <a:rPr lang="en-US" sz="1800" dirty="0"/>
              <a:t>Reflects the corporate governance debate as to whose interests should be paramount in companies: see Tjio et.al (2015) at pp. 44: “enlightened shareholders” who are long-term investors in companies.</a:t>
            </a:r>
          </a:p>
          <a:p>
            <a:pPr lvl="1"/>
            <a:r>
              <a:rPr lang="en-US" sz="1800" dirty="0"/>
              <a:t>See also United Kingdom, Department for Business, Innovation and Skills, </a:t>
            </a:r>
            <a:r>
              <a:rPr lang="en-US" sz="1800" i="1" dirty="0"/>
              <a:t>The Kay Review of UK Equity Markets and Long-Term Decision Making: Final Report</a:t>
            </a:r>
            <a:r>
              <a:rPr lang="en-US" sz="1800" dirty="0"/>
              <a:t> (by J Kay et al) (July 2012).</a:t>
            </a:r>
          </a:p>
          <a:p>
            <a:pPr lvl="1"/>
            <a:r>
              <a:rPr lang="en-US" sz="1800" dirty="0"/>
              <a:t>Prioritizing long-term shareholder interests are clearly OK, but “bribery-type” cases are not.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311011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Ho Kang Peng v Scintronix Corp Ltd  </a:t>
            </a:r>
            <a:r>
              <a:rPr lang="en-US" sz="2000" b="1" dirty="0"/>
              <a:t>[2014] SGCA 22 </a:t>
            </a:r>
          </a:p>
          <a:p>
            <a:r>
              <a:rPr lang="en-US" sz="2000" b="1" dirty="0"/>
              <a:t>Held: </a:t>
            </a:r>
            <a:r>
              <a:rPr lang="en-US" sz="2000" dirty="0"/>
              <a:t>The Court of Appeal held the payment of bribes to advance the company’s business could not be said to be acting bona fide in the interests of the company</a:t>
            </a:r>
          </a:p>
          <a:p>
            <a:r>
              <a:rPr lang="en-US" sz="2000" b="1" i="1" dirty="0"/>
              <a:t>The “interests of the company” was not just profit maximisation</a:t>
            </a:r>
            <a:r>
              <a:rPr lang="en-US" sz="2000" dirty="0"/>
              <a:t>, and certainly not profit maximisation by any means. </a:t>
            </a:r>
          </a:p>
          <a:p>
            <a:r>
              <a:rPr lang="en-US" sz="2000" dirty="0"/>
              <a:t>A director who caused a company to make payments which were effectively bribes was inducing the company to run an unjustifiable risk of being subject to possible criminal liability – this was not seen to be acting in the company’s long-term interests. </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283805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Some food for thought: Was </a:t>
            </a:r>
            <a:r>
              <a:rPr lang="en-US" sz="2000" i="1" dirty="0"/>
              <a:t>Ho Kang Peng </a:t>
            </a:r>
            <a:r>
              <a:rPr lang="en-US" sz="2000" dirty="0"/>
              <a:t>decided on the basis of the first limb (i.e. that the decision was not made honestly) vs the second “limb” (i.e. that the decision was not made in the best interests of the company)?</a:t>
            </a:r>
          </a:p>
          <a:p>
            <a:pPr lvl="1"/>
            <a:r>
              <a:rPr lang="en-US" sz="2000" dirty="0"/>
              <a:t>In either case, the director at hand would have been found to have breached his/her duties. But the reasoning process would have been quite different.</a:t>
            </a:r>
          </a:p>
          <a:p>
            <a:r>
              <a:rPr lang="en-US" sz="2000" dirty="0"/>
              <a:t>More food for thought: Are </a:t>
            </a:r>
            <a:r>
              <a:rPr lang="en-US" sz="2000" i="1" dirty="0"/>
              <a:t>Ho Kang Peng </a:t>
            </a:r>
            <a:r>
              <a:rPr lang="en-US" sz="2000" dirty="0"/>
              <a:t>and </a:t>
            </a:r>
            <a:r>
              <a:rPr lang="en-US" sz="2000" i="1" dirty="0"/>
              <a:t>Raffles</a:t>
            </a:r>
            <a:r>
              <a:rPr lang="en-US" sz="2000" dirty="0"/>
              <a:t> (CA) consistent with each other? See </a:t>
            </a:r>
            <a:r>
              <a:rPr lang="en-US" sz="2000" dirty="0" err="1"/>
              <a:t>Armour</a:t>
            </a:r>
            <a:r>
              <a:rPr lang="en-US" sz="2000" dirty="0"/>
              <a:t> et.al (2017) (next slide).</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3631322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is a fiduciary at law?</a:t>
            </a:r>
          </a:p>
          <a:p>
            <a:pPr lvl="1"/>
            <a:r>
              <a:rPr lang="en-US" sz="2000" i="1" dirty="0"/>
              <a:t>Bristol and West Building Society v Mothew </a:t>
            </a:r>
            <a:r>
              <a:rPr lang="en-US" sz="2000" dirty="0"/>
              <a:t>[1998] Ch 1 18: “A fiduciary is someone who has </a:t>
            </a:r>
            <a:r>
              <a:rPr lang="en-US" sz="2000" b="1" i="1" dirty="0"/>
              <a:t>undertaken to act for or on behalf of another in a particular matter in circumstances which give rise to a relationship of trust and confidence</a:t>
            </a:r>
            <a:r>
              <a:rPr lang="en-US" sz="2000" dirty="0"/>
              <a:t>. </a:t>
            </a:r>
            <a:r>
              <a:rPr lang="en-US" sz="2000" b="1" i="1" dirty="0"/>
              <a:t>The distinguishing obligation of a fiduciary is the obligation of loyalty. </a:t>
            </a:r>
            <a:r>
              <a:rPr lang="en-US" sz="2000" dirty="0"/>
              <a:t>The principal is entitled to the single-minded loyalty of his fiduciary. This core liability has several facets. A fiduciary must act in good faith; he must not make a profit out of his trust; he must not place himself in a position where his duty and his interest may conflict; he may not act for his own benefit or the benefit of a third person without the informed consent of his principal. This is not intended to be an exhaustive list, but it is sufficient to indicate the nature of fiduciary obligations. They are the defining characteristics of the fiduciary.”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1043231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Armour et al. (2017): “… focusing principally on the maximization of shareholder returns is, in general, the best means by which corporate law can serve the broader goal of advancing overall social welfare. In general, creditors, workers, and customers will consent to deal with a corporation only if they expect themselves to be better off as a result. </a:t>
            </a:r>
            <a:r>
              <a:rPr lang="en-US" b="1" i="1" dirty="0"/>
              <a:t>Consequently, the corporation — and, in particular, its shareholders, as the firm’s residual claimants and risk- bearers — </a:t>
            </a:r>
            <a:r>
              <a:rPr lang="en-US" b="1" i="1" u="sng" dirty="0"/>
              <a:t>have a direct pecuniary interest in making sure that corporate transactions are beneficial, not just to the shareholders, but to all parties who deal with the firm</a:t>
            </a:r>
            <a:r>
              <a:rPr lang="en-US" b="1" i="1" dirty="0"/>
              <a:t>. We believe that this second view is — and surely ought to be— the appropriate interpretation of statements by legal scholars and economists asserting that shareholder value is the proper object of corporate law. </a:t>
            </a:r>
            <a:r>
              <a:rPr lang="en-US" u="sng" dirty="0"/>
              <a:t>We should keep in mind, as well, that </a:t>
            </a:r>
            <a:r>
              <a:rPr lang="en-US" b="1" i="1" u="sng" dirty="0"/>
              <a:t>to say that shareholder value is the principal objective toward which corporations should be managed is not to say that the corporation should maximize pecuniary profits regardless of the means employed</a:t>
            </a:r>
            <a:r>
              <a:rPr lang="en-US" b="1" i="1" dirty="0"/>
              <a:t>. In particular, an unappealing implication of the unrestrained pursuit of profit is that firms should not take the legal regime as pre-determined, but instead become actively involved in seeking to relax rules that constrain their imposition of externalities</a:t>
            </a:r>
            <a:r>
              <a:rPr lang="en-US" dirty="0"/>
              <a:t>. Such corporate influence in the rule-making process is clearly problematic, and to the extent that regulation is consequently compromised, it may be appropriate for corporate law to seek to modify internal governance arrangements accordingly”</a:t>
            </a:r>
          </a:p>
          <a:p>
            <a:r>
              <a:rPr lang="en-US" dirty="0"/>
              <a:t>NB: Hence the focus in the </a:t>
            </a:r>
            <a:r>
              <a:rPr lang="en-US" dirty="0" err="1"/>
              <a:t>corp</a:t>
            </a:r>
            <a:r>
              <a:rPr lang="en-US" dirty="0"/>
              <a:t> gov/law literature on “long-</a:t>
            </a:r>
            <a:r>
              <a:rPr lang="en-US" dirty="0" err="1"/>
              <a:t>termist</a:t>
            </a:r>
            <a:r>
              <a:rPr lang="en-US" dirty="0"/>
              <a:t>” or “enlightened” shareholders.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41411236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companies that are either insolvent or on the brink of insolvency:</a:t>
            </a:r>
          </a:p>
          <a:p>
            <a:pPr marL="781192" lvl="1" indent="-457200">
              <a:buFont typeface="+mj-lt"/>
              <a:buAutoNum type="alphaLcParenR"/>
            </a:pPr>
            <a:r>
              <a:rPr lang="en-US" sz="2000" dirty="0"/>
              <a:t>When the company is in a “difficult financial state” (i.e., when insolvency is “imminent”), the court will scrutinize the subjective bona fides of the director with reference to the potential benefits and risks of the decision to the company.</a:t>
            </a:r>
          </a:p>
          <a:p>
            <a:pPr marL="781192" lvl="1" indent="-457200">
              <a:buFont typeface="+mj-lt"/>
              <a:buAutoNum type="alphaLcParenR"/>
            </a:pPr>
            <a:r>
              <a:rPr lang="en-US" sz="2000" dirty="0"/>
              <a:t>When insolvency is “inevitable”, the economic interests in the company shift from the shareholders to the creditors.</a:t>
            </a:r>
          </a:p>
          <a:p>
            <a:pPr lvl="1"/>
            <a:r>
              <a:rPr lang="en-US" sz="2000" dirty="0"/>
              <a:t>However, directors do not owe a duty directly to creditors – they still owe duties to the company. Therefore, creditors have no direct right to sue directors for breaching their duties (i.e., they must sue indirectly by using a derivative action).</a:t>
            </a:r>
          </a:p>
          <a:p>
            <a:pPr lvl="1"/>
            <a:r>
              <a:rPr lang="en-US" sz="2000" dirty="0"/>
              <a:t>NB: (a) and (b) have been noted by the SGCA as the “creditor duty”.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6910120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companies that are either insolvent or on the brink of insolvency:</a:t>
            </a:r>
          </a:p>
          <a:p>
            <a:pPr lvl="1"/>
            <a:r>
              <a:rPr lang="en-US" sz="2000" dirty="0"/>
              <a:t>The “creditor duty” operates </a:t>
            </a:r>
            <a:r>
              <a:rPr lang="en-US" sz="2000" b="1" i="1" dirty="0"/>
              <a:t>largely independently of the insolvency regime</a:t>
            </a:r>
            <a:r>
              <a:rPr lang="en-US" sz="2000" dirty="0"/>
              <a:t>, especially in cases involving unfair preferences, where one creditor’s interests are favored over another’s. In other words, liability may arise under either the creditor duty, the insolvency regime, or both.</a:t>
            </a:r>
          </a:p>
          <a:p>
            <a:pPr lvl="2"/>
            <a:r>
              <a:rPr lang="en-US" sz="2000" dirty="0"/>
              <a:t>Evidence of unfair preferences can suggest a breach of the creditor duty, but it does not automatically imply one.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spTree>
    <p:extLst>
      <p:ext uri="{BB962C8B-B14F-4D97-AF65-F5344CB8AC3E}">
        <p14:creationId xmlns:p14="http://schemas.microsoft.com/office/powerpoint/2010/main" val="2941775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lvl="1"/>
            <a:r>
              <a:rPr lang="en-US" sz="2000" dirty="0"/>
              <a:t>The nature of “creditor duty” depends on the degree/state of the company’s insolvency:</a:t>
            </a:r>
          </a:p>
          <a:p>
            <a:pPr lvl="2"/>
            <a:r>
              <a:rPr lang="en-US" sz="2000" dirty="0"/>
              <a:t>For instance, when the company faces “imminent insolvency”, while directors are not obliged to treat creditors’ interests as the exclusive or primary determining factor in determining what the company should do next, transactions undertaken at this time which appear to exclusively benefit shareholders or directors will attract heightened scrutiny.</a:t>
            </a:r>
          </a:p>
          <a:p>
            <a:pPr lvl="2"/>
            <a:r>
              <a:rPr lang="en-US" sz="2000" dirty="0"/>
              <a:t>On the other hand, when the coy faces “inevitable insolvency”, directors will be precluded from </a:t>
            </a:r>
            <a:r>
              <a:rPr lang="en-US" sz="2000" dirty="0" err="1"/>
              <a:t>authorising</a:t>
            </a:r>
            <a:r>
              <a:rPr lang="en-US" sz="2000" dirty="0"/>
              <a:t> corporate transactions that have the exclusive effect of benefiting shareholders or themselves at the expense of the company’s creditors, such as the payment of dividends.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9449220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there is there a salient problem when companies are either insolvent or on the brink of insolvency?</a:t>
            </a:r>
          </a:p>
          <a:p>
            <a:pPr lvl="1"/>
            <a:r>
              <a:rPr lang="en-US" sz="2000" dirty="0"/>
              <a:t>Armour et al. (2017): “Although both shareholders and creditors are interested in the corporate assets, </a:t>
            </a:r>
            <a:r>
              <a:rPr lang="en-US" sz="2000" b="1" i="1" dirty="0"/>
              <a:t>these assets ordinarily under the shareholders’ control</a:t>
            </a:r>
            <a:r>
              <a:rPr lang="en-US" sz="2000" dirty="0"/>
              <a:t>… Under ordinary circumstances, most creditors are no more than contractual counterparties... </a:t>
            </a:r>
            <a:r>
              <a:rPr lang="en-US" sz="2000" b="1" i="1" dirty="0"/>
              <a:t>As contractual counterparties, they face the possibility of opportunistic behavior by the firm acting in the interests of its shareholders</a:t>
            </a:r>
            <a:r>
              <a:rPr lang="en-US" sz="2000" dirty="0"/>
              <a:t>… Consequently, every corporate law includes some provisions protecting corporate creditors. By serving to reduce agency costs, these measures help lower the cost of raising debt finance, and of using the corporate form as a vehicle for contracting.”</a:t>
            </a:r>
          </a:p>
          <a:p>
            <a:pPr lvl="1"/>
            <a:r>
              <a:rPr lang="en-US" sz="2000" dirty="0"/>
              <a:t>If shareholders know that the firm will run the material risk of becoming insolvent, they may take excessive risks to try to recoup the company’s losses. This is known as “gambling for resurrection”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2752804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64137"/>
            <a:ext cx="11029615" cy="4355769"/>
          </a:xfrm>
        </p:spPr>
        <p:txBody>
          <a:bodyPr>
            <a:noAutofit/>
          </a:bodyPr>
          <a:lstStyle/>
          <a:p>
            <a:r>
              <a:rPr lang="en-US" sz="2000" dirty="0"/>
              <a:t>Is the duty owed to creditors or the company? See </a:t>
            </a:r>
            <a:r>
              <a:rPr lang="en-US" sz="2000" i="1" dirty="0"/>
              <a:t>Liquidators of Progen Engineering Pte Ltd v Progen Holdings Ltd</a:t>
            </a:r>
            <a:r>
              <a:rPr lang="en-US" sz="2000" dirty="0"/>
              <a:t> [2010] SGCA 31 and </a:t>
            </a:r>
            <a:r>
              <a:rPr lang="en-US" sz="2000" i="1" dirty="0"/>
              <a:t>Foo Kian </a:t>
            </a:r>
            <a:r>
              <a:rPr lang="en-US" sz="2000" i="1" dirty="0" err="1"/>
              <a:t>Beng</a:t>
            </a:r>
            <a:r>
              <a:rPr lang="en-US" sz="2000" i="1" dirty="0"/>
              <a:t> v OP3 International Pte Ltd </a:t>
            </a:r>
            <a:r>
              <a:rPr lang="en-US" sz="2000" dirty="0"/>
              <a:t>[2024] SGCA 10:</a:t>
            </a:r>
          </a:p>
          <a:p>
            <a:r>
              <a:rPr lang="en-US" sz="2000" i="1" dirty="0"/>
              <a:t>Liquidators of </a:t>
            </a:r>
            <a:r>
              <a:rPr lang="en-US" sz="2000" i="1" dirty="0" err="1"/>
              <a:t>Progen</a:t>
            </a:r>
            <a:r>
              <a:rPr lang="en-US" sz="2000" i="1" dirty="0"/>
              <a:t> Engineering Pte Ltd v </a:t>
            </a:r>
            <a:r>
              <a:rPr lang="en-US" sz="2000" i="1" dirty="0" err="1"/>
              <a:t>Progen</a:t>
            </a:r>
            <a:r>
              <a:rPr lang="en-US" sz="2000" i="1" dirty="0"/>
              <a:t> Holdings Ltd </a:t>
            </a:r>
            <a:r>
              <a:rPr lang="en-US" sz="2000" dirty="0"/>
              <a:t>[2010] SGCA 31 </a:t>
            </a:r>
          </a:p>
          <a:p>
            <a:pPr lvl="1"/>
            <a:r>
              <a:rPr lang="en-US" sz="1800" dirty="0"/>
              <a:t>“As such, it is only right that directors ought to be accountable to creditors for the decisions they make when the company is, or perilously close to being, insolvent. We add, parenthetically, that </a:t>
            </a:r>
            <a:r>
              <a:rPr lang="en-US" sz="1800" b="1" i="1" dirty="0"/>
              <a:t>this fiduciary duty is strictly speaking owed to the company; there is no duty owed directly to creditors.</a:t>
            </a:r>
            <a:r>
              <a:rPr lang="en-US" sz="1800" dirty="0"/>
              <a:t> In other words, individual creditors cannot, without the assistance of liquidators, directly recover from the directors for such breaches of duty.”</a:t>
            </a:r>
          </a:p>
          <a:p>
            <a:r>
              <a:rPr lang="en-US" sz="2000" i="1" dirty="0"/>
              <a:t>Foo Kian </a:t>
            </a:r>
            <a:r>
              <a:rPr lang="en-US" sz="2000" i="1" dirty="0" err="1"/>
              <a:t>Beng</a:t>
            </a:r>
            <a:r>
              <a:rPr lang="en-US" sz="2000" i="1" dirty="0"/>
              <a:t> v OP3 International Pte Ltd </a:t>
            </a:r>
            <a:r>
              <a:rPr lang="en-US" sz="2000" dirty="0"/>
              <a:t>[2024] SGCA 10:</a:t>
            </a:r>
          </a:p>
          <a:p>
            <a:pPr lvl="1"/>
            <a:r>
              <a:rPr lang="en-US" sz="1800" dirty="0"/>
              <a:t>“We stress that there is, </a:t>
            </a:r>
            <a:r>
              <a:rPr lang="en-US" sz="1800" b="1" i="1" dirty="0"/>
              <a:t>strictly speaking, no distinct duty that directors owe to creditors or any duty separate from the directors’ fiduciary duty to act in the best interests of the company</a:t>
            </a:r>
            <a:r>
              <a:rPr lang="en-US" sz="1800" dirty="0"/>
              <a:t>”.</a:t>
            </a: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35430932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180498"/>
            <a:ext cx="11029615" cy="4355769"/>
          </a:xfrm>
        </p:spPr>
        <p:txBody>
          <a:bodyPr>
            <a:noAutofit/>
          </a:bodyPr>
          <a:lstStyle/>
          <a:p>
            <a:pPr marL="0" indent="0">
              <a:buNone/>
            </a:pPr>
            <a:r>
              <a:rPr lang="en-US" sz="2000" b="1" i="1" dirty="0"/>
              <a:t>A Brief Primer to the Insolvency Regime</a:t>
            </a:r>
            <a:endParaRPr lang="en-US" sz="2000" b="1" dirty="0"/>
          </a:p>
          <a:p>
            <a:r>
              <a:rPr lang="en-US" sz="2000" dirty="0"/>
              <a:t>Meaning of Insolvency: “Cash Flow” or “Balance Sheet” insolvency tests (more on this in “Corporate Finance”)</a:t>
            </a:r>
          </a:p>
          <a:p>
            <a:pPr lvl="1"/>
            <a:r>
              <a:rPr lang="en-US" sz="1800" dirty="0"/>
              <a:t>Cash Flow Insolvency: Coy cannot meet its short-term liabilities/debts when they become due, even though they might have assets.</a:t>
            </a:r>
          </a:p>
          <a:p>
            <a:pPr lvl="1"/>
            <a:r>
              <a:rPr lang="en-US" sz="1800" dirty="0"/>
              <a:t>Balance Sheet Insolvency: Coy has total liabilities that exceeds its total assets, even if may be able to pay its debts in the short term.</a:t>
            </a:r>
            <a:endParaRPr lang="en-US" sz="2000" dirty="0"/>
          </a:p>
          <a:p>
            <a:r>
              <a:rPr lang="en-US" sz="2000" i="1" dirty="0"/>
              <a:t>BTI 2014 LLC v </a:t>
            </a:r>
            <a:r>
              <a:rPr lang="en-US" sz="2000" i="1" dirty="0" err="1"/>
              <a:t>Sequana</a:t>
            </a:r>
            <a:r>
              <a:rPr lang="en-US" sz="2000" i="1" dirty="0"/>
              <a:t> SA and others </a:t>
            </a:r>
            <a:r>
              <a:rPr lang="en-US" sz="2000" dirty="0"/>
              <a:t>[2022] UKSC 25: “tests must nevertheless be applied with a degree of flexibility… while directors should have regard to the company’s liabilities which they foresee will arise in the reasonably near future, there also has to be some minor latitude so that prompt payment is not always thought to be insisted 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66</a:t>
            </a:fld>
            <a:endParaRPr lang="en-US" dirty="0"/>
          </a:p>
        </p:txBody>
      </p:sp>
    </p:spTree>
    <p:extLst>
      <p:ext uri="{BB962C8B-B14F-4D97-AF65-F5344CB8AC3E}">
        <p14:creationId xmlns:p14="http://schemas.microsoft.com/office/powerpoint/2010/main" val="39838550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180498"/>
            <a:ext cx="11029615" cy="4355769"/>
          </a:xfrm>
        </p:spPr>
        <p:txBody>
          <a:bodyPr>
            <a:noAutofit/>
          </a:bodyPr>
          <a:lstStyle/>
          <a:p>
            <a:pPr marL="0" indent="0">
              <a:buNone/>
            </a:pPr>
            <a:r>
              <a:rPr lang="en-US" sz="2000" b="1" i="1" dirty="0"/>
              <a:t>A Brief Primer to the Insolvency Regime</a:t>
            </a:r>
            <a:endParaRPr lang="en-US" sz="2000" b="1" dirty="0"/>
          </a:p>
          <a:p>
            <a:r>
              <a:rPr lang="en-US" sz="2000" dirty="0"/>
              <a:t>Under the Insolvency, Restructuring and Dissolution Act 2018 (IRDA)</a:t>
            </a:r>
          </a:p>
          <a:p>
            <a:pPr lvl="1"/>
            <a:r>
              <a:rPr lang="en-US" sz="1800" dirty="0"/>
              <a:t>Judicial Management: Coy/directors/creditors can apply to court to have judicial manager “rescue” the company’s business. Role of board is suspended and JM replaces board in running the business.</a:t>
            </a:r>
          </a:p>
          <a:p>
            <a:pPr lvl="2"/>
            <a:r>
              <a:rPr lang="en-US" sz="1600" dirty="0"/>
              <a:t>Other jurisdictions like the UK use the term “administrator”.</a:t>
            </a:r>
          </a:p>
          <a:p>
            <a:pPr lvl="1"/>
            <a:r>
              <a:rPr lang="en-US" sz="1800" dirty="0"/>
              <a:t>Winding Up: Coy/directors/creditors/JM/etc. can apply to court to have company wound up.  Liquidator is appointed to sell all assets so as to satisfy creditors’ debts in an equitable manner. Role of board is suspended.</a:t>
            </a:r>
          </a:p>
          <a:p>
            <a:pPr lvl="1"/>
            <a:r>
              <a:rPr lang="en-US" sz="1800" dirty="0"/>
              <a:t>Scheme of arrangement: Court-negotiated settlement (outside of syllabus)</a:t>
            </a:r>
          </a:p>
          <a:p>
            <a:pPr lvl="1"/>
            <a:r>
              <a:rPr lang="en-US" sz="1800" dirty="0"/>
              <a:t>Receivership: Secured creditors may appoint receivers to advance their interests. Board loses control over particular assets but has control over other assets. </a:t>
            </a:r>
          </a:p>
          <a:p>
            <a:pPr lvl="1"/>
            <a:r>
              <a:rPr lang="en-US" sz="1800" dirty="0"/>
              <a:t>Personal (NB: usually directorial) liability for wrongful and fraudulent trading. See s 238 and 239 IRDA.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67</a:t>
            </a:fld>
            <a:endParaRPr lang="en-US" dirty="0"/>
          </a:p>
        </p:txBody>
      </p:sp>
    </p:spTree>
    <p:extLst>
      <p:ext uri="{BB962C8B-B14F-4D97-AF65-F5344CB8AC3E}">
        <p14:creationId xmlns:p14="http://schemas.microsoft.com/office/powerpoint/2010/main" val="32118478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180498"/>
            <a:ext cx="11029615" cy="4355769"/>
          </a:xfrm>
        </p:spPr>
        <p:txBody>
          <a:bodyPr>
            <a:noAutofit/>
          </a:bodyPr>
          <a:lstStyle/>
          <a:p>
            <a:pPr marL="0" indent="0">
              <a:buNone/>
            </a:pPr>
            <a:r>
              <a:rPr lang="en-US" sz="1900" b="1" i="1" dirty="0"/>
              <a:t>BTI 2014 LLC v </a:t>
            </a:r>
            <a:r>
              <a:rPr lang="en-US" sz="1900" b="1" i="1" dirty="0" err="1"/>
              <a:t>Sequana</a:t>
            </a:r>
            <a:r>
              <a:rPr lang="en-US" sz="1900" b="1" i="1" dirty="0"/>
              <a:t> SA and others </a:t>
            </a:r>
            <a:r>
              <a:rPr lang="en-US" sz="1900" b="1" dirty="0"/>
              <a:t>[2022] UKSC 25 </a:t>
            </a:r>
          </a:p>
          <a:p>
            <a:r>
              <a:rPr lang="en-US" sz="1900" b="1" dirty="0"/>
              <a:t>Facts: </a:t>
            </a:r>
            <a:r>
              <a:rPr lang="en-US" sz="1900" dirty="0"/>
              <a:t>In May 2009, directors of a coy, AWA, caused it to distribute a dividend of €135 million to its only shareholder, </a:t>
            </a:r>
            <a:r>
              <a:rPr lang="en-US" sz="1900" dirty="0" err="1"/>
              <a:t>Sequana</a:t>
            </a:r>
            <a:r>
              <a:rPr lang="en-US" sz="1900" dirty="0"/>
              <a:t>. This dividend complied with the rules on capital maintenance (which restrict when/how a coy may pay dividends). At the time the dividend was paid, AWA was solvent on both a balance sheet and cash flow basis. However, it had long-term </a:t>
            </a:r>
            <a:r>
              <a:rPr lang="en-US" sz="1900" b="1" i="1" dirty="0"/>
              <a:t>pollution-related contingent liabilities</a:t>
            </a:r>
            <a:r>
              <a:rPr lang="en-US" sz="1900" dirty="0"/>
              <a:t> of an uncertain amount and an insurance portfolio of an uncertain value. There was a real risk that AWA might become insolvent in the future, though insolvency was not imminent, or even probable. AWA went into insolvent administration almost ten years later, in October 2018. The appellant, BTI, is the assignee of AWA’s claims. BTI sought to recover the amount of the May dividend from AWA’s directors. It was argued that the directors’ decision to distribute the May dividend was taken in breach of the BFIB duty because the directors had not considered or acted in the interests of AWA’s creditors. The HC and CA held that there was no breach of the said duty. </a:t>
            </a:r>
          </a:p>
          <a:p>
            <a:r>
              <a:rPr lang="en-US" sz="1900" b="1" dirty="0"/>
              <a:t>Held: </a:t>
            </a:r>
            <a:r>
              <a:rPr lang="en-US" sz="1900" dirty="0"/>
              <a:t>The UKSC upheld the HC and CA’s judgement. AWA’s directors were not at the relevant time under a duty to consider, or to act in accordance with, the interests of creditors in the circumstances of this appeal.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68</a:t>
            </a:fld>
            <a:endParaRPr lang="en-US" dirty="0"/>
          </a:p>
        </p:txBody>
      </p:sp>
    </p:spTree>
    <p:extLst>
      <p:ext uri="{BB962C8B-B14F-4D97-AF65-F5344CB8AC3E}">
        <p14:creationId xmlns:p14="http://schemas.microsoft.com/office/powerpoint/2010/main" val="26568317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180498"/>
            <a:ext cx="11029615" cy="4355769"/>
          </a:xfrm>
        </p:spPr>
        <p:txBody>
          <a:bodyPr>
            <a:noAutofit/>
          </a:bodyPr>
          <a:lstStyle/>
          <a:p>
            <a:pPr marL="0" indent="0">
              <a:buNone/>
            </a:pPr>
            <a:r>
              <a:rPr lang="en-US" sz="1900" b="1" i="1" dirty="0"/>
              <a:t>BTI 2014 LLC v </a:t>
            </a:r>
            <a:r>
              <a:rPr lang="en-US" sz="1900" b="1" i="1" dirty="0" err="1"/>
              <a:t>Sequana</a:t>
            </a:r>
            <a:r>
              <a:rPr lang="en-US" sz="1900" b="1" i="1" dirty="0"/>
              <a:t> SA and others </a:t>
            </a:r>
            <a:r>
              <a:rPr lang="en-US" sz="1900" b="1" dirty="0"/>
              <a:t>[2022] UKSC 25 </a:t>
            </a:r>
          </a:p>
          <a:p>
            <a:r>
              <a:rPr lang="en-US" sz="1900" b="1" dirty="0"/>
              <a:t>Held: </a:t>
            </a:r>
            <a:r>
              <a:rPr lang="en-US" sz="1900" dirty="0"/>
              <a:t>The court affirmed that the director’s duty to act in the best interests of the company may, in certain circumstances, enjoin a director to have regard to the interests of creditors. </a:t>
            </a:r>
          </a:p>
          <a:p>
            <a:r>
              <a:rPr lang="en-US" sz="1900" dirty="0"/>
              <a:t>However, in so far as the basis of the Creditor Duty is a shift in the economic interests of the company as the company </a:t>
            </a:r>
            <a:r>
              <a:rPr lang="en-US" sz="1900" b="1" dirty="0"/>
              <a:t>nears insolvency or becomes insolvent</a:t>
            </a:r>
            <a:r>
              <a:rPr lang="en-US" sz="1900" dirty="0"/>
              <a:t>, </a:t>
            </a:r>
            <a:r>
              <a:rPr lang="en-US" sz="1900" b="1" i="1" dirty="0"/>
              <a:t>this shift will </a:t>
            </a:r>
            <a:r>
              <a:rPr lang="en-US" sz="1900" b="1" i="1" u="sng" dirty="0"/>
              <a:t>not be found </a:t>
            </a:r>
            <a:r>
              <a:rPr lang="en-US" sz="1900" b="1" i="1" dirty="0"/>
              <a:t>to have occurred when a company merely faces even a real and not remote </a:t>
            </a:r>
            <a:r>
              <a:rPr lang="en-US" sz="1900" b="1" i="1" u="sng" dirty="0"/>
              <a:t>risk</a:t>
            </a:r>
            <a:r>
              <a:rPr lang="en-US" sz="1900" b="1" i="1" dirty="0"/>
              <a:t> of insolvency</a:t>
            </a:r>
            <a:r>
              <a:rPr lang="en-US" sz="1900" dirty="0"/>
              <a:t>.</a:t>
            </a:r>
          </a:p>
          <a:p>
            <a:r>
              <a:rPr lang="en-US" sz="1900" dirty="0"/>
              <a:t>Since AWA was not, at the point where it issued the dividend, near insolvency or insolvent, there could be no “creditor duty” and thus no possible breach of the </a:t>
            </a:r>
            <a:r>
              <a:rPr lang="en-US" sz="1900" dirty="0" err="1"/>
              <a:t>the</a:t>
            </a:r>
            <a:r>
              <a:rPr lang="en-US" sz="1900" dirty="0"/>
              <a:t> duty to act bona-fide in the </a:t>
            </a:r>
            <a:r>
              <a:rPr lang="en-US" sz="1900" dirty="0" err="1"/>
              <a:t>coy’s</a:t>
            </a:r>
            <a:r>
              <a:rPr lang="en-US" sz="1900" dirty="0"/>
              <a:t> best interest.</a:t>
            </a:r>
          </a:p>
          <a:p>
            <a:r>
              <a:rPr lang="en-US" sz="1900" dirty="0"/>
              <a:t>However, the UKSC took the opportunity to set out dicta on (a) the meaning of “insolvency” for the purpose of the Creditor Duty; (b) whether any other trigger earlier than insolvency suffices to engage the Creditor Duty; and (c) the substance of the Creditor Duty.</a:t>
            </a:r>
          </a:p>
          <a:p>
            <a:pPr lvl="1"/>
            <a:r>
              <a:rPr lang="en-US" sz="1700" dirty="0"/>
              <a:t>SGCA in </a:t>
            </a:r>
            <a:r>
              <a:rPr lang="en-US" sz="1700" i="1" dirty="0"/>
              <a:t>Foo Kian </a:t>
            </a:r>
            <a:r>
              <a:rPr lang="en-US" sz="1700" i="1" dirty="0" err="1"/>
              <a:t>Beng</a:t>
            </a:r>
            <a:r>
              <a:rPr lang="en-US" sz="1700" i="1" dirty="0"/>
              <a:t> v OP3 International Pte Ltd </a:t>
            </a:r>
            <a:r>
              <a:rPr lang="en-US" sz="1700" dirty="0"/>
              <a:t>[2024] SGCA 10 largely follows the reasoning in </a:t>
            </a:r>
            <a:r>
              <a:rPr lang="en-US" sz="1700" i="1" dirty="0"/>
              <a:t>BTI</a:t>
            </a:r>
            <a:r>
              <a:rPr lang="en-US" sz="17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69</a:t>
            </a:fld>
            <a:endParaRPr lang="en-US" dirty="0"/>
          </a:p>
        </p:txBody>
      </p:sp>
    </p:spTree>
    <p:extLst>
      <p:ext uri="{BB962C8B-B14F-4D97-AF65-F5344CB8AC3E}">
        <p14:creationId xmlns:p14="http://schemas.microsoft.com/office/powerpoint/2010/main" val="2863249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Historically, the law has developed three general standards that directors must follow:</a:t>
            </a:r>
          </a:p>
          <a:p>
            <a:pPr marL="781192" lvl="1" indent="-457200">
              <a:buFont typeface="+mj-lt"/>
              <a:buAutoNum type="arabicPeriod"/>
            </a:pPr>
            <a:r>
              <a:rPr lang="en-US" sz="2000" dirty="0"/>
              <a:t>Directors must use their powers to further the company’s interests (i.e., they are bound by the </a:t>
            </a:r>
            <a:r>
              <a:rPr lang="en-US" sz="2000" b="1" i="1" dirty="0"/>
              <a:t>duty to act bona fide in the best interest of the company</a:t>
            </a:r>
            <a:r>
              <a:rPr lang="en-US" sz="2000" dirty="0"/>
              <a:t>).</a:t>
            </a:r>
          </a:p>
          <a:p>
            <a:pPr marL="781192" lvl="1" indent="-457200">
              <a:buFont typeface="+mj-lt"/>
              <a:buAutoNum type="arabicPeriod"/>
            </a:pPr>
            <a:r>
              <a:rPr lang="en-US" sz="2000" dirty="0"/>
              <a:t>Directors must not put themselves in a position </a:t>
            </a:r>
            <a:r>
              <a:rPr lang="en-US" sz="2000" b="1" i="1" dirty="0"/>
              <a:t>where their personal interests or other duties conflict with the company’s interests</a:t>
            </a:r>
            <a:r>
              <a:rPr lang="en-US" sz="2000" dirty="0"/>
              <a:t> (i.e., they are bound by the no-conflict and no-profit rules).</a:t>
            </a:r>
          </a:p>
          <a:p>
            <a:pPr marL="781192" lvl="1" indent="-457200">
              <a:buFont typeface="+mj-lt"/>
              <a:buAutoNum type="arabicPeriod"/>
            </a:pPr>
            <a:r>
              <a:rPr lang="en-US" sz="2000" dirty="0"/>
              <a:t>Directors must </a:t>
            </a:r>
            <a:r>
              <a:rPr lang="en-US" sz="2000" b="1" i="1" dirty="0"/>
              <a:t>not abuse their powers by using them for improper purposes </a:t>
            </a:r>
            <a:r>
              <a:rPr lang="en-US" sz="2000" dirty="0"/>
              <a:t>(i.e., they are bound by the duty to act for a proper purpose).</a:t>
            </a:r>
          </a:p>
          <a:p>
            <a:r>
              <a:rPr lang="en-US" sz="2000" dirty="0"/>
              <a:t>These three duties are often known as “(1) The Duty to Act Bona-Fide in the Company’s Best Interests, (2) The Duty to Avoid Conflicts of Interests, and (3) The Duty to Act for Proper Purposes”.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32225718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Facts: </a:t>
            </a:r>
            <a:r>
              <a:rPr lang="en-US" sz="2000" dirty="0"/>
              <a:t>Foo was the sole director and shareholder of OP3, which ran an interior design business. OP3 was engaged in a contract with Smile Inc Dental to provide fitting out works at one of Smile’s clinics for 158K SGD in 2013. However, OP3's work was defective, causing water leaks at the clinic, which subsequently led to mold growth issues. In separate litigation which ended in 2019, OP3 was held tortiously liable for failing to exercise a reasonable standard of care, skill and diligence in carrying out the fitting out works. Between 2015 and 2017, while this litigation was ongoing, </a:t>
            </a:r>
            <a:r>
              <a:rPr lang="en-US" sz="2000" dirty="0" err="1"/>
              <a:t>Mr</a:t>
            </a:r>
            <a:r>
              <a:rPr lang="en-US" sz="2000" dirty="0"/>
              <a:t> Foo caused OP3 to pay him dividends and repay him loans that he had earlier extended to the company. OP3 later went insolvent and the liquidator commenced proceedings against </a:t>
            </a:r>
            <a:r>
              <a:rPr lang="en-US" sz="2000" dirty="0" err="1"/>
              <a:t>Mr</a:t>
            </a:r>
            <a:r>
              <a:rPr lang="en-US" sz="2000" dirty="0"/>
              <a:t> Foo for failing to consider the interests of its creditors when paying out these dividends and loans.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70</a:t>
            </a:fld>
            <a:endParaRPr lang="en-US" dirty="0"/>
          </a:p>
        </p:txBody>
      </p:sp>
    </p:spTree>
    <p:extLst>
      <p:ext uri="{BB962C8B-B14F-4D97-AF65-F5344CB8AC3E}">
        <p14:creationId xmlns:p14="http://schemas.microsoft.com/office/powerpoint/2010/main" val="142726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Held: </a:t>
            </a:r>
            <a:r>
              <a:rPr lang="en-US" sz="2000" dirty="0" err="1"/>
              <a:t>Mr</a:t>
            </a:r>
            <a:r>
              <a:rPr lang="en-US" sz="2000" dirty="0"/>
              <a:t> Foo failed to consider the interests of OP3’s creditors and </a:t>
            </a:r>
            <a:r>
              <a:rPr lang="en-US" sz="2000" b="1" dirty="0"/>
              <a:t>acted in breach of the Creditor Duty</a:t>
            </a:r>
            <a:r>
              <a:rPr lang="en-US" sz="2000" dirty="0"/>
              <a:t> by </a:t>
            </a:r>
            <a:r>
              <a:rPr lang="en-US" sz="2000" dirty="0" err="1"/>
              <a:t>authorising</a:t>
            </a:r>
            <a:r>
              <a:rPr lang="en-US" sz="2000" dirty="0"/>
              <a:t> the payment of the Disputed Transactions (i.e., the dividends and loan repayments) to himself.</a:t>
            </a:r>
          </a:p>
          <a:p>
            <a:r>
              <a:rPr lang="en-US" sz="2000" dirty="0"/>
              <a:t>Importantly, OP3’s creditors stood to gain nothing from the Disputed Transactions. This was not a case where </a:t>
            </a:r>
            <a:r>
              <a:rPr lang="en-US" sz="2000" dirty="0" err="1"/>
              <a:t>Mr</a:t>
            </a:r>
            <a:r>
              <a:rPr lang="en-US" sz="2000" dirty="0"/>
              <a:t> Foo took a strategic commercial decision to </a:t>
            </a:r>
            <a:r>
              <a:rPr lang="en-US" sz="2000" dirty="0" err="1"/>
              <a:t>revitalise</a:t>
            </a:r>
            <a:r>
              <a:rPr lang="en-US" sz="2000" dirty="0"/>
              <a:t> the fortunes of the company and under which OP3’s creditors could potentially enjoy some upside if </a:t>
            </a:r>
            <a:r>
              <a:rPr lang="en-US" sz="2000" dirty="0" err="1"/>
              <a:t>Mr</a:t>
            </a:r>
            <a:r>
              <a:rPr lang="en-US" sz="2000" dirty="0"/>
              <a:t> Foo’s commercial judgment paid off. Rather, the Disputed Transactions singularly enriched </a:t>
            </a:r>
            <a:r>
              <a:rPr lang="en-US" sz="2000" dirty="0" err="1"/>
              <a:t>Mr</a:t>
            </a:r>
            <a:r>
              <a:rPr lang="en-US" sz="2000" dirty="0"/>
              <a:t> Foo at the expense of OP3’s creditors.</a:t>
            </a:r>
          </a:p>
          <a:p>
            <a:r>
              <a:rPr lang="en-US" sz="2000" dirty="0"/>
              <a:t>SGCA provides extensive reasoning on nature of the “creditor duty” in Singapore.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71</a:t>
            </a:fld>
            <a:endParaRPr lang="en-US" dirty="0"/>
          </a:p>
        </p:txBody>
      </p:sp>
    </p:spTree>
    <p:extLst>
      <p:ext uri="{BB962C8B-B14F-4D97-AF65-F5344CB8AC3E}">
        <p14:creationId xmlns:p14="http://schemas.microsoft.com/office/powerpoint/2010/main" val="2200974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Held: </a:t>
            </a:r>
            <a:r>
              <a:rPr lang="en-US" sz="2000" dirty="0"/>
              <a:t>Counsel for OP3 (Lee Eng </a:t>
            </a:r>
            <a:r>
              <a:rPr lang="en-US" sz="2000" dirty="0" err="1"/>
              <a:t>Beng</a:t>
            </a:r>
            <a:r>
              <a:rPr lang="en-US" sz="2000" dirty="0"/>
              <a:t> SC) suggested that the creditor duty exists “regardless of the state of the solvency of the company”.</a:t>
            </a:r>
          </a:p>
          <a:p>
            <a:r>
              <a:rPr lang="en-US" sz="2000" dirty="0"/>
              <a:t>SGCA disagreed (see [97] to [100]). </a:t>
            </a:r>
          </a:p>
          <a:p>
            <a:pPr lvl="1"/>
            <a:r>
              <a:rPr lang="en-US" sz="1800" dirty="0"/>
              <a:t>At [100]: “claims that a director failed to consider the interests of creditors in making decisions for a solvent company may be difficult for the court to police in practice, bearing in mind that the Creditor Duty is subjective (see [94] above). A court can effectively adjudicate on whether a director had breached the Creditor Duty in the context of imminent corporate insolvency because </a:t>
            </a:r>
            <a:r>
              <a:rPr lang="en-US" sz="1800" b="1" i="1" dirty="0"/>
              <a:t>the veracity of a director’s claim that he had considered the interests of creditors in taking decisions for the company may be tested against the nature of the act, the company’s prevailing financial prospects and its then-likelihood of entering into insolvency proceedings.</a:t>
            </a:r>
            <a:r>
              <a:rPr lang="en-US" sz="1800" dirty="0"/>
              <a:t> Where a solvent company is concerned, short of a director perpetrating fraud on the creditors, </a:t>
            </a:r>
            <a:r>
              <a:rPr lang="en-US" sz="1800" i="1" dirty="0"/>
              <a:t>it is difficult to disprove a director’s claim, however self-serving, that he had considered the interests of creditors in so taking decisions for the company</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72</a:t>
            </a:fld>
            <a:endParaRPr lang="en-US" dirty="0"/>
          </a:p>
        </p:txBody>
      </p:sp>
    </p:spTree>
    <p:extLst>
      <p:ext uri="{BB962C8B-B14F-4D97-AF65-F5344CB8AC3E}">
        <p14:creationId xmlns:p14="http://schemas.microsoft.com/office/powerpoint/2010/main" val="40439331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1900" b="1" dirty="0"/>
              <a:t>Held: </a:t>
            </a:r>
            <a:r>
              <a:rPr lang="en-US" sz="1900" dirty="0"/>
              <a:t>SGCA adopts (for the most part) framework espoused in BTI.</a:t>
            </a:r>
          </a:p>
          <a:p>
            <a:r>
              <a:rPr lang="en-US" sz="1900" dirty="0"/>
              <a:t>On “what to do” when company is on brink of insolvency: As per BTI, “being on the brink of insolvency does not necessarily require an immediate cessation of trade and the </a:t>
            </a:r>
            <a:r>
              <a:rPr lang="en-US" sz="1900" dirty="0" err="1"/>
              <a:t>realisation</a:t>
            </a:r>
            <a:r>
              <a:rPr lang="en-US" sz="1900" dirty="0"/>
              <a:t> of the company’s assets. Depending on the circumstances, </a:t>
            </a:r>
            <a:r>
              <a:rPr lang="en-US" sz="1900" b="1" i="1" dirty="0"/>
              <a:t>continuing to trade may be honestly believed to offer the best prospect of the creditors being paid</a:t>
            </a:r>
            <a:r>
              <a:rPr lang="en-US" sz="1900" dirty="0"/>
              <a:t>, even if it </a:t>
            </a:r>
            <a:r>
              <a:rPr lang="en-US" sz="1900" b="1" i="1" dirty="0"/>
              <a:t>also carries some further financial risk</a:t>
            </a:r>
            <a:r>
              <a:rPr lang="en-US" sz="1900" dirty="0"/>
              <a:t>. If so, that course of action will be consistent with the directors’ performance of the [Creditor Duty].</a:t>
            </a:r>
          </a:p>
          <a:p>
            <a:r>
              <a:rPr lang="en-US" sz="1900" dirty="0"/>
              <a:t>On tests of insolvency: “whilst the “going concern” test and the “balance sheet” tests provide </a:t>
            </a:r>
            <a:r>
              <a:rPr lang="en-US" sz="1900" b="1" i="1" dirty="0"/>
              <a:t>useful indicia of the financial health of the company, a strict and technical application of these tests should be eschewed</a:t>
            </a:r>
            <a:r>
              <a:rPr lang="en-US" sz="1900" dirty="0"/>
              <a:t>. We agree with Lady Arden that these tests must be applied with the degree of flexibility appropriate to the rationale and context of the Creditor Duty, and the court should be alive to the reality that prompt payment may not always be insisted on by creditors.. Rather, the court should engage in a “broader assessment of the surrounding circumstances”, which would include a consideration of all claims, debts, liabilities and obligations of a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73</a:t>
            </a:fld>
            <a:endParaRPr lang="en-US" dirty="0"/>
          </a:p>
        </p:txBody>
      </p:sp>
    </p:spTree>
    <p:extLst>
      <p:ext uri="{BB962C8B-B14F-4D97-AF65-F5344CB8AC3E}">
        <p14:creationId xmlns:p14="http://schemas.microsoft.com/office/powerpoint/2010/main" val="2364714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Held: </a:t>
            </a:r>
            <a:r>
              <a:rPr lang="en-US" sz="2000" dirty="0"/>
              <a:t>Legal Test regarding the “Creditor Duty”– 2 stage test</a:t>
            </a:r>
          </a:p>
          <a:p>
            <a:r>
              <a:rPr lang="en-US" sz="2000" dirty="0"/>
              <a:t>At [105]: In the first stage, court determines </a:t>
            </a:r>
            <a:r>
              <a:rPr lang="en-US" sz="2000" b="1" dirty="0"/>
              <a:t>which of three financial stages </a:t>
            </a:r>
            <a:r>
              <a:rPr lang="en-US" sz="2000" dirty="0"/>
              <a:t>the company was in at the time the transaction was entered into or that was likely to arise as a result of the company entering the said transaction. </a:t>
            </a:r>
          </a:p>
          <a:p>
            <a:pPr lvl="1"/>
            <a:r>
              <a:rPr lang="en-US" sz="2000" b="1" dirty="0"/>
              <a:t>Category one: </a:t>
            </a:r>
            <a:r>
              <a:rPr lang="en-US" sz="2000" dirty="0"/>
              <a:t>Where all things, including the contemplated transaction, having been considered, the company is solvent and able to discharge its debts.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74</a:t>
            </a:fld>
            <a:endParaRPr lang="en-US" dirty="0"/>
          </a:p>
        </p:txBody>
      </p:sp>
    </p:spTree>
    <p:extLst>
      <p:ext uri="{BB962C8B-B14F-4D97-AF65-F5344CB8AC3E}">
        <p14:creationId xmlns:p14="http://schemas.microsoft.com/office/powerpoint/2010/main" val="15875292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pPr lvl="1"/>
            <a:r>
              <a:rPr lang="en-US" sz="2000" b="1" dirty="0"/>
              <a:t>Category two: </a:t>
            </a:r>
            <a:r>
              <a:rPr lang="en-US" sz="2000" dirty="0"/>
              <a:t>Where a company is </a:t>
            </a:r>
            <a:r>
              <a:rPr lang="en-US" sz="2000" b="1" i="1" dirty="0"/>
              <a:t>imminently likely to be unable to discharge its debts</a:t>
            </a:r>
            <a:r>
              <a:rPr lang="en-US" sz="2000" dirty="0"/>
              <a:t>. This category </a:t>
            </a:r>
            <a:r>
              <a:rPr lang="en-US" sz="2000" b="1" i="1" dirty="0"/>
              <a:t>encompasses cases where a director ought reasonably to apprehend that the contemplated transaction is going to render it imminently likely that the company will not be able to discharge its debts</a:t>
            </a:r>
            <a:r>
              <a:rPr lang="en-US" sz="2000" dirty="0"/>
              <a:t>.... And in this latter regard, the court should assume the vantage point of that director and </a:t>
            </a:r>
            <a:r>
              <a:rPr lang="en-US" sz="2000" b="1" i="1" dirty="0"/>
              <a:t>consider which factors he ought reasonably to have then taken into account</a:t>
            </a:r>
            <a:r>
              <a:rPr lang="en-US" sz="2000" dirty="0"/>
              <a:t> in assessing whether the contemplated transaction would result in imminent corporate insolvency. A non-exhaustive list of relevant factors includes: (a) the recent financial performance of the company, in particular whether the company’s financial performance has been improving or deteriorating as well as the duration and extent of any such improvement or deterioration; (b) the industry that the company operates in, including its recent and future prospects; and (c) any other external developments, such as geopolitical ones, which may have an impact on the company’s business…”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75</a:t>
            </a:fld>
            <a:endParaRPr lang="en-US" dirty="0"/>
          </a:p>
        </p:txBody>
      </p:sp>
    </p:spTree>
    <p:extLst>
      <p:ext uri="{BB962C8B-B14F-4D97-AF65-F5344CB8AC3E}">
        <p14:creationId xmlns:p14="http://schemas.microsoft.com/office/powerpoint/2010/main" val="26049815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pPr lvl="1"/>
            <a:r>
              <a:rPr lang="en-US" sz="2000" b="1" dirty="0"/>
              <a:t>Category three: </a:t>
            </a:r>
            <a:r>
              <a:rPr lang="en-US" sz="2000" dirty="0"/>
              <a:t>Where </a:t>
            </a:r>
            <a:r>
              <a:rPr lang="en-US" sz="2000" b="1" i="1" dirty="0"/>
              <a:t>corporate insolvency proceedings are inevitable</a:t>
            </a:r>
            <a:r>
              <a:rPr lang="en-US" sz="2000" dirty="0"/>
              <a:t>. To the extent that Lord Briggs took the view in BTI that it is only the onset of liquidation itself that converts creditors into the main economic stakeholders of the company… we respectfully align ourselves with the views of the other members of the UK Supreme Court that a </a:t>
            </a:r>
            <a:r>
              <a:rPr lang="en-US" sz="2000" b="1" i="1" dirty="0"/>
              <a:t>clear shift in the economic interests in the company (from the shareholders to the creditors as the main economic stakeholders of the company) would occur where insolvent liquidation or administration (or judicial management under Singapore law) is inevitable</a:t>
            </a:r>
            <a:r>
              <a:rPr lang="en-US" sz="2000" dirty="0"/>
              <a:t>. We adopt this as the third possible classification of a company’s financial state. In our view, even at this relatively earlier stage [NB: compared to (?)], the shift in who may be said to be the main economic stakeholder of the company would be apparent.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76</a:t>
            </a:fld>
            <a:endParaRPr lang="en-US" dirty="0"/>
          </a:p>
        </p:txBody>
      </p:sp>
    </p:spTree>
    <p:extLst>
      <p:ext uri="{BB962C8B-B14F-4D97-AF65-F5344CB8AC3E}">
        <p14:creationId xmlns:p14="http://schemas.microsoft.com/office/powerpoint/2010/main" val="24651144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Held: </a:t>
            </a:r>
            <a:r>
              <a:rPr lang="en-US" sz="2000" dirty="0"/>
              <a:t>At [106]: In the second stage, court examines the subjective intentions of the director and determines whether he acted in what he considered to be the best interests of the company:</a:t>
            </a:r>
          </a:p>
          <a:p>
            <a:pPr lvl="1"/>
            <a:r>
              <a:rPr lang="en-US" sz="2000" b="1" dirty="0"/>
              <a:t>Category one: </a:t>
            </a:r>
            <a:r>
              <a:rPr lang="en-US" sz="2000" dirty="0"/>
              <a:t>Where a company is, all things considered, financially solvent and able to discharge its debts, a director typically does not need to do anything more than act in the best interests of the shareholders to comply with his fiduciary duty to act in the best interests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77</a:t>
            </a:fld>
            <a:endParaRPr lang="en-US" dirty="0"/>
          </a:p>
        </p:txBody>
      </p:sp>
    </p:spTree>
    <p:extLst>
      <p:ext uri="{BB962C8B-B14F-4D97-AF65-F5344CB8AC3E}">
        <p14:creationId xmlns:p14="http://schemas.microsoft.com/office/powerpoint/2010/main" val="32504112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Category two: </a:t>
            </a:r>
            <a:r>
              <a:rPr lang="en-US" sz="2000" dirty="0"/>
              <a:t>In this intermediate zone, the court will </a:t>
            </a:r>
            <a:r>
              <a:rPr lang="en-US" sz="2000" b="1" dirty="0" err="1"/>
              <a:t>scrutinise</a:t>
            </a:r>
            <a:r>
              <a:rPr lang="en-US" sz="2000" b="1" dirty="0"/>
              <a:t> the subjective bona fides of the director with reference to the </a:t>
            </a:r>
            <a:r>
              <a:rPr lang="en-US" sz="2000" b="1" i="1" dirty="0"/>
              <a:t>potential benefits and risks </a:t>
            </a:r>
            <a:r>
              <a:rPr lang="en-US" sz="2000" b="1" dirty="0"/>
              <a:t>that the relevant transaction might bring to the company. </a:t>
            </a:r>
            <a:r>
              <a:rPr lang="en-US" sz="2000" dirty="0"/>
              <a:t>The court will be slow to second-guess the honest, good faith commercial decisions made by a director to afford the company the best possible chances of </a:t>
            </a:r>
            <a:r>
              <a:rPr lang="en-US" sz="2000" dirty="0" err="1"/>
              <a:t>revitalising</a:t>
            </a:r>
            <a:r>
              <a:rPr lang="en-US" sz="2000" dirty="0"/>
              <a:t> its fortunes...Conversely, </a:t>
            </a:r>
            <a:r>
              <a:rPr lang="en-US" sz="2000" b="1" dirty="0"/>
              <a:t>transactions undertaken at this time which appear to exclusively benefit shareholders or directors will attract heightened scrutiny. </a:t>
            </a:r>
          </a:p>
          <a:p>
            <a:r>
              <a:rPr lang="en-US" sz="2000" dirty="0"/>
              <a:t>[For example], </a:t>
            </a:r>
            <a:r>
              <a:rPr lang="en-US" sz="2000" b="1" i="1" dirty="0"/>
              <a:t>the declaration and payment of dividends or the repayment of shareholders’ loans during this period of time will weigh heavily against a director as shareholders are, in the usual course, the exclusive beneficiaries of these transactions. </a:t>
            </a:r>
            <a:r>
              <a:rPr lang="en-US" sz="2000" dirty="0"/>
              <a:t>We add that </a:t>
            </a:r>
            <a:r>
              <a:rPr lang="en-US" sz="2000" b="1" i="1" dirty="0"/>
              <a:t>the greater the extent to which the transaction is one which exclusively benefits shareholders or directors (and does not benefit the company as an entity), the more closely a court will </a:t>
            </a:r>
            <a:r>
              <a:rPr lang="en-US" sz="2000" b="1" i="1" dirty="0" err="1"/>
              <a:t>scrutinise</a:t>
            </a:r>
            <a:r>
              <a:rPr lang="en-US" sz="2000" b="1" i="1" dirty="0"/>
              <a:t> the decision of the director </a:t>
            </a:r>
            <a:r>
              <a:rPr lang="en-US" sz="2000" dirty="0"/>
              <a:t>to determine whether he had breached the Creditor Duty.</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78</a:t>
            </a:fld>
            <a:endParaRPr lang="en-US" dirty="0"/>
          </a:p>
        </p:txBody>
      </p:sp>
    </p:spTree>
    <p:extLst>
      <p:ext uri="{BB962C8B-B14F-4D97-AF65-F5344CB8AC3E}">
        <p14:creationId xmlns:p14="http://schemas.microsoft.com/office/powerpoint/2010/main" val="30322563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b="1" dirty="0"/>
              <a:t>Category three: </a:t>
            </a:r>
            <a:r>
              <a:rPr lang="en-US" sz="2000" dirty="0"/>
              <a:t>Lastly, where corporate insolvency proceedings are inevitable, there is a clear shift in the economic interests in the company (from the shareholders to the creditors as the main economic stakeholders of the company) because the assets of the company at this stage would be insufficient to satisfy the claims of creditors. In the context of liquidation, shareholders as residual claimants will stand to recover little or nothing. </a:t>
            </a:r>
            <a:r>
              <a:rPr lang="en-US" sz="2000" b="1" i="1" dirty="0"/>
              <a:t>Consequently, the Creditor Duty operates during this interval to prohibit directors from </a:t>
            </a:r>
            <a:r>
              <a:rPr lang="en-US" sz="2000" b="1" i="1" dirty="0" err="1"/>
              <a:t>authorising</a:t>
            </a:r>
            <a:r>
              <a:rPr lang="en-US" sz="2000" b="1" i="1" dirty="0"/>
              <a:t> corporate transactions that have the exclusive effect of benefiting shareholders or themselves at the expense of the company’s creditors, such as the payment of dividends.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79</a:t>
            </a:fld>
            <a:endParaRPr lang="en-US" dirty="0"/>
          </a:p>
        </p:txBody>
      </p:sp>
    </p:spTree>
    <p:extLst>
      <p:ext uri="{BB962C8B-B14F-4D97-AF65-F5344CB8AC3E}">
        <p14:creationId xmlns:p14="http://schemas.microsoft.com/office/powerpoint/2010/main" val="2889437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b="1" i="1" dirty="0"/>
              <a:t>DM Divers Technics Pte Ltd v Tee Chin Hock</a:t>
            </a:r>
            <a:r>
              <a:rPr lang="en-US" sz="2000" b="1" dirty="0"/>
              <a:t> [2004] 4 SLR 424 </a:t>
            </a:r>
            <a:r>
              <a:rPr lang="en-US" sz="2000" dirty="0"/>
              <a:t>: “It is trite law that directors owe fiduciary duties to their companies….At law, the fiduciary duties owed by directors would </a:t>
            </a:r>
            <a:r>
              <a:rPr lang="en-US" sz="2000" b="1" i="1" dirty="0"/>
              <a:t>include the duty to act honestly and in good faith in the best interests of their company</a:t>
            </a:r>
            <a:r>
              <a:rPr lang="en-US" sz="2000" dirty="0"/>
              <a:t>; </a:t>
            </a:r>
            <a:r>
              <a:rPr lang="en-US" sz="2000" b="1" i="1" dirty="0"/>
              <a:t>not to exercise their powers for an improper purpose</a:t>
            </a:r>
            <a:r>
              <a:rPr lang="en-US" sz="2000" dirty="0"/>
              <a:t> such as feathering their own nests; and </a:t>
            </a:r>
            <a:r>
              <a:rPr lang="en-US" sz="2000" b="1" i="1" dirty="0"/>
              <a:t>not to place themselves in a position in which there is a conflict between their duties to the company and their personal interests or duties to others</a:t>
            </a:r>
            <a:r>
              <a:rPr lang="en-US" sz="2000" dirty="0"/>
              <a:t>. These </a:t>
            </a:r>
            <a:r>
              <a:rPr lang="en-US" sz="2000" b="1" i="1" dirty="0"/>
              <a:t>common law </a:t>
            </a:r>
            <a:r>
              <a:rPr lang="en-US" sz="2000" dirty="0"/>
              <a:t>duties are </a:t>
            </a:r>
            <a:r>
              <a:rPr lang="en-US" sz="2000" b="1" i="1" dirty="0"/>
              <a:t>now incorporated as statutory duties in ss 156 and 157 of the Companies Act</a:t>
            </a:r>
            <a:r>
              <a:rPr lang="en-US" sz="2000" dirty="0"/>
              <a:t> (Cap 50, 1994 Rev Ed) the breach of which attracts penal consequences”</a:t>
            </a:r>
          </a:p>
          <a:p>
            <a:r>
              <a:rPr lang="en-US" sz="2000" dirty="0"/>
              <a:t>Note: The degree of overlap between the statutory duties and the common law duties is a matter of significant debate.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96788432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Foo Kian </a:t>
            </a:r>
            <a:r>
              <a:rPr lang="en-US" sz="2000" b="1" i="1" dirty="0" err="1"/>
              <a:t>Beng</a:t>
            </a:r>
            <a:r>
              <a:rPr lang="en-US" sz="2000" b="1" i="1" dirty="0"/>
              <a:t> v OP3 International Pte Ltd </a:t>
            </a:r>
            <a:r>
              <a:rPr lang="en-US" sz="2000" b="1" dirty="0"/>
              <a:t>[2024] SGCA 10 </a:t>
            </a:r>
          </a:p>
          <a:p>
            <a:r>
              <a:rPr lang="en-US" sz="2000" dirty="0"/>
              <a:t>On the overlap between the “creditor duty” and the insolvency regime (see [120): </a:t>
            </a:r>
          </a:p>
          <a:p>
            <a:pPr lvl="1"/>
            <a:r>
              <a:rPr lang="en-US" sz="1800" dirty="0"/>
              <a:t>The Creditor Duty conditions all forms of management decision-making by directors, even if these do not amount to an unfair preference within the meaning of s 225 of the IRDA. </a:t>
            </a:r>
          </a:p>
          <a:p>
            <a:pPr lvl="1"/>
            <a:r>
              <a:rPr lang="en-US" sz="1800" dirty="0"/>
              <a:t>A claim to recover an unfair preference, however, focuses on unwinding transactions made shortly before a company enters into judicial management or winding-up proceedings, where these transactions upend the </a:t>
            </a:r>
            <a:r>
              <a:rPr lang="en-US" sz="1800" i="1" dirty="0" err="1"/>
              <a:t>pari</a:t>
            </a:r>
            <a:r>
              <a:rPr lang="en-US" sz="1800" i="1" dirty="0"/>
              <a:t> passu</a:t>
            </a:r>
            <a:r>
              <a:rPr lang="en-US" sz="1800" dirty="0"/>
              <a:t> distribution (creditors of the same class receive payments proportionately and equally from the available assets) of the company’s assets amongst its creditors. For this reason, it is possible that a director who </a:t>
            </a:r>
            <a:r>
              <a:rPr lang="en-US" sz="1800" dirty="0" err="1"/>
              <a:t>authorises</a:t>
            </a:r>
            <a:r>
              <a:rPr lang="en-US" sz="1800" dirty="0"/>
              <a:t> the payment of an unfair preference in breach of s 225 of the IRDA may nonetheless be acting in the best interests of the company and in compliance with the Creditor Duty. An example of this may be where payment of a certain creditor is particularly important to the continued trading of the company and therefore to the interests of the creditors as a whole (see </a:t>
            </a:r>
            <a:r>
              <a:rPr lang="en-US" sz="1800" i="1" dirty="0"/>
              <a:t>Living the Link Pte Ltd (in creditors’ voluntary liquidation) and others v Tan Lay Tin Tina and others </a:t>
            </a:r>
            <a:r>
              <a:rPr lang="en-US" sz="1800" dirty="0"/>
              <a:t>[2016] 3 SLR 621 (“Living the Link”) </a:t>
            </a:r>
          </a:p>
          <a:p>
            <a:pPr lvl="1"/>
            <a:r>
              <a:rPr lang="en-US" sz="1800" dirty="0"/>
              <a:t>Different thresholds of solvency engage the two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80</a:t>
            </a:fld>
            <a:endParaRPr lang="en-US" dirty="0"/>
          </a:p>
        </p:txBody>
      </p:sp>
    </p:spTree>
    <p:extLst>
      <p:ext uri="{BB962C8B-B14F-4D97-AF65-F5344CB8AC3E}">
        <p14:creationId xmlns:p14="http://schemas.microsoft.com/office/powerpoint/2010/main" val="36520853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2098AE-C626-0CC6-C535-930CC562251F}"/>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1" name="Rectangle 3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2" name="Rectangle 3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3" name="Rectangle 32">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34" name="Rectangle 33">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58063D7-1878-5C5E-C86A-7409C523D56B}"/>
              </a:ext>
            </a:extLst>
          </p:cNvPr>
          <p:cNvPicPr>
            <a:picLocks noChangeAspect="1"/>
          </p:cNvPicPr>
          <p:nvPr/>
        </p:nvPicPr>
        <p:blipFill>
          <a:blip r:embed="rId3"/>
          <a:stretch>
            <a:fillRect/>
          </a:stretch>
        </p:blipFill>
        <p:spPr>
          <a:xfrm>
            <a:off x="1732360" y="68860"/>
            <a:ext cx="5023961" cy="6789140"/>
          </a:xfrm>
          <a:prstGeom prst="rect">
            <a:avLst/>
          </a:prstGeom>
        </p:spPr>
      </p:pic>
      <p:sp>
        <p:nvSpPr>
          <p:cNvPr id="35" name="Rectangle 34">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C28963B7-0DF6-F440-C874-E2C2A5F20925}"/>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defTabSz="457200">
              <a:lnSpc>
                <a:spcPct val="90000"/>
              </a:lnSpc>
            </a:pPr>
            <a:r>
              <a:rPr lang="en-US">
                <a:solidFill>
                  <a:srgbClr val="FFFFFF"/>
                </a:solidFill>
              </a:rPr>
              <a:t>The Duty to Act Bona-Fide in the Company’s Best Interests</a:t>
            </a:r>
          </a:p>
        </p:txBody>
      </p:sp>
      <p:sp>
        <p:nvSpPr>
          <p:cNvPr id="4" name="Slide Number Placeholder 3">
            <a:extLst>
              <a:ext uri="{FF2B5EF4-FFF2-40B4-BE49-F238E27FC236}">
                <a16:creationId xmlns:a16="http://schemas.microsoft.com/office/drawing/2014/main" id="{A3A4CDBE-E657-F85D-6684-58D2AC7D1130}"/>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81</a:t>
            </a:fld>
            <a:endParaRPr lang="en-US">
              <a:solidFill>
                <a:schemeClr val="accent1">
                  <a:lumMod val="75000"/>
                  <a:lumOff val="25000"/>
                </a:schemeClr>
              </a:solidFill>
            </a:endParaRPr>
          </a:p>
        </p:txBody>
      </p:sp>
    </p:spTree>
    <p:extLst>
      <p:ext uri="{BB962C8B-B14F-4D97-AF65-F5344CB8AC3E}">
        <p14:creationId xmlns:p14="http://schemas.microsoft.com/office/powerpoint/2010/main" val="40171898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E9879-8748-E7EC-527C-9F826A2D6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219AF9-F2A6-07D3-B289-087B93324AB6}"/>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7ECBBF85-E236-E56A-0EDA-6D0610C4CA89}"/>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Facts: </a:t>
            </a:r>
            <a:r>
              <a:rPr lang="en-US" sz="2000" dirty="0"/>
              <a:t>Dr Goh, an executive director of IPP, was alleged to have breached his duty to act in the best interest of the creditors (“Creditor Duty”) of the respondent, Inter-Pacific Petroleum Ptd Ltd (“IPP”), at a time when IPP was either imminently likely to be unable to discharge its debts or was facing insolvency proceedings. Setting: IPP acted as a wholesale middleman in the “cargo trading” business. It bought and sold full cargoes of fuel oil on a “back-to-back” basis—i.e., it lined up a purchase and a matching sale at (roughly) the same time and specs, and the supplier shipped directly to IPP’s customer. It was also engaged in the “bunker trading” business: IPP buys marine fuel (“bunkers”) in large quantities at the wharf (i.e., at the dock/terminal) and then splits that big lot into smaller lots (“break bulk”) to resell to individual customers. MPA later discovered that the mass flow meter of a bunker tanker chartered by IPP had been tampered with. This was part of a </a:t>
            </a:r>
            <a:r>
              <a:rPr lang="en-US" sz="2000" dirty="0" err="1"/>
              <a:t>fradulent</a:t>
            </a:r>
            <a:r>
              <a:rPr lang="en-US" sz="2000" dirty="0"/>
              <a:t> scheme where large sums were purportedly due and owing by various customers to IPP for cargo sales.</a:t>
            </a:r>
          </a:p>
          <a:p>
            <a:r>
              <a:rPr lang="en-US" sz="2000" dirty="0"/>
              <a:t>IPP later went insolvent as there were massive drawdowns on loan facilities extended by Societe Generale and Maybank which it was unable to satisfy. </a:t>
            </a:r>
          </a:p>
        </p:txBody>
      </p:sp>
      <p:sp>
        <p:nvSpPr>
          <p:cNvPr id="4" name="Slide Number Placeholder 3">
            <a:extLst>
              <a:ext uri="{FF2B5EF4-FFF2-40B4-BE49-F238E27FC236}">
                <a16:creationId xmlns:a16="http://schemas.microsoft.com/office/drawing/2014/main" id="{5AD46B0F-CBFC-CD5E-9E1B-739C7C0A6D66}"/>
              </a:ext>
            </a:extLst>
          </p:cNvPr>
          <p:cNvSpPr>
            <a:spLocks noGrp="1"/>
          </p:cNvSpPr>
          <p:nvPr>
            <p:ph type="sldNum" sz="quarter" idx="12"/>
          </p:nvPr>
        </p:nvSpPr>
        <p:spPr/>
        <p:txBody>
          <a:bodyPr/>
          <a:lstStyle/>
          <a:p>
            <a:fld id="{7128DA7F-F6FE-453F-B8BB-1900E7257DA6}" type="slidenum">
              <a:rPr lang="en-US" smtClean="0"/>
              <a:t>82</a:t>
            </a:fld>
            <a:endParaRPr lang="en-US" dirty="0"/>
          </a:p>
        </p:txBody>
      </p:sp>
    </p:spTree>
    <p:extLst>
      <p:ext uri="{BB962C8B-B14F-4D97-AF65-F5344CB8AC3E}">
        <p14:creationId xmlns:p14="http://schemas.microsoft.com/office/powerpoint/2010/main" val="13179054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1DF93-0BCB-C252-A177-DF64274D8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0317F-2447-5A07-6AD4-0A6F4E3CDCA4}"/>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4D1EDC53-E4A4-65D6-C4AD-97CCB37C771B}"/>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Facts: </a:t>
            </a:r>
            <a:r>
              <a:rPr lang="en-US" sz="2000" dirty="0"/>
              <a:t>IPP alleged that Dr Goh had breached the Duty of Care owed to IPP [more on this later], as well as the Creditor Duty. IPP also claimed against Dr Goh for breach of the Creditor Duty in relation to the Cargo Drawdowns and the Bunker Drawdowns (even though the latter was not fraudulent). IPP asserted that the Cargo Drawdowns and Bunker Drawdowns occurred when the company was balance-sheet insolvent and/or in a parlous financial position. Dr Goh argued that Creditor Duty was not engaged as IPP had not demonstrated that it was insolvent or in a parlous financial position at the material time, and that he had or ought to have known of this.</a:t>
            </a:r>
          </a:p>
          <a:p>
            <a:r>
              <a:rPr lang="en-US" sz="2000" dirty="0"/>
              <a:t>Appellate Division of the High Court overturned the decision of the General Division of the High Court which held in favour of IPP.</a:t>
            </a:r>
          </a:p>
        </p:txBody>
      </p:sp>
      <p:sp>
        <p:nvSpPr>
          <p:cNvPr id="4" name="Slide Number Placeholder 3">
            <a:extLst>
              <a:ext uri="{FF2B5EF4-FFF2-40B4-BE49-F238E27FC236}">
                <a16:creationId xmlns:a16="http://schemas.microsoft.com/office/drawing/2014/main" id="{B95DABED-27D9-2D5F-7E93-79487B798021}"/>
              </a:ext>
            </a:extLst>
          </p:cNvPr>
          <p:cNvSpPr>
            <a:spLocks noGrp="1"/>
          </p:cNvSpPr>
          <p:nvPr>
            <p:ph type="sldNum" sz="quarter" idx="12"/>
          </p:nvPr>
        </p:nvSpPr>
        <p:spPr/>
        <p:txBody>
          <a:bodyPr/>
          <a:lstStyle/>
          <a:p>
            <a:fld id="{7128DA7F-F6FE-453F-B8BB-1900E7257DA6}" type="slidenum">
              <a:rPr lang="en-US" smtClean="0"/>
              <a:t>83</a:t>
            </a:fld>
            <a:endParaRPr lang="en-US" dirty="0"/>
          </a:p>
        </p:txBody>
      </p:sp>
    </p:spTree>
    <p:extLst>
      <p:ext uri="{BB962C8B-B14F-4D97-AF65-F5344CB8AC3E}">
        <p14:creationId xmlns:p14="http://schemas.microsoft.com/office/powerpoint/2010/main" val="39968079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B9903-E6E9-AF71-6682-64A878397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A0E8E-DA63-6025-6892-C2A233701DE6}"/>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F219EE8E-9068-D397-E91E-5B82842C9BEB}"/>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Held: </a:t>
            </a:r>
            <a:r>
              <a:rPr lang="en-US" sz="2000" dirty="0"/>
              <a:t>Dr Goh did not breach the Creditor Duty.</a:t>
            </a:r>
          </a:p>
          <a:p>
            <a:r>
              <a:rPr lang="en-US" sz="2000" dirty="0"/>
              <a:t>At [116]: “The central inquiry is whether the Creditor Duty is engaged in circumstances where Dr Goh </a:t>
            </a:r>
            <a:r>
              <a:rPr lang="en-US" sz="2000" b="1" i="1" u="sng" dirty="0"/>
              <a:t>was not aware of the Cargo Drawdowns</a:t>
            </a:r>
            <a:r>
              <a:rPr lang="en-US" sz="2000" dirty="0"/>
              <a:t>. The Judge found that Dr Goh did not know about the Cargo Drawdowns (GD at [212]). This followed from the fact that Dr Goh was not aware of the cargo trading business. The Judge, however, found that knowledge on the part of Dr Goh was not a pre-requisite for the Creditor Duty to be engaged. With respect, </a:t>
            </a:r>
            <a:r>
              <a:rPr lang="en-US" sz="2000" b="1" i="1" dirty="0"/>
              <a:t>the Judge erred in so concluding</a:t>
            </a:r>
            <a:r>
              <a:rPr lang="en-US" sz="2000" dirty="0"/>
              <a:t>.”</a:t>
            </a:r>
          </a:p>
          <a:p>
            <a:r>
              <a:rPr lang="en-US" sz="2000" dirty="0"/>
              <a:t>Applying </a:t>
            </a:r>
            <a:r>
              <a:rPr lang="en-US" sz="2000" i="1" dirty="0"/>
              <a:t>Foo Kian Beng</a:t>
            </a:r>
            <a:r>
              <a:rPr lang="en-US" sz="2000" dirty="0"/>
              <a:t>, the court held that after determining the financial stage in which the company was in (stage 1), the court should then (having regard to the first stage as the yardstick), “examine the subjective intentions of the director and determines whether he acted in what he considered to be the best interests of the company.”</a:t>
            </a:r>
          </a:p>
        </p:txBody>
      </p:sp>
      <p:sp>
        <p:nvSpPr>
          <p:cNvPr id="4" name="Slide Number Placeholder 3">
            <a:extLst>
              <a:ext uri="{FF2B5EF4-FFF2-40B4-BE49-F238E27FC236}">
                <a16:creationId xmlns:a16="http://schemas.microsoft.com/office/drawing/2014/main" id="{2CF6C04F-20B8-B749-84FC-59B6C29119F0}"/>
              </a:ext>
            </a:extLst>
          </p:cNvPr>
          <p:cNvSpPr>
            <a:spLocks noGrp="1"/>
          </p:cNvSpPr>
          <p:nvPr>
            <p:ph type="sldNum" sz="quarter" idx="12"/>
          </p:nvPr>
        </p:nvSpPr>
        <p:spPr/>
        <p:txBody>
          <a:bodyPr/>
          <a:lstStyle/>
          <a:p>
            <a:fld id="{7128DA7F-F6FE-453F-B8BB-1900E7257DA6}" type="slidenum">
              <a:rPr lang="en-US" smtClean="0"/>
              <a:t>84</a:t>
            </a:fld>
            <a:endParaRPr lang="en-US" dirty="0"/>
          </a:p>
        </p:txBody>
      </p:sp>
    </p:spTree>
    <p:extLst>
      <p:ext uri="{BB962C8B-B14F-4D97-AF65-F5344CB8AC3E}">
        <p14:creationId xmlns:p14="http://schemas.microsoft.com/office/powerpoint/2010/main" val="5352745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DB928-D048-03E8-1B6D-973BF119B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99A6B-F44D-DD4A-9B5F-2251D39B1629}"/>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4B107E2D-C704-D088-371A-C150B965E909}"/>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Held: </a:t>
            </a:r>
            <a:r>
              <a:rPr lang="en-US" sz="2000" dirty="0"/>
              <a:t>“The touchstone for whether there is a breach of the Creditor Duty is the subjective state of mind of the director when the transaction in question was entered into... The Creditor Duty therefore </a:t>
            </a:r>
            <a:r>
              <a:rPr lang="en-US" sz="2000" b="1" i="1" dirty="0"/>
              <a:t>relates to the subjective intention of a director in procuring the company to enter into the transaction in question</a:t>
            </a:r>
            <a:r>
              <a:rPr lang="en-US" sz="2000" dirty="0"/>
              <a:t>. ..”</a:t>
            </a:r>
          </a:p>
          <a:p>
            <a:r>
              <a:rPr lang="en-US" sz="2000" dirty="0"/>
              <a:t>“As such, </a:t>
            </a:r>
            <a:r>
              <a:rPr lang="en-US" sz="2000" b="1" i="1" u="sng" dirty="0"/>
              <a:t>the Creditor Duty is only engaged if the director has </a:t>
            </a:r>
            <a:r>
              <a:rPr lang="en-US" sz="2000" b="1" i="1" u="sng" dirty="0" err="1"/>
              <a:t>authorised</a:t>
            </a:r>
            <a:r>
              <a:rPr lang="en-US" sz="2000" b="1" i="1" u="sng" dirty="0"/>
              <a:t> the relevant transaction </a:t>
            </a:r>
            <a:r>
              <a:rPr lang="en-US" sz="2000" dirty="0"/>
              <a:t>(Foo Kian Beng at [77], [93] and [106]). It is for this reason that the director’s state of mind is assessed as at the time of the transaction.”</a:t>
            </a:r>
          </a:p>
          <a:p>
            <a:r>
              <a:rPr lang="en-US" sz="2000" dirty="0"/>
              <a:t>“With respect, we therefore disagree with the Judge’s finding that Dr Goh had breached the Creditor Duty. </a:t>
            </a:r>
            <a:r>
              <a:rPr lang="en-US" sz="2000" b="1" i="1" u="sng" dirty="0"/>
              <a:t>Dr Goh could not have breached the Creditor Duty if he did not exercise any discretion in relation to the Cargo Drawdowns</a:t>
            </a:r>
            <a:r>
              <a:rPr lang="en-US" sz="2000" b="1" i="1" dirty="0"/>
              <a:t>. </a:t>
            </a:r>
            <a:r>
              <a:rPr lang="en-US" sz="2000" dirty="0"/>
              <a:t>In our view, the Judge fell into error by taking the view that </a:t>
            </a:r>
            <a:r>
              <a:rPr lang="en-US" sz="2000" i="1" dirty="0"/>
              <a:t>Foo Kian Beng </a:t>
            </a:r>
            <a:r>
              <a:rPr lang="en-US" sz="2000" dirty="0"/>
              <a:t>did not foreclose the possibility [i.e., permitted] of the Creditor Duty applying to a director who failed to act with due care.”</a:t>
            </a:r>
          </a:p>
        </p:txBody>
      </p:sp>
      <p:sp>
        <p:nvSpPr>
          <p:cNvPr id="4" name="Slide Number Placeholder 3">
            <a:extLst>
              <a:ext uri="{FF2B5EF4-FFF2-40B4-BE49-F238E27FC236}">
                <a16:creationId xmlns:a16="http://schemas.microsoft.com/office/drawing/2014/main" id="{BDF8F1C6-172D-A04C-5321-8ACFD6513882}"/>
              </a:ext>
            </a:extLst>
          </p:cNvPr>
          <p:cNvSpPr>
            <a:spLocks noGrp="1"/>
          </p:cNvSpPr>
          <p:nvPr>
            <p:ph type="sldNum" sz="quarter" idx="12"/>
          </p:nvPr>
        </p:nvSpPr>
        <p:spPr/>
        <p:txBody>
          <a:bodyPr/>
          <a:lstStyle/>
          <a:p>
            <a:fld id="{7128DA7F-F6FE-453F-B8BB-1900E7257DA6}" type="slidenum">
              <a:rPr lang="en-US" smtClean="0"/>
              <a:t>85</a:t>
            </a:fld>
            <a:endParaRPr lang="en-US" dirty="0"/>
          </a:p>
        </p:txBody>
      </p:sp>
    </p:spTree>
    <p:extLst>
      <p:ext uri="{BB962C8B-B14F-4D97-AF65-F5344CB8AC3E}">
        <p14:creationId xmlns:p14="http://schemas.microsoft.com/office/powerpoint/2010/main" val="32581015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E1469-A50E-5FC8-4882-D647FF666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D7546-844A-D551-6518-9A02DDB18A5F}"/>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7AE42E98-B080-589F-02D2-C026741BD4C7}"/>
              </a:ext>
            </a:extLst>
          </p:cNvPr>
          <p:cNvSpPr>
            <a:spLocks noGrp="1"/>
          </p:cNvSpPr>
          <p:nvPr>
            <p:ph idx="1"/>
          </p:nvPr>
        </p:nvSpPr>
        <p:spPr>
          <a:xfrm>
            <a:off x="581194" y="2180498"/>
            <a:ext cx="11029615" cy="4355769"/>
          </a:xfrm>
        </p:spPr>
        <p:txBody>
          <a:bodyPr>
            <a:noAutofit/>
          </a:bodyPr>
          <a:lstStyle/>
          <a:p>
            <a:pPr marL="0" indent="0">
              <a:buNone/>
            </a:pPr>
            <a:r>
              <a:rPr lang="en-US" sz="2000" b="1" dirty="0"/>
              <a:t>Some Commentary:</a:t>
            </a:r>
          </a:p>
          <a:p>
            <a:r>
              <a:rPr lang="en-US" sz="2000" i="1" dirty="0"/>
              <a:t>Goh Jin Hian</a:t>
            </a:r>
            <a:r>
              <a:rPr lang="en-US" sz="2000" dirty="0"/>
              <a:t> provides a salient application of the principles in </a:t>
            </a:r>
            <a:r>
              <a:rPr lang="en-US" sz="2000" i="1" dirty="0"/>
              <a:t>Foo Kian Beng</a:t>
            </a:r>
            <a:r>
              <a:rPr lang="en-US" sz="2000" dirty="0"/>
              <a:t>. In particular, it reveals the reluctance of the courts to apply fiduciary principles to situations where instances of non-feasance (as opposed to malfeasance) arise (</a:t>
            </a:r>
            <a:r>
              <a:rPr lang="en-US" sz="2000" i="1" dirty="0"/>
              <a:t>c.f.</a:t>
            </a:r>
            <a:r>
              <a:rPr lang="en-US" sz="2000" dirty="0"/>
              <a:t>, situation in U.S. where </a:t>
            </a:r>
            <a:r>
              <a:rPr lang="en-US" sz="2000" i="1" dirty="0"/>
              <a:t>Caremark</a:t>
            </a:r>
            <a:r>
              <a:rPr lang="en-US" sz="2000" dirty="0"/>
              <a:t> duties (traditionally a duty-of-care case) can amount to a breach of duty of loyalty).</a:t>
            </a:r>
          </a:p>
          <a:p>
            <a:r>
              <a:rPr lang="en-US" sz="2000" dirty="0"/>
              <a:t>Note the distinction between the application of the Creditor Duty in SG and the application of similar principles in the </a:t>
            </a:r>
            <a:r>
              <a:rPr lang="en-US" sz="2000" i="1" dirty="0"/>
              <a:t>Allen v Gold Reef</a:t>
            </a:r>
            <a:r>
              <a:rPr lang="en-US" sz="2000" dirty="0"/>
              <a:t>s duty, where it has been argued (Tjio et al., 2024) that the bona fide duty to pursue amendments in the best interests of the coy would continue to apply to majority shareholders even if they did not contemplate the issue in question which a reasonable shareholder [in the majority’s position] should have contemplated.</a:t>
            </a:r>
          </a:p>
        </p:txBody>
      </p:sp>
      <p:sp>
        <p:nvSpPr>
          <p:cNvPr id="4" name="Slide Number Placeholder 3">
            <a:extLst>
              <a:ext uri="{FF2B5EF4-FFF2-40B4-BE49-F238E27FC236}">
                <a16:creationId xmlns:a16="http://schemas.microsoft.com/office/drawing/2014/main" id="{3058C0AB-5BFA-DB6D-2D88-8C0DECE5832E}"/>
              </a:ext>
            </a:extLst>
          </p:cNvPr>
          <p:cNvSpPr>
            <a:spLocks noGrp="1"/>
          </p:cNvSpPr>
          <p:nvPr>
            <p:ph type="sldNum" sz="quarter" idx="12"/>
          </p:nvPr>
        </p:nvSpPr>
        <p:spPr/>
        <p:txBody>
          <a:bodyPr/>
          <a:lstStyle/>
          <a:p>
            <a:fld id="{7128DA7F-F6FE-453F-B8BB-1900E7257DA6}" type="slidenum">
              <a:rPr lang="en-US" smtClean="0"/>
              <a:t>86</a:t>
            </a:fld>
            <a:endParaRPr lang="en-US" dirty="0"/>
          </a:p>
        </p:txBody>
      </p:sp>
    </p:spTree>
    <p:extLst>
      <p:ext uri="{BB962C8B-B14F-4D97-AF65-F5344CB8AC3E}">
        <p14:creationId xmlns:p14="http://schemas.microsoft.com/office/powerpoint/2010/main" val="40994956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7553621" cy="4355769"/>
          </a:xfrm>
        </p:spPr>
        <p:txBody>
          <a:bodyPr>
            <a:noAutofit/>
          </a:bodyPr>
          <a:lstStyle/>
          <a:p>
            <a:r>
              <a:rPr lang="en-US" sz="2000" dirty="0"/>
              <a:t>In group companies where one or more subsidiaries are part of a larger group of companies:</a:t>
            </a:r>
          </a:p>
          <a:p>
            <a:pPr lvl="1"/>
            <a:r>
              <a:rPr lang="en-US" sz="2000" dirty="0"/>
              <a:t>A director of one or multiple companies in the group </a:t>
            </a:r>
            <a:r>
              <a:rPr lang="en-US" sz="2000" b="1" i="1" dirty="0"/>
              <a:t>may consider the interests of the group as a whole</a:t>
            </a:r>
            <a:r>
              <a:rPr lang="en-US" sz="2000" dirty="0"/>
              <a:t> when making decisions on behalf of the company, </a:t>
            </a:r>
            <a:r>
              <a:rPr lang="en-US" sz="2000" b="1" i="1" dirty="0"/>
              <a:t>so long as she does not sacrifice the interest of the company or companies on whose board(s) </a:t>
            </a:r>
            <a:r>
              <a:rPr lang="en-US" sz="2000" dirty="0"/>
              <a:t>she sits.</a:t>
            </a:r>
          </a:p>
          <a:p>
            <a:pPr lvl="1"/>
            <a:r>
              <a:rPr lang="en-US" sz="2000" dirty="0"/>
              <a:t>Consider a group corporate structure where a parent company has 2 subsidiaries – Subsidiary 1 and Subsidiary 2.</a:t>
            </a:r>
          </a:p>
          <a:p>
            <a:pPr lvl="1"/>
            <a:r>
              <a:rPr lang="en-US" sz="2000" dirty="0"/>
              <a:t>Subsidiary 1 may have its own set of creditors (Creditors A and B) and Subsidiary 2 may have its (separate) own set of creditors (Creditors C and 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87</a:t>
            </a:fld>
            <a:endParaRPr lang="en-US" dirty="0"/>
          </a:p>
        </p:txBody>
      </p:sp>
      <p:grpSp>
        <p:nvGrpSpPr>
          <p:cNvPr id="20" name="Group 19">
            <a:extLst>
              <a:ext uri="{FF2B5EF4-FFF2-40B4-BE49-F238E27FC236}">
                <a16:creationId xmlns:a16="http://schemas.microsoft.com/office/drawing/2014/main" id="{0D5E3FF5-6DB4-4CAA-ACD9-0CA403AE5007}"/>
              </a:ext>
            </a:extLst>
          </p:cNvPr>
          <p:cNvGrpSpPr/>
          <p:nvPr/>
        </p:nvGrpSpPr>
        <p:grpSpPr>
          <a:xfrm>
            <a:off x="8296508" y="1804988"/>
            <a:ext cx="5335411" cy="4973425"/>
            <a:chOff x="8296508" y="1804988"/>
            <a:chExt cx="5335411" cy="4973425"/>
          </a:xfrm>
        </p:grpSpPr>
        <p:graphicFrame>
          <p:nvGraphicFramePr>
            <p:cNvPr id="13" name="Diagram 12">
              <a:extLst>
                <a:ext uri="{FF2B5EF4-FFF2-40B4-BE49-F238E27FC236}">
                  <a16:creationId xmlns:a16="http://schemas.microsoft.com/office/drawing/2014/main" id="{1238889D-8596-479F-934F-27669DA57BCB}"/>
                </a:ext>
              </a:extLst>
            </p:cNvPr>
            <p:cNvGraphicFramePr/>
            <p:nvPr/>
          </p:nvGraphicFramePr>
          <p:xfrm>
            <a:off x="8534400" y="1804988"/>
            <a:ext cx="3242643" cy="497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97A1864F-AA99-4090-A756-6EDEE1D68B10}"/>
                </a:ext>
              </a:extLst>
            </p:cNvPr>
            <p:cNvSpPr txBox="1"/>
            <p:nvPr/>
          </p:nvSpPr>
          <p:spPr>
            <a:xfrm>
              <a:off x="8470987" y="5271760"/>
              <a:ext cx="3369468" cy="338554"/>
            </a:xfrm>
            <a:prstGeom prst="rect">
              <a:avLst/>
            </a:prstGeom>
            <a:noFill/>
          </p:spPr>
          <p:txBody>
            <a:bodyPr wrap="square" rtlCol="0">
              <a:spAutoFit/>
            </a:bodyPr>
            <a:lstStyle/>
            <a:p>
              <a:r>
                <a:rPr lang="en-US" sz="1600" dirty="0"/>
                <a:t>Creditors A and B</a:t>
              </a:r>
              <a:endParaRPr lang="en-SG" sz="1600" dirty="0"/>
            </a:p>
          </p:txBody>
        </p:sp>
        <p:sp>
          <p:nvSpPr>
            <p:cNvPr id="17" name="TextBox 16">
              <a:extLst>
                <a:ext uri="{FF2B5EF4-FFF2-40B4-BE49-F238E27FC236}">
                  <a16:creationId xmlns:a16="http://schemas.microsoft.com/office/drawing/2014/main" id="{93A9EADD-8A50-4596-9683-5B1FA9D4E12F}"/>
                </a:ext>
              </a:extLst>
            </p:cNvPr>
            <p:cNvSpPr txBox="1"/>
            <p:nvPr/>
          </p:nvSpPr>
          <p:spPr>
            <a:xfrm>
              <a:off x="10262451" y="5271760"/>
              <a:ext cx="3369468" cy="338554"/>
            </a:xfrm>
            <a:prstGeom prst="rect">
              <a:avLst/>
            </a:prstGeom>
            <a:noFill/>
          </p:spPr>
          <p:txBody>
            <a:bodyPr wrap="square" rtlCol="0">
              <a:spAutoFit/>
            </a:bodyPr>
            <a:lstStyle/>
            <a:p>
              <a:r>
                <a:rPr lang="en-US" sz="1600" dirty="0"/>
                <a:t>Creditors C and D</a:t>
              </a:r>
              <a:endParaRPr lang="en-SG" sz="1600" dirty="0"/>
            </a:p>
          </p:txBody>
        </p:sp>
        <p:sp>
          <p:nvSpPr>
            <p:cNvPr id="18" name="Rectangle: Rounded Corners 17">
              <a:extLst>
                <a:ext uri="{FF2B5EF4-FFF2-40B4-BE49-F238E27FC236}">
                  <a16:creationId xmlns:a16="http://schemas.microsoft.com/office/drawing/2014/main" id="{EB93486F-A432-4476-806C-59E864095415}"/>
                </a:ext>
              </a:extLst>
            </p:cNvPr>
            <p:cNvSpPr/>
            <p:nvPr/>
          </p:nvSpPr>
          <p:spPr>
            <a:xfrm>
              <a:off x="8296508" y="3233854"/>
              <a:ext cx="3741234" cy="2564780"/>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B9218C72-69B8-4EEA-89D5-E0C957D15930}"/>
                </a:ext>
              </a:extLst>
            </p:cNvPr>
            <p:cNvSpPr txBox="1"/>
            <p:nvPr/>
          </p:nvSpPr>
          <p:spPr>
            <a:xfrm>
              <a:off x="8791789" y="2860868"/>
              <a:ext cx="2727863" cy="369332"/>
            </a:xfrm>
            <a:prstGeom prst="rect">
              <a:avLst/>
            </a:prstGeom>
            <a:noFill/>
          </p:spPr>
          <p:txBody>
            <a:bodyPr wrap="none" rtlCol="0">
              <a:spAutoFit/>
            </a:bodyPr>
            <a:lstStyle/>
            <a:p>
              <a:r>
                <a:rPr lang="en-GB" dirty="0"/>
                <a:t>Group corporate structure</a:t>
              </a:r>
            </a:p>
          </p:txBody>
        </p:sp>
      </p:grpSp>
    </p:spTree>
    <p:extLst>
      <p:ext uri="{BB962C8B-B14F-4D97-AF65-F5344CB8AC3E}">
        <p14:creationId xmlns:p14="http://schemas.microsoft.com/office/powerpoint/2010/main" val="11136173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7553621" cy="4355769"/>
          </a:xfrm>
        </p:spPr>
        <p:txBody>
          <a:bodyPr>
            <a:noAutofit/>
          </a:bodyPr>
          <a:lstStyle/>
          <a:p>
            <a:r>
              <a:rPr lang="en-US" sz="2000" dirty="0"/>
              <a:t>Can a director of Subsidiary 1 act in a way that is prima facie detrimental to Subsidiary 1, but which is beneficial to the group corporate structure as a whole?</a:t>
            </a:r>
          </a:p>
          <a:p>
            <a:pPr lvl="1"/>
            <a:r>
              <a:rPr lang="en-US" sz="1800" dirty="0"/>
              <a:t>No, but broad view taken of what may amount to “company’s best interests”, including how the group corporate structure may benefit Subsidiary 1.</a:t>
            </a:r>
          </a:p>
          <a:p>
            <a:r>
              <a:rPr lang="en-US" sz="2000" dirty="0"/>
              <a:t>Corporate law attempts to balance the </a:t>
            </a:r>
            <a:r>
              <a:rPr lang="en-US" sz="2000" b="1" i="1" dirty="0"/>
              <a:t>interests of the subsidiary’s creditors (Creditors A and B) </a:t>
            </a:r>
            <a:r>
              <a:rPr lang="en-US" sz="2000" dirty="0"/>
              <a:t>with </a:t>
            </a:r>
            <a:r>
              <a:rPr lang="en-US" sz="2000" b="1" i="1" dirty="0"/>
              <a:t>the interests of the corporate group as a whole</a:t>
            </a:r>
            <a:r>
              <a:rPr lang="en-US" sz="2000" dirty="0"/>
              <a:t>, which may in turn affect the commercial viability of Subsidiary 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88</a:t>
            </a:fld>
            <a:endParaRPr lang="en-US" dirty="0"/>
          </a:p>
        </p:txBody>
      </p:sp>
      <p:grpSp>
        <p:nvGrpSpPr>
          <p:cNvPr id="20" name="Group 19">
            <a:extLst>
              <a:ext uri="{FF2B5EF4-FFF2-40B4-BE49-F238E27FC236}">
                <a16:creationId xmlns:a16="http://schemas.microsoft.com/office/drawing/2014/main" id="{0D5E3FF5-6DB4-4CAA-ACD9-0CA403AE5007}"/>
              </a:ext>
            </a:extLst>
          </p:cNvPr>
          <p:cNvGrpSpPr/>
          <p:nvPr/>
        </p:nvGrpSpPr>
        <p:grpSpPr>
          <a:xfrm>
            <a:off x="8296508" y="1804988"/>
            <a:ext cx="5335411" cy="4973425"/>
            <a:chOff x="8296508" y="1804988"/>
            <a:chExt cx="5335411" cy="4973425"/>
          </a:xfrm>
        </p:grpSpPr>
        <p:graphicFrame>
          <p:nvGraphicFramePr>
            <p:cNvPr id="13" name="Diagram 12">
              <a:extLst>
                <a:ext uri="{FF2B5EF4-FFF2-40B4-BE49-F238E27FC236}">
                  <a16:creationId xmlns:a16="http://schemas.microsoft.com/office/drawing/2014/main" id="{1238889D-8596-479F-934F-27669DA57BCB}"/>
                </a:ext>
              </a:extLst>
            </p:cNvPr>
            <p:cNvGraphicFramePr/>
            <p:nvPr/>
          </p:nvGraphicFramePr>
          <p:xfrm>
            <a:off x="8534400" y="1804988"/>
            <a:ext cx="3242643" cy="497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97A1864F-AA99-4090-A756-6EDEE1D68B10}"/>
                </a:ext>
              </a:extLst>
            </p:cNvPr>
            <p:cNvSpPr txBox="1"/>
            <p:nvPr/>
          </p:nvSpPr>
          <p:spPr>
            <a:xfrm>
              <a:off x="8470987" y="5271760"/>
              <a:ext cx="3369468" cy="338554"/>
            </a:xfrm>
            <a:prstGeom prst="rect">
              <a:avLst/>
            </a:prstGeom>
            <a:noFill/>
          </p:spPr>
          <p:txBody>
            <a:bodyPr wrap="square" rtlCol="0">
              <a:spAutoFit/>
            </a:bodyPr>
            <a:lstStyle/>
            <a:p>
              <a:r>
                <a:rPr lang="en-US" sz="1600" dirty="0"/>
                <a:t>Creditors A and B</a:t>
              </a:r>
              <a:endParaRPr lang="en-SG" sz="1600" dirty="0"/>
            </a:p>
          </p:txBody>
        </p:sp>
        <p:sp>
          <p:nvSpPr>
            <p:cNvPr id="17" name="TextBox 16">
              <a:extLst>
                <a:ext uri="{FF2B5EF4-FFF2-40B4-BE49-F238E27FC236}">
                  <a16:creationId xmlns:a16="http://schemas.microsoft.com/office/drawing/2014/main" id="{93A9EADD-8A50-4596-9683-5B1FA9D4E12F}"/>
                </a:ext>
              </a:extLst>
            </p:cNvPr>
            <p:cNvSpPr txBox="1"/>
            <p:nvPr/>
          </p:nvSpPr>
          <p:spPr>
            <a:xfrm>
              <a:off x="10262451" y="5271760"/>
              <a:ext cx="3369468" cy="338554"/>
            </a:xfrm>
            <a:prstGeom prst="rect">
              <a:avLst/>
            </a:prstGeom>
            <a:noFill/>
          </p:spPr>
          <p:txBody>
            <a:bodyPr wrap="square" rtlCol="0">
              <a:spAutoFit/>
            </a:bodyPr>
            <a:lstStyle/>
            <a:p>
              <a:r>
                <a:rPr lang="en-US" sz="1600" dirty="0"/>
                <a:t>Creditors C and D</a:t>
              </a:r>
              <a:endParaRPr lang="en-SG" sz="1600" dirty="0"/>
            </a:p>
          </p:txBody>
        </p:sp>
        <p:sp>
          <p:nvSpPr>
            <p:cNvPr id="18" name="Rectangle: Rounded Corners 17">
              <a:extLst>
                <a:ext uri="{FF2B5EF4-FFF2-40B4-BE49-F238E27FC236}">
                  <a16:creationId xmlns:a16="http://schemas.microsoft.com/office/drawing/2014/main" id="{EB93486F-A432-4476-806C-59E864095415}"/>
                </a:ext>
              </a:extLst>
            </p:cNvPr>
            <p:cNvSpPr/>
            <p:nvPr/>
          </p:nvSpPr>
          <p:spPr>
            <a:xfrm>
              <a:off x="8296508" y="3233854"/>
              <a:ext cx="3741234" cy="2564780"/>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B9218C72-69B8-4EEA-89D5-E0C957D15930}"/>
                </a:ext>
              </a:extLst>
            </p:cNvPr>
            <p:cNvSpPr txBox="1"/>
            <p:nvPr/>
          </p:nvSpPr>
          <p:spPr>
            <a:xfrm>
              <a:off x="8791789" y="2860868"/>
              <a:ext cx="2727863" cy="369332"/>
            </a:xfrm>
            <a:prstGeom prst="rect">
              <a:avLst/>
            </a:prstGeom>
            <a:noFill/>
          </p:spPr>
          <p:txBody>
            <a:bodyPr wrap="none" rtlCol="0">
              <a:spAutoFit/>
            </a:bodyPr>
            <a:lstStyle/>
            <a:p>
              <a:r>
                <a:rPr lang="en-GB" dirty="0"/>
                <a:t>Group corporate structure</a:t>
              </a:r>
            </a:p>
          </p:txBody>
        </p:sp>
      </p:grpSp>
    </p:spTree>
    <p:extLst>
      <p:ext uri="{BB962C8B-B14F-4D97-AF65-F5344CB8AC3E}">
        <p14:creationId xmlns:p14="http://schemas.microsoft.com/office/powerpoint/2010/main" val="33722083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Intraco Ltd v Multi-Pak Singapore Pte Ltd </a:t>
            </a:r>
            <a:r>
              <a:rPr lang="en-US" sz="2000" b="1" dirty="0"/>
              <a:t>[1995] 1 SLR 313</a:t>
            </a:r>
          </a:p>
          <a:p>
            <a:pPr lvl="1"/>
            <a:r>
              <a:rPr lang="en-US" sz="2000" b="1" dirty="0"/>
              <a:t>Facts: </a:t>
            </a:r>
            <a:r>
              <a:rPr lang="en-US" sz="2000" dirty="0"/>
              <a:t>See previous Slide Deck (12).</a:t>
            </a:r>
            <a:endParaRPr lang="en-US" sz="2000" b="1" dirty="0"/>
          </a:p>
          <a:p>
            <a:pPr lvl="1"/>
            <a:r>
              <a:rPr lang="en-US" sz="2000" b="1" dirty="0"/>
              <a:t>Held: </a:t>
            </a:r>
            <a:r>
              <a:rPr lang="en-US" sz="2000" dirty="0"/>
              <a:t>The trial judge found in Multi-Pak’s favour, holding that the Multi-Pak directors had breached their fiduciary duties.</a:t>
            </a:r>
          </a:p>
          <a:p>
            <a:pPr lvl="1"/>
            <a:r>
              <a:rPr lang="en-US" sz="2000" dirty="0"/>
              <a:t>However, the Court of Appeal reversed the decision, finding that the Multi-Pak directors had not breached their fiduciary duties.</a:t>
            </a:r>
          </a:p>
          <a:p>
            <a:pPr lvl="1"/>
            <a:r>
              <a:rPr lang="en-US" sz="2000" dirty="0"/>
              <a:t>The Court of Appeal reasoned that Multi-Pak benefited from the deal, in that by agreeing to the deal, </a:t>
            </a:r>
            <a:r>
              <a:rPr lang="en-US" sz="2000" b="1" i="1" dirty="0"/>
              <a:t>Mutli-Pak had formed a strategic alliance with Intraco (a government linked company), which in turn allowed it access to marketing and supply links. </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89</a:t>
            </a:fld>
            <a:endParaRPr lang="en-US" dirty="0"/>
          </a:p>
        </p:txBody>
      </p:sp>
    </p:spTree>
    <p:extLst>
      <p:ext uri="{BB962C8B-B14F-4D97-AF65-F5344CB8AC3E}">
        <p14:creationId xmlns:p14="http://schemas.microsoft.com/office/powerpoint/2010/main" val="430541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three separate standards? Why not one?</a:t>
            </a:r>
          </a:p>
          <a:p>
            <a:pPr lvl="1"/>
            <a:r>
              <a:rPr lang="en-US" sz="1800" dirty="0"/>
              <a:t>Conceptually, difficult to explain. Could be pure historic accident.</a:t>
            </a:r>
          </a:p>
          <a:p>
            <a:r>
              <a:rPr lang="en-US" sz="2000" dirty="0"/>
              <a:t>One hypothesis:</a:t>
            </a:r>
          </a:p>
          <a:p>
            <a:pPr lvl="1"/>
            <a:r>
              <a:rPr lang="en-US" sz="1800" dirty="0"/>
              <a:t>The </a:t>
            </a:r>
            <a:r>
              <a:rPr lang="en-US" sz="1800" i="1" dirty="0"/>
              <a:t>Duty to Act Bona Fide in the Company’s Best Interests </a:t>
            </a:r>
            <a:r>
              <a:rPr lang="en-US" sz="1800" dirty="0"/>
              <a:t>is a </a:t>
            </a:r>
            <a:r>
              <a:rPr lang="en-US" sz="1800" b="1" i="1" dirty="0"/>
              <a:t>broad-spectrum</a:t>
            </a:r>
            <a:r>
              <a:rPr lang="en-US" sz="1800" dirty="0"/>
              <a:t> duty that attempts to constrain general forms of opportunism, especially when dishonesty is involved.</a:t>
            </a:r>
          </a:p>
          <a:p>
            <a:pPr lvl="1"/>
            <a:r>
              <a:rPr lang="en-US" sz="1800" dirty="0"/>
              <a:t>However, difficulties concerning the scope of (1) who is the company to whom the duty is owed and (2) the subjectivity of the tests involved in this duty (discussed later) constrain the utility of this broad-spectrum duty.</a:t>
            </a:r>
          </a:p>
          <a:p>
            <a:pPr lvl="1"/>
            <a:r>
              <a:rPr lang="en-US" sz="1800" dirty="0"/>
              <a:t>In general, this duty suffers from a “mixed-motives” problem (Verstein, 2018), because directors can attempt to play off one constituent against another (e.g. claiming that wasteful spending benefits the company’s environmental footprint/public relations/employee morale/etc.) in claiming that they acted in the best interests of the company.</a:t>
            </a:r>
            <a:endParaRPr lang="en-US" sz="2000" dirty="0"/>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8102996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69713"/>
            <a:ext cx="11029615" cy="4355769"/>
          </a:xfrm>
        </p:spPr>
        <p:txBody>
          <a:bodyPr>
            <a:noAutofit/>
          </a:bodyPr>
          <a:lstStyle/>
          <a:p>
            <a:pPr marL="323992" lvl="1" indent="0">
              <a:buNone/>
            </a:pPr>
            <a:r>
              <a:rPr lang="en-US" sz="2000" b="1" i="1" dirty="0"/>
              <a:t>Intraco Ltd v Multi-Pak Singapore Pte Ltd </a:t>
            </a:r>
            <a:r>
              <a:rPr lang="en-US" sz="2000" b="1" dirty="0"/>
              <a:t>[1995] 1 SLR 313</a:t>
            </a:r>
          </a:p>
          <a:p>
            <a:pPr lvl="1"/>
            <a:r>
              <a:rPr lang="en-US" sz="2000" b="1" dirty="0"/>
              <a:t>Held: </a:t>
            </a:r>
            <a:r>
              <a:rPr lang="en-US" sz="2000" dirty="0"/>
              <a:t>At [28]: “[endorsing the test in </a:t>
            </a:r>
            <a:r>
              <a:rPr lang="en-US" sz="2000" i="1" dirty="0"/>
              <a:t>Charterbridge</a:t>
            </a:r>
            <a:r>
              <a:rPr lang="en-US" sz="2000" dirty="0"/>
              <a:t>] As I have already found, the directors of Castleford looked to the benefit of the group as a whole and did not give separate consideration to the benefit of Castleford. </a:t>
            </a:r>
            <a:r>
              <a:rPr lang="en-US" sz="2000" i="1" dirty="0"/>
              <a:t>Mr Goulding contended that in the absence of separate consideration, they must, ipso facto, be treated as not having acted with a view to the benefit of Castleford.</a:t>
            </a:r>
            <a:r>
              <a:rPr lang="en-US" sz="2000" dirty="0"/>
              <a:t> </a:t>
            </a:r>
            <a:r>
              <a:rPr lang="en-US" sz="2000" b="1" i="1" u="sng" dirty="0"/>
              <a:t>That is, I think, an unduly stringent test and would lead to really absurd results, ie unless the directors of a company addressed their minds specifically to the interest of the company in connection with each particular transaction, that transaction would be ultra vires and void, notwithstanding that the transaction might be beneficial to the company</a:t>
            </a:r>
            <a:r>
              <a:rPr lang="en-US" sz="2000" b="1" i="1" dirty="0"/>
              <a:t>. </a:t>
            </a:r>
            <a:r>
              <a:rPr lang="en-US" sz="2000" dirty="0"/>
              <a:t>Mr Bagnall for the bank contended that it is sufficient that the directors of Castleford </a:t>
            </a:r>
            <a:r>
              <a:rPr lang="en-US" sz="2000" i="1" dirty="0"/>
              <a:t>looked to the benefit of the group as a whole. </a:t>
            </a:r>
            <a:r>
              <a:rPr lang="en-US" sz="2000" b="1" i="1" u="sng" dirty="0"/>
              <a:t>Equally, I reject that contention. Each company in the group is a separate legal entity and the directors of a particular company are not entitled to sacrifice the interest of that company. This becomes apparent when one considers the case where the particular company has separate creditors.</a:t>
            </a:r>
            <a:r>
              <a:rPr lang="en-US" sz="2000" i="1" dirty="0"/>
              <a:t>”</a:t>
            </a:r>
            <a:endParaRPr lang="en-US" sz="2000" dirty="0"/>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90</a:t>
            </a:fld>
            <a:endParaRPr lang="en-US" dirty="0"/>
          </a:p>
        </p:txBody>
      </p:sp>
    </p:spTree>
    <p:extLst>
      <p:ext uri="{BB962C8B-B14F-4D97-AF65-F5344CB8AC3E}">
        <p14:creationId xmlns:p14="http://schemas.microsoft.com/office/powerpoint/2010/main" val="11691817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Broad conception of “company’s interests” taken in Intraco: an ostensibly “bad bargain” guaranteeing the debt of another company was seen to be fair when the </a:t>
            </a:r>
            <a:r>
              <a:rPr lang="en-US" sz="2000" i="1" dirty="0"/>
              <a:t>quid pro quo </a:t>
            </a:r>
            <a:r>
              <a:rPr lang="en-US" sz="2000" dirty="0"/>
              <a:t>was a strategic alliance with Intraco (a government linked company), which in turn allowed it access to marketing and supply links. </a:t>
            </a:r>
          </a:p>
          <a:p>
            <a:r>
              <a:rPr lang="en-US" sz="2000" dirty="0"/>
              <a:t>Does this “water-down” the Duty to Act Bona Fide in the Company’s Best Interests? </a:t>
            </a:r>
          </a:p>
          <a:p>
            <a:pPr lvl="1"/>
            <a:r>
              <a:rPr lang="en-US" sz="1800" dirty="0"/>
              <a:t>A/P Wee Meng Seng: “saying that directors must exercise their powers in the interests of the company gives very imprecise guidance to those directors about what the law requires... [Allowing for a broad conception of such interests like </a:t>
            </a:r>
            <a:r>
              <a:rPr lang="en-US" sz="1800" i="1" dirty="0"/>
              <a:t>Intraco</a:t>
            </a:r>
            <a:r>
              <a:rPr lang="en-US" sz="1800" dirty="0"/>
              <a:t>] may give rise to vagueness, which may be seen as advantage, as it glosses over conflicts about the answer to the question: in whose interests should the board run the company? But there is a disadvantage in downgrading the role which directors’ duties are expected to perform in making directors accountable. In effect, the core duty of directors, i.e. the duty to exercise their powers in the interests of the co, becomes of little value because of its imprecision, except perhaps as a tool in ideological discussion.”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91</a:t>
            </a:fld>
            <a:endParaRPr lang="en-US" dirty="0"/>
          </a:p>
        </p:txBody>
      </p:sp>
    </p:spTree>
    <p:extLst>
      <p:ext uri="{BB962C8B-B14F-4D97-AF65-F5344CB8AC3E}">
        <p14:creationId xmlns:p14="http://schemas.microsoft.com/office/powerpoint/2010/main" val="7856690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86442"/>
            <a:ext cx="11029615" cy="4355769"/>
          </a:xfrm>
        </p:spPr>
        <p:txBody>
          <a:bodyPr>
            <a:noAutofit/>
          </a:bodyPr>
          <a:lstStyle/>
          <a:p>
            <a:r>
              <a:rPr lang="en-US" sz="2000" dirty="0"/>
              <a:t>More generally, a broad conception of what is in the company’s best interests accords with a </a:t>
            </a:r>
            <a:r>
              <a:rPr lang="en-US" sz="2000" b="1" i="1" dirty="0"/>
              <a:t>pluralistic</a:t>
            </a:r>
            <a:r>
              <a:rPr lang="en-US" sz="2000" dirty="0"/>
              <a:t> view of corporate constituents See UK s 172 CA 2006:</a:t>
            </a:r>
          </a:p>
          <a:p>
            <a:r>
              <a:rPr lang="en-US" sz="2000" dirty="0"/>
              <a:t>A director of a company must act in the way he considers, in good faith, would be most likely to promote the success of the company for the benefit of its members as a whole, and in doing so have regard (amongst other matters) to</a:t>
            </a:r>
          </a:p>
          <a:p>
            <a:pPr marL="323992" lvl="1" indent="0">
              <a:buNone/>
            </a:pPr>
            <a:r>
              <a:rPr lang="en-US" sz="1800" dirty="0"/>
              <a:t>(a) the likely consequences of any decision in the long term,</a:t>
            </a:r>
          </a:p>
          <a:p>
            <a:pPr marL="323992" lvl="1" indent="0">
              <a:buNone/>
            </a:pPr>
            <a:r>
              <a:rPr lang="en-US" sz="1800" dirty="0"/>
              <a:t>(b) the interests of the company's employees,</a:t>
            </a:r>
          </a:p>
          <a:p>
            <a:pPr marL="323992" lvl="1" indent="0">
              <a:buNone/>
            </a:pPr>
            <a:r>
              <a:rPr lang="en-US" sz="1800" dirty="0"/>
              <a:t>(c) the need to foster the company's business relationships with suppliers, customers and others,</a:t>
            </a:r>
          </a:p>
          <a:p>
            <a:pPr marL="323992" lvl="1" indent="0">
              <a:buNone/>
            </a:pPr>
            <a:r>
              <a:rPr lang="en-US" sz="1800" dirty="0"/>
              <a:t>(d) the impact of the company's operations on the community and the environment,</a:t>
            </a:r>
          </a:p>
          <a:p>
            <a:pPr marL="323992" lvl="1" indent="0">
              <a:buNone/>
            </a:pPr>
            <a:r>
              <a:rPr lang="en-US" sz="1800" dirty="0"/>
              <a:t>(e) the desirability of the company maintaining a reputation for high standards of business conduct, and</a:t>
            </a:r>
          </a:p>
          <a:p>
            <a:pPr marL="323992" lvl="1" indent="0">
              <a:buNone/>
            </a:pPr>
            <a:r>
              <a:rPr lang="en-US" sz="1800" dirty="0"/>
              <a:t>(f) the need to act fairly as between members of the company.</a:t>
            </a:r>
          </a:p>
          <a:p>
            <a:r>
              <a:rPr lang="en-US" sz="2000" dirty="0"/>
              <a:t>But is there a “mixed motives” (Verstein, 2018) problem?</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92</a:t>
            </a:fld>
            <a:endParaRPr lang="en-US" dirty="0"/>
          </a:p>
        </p:txBody>
      </p:sp>
    </p:spTree>
    <p:extLst>
      <p:ext uri="{BB962C8B-B14F-4D97-AF65-F5344CB8AC3E}">
        <p14:creationId xmlns:p14="http://schemas.microsoft.com/office/powerpoint/2010/main" val="38052413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Finally, it is worth reiterating that the Duty to Act Bona Fide in the Company’s Best Interests is a </a:t>
            </a:r>
            <a:r>
              <a:rPr lang="en-US" sz="2000" i="1" dirty="0"/>
              <a:t>common law </a:t>
            </a:r>
            <a:r>
              <a:rPr lang="en-US" sz="2000" dirty="0"/>
              <a:t>duty that is supplemented by the statutory duty in s 157(1) to act honestly.</a:t>
            </a:r>
          </a:p>
          <a:p>
            <a:r>
              <a:rPr lang="en-US" sz="2000" dirty="0"/>
              <a:t>The courts have held that the duties </a:t>
            </a:r>
            <a:r>
              <a:rPr lang="en-US" sz="2000" b="1" i="1" dirty="0"/>
              <a:t>completely overlap </a:t>
            </a:r>
            <a:r>
              <a:rPr lang="en-US" sz="2000" dirty="0"/>
              <a:t>insofar as the duty of honesty is concerned.</a:t>
            </a:r>
          </a:p>
          <a:p>
            <a:r>
              <a:rPr lang="en-US" sz="2000" dirty="0"/>
              <a:t>s 157(1) CA states that “A director shall at all times </a:t>
            </a:r>
            <a:r>
              <a:rPr lang="en-US" sz="2000" b="1" i="1" dirty="0"/>
              <a:t>act honestly </a:t>
            </a:r>
            <a:r>
              <a:rPr lang="en-US" sz="2000" dirty="0"/>
              <a:t>and use reasonable diligence in the discharge of the duties of his office.”</a:t>
            </a:r>
          </a:p>
          <a:p>
            <a:pPr lvl="1"/>
            <a:r>
              <a:rPr lang="en-US" sz="1800" i="1" dirty="0"/>
              <a:t>Townsing Henry George v Jenton Overseas Investment Pte Ltd </a:t>
            </a:r>
            <a:r>
              <a:rPr lang="en-US" sz="1800" dirty="0"/>
              <a:t>(in liquidation) [2007] 2 SLR 597: “In our view, the appellant’s duty of honesty [s 157(1)] and duty to act bona fide </a:t>
            </a:r>
            <a:r>
              <a:rPr lang="en-US" sz="1800" b="1" i="1" dirty="0"/>
              <a:t>may be regarded as a composite obligation</a:t>
            </a:r>
            <a:r>
              <a:rPr lang="en-US" sz="1800" dirty="0"/>
              <a:t>. The appellant’s duty of honesty, which is said to require him to ‘act honestly in the discharge of his duties as a director’, appears to be a reference to the statutory duty imposed on directors under s 157(1) of the CA. </a:t>
            </a:r>
            <a:r>
              <a:rPr lang="en-US" sz="1800" b="1" i="1" u="sng" dirty="0"/>
              <a:t>This duty is the statutory equivalent of the duty to act bona fide which exists at common law...These two duties impose a unitary obligation to act ‘bona fide in the interests of the company in the performance of the functions attaching to the office of director</a:t>
            </a:r>
            <a:r>
              <a:rPr lang="en-US" sz="18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93</a:t>
            </a:fld>
            <a:endParaRPr lang="en-US" dirty="0"/>
          </a:p>
        </p:txBody>
      </p:sp>
    </p:spTree>
    <p:extLst>
      <p:ext uri="{BB962C8B-B14F-4D97-AF65-F5344CB8AC3E}">
        <p14:creationId xmlns:p14="http://schemas.microsoft.com/office/powerpoint/2010/main" val="18843121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30427-5500-D970-9FC4-9D3515973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C818B-55E6-764B-9A22-F5411292F9ED}"/>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8F91EA28-5B4A-3907-9AC3-0FAD70E869B2}"/>
              </a:ext>
            </a:extLst>
          </p:cNvPr>
          <p:cNvSpPr>
            <a:spLocks noGrp="1"/>
          </p:cNvSpPr>
          <p:nvPr>
            <p:ph idx="1"/>
          </p:nvPr>
        </p:nvSpPr>
        <p:spPr>
          <a:xfrm>
            <a:off x="581194" y="2180498"/>
            <a:ext cx="11029615" cy="4355769"/>
          </a:xfrm>
        </p:spPr>
        <p:txBody>
          <a:bodyPr>
            <a:noAutofit/>
          </a:bodyPr>
          <a:lstStyle/>
          <a:p>
            <a:pPr marL="0" indent="0">
              <a:buNone/>
            </a:pPr>
            <a:r>
              <a:rPr lang="en-US" sz="2000" b="1" dirty="0"/>
              <a:t>Common Categories of Cases where BFIB Duty </a:t>
            </a:r>
            <a:r>
              <a:rPr lang="en-US" sz="2000" b="1" i="1" dirty="0"/>
              <a:t>per se</a:t>
            </a:r>
            <a:r>
              <a:rPr lang="en-US" sz="2000" b="1" dirty="0"/>
              <a:t> has “Bite”</a:t>
            </a:r>
          </a:p>
          <a:p>
            <a:r>
              <a:rPr lang="en-US" sz="2000" dirty="0"/>
              <a:t>Gratuitous (intentional) expenditure with no rational company benefit (e.g., excessive bonuses to staff as “thank you” payments even after business had ended, devoting coy proceeds to ex-gratia redundancy/pension payments, donations to charity which do not advance </a:t>
            </a:r>
            <a:r>
              <a:rPr lang="en-US" sz="2000" dirty="0" err="1"/>
              <a:t>coy’s</a:t>
            </a:r>
            <a:r>
              <a:rPr lang="en-US" sz="2000" dirty="0"/>
              <a:t> interest) </a:t>
            </a:r>
            <a:r>
              <a:rPr lang="en-US" sz="2000" i="1" dirty="0"/>
              <a:t>which do not fall under the COI exception </a:t>
            </a:r>
            <a:r>
              <a:rPr lang="en-US" sz="2000" dirty="0"/>
              <a:t>(i.e., transfers to the director himself/herself or his/her family members).</a:t>
            </a:r>
          </a:p>
          <a:p>
            <a:r>
              <a:rPr lang="en-US" sz="2000" dirty="0"/>
              <a:t>Excessive acts of risk-taking with no rational company benefit (e.g., directors </a:t>
            </a:r>
            <a:r>
              <a:rPr lang="en-US" sz="2000" b="1" dirty="0"/>
              <a:t>intentionally</a:t>
            </a:r>
            <a:r>
              <a:rPr lang="en-US" sz="2000" dirty="0"/>
              <a:t> engages in a project despite being fully aware of substantial risks: “Boeing” type situation with MCAS; Drilling projects which result in collapse despite report stating that it is unsafe to do so, etc.).</a:t>
            </a:r>
          </a:p>
          <a:p>
            <a:r>
              <a:rPr lang="en-US" sz="2000" u="sng" dirty="0"/>
              <a:t>Inappropriate transfers to shareholders/directors when coy has financial difficulties (see “Creditor duty”)</a:t>
            </a:r>
            <a:endParaRPr lang="en-US" sz="1800" u="sng" dirty="0"/>
          </a:p>
          <a:p>
            <a:r>
              <a:rPr lang="en-US" sz="2000" dirty="0"/>
              <a:t>Bribes to 3Ps who have no relationship with the directors (e.g., corrupt officials in a foreign jurisdiction)</a:t>
            </a:r>
          </a:p>
        </p:txBody>
      </p:sp>
      <p:sp>
        <p:nvSpPr>
          <p:cNvPr id="4" name="Slide Number Placeholder 3">
            <a:extLst>
              <a:ext uri="{FF2B5EF4-FFF2-40B4-BE49-F238E27FC236}">
                <a16:creationId xmlns:a16="http://schemas.microsoft.com/office/drawing/2014/main" id="{3CDA16A7-E927-EC57-484A-770EA2981341}"/>
              </a:ext>
            </a:extLst>
          </p:cNvPr>
          <p:cNvSpPr>
            <a:spLocks noGrp="1"/>
          </p:cNvSpPr>
          <p:nvPr>
            <p:ph type="sldNum" sz="quarter" idx="12"/>
          </p:nvPr>
        </p:nvSpPr>
        <p:spPr/>
        <p:txBody>
          <a:bodyPr/>
          <a:lstStyle/>
          <a:p>
            <a:fld id="{7128DA7F-F6FE-453F-B8BB-1900E7257DA6}" type="slidenum">
              <a:rPr lang="en-US" smtClean="0"/>
              <a:t>94</a:t>
            </a:fld>
            <a:endParaRPr lang="en-US" dirty="0"/>
          </a:p>
        </p:txBody>
      </p:sp>
    </p:spTree>
    <p:extLst>
      <p:ext uri="{BB962C8B-B14F-4D97-AF65-F5344CB8AC3E}">
        <p14:creationId xmlns:p14="http://schemas.microsoft.com/office/powerpoint/2010/main" val="2168274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24740"/>
            <a:ext cx="11029615" cy="4355769"/>
          </a:xfrm>
        </p:spPr>
        <p:txBody>
          <a:bodyPr>
            <a:noAutofit/>
          </a:bodyPr>
          <a:lstStyle/>
          <a:p>
            <a:r>
              <a:rPr lang="en-US" sz="2000" dirty="0"/>
              <a:t>A second “main” duty which directors are subject to is the </a:t>
            </a:r>
            <a:r>
              <a:rPr lang="en-US" sz="2000" i="1" dirty="0"/>
              <a:t>duty to act for proper purposes.</a:t>
            </a:r>
            <a:endParaRPr lang="en-US" sz="2000" dirty="0"/>
          </a:p>
          <a:p>
            <a:pPr lvl="1"/>
            <a:r>
              <a:rPr lang="en-US" sz="2000" dirty="0"/>
              <a:t>As argued earlier, the </a:t>
            </a:r>
            <a:r>
              <a:rPr lang="en-US" sz="2000" i="1" dirty="0"/>
              <a:t>Duty to Act for Proper Purposes</a:t>
            </a:r>
            <a:r>
              <a:rPr lang="en-US" sz="2000" dirty="0"/>
              <a:t> is a “gap-filler” of sorts that attempts to </a:t>
            </a:r>
            <a:r>
              <a:rPr lang="en-US" sz="2000" b="1" i="1" dirty="0"/>
              <a:t>complement</a:t>
            </a:r>
            <a:r>
              <a:rPr lang="en-US" sz="2000" dirty="0"/>
              <a:t> the </a:t>
            </a:r>
            <a:r>
              <a:rPr lang="en-US" sz="2000" i="1" dirty="0"/>
              <a:t>Duty to Act Bona Fide in the Company’s Best Interests</a:t>
            </a:r>
            <a:r>
              <a:rPr lang="en-US" sz="2000" dirty="0"/>
              <a:t>.</a:t>
            </a:r>
          </a:p>
          <a:p>
            <a:pPr lvl="1"/>
            <a:r>
              <a:rPr lang="en-US" sz="2000" dirty="0"/>
              <a:t>Because of the problems [</a:t>
            </a:r>
            <a:r>
              <a:rPr lang="en-US" sz="2000" dirty="0" err="1"/>
              <a:t>quare</a:t>
            </a:r>
            <a:r>
              <a:rPr lang="en-US" sz="2000" dirty="0"/>
              <a:t>: what problems?] associated with the </a:t>
            </a:r>
            <a:r>
              <a:rPr lang="en-US" sz="2000" i="1" dirty="0"/>
              <a:t>Duty to Act Bona Fide in the Company’s Best Interests</a:t>
            </a:r>
            <a:r>
              <a:rPr lang="en-US" sz="2000" dirty="0"/>
              <a:t>, it is often </a:t>
            </a:r>
            <a:r>
              <a:rPr lang="en-US" sz="2000" i="1" dirty="0"/>
              <a:t>under-inclusive</a:t>
            </a:r>
            <a:r>
              <a:rPr lang="en-US" sz="2000" dirty="0"/>
              <a:t>, and so an additional duty may arise to constrain director opportunism where the directors (subjectively) acted in the best interests of the company, but where such opportunism is undesirable.</a:t>
            </a:r>
          </a:p>
          <a:p>
            <a:r>
              <a:rPr lang="en-US" sz="2000" dirty="0"/>
              <a:t>Does the </a:t>
            </a:r>
            <a:r>
              <a:rPr lang="en-US" sz="2000" i="1" dirty="0"/>
              <a:t>Duty to Act for Proper Purposes </a:t>
            </a:r>
            <a:r>
              <a:rPr lang="en-US" sz="2000" dirty="0"/>
              <a:t>have an advantage over the </a:t>
            </a:r>
            <a:r>
              <a:rPr lang="en-US" sz="2000" i="1" dirty="0"/>
              <a:t>Duty to Act Bona Fide in the Company’s Best Interests</a:t>
            </a:r>
            <a:r>
              <a:rPr lang="en-US" sz="2000" dirty="0"/>
              <a:t>?</a:t>
            </a:r>
          </a:p>
          <a:p>
            <a:pPr lvl="1"/>
            <a:r>
              <a:rPr lang="en-US" sz="2000" dirty="0"/>
              <a:t>Insofar as “mixed motives” are concerned, the answer is yes – where there are multiple concurrent purposes, the courts will determine the </a:t>
            </a:r>
            <a:r>
              <a:rPr lang="en-US" sz="2000" b="1" i="1" dirty="0"/>
              <a:t>primary or dominant purpose</a:t>
            </a:r>
            <a:r>
              <a:rPr lang="en-US" sz="2000" dirty="0"/>
              <a:t>.</a:t>
            </a:r>
          </a:p>
          <a:p>
            <a:pPr lvl="1"/>
            <a:r>
              <a:rPr lang="en-US" sz="2000" i="1" dirty="0"/>
              <a:t>C.f. </a:t>
            </a:r>
            <a:r>
              <a:rPr lang="en-US" sz="2000" dirty="0"/>
              <a:t>the </a:t>
            </a:r>
            <a:r>
              <a:rPr lang="en-US" sz="2000" i="1" dirty="0"/>
              <a:t>Duty to Act Bona Fide in the Company’s Best Interests </a:t>
            </a:r>
            <a:r>
              <a:rPr lang="en-US" sz="2000" dirty="0"/>
              <a:t>where the “mixed motives” problem is endemic.</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95</a:t>
            </a:fld>
            <a:endParaRPr lang="en-US" dirty="0"/>
          </a:p>
        </p:txBody>
      </p:sp>
    </p:spTree>
    <p:extLst>
      <p:ext uri="{BB962C8B-B14F-4D97-AF65-F5344CB8AC3E}">
        <p14:creationId xmlns:p14="http://schemas.microsoft.com/office/powerpoint/2010/main" val="26198080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does the </a:t>
            </a:r>
            <a:r>
              <a:rPr lang="en-US" sz="2000" i="1" dirty="0"/>
              <a:t>Duty to Act for Proper Purposes</a:t>
            </a:r>
            <a:r>
              <a:rPr lang="en-US" sz="2000" dirty="0"/>
              <a:t> entail?</a:t>
            </a:r>
          </a:p>
          <a:p>
            <a:pPr lvl="1"/>
            <a:r>
              <a:rPr lang="en-US" sz="2000" dirty="0"/>
              <a:t>Collectively, the company’s constitution and the Companies Act grant directors broad general management powers and more specific powers, such as the power to issue shares and to refuse the registration of share transfers.</a:t>
            </a:r>
          </a:p>
          <a:p>
            <a:pPr lvl="1"/>
            <a:r>
              <a:rPr lang="en-US" sz="2000" dirty="0"/>
              <a:t>However, common law imposes a secondary obligation on directors: They are obligated to exercise these powers and to use the company’s assets </a:t>
            </a:r>
            <a:r>
              <a:rPr lang="en-US" sz="2000" b="1" i="1" dirty="0"/>
              <a:t>for the purpose they were intended </a:t>
            </a:r>
          </a:p>
          <a:p>
            <a:pPr lvl="2"/>
            <a:r>
              <a:rPr lang="en-US" sz="1800" dirty="0"/>
              <a:t>In other words, they are bound by the duty to act for the proper purpose.</a:t>
            </a:r>
          </a:p>
          <a:p>
            <a:pPr lvl="1"/>
            <a:r>
              <a:rPr lang="en-US" sz="2000" dirty="0"/>
              <a:t>One (easy-to-understand) view re </a:t>
            </a:r>
            <a:r>
              <a:rPr lang="en-US" sz="2000" dirty="0" err="1"/>
              <a:t>coneptualising</a:t>
            </a:r>
            <a:r>
              <a:rPr lang="en-US" sz="2000" dirty="0"/>
              <a:t> this is to think of the duty as implementing an “implied term” of sorts—powers must be exercised for the purpose they were intended, and for no other purposes (Lim, 2014).</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96</a:t>
            </a:fld>
            <a:endParaRPr lang="en-US" dirty="0"/>
          </a:p>
        </p:txBody>
      </p:sp>
    </p:spTree>
    <p:extLst>
      <p:ext uri="{BB962C8B-B14F-4D97-AF65-F5344CB8AC3E}">
        <p14:creationId xmlns:p14="http://schemas.microsoft.com/office/powerpoint/2010/main" val="40680197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1900" dirty="0"/>
              <a:t>What does the </a:t>
            </a:r>
            <a:r>
              <a:rPr lang="en-US" sz="1900" i="1" dirty="0"/>
              <a:t>Duty to Act for Proper Purposes</a:t>
            </a:r>
            <a:r>
              <a:rPr lang="en-US" sz="1900" dirty="0"/>
              <a:t> entail?</a:t>
            </a:r>
          </a:p>
          <a:p>
            <a:pPr lvl="1"/>
            <a:r>
              <a:rPr lang="en-US" sz="1900" dirty="0"/>
              <a:t>Furthermore, a company’s constitution may circumscribe the powers of one or more directors by explicitly defining the purpose for which a power is granted.</a:t>
            </a:r>
          </a:p>
          <a:p>
            <a:pPr lvl="2"/>
            <a:r>
              <a:rPr lang="en-US" sz="1900" dirty="0"/>
              <a:t>For instance, directors may be vested with a limited power to borrow funds on behalf of the company for the purpose of advancing a certain line of business.</a:t>
            </a:r>
          </a:p>
          <a:p>
            <a:pPr lvl="1"/>
            <a:r>
              <a:rPr lang="en-US" sz="1900" dirty="0"/>
              <a:t>Recall s 39(1) CA: Subject to this Act, the constitution of a company, when registered, </a:t>
            </a:r>
            <a:r>
              <a:rPr lang="en-US" sz="1900" b="1" i="1" dirty="0"/>
              <a:t>binds the company </a:t>
            </a:r>
            <a:r>
              <a:rPr lang="en-US" sz="1900" dirty="0"/>
              <a:t>and the members thereof to the same extent as if it respectively had been signed and sealed by each member and contained covenants on the part of each member to observe all the provisions of the constitution.</a:t>
            </a:r>
            <a:endParaRPr lang="en-US" sz="1900" b="1" i="1" dirty="0"/>
          </a:p>
          <a:p>
            <a:pPr lvl="1"/>
            <a:r>
              <a:rPr lang="en-US" sz="1900" dirty="0"/>
              <a:t>If the directors were to breach a constitutional provision, members might be able to bring a suit to restrain the board’s actions where</a:t>
            </a:r>
            <a:r>
              <a:rPr lang="en-US" sz="1900" b="1" i="1" dirty="0"/>
              <a:t> the board is acting as the company</a:t>
            </a:r>
            <a:r>
              <a:rPr lang="en-US" sz="1900" dirty="0"/>
              <a:t>.</a:t>
            </a:r>
          </a:p>
          <a:p>
            <a:pPr lvl="1"/>
            <a:r>
              <a:rPr lang="en-US" sz="1900" dirty="0"/>
              <a:t>Nevertheless, for </a:t>
            </a:r>
            <a:r>
              <a:rPr lang="en-US" sz="1900" i="1" dirty="0"/>
              <a:t>personal liability </a:t>
            </a:r>
            <a:r>
              <a:rPr lang="en-US" sz="1900" dirty="0"/>
              <a:t>to be imposed upon directors, the duty to act for proper purposes must be invoked. Why? See s 39(1)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97</a:t>
            </a:fld>
            <a:endParaRPr lang="en-US" dirty="0"/>
          </a:p>
        </p:txBody>
      </p:sp>
    </p:spTree>
    <p:extLst>
      <p:ext uri="{BB962C8B-B14F-4D97-AF65-F5344CB8AC3E}">
        <p14:creationId xmlns:p14="http://schemas.microsoft.com/office/powerpoint/2010/main" val="37944543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Walter Woon on Company Law, 324 (Revised 3rd ed, Sweet &amp; Maxwell Asia, 2009): "</a:t>
            </a:r>
            <a:r>
              <a:rPr lang="en-US" sz="2000" b="1" i="1" dirty="0"/>
              <a:t>A director might be acting honestly in what he considers to be the company’s interests and yet still be in breach of his fiduciary duty. </a:t>
            </a:r>
            <a:r>
              <a:rPr lang="en-US" sz="2000" dirty="0"/>
              <a:t>This would occur </a:t>
            </a:r>
            <a:r>
              <a:rPr lang="en-US" sz="2000" b="1" i="1" dirty="0"/>
              <a:t>if he uses the powers he is delegated for the wrong purpose</a:t>
            </a:r>
            <a:r>
              <a:rPr lang="en-US" sz="2000" dirty="0"/>
              <a:t>, or if he misapplies the company’s assets. </a:t>
            </a:r>
            <a:r>
              <a:rPr lang="en-US" sz="2000" b="1" i="1" dirty="0"/>
              <a:t>Certain powers are conferred on directors for certain purposes. If the director uses the powers to prosecute objectives outside the scope of the purpose for which the powers are conferred, the use of such power may be restrained</a:t>
            </a:r>
            <a:r>
              <a:rPr lang="en-US" sz="2000" dirty="0"/>
              <a:t>.”</a:t>
            </a:r>
          </a:p>
          <a:p>
            <a:r>
              <a:rPr lang="en-US" sz="2000" dirty="0"/>
              <a:t>Thus, it is no defence for a director to assert that she acted </a:t>
            </a:r>
            <a:r>
              <a:rPr lang="en-US" sz="2000" i="1" dirty="0"/>
              <a:t>bona fide </a:t>
            </a:r>
            <a:r>
              <a:rPr lang="en-US" sz="2000" dirty="0"/>
              <a:t>in the interests of the company if the actions were for “an improper purpose”.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98</a:t>
            </a:fld>
            <a:endParaRPr lang="en-US" dirty="0"/>
          </a:p>
        </p:txBody>
      </p:sp>
    </p:spTree>
    <p:extLst>
      <p:ext uri="{BB962C8B-B14F-4D97-AF65-F5344CB8AC3E}">
        <p14:creationId xmlns:p14="http://schemas.microsoft.com/office/powerpoint/2010/main" val="27718609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Act for Proper Purposes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Position codified in the UK under s 171 CA 2006:</a:t>
            </a:r>
          </a:p>
          <a:p>
            <a:r>
              <a:rPr lang="en-US" sz="2000" dirty="0"/>
              <a:t>A director of a company must</a:t>
            </a:r>
          </a:p>
          <a:p>
            <a:pPr marL="781192" lvl="1" indent="-457200">
              <a:buFont typeface="+mj-lt"/>
              <a:buAutoNum type="alphaLcParenR"/>
            </a:pPr>
            <a:r>
              <a:rPr lang="en-US" sz="2000" dirty="0"/>
              <a:t>act in accordance with the company’s constitution, and</a:t>
            </a:r>
          </a:p>
          <a:p>
            <a:pPr marL="781192" lvl="1" indent="-457200">
              <a:buFont typeface="+mj-lt"/>
              <a:buAutoNum type="alphaLcParenR"/>
            </a:pPr>
            <a:r>
              <a:rPr lang="en-US" sz="2000" b="1" i="1" u="sng" dirty="0"/>
              <a:t>only exercise powers for the purposes for which they are conferred</a:t>
            </a:r>
            <a:r>
              <a:rPr lang="en-US" sz="2000" dirty="0"/>
              <a:t>.</a:t>
            </a:r>
          </a:p>
          <a:p>
            <a:r>
              <a:rPr lang="en-US" sz="2000" dirty="0"/>
              <a:t>In Singapore, when a director of a company breaches the equivalent of s 171(a) of the UK Companies Act, we can either advance (</a:t>
            </a:r>
            <a:r>
              <a:rPr lang="en-US" sz="2000" dirty="0" err="1"/>
              <a:t>i</a:t>
            </a:r>
            <a:r>
              <a:rPr lang="en-US" sz="2000" dirty="0"/>
              <a:t>) an allegation that the directors have acted </a:t>
            </a:r>
            <a:r>
              <a:rPr lang="en-US" sz="2000" i="1" dirty="0"/>
              <a:t>ultra vires</a:t>
            </a:r>
            <a:r>
              <a:rPr lang="en-US" sz="2000" dirty="0"/>
              <a:t>, giving effect to a personal wrong [KIV on Personal Wrongs]; or (ii) an allegation that the directors have breached their duties to act for proper purposes.</a:t>
            </a:r>
          </a:p>
          <a:p>
            <a:pPr lvl="1"/>
            <a:r>
              <a:rPr lang="en-US" sz="1800" dirty="0"/>
              <a:t>If we are seeking an injunction as opposed to personal liability (i.e., damages) from the director, we may also be also to advance (iii) an allegation that s 39(1) has been breached when the board is acting as the coy.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99</a:t>
            </a:fld>
            <a:endParaRPr lang="en-US" dirty="0"/>
          </a:p>
        </p:txBody>
      </p:sp>
    </p:spTree>
    <p:extLst>
      <p:ext uri="{BB962C8B-B14F-4D97-AF65-F5344CB8AC3E}">
        <p14:creationId xmlns:p14="http://schemas.microsoft.com/office/powerpoint/2010/main" val="23008189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15593</TotalTime>
  <Words>19236</Words>
  <Application>Microsoft Office PowerPoint</Application>
  <PresentationFormat>Widescreen</PresentationFormat>
  <Paragraphs>785</Paragraphs>
  <Slides>111</Slides>
  <Notes>109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111</vt:i4>
      </vt:variant>
    </vt:vector>
  </HeadingPairs>
  <TitlesOfParts>
    <vt:vector size="115" baseType="lpstr">
      <vt:lpstr>Calibri</vt:lpstr>
      <vt:lpstr>Gill Sans MT</vt:lpstr>
      <vt:lpstr>Wingdings 2</vt:lpstr>
      <vt:lpstr>Dividend</vt:lpstr>
      <vt:lpstr>Company Law (LC2008C) 13. directors’ duties iI</vt:lpstr>
      <vt:lpstr>Directors’ duties II</vt:lpstr>
      <vt:lpstr>Overview/recap</vt:lpstr>
      <vt:lpstr>Overview/recap</vt:lpstr>
      <vt:lpstr>Overview/recap</vt:lpstr>
      <vt:lpstr>Overview/recap</vt:lpstr>
      <vt:lpstr>Overview/recap</vt:lpstr>
      <vt:lpstr>Overview/recap</vt:lpstr>
      <vt:lpstr>Overview/recap</vt:lpstr>
      <vt:lpstr>Overview/recap</vt:lpstr>
      <vt:lpstr>Overview/recap</vt:lpstr>
      <vt:lpstr>Overview/recap</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Overview/recap</vt:lpstr>
      <vt:lpstr>Overview/recap</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Bona-Fide in the Company’s Best Interests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The Duty to Act for Proper Purposes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1140</cp:revision>
  <dcterms:created xsi:type="dcterms:W3CDTF">2020-08-23T16:07:02Z</dcterms:created>
  <dcterms:modified xsi:type="dcterms:W3CDTF">2025-10-01T04:44:28Z</dcterms:modified>
</cp:coreProperties>
</file>